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15" r:id="rId12"/>
    <p:sldId id="461" r:id="rId13"/>
    <p:sldId id="403" r:id="rId14"/>
    <p:sldId id="404" r:id="rId15"/>
    <p:sldId id="405" r:id="rId16"/>
    <p:sldId id="406" r:id="rId17"/>
  </p:sldIdLst>
  <p:sldSz cx="9144000" cy="6858000" type="screen4x3"/>
  <p:notesSz cx="6888163" cy="10020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2340" autoAdjust="0"/>
  </p:normalViewPr>
  <p:slideViewPr>
    <p:cSldViewPr snapToGrid="0">
      <p:cViewPr varScale="1">
        <p:scale>
          <a:sx n="52" d="100"/>
          <a:sy n="52" d="100"/>
        </p:scale>
        <p:origin x="232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9B84EA-7D68-4D60-9CB1-D50884785D1C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D2A48B96-639E-45A3-A0BA-2464DFDB1FAA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D%97%E8%8A%8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ncl.ucar.edu/Document/Functions/Built-in/integertocharacter.shtml" TargetMode="External"/><Relationship Id="rId4" Type="http://schemas.openxmlformats.org/officeDocument/2006/relationships/hyperlink" Target="http://www.ncl.ucar.edu/Document/Functions/Built-in/new.s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上面几个函数可以拷贝</a:t>
            </a:r>
            <a:r>
              <a:rPr lang="en-US" altLang="zh-CN" dirty="0"/>
              <a:t>metadata</a:t>
            </a:r>
            <a:r>
              <a:rPr lang="zh-CN" altLang="en-US" dirty="0"/>
              <a:t>。下面几个函数是一组，可以选择不同函数来做到要不要保留</a:t>
            </a:r>
            <a:r>
              <a:rPr lang="en-US" altLang="zh-CN" dirty="0"/>
              <a:t>metadata</a:t>
            </a:r>
          </a:p>
          <a:p>
            <a:r>
              <a:rPr lang="en-US" altLang="zh-CN" dirty="0"/>
              <a:t>Copy</a:t>
            </a:r>
            <a:r>
              <a:rPr lang="zh-CN" altLang="en-US" dirty="0"/>
              <a:t>的时候也可以取数组的局部来给变量复制维数信息等。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实操：用实验</a:t>
            </a:r>
            <a:r>
              <a:rPr lang="en-US" altLang="zh-CN" dirty="0"/>
              <a:t>2</a:t>
            </a:r>
            <a:r>
              <a:rPr lang="zh-CN" altLang="en-US" dirty="0"/>
              <a:t>中的</a:t>
            </a:r>
            <a:r>
              <a:rPr lang="en-US" altLang="zh-CN" dirty="0"/>
              <a:t>era5</a:t>
            </a:r>
            <a:r>
              <a:rPr lang="zh-CN" altLang="en-US" dirty="0"/>
              <a:t>取数据来验证一下，怎样复制数据元信息。</a:t>
            </a:r>
            <a:r>
              <a:rPr lang="en-US" altLang="zh-CN" dirty="0"/>
              <a:t>4</a:t>
            </a:r>
            <a:r>
              <a:rPr lang="zh-CN" altLang="en-US" dirty="0"/>
              <a:t>维数据中取两维成新数组，能不能用</a:t>
            </a:r>
            <a:r>
              <a:rPr lang="en-US" altLang="zh-CN" dirty="0"/>
              <a:t>copy</a:t>
            </a:r>
            <a:r>
              <a:rPr lang="zh-CN" altLang="en-US" dirty="0"/>
              <a:t>的函数给新数组赋值元数据？</a:t>
            </a:r>
            <a:endParaRPr lang="en-US" altLang="zh-CN" dirty="0"/>
          </a:p>
          <a:p>
            <a:r>
              <a:rPr lang="zh-CN" altLang="en-US" dirty="0"/>
              <a:t>注意函数名的</a:t>
            </a:r>
            <a:r>
              <a:rPr lang="en-US" altLang="zh-CN" dirty="0"/>
              <a:t>3</a:t>
            </a:r>
            <a:r>
              <a:rPr lang="zh-CN" altLang="en-US" dirty="0"/>
              <a:t>中情况，带</a:t>
            </a:r>
            <a:r>
              <a:rPr lang="en-US" altLang="zh-CN" dirty="0"/>
              <a:t>Wrap</a:t>
            </a:r>
            <a:r>
              <a:rPr lang="zh-CN" altLang="en-US" dirty="0"/>
              <a:t>的就可以带着元信息。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17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Wingdings" pitchFamily="2" charset="2"/>
              </a:rPr>
              <a:t>statements</a:t>
            </a:r>
            <a:r>
              <a:rPr lang="zh-CN" altLang="en-US" dirty="0">
                <a:sym typeface="Wingdings" pitchFamily="2" charset="2"/>
              </a:rPr>
              <a:t>在计算机领域就是语句的意思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语句有以下</a:t>
            </a:r>
            <a:r>
              <a:rPr lang="en-US" altLang="zh-CN" dirty="0">
                <a:sym typeface="Wingdings" pitchFamily="2" charset="2"/>
              </a:rPr>
              <a:t>8</a:t>
            </a:r>
            <a:r>
              <a:rPr lang="zh-CN" altLang="en-US" dirty="0">
                <a:sym typeface="Wingdings" pitchFamily="2" charset="2"/>
              </a:rPr>
              <a:t>个类型：（代码）块；条件表达式；循环；赋值；重新赋值；过程（定义或调用）；函数（定义或调用）；图形语句。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后面有逐一的讲解。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sz="1300" dirty="0"/>
              <a:t>过程和函数都以编译后的形式存放在数据库中，函数可以没有参数也可以有多个参数并有一个返回值。过程</a:t>
            </a:r>
            <a:br>
              <a:rPr lang="zh-CN" altLang="en-US" dirty="0"/>
            </a:br>
            <a:r>
              <a:rPr lang="zh-CN" altLang="en-US" sz="1300" dirty="0"/>
              <a:t>有零个或多个参数，没有返回值。函数和过程都可以通过参数列表接收或返回零个或多个值，函数和过程的</a:t>
            </a:r>
            <a:br>
              <a:rPr lang="zh-CN" altLang="en-US" dirty="0"/>
            </a:br>
            <a:r>
              <a:rPr lang="zh-CN" altLang="en-US" sz="1300" dirty="0"/>
              <a:t>主要区别不仅在于返回值，还在于他们的调用方式，过程是作为一个独立执行语句调用的，函数以合法的表达</a:t>
            </a:r>
            <a:br>
              <a:rPr lang="zh-CN" altLang="en-US" dirty="0"/>
            </a:br>
            <a:r>
              <a:rPr lang="zh-CN" altLang="en-US" sz="1300" dirty="0"/>
              <a:t>式的方式调用</a:t>
            </a:r>
            <a:endParaRPr lang="en-US" altLang="zh-CN" dirty="0">
              <a:sym typeface="Wingdings" pitchFamily="2" charset="2"/>
            </a:endParaRPr>
          </a:p>
          <a:p>
            <a:endParaRPr lang="en-US" altLang="zh-CN" dirty="0"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4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Bundle  [ˈ</a:t>
            </a:r>
            <a:r>
              <a:rPr lang="en-US" altLang="zh-CN" dirty="0" err="1"/>
              <a:t>bʌndl</a:t>
            </a:r>
            <a:r>
              <a:rPr lang="en-US" altLang="zh-CN" dirty="0"/>
              <a:t>]</a:t>
            </a:r>
            <a:r>
              <a:rPr lang="zh-CN" altLang="en-US" dirty="0"/>
              <a:t>收集归拢</a:t>
            </a:r>
            <a:endParaRPr lang="en-US" altLang="zh-CN" dirty="0"/>
          </a:p>
          <a:p>
            <a:r>
              <a:rPr lang="zh-CN" altLang="en-US" dirty="0"/>
              <a:t>主程序可以不写</a:t>
            </a:r>
            <a:r>
              <a:rPr lang="en-US" altLang="zh-CN" dirty="0"/>
              <a:t>begin/end,</a:t>
            </a:r>
            <a:r>
              <a:rPr lang="zh-CN" altLang="en-US" dirty="0"/>
              <a:t>但这是个好的做法。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68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答案：</a:t>
            </a:r>
            <a:endParaRPr lang="en-US" altLang="zh-CN" dirty="0"/>
          </a:p>
          <a:p>
            <a:r>
              <a:rPr lang="en-US" altLang="zh-CN" dirty="0"/>
              <a:t>B-a=3</a:t>
            </a:r>
          </a:p>
          <a:p>
            <a:r>
              <a:rPr lang="en-US" altLang="zh-CN" dirty="0"/>
              <a:t>B</a:t>
            </a:r>
            <a:r>
              <a:rPr lang="zh-CN" altLang="en-US" baseline="0" dirty="0"/>
              <a:t> </a:t>
            </a:r>
            <a:r>
              <a:rPr lang="en-US" altLang="zh-CN" baseline="0" dirty="0"/>
              <a:t>is not the max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85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注意：这里是</a:t>
            </a:r>
            <a:r>
              <a:rPr lang="en-US" altLang="zh-CN" dirty="0"/>
              <a:t>if-then-else</a:t>
            </a:r>
            <a:r>
              <a:rPr lang="zh-CN" altLang="en-US" dirty="0"/>
              <a:t>的嵌套使用，而不是</a:t>
            </a:r>
            <a:r>
              <a:rPr lang="en-US" altLang="zh-CN" dirty="0"/>
              <a:t>else if</a:t>
            </a:r>
            <a:r>
              <a:rPr lang="zh-CN" altLang="en-US" dirty="0"/>
              <a:t>。每个</a:t>
            </a:r>
            <a:r>
              <a:rPr lang="en-US" altLang="zh-CN" dirty="0"/>
              <a:t>if</a:t>
            </a:r>
            <a:r>
              <a:rPr lang="zh-CN" altLang="en-US" dirty="0"/>
              <a:t>都要对应到一个</a:t>
            </a:r>
            <a:r>
              <a:rPr lang="en-US" altLang="zh-CN" dirty="0"/>
              <a:t>end if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Ncl</a:t>
            </a:r>
            <a:r>
              <a:rPr lang="zh-CN" altLang="en-US" dirty="0"/>
              <a:t>里面没有</a:t>
            </a:r>
            <a:r>
              <a:rPr lang="en-US" altLang="zh-CN" dirty="0"/>
              <a:t>else if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12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结果输出： </a:t>
            </a:r>
            <a:r>
              <a:rPr lang="en-US" altLang="zh-CN" dirty="0">
                <a:sym typeface="+mn-ea"/>
              </a:rPr>
              <a:t>b&gt;a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91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NCL</a:t>
            </a:r>
            <a:r>
              <a:rPr lang="zh-CN" altLang="en-US" dirty="0"/>
              <a:t>一共用到这</a:t>
            </a:r>
            <a:r>
              <a:rPr lang="en-US" altLang="zh-CN" dirty="0"/>
              <a:t>17</a:t>
            </a:r>
            <a:r>
              <a:rPr lang="zh-CN" altLang="en-US" dirty="0"/>
              <a:t>个符号。下面会逐一讲各个符号的用法。</a:t>
            </a:r>
            <a:endParaRPr lang="en-US" altLang="zh-CN" dirty="0"/>
          </a:p>
          <a:p>
            <a:r>
              <a:rPr lang="zh-CN" altLang="en-US" dirty="0"/>
              <a:t>我这里把他们按行分成了</a:t>
            </a:r>
            <a:r>
              <a:rPr lang="en-US" altLang="zh-CN" dirty="0"/>
              <a:t>7</a:t>
            </a:r>
            <a:r>
              <a:rPr lang="zh-CN" altLang="en-US" dirty="0"/>
              <a:t>组，是我根据各符号的功能，按我的理解习惯分的类，对比着更容易记住。</a:t>
            </a:r>
            <a:endParaRPr lang="en-US" altLang="zh-CN" dirty="0"/>
          </a:p>
          <a:p>
            <a:r>
              <a:rPr lang="zh-CN" altLang="en-US" dirty="0"/>
              <a:t>同学们学习过程中可以有自己学习方式，最终目的是能正确使用各个符号。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6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zh-CN" altLang="en-US" dirty="0"/>
              <a:t>数字型：双精度型，浮点型，长整型，整型，短整型，字节。（不支持复数）。常用的是整型和浮点型。除了以上这些，还有</a:t>
            </a:r>
            <a:r>
              <a:rPr lang="en-US" altLang="zh-CN" dirty="0"/>
              <a:t>int64</a:t>
            </a:r>
            <a:r>
              <a:rPr lang="zh-CN" altLang="en-US" dirty="0"/>
              <a:t>，</a:t>
            </a:r>
            <a:r>
              <a:rPr lang="en-US" altLang="zh-CN" dirty="0"/>
              <a:t>uint64</a:t>
            </a:r>
            <a:r>
              <a:rPr lang="zh-CN" altLang="en-US" dirty="0"/>
              <a:t>，</a:t>
            </a:r>
            <a:r>
              <a:rPr lang="en-US" altLang="zh-CN" dirty="0" err="1"/>
              <a:t>ulong</a:t>
            </a:r>
            <a:r>
              <a:rPr lang="zh-CN" altLang="en-US" dirty="0"/>
              <a:t>，</a:t>
            </a:r>
            <a:r>
              <a:rPr lang="en-US" altLang="zh-CN" dirty="0" err="1"/>
              <a:t>uint</a:t>
            </a:r>
            <a:r>
              <a:rPr lang="zh-CN" altLang="en-US" dirty="0"/>
              <a:t>，</a:t>
            </a:r>
            <a:r>
              <a:rPr lang="en-US" altLang="zh-CN" dirty="0" err="1"/>
              <a:t>ushort</a:t>
            </a:r>
            <a:r>
              <a:rPr lang="zh-CN" altLang="en-US" dirty="0"/>
              <a:t>，</a:t>
            </a:r>
            <a:r>
              <a:rPr lang="en-US" altLang="zh-CN" dirty="0" err="1"/>
              <a:t>ubyte</a:t>
            </a:r>
            <a:r>
              <a:rPr lang="zh-CN" altLang="en-US" dirty="0"/>
              <a:t>这几种。首字母带</a:t>
            </a:r>
            <a:r>
              <a:rPr lang="en-US" altLang="zh-CN" dirty="0"/>
              <a:t>u</a:t>
            </a:r>
            <a:r>
              <a:rPr lang="zh-CN" altLang="en-US" dirty="0"/>
              <a:t>的是无符号的。</a:t>
            </a:r>
            <a:endParaRPr lang="en-US" altLang="zh-CN" dirty="0"/>
          </a:p>
          <a:p>
            <a:r>
              <a:rPr lang="zh-CN" altLang="en-US" dirty="0"/>
              <a:t>具体各类型的默认初值课在下面这个网页查到。</a:t>
            </a:r>
            <a:endParaRPr lang="en-US" altLang="zh-CN" dirty="0"/>
          </a:p>
          <a:p>
            <a:r>
              <a:rPr lang="en-US" altLang="zh-CN" dirty="0"/>
              <a:t>http://www.ncl.ucar.edu/Document/Manuals/Ref_Manual/NclVariables.shtml</a:t>
            </a:r>
          </a:p>
          <a:p>
            <a:r>
              <a:rPr lang="zh-CN" altLang="en-US" dirty="0"/>
              <a:t>非数字型：字符串，字符，图片，文件，逻辑型，列表。</a:t>
            </a:r>
            <a:endParaRPr lang="en-US" altLang="zh-CN" dirty="0"/>
          </a:p>
          <a:p>
            <a:r>
              <a:rPr lang="zh-CN" altLang="en-US" sz="1300" dirty="0"/>
              <a:t>二进制数系统中，每个</a:t>
            </a:r>
            <a:r>
              <a:rPr lang="en-US" altLang="zh-CN" sz="1300" dirty="0"/>
              <a:t>0</a:t>
            </a:r>
            <a:r>
              <a:rPr lang="zh-CN" altLang="en-US" sz="1300" dirty="0"/>
              <a:t>或</a:t>
            </a:r>
            <a:r>
              <a:rPr lang="en-US" altLang="zh-CN" sz="1300" dirty="0"/>
              <a:t>1</a:t>
            </a:r>
            <a:r>
              <a:rPr lang="zh-CN" altLang="en-US" sz="1300" dirty="0"/>
              <a:t>就是一个位</a:t>
            </a:r>
            <a:r>
              <a:rPr lang="en-US" altLang="zh-CN" sz="1300" dirty="0"/>
              <a:t>(bit)</a:t>
            </a:r>
            <a:r>
              <a:rPr lang="zh-CN" altLang="en-US" sz="1300" dirty="0"/>
              <a:t>，位是数据存储的最小单位。其中</a:t>
            </a:r>
            <a:r>
              <a:rPr lang="en-US" altLang="zh-CN" sz="1300" dirty="0"/>
              <a:t>8bit</a:t>
            </a:r>
            <a:r>
              <a:rPr lang="zh-CN" altLang="en-US" sz="1300" dirty="0"/>
              <a:t>就称为一个</a:t>
            </a:r>
            <a:r>
              <a:rPr lang="zh-CN" altLang="en-US" sz="1300" dirty="0">
                <a:hlinkClick r:id="rId3"/>
              </a:rPr>
              <a:t>字节</a:t>
            </a:r>
            <a:r>
              <a:rPr lang="zh-CN" altLang="en-US" sz="1300" dirty="0"/>
              <a:t>（</a:t>
            </a:r>
            <a:r>
              <a:rPr lang="en-US" altLang="zh-CN" sz="1300" dirty="0"/>
              <a:t>Byte</a:t>
            </a:r>
            <a:r>
              <a:rPr lang="zh-CN" altLang="en-US" sz="1300" dirty="0"/>
              <a:t>）</a:t>
            </a:r>
            <a:endParaRPr lang="en-US" altLang="zh-CN" sz="1300" dirty="0"/>
          </a:p>
          <a:p>
            <a:pPr latinLnBrk="0"/>
            <a:r>
              <a:rPr lang="en-US" altLang="zh-CN" sz="1300" dirty="0"/>
              <a:t>List</a:t>
            </a:r>
            <a:r>
              <a:rPr lang="zh-CN" altLang="en-US" sz="1300" dirty="0"/>
              <a:t>是处理一组有序项目的数据结构，即你可以在一个列表中存储一个序列的项目。</a:t>
            </a:r>
            <a:endParaRPr lang="en-US" altLang="zh-CN" sz="1300" dirty="0"/>
          </a:p>
          <a:p>
            <a:pPr latinLnBrk="0"/>
            <a:r>
              <a:rPr lang="zh-CN" altLang="en-US" sz="1300" dirty="0"/>
              <a:t>关于字符，常用的是</a:t>
            </a:r>
            <a:r>
              <a:rPr lang="en-US" altLang="zh-CN" sz="1300" dirty="0"/>
              <a:t>string</a:t>
            </a:r>
            <a:r>
              <a:rPr lang="zh-CN" altLang="en-US" sz="1300" dirty="0"/>
              <a:t>型，因为</a:t>
            </a:r>
            <a:r>
              <a:rPr lang="en-US" altLang="zh-CN" sz="1300" dirty="0"/>
              <a:t>character</a:t>
            </a:r>
            <a:r>
              <a:rPr lang="zh-CN" altLang="en-US" sz="1300" dirty="0"/>
              <a:t>型的赋值是很麻烦的，如下例。</a:t>
            </a:r>
            <a:endParaRPr lang="en-US" altLang="zh-CN" sz="1300" dirty="0"/>
          </a:p>
          <a:p>
            <a:pPr latinLnBrk="0"/>
            <a:r>
              <a:rPr lang="en-US" dirty="0" err="1"/>
              <a:t>cl</a:t>
            </a:r>
            <a:r>
              <a:rPr lang="en-US" dirty="0"/>
              <a:t> = </a:t>
            </a:r>
            <a:r>
              <a:rPr lang="en-US" sz="1300" b="1" dirty="0">
                <a:hlinkClick r:id="rId4"/>
              </a:rPr>
              <a:t>new</a:t>
            </a:r>
            <a:r>
              <a:rPr lang="en-US" dirty="0"/>
              <a:t>((/2,3,5/),character)</a:t>
            </a:r>
          </a:p>
          <a:p>
            <a:pPr latinLnBrk="0"/>
            <a:r>
              <a:rPr lang="en-US" dirty="0" err="1"/>
              <a:t>cl</a:t>
            </a:r>
            <a:r>
              <a:rPr lang="en-US" dirty="0"/>
              <a:t>(0,0,0) = </a:t>
            </a:r>
            <a:r>
              <a:rPr lang="en-US" sz="1300" b="1" dirty="0" err="1">
                <a:hlinkClick r:id="rId5"/>
              </a:rPr>
              <a:t>integertocharacter</a:t>
            </a:r>
            <a:r>
              <a:rPr lang="en-US" dirty="0"/>
              <a:t>( 65) ; 'A' </a:t>
            </a:r>
          </a:p>
          <a:p>
            <a:pPr latinLnBrk="0"/>
            <a:r>
              <a:rPr lang="en-US" dirty="0" err="1"/>
              <a:t>cl</a:t>
            </a:r>
            <a:r>
              <a:rPr lang="en-US" dirty="0"/>
              <a:t>(0,0,1) = </a:t>
            </a:r>
            <a:r>
              <a:rPr lang="en-US" sz="1300" b="1" dirty="0" err="1">
                <a:hlinkClick r:id="rId5"/>
              </a:rPr>
              <a:t>integertocharacter</a:t>
            </a:r>
            <a:r>
              <a:rPr lang="en-US" dirty="0"/>
              <a:t>( 66) ; 'B'</a:t>
            </a:r>
            <a:endParaRPr lang="zh-CN" altLang="en-US" sz="1300" dirty="0"/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6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不能当作变量名的关键字。</a:t>
            </a:r>
            <a:endParaRPr lang="en-US" altLang="zh-CN" dirty="0"/>
          </a:p>
          <a:p>
            <a:r>
              <a:rPr lang="zh-CN" altLang="en-US" dirty="0"/>
              <a:t>注意要避开内部函数的名字，比如刚才用过的</a:t>
            </a:r>
            <a:r>
              <a:rPr lang="en-US" altLang="zh-CN" dirty="0"/>
              <a:t>new(),</a:t>
            </a:r>
            <a:r>
              <a:rPr lang="zh-CN" altLang="en-US" dirty="0"/>
              <a:t>就不能再有名为“</a:t>
            </a:r>
            <a:r>
              <a:rPr lang="en-US" altLang="zh-CN" dirty="0"/>
              <a:t>new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的变量，会有出错提示“</a:t>
            </a:r>
            <a:r>
              <a:rPr lang="en-US" altLang="zh-CN" dirty="0"/>
              <a:t>fatal</a:t>
            </a:r>
            <a:r>
              <a:rPr lang="zh-CN" altLang="en-US" dirty="0"/>
              <a:t>：</a:t>
            </a:r>
            <a:r>
              <a:rPr lang="en-US" altLang="zh-CN" dirty="0"/>
              <a:t>error in statement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92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（）可以改变表达式的预算优先级；</a:t>
            </a:r>
            <a:endParaRPr lang="en-US" altLang="zh-CN" dirty="0"/>
          </a:p>
          <a:p>
            <a:r>
              <a:rPr lang="zh-CN" altLang="en-US" dirty="0"/>
              <a:t>表达式求值时不对缺测值进行运算。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讲义里算术运算符少了个除号，逻辑运算符少了个</a:t>
            </a:r>
            <a:r>
              <a:rPr lang="en-US" altLang="zh-CN" dirty="0"/>
              <a:t>.</a:t>
            </a:r>
            <a:r>
              <a:rPr lang="en-US" altLang="zh-CN" dirty="0" err="1"/>
              <a:t>ge</a:t>
            </a:r>
            <a:r>
              <a:rPr lang="en-US" altLang="zh-CN" dirty="0"/>
              <a:t>.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+</a:t>
            </a:r>
            <a:r>
              <a:rPr lang="zh-CN" altLang="en-US" dirty="0"/>
              <a:t>号还是字符串连接符，</a:t>
            </a:r>
            <a:r>
              <a:rPr lang="en-US" altLang="zh-CN" dirty="0"/>
              <a:t>#</a:t>
            </a:r>
            <a:r>
              <a:rPr lang="zh-CN" altLang="en-US" dirty="0"/>
              <a:t>是矩阵乘法；</a:t>
            </a:r>
            <a:r>
              <a:rPr lang="en-US" altLang="zh-CN" dirty="0"/>
              <a:t>%</a:t>
            </a:r>
            <a:r>
              <a:rPr lang="zh-CN" altLang="en-US" dirty="0"/>
              <a:t>求余符号 只对整型数可用。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作为负号时计算的优先级最高。</a:t>
            </a:r>
            <a:r>
              <a:rPr lang="en-US" altLang="zh-CN" dirty="0"/>
              <a:t>-3^2=9,</a:t>
            </a:r>
            <a:r>
              <a:rPr lang="zh-CN" altLang="en-US" dirty="0"/>
              <a:t>和（</a:t>
            </a:r>
            <a:r>
              <a:rPr lang="en-US" altLang="zh-CN" dirty="0"/>
              <a:t>-3</a:t>
            </a:r>
            <a:r>
              <a:rPr lang="zh-CN" altLang="en-US" dirty="0"/>
              <a:t>）</a:t>
            </a:r>
            <a:r>
              <a:rPr lang="en-US" altLang="zh-CN" dirty="0"/>
              <a:t>^2</a:t>
            </a:r>
            <a:r>
              <a:rPr lang="zh-CN" altLang="en-US" dirty="0"/>
              <a:t>是一样的。</a:t>
            </a:r>
            <a:endParaRPr lang="en-US" altLang="zh-CN" dirty="0"/>
          </a:p>
          <a:p>
            <a:r>
              <a:rPr lang="zh-CN" altLang="en-US" dirty="0"/>
              <a:t>逻辑运算符要记得正确的写法。</a:t>
            </a:r>
            <a:r>
              <a:rPr lang="en-US" altLang="zh-CN" dirty="0" err="1"/>
              <a:t>Xor</a:t>
            </a:r>
            <a:r>
              <a:rPr lang="zh-CN" altLang="en-US" dirty="0"/>
              <a:t>：逻辑异或，即：真真为假，假假为假，真假为真，假真为真。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ircumvented 规避</a:t>
            </a:r>
            <a:endParaRPr lang="en-US" altLang="zh-CN" dirty="0"/>
          </a:p>
          <a:p>
            <a:r>
              <a:rPr lang="en-US" altLang="zh-CN" dirty="0"/>
              <a:t>Exponentiation </a:t>
            </a:r>
            <a:r>
              <a:rPr lang="zh-CN" altLang="en-US" dirty="0"/>
              <a:t>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3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u="sng" dirty="0"/>
              <a:t>A</a:t>
            </a:r>
            <a:r>
              <a:rPr lang="zh-CN" altLang="en-US" u="sng" dirty="0"/>
              <a:t>ncillary 辅助的</a:t>
            </a:r>
            <a:endParaRPr lang="en-US" altLang="zh-CN" u="sng" dirty="0"/>
          </a:p>
          <a:p>
            <a:r>
              <a:rPr lang="zh-CN" altLang="en-US" dirty="0"/>
              <a:t>元数据是指变量或者文件的文本或数字的信息</a:t>
            </a:r>
            <a:r>
              <a:rPr lang="en-US" altLang="zh-CN" dirty="0"/>
              <a:t> Metadata is textual or numeric information associated with a variable or file.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57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5721">
              <a:defRPr/>
            </a:pP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种类型的元数据：属性，命名维和坐标变量。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98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举例使用的是交互式：直接在</a:t>
            </a:r>
            <a:r>
              <a:rPr lang="en-US" altLang="zh-CN" dirty="0" err="1"/>
              <a:t>ncl</a:t>
            </a:r>
            <a:r>
              <a:rPr lang="zh-CN" altLang="en-US" dirty="0"/>
              <a:t>运行环境中输入命令，逐条执行。</a:t>
            </a:r>
            <a:endParaRPr lang="en-US" altLang="zh-CN" dirty="0"/>
          </a:p>
          <a:p>
            <a:r>
              <a:rPr lang="en-US" altLang="zh-CN" dirty="0" err="1"/>
              <a:t>Addfile</a:t>
            </a:r>
            <a:r>
              <a:rPr lang="zh-CN" altLang="en-US" dirty="0"/>
              <a:t>（）函数功能是打开文件；</a:t>
            </a:r>
            <a:endParaRPr lang="en-US" altLang="zh-CN" dirty="0"/>
          </a:p>
          <a:p>
            <a:r>
              <a:rPr lang="en-US" altLang="zh-CN" dirty="0"/>
              <a:t>U=a-&gt;U</a:t>
            </a:r>
            <a:r>
              <a:rPr lang="zh-CN" altLang="en-US" dirty="0"/>
              <a:t>是从打开的</a:t>
            </a:r>
            <a:r>
              <a:rPr lang="en-US" altLang="zh-CN" dirty="0"/>
              <a:t>a</a:t>
            </a:r>
            <a:r>
              <a:rPr lang="zh-CN" altLang="en-US" dirty="0"/>
              <a:t>文件中读取</a:t>
            </a:r>
            <a:r>
              <a:rPr lang="en-US" altLang="zh-CN" dirty="0"/>
              <a:t>U</a:t>
            </a:r>
            <a:r>
              <a:rPr lang="zh-CN" altLang="en-US" dirty="0"/>
              <a:t>这个变量，将其赋值给变量</a:t>
            </a:r>
            <a:r>
              <a:rPr lang="en-US" altLang="zh-CN" dirty="0"/>
              <a:t>U</a:t>
            </a:r>
            <a:r>
              <a:rPr lang="zh-CN" altLang="en-US" dirty="0"/>
              <a:t>。注意两个</a:t>
            </a:r>
            <a:r>
              <a:rPr lang="en-US" altLang="zh-CN" dirty="0"/>
              <a:t>U</a:t>
            </a:r>
            <a:r>
              <a:rPr lang="zh-CN" altLang="en-US" dirty="0"/>
              <a:t>的区别。</a:t>
            </a:r>
            <a:endParaRPr lang="en-US" altLang="zh-CN" dirty="0"/>
          </a:p>
          <a:p>
            <a:r>
              <a:rPr lang="en-US" altLang="zh-CN" dirty="0" err="1"/>
              <a:t>printVarSummary</a:t>
            </a:r>
            <a:r>
              <a:rPr lang="zh-CN" altLang="en-US" dirty="0"/>
              <a:t>（）功能是显示变量的信息；注意：这里变量的各维大小相乘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64</a:t>
            </a:r>
            <a:r>
              <a:rPr lang="zh-CN" altLang="en-US" dirty="0"/>
              <a:t>*</a:t>
            </a:r>
            <a:r>
              <a:rPr lang="en-US" altLang="zh-CN" dirty="0"/>
              <a:t>128</a:t>
            </a:r>
            <a:r>
              <a:rPr lang="zh-CN" altLang="en-US" dirty="0"/>
              <a:t>就等于</a:t>
            </a:r>
            <a:r>
              <a:rPr lang="en-US" altLang="zh-CN" dirty="0"/>
              <a:t>Size</a:t>
            </a:r>
            <a:r>
              <a:rPr lang="zh-CN" altLang="en-US" dirty="0"/>
              <a:t>里面的</a:t>
            </a:r>
            <a:r>
              <a:rPr lang="en-US" altLang="zh-CN" dirty="0"/>
              <a:t>values</a:t>
            </a:r>
            <a:r>
              <a:rPr lang="zh-CN" altLang="en-US" dirty="0"/>
              <a:t>值，</a:t>
            </a:r>
            <a:r>
              <a:rPr lang="en-US" altLang="zh-CN" dirty="0"/>
              <a:t>values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就是字节数，因为是浮点型数据。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5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12" cy="147002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403352" y="3717930"/>
            <a:ext cx="6400810" cy="6953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9A0DB2DC-4C9A-4742-B13C-FB6460FD3503}" type="slidenum">
              <a:rPr lang="en-US" altLang="zh-CN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126" y="765176"/>
            <a:ext cx="2057800" cy="532765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6726" y="765176"/>
            <a:ext cx="6054107" cy="532765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12" cy="2852741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70"/>
            <a:ext cx="7886712" cy="150018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6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3828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12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4" y="1567348"/>
            <a:ext cx="3526385" cy="71009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4" y="2338391"/>
            <a:ext cx="3526385" cy="37859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9" y="1567348"/>
            <a:ext cx="3526386" cy="71009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9" y="2357463"/>
            <a:ext cx="3526386" cy="37668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3195643" cy="1600202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6" y="457202"/>
            <a:ext cx="4477948" cy="5403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3195643" cy="381159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68313" y="765176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6726" y="1773241"/>
            <a:ext cx="8229612" cy="431959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504335"/>
            <a:ext cx="7943850" cy="3924915"/>
          </a:xfrm>
        </p:spPr>
        <p:txBody>
          <a:bodyPr/>
          <a:lstStyle/>
          <a:p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诊断分析与绘图</a:t>
            </a:r>
            <a:b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NCL</a:t>
            </a:r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语法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b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en-US" altLang="zh-CN" sz="3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latin typeface="Times New Roman" panose="02020603050405020304" pitchFamily="18" charset="0"/>
                <a:ea typeface="黑体" charset="0"/>
              </a:rPr>
              <a:t>Chapt.2    Language</a:t>
            </a:r>
            <a:b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br>
              <a:rPr lang="en-US" altLang="zh-CN" sz="3000" b="1" dirty="0">
                <a:latin typeface="Calibri" charset="0"/>
                <a:ea typeface="黑体" charset="0"/>
              </a:rPr>
            </a:br>
            <a:br>
              <a:rPr lang="en-US" altLang="zh-CN" sz="3000" b="1" dirty="0">
                <a:latin typeface="Calibri" charset="0"/>
                <a:ea typeface="黑体" charset="0"/>
              </a:rPr>
            </a:br>
            <a:endParaRPr lang="zh-CN" altLang="en-US" sz="3000" b="1" dirty="0">
              <a:latin typeface="Calibri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195" y="961390"/>
            <a:ext cx="8670925" cy="54832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530702" y="41338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7</a:t>
            </a:r>
            <a:r>
              <a:rPr dirty="0"/>
              <a:t>  Variables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417" y="914400"/>
            <a:ext cx="8607287" cy="59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796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107" y="331428"/>
            <a:ext cx="8496519" cy="27185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5895" y="3102014"/>
            <a:ext cx="8443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http://www.ncl.ucar.edu/Document/Functions/metadata.shtml</a:t>
            </a:r>
            <a:endParaRPr lang="zh-CN" altLang="en-US" sz="3200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06" y="4474827"/>
            <a:ext cx="8672519" cy="1584850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15003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950" y="969645"/>
            <a:ext cx="8754745" cy="5436870"/>
          </a:xfrm>
        </p:spPr>
        <p:txBody>
          <a:bodyPr/>
          <a:lstStyle/>
          <a:p>
            <a:r>
              <a:rPr lang="zh-CN" altLang="en-US" dirty="0"/>
              <a:t>Statements are the fundamental element of NCL. </a:t>
            </a:r>
          </a:p>
          <a:p>
            <a:r>
              <a:rPr lang="zh-CN" altLang="en-US" dirty="0"/>
              <a:t>Everything NCL does happens only </a:t>
            </a:r>
            <a:r>
              <a:rPr lang="zh-CN" altLang="en-US" i="1" u="sng" dirty="0">
                <a:solidFill>
                  <a:srgbClr val="C00000"/>
                </a:solidFill>
              </a:rPr>
              <a:t>after a statement is entered</a:t>
            </a:r>
            <a:r>
              <a:rPr lang="zh-CN" altLang="en-US" dirty="0"/>
              <a:t>. </a:t>
            </a:r>
          </a:p>
          <a:p>
            <a:r>
              <a:rPr lang="zh-CN" altLang="en-US" dirty="0"/>
              <a:t>Statements are </a:t>
            </a:r>
            <a:r>
              <a:rPr lang="zh-CN" altLang="en-US" i="1" u="sng" dirty="0">
                <a:solidFill>
                  <a:srgbClr val="C00000"/>
                </a:solidFill>
              </a:rPr>
              <a:t>case sensitive </a:t>
            </a:r>
            <a:r>
              <a:rPr lang="zh-CN" altLang="en-US" dirty="0"/>
              <a:t>and are not restricted to being a single line of source, and statements </a:t>
            </a:r>
            <a:r>
              <a:rPr lang="zh-CN" altLang="en-US" i="1" u="sng" dirty="0">
                <a:solidFill>
                  <a:srgbClr val="C00000"/>
                </a:solidFill>
              </a:rPr>
              <a:t>can be nested </a:t>
            </a:r>
            <a:r>
              <a:rPr lang="zh-CN" altLang="en-US" dirty="0"/>
              <a:t>within statements. </a:t>
            </a:r>
          </a:p>
          <a:p>
            <a:r>
              <a:rPr lang="en-US" altLang="zh-CN" dirty="0"/>
              <a:t>Statements are </a:t>
            </a:r>
            <a:r>
              <a:rPr lang="en-US" altLang="zh-CN" dirty="0">
                <a:solidFill>
                  <a:srgbClr val="0070C0"/>
                </a:solidFill>
              </a:rPr>
              <a:t>blocks</a:t>
            </a:r>
            <a:r>
              <a:rPr lang="en-US" altLang="zh-CN" dirty="0"/>
              <a:t> (a group of statements), </a:t>
            </a:r>
            <a:r>
              <a:rPr lang="en-US" altLang="zh-CN" dirty="0">
                <a:solidFill>
                  <a:srgbClr val="0070C0"/>
                </a:solidFill>
              </a:rPr>
              <a:t>conditional expressions </a:t>
            </a:r>
            <a:r>
              <a:rPr lang="en-US" altLang="zh-CN" dirty="0"/>
              <a:t>(if-then, if-then-else),</a:t>
            </a:r>
            <a:r>
              <a:rPr lang="en-US" altLang="zh-CN" dirty="0">
                <a:solidFill>
                  <a:srgbClr val="0070C0"/>
                </a:solidFill>
              </a:rPr>
              <a:t> loops</a:t>
            </a:r>
            <a:r>
              <a:rPr lang="en-US" altLang="zh-CN" dirty="0"/>
              <a:t> (do, do-while), </a:t>
            </a:r>
            <a:r>
              <a:rPr lang="en-US" altLang="zh-CN" dirty="0">
                <a:solidFill>
                  <a:srgbClr val="0070C0"/>
                </a:solidFill>
              </a:rPr>
              <a:t>assignments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reassignments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procedures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functions</a:t>
            </a:r>
            <a:r>
              <a:rPr lang="en-US" altLang="zh-CN" dirty="0"/>
              <a:t>, or</a:t>
            </a:r>
            <a:r>
              <a:rPr lang="en-US" altLang="zh-CN" dirty="0">
                <a:solidFill>
                  <a:srgbClr val="0070C0"/>
                </a:solidFill>
              </a:rPr>
              <a:t> graphic statements.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475457" y="42735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8</a:t>
            </a:r>
            <a:r>
              <a:rPr dirty="0"/>
              <a:t>  Statements</a:t>
            </a:r>
          </a:p>
        </p:txBody>
      </p:sp>
    </p:spTree>
    <p:extLst>
      <p:ext uri="{BB962C8B-B14F-4D97-AF65-F5344CB8AC3E}">
        <p14:creationId xmlns:p14="http://schemas.microsoft.com/office/powerpoint/2010/main" val="91286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1210124"/>
            <a:ext cx="8229600" cy="3004068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Blocks can be used to bundle many statements into a group of statements as used in functions and procedures. The statements between the begin and end statement will be executed.</a:t>
            </a:r>
          </a:p>
          <a:p>
            <a:r>
              <a:rPr lang="en-US" altLang="zh-CN" dirty="0"/>
              <a:t>The begin and the end statement in the main part of a script are not necessary but sometimes a good practice</a:t>
            </a:r>
            <a:r>
              <a:rPr lang="zh-CN" altLang="en-US" dirty="0"/>
              <a:t>.</a:t>
            </a:r>
          </a:p>
          <a:p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447517" y="400051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10</a:t>
            </a:r>
            <a:r>
              <a:rPr dirty="0"/>
              <a:t>  Blocks and if statements   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BLOCKS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74587" y="4526947"/>
            <a:ext cx="7343140" cy="172212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Begin</a:t>
            </a:r>
            <a:r>
              <a:rPr lang="zh-CN" altLang="en-US" dirty="0"/>
              <a:t>          ; optional but recommended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[statement(s)]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end </a:t>
            </a:r>
            <a:r>
              <a:rPr lang="zh-CN" altLang="en-US" dirty="0"/>
              <a:t>            ; required if begin present</a:t>
            </a:r>
          </a:p>
        </p:txBody>
      </p:sp>
    </p:spTree>
    <p:extLst>
      <p:ext uri="{BB962C8B-B14F-4D97-AF65-F5344CB8AC3E}">
        <p14:creationId xmlns:p14="http://schemas.microsoft.com/office/powerpoint/2010/main" val="370527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1094105"/>
            <a:ext cx="8298180" cy="5244465"/>
          </a:xfrm>
        </p:spPr>
        <p:txBody>
          <a:bodyPr/>
          <a:lstStyle/>
          <a:p>
            <a:r>
              <a:rPr lang="zh-CN" altLang="en-US"/>
              <a:t>There are two kinds of if statements: </a:t>
            </a:r>
          </a:p>
          <a:p>
            <a:pPr marL="0" indent="0">
              <a:buNone/>
            </a:pPr>
            <a:r>
              <a:rPr lang="en-US" altLang="zh-CN"/>
              <a:t>(1)  </a:t>
            </a:r>
            <a:r>
              <a:rPr lang="en-US" altLang="zh-CN">
                <a:solidFill>
                  <a:srgbClr val="C00000"/>
                </a:solidFill>
              </a:rPr>
              <a:t>if</a:t>
            </a:r>
            <a:r>
              <a:rPr lang="en-US" altLang="zh-CN"/>
              <a:t> (</a:t>
            </a:r>
            <a:r>
              <a:rPr lang="en-US" altLang="zh-CN">
                <a:solidFill>
                  <a:srgbClr val="0070C0"/>
                </a:solidFill>
              </a:rPr>
              <a:t>scalar_logical_expression</a:t>
            </a:r>
            <a:r>
              <a:rPr lang="en-US" altLang="zh-CN"/>
              <a:t>) </a:t>
            </a:r>
            <a:r>
              <a:rPr lang="en-US" altLang="zh-CN">
                <a:solidFill>
                  <a:srgbClr val="C00000"/>
                </a:solidFill>
              </a:rPr>
              <a:t>then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		[statement(s)]</a:t>
            </a:r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en-US" altLang="zh-CN">
                <a:solidFill>
                  <a:srgbClr val="C00000"/>
                </a:solidFill>
              </a:rPr>
              <a:t>end if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(2)</a:t>
            </a:r>
            <a:r>
              <a:rPr lang="en-US" altLang="zh-CN">
                <a:solidFill>
                  <a:srgbClr val="C00000"/>
                </a:solidFill>
              </a:rPr>
              <a:t> if</a:t>
            </a:r>
            <a:r>
              <a:rPr lang="en-US" altLang="zh-CN"/>
              <a:t> (</a:t>
            </a:r>
            <a:r>
              <a:rPr lang="en-US" altLang="zh-CN">
                <a:solidFill>
                  <a:srgbClr val="0070C0"/>
                </a:solidFill>
              </a:rPr>
              <a:t>scalar_logical_expression</a:t>
            </a:r>
            <a:r>
              <a:rPr lang="en-US" altLang="zh-CN"/>
              <a:t>)</a:t>
            </a:r>
            <a:r>
              <a:rPr lang="en-US" altLang="zh-CN">
                <a:solidFill>
                  <a:srgbClr val="C00000"/>
                </a:solidFill>
              </a:rPr>
              <a:t> then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[statement(s)]</a:t>
            </a:r>
          </a:p>
          <a:p>
            <a:pPr marL="0" indent="0">
              <a:buNone/>
            </a:pPr>
            <a:r>
              <a:rPr lang="en-US" altLang="zh-CN"/>
              <a:t>     </a:t>
            </a:r>
            <a:r>
              <a:rPr lang="en-US" altLang="zh-CN">
                <a:solidFill>
                  <a:srgbClr val="C00000"/>
                </a:solidFill>
              </a:rPr>
              <a:t>else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		[statement(s)]</a:t>
            </a:r>
          </a:p>
          <a:p>
            <a:pPr marL="0" indent="0">
              <a:buNone/>
            </a:pPr>
            <a:r>
              <a:rPr lang="en-US" altLang="zh-CN"/>
              <a:t>     </a:t>
            </a:r>
            <a:r>
              <a:rPr lang="en-US" altLang="zh-CN">
                <a:solidFill>
                  <a:srgbClr val="C00000"/>
                </a:solidFill>
              </a:rPr>
              <a:t>end if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186612" y="386081"/>
            <a:ext cx="850385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10</a:t>
            </a:r>
            <a:r>
              <a:rPr dirty="0"/>
              <a:t>  Blocks and if statements  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if statements</a:t>
            </a:r>
          </a:p>
        </p:txBody>
      </p:sp>
    </p:spTree>
    <p:extLst>
      <p:ext uri="{BB962C8B-B14F-4D97-AF65-F5344CB8AC3E}">
        <p14:creationId xmlns:p14="http://schemas.microsoft.com/office/powerpoint/2010/main" val="3982763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82600" y="970280"/>
            <a:ext cx="8590915" cy="5789930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 b="1" i="1" u="sng">
                <a:solidFill>
                  <a:srgbClr val="0070C0"/>
                </a:solidFill>
              </a:rPr>
              <a:t>N</a:t>
            </a:r>
            <a:r>
              <a:rPr lang="zh-CN" altLang="en-US" b="1" i="1" u="sng">
                <a:solidFill>
                  <a:srgbClr val="0070C0"/>
                </a:solidFill>
              </a:rPr>
              <a:t>ested if</a:t>
            </a:r>
            <a:r>
              <a:rPr lang="zh-CN" altLang="en-US"/>
              <a:t> statements can be used. </a:t>
            </a:r>
            <a:r>
              <a:rPr lang="zh-CN" altLang="en-US" i="1" u="sng">
                <a:solidFill>
                  <a:srgbClr val="0070C0"/>
                </a:solidFill>
              </a:rPr>
              <a:t>Each if must have a corresponding end if</a:t>
            </a:r>
            <a:r>
              <a:rPr lang="zh-CN" altLang="en-US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800"/>
              <a:t>    </a:t>
            </a:r>
            <a:r>
              <a:rPr lang="zh-CN" altLang="en-US" sz="2400"/>
              <a:t>if (scalar_logical_expression) then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/>
              <a:t>		</a:t>
            </a:r>
            <a:r>
              <a:rPr lang="zh-CN" altLang="en-US" sz="2400"/>
              <a:t>[A_statement(s)]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zh-CN" altLang="en-US" sz="2400"/>
              <a:t>else if (scalar_logical_expression) then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/>
              <a:t>		</a:t>
            </a:r>
            <a:r>
              <a:rPr lang="zh-CN" altLang="en-US" sz="2400"/>
              <a:t>[B_statement(s)]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/>
              <a:t>		</a:t>
            </a:r>
            <a:r>
              <a:rPr lang="zh-CN" altLang="en-US" sz="2400"/>
              <a:t>else if (scalar_logical_expression) then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/>
              <a:t>			</a:t>
            </a:r>
            <a:r>
              <a:rPr lang="zh-CN" altLang="en-US" sz="2400"/>
              <a:t>[C_statement(s)]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/>
              <a:t>		</a:t>
            </a:r>
            <a:r>
              <a:rPr lang="zh-CN" altLang="en-US" sz="2400"/>
              <a:t>else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/>
              <a:t>			</a:t>
            </a:r>
            <a:r>
              <a:rPr lang="zh-CN" altLang="en-US" sz="2400"/>
              <a:t>[D_statement(s)]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/>
              <a:t>		</a:t>
            </a:r>
            <a:r>
              <a:rPr lang="zh-CN" altLang="en-US" sz="2400"/>
              <a:t>end if                ; C &amp; 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zh-CN" altLang="en-US" sz="2400"/>
              <a:t>end if                ; 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/>
              <a:t>    end if                ; A</a:t>
            </a:r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7" name="标题 3"/>
          <p:cNvSpPr>
            <a:spLocks noGrp="1"/>
          </p:cNvSpPr>
          <p:nvPr/>
        </p:nvSpPr>
        <p:spPr>
          <a:xfrm>
            <a:off x="191278" y="386081"/>
            <a:ext cx="8527126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10</a:t>
            </a:r>
            <a:r>
              <a:rPr dirty="0"/>
              <a:t>  Blocks and if statements  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if statements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1976755" y="3736340"/>
            <a:ext cx="392430" cy="16097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左大括号 8"/>
          <p:cNvSpPr/>
          <p:nvPr/>
        </p:nvSpPr>
        <p:spPr>
          <a:xfrm>
            <a:off x="1038860" y="2922270"/>
            <a:ext cx="392430" cy="2866390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左大括号 9"/>
          <p:cNvSpPr/>
          <p:nvPr/>
        </p:nvSpPr>
        <p:spPr>
          <a:xfrm>
            <a:off x="427990" y="2115185"/>
            <a:ext cx="392430" cy="401447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4994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91" y="1275718"/>
            <a:ext cx="3422338" cy="4118616"/>
          </a:xfrm>
        </p:spPr>
        <p:txBody>
          <a:bodyPr/>
          <a:lstStyle/>
          <a:p>
            <a:r>
              <a:rPr lang="zh-CN" altLang="en-US"/>
              <a:t>Logical expressions are </a:t>
            </a:r>
            <a:r>
              <a:rPr lang="zh-CN" altLang="en-US" i="1" u="sng">
                <a:solidFill>
                  <a:srgbClr val="0070C0"/>
                </a:solidFill>
              </a:rPr>
              <a:t>evaluated left to right</a:t>
            </a:r>
            <a:r>
              <a:rPr lang="zh-CN" altLang="en-US"/>
              <a:t>, so in multiple expression statements, </a:t>
            </a:r>
            <a:r>
              <a:rPr lang="zh-CN" altLang="en-US" i="1" u="sng">
                <a:solidFill>
                  <a:srgbClr val="C00000"/>
                </a:solidFill>
              </a:rPr>
              <a:t>place the expression most likely to fail on the left</a:t>
            </a:r>
            <a:r>
              <a:rPr lang="zh-CN" altLang="en-US"/>
              <a:t>: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7" name="标题 3"/>
          <p:cNvSpPr>
            <a:spLocks noGrp="1"/>
          </p:cNvSpPr>
          <p:nvPr/>
        </p:nvSpPr>
        <p:spPr>
          <a:xfrm>
            <a:off x="265922" y="399416"/>
            <a:ext cx="8425177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10</a:t>
            </a:r>
            <a:r>
              <a:rPr dirty="0"/>
              <a:t>  Blocks and if statements  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if statements</a:t>
            </a:r>
          </a:p>
        </p:txBody>
      </p:sp>
      <p:graphicFrame>
        <p:nvGraphicFramePr>
          <p:cNvPr id="11" name="对象 10"/>
          <p:cNvGraphicFramePr>
            <a:graphicFrameLocks/>
          </p:cNvGraphicFramePr>
          <p:nvPr>
            <p:extLst/>
          </p:nvPr>
        </p:nvGraphicFramePr>
        <p:xfrm>
          <a:off x="4162914" y="939961"/>
          <a:ext cx="4528185" cy="568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4" imgW="2704762" imgH="4753639" progId="PBrush">
                  <p:embed/>
                </p:oleObj>
              </mc:Choice>
              <mc:Fallback>
                <p:oleObj r:id="rId4" imgW="2704762" imgH="4753639" progId="PBrush">
                  <p:embed/>
                  <p:pic>
                    <p:nvPicPr>
                      <p:cNvPr id="11" name="对象 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914" y="939961"/>
                        <a:ext cx="4528185" cy="5687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84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68313" y="138655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2.3  </a:t>
            </a:r>
            <a:r>
              <a:rPr lang="zh-CN" altLang="en-US" sz="3200" dirty="0">
                <a:sym typeface="+mn-ea"/>
              </a:rPr>
              <a:t>Symbols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77342" y="846667"/>
          <a:ext cx="7592016" cy="574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0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0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003">
                <a:tc>
                  <a:txBody>
                    <a:bodyPr/>
                    <a:lstStyle/>
                    <a:p>
                      <a:r>
                        <a:rPr lang="en-US" altLang="zh-CN" sz="4400" dirty="0">
                          <a:solidFill>
                            <a:srgbClr val="C00000"/>
                          </a:solidFill>
                        </a:rPr>
                        <a:t>;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dirty="0">
                          <a:solidFill>
                            <a:srgbClr val="C00000"/>
                          </a:solidFill>
                        </a:rPr>
                        <a:t>/;</a:t>
                      </a:r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... </a:t>
                      </a:r>
                      <a:r>
                        <a:rPr lang="en-US" altLang="zh-CN" sz="4400" dirty="0">
                          <a:solidFill>
                            <a:srgbClr val="C00000"/>
                          </a:solidFill>
                        </a:rPr>
                        <a:t>;/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\</a:t>
                      </a:r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003">
                <a:tc>
                  <a:txBody>
                    <a:bodyPr/>
                    <a:lstStyle/>
                    <a:p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:=</a:t>
                      </a:r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003">
                <a:tc>
                  <a:txBody>
                    <a:bodyPr/>
                    <a:lstStyle/>
                    <a:p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003">
                <a:tc>
                  <a:txBody>
                    <a:bodyPr/>
                    <a:lstStyle/>
                    <a:p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{...} 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[...]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(/.../)</a:t>
                      </a:r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003">
                <a:tc>
                  <a:txBody>
                    <a:bodyPr/>
                    <a:lstStyle/>
                    <a:p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-&gt;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=&gt;</a:t>
                      </a:r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003"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: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1313">
                <a:tc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|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::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14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46" y="438540"/>
            <a:ext cx="8584911" cy="58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8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6" y="1774986"/>
            <a:ext cx="8229612" cy="3651890"/>
          </a:xfrm>
        </p:spPr>
        <p:txBody>
          <a:bodyPr/>
          <a:lstStyle/>
          <a:p>
            <a:r>
              <a:rPr lang="zh-CN" altLang="en-US" u="sng" dirty="0">
                <a:solidFill>
                  <a:srgbClr val="FF0000"/>
                </a:solidFill>
              </a:rPr>
              <a:t>Numeric</a:t>
            </a:r>
            <a:r>
              <a:rPr lang="zh-CN" altLang="en-US" dirty="0"/>
              <a:t>:   double (64 bit)   ，</a:t>
            </a:r>
            <a:r>
              <a:rPr lang="zh-CN" altLang="en-US" dirty="0">
                <a:sym typeface="+mn-ea"/>
              </a:rPr>
              <a:t>float (32 bit)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         long (32 or 64 bit)  , integer (32 bit) ,  </a:t>
            </a:r>
          </a:p>
          <a:p>
            <a:pPr marL="0" indent="0">
              <a:buNone/>
            </a:pPr>
            <a:r>
              <a:rPr lang="zh-CN" altLang="en-US" dirty="0"/>
              <a:t>                     short (16 bit)   ,   byte (8 bits)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                    int64</a:t>
            </a:r>
            <a:r>
              <a:rPr lang="zh-CN" altLang="en-US" sz="2400" dirty="0"/>
              <a:t>，</a:t>
            </a:r>
            <a:r>
              <a:rPr lang="en-US" altLang="zh-CN" sz="2400" dirty="0"/>
              <a:t>uint64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</a:t>
            </a:r>
            <a:r>
              <a:rPr lang="en-US" altLang="zh-CN" sz="2400" dirty="0" err="1"/>
              <a:t>ulong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uint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ushort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ubyte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dirty="0"/>
              <a:t>                     </a:t>
            </a:r>
            <a:r>
              <a:rPr lang="zh-CN" altLang="en-US" i="1" u="sng" dirty="0">
                <a:solidFill>
                  <a:srgbClr val="0070C0"/>
                </a:solidFill>
              </a:rPr>
              <a:t>complex is not supported</a:t>
            </a:r>
            <a:r>
              <a:rPr lang="zh-CN" altLang="en-US" dirty="0"/>
              <a:t>.</a:t>
            </a:r>
          </a:p>
          <a:p>
            <a:pPr marL="457200" indent="-457200"/>
            <a:r>
              <a:rPr lang="zh-CN" altLang="en-US" u="sng" dirty="0">
                <a:solidFill>
                  <a:srgbClr val="FF0000"/>
                </a:solidFill>
              </a:rPr>
              <a:t>Non-numeric</a:t>
            </a:r>
            <a:r>
              <a:rPr lang="zh-CN" altLang="en-US" dirty="0"/>
              <a:t>:   string ， character</a:t>
            </a:r>
          </a:p>
          <a:p>
            <a:pPr marL="0" indent="0">
              <a:buNone/>
            </a:pPr>
            <a:r>
              <a:rPr lang="zh-CN" altLang="en-US" dirty="0"/>
              <a:t>                             graphic ，file</a:t>
            </a:r>
          </a:p>
          <a:p>
            <a:pPr marL="0" indent="0">
              <a:buNone/>
            </a:pPr>
            <a:r>
              <a:rPr lang="zh-CN" altLang="en-US" dirty="0"/>
              <a:t>                             logical ， list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488792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4</a:t>
            </a:r>
            <a:r>
              <a:rPr lang="en-US" dirty="0"/>
              <a:t> </a:t>
            </a:r>
            <a:r>
              <a:rPr lang="zh-CN" altLang="en-US" dirty="0">
                <a:sym typeface="+mn-ea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49416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1" y="1199515"/>
            <a:ext cx="7920912" cy="4655444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sz="2400" dirty="0"/>
              <a:t>begin, break, byte, character, continue, create, defaultapp, do, double, else, end, enumeric, external, False, file, float, function, getvalues, graphic, if, integer, int64, list, load, local, logical, long, _Missing, Missing, new, noparent, numeric, procedure, quit, Quit, QUIT, record, return, setvalues, short, string, then, True, undef, while and </a:t>
            </a:r>
            <a:r>
              <a:rPr lang="zh-CN" altLang="en-US" sz="2400" i="1" dirty="0"/>
              <a:t>all built-in function and procedure names</a:t>
            </a:r>
            <a:r>
              <a:rPr lang="zh-CN" altLang="en-US" sz="2400" dirty="0"/>
              <a:t>.</a:t>
            </a:r>
            <a:endParaRPr lang="en-US" altLang="zh-CN" sz="24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800" u="sng" dirty="0">
                <a:solidFill>
                  <a:srgbClr val="0070C0"/>
                </a:solidFill>
              </a:rPr>
              <a:t>http://www.ncl.ucar.edu/Document/Manuals/Ref_Manual/NclKeywords.shtml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050" dirty="0"/>
              <a:t>􀀉􀀇􀀇􀀝􀀟􀀠􀀠􀀡􀀡􀀡􀀢􀀏􀀚􀀛􀀢􀀃􀀚􀀎􀀙􀀢􀀆􀀅􀀃􀀠􀀳􀀈􀀚􀀃􀀍􀀆􀀏􀀇􀀠􀀖􀀎􀀏􀀃􀀎􀀛􀀕􀀠􀀌􀀆􀀘􀁅􀀖􀀎􀀏􀀃􀀎􀀛􀀠􀀊􀀚􀀛􀁊􀀆􀀤􀀡􀀈􀀙􀀅􀀕􀀢􀀕􀀉􀀇􀀍􀀛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488792" y="46291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5</a:t>
            </a:r>
            <a:r>
              <a:rPr dirty="0"/>
              <a:t>  Reserved keywords</a:t>
            </a:r>
          </a:p>
        </p:txBody>
      </p:sp>
    </p:spTree>
    <p:extLst>
      <p:ext uri="{BB962C8B-B14F-4D97-AF65-F5344CB8AC3E}">
        <p14:creationId xmlns:p14="http://schemas.microsoft.com/office/powerpoint/2010/main" val="51895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5253" y="1133061"/>
            <a:ext cx="68182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Four kinds of expressions:</a:t>
            </a:r>
          </a:p>
          <a:p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70C0"/>
                </a:solidFill>
              </a:rPr>
              <a:t>1.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Algebraic expressions 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     2. Logical expressions 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     3. Array expressions 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     4. Functions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5" name="标题 3"/>
          <p:cNvSpPr>
            <a:spLocks noGrp="1"/>
          </p:cNvSpPr>
          <p:nvPr/>
        </p:nvSpPr>
        <p:spPr>
          <a:xfrm>
            <a:off x="447517" y="39941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6</a:t>
            </a:r>
            <a:r>
              <a:rPr dirty="0"/>
              <a:t>  Expressions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5930" y="3597965"/>
            <a:ext cx="8343900" cy="2803471"/>
          </a:xfrm>
        </p:spPr>
        <p:txBody>
          <a:bodyPr/>
          <a:lstStyle/>
          <a:p>
            <a:r>
              <a:rPr lang="zh-CN" altLang="en-US" dirty="0"/>
              <a:t>Precedence rules can be circumvented by use of parentheses "</a:t>
            </a:r>
            <a:r>
              <a:rPr lang="zh-CN" altLang="en-US" dirty="0">
                <a:solidFill>
                  <a:srgbClr val="C00000"/>
                </a:solidFill>
              </a:rPr>
              <a:t>(...)</a:t>
            </a:r>
            <a:r>
              <a:rPr lang="zh-CN" altLang="en-US" dirty="0"/>
              <a:t>" around expressions.</a:t>
            </a:r>
          </a:p>
          <a:p>
            <a:r>
              <a:rPr lang="zh-CN" altLang="en-US" dirty="0"/>
              <a:t>NCL does not operate on any array element set to _FillValue .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61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930" y="1230631"/>
            <a:ext cx="8343900" cy="5170805"/>
          </a:xfrm>
        </p:spPr>
        <p:txBody>
          <a:bodyPr/>
          <a:lstStyle/>
          <a:p>
            <a:endParaRPr lang="en-US" altLang="zh-CN" sz="3200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2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Algebraic operators</a:t>
            </a:r>
            <a:r>
              <a:rPr lang="zh-CN" altLang="en-US" sz="3200" dirty="0"/>
              <a:t>:</a:t>
            </a:r>
          </a:p>
          <a:p>
            <a:pPr marL="0" indent="0">
              <a:buNone/>
            </a:pPr>
            <a:r>
              <a:rPr lang="zh-CN" altLang="en-US" sz="3200" dirty="0"/>
              <a:t>           </a:t>
            </a:r>
            <a:r>
              <a:rPr lang="zh-CN" altLang="en-US" sz="3200" dirty="0">
                <a:solidFill>
                  <a:srgbClr val="C00000"/>
                </a:solidFill>
              </a:rPr>
              <a:t> +</a:t>
            </a:r>
            <a:r>
              <a:rPr lang="zh-CN" altLang="en-US" sz="3200" dirty="0"/>
              <a:t> ，</a:t>
            </a:r>
            <a:r>
              <a:rPr lang="zh-CN" altLang="en-US" sz="3200" dirty="0">
                <a:solidFill>
                  <a:srgbClr val="C00000"/>
                </a:solidFill>
              </a:rPr>
              <a:t>-</a:t>
            </a:r>
            <a:r>
              <a:rPr lang="zh-CN" altLang="en-US" sz="3200" dirty="0"/>
              <a:t>  ，</a:t>
            </a:r>
            <a:r>
              <a:rPr lang="zh-CN" altLang="en-US" sz="3200" dirty="0">
                <a:solidFill>
                  <a:srgbClr val="C00000"/>
                </a:solidFill>
              </a:rPr>
              <a:t>*</a:t>
            </a:r>
            <a:r>
              <a:rPr lang="zh-CN" altLang="en-US" sz="3200" dirty="0"/>
              <a:t> ，</a:t>
            </a:r>
            <a:r>
              <a:rPr lang="en-US" altLang="zh-CN" sz="3200" dirty="0">
                <a:solidFill>
                  <a:srgbClr val="C00000"/>
                </a:solidFill>
              </a:rPr>
              <a:t>/</a:t>
            </a:r>
            <a:r>
              <a:rPr lang="zh-CN" altLang="en-US" sz="3200" dirty="0"/>
              <a:t> ，</a:t>
            </a:r>
            <a:r>
              <a:rPr lang="zh-CN" altLang="en-US" sz="3200" dirty="0">
                <a:solidFill>
                  <a:srgbClr val="C00000"/>
                </a:solidFill>
              </a:rPr>
              <a:t>^</a:t>
            </a:r>
            <a:r>
              <a:rPr lang="zh-CN" altLang="en-US" sz="3200" dirty="0"/>
              <a:t>   ，</a:t>
            </a:r>
            <a:r>
              <a:rPr lang="zh-CN" altLang="en-US" sz="3200" dirty="0">
                <a:solidFill>
                  <a:srgbClr val="C00000"/>
                </a:solidFill>
              </a:rPr>
              <a:t>%</a:t>
            </a:r>
            <a:r>
              <a:rPr lang="zh-CN" altLang="en-US" sz="3200" dirty="0"/>
              <a:t>  ，</a:t>
            </a:r>
            <a:r>
              <a:rPr lang="zh-CN" altLang="en-US" sz="3200" dirty="0">
                <a:solidFill>
                  <a:srgbClr val="C00000"/>
                </a:solidFill>
              </a:rPr>
              <a:t>#</a:t>
            </a:r>
            <a:r>
              <a:rPr lang="zh-CN" altLang="en-US" sz="3200" dirty="0"/>
              <a:t>   ，</a:t>
            </a:r>
            <a:r>
              <a:rPr lang="zh-CN" altLang="en-US" sz="3200" dirty="0">
                <a:solidFill>
                  <a:srgbClr val="C00000"/>
                </a:solidFill>
              </a:rPr>
              <a:t>&gt;</a:t>
            </a:r>
            <a:r>
              <a:rPr lang="zh-CN" altLang="en-US" sz="3200" dirty="0"/>
              <a:t>，</a:t>
            </a:r>
            <a:r>
              <a:rPr lang="zh-CN" altLang="en-US" sz="3200" dirty="0">
                <a:solidFill>
                  <a:srgbClr val="C00000"/>
                </a:solidFill>
              </a:rPr>
              <a:t>&lt; </a:t>
            </a:r>
            <a:r>
              <a:rPr lang="zh-CN" altLang="en-US" sz="3200" dirty="0"/>
              <a:t> </a:t>
            </a:r>
          </a:p>
          <a:p>
            <a:pPr marL="457200" indent="-457200"/>
            <a:r>
              <a:rPr lang="zh-CN" altLang="en-US" sz="32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Logical</a:t>
            </a:r>
            <a:r>
              <a:rPr lang="zh-CN" altLang="en-US" sz="3200" dirty="0"/>
              <a:t>:</a:t>
            </a:r>
          </a:p>
          <a:p>
            <a:pPr marL="0" indent="0">
              <a:buNone/>
            </a:pPr>
            <a:r>
              <a:rPr lang="zh-CN" altLang="en-US" sz="3200" dirty="0"/>
              <a:t>              </a:t>
            </a:r>
            <a:r>
              <a:rPr lang="zh-CN" altLang="en-US" sz="3200" dirty="0">
                <a:solidFill>
                  <a:srgbClr val="C00000"/>
                </a:solidFill>
              </a:rPr>
              <a:t>.lt.</a:t>
            </a:r>
            <a:r>
              <a:rPr lang="zh-CN" altLang="en-US" sz="3200" dirty="0"/>
              <a:t>  ，</a:t>
            </a:r>
            <a:r>
              <a:rPr lang="zh-CN" altLang="en-US" sz="3200" dirty="0">
                <a:solidFill>
                  <a:srgbClr val="C00000"/>
                </a:solidFill>
              </a:rPr>
              <a:t>.le.</a:t>
            </a:r>
            <a:r>
              <a:rPr lang="zh-CN" altLang="en-US" sz="3200" dirty="0"/>
              <a:t>  ，</a:t>
            </a:r>
            <a:r>
              <a:rPr lang="zh-CN" altLang="en-US" sz="3200" dirty="0">
                <a:solidFill>
                  <a:srgbClr val="C00000"/>
                </a:solidFill>
              </a:rPr>
              <a:t>.gt.</a:t>
            </a:r>
            <a:r>
              <a:rPr lang="zh-CN" altLang="en-US" sz="3200" dirty="0"/>
              <a:t> ，</a:t>
            </a:r>
            <a:r>
              <a:rPr lang="zh-CN" altLang="en-US" sz="3200" dirty="0">
                <a:solidFill>
                  <a:srgbClr val="C00000"/>
                </a:solidFill>
              </a:rPr>
              <a:t> .g</a:t>
            </a:r>
            <a:r>
              <a:rPr lang="en-US" altLang="zh-CN" sz="3200" dirty="0">
                <a:solidFill>
                  <a:srgbClr val="C00000"/>
                </a:solidFill>
              </a:rPr>
              <a:t>e</a:t>
            </a:r>
            <a:r>
              <a:rPr lang="zh-CN" altLang="en-US" sz="3200" dirty="0">
                <a:solidFill>
                  <a:srgbClr val="C00000"/>
                </a:solidFill>
              </a:rPr>
              <a:t>.</a:t>
            </a:r>
            <a:r>
              <a:rPr lang="zh-CN" altLang="en-US" sz="3200" dirty="0"/>
              <a:t> ，</a:t>
            </a:r>
            <a:r>
              <a:rPr lang="zh-CN" altLang="en-US" sz="3200" dirty="0">
                <a:solidFill>
                  <a:srgbClr val="C00000"/>
                </a:solidFill>
              </a:rPr>
              <a:t>.ne.</a:t>
            </a:r>
            <a:r>
              <a:rPr lang="zh-CN" altLang="en-US" sz="3200" dirty="0"/>
              <a:t> ，</a:t>
            </a:r>
            <a:r>
              <a:rPr lang="zh-CN" altLang="en-US" sz="3200" dirty="0">
                <a:solidFill>
                  <a:srgbClr val="C00000"/>
                </a:solidFill>
              </a:rPr>
              <a:t>.eq.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</a:t>
            </a:r>
            <a:r>
              <a:rPr lang="zh-CN" altLang="en-US" sz="3200" dirty="0"/>
              <a:t>      </a:t>
            </a:r>
            <a:r>
              <a:rPr lang="zh-CN" altLang="en-US" sz="3200" dirty="0">
                <a:solidFill>
                  <a:srgbClr val="C00000"/>
                </a:solidFill>
              </a:rPr>
              <a:t>.and.</a:t>
            </a:r>
            <a:r>
              <a:rPr lang="zh-CN" altLang="en-US" sz="3200" dirty="0"/>
              <a:t>  ，</a:t>
            </a:r>
            <a:r>
              <a:rPr lang="zh-CN" altLang="en-US" sz="3200" dirty="0">
                <a:solidFill>
                  <a:srgbClr val="C00000"/>
                </a:solidFill>
              </a:rPr>
              <a:t>.or.</a:t>
            </a:r>
            <a:r>
              <a:rPr lang="zh-CN" altLang="en-US" sz="3200" dirty="0"/>
              <a:t>  ，</a:t>
            </a:r>
            <a:r>
              <a:rPr lang="zh-CN" altLang="en-US" sz="3200" dirty="0">
                <a:solidFill>
                  <a:srgbClr val="C00000"/>
                </a:solidFill>
              </a:rPr>
              <a:t>.xor. 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C00000"/>
                </a:solidFill>
              </a:rPr>
              <a:t>，.not.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400" dirty="0"/>
              <a:t>Logical expressions are guaranteed to be evaluated</a:t>
            </a:r>
            <a:r>
              <a:rPr lang="en-US" altLang="zh-CN" sz="2400" b="1" i="1" dirty="0"/>
              <a:t> left to right. </a:t>
            </a:r>
            <a:r>
              <a:rPr lang="en-US" altLang="zh-CN" sz="2400" dirty="0"/>
              <a:t>Hence, for efficiency, put the logical expression which will most likely fail on the left side.</a:t>
            </a:r>
            <a:r>
              <a:rPr lang="zh-CN" altLang="en-US" sz="2400" dirty="0"/>
              <a:t>    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447517" y="39941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6</a:t>
            </a:r>
            <a:r>
              <a:rPr dirty="0"/>
              <a:t>  Expressions</a:t>
            </a:r>
          </a:p>
        </p:txBody>
      </p:sp>
    </p:spTree>
    <p:extLst>
      <p:ext uri="{BB962C8B-B14F-4D97-AF65-F5344CB8AC3E}">
        <p14:creationId xmlns:p14="http://schemas.microsoft.com/office/powerpoint/2010/main" val="184831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195" y="961390"/>
            <a:ext cx="8670925" cy="5483225"/>
          </a:xfrm>
        </p:spPr>
        <p:txBody>
          <a:bodyPr/>
          <a:lstStyle/>
          <a:p>
            <a:r>
              <a:rPr lang="zh-CN" altLang="en-US" dirty="0"/>
              <a:t>Variable names </a:t>
            </a:r>
            <a:r>
              <a:rPr lang="en-US" altLang="zh-CN" dirty="0"/>
              <a:t>are case sensitive, and </a:t>
            </a:r>
            <a:r>
              <a:rPr lang="zh-CN" altLang="en-US" dirty="0"/>
              <a:t>must begin with an alphabetic character but can contain any mix of numeric and alphabetic characters. The underscore "_" is also allowed.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 e.g. </a:t>
            </a: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hgt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uwnd_300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sst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slp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u="sng" dirty="0"/>
              <a:t>V</a:t>
            </a:r>
            <a:r>
              <a:rPr lang="zh-CN" altLang="en-US" u="sng" dirty="0"/>
              <a:t>ariables may have ancillary information</a:t>
            </a:r>
            <a:r>
              <a:rPr lang="zh-CN" altLang="en-US" dirty="0"/>
              <a:t> (called metadata) attached to the variable. Metadata may be accessed, created, changed and deleted via NCL functions and syntax .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530702" y="41338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7</a:t>
            </a:r>
            <a:r>
              <a:rPr dirty="0"/>
              <a:t>  Variables</a:t>
            </a:r>
          </a:p>
        </p:txBody>
      </p:sp>
    </p:spTree>
    <p:extLst>
      <p:ext uri="{BB962C8B-B14F-4D97-AF65-F5344CB8AC3E}">
        <p14:creationId xmlns:p14="http://schemas.microsoft.com/office/powerpoint/2010/main" val="304005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434" y="1642157"/>
            <a:ext cx="8670925" cy="4087592"/>
          </a:xfrm>
        </p:spPr>
        <p:txBody>
          <a:bodyPr/>
          <a:lstStyle/>
          <a:p>
            <a:r>
              <a:rPr lang="en-US" altLang="zh-CN" dirty="0"/>
              <a:t>There are three types of variable metadata: </a:t>
            </a:r>
            <a:r>
              <a:rPr lang="en-US" altLang="zh-CN" u="sng" dirty="0">
                <a:solidFill>
                  <a:schemeClr val="accent2">
                    <a:lumMod val="75000"/>
                  </a:schemeClr>
                </a:solidFill>
              </a:rPr>
              <a:t>attributes</a:t>
            </a:r>
            <a:r>
              <a:rPr lang="en-US" altLang="zh-CN" dirty="0"/>
              <a:t>, </a:t>
            </a:r>
            <a:r>
              <a:rPr lang="en-US" altLang="zh-CN" u="sng" dirty="0">
                <a:solidFill>
                  <a:schemeClr val="accent2">
                    <a:lumMod val="75000"/>
                  </a:schemeClr>
                </a:solidFill>
              </a:rPr>
              <a:t>named dimensions</a:t>
            </a:r>
            <a:r>
              <a:rPr lang="en-US" altLang="zh-CN" dirty="0"/>
              <a:t>, and </a:t>
            </a:r>
            <a:r>
              <a:rPr lang="en-US" altLang="zh-CN" u="sng" dirty="0">
                <a:solidFill>
                  <a:schemeClr val="accent2">
                    <a:lumMod val="75000"/>
                  </a:schemeClr>
                </a:solidFill>
              </a:rPr>
              <a:t>coordinate variables</a:t>
            </a:r>
            <a:r>
              <a:rPr lang="en-US" altLang="zh-CN" b="1" dirty="0"/>
              <a:t>.</a:t>
            </a:r>
          </a:p>
          <a:p>
            <a:endParaRPr lang="en-US" altLang="zh-CN" b="1" dirty="0"/>
          </a:p>
          <a:p>
            <a:r>
              <a:rPr lang="zh-CN" altLang="en-US" dirty="0"/>
              <a:t>Variables imported via NCL</a:t>
            </a:r>
            <a:r>
              <a:rPr lang="en-US" altLang="zh-CN" dirty="0"/>
              <a:t>'</a:t>
            </a:r>
            <a:r>
              <a:rPr lang="zh-CN" altLang="en-US" dirty="0"/>
              <a:t>s </a:t>
            </a:r>
            <a:r>
              <a:rPr lang="zh-CN" altLang="en-US" i="1" u="sng" dirty="0"/>
              <a:t>addfile</a:t>
            </a:r>
            <a:r>
              <a:rPr lang="zh-CN" altLang="en-US" dirty="0"/>
              <a:t> or </a:t>
            </a:r>
            <a:r>
              <a:rPr lang="zh-CN" altLang="en-US" i="1" u="sng" dirty="0"/>
              <a:t>addfiles</a:t>
            </a:r>
            <a:r>
              <a:rPr lang="zh-CN" altLang="en-US" dirty="0"/>
              <a:t> functions will have all available metadata automatically attached to the variable. </a:t>
            </a:r>
          </a:p>
          <a:p>
            <a:endParaRPr lang="en-US" altLang="zh-CN" b="1" dirty="0"/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530702" y="41338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7</a:t>
            </a:r>
            <a:r>
              <a:rPr dirty="0"/>
              <a:t>  Variables</a:t>
            </a:r>
          </a:p>
        </p:txBody>
      </p:sp>
    </p:spTree>
    <p:extLst>
      <p:ext uri="{BB962C8B-B14F-4D97-AF65-F5344CB8AC3E}">
        <p14:creationId xmlns:p14="http://schemas.microsoft.com/office/powerpoint/2010/main" val="2537748163"/>
      </p:ext>
    </p:extLst>
  </p:cSld>
  <p:clrMapOvr>
    <a:masterClrMapping/>
  </p:clrMapOvr>
</p:sld>
</file>

<file path=ppt/theme/theme1.xml><?xml version="1.0" encoding="utf-8"?>
<a:theme xmlns:a="http://schemas.openxmlformats.org/drawingml/2006/main" name="简约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1657</Words>
  <Application>Microsoft Office PowerPoint</Application>
  <PresentationFormat>全屏显示(4:3)</PresentationFormat>
  <Paragraphs>161</Paragraphs>
  <Slides>16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Arial</vt:lpstr>
      <vt:lpstr>Calibri</vt:lpstr>
      <vt:lpstr>Times New Roman</vt:lpstr>
      <vt:lpstr>Wingdings</vt:lpstr>
      <vt:lpstr>简约绿</vt:lpstr>
      <vt:lpstr>PBrush</vt:lpstr>
      <vt:lpstr>诊断分析与绘图  NCL语法  Chapt.2    Language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</dc:creator>
  <cp:lastModifiedBy>cd</cp:lastModifiedBy>
  <cp:revision>419</cp:revision>
  <dcterms:created xsi:type="dcterms:W3CDTF">2016-02-26T08:08:00Z</dcterms:created>
  <dcterms:modified xsi:type="dcterms:W3CDTF">2022-04-24T15:20:55Z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