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98" r:id="rId2"/>
    <p:sldId id="446" r:id="rId3"/>
    <p:sldId id="377" r:id="rId4"/>
    <p:sldId id="352" r:id="rId5"/>
    <p:sldId id="378" r:id="rId6"/>
    <p:sldId id="379" r:id="rId7"/>
    <p:sldId id="447" r:id="rId8"/>
    <p:sldId id="381" r:id="rId9"/>
    <p:sldId id="382" r:id="rId10"/>
    <p:sldId id="383" r:id="rId11"/>
    <p:sldId id="384" r:id="rId12"/>
    <p:sldId id="448" r:id="rId13"/>
    <p:sldId id="386" r:id="rId14"/>
    <p:sldId id="387" r:id="rId15"/>
    <p:sldId id="385" r:id="rId16"/>
    <p:sldId id="388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969" autoAdjust="0"/>
  </p:normalViewPr>
  <p:slideViewPr>
    <p:cSldViewPr snapToGrid="0">
      <p:cViewPr varScale="1">
        <p:scale>
          <a:sx n="69" d="100"/>
          <a:sy n="69" d="100"/>
        </p:scale>
        <p:origin x="1834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2022/4/27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2022/4/27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l.ucar.edu/Document/HLUs/Classes/MapPlot.s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64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mpGridAndLimbOn</a:t>
            </a:r>
            <a:r>
              <a:rPr lang="en-US" altLang="zh-CN" dirty="0"/>
              <a:t> (</a:t>
            </a:r>
            <a:r>
              <a:rPr lang="en-US" altLang="zh-CN" sz="1200" b="1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MapPlot</a:t>
            </a:r>
            <a:r>
              <a:rPr lang="en-US" altLang="zh-CN" dirty="0"/>
              <a:t>)This </a:t>
            </a:r>
            <a:r>
              <a:rPr lang="en-US" altLang="zh-CN" dirty="0" err="1"/>
              <a:t>boolean</a:t>
            </a:r>
            <a:r>
              <a:rPr lang="en-US" altLang="zh-CN" dirty="0"/>
              <a:t> resource determines whether the </a:t>
            </a:r>
            <a:r>
              <a:rPr lang="en-US" altLang="zh-CN" sz="1200" b="1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MapPlot</a:t>
            </a:r>
            <a:r>
              <a:rPr lang="en-US" altLang="zh-CN" dirty="0"/>
              <a:t> object draws grid lines representing latitude and longitude as well as (when appropriate) a limb line around the edge of the visible surface of the map </a:t>
            </a:r>
            <a:r>
              <a:rPr lang="en-US" altLang="zh-CN" dirty="0" err="1"/>
              <a:t>projection.</a:t>
            </a:r>
            <a:r>
              <a:rPr lang="en-US" altLang="zh-CN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</a:t>
            </a:r>
            <a:r>
              <a:rPr lang="en-US" altLang="zh-C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True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Tm: tick mark</a:t>
            </a:r>
          </a:p>
          <a:p>
            <a:r>
              <a:rPr lang="en-US" altLang="zh-CN" dirty="0"/>
              <a:t>YL: left Y-axis</a:t>
            </a:r>
          </a:p>
          <a:p>
            <a:r>
              <a:rPr lang="zh-CN" altLang="en-US" dirty="0"/>
              <a:t>那么应该可以推断得出也有一组</a:t>
            </a:r>
            <a:r>
              <a:rPr lang="en-US" altLang="zh-CN" dirty="0"/>
              <a:t>YR</a:t>
            </a:r>
            <a:r>
              <a:rPr lang="zh-CN" altLang="en-US" dirty="0"/>
              <a:t>的属性，对右边的</a:t>
            </a:r>
            <a:r>
              <a:rPr lang="en-US" altLang="zh-CN" dirty="0"/>
              <a:t>Y</a:t>
            </a:r>
            <a:r>
              <a:rPr lang="zh-CN" altLang="en-US" dirty="0"/>
              <a:t>轴进行设置。</a:t>
            </a:r>
            <a:endParaRPr lang="en-US" altLang="zh-CN" dirty="0"/>
          </a:p>
          <a:p>
            <a:r>
              <a:rPr lang="en-US" altLang="zh-CN" dirty="0"/>
              <a:t>Major</a:t>
            </a:r>
            <a:r>
              <a:rPr lang="zh-CN" altLang="en-US" dirty="0"/>
              <a:t>和</a:t>
            </a:r>
            <a:r>
              <a:rPr lang="en-US" altLang="zh-CN" dirty="0"/>
              <a:t>Minor</a:t>
            </a:r>
            <a:r>
              <a:rPr lang="zh-CN" altLang="en-US" dirty="0"/>
              <a:t>分别是指长短刻度线。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这是对</a:t>
            </a:r>
            <a:r>
              <a:rPr lang="en-US" altLang="zh-CN" dirty="0"/>
              <a:t>lat</a:t>
            </a:r>
            <a:r>
              <a:rPr lang="zh-CN" altLang="en-US" dirty="0"/>
              <a:t>的设置，那么也对应的有对</a:t>
            </a:r>
            <a:r>
              <a:rPr lang="en-US" altLang="zh-CN" dirty="0" err="1"/>
              <a:t>lon</a:t>
            </a:r>
            <a:r>
              <a:rPr lang="zh-CN" altLang="en-US" dirty="0"/>
              <a:t>的设置，即对</a:t>
            </a:r>
            <a:r>
              <a:rPr lang="en-US" altLang="zh-CN" dirty="0"/>
              <a:t>x</a:t>
            </a:r>
            <a:r>
              <a:rPr lang="zh-CN" altLang="en-US" dirty="0"/>
              <a:t>轴的设置。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lat</a:t>
            </a:r>
            <a:r>
              <a:rPr lang="zh-CN" altLang="en-US" dirty="0"/>
              <a:t>的设置对应，只是</a:t>
            </a:r>
            <a:r>
              <a:rPr lang="en-US" altLang="zh-CN" dirty="0"/>
              <a:t>YL</a:t>
            </a:r>
            <a:r>
              <a:rPr lang="zh-CN" altLang="en-US" dirty="0"/>
              <a:t>换成</a:t>
            </a:r>
            <a:r>
              <a:rPr lang="en-US" altLang="zh-CN" dirty="0"/>
              <a:t>XB</a:t>
            </a:r>
            <a:r>
              <a:rPr lang="zh-CN" altLang="en-US" dirty="0"/>
              <a:t>，那么对应也会有</a:t>
            </a:r>
            <a:r>
              <a:rPr lang="en-US" altLang="zh-CN" dirty="0"/>
              <a:t>XT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17</a:t>
            </a:r>
            <a:r>
              <a:rPr lang="zh-CN" altLang="en-US" dirty="0"/>
              <a:t>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12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126" y="765176"/>
            <a:ext cx="2057800" cy="532765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6726" y="765176"/>
            <a:ext cx="6054107" cy="532765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685801" y="2130428"/>
            <a:ext cx="7772412" cy="147002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kern="12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403352" y="3717930"/>
            <a:ext cx="6400810" cy="695326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1" y="6245234"/>
            <a:ext cx="2133603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endParaRPr lang="zh-CN" altLang="en-US" dirty="0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5" y="6245234"/>
            <a:ext cx="2895604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endParaRPr lang="zh-CN" altLang="en-US" dirty="0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10" y="6245234"/>
            <a:ext cx="2133603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fld id="{9A0DB2DC-4C9A-4742-B13C-FB6460FD3503}" type="slidenum">
              <a:rPr lang="en-US" altLang="zh-CN"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9" y="1709740"/>
            <a:ext cx="7886712" cy="2852741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9" y="4589470"/>
            <a:ext cx="7886712" cy="150018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6" y="1773241"/>
            <a:ext cx="4032510" cy="43195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3828" y="1773241"/>
            <a:ext cx="4032510" cy="43195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7"/>
            <a:ext cx="7886712" cy="97022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4" y="1567348"/>
            <a:ext cx="3526385" cy="710096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4" y="2338391"/>
            <a:ext cx="3526385" cy="378596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9" y="1567348"/>
            <a:ext cx="3526386" cy="710096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9" y="2357463"/>
            <a:ext cx="3526386" cy="37668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3195643" cy="1600202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6" y="457202"/>
            <a:ext cx="4477948" cy="540385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3195643" cy="3811594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68313" y="765176"/>
            <a:ext cx="8229612" cy="720726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66726" y="1773241"/>
            <a:ext cx="8229612" cy="431959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1" y="6245234"/>
            <a:ext cx="2133603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5" y="6245234"/>
            <a:ext cx="2895604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10" y="6245234"/>
            <a:ext cx="2133603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lvl1pPr marL="0" lvl="0" indent="0" algn="ctr" defTabSz="914400" eaLnBrk="0" fontAlgn="base" latinLnBrk="0" hangingPunct="0">
        <a:spcBef>
          <a:spcPct val="0"/>
        </a:spcBef>
        <a:spcAft>
          <a:spcPct val="0"/>
        </a:spcAft>
        <a:buClr>
          <a:srgbClr val="000000"/>
        </a:buClr>
        <a:buNone/>
        <a:defRPr sz="32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l.ucar.edu/Document/HLUs/Classes/MapTransformation.s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73006" y="1698072"/>
            <a:ext cx="6858010" cy="3073953"/>
          </a:xfrm>
        </p:spPr>
        <p:txBody>
          <a:bodyPr/>
          <a:lstStyle/>
          <a:p>
            <a:r>
              <a:rPr lang="zh-CN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  <a:t>诊断分析与绘图</a:t>
            </a:r>
            <a:br>
              <a:rPr lang="zh-CN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</a:br>
            <a:r>
              <a:rPr lang="zh-CN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  <a:t>实验七准备</a:t>
            </a:r>
            <a:br>
              <a:rPr lang="en-US" altLang="zh-CN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</a:br>
            <a:br>
              <a:rPr lang="en-US" altLang="zh-CN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</a:br>
            <a:r>
              <a:rPr lang="en-US" altLang="zh-CN" sz="3000" b="1" dirty="0">
                <a:latin typeface="Calibri" charset="0"/>
                <a:ea typeface="黑体" charset="0"/>
              </a:rPr>
              <a:t>Maps</a:t>
            </a:r>
            <a:br>
              <a:rPr lang="zh-CN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</a:br>
            <a:endParaRPr lang="zh-CN" altLang="en-US" sz="3000" b="1" dirty="0">
              <a:latin typeface="Calibri" charset="0"/>
              <a:ea typeface="黑体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>
            <a:spLocks/>
          </p:cNvSpPr>
          <p:nvPr/>
        </p:nvSpPr>
        <p:spPr>
          <a:xfrm>
            <a:off x="488792" y="43624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8.3 </a:t>
            </a:r>
            <a:r>
              <a:rPr lang="en-US" altLang="zh-CN" sz="3200" dirty="0"/>
              <a:t>Map Content Settings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图片 4" descr="plot_map_land_ocean_settings.png"/>
          <p:cNvPicPr>
            <a:picLocks noChangeAspect="1"/>
          </p:cNvPicPr>
          <p:nvPr/>
        </p:nvPicPr>
        <p:blipFill>
          <a:blip r:embed="rId2" cstate="print"/>
          <a:srcRect l="1895" t="24314" r="5556" b="21830"/>
          <a:stretch>
            <a:fillRect/>
          </a:stretch>
        </p:blipFill>
        <p:spPr>
          <a:xfrm>
            <a:off x="119580" y="1010125"/>
            <a:ext cx="8863049" cy="51575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941" y="1075765"/>
            <a:ext cx="8606117" cy="5017069"/>
          </a:xfrm>
        </p:spPr>
        <p:txBody>
          <a:bodyPr/>
          <a:lstStyle/>
          <a:p>
            <a:r>
              <a:rPr lang="en-US" altLang="zh-CN" b="1" dirty="0"/>
              <a:t>@</a:t>
            </a:r>
            <a:r>
              <a:rPr lang="en-US" altLang="zh-CN" b="1" dirty="0" err="1"/>
              <a:t>mpProjection</a:t>
            </a:r>
            <a:r>
              <a:rPr lang="en-US" altLang="zh-CN" b="1" dirty="0"/>
              <a:t> (</a:t>
            </a:r>
            <a:r>
              <a:rPr lang="en-US" altLang="zh-CN" b="1" dirty="0" err="1">
                <a:hlinkClick r:id="rId3"/>
              </a:rPr>
              <a:t>MapTransformation</a:t>
            </a:r>
            <a:r>
              <a:rPr lang="en-US" altLang="zh-CN" b="1" dirty="0"/>
              <a:t>)</a:t>
            </a:r>
          </a:p>
          <a:p>
            <a:pPr>
              <a:buNone/>
            </a:pPr>
            <a:r>
              <a:rPr lang="en-US" altLang="zh-CN" b="1" dirty="0"/>
              <a:t>    </a:t>
            </a:r>
            <a:r>
              <a:rPr lang="en-US" altLang="zh-CN" b="1" dirty="0">
                <a:solidFill>
                  <a:srgbClr val="0070C0"/>
                </a:solidFill>
              </a:rPr>
              <a:t>Orthographic</a:t>
            </a:r>
            <a:r>
              <a:rPr lang="zh-CN" altLang="en-US" b="1" dirty="0">
                <a:solidFill>
                  <a:srgbClr val="0070C0"/>
                </a:solidFill>
              </a:rPr>
              <a:t>、</a:t>
            </a:r>
            <a:r>
              <a:rPr lang="en-US" altLang="zh-CN" b="1" dirty="0">
                <a:solidFill>
                  <a:srgbClr val="0070C0"/>
                </a:solidFill>
              </a:rPr>
              <a:t> Stereographic</a:t>
            </a:r>
            <a:r>
              <a:rPr lang="zh-CN" altLang="en-US" b="1" dirty="0">
                <a:solidFill>
                  <a:srgbClr val="0070C0"/>
                </a:solidFill>
              </a:rPr>
              <a:t>、</a:t>
            </a: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LambertEqualArea</a:t>
            </a:r>
            <a:r>
              <a:rPr lang="zh-CN" altLang="en-US" b="1" dirty="0">
                <a:solidFill>
                  <a:srgbClr val="0070C0"/>
                </a:solidFill>
              </a:rPr>
              <a:t>、</a:t>
            </a:r>
            <a:r>
              <a:rPr lang="en-US" altLang="zh-CN" b="1" dirty="0">
                <a:solidFill>
                  <a:srgbClr val="0070C0"/>
                </a:solidFill>
              </a:rPr>
              <a:t> Gnomonic</a:t>
            </a:r>
            <a:r>
              <a:rPr lang="zh-CN" altLang="en-US" b="1" dirty="0">
                <a:solidFill>
                  <a:srgbClr val="0070C0"/>
                </a:solidFill>
              </a:rPr>
              <a:t>、</a:t>
            </a: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AzimuthalEquidistant</a:t>
            </a:r>
            <a:r>
              <a:rPr lang="zh-CN" altLang="en-US" b="1" dirty="0">
                <a:solidFill>
                  <a:srgbClr val="0070C0"/>
                </a:solidFill>
              </a:rPr>
              <a:t>、</a:t>
            </a:r>
            <a:r>
              <a:rPr lang="en-US" altLang="zh-CN" b="1" dirty="0">
                <a:solidFill>
                  <a:srgbClr val="0070C0"/>
                </a:solidFill>
              </a:rPr>
              <a:t> Satellite</a:t>
            </a:r>
            <a:r>
              <a:rPr lang="zh-CN" altLang="en-US" b="1" dirty="0">
                <a:solidFill>
                  <a:srgbClr val="0070C0"/>
                </a:solidFill>
              </a:rPr>
              <a:t>、</a:t>
            </a: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PseudoMollweide</a:t>
            </a:r>
            <a:r>
              <a:rPr lang="zh-CN" altLang="en-US" b="1" dirty="0">
                <a:solidFill>
                  <a:srgbClr val="0070C0"/>
                </a:solidFill>
              </a:rPr>
              <a:t>、</a:t>
            </a:r>
            <a:r>
              <a:rPr lang="en-US" altLang="zh-CN" b="1" dirty="0">
                <a:solidFill>
                  <a:srgbClr val="0070C0"/>
                </a:solidFill>
              </a:rPr>
              <a:t> Mercator</a:t>
            </a:r>
            <a:r>
              <a:rPr lang="zh-CN" altLang="en-US" b="1" dirty="0">
                <a:solidFill>
                  <a:srgbClr val="0070C0"/>
                </a:solidFill>
              </a:rPr>
              <a:t>、</a:t>
            </a: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</a:rPr>
              <a:t>CylindricalEquidistant</a:t>
            </a:r>
            <a:r>
              <a:rPr lang="zh-CN" altLang="en-US" b="1" dirty="0">
                <a:solidFill>
                  <a:srgbClr val="0070C0"/>
                </a:solidFill>
              </a:rPr>
              <a:t>、</a:t>
            </a: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LambertConformal</a:t>
            </a:r>
            <a:r>
              <a:rPr lang="zh-CN" altLang="en-US" b="1" dirty="0">
                <a:solidFill>
                  <a:srgbClr val="0070C0"/>
                </a:solidFill>
              </a:rPr>
              <a:t>、</a:t>
            </a:r>
            <a:r>
              <a:rPr lang="en-US" altLang="zh-CN" b="1" dirty="0">
                <a:solidFill>
                  <a:srgbClr val="0070C0"/>
                </a:solidFill>
              </a:rPr>
              <a:t> Robinson</a:t>
            </a:r>
            <a:r>
              <a:rPr lang="zh-CN" altLang="en-US" b="1" dirty="0">
                <a:solidFill>
                  <a:srgbClr val="0070C0"/>
                </a:solidFill>
              </a:rPr>
              <a:t>、</a:t>
            </a: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CylindricalEqualArea</a:t>
            </a:r>
            <a:r>
              <a:rPr lang="zh-CN" altLang="en-US" b="1" dirty="0">
                <a:solidFill>
                  <a:srgbClr val="0070C0"/>
                </a:solidFill>
              </a:rPr>
              <a:t>、</a:t>
            </a: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RotatedMercator</a:t>
            </a:r>
            <a:r>
              <a:rPr lang="zh-CN" altLang="en-US" b="1" dirty="0">
                <a:solidFill>
                  <a:srgbClr val="0070C0"/>
                </a:solidFill>
              </a:rPr>
              <a:t>、</a:t>
            </a: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Aitoff</a:t>
            </a:r>
            <a:r>
              <a:rPr lang="zh-CN" altLang="en-US" b="1" dirty="0">
                <a:solidFill>
                  <a:srgbClr val="0070C0"/>
                </a:solidFill>
              </a:rPr>
              <a:t>、</a:t>
            </a:r>
            <a:r>
              <a:rPr lang="en-US" altLang="zh-CN" b="1" dirty="0">
                <a:solidFill>
                  <a:srgbClr val="0070C0"/>
                </a:solidFill>
              </a:rPr>
              <a:t> Hammer</a:t>
            </a:r>
            <a:r>
              <a:rPr lang="zh-CN" altLang="en-US" b="1" dirty="0">
                <a:solidFill>
                  <a:srgbClr val="0070C0"/>
                </a:solidFill>
              </a:rPr>
              <a:t>、</a:t>
            </a: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Mollweide</a:t>
            </a:r>
            <a:r>
              <a:rPr lang="zh-CN" altLang="en-US" b="1" dirty="0">
                <a:solidFill>
                  <a:srgbClr val="0070C0"/>
                </a:solidFill>
              </a:rPr>
              <a:t>、</a:t>
            </a: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WinkelTripel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标题 5"/>
          <p:cNvSpPr txBox="1">
            <a:spLocks/>
          </p:cNvSpPr>
          <p:nvPr/>
        </p:nvSpPr>
        <p:spPr>
          <a:xfrm>
            <a:off x="488792" y="43624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8.4 </a:t>
            </a:r>
            <a:r>
              <a:rPr lang="en-US" altLang="zh-CN" sz="3200" dirty="0"/>
              <a:t>Change Map Projection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200" y="131770"/>
            <a:ext cx="8680754" cy="720726"/>
          </a:xfrm>
        </p:spPr>
        <p:txBody>
          <a:bodyPr/>
          <a:lstStyle/>
          <a:p>
            <a:r>
              <a:rPr lang="en-US" altLang="zh-CN" sz="2000" dirty="0"/>
              <a:t>http://www.ncl.ucar.edu/Document/Graphics/map_projections.shtml</a:t>
            </a:r>
            <a:endParaRPr lang="zh-CN" altLang="en-US" sz="2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895" y="3330567"/>
            <a:ext cx="2381250" cy="135255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900" y="821475"/>
            <a:ext cx="2228850" cy="2381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895" y="5207912"/>
            <a:ext cx="2381250" cy="1181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00" y="3330567"/>
            <a:ext cx="2381250" cy="13525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00" y="5009290"/>
            <a:ext cx="2381250" cy="1419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650" y="821475"/>
            <a:ext cx="2381250" cy="23431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00" y="821475"/>
            <a:ext cx="22288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65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941" y="1075765"/>
            <a:ext cx="8606117" cy="5017069"/>
          </a:xfrm>
        </p:spPr>
        <p:txBody>
          <a:bodyPr/>
          <a:lstStyle/>
          <a:p>
            <a:r>
              <a:rPr lang="en-US" altLang="zh-CN" dirty="0"/>
              <a:t>Sometimes just a specific region of the data is of interest. </a:t>
            </a:r>
          </a:p>
          <a:p>
            <a:r>
              <a:rPr lang="en-US" altLang="zh-CN" dirty="0"/>
              <a:t>To define the extent of a map region, insert the following resource settings in the script NUG_map_settings.ncl:</a:t>
            </a:r>
          </a:p>
          <a:p>
            <a:endParaRPr lang="zh-CN" altLang="en-US" dirty="0"/>
          </a:p>
        </p:txBody>
      </p:sp>
      <p:sp>
        <p:nvSpPr>
          <p:cNvPr id="5" name="标题 5"/>
          <p:cNvSpPr txBox="1">
            <a:spLocks/>
          </p:cNvSpPr>
          <p:nvPr/>
        </p:nvSpPr>
        <p:spPr>
          <a:xfrm>
            <a:off x="488792" y="43624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zh-CN" sz="3200" dirty="0"/>
              <a:t>8.5  Regional Map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162" y="3613617"/>
            <a:ext cx="8691834" cy="2464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reginoalma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5782" t="19134" r="9543" b="14039"/>
          <a:stretch>
            <a:fillRect/>
          </a:stretch>
        </p:blipFill>
        <p:spPr>
          <a:xfrm>
            <a:off x="537889" y="251020"/>
            <a:ext cx="8211664" cy="648077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941" y="1075765"/>
            <a:ext cx="8606117" cy="5017069"/>
          </a:xfrm>
        </p:spPr>
        <p:txBody>
          <a:bodyPr/>
          <a:lstStyle/>
          <a:p>
            <a:r>
              <a:rPr lang="en-US" altLang="zh-CN" dirty="0"/>
              <a:t>To create a polar plot of the Northern Hemisphere, the </a:t>
            </a:r>
            <a:r>
              <a:rPr lang="en-US" altLang="zh-CN" dirty="0" err="1">
                <a:solidFill>
                  <a:srgbClr val="C00000"/>
                </a:solidFill>
              </a:rPr>
              <a:t>gsn_csm_contour_map_polar</a:t>
            </a:r>
            <a:r>
              <a:rPr lang="en-US" altLang="zh-CN" dirty="0"/>
              <a:t> function of NCL can easily be used.</a:t>
            </a:r>
          </a:p>
          <a:p>
            <a:r>
              <a:rPr lang="en-US" altLang="zh-CN" dirty="0"/>
              <a:t>Some additional settings are made to show the capabilities of polar plot resources.</a:t>
            </a:r>
          </a:p>
        </p:txBody>
      </p:sp>
      <p:sp>
        <p:nvSpPr>
          <p:cNvPr id="4" name="标题 5"/>
          <p:cNvSpPr txBox="1">
            <a:spLocks/>
          </p:cNvSpPr>
          <p:nvPr/>
        </p:nvSpPr>
        <p:spPr>
          <a:xfrm>
            <a:off x="488792" y="43624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8.6 </a:t>
            </a:r>
            <a:r>
              <a:rPr lang="en-US" altLang="zh-CN" sz="3200" dirty="0"/>
              <a:t>Polar Plot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075" y="3693459"/>
            <a:ext cx="8256282" cy="234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olarma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0869" t="11806" r="9903" b="8699"/>
          <a:stretch>
            <a:fillRect/>
          </a:stretch>
        </p:blipFill>
        <p:spPr>
          <a:xfrm>
            <a:off x="1201255" y="39797"/>
            <a:ext cx="6795248" cy="6818204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0060" y="1092200"/>
            <a:ext cx="8368665" cy="4810760"/>
          </a:xfrm>
        </p:spPr>
        <p:txBody>
          <a:bodyPr/>
          <a:lstStyle/>
          <a:p>
            <a:pPr marL="457200" indent="-457200"/>
            <a:r>
              <a:rPr lang="en-US" altLang="zh-CN" dirty="0"/>
              <a:t>NCL supports many different map types and projections. By default, the continents are color filled using light grey; </a:t>
            </a:r>
          </a:p>
          <a:p>
            <a:pPr marL="457200" indent="-457200"/>
            <a:r>
              <a:rPr lang="en-US" altLang="zh-CN" dirty="0"/>
              <a:t>This </a:t>
            </a:r>
            <a:r>
              <a:rPr lang="en-US" altLang="zh-CN" dirty="0" err="1"/>
              <a:t>behaviour</a:t>
            </a:r>
            <a:r>
              <a:rPr lang="en-US" altLang="zh-CN" dirty="0"/>
              <a:t> can easily be changed by setting the </a:t>
            </a:r>
            <a:r>
              <a:rPr lang="en-US" altLang="zh-CN" dirty="0" err="1">
                <a:solidFill>
                  <a:srgbClr val="FF0000"/>
                </a:solidFill>
              </a:rPr>
              <a:t>mpLandFillColor</a:t>
            </a:r>
            <a:r>
              <a:rPr lang="en-US" altLang="zh-CN" dirty="0"/>
              <a:t> resource to the desired color. </a:t>
            </a:r>
          </a:p>
          <a:p>
            <a:pPr marL="457200" indent="-457200"/>
            <a:r>
              <a:rPr lang="en-US" altLang="zh-CN" dirty="0"/>
              <a:t>You can also turn off the color fill by setting </a:t>
            </a:r>
            <a:r>
              <a:rPr lang="en-US" altLang="zh-CN" dirty="0" err="1">
                <a:solidFill>
                  <a:srgbClr val="FF0000"/>
                </a:solidFill>
              </a:rPr>
              <a:t>mpFillOn</a:t>
            </a:r>
            <a:r>
              <a:rPr lang="en-US" altLang="zh-CN" dirty="0"/>
              <a:t> to </a:t>
            </a:r>
            <a:r>
              <a:rPr lang="en-US" altLang="zh-CN" i="1" u="sng" dirty="0"/>
              <a:t>False.</a:t>
            </a:r>
          </a:p>
          <a:p>
            <a:pPr marL="457200" indent="-457200"/>
            <a:r>
              <a:rPr lang="en-US" altLang="zh-CN" dirty="0"/>
              <a:t>The default </a:t>
            </a:r>
            <a:r>
              <a:rPr lang="en-US" altLang="zh-CN" dirty="0" err="1"/>
              <a:t>tickmark</a:t>
            </a:r>
            <a:r>
              <a:rPr lang="en-US" altLang="zh-CN" dirty="0"/>
              <a:t> settings for a map can be changed by some </a:t>
            </a:r>
            <a:r>
              <a:rPr lang="en-US" altLang="zh-CN" dirty="0">
                <a:solidFill>
                  <a:srgbClr val="FF0000"/>
                </a:solidFill>
              </a:rPr>
              <a:t>@</a:t>
            </a:r>
            <a:r>
              <a:rPr lang="en-US" altLang="zh-CN" dirty="0" err="1">
                <a:solidFill>
                  <a:srgbClr val="FF0000"/>
                </a:solidFill>
              </a:rPr>
              <a:t>gsn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@tm resources</a:t>
            </a:r>
            <a:r>
              <a:rPr lang="en-US" altLang="zh-CN" dirty="0"/>
              <a:t>.</a:t>
            </a:r>
            <a:endParaRPr lang="zh-CN" altLang="en-US" i="1" u="sng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88792" y="436246"/>
            <a:ext cx="8229612" cy="540545"/>
          </a:xfrm>
        </p:spPr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  </a:t>
            </a:r>
            <a:r>
              <a:rPr lang="en-US" altLang="zh-CN" dirty="0"/>
              <a:t>Maps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726" y="1116016"/>
            <a:ext cx="8229612" cy="4319593"/>
          </a:xfrm>
        </p:spPr>
        <p:txBody>
          <a:bodyPr/>
          <a:lstStyle/>
          <a:p>
            <a:r>
              <a:rPr lang="en-US" altLang="zh-CN" dirty="0"/>
              <a:t>To create a simple map of the Earth open a workstation and call the function </a:t>
            </a:r>
            <a:r>
              <a:rPr lang="en-US" altLang="zh-CN" dirty="0" err="1"/>
              <a:t>gsn_csm_map</a:t>
            </a:r>
            <a:endParaRPr lang="zh-CN" altLang="en-US" dirty="0"/>
          </a:p>
        </p:txBody>
      </p:sp>
      <p:sp>
        <p:nvSpPr>
          <p:cNvPr id="4" name="标题 3"/>
          <p:cNvSpPr txBox="1">
            <a:spLocks/>
          </p:cNvSpPr>
          <p:nvPr/>
        </p:nvSpPr>
        <p:spPr>
          <a:xfrm>
            <a:off x="488792" y="43624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8.1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Default Map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2" y="2071680"/>
            <a:ext cx="7972434" cy="1328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2587" y="3233737"/>
            <a:ext cx="6901413" cy="362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1077595"/>
            <a:ext cx="8598853" cy="5226050"/>
          </a:xfrm>
        </p:spPr>
        <p:txBody>
          <a:bodyPr/>
          <a:lstStyle/>
          <a:p>
            <a:pPr marL="357188" indent="-357188"/>
            <a:r>
              <a:rPr lang="en-US" altLang="zh-CN" dirty="0"/>
              <a:t>To control the grid lines of the latitude and longitude axis as well as their major and minor </a:t>
            </a:r>
            <a:r>
              <a:rPr lang="en-US" altLang="zh-CN" dirty="0" err="1"/>
              <a:t>tickmarks</a:t>
            </a:r>
            <a:r>
              <a:rPr lang="en-US" altLang="zh-CN" dirty="0"/>
              <a:t> you have to use different resource groups like </a:t>
            </a:r>
            <a:r>
              <a:rPr lang="en-US" altLang="zh-CN" dirty="0">
                <a:solidFill>
                  <a:srgbClr val="FF0000"/>
                </a:solidFill>
              </a:rPr>
              <a:t>@</a:t>
            </a:r>
            <a:r>
              <a:rPr lang="en-US" altLang="zh-CN" dirty="0" err="1">
                <a:solidFill>
                  <a:srgbClr val="FF0000"/>
                </a:solidFill>
              </a:rPr>
              <a:t>gsn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@tm</a:t>
            </a:r>
            <a:r>
              <a:rPr lang="en-US" altLang="zh-CN" dirty="0"/>
              <a:t>, and </a:t>
            </a:r>
            <a:r>
              <a:rPr lang="en-US" altLang="zh-CN" dirty="0">
                <a:solidFill>
                  <a:srgbClr val="FF0000"/>
                </a:solidFill>
              </a:rPr>
              <a:t>@mp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88792" y="436246"/>
            <a:ext cx="8229612" cy="540545"/>
          </a:xfrm>
        </p:spPr>
        <p:txBody>
          <a:bodyPr/>
          <a:lstStyle/>
          <a:p>
            <a:r>
              <a:rPr lang="en-US" altLang="zh-CN" dirty="0"/>
              <a:t>8.2 Map Grid and </a:t>
            </a:r>
            <a:r>
              <a:rPr lang="en-US" altLang="zh-CN" dirty="0" err="1"/>
              <a:t>Tickmark</a:t>
            </a:r>
            <a:r>
              <a:rPr lang="en-US" altLang="zh-CN" dirty="0"/>
              <a:t> Settings</a:t>
            </a:r>
            <a:endParaRPr lang="zh-CN" alt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964302"/>
            <a:ext cx="6809476" cy="385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93225" y="2563906"/>
            <a:ext cx="2850775" cy="3639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88792" y="436246"/>
            <a:ext cx="8229612" cy="540545"/>
          </a:xfrm>
        </p:spPr>
        <p:txBody>
          <a:bodyPr/>
          <a:lstStyle/>
          <a:p>
            <a:r>
              <a:rPr lang="en-US" altLang="zh-CN" dirty="0"/>
              <a:t>8.2 Map Grid and </a:t>
            </a:r>
            <a:r>
              <a:rPr lang="en-US" altLang="zh-CN" dirty="0" err="1"/>
              <a:t>Tickmark</a:t>
            </a:r>
            <a:r>
              <a:rPr lang="en-US" altLang="zh-CN" dirty="0"/>
              <a:t> Settings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83" y="1255060"/>
            <a:ext cx="6644915" cy="5289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5965" y="1111624"/>
            <a:ext cx="2658035" cy="5495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88792" y="436246"/>
            <a:ext cx="8229612" cy="540545"/>
          </a:xfrm>
        </p:spPr>
        <p:txBody>
          <a:bodyPr/>
          <a:lstStyle/>
          <a:p>
            <a:r>
              <a:rPr lang="en-US" altLang="zh-CN" dirty="0"/>
              <a:t>8.2 Map Grid and </a:t>
            </a:r>
            <a:r>
              <a:rPr lang="en-US" altLang="zh-CN" dirty="0" err="1"/>
              <a:t>Tickmark</a:t>
            </a:r>
            <a:r>
              <a:rPr lang="en-US" altLang="zh-CN" dirty="0"/>
              <a:t> Settings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0613" y="938466"/>
            <a:ext cx="7619999" cy="481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8533" y="5737412"/>
            <a:ext cx="7576018" cy="112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plot_map_grid_and_tickmark_setting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681" t="25423" r="5777" b="22103"/>
          <a:stretch>
            <a:fillRect/>
          </a:stretch>
        </p:blipFill>
        <p:spPr>
          <a:xfrm>
            <a:off x="166727" y="1183339"/>
            <a:ext cx="8851763" cy="5074023"/>
          </a:xfrm>
        </p:spPr>
      </p:pic>
      <p:sp>
        <p:nvSpPr>
          <p:cNvPr id="5" name="标题 5"/>
          <p:cNvSpPr txBox="1">
            <a:spLocks/>
          </p:cNvSpPr>
          <p:nvPr/>
        </p:nvSpPr>
        <p:spPr>
          <a:xfrm>
            <a:off x="488792" y="43624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8.2 Map Grid and Tickmark Settings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941" y="1075765"/>
            <a:ext cx="8606117" cy="5017069"/>
          </a:xfrm>
        </p:spPr>
        <p:txBody>
          <a:bodyPr/>
          <a:lstStyle/>
          <a:p>
            <a:r>
              <a:rPr lang="en-US" altLang="zh-CN" dirty="0"/>
              <a:t>To change the color of land, inland water and ocean areas NCL provides the resources </a:t>
            </a:r>
            <a:r>
              <a:rPr lang="en-US" altLang="zh-CN" dirty="0" err="1">
                <a:solidFill>
                  <a:srgbClr val="FF0000"/>
                </a:solidFill>
              </a:rPr>
              <a:t>mpOceanFillColor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mpInlandWaterFillColor</a:t>
            </a:r>
            <a:r>
              <a:rPr lang="en-US" altLang="zh-CN" dirty="0"/>
              <a:t>, and </a:t>
            </a:r>
            <a:r>
              <a:rPr lang="en-US" altLang="zh-CN" dirty="0" err="1">
                <a:solidFill>
                  <a:srgbClr val="FF0000"/>
                </a:solidFill>
              </a:rPr>
              <a:t>mpLandFillColor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The line color and thickness of the continents can be controlled by resources. </a:t>
            </a:r>
            <a:endParaRPr lang="zh-CN" altLang="en-US" dirty="0"/>
          </a:p>
        </p:txBody>
      </p:sp>
      <p:sp>
        <p:nvSpPr>
          <p:cNvPr id="4" name="标题 5"/>
          <p:cNvSpPr txBox="1">
            <a:spLocks/>
          </p:cNvSpPr>
          <p:nvPr/>
        </p:nvSpPr>
        <p:spPr>
          <a:xfrm>
            <a:off x="488792" y="43624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8.3 </a:t>
            </a:r>
            <a:r>
              <a:rPr lang="en-US" altLang="zh-CN" sz="3200" dirty="0"/>
              <a:t>Map Content Settings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>
            <a:spLocks/>
          </p:cNvSpPr>
          <p:nvPr/>
        </p:nvSpPr>
        <p:spPr>
          <a:xfrm>
            <a:off x="488792" y="43624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8.3 </a:t>
            </a:r>
            <a:r>
              <a:rPr lang="en-US" altLang="zh-CN" sz="3200" dirty="0"/>
              <a:t>Map Content Settings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48" y="1457680"/>
            <a:ext cx="8892991" cy="434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简约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408</Words>
  <Application>Microsoft Office PowerPoint</Application>
  <PresentationFormat>全屏显示(4:3)</PresentationFormat>
  <Paragraphs>42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黑体</vt:lpstr>
      <vt:lpstr>宋体</vt:lpstr>
      <vt:lpstr>Arial</vt:lpstr>
      <vt:lpstr>Calibri</vt:lpstr>
      <vt:lpstr>简约绿</vt:lpstr>
      <vt:lpstr>诊断分析与绘图 实验七准备  Maps </vt:lpstr>
      <vt:lpstr>8  Maps</vt:lpstr>
      <vt:lpstr>PowerPoint 演示文稿</vt:lpstr>
      <vt:lpstr>8.2 Map Grid and Tickmark Settings</vt:lpstr>
      <vt:lpstr>8.2 Map Grid and Tickmark Settings</vt:lpstr>
      <vt:lpstr>8.2 Map Grid and Tickmark Settings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http://www.ncl.ucar.edu/Document/Graphics/map_projections.shtml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cd</dc:creator>
  <cp:lastModifiedBy>cd</cp:lastModifiedBy>
  <cp:revision>363</cp:revision>
  <dcterms:created xsi:type="dcterms:W3CDTF">2016-02-26T08:08:00Z</dcterms:created>
  <dcterms:modified xsi:type="dcterms:W3CDTF">2022-04-26T22:37:44Z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