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98" r:id="rId2"/>
    <p:sldId id="446" r:id="rId3"/>
    <p:sldId id="399" r:id="rId4"/>
    <p:sldId id="434" r:id="rId5"/>
    <p:sldId id="438" r:id="rId6"/>
    <p:sldId id="439" r:id="rId7"/>
    <p:sldId id="440" r:id="rId8"/>
    <p:sldId id="400" r:id="rId9"/>
    <p:sldId id="442" r:id="rId10"/>
    <p:sldId id="367" r:id="rId11"/>
    <p:sldId id="395" r:id="rId12"/>
    <p:sldId id="380" r:id="rId13"/>
    <p:sldId id="397" r:id="rId14"/>
    <p:sldId id="445" r:id="rId15"/>
    <p:sldId id="444" r:id="rId16"/>
    <p:sldId id="443" r:id="rId17"/>
    <p:sldId id="44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969" autoAdjust="0"/>
  </p:normalViewPr>
  <p:slideViewPr>
    <p:cSldViewPr snapToGrid="0">
      <p:cViewPr varScale="1">
        <p:scale>
          <a:sx n="69" d="100"/>
          <a:sy n="69" d="100"/>
        </p:scale>
        <p:origin x="1834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2022/5/4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64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轴标题，</a:t>
            </a:r>
            <a:r>
              <a:rPr lang="en-US" altLang="zh-CN" dirty="0"/>
              <a:t>Y</a:t>
            </a:r>
            <a:r>
              <a:rPr lang="zh-CN" altLang="en-US" dirty="0"/>
              <a:t>轴标题。</a:t>
            </a:r>
            <a:endParaRPr lang="en-US" altLang="zh-CN" dirty="0"/>
          </a:p>
          <a:p>
            <a:r>
              <a:rPr lang="en-US" altLang="zh-CN" dirty="0"/>
              <a:t>NDC</a:t>
            </a:r>
            <a:r>
              <a:rPr lang="zh-CN" altLang="en-US" dirty="0"/>
              <a:t>就是标准化的设备坐标。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791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VP</a:t>
            </a:r>
            <a:r>
              <a:rPr lang="zh-CN" altLang="en-US" dirty="0"/>
              <a:t>和边界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685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viewport</a:t>
            </a:r>
            <a:r>
              <a:rPr lang="zh-CN" altLang="en-US" dirty="0"/>
              <a:t>视窗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198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viewport</a:t>
            </a:r>
            <a:r>
              <a:rPr lang="zh-CN" altLang="en-US" dirty="0"/>
              <a:t>视窗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971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viewport</a:t>
            </a:r>
            <a:r>
              <a:rPr lang="zh-CN" altLang="en-US" dirty="0"/>
              <a:t>视窗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67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126" y="765176"/>
            <a:ext cx="2057800" cy="532765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6726" y="765176"/>
            <a:ext cx="6054107" cy="532765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12" cy="147002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kern="12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403352" y="3717930"/>
            <a:ext cx="6400810" cy="6953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1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5" y="6245234"/>
            <a:ext cx="2895604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10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fld id="{9A0DB2DC-4C9A-4742-B13C-FB6460FD3503}" type="slidenum">
              <a:rPr lang="en-US" altLang="zh-CN"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12" cy="2852741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4589470"/>
            <a:ext cx="7886712" cy="150018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6" y="1773241"/>
            <a:ext cx="4032510" cy="4319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3828" y="1773241"/>
            <a:ext cx="4032510" cy="4319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12" cy="97022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4" y="1567348"/>
            <a:ext cx="3526385" cy="710096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4" y="2338391"/>
            <a:ext cx="3526385" cy="378596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9" y="1567348"/>
            <a:ext cx="3526386" cy="710096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9" y="2357463"/>
            <a:ext cx="3526386" cy="37668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3195643" cy="1600202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6" y="457202"/>
            <a:ext cx="4477948" cy="540385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3195643" cy="3811594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68313" y="765176"/>
            <a:ext cx="8229612" cy="7207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66726" y="1773241"/>
            <a:ext cx="8229612" cy="431959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1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5" y="6245234"/>
            <a:ext cx="2895604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10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Clr>
          <a:srgbClr val="000000"/>
        </a:buClr>
        <a:buNone/>
        <a:defRPr sz="32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l.ucar.edu/Document/glossary.shtml#ND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73006" y="1698072"/>
            <a:ext cx="6858010" cy="3073953"/>
          </a:xfrm>
        </p:spPr>
        <p:txBody>
          <a:bodyPr/>
          <a:lstStyle/>
          <a:p>
            <a: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  <a:t>诊断分析与绘图</a:t>
            </a:r>
            <a:b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  <a:t>实验七准备</a:t>
            </a:r>
            <a:br>
              <a:rPr lang="en-US" altLang="zh-CN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br>
              <a:rPr lang="en-US" altLang="zh-CN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r>
              <a:rPr lang="en-US" altLang="zh-CN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  <a:t>contours and shaded plot</a:t>
            </a:r>
            <a:b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endParaRPr lang="zh-CN" altLang="en-US" sz="3000" b="1" dirty="0">
              <a:latin typeface="Calibri" charset="0"/>
              <a:ea typeface="黑体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060" y="1243013"/>
            <a:ext cx="8368665" cy="3971925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Requires the use of four resources:</a:t>
            </a:r>
            <a:endParaRPr lang="zh-CN" altLang="zh-CN" dirty="0"/>
          </a:p>
          <a:p>
            <a:pPr marL="800100"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res@cnLevelSelectionMode</a:t>
            </a:r>
            <a:r>
              <a:rPr lang="en-US" altLang="zh-CN" dirty="0">
                <a:solidFill>
                  <a:srgbClr val="C00000"/>
                </a:solidFill>
              </a:rPr>
              <a:t> = "</a:t>
            </a:r>
            <a:r>
              <a:rPr lang="en-US" altLang="zh-CN" dirty="0" err="1">
                <a:solidFill>
                  <a:srgbClr val="C00000"/>
                </a:solidFill>
              </a:rPr>
              <a:t>ManualLevels</a:t>
            </a:r>
            <a:r>
              <a:rPr lang="en-US" altLang="zh-CN" dirty="0">
                <a:solidFill>
                  <a:srgbClr val="C00000"/>
                </a:solidFill>
              </a:rPr>
              <a:t>”</a:t>
            </a:r>
            <a:endParaRPr lang="zh-CN" altLang="zh-CN" dirty="0">
              <a:solidFill>
                <a:srgbClr val="C00000"/>
              </a:solidFill>
            </a:endParaRPr>
          </a:p>
          <a:p>
            <a:pPr marL="800100"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res@cnMinLevelValF</a:t>
            </a:r>
            <a:r>
              <a:rPr lang="en-US" altLang="zh-CN" dirty="0">
                <a:solidFill>
                  <a:srgbClr val="C00000"/>
                </a:solidFill>
              </a:rPr>
              <a:t> = -30</a:t>
            </a:r>
            <a:endParaRPr lang="zh-CN" altLang="zh-CN" dirty="0">
              <a:solidFill>
                <a:srgbClr val="C00000"/>
              </a:solidFill>
            </a:endParaRPr>
          </a:p>
          <a:p>
            <a:pPr marL="800100"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res@cnMaxLevelValF</a:t>
            </a:r>
            <a:r>
              <a:rPr lang="en-US" altLang="zh-CN" dirty="0">
                <a:solidFill>
                  <a:srgbClr val="C00000"/>
                </a:solidFill>
              </a:rPr>
              <a:t> = 30</a:t>
            </a:r>
            <a:endParaRPr lang="zh-CN" altLang="zh-CN" dirty="0">
              <a:solidFill>
                <a:srgbClr val="C00000"/>
              </a:solidFill>
            </a:endParaRPr>
          </a:p>
          <a:p>
            <a:pPr marL="800100"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res@cnLevelSpacingF</a:t>
            </a:r>
            <a:r>
              <a:rPr lang="en-US" altLang="zh-CN" dirty="0">
                <a:solidFill>
                  <a:srgbClr val="C00000"/>
                </a:solidFill>
              </a:rPr>
              <a:t> = 5</a:t>
            </a:r>
            <a:endParaRPr lang="zh-CN" altLang="zh-CN" dirty="0">
              <a:solidFill>
                <a:srgbClr val="C00000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88792" y="436246"/>
            <a:ext cx="8229612" cy="540545"/>
          </a:xfrm>
        </p:spPr>
        <p:txBody>
          <a:bodyPr/>
          <a:lstStyle/>
          <a:p>
            <a:r>
              <a:rPr lang="en-US" altLang="zh-CN" dirty="0"/>
              <a:t>8.1</a:t>
            </a:r>
            <a:r>
              <a:rPr lang="zh-CN" altLang="en-US" dirty="0"/>
              <a:t>    </a:t>
            </a:r>
            <a:r>
              <a:rPr lang="en-US" altLang="zh-CN" dirty="0"/>
              <a:t>Manually setting contour levels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708" y="73661"/>
            <a:ext cx="8229612" cy="720726"/>
          </a:xfrm>
        </p:spPr>
        <p:txBody>
          <a:bodyPr/>
          <a:lstStyle/>
          <a:p>
            <a:r>
              <a:rPr lang="en-US" altLang="zh-CN" dirty="0"/>
              <a:t>8.2  Contour effects</a:t>
            </a:r>
            <a:endParaRPr lang="zh-CN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81012" y="1185864"/>
            <a:ext cx="8377237" cy="2386012"/>
          </a:xfrm>
        </p:spPr>
        <p:txBody>
          <a:bodyPr/>
          <a:lstStyle/>
          <a:p>
            <a:r>
              <a:rPr lang="en-US" altLang="zh-CN" dirty="0"/>
              <a:t>Numerous functions and </a:t>
            </a:r>
            <a:r>
              <a:rPr lang="en-US" altLang="zh-CN" dirty="0" err="1"/>
              <a:t>gsn</a:t>
            </a:r>
            <a:r>
              <a:rPr lang="en-US" altLang="zh-CN" dirty="0"/>
              <a:t> resources have been developed to create special contour effects.</a:t>
            </a:r>
          </a:p>
          <a:p>
            <a:pPr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res@gsnContourZeroLineThicknessF</a:t>
            </a:r>
            <a:r>
              <a:rPr lang="en-US" altLang="zh-CN" dirty="0">
                <a:solidFill>
                  <a:srgbClr val="FF0000"/>
                </a:solidFill>
              </a:rPr>
              <a:t>=5</a:t>
            </a:r>
          </a:p>
          <a:p>
            <a:pPr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res@gsnContourPosLineDashPattern</a:t>
            </a:r>
            <a:r>
              <a:rPr lang="en-US" altLang="zh-CN" dirty="0">
                <a:solidFill>
                  <a:srgbClr val="FF0000"/>
                </a:solidFill>
              </a:rPr>
              <a:t>=0</a:t>
            </a:r>
          </a:p>
          <a:p>
            <a:pPr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res@gsnContourNegLineDashPattern</a:t>
            </a:r>
            <a:r>
              <a:rPr lang="en-US" altLang="zh-CN" dirty="0">
                <a:solidFill>
                  <a:srgbClr val="FF0000"/>
                </a:solidFill>
              </a:rPr>
              <a:t>=7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708" y="73661"/>
            <a:ext cx="8229612" cy="720726"/>
          </a:xfrm>
        </p:spPr>
        <p:txBody>
          <a:bodyPr/>
          <a:lstStyle/>
          <a:p>
            <a:r>
              <a:rPr lang="en-US" altLang="zh-CN" dirty="0"/>
              <a:t>8.3 Explicitly setting contour levels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1016" y="1185864"/>
            <a:ext cx="8229612" cy="5057774"/>
          </a:xfrm>
        </p:spPr>
        <p:txBody>
          <a:bodyPr/>
          <a:lstStyle/>
          <a:p>
            <a:r>
              <a:rPr lang="en-US" altLang="zh-CN" dirty="0"/>
              <a:t>Requires only two resources:</a:t>
            </a:r>
            <a:endParaRPr lang="zh-CN" altLang="zh-CN" dirty="0"/>
          </a:p>
          <a:p>
            <a:pPr marL="800100"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res@cnLevelSelectionMode</a:t>
            </a:r>
            <a:r>
              <a:rPr lang="en-US" altLang="zh-CN" dirty="0">
                <a:solidFill>
                  <a:srgbClr val="C00000"/>
                </a:solidFill>
              </a:rPr>
              <a:t>= "</a:t>
            </a:r>
            <a:r>
              <a:rPr lang="en-US" altLang="zh-CN" dirty="0" err="1">
                <a:solidFill>
                  <a:srgbClr val="C00000"/>
                </a:solidFill>
              </a:rPr>
              <a:t>Explicitlevels</a:t>
            </a:r>
            <a:r>
              <a:rPr lang="en-US" altLang="zh-CN" dirty="0">
                <a:solidFill>
                  <a:srgbClr val="C00000"/>
                </a:solidFill>
              </a:rPr>
              <a:t>"</a:t>
            </a:r>
            <a:endParaRPr lang="zh-CN" altLang="zh-CN" dirty="0">
              <a:solidFill>
                <a:srgbClr val="C00000"/>
              </a:solidFill>
            </a:endParaRPr>
          </a:p>
          <a:p>
            <a:pPr marL="800100"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res@cnLevels</a:t>
            </a:r>
            <a:r>
              <a:rPr lang="en-US" altLang="zh-CN" dirty="0">
                <a:solidFill>
                  <a:srgbClr val="C00000"/>
                </a:solidFill>
              </a:rPr>
              <a:t> = (/.01,4,7.2/)</a:t>
            </a:r>
          </a:p>
          <a:p>
            <a:pPr marL="80010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 err="1">
                <a:solidFill>
                  <a:srgbClr val="C00000"/>
                </a:solidFill>
              </a:rPr>
              <a:t>cnLevelSelectionMode</a:t>
            </a:r>
            <a:r>
              <a:rPr lang="zh-CN" altLang="en-US" dirty="0"/>
              <a:t> </a:t>
            </a:r>
            <a:r>
              <a:rPr lang="en-US" altLang="zh-CN" dirty="0"/>
              <a:t>could be set to:</a:t>
            </a:r>
          </a:p>
          <a:p>
            <a:pPr>
              <a:buNone/>
            </a:pPr>
            <a:r>
              <a:rPr lang="en-US" altLang="zh-CN" b="1" dirty="0"/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AutomaticLevels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ManualLevels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ExplicitLevels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EqualSpacedLevels</a:t>
            </a:r>
            <a:endParaRPr lang="en-US" altLang="zh-CN" dirty="0">
              <a:solidFill>
                <a:srgbClr val="FF0000"/>
              </a:solidFill>
            </a:endParaRPr>
          </a:p>
          <a:p>
            <a:pPr marL="800100">
              <a:buNone/>
            </a:pPr>
            <a:endParaRPr lang="zh-CN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708" y="73661"/>
            <a:ext cx="8229612" cy="720726"/>
          </a:xfrm>
        </p:spPr>
        <p:txBody>
          <a:bodyPr/>
          <a:lstStyle/>
          <a:p>
            <a:r>
              <a:rPr lang="en-US" altLang="zh-CN" dirty="0"/>
              <a:t>8.4  Contour labels</a:t>
            </a:r>
            <a:endParaRPr lang="zh-CN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6725" y="1185864"/>
            <a:ext cx="8377237" cy="3328986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cnLineLabelPlacementMode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>
              <a:buNone/>
            </a:pPr>
            <a:r>
              <a:rPr lang="en-US" altLang="zh-CN" b="1" dirty="0"/>
              <a:t>Constant</a:t>
            </a:r>
            <a:r>
              <a:rPr lang="zh-CN" altLang="en-US" b="1" dirty="0"/>
              <a:t>、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Randomized</a:t>
            </a:r>
            <a:r>
              <a:rPr lang="zh-CN" altLang="en-US" b="1" dirty="0"/>
              <a:t>、</a:t>
            </a:r>
            <a:r>
              <a:rPr lang="en-US" altLang="zh-CN" b="1" dirty="0"/>
              <a:t> Computed</a:t>
            </a:r>
            <a:endParaRPr lang="en-US" altLang="zh-CN" dirty="0"/>
          </a:p>
          <a:p>
            <a:r>
              <a:rPr lang="en-US" altLang="zh-CN" dirty="0" err="1">
                <a:solidFill>
                  <a:srgbClr val="C00000"/>
                </a:solidFill>
              </a:rPr>
              <a:t>cnLabelMasking</a:t>
            </a:r>
            <a:r>
              <a:rPr lang="en-US" altLang="zh-CN" dirty="0">
                <a:solidFill>
                  <a:srgbClr val="C00000"/>
                </a:solidFill>
              </a:rPr>
              <a:t> = True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cnLabelBackgroundColor</a:t>
            </a:r>
            <a:r>
              <a:rPr lang="en-US" altLang="zh-CN" dirty="0">
                <a:solidFill>
                  <a:srgbClr val="C00000"/>
                </a:solidFill>
              </a:rPr>
              <a:t> =“blue”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cnLineDashSegLenF</a:t>
            </a:r>
            <a:r>
              <a:rPr lang="en-US" altLang="zh-CN" dirty="0">
                <a:solidFill>
                  <a:srgbClr val="C00000"/>
                </a:solidFill>
              </a:rPr>
              <a:t>=0.1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cnLineLabelDensityF</a:t>
            </a:r>
            <a:r>
              <a:rPr lang="en-US" altLang="zh-CN" dirty="0">
                <a:solidFill>
                  <a:srgbClr val="C00000"/>
                </a:solidFill>
              </a:rPr>
              <a:t>=1.2</a:t>
            </a:r>
          </a:p>
          <a:p>
            <a:endParaRPr lang="zh-CN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2" y="540837"/>
            <a:ext cx="8930663" cy="53875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0110"/>
            <a:ext cx="8642206" cy="36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0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28" y="64533"/>
            <a:ext cx="6249972" cy="67077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5809"/>
            <a:ext cx="9001353" cy="220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6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424" y="57151"/>
            <a:ext cx="6300576" cy="62236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094051" cy="680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6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9" y="1308734"/>
            <a:ext cx="8748213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0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A7DF184-61F6-4845-A665-086B6FAF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144" y="6173128"/>
            <a:ext cx="6400810" cy="695326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69ACF8-5CE2-4B5A-A3B1-E56F4483B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493220"/>
            <a:ext cx="8268392" cy="57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7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35" y="57147"/>
            <a:ext cx="9042504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53183"/>
            <a:ext cx="6686550" cy="668655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" y="6170764"/>
            <a:ext cx="8453451" cy="568969"/>
          </a:xfrm>
        </p:spPr>
        <p:txBody>
          <a:bodyPr/>
          <a:lstStyle/>
          <a:p>
            <a:r>
              <a:rPr lang="en-US" altLang="zh-CN" dirty="0"/>
              <a:t>http://www.ncl.ucar.edu/Applications/viewport.shtml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28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361848" y="1279846"/>
            <a:ext cx="8474666" cy="431959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The </a:t>
            </a:r>
            <a:r>
              <a:rPr lang="en-US" altLang="zh-CN" sz="2800" dirty="0">
                <a:solidFill>
                  <a:srgbClr val="FF0000"/>
                </a:solidFill>
              </a:rPr>
              <a:t>viewport</a:t>
            </a:r>
            <a:r>
              <a:rPr lang="en-US" altLang="zh-CN" sz="2800" dirty="0"/>
              <a:t> of a plot or </a:t>
            </a:r>
            <a:r>
              <a:rPr lang="en-US" altLang="zh-CN" sz="2800" dirty="0" err="1"/>
              <a:t>drawable</a:t>
            </a:r>
            <a:r>
              <a:rPr lang="en-US" altLang="zh-CN" sz="2800" dirty="0"/>
              <a:t> object (like a </a:t>
            </a:r>
            <a:r>
              <a:rPr lang="en-US" altLang="zh-CN" sz="2800" dirty="0" err="1"/>
              <a:t>labelbar</a:t>
            </a:r>
            <a:r>
              <a:rPr lang="en-US" altLang="zh-CN" sz="2800" dirty="0"/>
              <a:t>) is a rectangular </a:t>
            </a:r>
            <a:r>
              <a:rPr lang="en-US" altLang="zh-CN" sz="2800" dirty="0" err="1"/>
              <a:t>subregion</a:t>
            </a:r>
            <a:r>
              <a:rPr lang="en-US" altLang="zh-CN" sz="2800" dirty="0"/>
              <a:t> of </a:t>
            </a:r>
            <a:r>
              <a:rPr lang="en-US" altLang="zh-CN" sz="2800" dirty="0">
                <a:hlinkClick r:id="rId3"/>
              </a:rPr>
              <a:t>NDC</a:t>
            </a:r>
            <a:r>
              <a:rPr lang="en-US" altLang="zh-CN" sz="2800" dirty="0"/>
              <a:t> space that specifies where the object will be placed when drawn.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You can use the special resources </a:t>
            </a:r>
            <a:r>
              <a:rPr lang="en-US" altLang="zh-CN" sz="2800" i="1" dirty="0">
                <a:solidFill>
                  <a:srgbClr val="FF0000"/>
                </a:solidFill>
              </a:rPr>
              <a:t>vpXF</a:t>
            </a:r>
            <a:r>
              <a:rPr lang="en-US" altLang="zh-CN" sz="2800" dirty="0"/>
              <a:t>,  </a:t>
            </a:r>
            <a:r>
              <a:rPr lang="en-US" altLang="zh-CN" sz="2800" i="1" dirty="0">
                <a:solidFill>
                  <a:srgbClr val="FF0000"/>
                </a:solidFill>
              </a:rPr>
              <a:t>vpYF</a:t>
            </a:r>
            <a:r>
              <a:rPr lang="en-US" altLang="zh-CN" sz="2800" dirty="0"/>
              <a:t>,  </a:t>
            </a:r>
            <a:r>
              <a:rPr lang="en-US" altLang="zh-CN" sz="2800" i="1" dirty="0">
                <a:solidFill>
                  <a:srgbClr val="FF0000"/>
                </a:solidFill>
              </a:rPr>
              <a:t>vpWidthF</a:t>
            </a:r>
            <a:r>
              <a:rPr lang="en-US" altLang="zh-CN" sz="2800" dirty="0"/>
              <a:t>, and </a:t>
            </a:r>
            <a:r>
              <a:rPr lang="en-US" altLang="zh-CN" sz="2800" i="1" dirty="0">
                <a:solidFill>
                  <a:srgbClr val="FF0000"/>
                </a:solidFill>
              </a:rPr>
              <a:t>vpHeightF </a:t>
            </a:r>
            <a:r>
              <a:rPr lang="en-US" altLang="zh-CN" sz="2800" dirty="0"/>
              <a:t> to reposition and resize the plots.</a:t>
            </a:r>
            <a:endParaRPr lang="en-US" altLang="zh-CN" sz="40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422910" y="400050"/>
            <a:ext cx="8447894" cy="72914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r>
              <a:rPr lang="en-US" altLang="zh-CN" sz="2400" b="1" dirty="0"/>
              <a:t>Viewport - positioning and sizing graphical objects</a:t>
            </a:r>
          </a:p>
        </p:txBody>
      </p:sp>
    </p:spTree>
    <p:extLst>
      <p:ext uri="{BB962C8B-B14F-4D97-AF65-F5344CB8AC3E}">
        <p14:creationId xmlns:p14="http://schemas.microsoft.com/office/powerpoint/2010/main" val="421400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361848" y="1279846"/>
            <a:ext cx="8474666" cy="431959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The precise meaning of the viewport depends on the object.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For </a:t>
            </a:r>
            <a:r>
              <a:rPr lang="en-US" altLang="zh-CN" sz="2800" u="sng" dirty="0">
                <a:solidFill>
                  <a:srgbClr val="0070C0"/>
                </a:solidFill>
              </a:rPr>
              <a:t>XY plots</a:t>
            </a:r>
            <a:r>
              <a:rPr lang="en-US" altLang="zh-CN" sz="2800" dirty="0"/>
              <a:t>, the viewport specifies where the grid containing the curves will be placed. The labeling, if any, will be drawn outside of the viewport.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For </a:t>
            </a:r>
            <a:r>
              <a:rPr lang="en-US" altLang="zh-CN" sz="2800" u="sng" dirty="0">
                <a:solidFill>
                  <a:srgbClr val="0070C0"/>
                </a:solidFill>
              </a:rPr>
              <a:t>text strings</a:t>
            </a:r>
            <a:r>
              <a:rPr lang="en-US" altLang="zh-CN" sz="2800" dirty="0"/>
              <a:t>, the viewport is simply a rectangle surrounding the text 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422910" y="400050"/>
            <a:ext cx="8447894" cy="72914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r>
              <a:rPr lang="en-US" altLang="zh-CN" sz="2400" b="1" dirty="0"/>
              <a:t>Viewport - positioning and sizing graphical objects</a:t>
            </a:r>
          </a:p>
        </p:txBody>
      </p:sp>
    </p:spTree>
    <p:extLst>
      <p:ext uri="{BB962C8B-B14F-4D97-AF65-F5344CB8AC3E}">
        <p14:creationId xmlns:p14="http://schemas.microsoft.com/office/powerpoint/2010/main" val="5916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361848" y="1279846"/>
            <a:ext cx="8474666" cy="4549454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A </a:t>
            </a:r>
            <a:r>
              <a:rPr lang="en-US" altLang="zh-CN" sz="2800" dirty="0">
                <a:solidFill>
                  <a:srgbClr val="FF0000"/>
                </a:solidFill>
              </a:rPr>
              <a:t>bounding box</a:t>
            </a:r>
            <a:r>
              <a:rPr lang="en-US" altLang="zh-CN" sz="2800" dirty="0"/>
              <a:t> is the smallest rectangle in NDC space that contains all of a particular object's attributes.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For an </a:t>
            </a:r>
            <a:r>
              <a:rPr lang="en-US" altLang="zh-CN" sz="2800" u="sng" dirty="0">
                <a:solidFill>
                  <a:srgbClr val="0070C0"/>
                </a:solidFill>
              </a:rPr>
              <a:t>XY plot</a:t>
            </a:r>
            <a:r>
              <a:rPr lang="en-US" altLang="zh-CN" sz="2800" dirty="0"/>
              <a:t>, this would include the area containing the </a:t>
            </a:r>
            <a:r>
              <a:rPr lang="en-US" altLang="zh-CN" sz="2800" dirty="0" err="1"/>
              <a:t>tickmarks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tickmark</a:t>
            </a:r>
            <a:r>
              <a:rPr lang="en-US" altLang="zh-CN" sz="2800" dirty="0"/>
              <a:t> labels, the main title, X/Y axis titles, legend, and anything else associated with the XY plot.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For a </a:t>
            </a:r>
            <a:r>
              <a:rPr lang="en-US" altLang="zh-CN" sz="2800" u="sng" dirty="0">
                <a:solidFill>
                  <a:srgbClr val="0070C0"/>
                </a:solidFill>
              </a:rPr>
              <a:t>text string</a:t>
            </a:r>
            <a:r>
              <a:rPr lang="en-US" altLang="zh-CN" sz="2800" dirty="0"/>
              <a:t>, the bounding box is the same as the viewport.</a:t>
            </a:r>
          </a:p>
          <a:p>
            <a:endParaRPr lang="en-US" altLang="zh-CN" sz="40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422910" y="400050"/>
            <a:ext cx="8447894" cy="72914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r>
              <a:rPr lang="en-US" altLang="zh-CN" sz="2400" b="1" dirty="0"/>
              <a:t>Bounding box</a:t>
            </a:r>
          </a:p>
        </p:txBody>
      </p:sp>
    </p:spTree>
    <p:extLst>
      <p:ext uri="{BB962C8B-B14F-4D97-AF65-F5344CB8AC3E}">
        <p14:creationId xmlns:p14="http://schemas.microsoft.com/office/powerpoint/2010/main" val="323720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5138" b="46325"/>
          <a:stretch/>
        </p:blipFill>
        <p:spPr>
          <a:xfrm>
            <a:off x="114300" y="1080135"/>
            <a:ext cx="4389120" cy="44269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53813"/>
          <a:stretch/>
        </p:blipFill>
        <p:spPr>
          <a:xfrm>
            <a:off x="4610522" y="1080135"/>
            <a:ext cx="4346803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0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40" y="5280660"/>
            <a:ext cx="8732520" cy="1424946"/>
          </a:xfrm>
        </p:spPr>
        <p:txBody>
          <a:bodyPr/>
          <a:lstStyle/>
          <a:p>
            <a:r>
              <a:rPr lang="en-US" altLang="zh-CN" sz="2800" dirty="0"/>
              <a:t>http://www.ncl.ucar.edu/Applications/cylineq.shtml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4" y="496913"/>
            <a:ext cx="8168333" cy="486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89349"/>
      </p:ext>
    </p:extLst>
  </p:cSld>
  <p:clrMapOvr>
    <a:masterClrMapping/>
  </p:clrMapOvr>
</p:sld>
</file>

<file path=ppt/theme/theme1.xml><?xml version="1.0" encoding="utf-8"?>
<a:theme xmlns:a="http://schemas.openxmlformats.org/drawingml/2006/main" name="简约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266</Words>
  <Application>Microsoft Office PowerPoint</Application>
  <PresentationFormat>全屏显示(4:3)</PresentationFormat>
  <Paragraphs>56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黑体</vt:lpstr>
      <vt:lpstr>宋体</vt:lpstr>
      <vt:lpstr>Arial</vt:lpstr>
      <vt:lpstr>Calibri</vt:lpstr>
      <vt:lpstr>简约绿</vt:lpstr>
      <vt:lpstr>诊断分析与绘图 实验七准备  contours and shaded plot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http://www.ncl.ucar.edu/Applications/cylineq.shtml</vt:lpstr>
      <vt:lpstr>8.1    Manually setting contour levels</vt:lpstr>
      <vt:lpstr>8.2  Contour effects</vt:lpstr>
      <vt:lpstr>8.3 Explicitly setting contour levels</vt:lpstr>
      <vt:lpstr>8.4  Contour labels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cd</dc:creator>
  <cp:lastModifiedBy>cd</cp:lastModifiedBy>
  <cp:revision>368</cp:revision>
  <dcterms:created xsi:type="dcterms:W3CDTF">2016-02-26T08:08:00Z</dcterms:created>
  <dcterms:modified xsi:type="dcterms:W3CDTF">2022-05-03T16:36:19Z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