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2" r:id="rId2"/>
    <p:sldId id="433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32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69" autoAdjust="0"/>
  </p:normalViewPr>
  <p:slideViewPr>
    <p:cSldViewPr snapToGrid="0">
      <p:cViewPr varScale="1">
        <p:scale>
          <a:sx n="69" d="100"/>
          <a:sy n="69" d="100"/>
        </p:scale>
        <p:origin x="183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实验的时候比较下</a:t>
            </a:r>
            <a:r>
              <a:rPr lang="en-US" altLang="zh-CN" dirty="0"/>
              <a:t>4</a:t>
            </a:r>
            <a:r>
              <a:rPr lang="zh-CN" altLang="en-US" dirty="0"/>
              <a:t>种的差别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2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3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32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3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all default setting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6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1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7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9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0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126" y="765176"/>
            <a:ext cx="2057800" cy="532765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6" y="765176"/>
            <a:ext cx="6054107" cy="532765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12" cy="147002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403352" y="3717930"/>
            <a:ext cx="6400810" cy="6953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6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828" y="1773241"/>
            <a:ext cx="4032510" cy="4319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12" cy="97022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4" y="1567348"/>
            <a:ext cx="3526385" cy="71009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4" y="2338391"/>
            <a:ext cx="3526385" cy="37859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9" y="1567348"/>
            <a:ext cx="3526386" cy="71009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9" y="2357463"/>
            <a:ext cx="3526386" cy="37668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3195643" cy="1600202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6" y="457202"/>
            <a:ext cx="4477948" cy="5403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3195643" cy="381159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68313" y="765176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6726" y="1773241"/>
            <a:ext cx="8229612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l.ucar.edu/Applications/overlay.s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006" y="1698072"/>
            <a:ext cx="6858010" cy="3073953"/>
          </a:xfrm>
        </p:spPr>
        <p:txBody>
          <a:bodyPr/>
          <a:lstStyle/>
          <a:p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诊断分析与绘图</a:t>
            </a: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  <a:t>实验八准备</a:t>
            </a:r>
            <a:br>
              <a:rPr lang="en-US" altLang="zh-CN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zh-CN" altLang="en-US" sz="3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charset="0"/>
                <a:ea typeface="黑体" charset="0"/>
              </a:rPr>
            </a:b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Vector ( P.45</a:t>
            </a:r>
            <a:r>
              <a:rPr lang="zh-CN" altLang="en-US" sz="3000" b="1" dirty="0">
                <a:latin typeface="Calibri" charset="0"/>
                <a:ea typeface="黑体" charset="0"/>
              </a:rPr>
              <a:t>）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r>
              <a:rPr lang="en-US" altLang="zh-CN" sz="3000" b="1" dirty="0">
                <a:latin typeface="Calibri" charset="0"/>
                <a:ea typeface="黑体" charset="0"/>
              </a:rPr>
              <a:t>Overlay</a:t>
            </a:r>
            <a:br>
              <a:rPr lang="en-US" altLang="zh-CN" sz="3000" b="1" dirty="0">
                <a:latin typeface="Calibri" charset="0"/>
                <a:ea typeface="黑体" charset="0"/>
              </a:rPr>
            </a:br>
            <a:endParaRPr lang="zh-CN" altLang="en-US" sz="3000" b="1" dirty="0">
              <a:latin typeface="Calibri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4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10.3 Colored Vectors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70" y="1309255"/>
            <a:ext cx="9061659" cy="423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364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5673" y="-1889"/>
            <a:ext cx="5652654" cy="686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415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726" y="1787236"/>
            <a:ext cx="8229612" cy="3648373"/>
          </a:xfrm>
        </p:spPr>
        <p:txBody>
          <a:bodyPr/>
          <a:lstStyle/>
          <a:p>
            <a:r>
              <a:rPr lang="en-US" altLang="zh-CN" sz="3200" dirty="0"/>
              <a:t>Overlay plots are different plots (like vectors and contours) that are drawn on top of each other, and possibly on top of a map.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>
          <a:xfrm>
            <a:off x="488792" y="4362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2765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374073" y="1268416"/>
            <a:ext cx="8474666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r>
              <a:rPr lang="en-US" altLang="zh-CN" sz="3000" dirty="0"/>
              <a:t>There are many different ways that one can create overlay plots:</a:t>
            </a:r>
          </a:p>
          <a:p>
            <a:endParaRPr lang="en-US" altLang="zh-CN" sz="3000" dirty="0"/>
          </a:p>
          <a:p>
            <a:pPr marL="625475" indent="-542925">
              <a:buFont typeface="Arial" pitchFamily="34" charset="0"/>
              <a:buChar char="•"/>
            </a:pPr>
            <a:r>
              <a:rPr lang="en-US" altLang="zh-CN" sz="3000" dirty="0"/>
              <a:t>Use the</a:t>
            </a:r>
            <a:r>
              <a:rPr lang="en-US" altLang="zh-CN" sz="3000" dirty="0">
                <a:solidFill>
                  <a:srgbClr val="C00000"/>
                </a:solidFill>
              </a:rPr>
              <a:t> </a:t>
            </a:r>
            <a:r>
              <a:rPr lang="en-US" altLang="zh-CN" sz="3000" b="1" dirty="0">
                <a:solidFill>
                  <a:srgbClr val="C00000"/>
                </a:solidFill>
              </a:rPr>
              <a:t>overlay</a:t>
            </a:r>
            <a:r>
              <a:rPr lang="en-US" altLang="zh-CN" sz="3000" dirty="0"/>
              <a:t> procedure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u="sng" dirty="0">
                <a:solidFill>
                  <a:srgbClr val="0070C0"/>
                </a:solidFill>
              </a:rPr>
              <a:t>(this is the best method</a:t>
            </a:r>
            <a:r>
              <a:rPr lang="en-US" altLang="zh-CN" sz="3000" dirty="0">
                <a:solidFill>
                  <a:srgbClr val="0070C0"/>
                </a:solidFill>
              </a:rPr>
              <a:t>)</a:t>
            </a:r>
          </a:p>
          <a:p>
            <a:pPr marL="625475" indent="-542925">
              <a:buFont typeface="Arial" pitchFamily="34" charset="0"/>
              <a:buChar char="•"/>
            </a:pPr>
            <a:r>
              <a:rPr lang="en-US" altLang="zh-CN" sz="3000" b="1" dirty="0">
                <a:solidFill>
                  <a:srgbClr val="C00000"/>
                </a:solidFill>
              </a:rPr>
              <a:t>Manually overlay </a:t>
            </a:r>
            <a:r>
              <a:rPr lang="en-US" altLang="zh-CN" sz="3000" dirty="0"/>
              <a:t>plots by drawing each plot and not advancing the frame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1192" y="5886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661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2" y="1021481"/>
            <a:ext cx="9072878" cy="248752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70228" y="4011757"/>
            <a:ext cx="8474666" cy="64579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r>
              <a:rPr lang="en-US" altLang="zh-CN" sz="3000" dirty="0" err="1"/>
              <a:t>Draw_frame.ncl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24056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0" y="1497018"/>
            <a:ext cx="9144000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625475" indent="-542925">
              <a:buFont typeface="Arial" pitchFamily="34" charset="0"/>
              <a:buChar char="•"/>
            </a:pPr>
            <a:r>
              <a:rPr lang="en-US" altLang="zh-CN" sz="3000" dirty="0"/>
              <a:t>Use </a:t>
            </a:r>
            <a:r>
              <a:rPr lang="en-US" altLang="zh-CN" sz="3000" b="1" dirty="0">
                <a:solidFill>
                  <a:srgbClr val="C00000"/>
                </a:solidFill>
              </a:rPr>
              <a:t>NhlAddData</a:t>
            </a:r>
            <a:r>
              <a:rPr lang="en-US" altLang="zh-CN" sz="3000" dirty="0"/>
              <a:t> to add a line, a legend, or other graphical object to an existing plot.</a:t>
            </a:r>
          </a:p>
          <a:p>
            <a:pPr marL="625475" indent="-542925">
              <a:buFont typeface="Arial" pitchFamily="34" charset="0"/>
              <a:buChar char="•"/>
            </a:pPr>
            <a:r>
              <a:rPr lang="en-US" altLang="zh-CN" sz="3000" dirty="0"/>
              <a:t>Use the</a:t>
            </a:r>
            <a:r>
              <a:rPr lang="en-US" altLang="zh-CN" sz="3000" b="1" dirty="0">
                <a:solidFill>
                  <a:srgbClr val="C00000"/>
                </a:solidFill>
              </a:rPr>
              <a:t>  gsn_csm_contour_map_overlay</a:t>
            </a:r>
          </a:p>
          <a:p>
            <a:pPr marL="625475" indent="-542925"/>
            <a:r>
              <a:rPr lang="en-US" altLang="zh-CN" sz="3000" dirty="0"/>
              <a:t>      plotting function (this method is not usually recommended)</a:t>
            </a:r>
          </a:p>
          <a:p>
            <a:pPr marL="625475" indent="-542925">
              <a:buFont typeface="Arial" pitchFamily="34" charset="0"/>
              <a:buChar char="•"/>
            </a:pPr>
            <a:r>
              <a:rPr lang="en-US" altLang="zh-CN" sz="3200" dirty="0">
                <a:hlinkClick r:id="rId3"/>
              </a:rPr>
              <a:t>NCL Graphics: Overlay Plots (ucar.edu)</a:t>
            </a:r>
            <a:endParaRPr lang="en-US" altLang="zh-CN" sz="3000" dirty="0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1192" y="588646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115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373" y="0"/>
            <a:ext cx="6641777" cy="33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0" y="1497018"/>
            <a:ext cx="9144000" cy="431959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625475" indent="-542925">
              <a:buFont typeface="Arial" pitchFamily="34" charset="0"/>
              <a:buChar char="•"/>
            </a:pPr>
            <a:endParaRPr lang="en-US" altLang="zh-CN" sz="3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2400" y="3470563"/>
            <a:ext cx="9144000" cy="280554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625475" indent="-542925">
              <a:buFont typeface="Arial" pitchFamily="34" charset="0"/>
              <a:buChar char="•"/>
            </a:pPr>
            <a:r>
              <a:rPr lang="en-US" altLang="zh-CN" sz="3200" dirty="0"/>
              <a:t>The </a:t>
            </a:r>
            <a:r>
              <a:rPr lang="en-US" altLang="zh-CN" sz="3200" b="1" dirty="0">
                <a:solidFill>
                  <a:srgbClr val="C00000"/>
                </a:solidFill>
              </a:rPr>
              <a:t>overlay</a:t>
            </a:r>
            <a:r>
              <a:rPr lang="en-US" altLang="zh-CN" sz="3200" dirty="0"/>
              <a:t> procedure </a:t>
            </a:r>
            <a:r>
              <a:rPr lang="en-US" altLang="zh-CN" sz="3200" i="1" u="sng" dirty="0">
                <a:solidFill>
                  <a:srgbClr val="0070C0"/>
                </a:solidFill>
              </a:rPr>
              <a:t>adds (superimposes) the second object onto the first object. </a:t>
            </a:r>
          </a:p>
          <a:p>
            <a:pPr marL="625475" indent="-542925">
              <a:buFont typeface="Arial" pitchFamily="34" charset="0"/>
              <a:buChar char="•"/>
            </a:pPr>
            <a:r>
              <a:rPr lang="en-US" altLang="zh-CN" sz="3200" dirty="0"/>
              <a:t>After the overlay is complete, it is necessary to manually draw the combined object and advance the frame.</a:t>
            </a:r>
            <a:endParaRPr lang="zh-CN" altLang="en-US" sz="3200" dirty="0"/>
          </a:p>
          <a:p>
            <a:pPr marL="625475" indent="-542925">
              <a:buFont typeface="Arial" pitchFamily="34" charset="0"/>
              <a:buChar char="•"/>
            </a:pP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81168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658337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122" y="872837"/>
            <a:ext cx="7024260" cy="580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27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641192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231" y="746661"/>
            <a:ext cx="7495842" cy="611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84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16" y="1101436"/>
            <a:ext cx="8894440" cy="46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3"/>
          <p:cNvSpPr txBox="1">
            <a:spLocks/>
          </p:cNvSpPr>
          <p:nvPr/>
        </p:nvSpPr>
        <p:spPr>
          <a:xfrm>
            <a:off x="641192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2697" y="4825265"/>
            <a:ext cx="4531303" cy="203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952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985291-3CFD-48B0-9295-866125A5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4" y="1895302"/>
            <a:ext cx="8625812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641192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17" y="852056"/>
            <a:ext cx="7364538" cy="600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18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1192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8" y="1454727"/>
            <a:ext cx="8849062" cy="488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2426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1192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98" y="881729"/>
            <a:ext cx="8108084" cy="5976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41192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38" y="997527"/>
            <a:ext cx="9081462" cy="546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234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382" y="1496290"/>
            <a:ext cx="8437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en-US" altLang="zh-CN" sz="3600" dirty="0"/>
              <a:t>The most important aspect of successfully creating an overlay is to </a:t>
            </a:r>
            <a:r>
              <a:rPr lang="en-US" altLang="zh-CN" sz="3600" b="1" dirty="0">
                <a:solidFill>
                  <a:srgbClr val="FF0000"/>
                </a:solidFill>
              </a:rPr>
              <a:t>ensure that the coordinates variables for the data in the two plots are the same</a:t>
            </a:r>
            <a:r>
              <a:rPr lang="en-US" altLang="zh-CN" sz="3600" dirty="0"/>
              <a:t>.</a:t>
            </a:r>
          </a:p>
          <a:p>
            <a:pPr marL="457200"/>
            <a:r>
              <a:rPr lang="en-US" altLang="zh-CN" sz="3600" dirty="0"/>
              <a:t>If they are not, the overlay may produce incorrect results.</a:t>
            </a:r>
            <a:endParaRPr lang="zh-CN" altLang="en-US" sz="3600" dirty="0"/>
          </a:p>
        </p:txBody>
      </p:sp>
      <p:sp>
        <p:nvSpPr>
          <p:cNvPr id="3" name="标题 3"/>
          <p:cNvSpPr txBox="1">
            <a:spLocks/>
          </p:cNvSpPr>
          <p:nvPr/>
        </p:nvSpPr>
        <p:spPr>
          <a:xfrm>
            <a:off x="641192" y="214570"/>
            <a:ext cx="8229612" cy="54054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 Overlay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99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588" y="1243013"/>
            <a:ext cx="8663940" cy="527208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There are four types of vectors in NCL. The types may be changed by setting the resource </a:t>
            </a:r>
            <a:r>
              <a:rPr lang="en-US" altLang="zh-CN" dirty="0" err="1">
                <a:solidFill>
                  <a:srgbClr val="C00000"/>
                </a:solidFill>
              </a:rPr>
              <a:t>vcGlyphStyle</a:t>
            </a:r>
            <a:r>
              <a:rPr lang="en-US" altLang="zh-CN" dirty="0"/>
              <a:t> = “type”: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LineArrow</a:t>
            </a:r>
            <a:r>
              <a:rPr lang="en-US" altLang="zh-CN" dirty="0">
                <a:solidFill>
                  <a:srgbClr val="C00000"/>
                </a:solidFill>
              </a:rPr>
              <a:t>”</a:t>
            </a:r>
            <a:r>
              <a:rPr lang="en-US" altLang="zh-CN" dirty="0"/>
              <a:t> : a </a:t>
            </a:r>
            <a:r>
              <a:rPr lang="en-US" altLang="zh-CN" dirty="0" err="1"/>
              <a:t>polyline</a:t>
            </a:r>
            <a:r>
              <a:rPr lang="en-US" altLang="zh-CN" dirty="0"/>
              <a:t> and arrowhead. This is the default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FillArrow</a:t>
            </a:r>
            <a:r>
              <a:rPr lang="en-US" altLang="zh-CN" dirty="0">
                <a:solidFill>
                  <a:srgbClr val="C00000"/>
                </a:solidFill>
              </a:rPr>
              <a:t>” </a:t>
            </a:r>
            <a:r>
              <a:rPr lang="en-US" altLang="zh-CN" dirty="0"/>
              <a:t>: is a filled polygon and arrowhead.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WindBarb</a:t>
            </a:r>
            <a:r>
              <a:rPr lang="en-US" altLang="zh-CN" dirty="0">
                <a:solidFill>
                  <a:srgbClr val="C00000"/>
                </a:solidFill>
              </a:rPr>
              <a:t>” </a:t>
            </a:r>
            <a:r>
              <a:rPr lang="en-US" altLang="zh-CN" dirty="0"/>
              <a:t>: uses the standard wind barb glyph seen on weather maps.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“</a:t>
            </a:r>
            <a:r>
              <a:rPr lang="en-US" altLang="zh-CN" dirty="0" err="1">
                <a:solidFill>
                  <a:srgbClr val="C00000"/>
                </a:solidFill>
              </a:rPr>
              <a:t>CurlyVector</a:t>
            </a:r>
            <a:r>
              <a:rPr lang="en-US" altLang="zh-CN" dirty="0">
                <a:solidFill>
                  <a:srgbClr val="C00000"/>
                </a:solidFill>
              </a:rPr>
              <a:t>” </a:t>
            </a:r>
            <a:r>
              <a:rPr lang="en-US" altLang="zh-CN" dirty="0"/>
              <a:t>: a curved </a:t>
            </a:r>
            <a:r>
              <a:rPr lang="en-US" altLang="zh-CN" dirty="0" err="1"/>
              <a:t>polyline</a:t>
            </a:r>
            <a:r>
              <a:rPr lang="en-US" altLang="zh-CN" dirty="0"/>
              <a:t> tangent to the instantaneous flow in the neighborhood of the grid point.</a:t>
            </a:r>
            <a:endParaRPr lang="zh-CN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88792" y="436246"/>
            <a:ext cx="8229612" cy="540545"/>
          </a:xfrm>
        </p:spPr>
        <p:txBody>
          <a:bodyPr/>
          <a:lstStyle/>
          <a:p>
            <a:r>
              <a:rPr lang="en-US" altLang="zh-CN" dirty="0"/>
              <a:t>10.1</a:t>
            </a:r>
            <a:r>
              <a:rPr lang="zh-CN" altLang="en-US" dirty="0"/>
              <a:t>    </a:t>
            </a:r>
            <a:r>
              <a:rPr lang="en-US" altLang="zh-CN" dirty="0"/>
              <a:t>Type of Vectors</a:t>
            </a:r>
          </a:p>
        </p:txBody>
      </p:sp>
    </p:spTree>
    <p:extLst>
      <p:ext uri="{BB962C8B-B14F-4D97-AF65-F5344CB8AC3E}">
        <p14:creationId xmlns:p14="http://schemas.microsoft.com/office/powerpoint/2010/main" val="221431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14" y="748146"/>
            <a:ext cx="903176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10.2  Controlling Vectors</a:t>
            </a:r>
            <a:endParaRPr lang="zh-CN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031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708" y="73661"/>
            <a:ext cx="8229612" cy="720726"/>
          </a:xfrm>
        </p:spPr>
        <p:txBody>
          <a:bodyPr/>
          <a:lstStyle/>
          <a:p>
            <a:r>
              <a:rPr lang="en-US" altLang="zh-CN" dirty="0"/>
              <a:t>10.2  Controlling Vectors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1012" y="1185864"/>
            <a:ext cx="8377237" cy="5400674"/>
          </a:xfrm>
        </p:spPr>
        <p:txBody>
          <a:bodyPr/>
          <a:lstStyle/>
          <a:p>
            <a:r>
              <a:rPr lang="en-US" altLang="zh-CN" dirty="0"/>
              <a:t>There are three resources that most vector plots will require. These </a:t>
            </a:r>
            <a:r>
              <a:rPr lang="en-US" altLang="zh-CN" u="sng" dirty="0">
                <a:solidFill>
                  <a:srgbClr val="0070C0"/>
                </a:solidFill>
              </a:rPr>
              <a:t>control the size of the vectors </a:t>
            </a:r>
            <a:r>
              <a:rPr lang="en-US" altLang="zh-CN" dirty="0"/>
              <a:t>through a reference vector, and </a:t>
            </a:r>
            <a:r>
              <a:rPr lang="en-US" altLang="zh-CN" u="sng" dirty="0">
                <a:solidFill>
                  <a:srgbClr val="0070C0"/>
                </a:solidFill>
              </a:rPr>
              <a:t>thin the vectors for presentation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532909"/>
            <a:ext cx="9096039" cy="18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140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59" y="935184"/>
            <a:ext cx="8984845" cy="546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10.2  Controlling Vectors</a:t>
            </a:r>
            <a:endParaRPr lang="zh-CN" altLang="zh-CN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708" y="73661"/>
            <a:ext cx="8229612" cy="720726"/>
          </a:xfrm>
        </p:spPr>
        <p:txBody>
          <a:bodyPr/>
          <a:lstStyle/>
          <a:p>
            <a:r>
              <a:rPr lang="en-US" altLang="zh-CN" dirty="0"/>
              <a:t>10.3 Colored Vectors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6726" y="1185864"/>
            <a:ext cx="8229612" cy="5057774"/>
          </a:xfrm>
        </p:spPr>
        <p:txBody>
          <a:bodyPr/>
          <a:lstStyle/>
          <a:p>
            <a:r>
              <a:rPr lang="en-US" altLang="zh-CN" dirty="0"/>
              <a:t>There are four interfaces that draw </a:t>
            </a:r>
            <a:r>
              <a:rPr lang="en-US" altLang="zh-CN" i="1" u="sng" dirty="0">
                <a:solidFill>
                  <a:srgbClr val="C00000"/>
                </a:solidFill>
              </a:rPr>
              <a:t>vectors and a scalar field (contours)</a:t>
            </a:r>
            <a:r>
              <a:rPr lang="en-US" altLang="zh-CN" dirty="0"/>
              <a:t> on the same plot:</a:t>
            </a:r>
            <a:endParaRPr lang="zh-CN" altLang="zh-CN" dirty="0"/>
          </a:p>
          <a:p>
            <a:pPr marL="1527175"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gsn_csm_vector_scalar_map_ce</a:t>
            </a:r>
            <a:endParaRPr lang="zh-CN" altLang="zh-CN" dirty="0">
              <a:solidFill>
                <a:srgbClr val="0070C0"/>
              </a:solidFill>
            </a:endParaRPr>
          </a:p>
          <a:p>
            <a:pPr marL="1527175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gsn_csm_vector_scalar_map_polar</a:t>
            </a:r>
            <a:endParaRPr lang="zh-CN" altLang="zh-CN" dirty="0">
              <a:solidFill>
                <a:srgbClr val="0070C0"/>
              </a:solidFill>
            </a:endParaRPr>
          </a:p>
          <a:p>
            <a:pPr marL="1527175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gsn_csm_vector_scalar_map</a:t>
            </a:r>
            <a:endParaRPr lang="zh-CN" altLang="zh-CN" dirty="0">
              <a:solidFill>
                <a:srgbClr val="0070C0"/>
              </a:solidFill>
            </a:endParaRPr>
          </a:p>
          <a:p>
            <a:pPr marL="1527175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gsn_csm_pres_hgt_vector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The default behavior of these interfaces is </a:t>
            </a:r>
            <a:r>
              <a:rPr lang="en-US" altLang="zh-CN" b="1" u="sng" dirty="0">
                <a:solidFill>
                  <a:srgbClr val="C00000"/>
                </a:solidFill>
              </a:rPr>
              <a:t>to color the vectors </a:t>
            </a:r>
            <a:r>
              <a:rPr lang="en-US" altLang="zh-CN" dirty="0"/>
              <a:t>by the magnitude of the scalar field</a:t>
            </a:r>
            <a:endParaRPr lang="zh-CN" altLang="zh-CN" dirty="0"/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800100">
              <a:buNone/>
            </a:pPr>
            <a:endParaRPr lang="zh-CN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2241"/>
            <a:ext cx="9144000" cy="454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3708" y="73661"/>
            <a:ext cx="8229612" cy="720726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10.3 Colored Vectors</a:t>
            </a:r>
          </a:p>
        </p:txBody>
      </p:sp>
    </p:spTree>
    <p:extLst>
      <p:ext uri="{BB962C8B-B14F-4D97-AF65-F5344CB8AC3E}">
        <p14:creationId xmlns:p14="http://schemas.microsoft.com/office/powerpoint/2010/main" val="253613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0" y="403722"/>
            <a:ext cx="9133410" cy="64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0868052"/>
      </p:ext>
    </p:extLst>
  </p:cSld>
  <p:clrMapOvr>
    <a:masterClrMapping/>
  </p:clrMapOvr>
</p:sld>
</file>

<file path=ppt/theme/theme1.xml><?xml version="1.0" encoding="utf-8"?>
<a:theme xmlns:a="http://schemas.openxmlformats.org/drawingml/2006/main" name="简约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392</Words>
  <Application>Microsoft Office PowerPoint</Application>
  <PresentationFormat>全屏显示(4:3)</PresentationFormat>
  <Paragraphs>59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黑体</vt:lpstr>
      <vt:lpstr>宋体</vt:lpstr>
      <vt:lpstr>Arial</vt:lpstr>
      <vt:lpstr>Calibri</vt:lpstr>
      <vt:lpstr>简约绿</vt:lpstr>
      <vt:lpstr>诊断分析与绘图 实验八准备   Vector ( P.45） Overlay </vt:lpstr>
      <vt:lpstr>PowerPoint 演示文稿</vt:lpstr>
      <vt:lpstr>10.1    Type of Vectors</vt:lpstr>
      <vt:lpstr>PowerPoint 演示文稿</vt:lpstr>
      <vt:lpstr>10.2  Controlling Vectors</vt:lpstr>
      <vt:lpstr>PowerPoint 演示文稿</vt:lpstr>
      <vt:lpstr>10.3 Colored Vectors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cd</cp:lastModifiedBy>
  <cp:revision>367</cp:revision>
  <dcterms:created xsi:type="dcterms:W3CDTF">2016-02-26T08:08:00Z</dcterms:created>
  <dcterms:modified xsi:type="dcterms:W3CDTF">2022-05-09T01:57:33Z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