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9" r:id="rId2"/>
    <p:sldId id="367" r:id="rId3"/>
    <p:sldId id="390" r:id="rId4"/>
    <p:sldId id="433" r:id="rId5"/>
    <p:sldId id="416" r:id="rId6"/>
    <p:sldId id="417" r:id="rId7"/>
    <p:sldId id="418" r:id="rId8"/>
    <p:sldId id="389" r:id="rId9"/>
    <p:sldId id="391" r:id="rId10"/>
    <p:sldId id="392" r:id="rId11"/>
    <p:sldId id="393" r:id="rId12"/>
    <p:sldId id="394" r:id="rId13"/>
    <p:sldId id="395" r:id="rId14"/>
    <p:sldId id="396" r:id="rId15"/>
    <p:sldId id="397" r:id="rId16"/>
    <p:sldId id="426" r:id="rId17"/>
    <p:sldId id="427" r:id="rId18"/>
    <p:sldId id="428" r:id="rId19"/>
    <p:sldId id="429" r:id="rId20"/>
    <p:sldId id="430" r:id="rId21"/>
    <p:sldId id="431" r:id="rId22"/>
    <p:sldId id="432" r:id="rId23"/>
    <p:sldId id="406" r:id="rId24"/>
    <p:sldId id="407" r:id="rId25"/>
    <p:sldId id="408" r:id="rId26"/>
    <p:sldId id="409" r:id="rId27"/>
    <p:sldId id="410" r:id="rId28"/>
    <p:sldId id="411" r:id="rId29"/>
    <p:sldId id="434" r:id="rId30"/>
    <p:sldId id="421" r:id="rId31"/>
    <p:sldId id="435" r:id="rId32"/>
    <p:sldId id="422" r:id="rId33"/>
    <p:sldId id="423" r:id="rId34"/>
    <p:sldId id="424" r:id="rId35"/>
    <p:sldId id="425" r:id="rId36"/>
  </p:sldIdLst>
  <p:sldSz cx="9144000" cy="6858000" type="screen4x3"/>
  <p:notesSz cx="6888163" cy="100203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199" autoAdjust="0"/>
  </p:normalViewPr>
  <p:slideViewPr>
    <p:cSldViewPr snapToGrid="0">
      <p:cViewPr varScale="1">
        <p:scale>
          <a:sx n="56" d="100"/>
          <a:sy n="56" d="100"/>
        </p:scale>
        <p:origin x="1488"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lang="zh-CN" altLang="en-US"/>
          </a:p>
        </p:txBody>
      </p:sp>
      <p:sp>
        <p:nvSpPr>
          <p:cNvPr id="3" name="日期占位符 2"/>
          <p:cNvSpPr>
            <a:spLocks noGrp="1"/>
          </p:cNvSpPr>
          <p:nvPr>
            <p:ph type="dt" sz="quarter" idx="1"/>
          </p:nvPr>
        </p:nvSpPr>
        <p:spPr>
          <a:xfrm>
            <a:off x="3901698" y="0"/>
            <a:ext cx="2984871" cy="502755"/>
          </a:xfrm>
          <a:prstGeom prst="rect">
            <a:avLst/>
          </a:prstGeom>
        </p:spPr>
        <p:txBody>
          <a:bodyPr vert="horz" lIns="96616" tIns="48308" rIns="96616" bIns="48308" rtlCol="0"/>
          <a:lstStyle>
            <a:lvl1pPr algn="r">
              <a:defRPr sz="1300"/>
            </a:lvl1pPr>
          </a:lstStyle>
          <a:p>
            <a:fld id="{0F9B84EA-7D68-4D60-9CB1-D50884785D1C}" type="datetimeFigureOut">
              <a:rPr lang="zh-CN" altLang="en-US" smtClean="0"/>
              <a:pPr/>
              <a:t>2022/5/15</a:t>
            </a:fld>
            <a:endParaRPr lang="zh-CN" altLang="en-US"/>
          </a:p>
        </p:txBody>
      </p:sp>
      <p:sp>
        <p:nvSpPr>
          <p:cNvPr id="4" name="页脚占位符 3"/>
          <p:cNvSpPr>
            <a:spLocks noGrp="1"/>
          </p:cNvSpPr>
          <p:nvPr>
            <p:ph type="ftr" sz="quarter" idx="2"/>
          </p:nvPr>
        </p:nvSpPr>
        <p:spPr>
          <a:xfrm>
            <a:off x="0" y="9517547"/>
            <a:ext cx="2984871" cy="502754"/>
          </a:xfrm>
          <a:prstGeom prst="rect">
            <a:avLst/>
          </a:prstGeom>
        </p:spPr>
        <p:txBody>
          <a:bodyPr vert="horz" lIns="96616" tIns="48308" rIns="96616" bIns="48308"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3901698" y="9517547"/>
            <a:ext cx="2984871" cy="502754"/>
          </a:xfrm>
          <a:prstGeom prst="rect">
            <a:avLst/>
          </a:prstGeom>
        </p:spPr>
        <p:txBody>
          <a:bodyPr vert="horz" lIns="96616" tIns="48308" rIns="96616" bIns="48308" rtlCol="0" anchor="b"/>
          <a:lstStyle>
            <a:lvl1pPr algn="r">
              <a:defRPr sz="1300"/>
            </a:lvl1pPr>
          </a:lstStyle>
          <a:p>
            <a:fld id="{8D4E0FC9-F1F8-4FAE-9988-3BA365CFD4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lang="zh-CN" altLang="en-US"/>
          </a:p>
        </p:txBody>
      </p:sp>
      <p:sp>
        <p:nvSpPr>
          <p:cNvPr id="3" name="日期占位符 2"/>
          <p:cNvSpPr>
            <a:spLocks noGrp="1"/>
          </p:cNvSpPr>
          <p:nvPr>
            <p:ph type="dt" idx="1"/>
          </p:nvPr>
        </p:nvSpPr>
        <p:spPr>
          <a:xfrm>
            <a:off x="3901698" y="0"/>
            <a:ext cx="2984871" cy="502755"/>
          </a:xfrm>
          <a:prstGeom prst="rect">
            <a:avLst/>
          </a:prstGeom>
        </p:spPr>
        <p:txBody>
          <a:bodyPr vert="horz" lIns="96616" tIns="48308" rIns="96616" bIns="48308" rtlCol="0"/>
          <a:lstStyle>
            <a:lvl1pPr algn="r">
              <a:defRPr sz="1300"/>
            </a:lvl1pPr>
          </a:lstStyle>
          <a:p>
            <a:fld id="{D2A48B96-639E-45A3-A0BA-2464DFDB1FAA}" type="datetimeFigureOut">
              <a:rPr lang="zh-CN" altLang="en-US" smtClean="0"/>
              <a:pPr/>
              <a:t>2022/5/15</a:t>
            </a:fld>
            <a:endParaRPr lang="zh-CN" altLang="en-US"/>
          </a:p>
        </p:txBody>
      </p:sp>
      <p:sp>
        <p:nvSpPr>
          <p:cNvPr id="4" name="幻灯片图像占位符 3"/>
          <p:cNvSpPr>
            <a:spLocks noGrp="1" noRot="1" noChangeAspect="1"/>
          </p:cNvSpPr>
          <p:nvPr>
            <p:ph type="sldImg" idx="2"/>
          </p:nvPr>
        </p:nvSpPr>
        <p:spPr>
          <a:xfrm>
            <a:off x="1190625" y="1252538"/>
            <a:ext cx="4506913" cy="3381375"/>
          </a:xfrm>
          <a:prstGeom prst="rect">
            <a:avLst/>
          </a:prstGeom>
          <a:noFill/>
          <a:ln w="12700">
            <a:solidFill>
              <a:prstClr val="black"/>
            </a:solidFill>
          </a:ln>
        </p:spPr>
        <p:txBody>
          <a:bodyPr vert="horz" lIns="96616" tIns="48308" rIns="96616" bIns="48308" rtlCol="0" anchor="ctr"/>
          <a:lstStyle/>
          <a:p>
            <a:endParaRPr lang="zh-CN" altLang="en-US"/>
          </a:p>
        </p:txBody>
      </p:sp>
      <p:sp>
        <p:nvSpPr>
          <p:cNvPr id="5" name="备注占位符 4"/>
          <p:cNvSpPr>
            <a:spLocks noGrp="1"/>
          </p:cNvSpPr>
          <p:nvPr>
            <p:ph type="body" sz="quarter" idx="3"/>
          </p:nvPr>
        </p:nvSpPr>
        <p:spPr>
          <a:xfrm>
            <a:off x="688817" y="4822269"/>
            <a:ext cx="5510530" cy="3945493"/>
          </a:xfrm>
          <a:prstGeom prst="rect">
            <a:avLst/>
          </a:prstGeom>
        </p:spPr>
        <p:txBody>
          <a:bodyPr vert="horz" lIns="96616" tIns="48308" rIns="96616" bIns="48308"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517547"/>
            <a:ext cx="2984871" cy="502754"/>
          </a:xfrm>
          <a:prstGeom prst="rect">
            <a:avLst/>
          </a:prstGeom>
        </p:spPr>
        <p:txBody>
          <a:bodyPr vert="horz" lIns="96616" tIns="48308" rIns="96616" bIns="48308"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3901698" y="9517547"/>
            <a:ext cx="2984871" cy="502754"/>
          </a:xfrm>
          <a:prstGeom prst="rect">
            <a:avLst/>
          </a:prstGeom>
        </p:spPr>
        <p:txBody>
          <a:bodyPr vert="horz" lIns="96616" tIns="48308" rIns="96616" bIns="48308" rtlCol="0" anchor="b"/>
          <a:lstStyle>
            <a:lvl1pPr algn="r">
              <a:defRPr sz="13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ncl.ucar.edu/Document/Functions/Built-in/wgt_runave.shtm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2</a:t>
            </a:fld>
            <a:endParaRPr lang="zh-CN" altLang="en-US"/>
          </a:p>
        </p:txBody>
      </p:sp>
    </p:spTree>
    <p:extLst>
      <p:ext uri="{BB962C8B-B14F-4D97-AF65-F5344CB8AC3E}">
        <p14:creationId xmlns:p14="http://schemas.microsoft.com/office/powerpoint/2010/main" val="290337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21</a:t>
            </a:fld>
            <a:endParaRPr lang="zh-CN" altLang="en-US"/>
          </a:p>
        </p:txBody>
      </p:sp>
    </p:spTree>
    <p:extLst>
      <p:ext uri="{BB962C8B-B14F-4D97-AF65-F5344CB8AC3E}">
        <p14:creationId xmlns:p14="http://schemas.microsoft.com/office/powerpoint/2010/main" val="1035492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latin typeface="+mn-lt"/>
                <a:ea typeface="+mn-ea"/>
                <a:cs typeface="+mn-cs"/>
              </a:rPr>
              <a:t> Xdim_3=</a:t>
            </a:r>
            <a:r>
              <a:rPr lang="en-US" altLang="zh-CN" sz="1200" kern="1200" dirty="0" err="1">
                <a:solidFill>
                  <a:schemeClr val="tx1"/>
                </a:solidFill>
                <a:latin typeface="+mn-lt"/>
                <a:ea typeface="+mn-ea"/>
                <a:cs typeface="+mn-cs"/>
              </a:rPr>
              <a:t>conform_dims</a:t>
            </a:r>
            <a:r>
              <a:rPr lang="en-US" altLang="zh-CN" sz="1200" kern="1200" dirty="0">
                <a:solidFill>
                  <a:schemeClr val="tx1"/>
                </a:solidFill>
                <a:latin typeface="+mn-lt"/>
                <a:ea typeface="+mn-ea"/>
                <a:cs typeface="+mn-cs"/>
              </a:rPr>
              <a:t>((/5,2/),Y,0)</a:t>
            </a:r>
          </a:p>
          <a:p>
            <a:r>
              <a:rPr lang="en-US" altLang="zh-CN" sz="1200" kern="1200" dirty="0">
                <a:solidFill>
                  <a:schemeClr val="tx1"/>
                </a:solidFill>
                <a:latin typeface="+mn-lt"/>
                <a:ea typeface="+mn-ea"/>
                <a:cs typeface="+mn-cs"/>
              </a:rPr>
              <a:t> </a:t>
            </a:r>
            <a:r>
              <a:rPr lang="en-US" altLang="zh-CN" sz="1200" kern="1200" dirty="0" err="1">
                <a:solidFill>
                  <a:schemeClr val="tx1"/>
                </a:solidFill>
                <a:latin typeface="+mn-lt"/>
                <a:ea typeface="+mn-ea"/>
                <a:cs typeface="+mn-cs"/>
              </a:rPr>
              <a:t>write_matrix</a:t>
            </a:r>
            <a:r>
              <a:rPr lang="en-US" altLang="zh-CN" sz="1200" kern="1200" dirty="0">
                <a:solidFill>
                  <a:schemeClr val="tx1"/>
                </a:solidFill>
                <a:latin typeface="+mn-lt"/>
                <a:ea typeface="+mn-ea"/>
                <a:cs typeface="+mn-cs"/>
              </a:rPr>
              <a:t>(Xdim_3,"5i3",False)</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22</a:t>
            </a:fld>
            <a:endParaRPr lang="zh-CN" altLang="en-US"/>
          </a:p>
        </p:txBody>
      </p:sp>
    </p:spTree>
    <p:extLst>
      <p:ext uri="{BB962C8B-B14F-4D97-AF65-F5344CB8AC3E}">
        <p14:creationId xmlns:p14="http://schemas.microsoft.com/office/powerpoint/2010/main" val="2452812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a:solidFill>
                  <a:schemeClr val="tx1"/>
                </a:solidFill>
                <a:latin typeface="+mn-lt"/>
                <a:ea typeface="+mn-ea"/>
                <a:cs typeface="+mn-cs"/>
              </a:rPr>
              <a:t>可以通过两种方式显式地为数组分配</a:t>
            </a:r>
            <a:r>
              <a:rPr lang="en-US" altLang="zh-CN" sz="1200" kern="1200" dirty="0">
                <a:solidFill>
                  <a:schemeClr val="tx1"/>
                </a:solidFill>
                <a:latin typeface="+mn-lt"/>
                <a:ea typeface="+mn-ea"/>
                <a:cs typeface="+mn-cs"/>
              </a:rPr>
              <a:t>/</a:t>
            </a:r>
            <a:r>
              <a:rPr lang="zh-CN" altLang="en-US" sz="1200" kern="1200" dirty="0">
                <a:solidFill>
                  <a:schemeClr val="tx1"/>
                </a:solidFill>
                <a:latin typeface="+mn-lt"/>
                <a:ea typeface="+mn-ea"/>
                <a:cs typeface="+mn-cs"/>
              </a:rPr>
              <a:t>创建内存</a:t>
            </a:r>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Memory is automatically created by functions for returned variables; thus, use of the new</a:t>
            </a:r>
            <a:endParaRPr lang="zh-CN"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statement is not often needed or recommended.</a:t>
            </a:r>
          </a:p>
          <a:p>
            <a:endParaRPr lang="en-US" altLang="zh-CN"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New</a:t>
            </a:r>
            <a:r>
              <a:rPr lang="zh-CN" altLang="en-US" sz="1200" kern="1200" dirty="0">
                <a:solidFill>
                  <a:schemeClr val="tx1"/>
                </a:solidFill>
                <a:latin typeface="+mn-lt"/>
                <a:ea typeface="+mn-ea"/>
                <a:cs typeface="+mn-cs"/>
              </a:rPr>
              <a:t>函数的说明：</a:t>
            </a:r>
            <a:r>
              <a:rPr lang="en-US" altLang="zh-CN" sz="1200" b="0" i="1" u="none" strike="noStrike" kern="1200" dirty="0" err="1">
                <a:solidFill>
                  <a:schemeClr val="tx1"/>
                </a:solidFill>
                <a:effectLst/>
                <a:latin typeface="+mn-lt"/>
                <a:ea typeface="+mn-ea"/>
                <a:cs typeface="+mn-cs"/>
              </a:rPr>
              <a:t>vartype</a:t>
            </a:r>
            <a:r>
              <a:rPr lang="en-US" altLang="zh-CN" sz="1200" b="0" i="0" u="none" strike="noStrike" kern="1200" dirty="0">
                <a:solidFill>
                  <a:schemeClr val="tx1"/>
                </a:solidFill>
                <a:effectLst/>
                <a:latin typeface="+mn-lt"/>
                <a:ea typeface="+mn-ea"/>
                <a:cs typeface="+mn-cs"/>
              </a:rPr>
              <a:t> The type of the NCL variable to create. This can either be a string, like “float”, or just the word float (without quotes).  </a:t>
            </a:r>
            <a:r>
              <a:rPr lang="zh-CN" altLang="en-US" sz="1200" b="0" i="0" u="none" strike="noStrike" kern="1200" dirty="0">
                <a:solidFill>
                  <a:schemeClr val="tx1"/>
                </a:solidFill>
                <a:effectLst/>
                <a:latin typeface="+mn-lt"/>
                <a:ea typeface="+mn-ea"/>
                <a:cs typeface="+mn-cs"/>
              </a:rPr>
              <a:t>第二个参数可以只是字符串，不要引号。</a:t>
            </a:r>
            <a:endParaRPr lang="en-US" altLang="zh-CN" sz="1200" b="0" i="0" u="none" strike="noStrike" kern="1200" dirty="0">
              <a:solidFill>
                <a:schemeClr val="tx1"/>
              </a:solidFill>
              <a:effectLst/>
              <a:latin typeface="+mn-lt"/>
              <a:ea typeface="+mn-ea"/>
              <a:cs typeface="+mn-cs"/>
            </a:endParaRPr>
          </a:p>
          <a:p>
            <a:endParaRPr lang="zh-CN" altLang="zh-CN" sz="1200" kern="120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latin typeface="+mn-lt"/>
                <a:ea typeface="+mn-ea"/>
                <a:cs typeface="+mn-cs"/>
              </a:rPr>
              <a:t>Memory is automatically created by functions for returned variables; thus, use of the new</a:t>
            </a:r>
            <a:endParaRPr lang="zh-CN"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statement is not often needed or recommended.</a:t>
            </a:r>
            <a:endParaRPr lang="zh-CN" altLang="zh-CN" sz="1200" kern="1200">
              <a:solidFill>
                <a:schemeClr val="tx1"/>
              </a:solidFill>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参数通过引用传递。这意味着对函数或过程中的值、属性、维度名称和坐标变量的更改将更改它们在主程序中的值。按照惯例，函数的参数不应该被函数更改，尽管这不是必需的。</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25</a:t>
            </a:fld>
            <a:endParaRPr lang="zh-CN" altLang="en-US"/>
          </a:p>
        </p:txBody>
      </p:sp>
    </p:spTree>
    <p:extLst>
      <p:ext uri="{BB962C8B-B14F-4D97-AF65-F5344CB8AC3E}">
        <p14:creationId xmlns:p14="http://schemas.microsoft.com/office/powerpoint/2010/main" val="1073061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Prototype</a:t>
            </a:r>
            <a:r>
              <a:rPr lang="zh-CN" altLang="en-US" dirty="0"/>
              <a:t>： 原型，最初的形态</a:t>
            </a:r>
            <a:endParaRPr lang="en-US" altLang="zh-CN" dirty="0"/>
          </a:p>
          <a:p>
            <a:r>
              <a:rPr lang="en-US" altLang="zh-CN" dirty="0"/>
              <a:t>Argument</a:t>
            </a:r>
            <a:r>
              <a:rPr lang="zh-CN" altLang="en-US" dirty="0"/>
              <a:t>： 参数</a:t>
            </a:r>
            <a:endParaRPr lang="en-US" altLang="zh-CN" dirty="0"/>
          </a:p>
          <a:p>
            <a:endParaRPr lang="en-US" altLang="zh-CN" dirty="0"/>
          </a:p>
          <a:p>
            <a:r>
              <a:rPr lang="zh-CN" altLang="en-US" dirty="0"/>
              <a:t>参数说明，好像更好理解</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26</a:t>
            </a:fld>
            <a:endParaRPr lang="zh-CN" altLang="en-US"/>
          </a:p>
        </p:txBody>
      </p:sp>
    </p:spTree>
    <p:extLst>
      <p:ext uri="{BB962C8B-B14F-4D97-AF65-F5344CB8AC3E}">
        <p14:creationId xmlns:p14="http://schemas.microsoft.com/office/powerpoint/2010/main" val="950366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通用的类型原型</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28</a:t>
            </a:fld>
            <a:endParaRPr lang="zh-CN" altLang="en-US"/>
          </a:p>
        </p:txBody>
      </p:sp>
    </p:spTree>
    <p:extLst>
      <p:ext uri="{BB962C8B-B14F-4D97-AF65-F5344CB8AC3E}">
        <p14:creationId xmlns:p14="http://schemas.microsoft.com/office/powerpoint/2010/main" val="936228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都是算月尺度的气候平均值。</a:t>
            </a:r>
            <a:endParaRPr lang="en-US" altLang="zh-CN" dirty="0"/>
          </a:p>
          <a:p>
            <a:r>
              <a:rPr lang="zh-CN" altLang="en-US" dirty="0"/>
              <a:t>类似</a:t>
            </a:r>
            <a:r>
              <a:rPr lang="en-US" altLang="zh-CN" dirty="0"/>
              <a:t>bar</a:t>
            </a:r>
            <a:r>
              <a:rPr lang="zh-CN" altLang="en-US" dirty="0"/>
              <a:t>图那个实验里的习题</a:t>
            </a:r>
            <a:r>
              <a:rPr lang="en-US" altLang="zh-CN" dirty="0"/>
              <a:t>2</a:t>
            </a:r>
            <a:r>
              <a:rPr lang="zh-CN" altLang="en-US" dirty="0"/>
              <a:t>，算出</a:t>
            </a:r>
            <a:r>
              <a:rPr lang="en-US" altLang="zh-CN" dirty="0"/>
              <a:t>1</a:t>
            </a:r>
            <a:r>
              <a:rPr lang="zh-CN" altLang="en-US" dirty="0"/>
              <a:t>，</a:t>
            </a:r>
            <a:r>
              <a:rPr lang="en-US" altLang="zh-CN" dirty="0"/>
              <a:t>12</a:t>
            </a:r>
            <a:r>
              <a:rPr lang="zh-CN" altLang="en-US" dirty="0"/>
              <a:t>月的气候平均值。</a:t>
            </a:r>
            <a:endParaRPr lang="en-US" altLang="zh-CN" dirty="0"/>
          </a:p>
          <a:p>
            <a:r>
              <a:rPr lang="zh-CN" altLang="en-US" dirty="0"/>
              <a:t>除了</a:t>
            </a:r>
            <a:r>
              <a:rPr lang="en-US" altLang="zh-CN" dirty="0"/>
              <a:t>mon</a:t>
            </a:r>
            <a:r>
              <a:rPr lang="zh-CN" altLang="en-US" dirty="0"/>
              <a:t>，还有</a:t>
            </a:r>
            <a:r>
              <a:rPr lang="en-US" altLang="zh-CN" dirty="0"/>
              <a:t>day</a:t>
            </a:r>
            <a:r>
              <a:rPr lang="zh-CN" altLang="en-US" dirty="0"/>
              <a:t>和</a:t>
            </a:r>
            <a:r>
              <a:rPr lang="en-US" altLang="zh-CN" dirty="0" err="1"/>
              <a:t>dayhour</a:t>
            </a:r>
            <a:r>
              <a:rPr lang="zh-CN" altLang="en-US" dirty="0"/>
              <a:t>；</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32</a:t>
            </a:fld>
            <a:endParaRPr lang="zh-CN" altLang="en-US"/>
          </a:p>
        </p:txBody>
      </p:sp>
    </p:spTree>
    <p:extLst>
      <p:ext uri="{BB962C8B-B14F-4D97-AF65-F5344CB8AC3E}">
        <p14:creationId xmlns:p14="http://schemas.microsoft.com/office/powerpoint/2010/main" val="1612705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还有一组</a:t>
            </a:r>
            <a:r>
              <a:rPr lang="en-US" altLang="zh-CN" sz="1200" b="0" i="0" u="none" strike="noStrike" kern="1200" dirty="0" err="1">
                <a:solidFill>
                  <a:schemeClr val="tx1"/>
                </a:solidFill>
                <a:effectLst/>
                <a:latin typeface="+mn-lt"/>
                <a:ea typeface="+mn-ea"/>
                <a:cs typeface="+mn-cs"/>
                <a:hlinkClick r:id="rId3"/>
              </a:rPr>
              <a:t>wgt_runave</a:t>
            </a:r>
            <a:r>
              <a:rPr lang="zh-CN" altLang="en-US" sz="1200" b="0" i="0" u="none" strike="noStrike" kern="1200" dirty="0">
                <a:solidFill>
                  <a:schemeClr val="tx1"/>
                </a:solidFill>
                <a:effectLst/>
                <a:latin typeface="+mn-lt"/>
                <a:ea typeface="+mn-ea"/>
                <a:cs typeface="+mn-cs"/>
              </a:rPr>
              <a:t>。带权重的。</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滑动平均。</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带</a:t>
            </a:r>
            <a:r>
              <a:rPr lang="en-US" altLang="zh-CN" sz="1200" b="0" i="0" u="none" strike="noStrike" kern="1200" dirty="0">
                <a:solidFill>
                  <a:schemeClr val="tx1"/>
                </a:solidFill>
                <a:effectLst/>
                <a:latin typeface="+mn-lt"/>
                <a:ea typeface="+mn-ea"/>
                <a:cs typeface="+mn-cs"/>
              </a:rPr>
              <a:t>n</a:t>
            </a:r>
            <a:r>
              <a:rPr lang="zh-CN" altLang="en-US" sz="1200" b="0" i="0" u="none" strike="noStrike" kern="1200" dirty="0">
                <a:solidFill>
                  <a:schemeClr val="tx1"/>
                </a:solidFill>
                <a:effectLst/>
                <a:latin typeface="+mn-lt"/>
                <a:ea typeface="+mn-ea"/>
                <a:cs typeface="+mn-cs"/>
              </a:rPr>
              <a:t>，不带</a:t>
            </a:r>
            <a:r>
              <a:rPr lang="en-US" altLang="zh-CN" sz="1200" b="0" i="0" u="none" strike="noStrike" kern="1200" dirty="0">
                <a:solidFill>
                  <a:schemeClr val="tx1"/>
                </a:solidFill>
                <a:effectLst/>
                <a:latin typeface="+mn-lt"/>
                <a:ea typeface="+mn-ea"/>
                <a:cs typeface="+mn-cs"/>
              </a:rPr>
              <a:t>n</a:t>
            </a:r>
            <a:r>
              <a:rPr lang="zh-CN" altLang="en-US"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带</a:t>
            </a:r>
            <a:r>
              <a:rPr lang="en-US" altLang="zh-CN" sz="1200" b="0" i="0" u="none" strike="noStrike" kern="1200" dirty="0">
                <a:solidFill>
                  <a:schemeClr val="tx1"/>
                </a:solidFill>
                <a:effectLst/>
                <a:latin typeface="+mn-lt"/>
                <a:ea typeface="+mn-ea"/>
                <a:cs typeface="+mn-cs"/>
              </a:rPr>
              <a:t>Wrap</a:t>
            </a:r>
            <a:r>
              <a:rPr lang="zh-CN" altLang="en-US" sz="1200" b="0" i="0" u="none" strike="noStrike" kern="1200" dirty="0">
                <a:solidFill>
                  <a:schemeClr val="tx1"/>
                </a:solidFill>
                <a:effectLst/>
                <a:latin typeface="+mn-lt"/>
                <a:ea typeface="+mn-ea"/>
                <a:cs typeface="+mn-cs"/>
              </a:rPr>
              <a:t>和不带</a:t>
            </a:r>
            <a:r>
              <a:rPr lang="en-US" altLang="zh-CN" sz="1200" b="0" i="0" u="none" strike="noStrike" kern="1200" dirty="0">
                <a:solidFill>
                  <a:schemeClr val="tx1"/>
                </a:solidFill>
                <a:effectLst/>
                <a:latin typeface="+mn-lt"/>
                <a:ea typeface="+mn-ea"/>
                <a:cs typeface="+mn-cs"/>
              </a:rPr>
              <a:t>Wrap</a:t>
            </a:r>
            <a:r>
              <a:rPr lang="zh-CN" altLang="en-US" sz="1200" b="0" i="0" u="none" strike="noStrike"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33</a:t>
            </a:fld>
            <a:endParaRPr lang="zh-CN" altLang="en-US"/>
          </a:p>
        </p:txBody>
      </p:sp>
    </p:spTree>
    <p:extLst>
      <p:ext uri="{BB962C8B-B14F-4D97-AF65-F5344CB8AC3E}">
        <p14:creationId xmlns:p14="http://schemas.microsoft.com/office/powerpoint/2010/main" val="278431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区域平均，带权重的；</a:t>
            </a:r>
            <a:endParaRPr lang="en-US" altLang="zh-CN" dirty="0"/>
          </a:p>
          <a:p>
            <a:r>
              <a:rPr lang="zh-CN" altLang="en-US" dirty="0"/>
              <a:t>带二维权重的；</a:t>
            </a:r>
            <a:endParaRPr lang="en-US" altLang="zh-CN" dirty="0"/>
          </a:p>
          <a:p>
            <a:r>
              <a:rPr lang="zh-CN" altLang="en-US" dirty="0"/>
              <a:t>带元数据的。</a:t>
            </a:r>
            <a:endParaRPr lang="en-US" altLang="zh-CN" dirty="0"/>
          </a:p>
          <a:p>
            <a:r>
              <a:rPr lang="zh-CN" altLang="en-US" dirty="0"/>
              <a:t>函数说明里有权重的考虑方法，实验时也可以不考虑权重。</a:t>
            </a:r>
            <a:endParaRPr lang="en-US" altLang="zh-CN" dirty="0"/>
          </a:p>
          <a:p>
            <a:r>
              <a:rPr lang="zh-CN" altLang="en-US" dirty="0"/>
              <a:t>当然，如果自己对比一下也是很好的。</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34</a:t>
            </a:fld>
            <a:endParaRPr lang="zh-CN" altLang="en-US"/>
          </a:p>
        </p:txBody>
      </p:sp>
    </p:spTree>
    <p:extLst>
      <p:ext uri="{BB962C8B-B14F-4D97-AF65-F5344CB8AC3E}">
        <p14:creationId xmlns:p14="http://schemas.microsoft.com/office/powerpoint/2010/main" val="699539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Operand </a:t>
            </a:r>
            <a:r>
              <a:rPr lang="zh-CN" altLang="en-US" dirty="0"/>
              <a:t>操作数  </a:t>
            </a:r>
            <a:r>
              <a:rPr lang="en-US" altLang="zh-CN" dirty="0"/>
              <a:t>algebra </a:t>
            </a:r>
            <a:r>
              <a:rPr lang="zh-CN" altLang="en-US" dirty="0"/>
              <a:t>代数</a:t>
            </a:r>
            <a:endParaRPr lang="en-US" altLang="zh-CN" dirty="0"/>
          </a:p>
          <a:p>
            <a:r>
              <a:rPr lang="en-US" altLang="zh-CN" dirty="0"/>
              <a:t>Coercible </a:t>
            </a:r>
            <a:r>
              <a:rPr lang="zh-CN" altLang="en-US" dirty="0"/>
              <a:t>强制类型转换，发生在数据类型不同的计算时。</a:t>
            </a:r>
            <a:endParaRPr lang="en-US" altLang="zh-CN" dirty="0"/>
          </a:p>
          <a:p>
            <a:r>
              <a:rPr lang="zh-CN" altLang="en-US" dirty="0"/>
              <a:t>标量和数组</a:t>
            </a:r>
            <a:endParaRPr lang="en-US" altLang="zh-CN" dirty="0"/>
          </a:p>
          <a:p>
            <a:endParaRPr lang="en-US" altLang="zh-CN" dirty="0"/>
          </a:p>
          <a:p>
            <a:r>
              <a:rPr lang="zh-CN" altLang="en-US" dirty="0"/>
              <a:t>学生自己构建几个数组，不同类型，不同大小的，来做一下计算。</a:t>
            </a:r>
            <a:r>
              <a:rPr lang="en-US" altLang="zh-CN" dirty="0"/>
              <a:t>C=A+B</a:t>
            </a:r>
            <a:r>
              <a:rPr lang="zh-CN" altLang="en-US" dirty="0"/>
              <a:t>，</a:t>
            </a:r>
            <a:r>
              <a:rPr lang="en-US" altLang="zh-CN" dirty="0"/>
              <a:t>D=A*B</a:t>
            </a:r>
          </a:p>
          <a:p>
            <a:r>
              <a:rPr lang="zh-CN" altLang="en-US" dirty="0"/>
              <a:t>比如</a:t>
            </a:r>
            <a:r>
              <a:rPr lang="en-US" altLang="zh-CN" dirty="0"/>
              <a:t>A</a:t>
            </a:r>
            <a:r>
              <a:rPr lang="zh-CN" altLang="en-US" dirty="0"/>
              <a:t>是</a:t>
            </a:r>
            <a:r>
              <a:rPr lang="en-US" altLang="zh-CN" dirty="0"/>
              <a:t>2*4</a:t>
            </a:r>
            <a:r>
              <a:rPr lang="zh-CN" altLang="en-US" dirty="0"/>
              <a:t>的数组，</a:t>
            </a:r>
            <a:r>
              <a:rPr lang="en-US" altLang="zh-CN" dirty="0"/>
              <a:t>B</a:t>
            </a:r>
            <a:r>
              <a:rPr lang="zh-CN" altLang="en-US" dirty="0"/>
              <a:t>也是</a:t>
            </a:r>
            <a:r>
              <a:rPr lang="en-US" altLang="zh-CN" dirty="0"/>
              <a:t>2*4</a:t>
            </a:r>
            <a:r>
              <a:rPr lang="zh-CN" altLang="en-US" dirty="0"/>
              <a:t>的数组，那</a:t>
            </a:r>
            <a:r>
              <a:rPr lang="en-US" altLang="zh-CN" dirty="0"/>
              <a:t>C</a:t>
            </a:r>
            <a:r>
              <a:rPr lang="zh-CN" altLang="en-US" dirty="0"/>
              <a:t>和</a:t>
            </a:r>
            <a:r>
              <a:rPr lang="en-US" altLang="zh-CN" dirty="0"/>
              <a:t>D</a:t>
            </a:r>
            <a:r>
              <a:rPr lang="zh-CN" altLang="en-US" dirty="0"/>
              <a:t>就可以算出来，但如果有个</a:t>
            </a:r>
            <a:r>
              <a:rPr lang="en-US" altLang="zh-CN" dirty="0"/>
              <a:t>F</a:t>
            </a:r>
            <a:r>
              <a:rPr lang="zh-CN" altLang="en-US" dirty="0"/>
              <a:t>，</a:t>
            </a:r>
            <a:r>
              <a:rPr lang="en-US" altLang="zh-CN" dirty="0"/>
              <a:t>size</a:t>
            </a:r>
            <a:r>
              <a:rPr lang="zh-CN" altLang="en-US" dirty="0"/>
              <a:t>不一致，就不能运算。</a:t>
            </a:r>
            <a:endParaRPr lang="en-US" altLang="zh-CN" dirty="0"/>
          </a:p>
          <a:p>
            <a:r>
              <a:rPr lang="zh-CN" altLang="en-US" dirty="0"/>
              <a:t>举例时候很好理解，实际分析数据的时候就要多注意，不确定的话就</a:t>
            </a:r>
            <a:r>
              <a:rPr lang="en-US" altLang="zh-CN" dirty="0" err="1"/>
              <a:t>printVarSummary</a:t>
            </a:r>
            <a:r>
              <a:rPr lang="zh-CN" altLang="en-US" dirty="0"/>
              <a:t>查一下。</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3</a:t>
            </a:fld>
            <a:endParaRPr lang="zh-CN" altLang="en-US"/>
          </a:p>
        </p:txBody>
      </p:sp>
    </p:spTree>
    <p:extLst>
      <p:ext uri="{BB962C8B-B14F-4D97-AF65-F5344CB8AC3E}">
        <p14:creationId xmlns:p14="http://schemas.microsoft.com/office/powerpoint/2010/main" val="1462516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标准化的函数。</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35</a:t>
            </a:fld>
            <a:endParaRPr lang="zh-CN" altLang="en-US"/>
          </a:p>
        </p:txBody>
      </p:sp>
    </p:spTree>
    <p:extLst>
      <p:ext uri="{BB962C8B-B14F-4D97-AF65-F5344CB8AC3E}">
        <p14:creationId xmlns:p14="http://schemas.microsoft.com/office/powerpoint/2010/main" val="460684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Coercion </a:t>
            </a:r>
            <a:r>
              <a:rPr lang="en-US" altLang="zh-CN" dirty="0"/>
              <a:t> [</a:t>
            </a:r>
            <a:r>
              <a:rPr lang="en-US" altLang="zh-CN" dirty="0" err="1"/>
              <a:t>koʊˈɜ:rʒn</a:t>
            </a:r>
            <a:r>
              <a:rPr lang="en-US" altLang="zh-CN" dirty="0"/>
              <a:t>] </a:t>
            </a:r>
            <a:r>
              <a:rPr lang="zh-CN" altLang="en-US" dirty="0"/>
              <a:t>强制</a:t>
            </a:r>
            <a:endParaRPr lang="en-US" altLang="zh-CN" dirty="0"/>
          </a:p>
          <a:p>
            <a:r>
              <a:rPr lang="zh-CN" altLang="en-US" dirty="0"/>
              <a:t>数据类型强制转换</a:t>
            </a:r>
            <a:endParaRPr lang="en-US" altLang="zh-CN" dirty="0"/>
          </a:p>
          <a:p>
            <a:r>
              <a:rPr lang="zh-CN" altLang="en-US" dirty="0"/>
              <a:t>implici</a:t>
            </a:r>
            <a:r>
              <a:rPr lang="en-US" altLang="zh-CN" dirty="0"/>
              <a:t>t [</a:t>
            </a:r>
            <a:r>
              <a:rPr lang="en-US" altLang="zh-CN" dirty="0" err="1"/>
              <a:t>ɪmˈplɪsɪt</a:t>
            </a:r>
            <a:r>
              <a:rPr lang="en-US" altLang="zh-CN" dirty="0"/>
              <a:t>] </a:t>
            </a:r>
            <a:r>
              <a:rPr lang="zh-CN" altLang="en-US" dirty="0"/>
              <a:t>隐性的，含蓄的</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a:t>
            </a:fld>
            <a:endParaRPr lang="zh-CN" altLang="en-US"/>
          </a:p>
        </p:txBody>
      </p:sp>
    </p:spTree>
    <p:extLst>
      <p:ext uri="{BB962C8B-B14F-4D97-AF65-F5344CB8AC3E}">
        <p14:creationId xmlns:p14="http://schemas.microsoft.com/office/powerpoint/2010/main" val="3672807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a:t>网页上有很多函数，只是要注意有的函数是后续版本里才能用的。</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7</a:t>
            </a:fld>
            <a:endParaRPr lang="zh-CN" altLang="en-US"/>
          </a:p>
        </p:txBody>
      </p:sp>
    </p:spTree>
    <p:extLst>
      <p:ext uri="{BB962C8B-B14F-4D97-AF65-F5344CB8AC3E}">
        <p14:creationId xmlns:p14="http://schemas.microsoft.com/office/powerpoint/2010/main" val="2411671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Reshape()</a:t>
            </a:r>
            <a:r>
              <a:rPr lang="zh-CN" altLang="en-US" dirty="0"/>
              <a:t>函数的使用</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8</a:t>
            </a:fld>
            <a:endParaRPr lang="zh-CN" altLang="en-US"/>
          </a:p>
        </p:txBody>
      </p:sp>
    </p:spTree>
    <p:extLst>
      <p:ext uri="{BB962C8B-B14F-4D97-AF65-F5344CB8AC3E}">
        <p14:creationId xmlns:p14="http://schemas.microsoft.com/office/powerpoint/2010/main" val="3895123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10</a:t>
            </a:fld>
            <a:endParaRPr lang="zh-CN" altLang="en-US"/>
          </a:p>
        </p:txBody>
      </p:sp>
    </p:spTree>
    <p:extLst>
      <p:ext uri="{BB962C8B-B14F-4D97-AF65-F5344CB8AC3E}">
        <p14:creationId xmlns:p14="http://schemas.microsoft.com/office/powerpoint/2010/main" val="3292671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数据类型很重要，特别是数值样子的字符型数据不要搞错。</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11</a:t>
            </a:fld>
            <a:endParaRPr lang="zh-CN" altLang="en-US"/>
          </a:p>
        </p:txBody>
      </p:sp>
    </p:spTree>
    <p:extLst>
      <p:ext uri="{BB962C8B-B14F-4D97-AF65-F5344CB8AC3E}">
        <p14:creationId xmlns:p14="http://schemas.microsoft.com/office/powerpoint/2010/main" val="3744519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数组一致性</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16</a:t>
            </a:fld>
            <a:endParaRPr lang="zh-CN" altLang="en-US"/>
          </a:p>
        </p:txBody>
      </p:sp>
    </p:spTree>
    <p:extLst>
      <p:ext uri="{BB962C8B-B14F-4D97-AF65-F5344CB8AC3E}">
        <p14:creationId xmlns:p14="http://schemas.microsoft.com/office/powerpoint/2010/main" val="815504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如果是</a:t>
            </a:r>
            <a:r>
              <a:rPr lang="en-US" altLang="zh-CN" dirty="0"/>
              <a:t>scalar</a:t>
            </a:r>
            <a:r>
              <a:rPr lang="zh-CN" altLang="en-US" dirty="0"/>
              <a:t>，那么没必要用</a:t>
            </a:r>
            <a:r>
              <a:rPr lang="en-US" altLang="zh-CN" dirty="0"/>
              <a:t>conform</a:t>
            </a:r>
            <a:r>
              <a:rPr lang="zh-CN" altLang="en-US" dirty="0"/>
              <a:t>函数来处理。</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20</a:t>
            </a:fld>
            <a:endParaRPr lang="zh-CN" altLang="en-US"/>
          </a:p>
        </p:txBody>
      </p:sp>
    </p:spTree>
    <p:extLst>
      <p:ext uri="{BB962C8B-B14F-4D97-AF65-F5344CB8AC3E}">
        <p14:creationId xmlns:p14="http://schemas.microsoft.com/office/powerpoint/2010/main" val="4018594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cSld name="标题幻灯片">
    <p:bg>
      <p:bgPr>
        <a:blipFill rotWithShape="0">
          <a:blip r:embed="rId2" cstate="print"/>
          <a:stretch>
            <a:fillRect/>
          </a:stretch>
        </a:blipFill>
        <a:effectLst/>
      </p:bgPr>
    </p:bg>
    <p:spTree>
      <p:nvGrpSpPr>
        <p:cNvPr id="1" name=""/>
        <p:cNvGrpSpPr/>
        <p:nvPr/>
      </p:nvGrpSpPr>
      <p:grpSpPr>
        <a:xfrm>
          <a:off x="0" y="0"/>
          <a:ext cx="0" cy="0"/>
          <a:chOff x="0" y="0"/>
          <a:chExt cx="0" cy="0"/>
        </a:xfrm>
      </p:grpSpPr>
      <p:sp>
        <p:nvSpPr>
          <p:cNvPr id="2050" name="标题 2049"/>
          <p:cNvSpPr>
            <a:spLocks noGrp="1"/>
          </p:cNvSpPr>
          <p:nvPr>
            <p:ph type="ctrTitle"/>
          </p:nvPr>
        </p:nvSpPr>
        <p:spPr>
          <a:xfrm>
            <a:off x="685801" y="2130428"/>
            <a:ext cx="7772412" cy="1470027"/>
          </a:xfrm>
          <a:prstGeom prst="rect">
            <a:avLst/>
          </a:prstGeom>
          <a:noFill/>
          <a:ln w="9525">
            <a:noFill/>
            <a:miter/>
          </a:ln>
        </p:spPr>
        <p:txBody>
          <a:bodyPr anchor="ctr"/>
          <a:lstStyle>
            <a:lvl1pPr lvl="0">
              <a:defRPr kern="1200"/>
            </a:lvl1pPr>
          </a:lstStyle>
          <a:p>
            <a:pPr lvl="0"/>
            <a:r>
              <a:rPr lang="zh-CN" altLang="en-US"/>
              <a:t>单击此处编辑母版标题样式</a:t>
            </a:r>
          </a:p>
        </p:txBody>
      </p:sp>
      <p:sp>
        <p:nvSpPr>
          <p:cNvPr id="2051" name="副标题 2050"/>
          <p:cNvSpPr>
            <a:spLocks noGrp="1"/>
          </p:cNvSpPr>
          <p:nvPr>
            <p:ph type="subTitle" idx="1"/>
          </p:nvPr>
        </p:nvSpPr>
        <p:spPr>
          <a:xfrm>
            <a:off x="1403352" y="3717930"/>
            <a:ext cx="6400810" cy="695326"/>
          </a:xfrm>
          <a:prstGeom prst="rect">
            <a:avLst/>
          </a:prstGeom>
          <a:noFill/>
          <a:ln w="9525">
            <a:noFill/>
            <a:miter/>
          </a:ln>
        </p:spPr>
        <p:txBody>
          <a:bodyPr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r>
              <a:rPr lang="zh-CN" altLang="en-US"/>
              <a:t>单击此处编辑母版副标题样式</a:t>
            </a:r>
          </a:p>
        </p:txBody>
      </p:sp>
      <p:sp>
        <p:nvSpPr>
          <p:cNvPr id="2052" name="日期占位符 2051"/>
          <p:cNvSpPr>
            <a:spLocks noGrp="1"/>
          </p:cNvSpPr>
          <p:nvPr>
            <p:ph type="dt" sz="half" idx="2"/>
          </p:nvPr>
        </p:nvSpPr>
        <p:spPr>
          <a:xfrm>
            <a:off x="457201" y="6245234"/>
            <a:ext cx="2133603" cy="476251"/>
          </a:xfrm>
          <a:prstGeom prst="rect">
            <a:avLst/>
          </a:prstGeom>
          <a:noFill/>
          <a:ln w="9525">
            <a:noFill/>
            <a:miter/>
          </a:ln>
        </p:spPr>
        <p:txBody>
          <a:bodyPr anchor="t"/>
          <a:lstStyle/>
          <a:p>
            <a:endParaRPr lang="zh-CN" altLang="en-US" dirty="0"/>
          </a:p>
        </p:txBody>
      </p:sp>
      <p:sp>
        <p:nvSpPr>
          <p:cNvPr id="2053" name="页脚占位符 2052"/>
          <p:cNvSpPr>
            <a:spLocks noGrp="1"/>
          </p:cNvSpPr>
          <p:nvPr>
            <p:ph type="ftr" sz="quarter" idx="3"/>
          </p:nvPr>
        </p:nvSpPr>
        <p:spPr>
          <a:xfrm>
            <a:off x="3124205" y="6245234"/>
            <a:ext cx="2895604" cy="476251"/>
          </a:xfrm>
          <a:prstGeom prst="rect">
            <a:avLst/>
          </a:prstGeom>
          <a:noFill/>
          <a:ln w="9525">
            <a:noFill/>
            <a:miter/>
          </a:ln>
        </p:spPr>
        <p:txBody>
          <a:bodyPr anchor="t"/>
          <a:lstStyle/>
          <a:p>
            <a:endParaRPr lang="zh-CN" altLang="en-US" dirty="0"/>
          </a:p>
        </p:txBody>
      </p:sp>
      <p:sp>
        <p:nvSpPr>
          <p:cNvPr id="2054" name="灯片编号占位符 2053"/>
          <p:cNvSpPr>
            <a:spLocks noGrp="1"/>
          </p:cNvSpPr>
          <p:nvPr>
            <p:ph type="sldNum" sz="quarter" idx="4"/>
          </p:nvPr>
        </p:nvSpPr>
        <p:spPr>
          <a:xfrm>
            <a:off x="6553210" y="6245234"/>
            <a:ext cx="2133603" cy="476251"/>
          </a:xfrm>
          <a:prstGeom prst="rect">
            <a:avLst/>
          </a:prstGeom>
          <a:noFill/>
          <a:ln w="9525">
            <a:noFill/>
            <a:miter/>
          </a:ln>
        </p:spPr>
        <p:txBody>
          <a:bodyPr anchor="t"/>
          <a:lstStyle/>
          <a:p>
            <a:fld id="{9A0DB2DC-4C9A-4742-B13C-FB6460FD3503}" type="slidenum">
              <a:rPr lang="en-US" altLang="zh-CN"/>
              <a:pPr/>
              <a:t>‹#›</a:t>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pPr lvl="0" eaLnBrk="1" hangingPunct="1"/>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126" y="765176"/>
            <a:ext cx="2057800" cy="5327658"/>
          </a:xfrm>
        </p:spPr>
        <p:txBody>
          <a:bodyPr vert="eaVert"/>
          <a:lstStyle/>
          <a:p>
            <a:r>
              <a:rPr lang="zh-CN" altLang="en-US" dirty="0"/>
              <a:t>单击此处编辑母版标题样式</a:t>
            </a:r>
          </a:p>
        </p:txBody>
      </p:sp>
      <p:sp>
        <p:nvSpPr>
          <p:cNvPr id="3" name="竖排文字占位符 2"/>
          <p:cNvSpPr>
            <a:spLocks noGrp="1"/>
          </p:cNvSpPr>
          <p:nvPr>
            <p:ph type="body" orient="vert" idx="1"/>
          </p:nvPr>
        </p:nvSpPr>
        <p:spPr>
          <a:xfrm>
            <a:off x="466726" y="765176"/>
            <a:ext cx="6054107" cy="532765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pPr lvl="0" eaLnBrk="1" hangingPunct="1"/>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pPr lvl="0" eaLnBrk="1" hangingPunct="1"/>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740"/>
            <a:ext cx="7886712" cy="2852741"/>
          </a:xfrm>
        </p:spPr>
        <p:txBody>
          <a:bodyPr anchor="b"/>
          <a:lstStyle>
            <a:lvl1pPr algn="l">
              <a:defRPr sz="4500"/>
            </a:lvl1pPr>
          </a:lstStyle>
          <a:p>
            <a:r>
              <a:rPr lang="zh-CN" altLang="en-US"/>
              <a:t>单击此处编辑母版标题样式</a:t>
            </a:r>
          </a:p>
        </p:txBody>
      </p:sp>
      <p:sp>
        <p:nvSpPr>
          <p:cNvPr id="3" name="文本占位符 2"/>
          <p:cNvSpPr>
            <a:spLocks noGrp="1"/>
          </p:cNvSpPr>
          <p:nvPr>
            <p:ph type="body" idx="1"/>
          </p:nvPr>
        </p:nvSpPr>
        <p:spPr>
          <a:xfrm>
            <a:off x="623889" y="4589470"/>
            <a:ext cx="7886712" cy="1500189"/>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pPr lvl="0" eaLnBrk="1" hangingPunct="1"/>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66726" y="1773241"/>
            <a:ext cx="4032510" cy="431959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3828" y="1773241"/>
            <a:ext cx="4032510" cy="431959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eaLnBrk="1" hangingPunct="1"/>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pPr lvl="0" eaLnBrk="1" hangingPunct="1"/>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365127"/>
            <a:ext cx="7886712" cy="970223"/>
          </a:xfrm>
        </p:spPr>
        <p:txBody>
          <a:bodyPr/>
          <a:lstStyle>
            <a:lvl1pPr algn="ctr">
              <a:defRPr/>
            </a:lvl1pPr>
          </a:lstStyle>
          <a:p>
            <a:r>
              <a:rPr lang="zh-CN" altLang="en-US" dirty="0"/>
              <a:t>单击此处编辑母版标题样式</a:t>
            </a:r>
          </a:p>
        </p:txBody>
      </p:sp>
      <p:sp>
        <p:nvSpPr>
          <p:cNvPr id="3" name="文本占位符 2"/>
          <p:cNvSpPr>
            <a:spLocks noGrp="1"/>
          </p:cNvSpPr>
          <p:nvPr>
            <p:ph type="body" idx="1"/>
          </p:nvPr>
        </p:nvSpPr>
        <p:spPr>
          <a:xfrm>
            <a:off x="944794" y="1567348"/>
            <a:ext cx="3526385" cy="710096"/>
          </a:xfrm>
        </p:spPr>
        <p:txBody>
          <a:bodyPr anchor="ctr" anchorCtr="0">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4" name="内容占位符 3"/>
          <p:cNvSpPr>
            <a:spLocks noGrp="1"/>
          </p:cNvSpPr>
          <p:nvPr>
            <p:ph sz="half" idx="2"/>
          </p:nvPr>
        </p:nvSpPr>
        <p:spPr>
          <a:xfrm>
            <a:off x="944794" y="2338391"/>
            <a:ext cx="3526385" cy="3785969"/>
          </a:xfrm>
        </p:spPr>
        <p:txBody>
          <a:bodyPr>
            <a:normAutofit/>
          </a:bodyPr>
          <a:lstStyle>
            <a:lvl1pPr>
              <a:defRPr sz="1800"/>
            </a:lvl1pPr>
            <a:lvl2pPr>
              <a:defRPr sz="1500"/>
            </a:lvl2pPr>
            <a:lvl3pPr>
              <a:defRPr sz="1350"/>
            </a:lvl3pPr>
            <a:lvl4pPr>
              <a:defRPr sz="1200"/>
            </a:lvl4pPr>
            <a:lvl5pPr>
              <a:defRPr sz="12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717219" y="1567348"/>
            <a:ext cx="3526386" cy="710096"/>
          </a:xfrm>
        </p:spPr>
        <p:txBody>
          <a:bodyPr vert="horz" lIns="91440" tIns="45720" rIns="91440" bIns="45720" rtlCol="0" anchor="ctr" anchorCtr="0">
            <a:normAutofit/>
          </a:bodyPr>
          <a:lstStyle>
            <a:lvl1pPr marL="171450" indent="-171450">
              <a:buNone/>
              <a:defRPr lang="zh-CN" altLang="en-US" b="0" smtClean="0"/>
            </a:lvl1pPr>
          </a:lstStyle>
          <a:p>
            <a:pPr marL="0" lvl="0" indent="0"/>
            <a:r>
              <a:rPr lang="zh-CN" altLang="en-US"/>
              <a:t>单击此处编辑母版文本样式</a:t>
            </a:r>
          </a:p>
        </p:txBody>
      </p:sp>
      <p:sp>
        <p:nvSpPr>
          <p:cNvPr id="6" name="内容占位符 5"/>
          <p:cNvSpPr>
            <a:spLocks noGrp="1"/>
          </p:cNvSpPr>
          <p:nvPr>
            <p:ph sz="quarter" idx="4"/>
          </p:nvPr>
        </p:nvSpPr>
        <p:spPr>
          <a:xfrm>
            <a:off x="4717219" y="2357463"/>
            <a:ext cx="3526386" cy="3766897"/>
          </a:xfrm>
        </p:spPr>
        <p:txBody>
          <a:bodyPr>
            <a:normAutofit/>
          </a:bodyPr>
          <a:lstStyle>
            <a:lvl1pPr>
              <a:defRPr sz="1800"/>
            </a:lvl1pPr>
            <a:lvl2pPr>
              <a:defRPr sz="1500"/>
            </a:lvl2pPr>
            <a:lvl3pPr>
              <a:defRPr sz="1350"/>
            </a:lvl3pPr>
            <a:lvl4pPr>
              <a:defRPr sz="1200"/>
            </a:lvl4pPr>
            <a:lvl5pPr>
              <a:defRPr sz="12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eaLnBrk="1" hangingPunct="1"/>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pPr lvl="0" eaLnBrk="1" hangingPunct="1"/>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pPr lvl="0" eaLnBrk="1" hangingPunct="1"/>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pPr lvl="0" eaLnBrk="1" hangingPunct="1"/>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pPr lvl="0" eaLnBrk="1" hangingPunct="1"/>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457201"/>
            <a:ext cx="2949182" cy="1600202"/>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7" y="987426"/>
            <a:ext cx="4629157" cy="487363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2" y="2057403"/>
            <a:ext cx="2949182" cy="381159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eaLnBrk="1" hangingPunct="1"/>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pPr lvl="0" eaLnBrk="1" hangingPunct="1"/>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457201"/>
            <a:ext cx="3195643" cy="1600202"/>
          </a:xfrm>
        </p:spPr>
        <p:txBody>
          <a:bodyPr anchor="t" anchorCtr="0">
            <a:normAutofit/>
          </a:bodyPr>
          <a:lstStyle>
            <a:lvl1pPr>
              <a:defRPr sz="3000"/>
            </a:lvl1pPr>
          </a:lstStyle>
          <a:p>
            <a:r>
              <a:rPr lang="zh-CN" altLang="en-US" dirty="0"/>
              <a:t>单击此处编辑母版标题样式</a:t>
            </a:r>
          </a:p>
        </p:txBody>
      </p:sp>
      <p:sp>
        <p:nvSpPr>
          <p:cNvPr id="3" name="图片占位符 2"/>
          <p:cNvSpPr>
            <a:spLocks noGrp="1"/>
          </p:cNvSpPr>
          <p:nvPr>
            <p:ph type="pic" idx="1"/>
          </p:nvPr>
        </p:nvSpPr>
        <p:spPr>
          <a:xfrm>
            <a:off x="4038606" y="457202"/>
            <a:ext cx="4477948" cy="540385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2" y="2057403"/>
            <a:ext cx="3195643" cy="3811594"/>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pPr lvl="0" eaLnBrk="1" hangingPunct="1"/>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pPr lvl="0" eaLnBrk="1" hangingPunct="1"/>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cstate="print"/>
          <a:stretch>
            <a:fillRect/>
          </a:stretch>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68313" y="765176"/>
            <a:ext cx="8229612" cy="720726"/>
          </a:xfrm>
          <a:prstGeom prst="rect">
            <a:avLst/>
          </a:prstGeom>
          <a:noFill/>
          <a:ln w="9525">
            <a:noFill/>
            <a:miter/>
          </a:ln>
        </p:spPr>
        <p:txBody>
          <a:bodyPr anchor="ctr"/>
          <a:lstStyle/>
          <a:p>
            <a:pPr lvl="0"/>
            <a:r>
              <a:rPr lang="zh-CN" altLang="en-US"/>
              <a:t>单击此处编辑母版标题样式</a:t>
            </a:r>
          </a:p>
        </p:txBody>
      </p:sp>
      <p:sp>
        <p:nvSpPr>
          <p:cNvPr id="1027" name="Rectangle 3"/>
          <p:cNvSpPr>
            <a:spLocks noGrp="1"/>
          </p:cNvSpPr>
          <p:nvPr>
            <p:ph type="body" idx="1"/>
          </p:nvPr>
        </p:nvSpPr>
        <p:spPr>
          <a:xfrm>
            <a:off x="466726" y="1773241"/>
            <a:ext cx="8229612" cy="4319593"/>
          </a:xfrm>
          <a:prstGeom prst="rect">
            <a:avLst/>
          </a:prstGeom>
          <a:noFill/>
          <a:ln w="9525">
            <a:noFill/>
            <a:miter/>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p:cNvSpPr>
          <p:nvPr>
            <p:ph type="dt" sz="half" idx="2"/>
          </p:nvPr>
        </p:nvSpPr>
        <p:spPr>
          <a:xfrm>
            <a:off x="457201" y="6245234"/>
            <a:ext cx="2133603" cy="476251"/>
          </a:xfrm>
          <a:prstGeom prst="rect">
            <a:avLst/>
          </a:prstGeom>
          <a:noFill/>
          <a:ln w="9525">
            <a:noFill/>
            <a:miter/>
          </a:ln>
        </p:spPr>
        <p:txBody>
          <a:bodyPr/>
          <a:lstStyle>
            <a:lvl1pPr>
              <a:defRPr sz="1400"/>
            </a:lvl1pPr>
          </a:lstStyle>
          <a:p>
            <a:pPr lvl="0" eaLnBrk="1" hangingPunct="1"/>
            <a:endParaRPr lang="zh-CN" altLang="en-US" dirty="0"/>
          </a:p>
        </p:txBody>
      </p:sp>
      <p:sp>
        <p:nvSpPr>
          <p:cNvPr id="1029" name="Rectangle 5"/>
          <p:cNvSpPr>
            <a:spLocks noGrp="1"/>
          </p:cNvSpPr>
          <p:nvPr>
            <p:ph type="ftr" sz="quarter" idx="3"/>
          </p:nvPr>
        </p:nvSpPr>
        <p:spPr>
          <a:xfrm>
            <a:off x="3124205" y="6245234"/>
            <a:ext cx="2895604" cy="476251"/>
          </a:xfrm>
          <a:prstGeom prst="rect">
            <a:avLst/>
          </a:prstGeom>
          <a:noFill/>
          <a:ln w="9525">
            <a:noFill/>
            <a:miter/>
          </a:ln>
        </p:spPr>
        <p:txBody>
          <a:bodyPr/>
          <a:lstStyle>
            <a:lvl1pPr algn="ctr">
              <a:defRPr sz="1400"/>
            </a:lvl1pPr>
          </a:lstStyle>
          <a:p>
            <a:pPr lvl="0" eaLnBrk="1" hangingPunct="1"/>
            <a:endParaRPr lang="zh-CN" altLang="en-US" dirty="0"/>
          </a:p>
        </p:txBody>
      </p:sp>
      <p:sp>
        <p:nvSpPr>
          <p:cNvPr id="1030" name="Rectangle 6"/>
          <p:cNvSpPr>
            <a:spLocks noGrp="1"/>
          </p:cNvSpPr>
          <p:nvPr>
            <p:ph type="sldNum" sz="quarter" idx="4"/>
          </p:nvPr>
        </p:nvSpPr>
        <p:spPr>
          <a:xfrm>
            <a:off x="6553210" y="6245234"/>
            <a:ext cx="2133603" cy="476251"/>
          </a:xfrm>
          <a:prstGeom prst="rect">
            <a:avLst/>
          </a:prstGeom>
          <a:noFill/>
          <a:ln w="9525">
            <a:noFill/>
            <a:miter/>
          </a:ln>
        </p:spPr>
        <p:txBody>
          <a:bodyPr/>
          <a:lstStyle>
            <a:lvl1pPr algn="r">
              <a:defRPr sz="1400"/>
            </a:lvl1pPr>
          </a:lstStyle>
          <a:p>
            <a:pPr lvl="0" eaLnBrk="1" hangingPunct="1"/>
            <a:fld id="{9A0DB2DC-4C9A-4742-B13C-FB6460FD3503}" type="slidenum">
              <a:rPr lang="zh-CN" altLang="en-US" dirty="0"/>
              <a:pPr lvl="0" eaLnBrk="1" hangingPunct="1"/>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0" fontAlgn="base" latinLnBrk="0" hangingPunct="0">
        <a:spcBef>
          <a:spcPct val="0"/>
        </a:spcBef>
        <a:spcAft>
          <a:spcPct val="0"/>
        </a:spcAft>
        <a:buClr>
          <a:srgbClr val="000000"/>
        </a:buClr>
        <a:buNone/>
        <a:defRPr sz="3200" b="0" i="0" u="none" kern="1200" baseline="0">
          <a:solidFill>
            <a:schemeClr val="tx2"/>
          </a:solidFill>
          <a:latin typeface="+mj-lt"/>
          <a:ea typeface="+mj-ea"/>
          <a:cs typeface="+mj-cs"/>
        </a:defRPr>
      </a:lvl1pPr>
    </p:titleStyle>
    <p:body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4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har char="–"/>
        <a:defRPr sz="16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har char="»"/>
        <a:defRPr sz="14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14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14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14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14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ncl.ucar.edu/Document/Functions/Built-in/conform_dims.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73006" y="1698072"/>
            <a:ext cx="6858010" cy="2202416"/>
          </a:xfrm>
        </p:spPr>
        <p:txBody>
          <a:bodyPr/>
          <a:lstStyle/>
          <a:p>
            <a:r>
              <a:rPr lang="zh-CN" altLang="en-US" sz="3000" b="1" dirty="0">
                <a:ln w="6600">
                  <a:solidFill>
                    <a:schemeClr val="accent2"/>
                  </a:solidFill>
                  <a:prstDash val="solid"/>
                </a:ln>
                <a:solidFill>
                  <a:srgbClr val="FFFFFF"/>
                </a:solidFill>
                <a:effectLst>
                  <a:outerShdw dist="38100" dir="2700000" algn="tl" rotWithShape="0">
                    <a:schemeClr val="accent2"/>
                  </a:outerShdw>
                </a:effectLst>
                <a:latin typeface="Calibri" charset="0"/>
                <a:ea typeface="黑体" charset="0"/>
              </a:rPr>
              <a:t>诊断分析与绘图</a:t>
            </a:r>
            <a:br>
              <a:rPr lang="zh-CN" altLang="en-US" sz="3000" b="1" dirty="0">
                <a:ln w="6600">
                  <a:solidFill>
                    <a:schemeClr val="accent2"/>
                  </a:solidFill>
                  <a:prstDash val="solid"/>
                </a:ln>
                <a:solidFill>
                  <a:srgbClr val="FFFFFF"/>
                </a:solidFill>
                <a:effectLst>
                  <a:outerShdw dist="38100" dir="2700000" algn="tl" rotWithShape="0">
                    <a:schemeClr val="accent2"/>
                  </a:outerShdw>
                </a:effectLst>
                <a:latin typeface="Calibri" charset="0"/>
                <a:ea typeface="黑体" charset="0"/>
              </a:rPr>
            </a:br>
            <a:r>
              <a:rPr lang="zh-CN" altLang="en-US" sz="3000" b="1" dirty="0">
                <a:ln w="6600">
                  <a:solidFill>
                    <a:schemeClr val="accent2"/>
                  </a:solidFill>
                  <a:prstDash val="solid"/>
                </a:ln>
                <a:solidFill>
                  <a:srgbClr val="FFFFFF"/>
                </a:solidFill>
                <a:effectLst>
                  <a:outerShdw dist="38100" dir="2700000" algn="tl" rotWithShape="0">
                    <a:schemeClr val="accent2"/>
                  </a:outerShdw>
                </a:effectLst>
                <a:latin typeface="Calibri" charset="0"/>
                <a:ea typeface="黑体" charset="0"/>
              </a:rPr>
              <a:t>（十）</a:t>
            </a:r>
            <a:br>
              <a:rPr lang="zh-CN" altLang="en-US" sz="3000" b="1" dirty="0">
                <a:ln w="6600">
                  <a:solidFill>
                    <a:schemeClr val="accent2"/>
                  </a:solidFill>
                  <a:prstDash val="solid"/>
                </a:ln>
                <a:solidFill>
                  <a:srgbClr val="FFFFFF"/>
                </a:solidFill>
                <a:effectLst>
                  <a:outerShdw dist="38100" dir="2700000" algn="tl" rotWithShape="0">
                    <a:schemeClr val="accent2"/>
                  </a:outerShdw>
                </a:effectLst>
                <a:latin typeface="Calibri" charset="0"/>
                <a:ea typeface="黑体" charset="0"/>
              </a:rPr>
            </a:br>
            <a:br>
              <a:rPr lang="en-US" altLang="zh-CN" sz="3000" b="1" dirty="0">
                <a:ln w="6600">
                  <a:solidFill>
                    <a:schemeClr val="accent2"/>
                  </a:solidFill>
                  <a:prstDash val="solid"/>
                </a:ln>
                <a:solidFill>
                  <a:srgbClr val="FFFFFF"/>
                </a:solidFill>
                <a:effectLst>
                  <a:outerShdw dist="38100" dir="2700000" algn="tl" rotWithShape="0">
                    <a:schemeClr val="accent2"/>
                  </a:outerShdw>
                </a:effectLst>
                <a:latin typeface="Calibri" charset="0"/>
                <a:ea typeface="黑体" charset="0"/>
              </a:rPr>
            </a:br>
            <a:r>
              <a:rPr lang="en-US" altLang="zh-CN" sz="3000" b="1" dirty="0">
                <a:latin typeface="Calibri" charset="0"/>
                <a:ea typeface="黑体" charset="0"/>
              </a:rPr>
              <a:t>Data Analysis and Arrays</a:t>
            </a:r>
            <a:br>
              <a:rPr lang="en-US" altLang="zh-CN" sz="3000" b="1" dirty="0">
                <a:latin typeface="Calibri" charset="0"/>
                <a:ea typeface="黑体" charset="0"/>
              </a:rPr>
            </a:br>
            <a:r>
              <a:rPr lang="zh-CN" altLang="en-US" sz="3000" b="1" dirty="0">
                <a:latin typeface="Calibri" charset="0"/>
                <a:ea typeface="黑体" charset="0"/>
              </a:rPr>
              <a:t>（</a:t>
            </a:r>
            <a:r>
              <a:rPr lang="en-US" altLang="zh-CN" sz="3000" b="1" dirty="0">
                <a:latin typeface="Calibri" charset="0"/>
                <a:ea typeface="黑体" charset="0"/>
              </a:rPr>
              <a:t>P.</a:t>
            </a:r>
            <a:r>
              <a:rPr lang="zh-CN" altLang="en-US" sz="3000" b="1" dirty="0">
                <a:latin typeface="Calibri" charset="0"/>
                <a:ea typeface="黑体" charset="0"/>
              </a:rPr>
              <a:t> </a:t>
            </a:r>
            <a:r>
              <a:rPr lang="en-US" altLang="zh-CN" sz="3000" b="1" dirty="0">
                <a:latin typeface="Calibri" charset="0"/>
                <a:ea typeface="黑体" charset="0"/>
              </a:rPr>
              <a:t>48</a:t>
            </a:r>
            <a:r>
              <a:rPr lang="zh-CN" altLang="en-US" sz="3000" b="1" dirty="0">
                <a:latin typeface="Calibri" charset="0"/>
                <a:ea typeface="黑体" charset="0"/>
              </a:rPr>
              <a:t>）</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6726" y="1116016"/>
            <a:ext cx="8229612" cy="5248925"/>
          </a:xfrm>
        </p:spPr>
        <p:txBody>
          <a:bodyPr/>
          <a:lstStyle/>
          <a:p>
            <a:r>
              <a:rPr lang="en-US" altLang="zh-CN" sz="3200" dirty="0"/>
              <a:t>C, D and E will be created automatically if they did not previously exist.</a:t>
            </a:r>
          </a:p>
          <a:p>
            <a:r>
              <a:rPr lang="en-US" altLang="zh-CN" sz="3200" dirty="0"/>
              <a:t> If they did exist then the result of the operation on the right hand side must </a:t>
            </a:r>
            <a:r>
              <a:rPr lang="en-US" altLang="zh-CN" sz="3200" u="sng" dirty="0">
                <a:solidFill>
                  <a:srgbClr val="FF0000"/>
                </a:solidFill>
              </a:rPr>
              <a:t>be coercible to the type of left hand side</a:t>
            </a:r>
            <a:r>
              <a:rPr lang="en-US" altLang="zh-CN" sz="3200" dirty="0"/>
              <a:t>.</a:t>
            </a:r>
            <a:endParaRPr lang="zh-CN" altLang="zh-CN" sz="3200" dirty="0"/>
          </a:p>
          <a:p>
            <a:endParaRPr lang="zh-CN" altLang="en-US" sz="3200" dirty="0"/>
          </a:p>
        </p:txBody>
      </p:sp>
      <p:sp>
        <p:nvSpPr>
          <p:cNvPr id="4" name="标题 3"/>
          <p:cNvSpPr txBox="1">
            <a:spLocks/>
          </p:cNvSpPr>
          <p:nvPr/>
        </p:nvSpPr>
        <p:spPr>
          <a:xfrm>
            <a:off x="488792" y="436246"/>
            <a:ext cx="8229612" cy="540545"/>
          </a:xfrm>
          <a:prstGeom prst="rect">
            <a:avLst/>
          </a:prstGeom>
          <a:noFill/>
          <a:ln w="9525">
            <a:noFill/>
            <a:miter/>
          </a:ln>
        </p:spPr>
        <p:txBody>
          <a:bodyPr anchor="ctr"/>
          <a:lstStyle/>
          <a:p>
            <a:pPr marL="0" marR="0" lvl="0" indent="0" algn="ctr" defTabSz="914400" eaLnBrk="0" fontAlgn="base" latinLnBrk="0" hangingPunct="0">
              <a:lnSpc>
                <a:spcPct val="100000"/>
              </a:lnSpc>
              <a:spcBef>
                <a:spcPct val="0"/>
              </a:spcBef>
              <a:spcAft>
                <a:spcPct val="0"/>
              </a:spcAft>
              <a:buClr>
                <a:srgbClr val="000000"/>
              </a:buClr>
              <a:buSzTx/>
              <a:buFontTx/>
              <a:buNone/>
              <a:tabLst/>
              <a:defRPr/>
            </a:pPr>
            <a:r>
              <a:rPr kumimoji="0" lang="en-US" altLang="zh-CN" sz="3200" b="0" i="0" u="none" strike="noStrike" kern="1200" cap="none" spc="0" normalizeH="0" baseline="0" noProof="0" dirty="0">
                <a:ln>
                  <a:noFill/>
                </a:ln>
                <a:solidFill>
                  <a:schemeClr val="tx2"/>
                </a:solidFill>
                <a:effectLst/>
                <a:uLnTx/>
                <a:uFillTx/>
                <a:latin typeface="+mj-lt"/>
                <a:ea typeface="+mj-ea"/>
                <a:cs typeface="+mj-cs"/>
              </a:rPr>
              <a:t>10.1</a:t>
            </a:r>
            <a:r>
              <a:rPr kumimoji="0" lang="zh-CN" altLang="en-US" sz="3200" b="0" i="0" u="none" strike="noStrike" kern="1200" cap="none" spc="0" normalizeH="0" baseline="0" noProof="0" dirty="0">
                <a:ln>
                  <a:noFill/>
                </a:ln>
                <a:solidFill>
                  <a:schemeClr val="tx2"/>
                </a:solidFill>
                <a:effectLst/>
                <a:uLnTx/>
                <a:uFillTx/>
                <a:latin typeface="+mj-lt"/>
                <a:ea typeface="+mj-ea"/>
                <a:cs typeface="+mj-cs"/>
              </a:rPr>
              <a:t>  </a:t>
            </a:r>
            <a:r>
              <a:rPr kumimoji="0" lang="en-US" altLang="zh-CN" sz="3200" b="0" i="0" u="none" strike="noStrike" kern="1200" cap="none" spc="0" normalizeH="0" baseline="0" noProof="0" dirty="0">
                <a:ln>
                  <a:noFill/>
                </a:ln>
                <a:solidFill>
                  <a:schemeClr val="tx2"/>
                </a:solidFill>
                <a:effectLst/>
                <a:uLnTx/>
                <a:uFillTx/>
                <a:latin typeface="+mj-lt"/>
                <a:ea typeface="+mj-ea"/>
                <a:cs typeface="+mj-cs"/>
              </a:rPr>
              <a:t>Array</a:t>
            </a:r>
            <a:r>
              <a:rPr lang="zh-CN" altLang="en-US" sz="3200" dirty="0">
                <a:solidFill>
                  <a:schemeClr val="tx2"/>
                </a:solidFill>
                <a:latin typeface="+mj-lt"/>
                <a:ea typeface="+mj-ea"/>
                <a:cs typeface="+mj-cs"/>
              </a:rPr>
              <a:t> </a:t>
            </a:r>
            <a:r>
              <a:rPr lang="en-US" altLang="zh-CN" sz="3200" dirty="0">
                <a:solidFill>
                  <a:schemeClr val="tx2"/>
                </a:solidFill>
                <a:latin typeface="+mj-lt"/>
                <a:ea typeface="+mj-ea"/>
                <a:cs typeface="+mj-cs"/>
              </a:rPr>
              <a:t>ordering and syntax</a:t>
            </a:r>
            <a:endParaRPr kumimoji="0" lang="en-US" altLang="zh-CN" sz="3200" b="0" i="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4279401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Picture 2"/>
          <p:cNvPicPr>
            <a:picLocks noChangeAspect="1" noChangeArrowheads="1"/>
          </p:cNvPicPr>
          <p:nvPr/>
        </p:nvPicPr>
        <p:blipFill>
          <a:blip r:embed="rId3" cstate="print"/>
          <a:srcRect/>
          <a:stretch>
            <a:fillRect/>
          </a:stretch>
        </p:blipFill>
        <p:spPr bwMode="auto">
          <a:xfrm>
            <a:off x="-44162" y="0"/>
            <a:ext cx="9106739" cy="5074024"/>
          </a:xfrm>
          <a:prstGeom prst="rect">
            <a:avLst/>
          </a:prstGeom>
          <a:noFill/>
          <a:ln w="9525">
            <a:noFill/>
            <a:miter lim="800000"/>
            <a:headEnd/>
            <a:tailEnd/>
          </a:ln>
        </p:spPr>
      </p:pic>
      <p:pic>
        <p:nvPicPr>
          <p:cNvPr id="4098" name="Picture 2"/>
          <p:cNvPicPr>
            <a:picLocks noChangeAspect="1" noChangeArrowheads="1"/>
          </p:cNvPicPr>
          <p:nvPr/>
        </p:nvPicPr>
        <p:blipFill>
          <a:blip r:embed="rId4" cstate="print"/>
          <a:srcRect/>
          <a:stretch>
            <a:fillRect/>
          </a:stretch>
        </p:blipFill>
        <p:spPr bwMode="auto">
          <a:xfrm>
            <a:off x="2102291" y="824753"/>
            <a:ext cx="5405251" cy="6033247"/>
          </a:xfrm>
          <a:prstGeom prst="rect">
            <a:avLst/>
          </a:prstGeom>
          <a:noFill/>
          <a:ln w="9525">
            <a:noFill/>
            <a:miter lim="800000"/>
            <a:headEnd/>
            <a:tailEnd/>
          </a:ln>
        </p:spPr>
      </p:pic>
      <p:pic>
        <p:nvPicPr>
          <p:cNvPr id="4099" name="Picture 3"/>
          <p:cNvPicPr>
            <a:picLocks noChangeAspect="1" noChangeArrowheads="1"/>
          </p:cNvPicPr>
          <p:nvPr/>
        </p:nvPicPr>
        <p:blipFill>
          <a:blip r:embed="rId5" cstate="print"/>
          <a:srcRect/>
          <a:stretch>
            <a:fillRect/>
          </a:stretch>
        </p:blipFill>
        <p:spPr bwMode="auto">
          <a:xfrm>
            <a:off x="4208670" y="1559859"/>
            <a:ext cx="4935330" cy="5298141"/>
          </a:xfrm>
          <a:prstGeom prst="rect">
            <a:avLst/>
          </a:prstGeom>
          <a:noFill/>
          <a:ln w="9525">
            <a:noFill/>
            <a:miter lim="800000"/>
            <a:headEnd/>
            <a:tailEnd/>
          </a:ln>
        </p:spPr>
      </p:pic>
      <p:sp>
        <p:nvSpPr>
          <p:cNvPr id="8" name="矩形 7"/>
          <p:cNvSpPr/>
          <p:nvPr/>
        </p:nvSpPr>
        <p:spPr>
          <a:xfrm>
            <a:off x="2088830" y="3397636"/>
            <a:ext cx="5889758" cy="3460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49271" y="3370729"/>
            <a:ext cx="4894729" cy="3487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277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8" presetClass="exit" presetSubtype="16" fill="hold" grpId="1" nodeType="clickEffect">
                                  <p:stCondLst>
                                    <p:cond delay="0"/>
                                  </p:stCondLst>
                                  <p:childTnLst>
                                    <p:animEffect transition="out" filter="diamond(in)">
                                      <p:cBhvr>
                                        <p:cTn id="12" dur="2000"/>
                                        <p:tgtEl>
                                          <p:spTgt spid="8"/>
                                        </p:tgtEl>
                                      </p:cBhvr>
                                    </p:animEffect>
                                    <p:set>
                                      <p:cBhvr>
                                        <p:cTn id="13" dur="1" fill="hold">
                                          <p:stCondLst>
                                            <p:cond delay="1999"/>
                                          </p:stCondLst>
                                        </p:cTn>
                                        <p:tgtEl>
                                          <p:spTgt spid="8"/>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09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8" presetClass="exit" presetSubtype="16" fill="hold" grpId="1" nodeType="clickEffect">
                                  <p:stCondLst>
                                    <p:cond delay="0"/>
                                  </p:stCondLst>
                                  <p:childTnLst>
                                    <p:animEffect transition="out" filter="diamond(in)">
                                      <p:cBhvr>
                                        <p:cTn id="23" dur="2000"/>
                                        <p:tgtEl>
                                          <p:spTgt spid="7"/>
                                        </p:tgtEl>
                                      </p:cBhvr>
                                    </p:animEffect>
                                    <p:set>
                                      <p:cBhvr>
                                        <p:cTn id="24"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7" grpId="0" animBg="1"/>
      <p:bldP spid="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6726" y="1116016"/>
            <a:ext cx="8229612" cy="5248925"/>
          </a:xfrm>
        </p:spPr>
        <p:txBody>
          <a:bodyPr/>
          <a:lstStyle/>
          <a:p>
            <a:r>
              <a:rPr lang="en-US" altLang="zh-CN" sz="3200" dirty="0"/>
              <a:t>Scalar values are special cases when considering array operations. </a:t>
            </a:r>
          </a:p>
          <a:p>
            <a:r>
              <a:rPr lang="en-US" altLang="zh-CN" sz="3200" dirty="0"/>
              <a:t>When scalar values appear in an expression with a multi-dimensional value (i.e., an array), the </a:t>
            </a:r>
            <a:r>
              <a:rPr lang="en-US" altLang="zh-CN" sz="3200" i="1" u="sng" dirty="0">
                <a:solidFill>
                  <a:srgbClr val="FF0000"/>
                </a:solidFill>
              </a:rPr>
              <a:t>scalar value is applied to each element of the array</a:t>
            </a:r>
            <a:r>
              <a:rPr lang="en-US" altLang="zh-CN" sz="3200" dirty="0"/>
              <a:t>. </a:t>
            </a:r>
          </a:p>
        </p:txBody>
      </p:sp>
      <p:sp>
        <p:nvSpPr>
          <p:cNvPr id="4" name="标题 3"/>
          <p:cNvSpPr txBox="1">
            <a:spLocks/>
          </p:cNvSpPr>
          <p:nvPr/>
        </p:nvSpPr>
        <p:spPr>
          <a:xfrm>
            <a:off x="488792" y="436246"/>
            <a:ext cx="8229612" cy="540545"/>
          </a:xfrm>
          <a:prstGeom prst="rect">
            <a:avLst/>
          </a:prstGeom>
          <a:noFill/>
          <a:ln w="9525">
            <a:noFill/>
            <a:miter/>
          </a:ln>
        </p:spPr>
        <p:txBody>
          <a:bodyPr anchor="ctr"/>
          <a:lstStyle/>
          <a:p>
            <a:pPr marL="0" marR="0" lvl="0" indent="0" algn="ctr" defTabSz="914400" eaLnBrk="0" fontAlgn="base" latinLnBrk="0" hangingPunct="0">
              <a:lnSpc>
                <a:spcPct val="100000"/>
              </a:lnSpc>
              <a:spcBef>
                <a:spcPct val="0"/>
              </a:spcBef>
              <a:spcAft>
                <a:spcPct val="0"/>
              </a:spcAft>
              <a:buClr>
                <a:srgbClr val="000000"/>
              </a:buClr>
              <a:buSzTx/>
              <a:buFontTx/>
              <a:buNone/>
              <a:tabLst/>
              <a:defRPr/>
            </a:pPr>
            <a:r>
              <a:rPr kumimoji="0" lang="en-US" altLang="zh-CN" sz="3200" b="0" i="0" u="none" strike="noStrike" kern="1200" cap="none" spc="0" normalizeH="0" baseline="0" noProof="0" dirty="0">
                <a:ln>
                  <a:noFill/>
                </a:ln>
                <a:solidFill>
                  <a:schemeClr val="tx2"/>
                </a:solidFill>
                <a:effectLst/>
                <a:uLnTx/>
                <a:uFillTx/>
                <a:latin typeface="+mj-lt"/>
                <a:ea typeface="+mj-ea"/>
                <a:cs typeface="+mj-cs"/>
              </a:rPr>
              <a:t>10.1</a:t>
            </a:r>
            <a:r>
              <a:rPr kumimoji="0" lang="zh-CN" altLang="en-US" sz="3200" b="0" i="0" u="none" strike="noStrike" kern="1200" cap="none" spc="0" normalizeH="0" baseline="0" noProof="0" dirty="0">
                <a:ln>
                  <a:noFill/>
                </a:ln>
                <a:solidFill>
                  <a:schemeClr val="tx2"/>
                </a:solidFill>
                <a:effectLst/>
                <a:uLnTx/>
                <a:uFillTx/>
                <a:latin typeface="+mj-lt"/>
                <a:ea typeface="+mj-ea"/>
                <a:cs typeface="+mj-cs"/>
              </a:rPr>
              <a:t>  </a:t>
            </a:r>
            <a:r>
              <a:rPr kumimoji="0" lang="en-US" altLang="zh-CN" sz="3200" b="0" i="0" u="none" strike="noStrike" kern="1200" cap="none" spc="0" normalizeH="0" baseline="0" noProof="0" dirty="0">
                <a:ln>
                  <a:noFill/>
                </a:ln>
                <a:solidFill>
                  <a:schemeClr val="tx2"/>
                </a:solidFill>
                <a:effectLst/>
                <a:uLnTx/>
                <a:uFillTx/>
                <a:latin typeface="+mj-lt"/>
                <a:ea typeface="+mj-ea"/>
                <a:cs typeface="+mj-cs"/>
              </a:rPr>
              <a:t>Array</a:t>
            </a:r>
            <a:r>
              <a:rPr lang="zh-CN" altLang="en-US" sz="3200" dirty="0">
                <a:solidFill>
                  <a:schemeClr val="tx2"/>
                </a:solidFill>
                <a:latin typeface="+mj-lt"/>
                <a:ea typeface="+mj-ea"/>
                <a:cs typeface="+mj-cs"/>
              </a:rPr>
              <a:t> </a:t>
            </a:r>
            <a:r>
              <a:rPr lang="en-US" altLang="zh-CN" sz="3200" dirty="0">
                <a:solidFill>
                  <a:schemeClr val="tx2"/>
                </a:solidFill>
                <a:latin typeface="+mj-lt"/>
                <a:ea typeface="+mj-ea"/>
                <a:cs typeface="+mj-cs"/>
              </a:rPr>
              <a:t>ordering and syntax</a:t>
            </a:r>
            <a:endParaRPr kumimoji="0" lang="en-US" altLang="zh-CN" sz="3200" b="0" i="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3116257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cstate="print"/>
          <a:srcRect/>
          <a:stretch>
            <a:fillRect/>
          </a:stretch>
        </p:blipFill>
        <p:spPr bwMode="auto">
          <a:xfrm>
            <a:off x="0" y="411815"/>
            <a:ext cx="9127862" cy="1667997"/>
          </a:xfrm>
          <a:prstGeom prst="rect">
            <a:avLst/>
          </a:prstGeom>
          <a:noFill/>
          <a:ln w="9525">
            <a:noFill/>
            <a:miter lim="800000"/>
            <a:headEnd/>
            <a:tailEnd/>
          </a:ln>
        </p:spPr>
      </p:pic>
      <p:sp>
        <p:nvSpPr>
          <p:cNvPr id="5" name="矩形 4"/>
          <p:cNvSpPr/>
          <p:nvPr/>
        </p:nvSpPr>
        <p:spPr>
          <a:xfrm>
            <a:off x="57874" y="862488"/>
            <a:ext cx="9144000" cy="1183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23" name="Picture 3"/>
          <p:cNvPicPr>
            <a:picLocks noChangeAspect="1" noChangeArrowheads="1"/>
          </p:cNvPicPr>
          <p:nvPr/>
        </p:nvPicPr>
        <p:blipFill>
          <a:blip r:embed="rId3" cstate="print"/>
          <a:srcRect/>
          <a:stretch>
            <a:fillRect/>
          </a:stretch>
        </p:blipFill>
        <p:spPr bwMode="auto">
          <a:xfrm>
            <a:off x="1237501" y="2219324"/>
            <a:ext cx="4510838" cy="4638675"/>
          </a:xfrm>
          <a:prstGeom prst="rect">
            <a:avLst/>
          </a:prstGeom>
          <a:noFill/>
          <a:ln w="9525">
            <a:noFill/>
            <a:miter lim="800000"/>
            <a:headEnd/>
            <a:tailEnd/>
          </a:ln>
        </p:spPr>
      </p:pic>
    </p:spTree>
    <p:extLst>
      <p:ext uri="{BB962C8B-B14F-4D97-AF65-F5344CB8AC3E}">
        <p14:creationId xmlns:p14="http://schemas.microsoft.com/office/powerpoint/2010/main" val="67398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6726" y="1116016"/>
            <a:ext cx="8229612" cy="5248925"/>
          </a:xfrm>
        </p:spPr>
        <p:txBody>
          <a:bodyPr/>
          <a:lstStyle/>
          <a:p>
            <a:r>
              <a:rPr lang="en-US" altLang="zh-CN" dirty="0"/>
              <a:t>NCL’s &lt; and &gt; array operators (sometimes called “clipping operators”) are not commonly used in other languages.</a:t>
            </a:r>
          </a:p>
          <a:p>
            <a:r>
              <a:rPr lang="en-US" altLang="zh-CN" dirty="0"/>
              <a:t> Assume </a:t>
            </a:r>
            <a:r>
              <a:rPr lang="en-US" altLang="zh-CN" dirty="0" err="1"/>
              <a:t>sst</a:t>
            </a:r>
            <a:r>
              <a:rPr lang="en-US" altLang="zh-CN" dirty="0"/>
              <a:t> is (100,72,144) and </a:t>
            </a:r>
            <a:r>
              <a:rPr lang="en-US" altLang="zh-CN" dirty="0" err="1"/>
              <a:t>sice</a:t>
            </a:r>
            <a:r>
              <a:rPr lang="en-US" altLang="zh-CN" dirty="0"/>
              <a:t> = -1.8 (a scalar). The statement: </a:t>
            </a:r>
            <a:r>
              <a:rPr lang="en-US" altLang="zh-CN" i="1" u="sng" dirty="0" err="1">
                <a:solidFill>
                  <a:srgbClr val="FF0000"/>
                </a:solidFill>
                <a:effectLst>
                  <a:outerShdw blurRad="38100" dist="38100" dir="2700000" algn="tl">
                    <a:srgbClr val="000000">
                      <a:alpha val="43137"/>
                    </a:srgbClr>
                  </a:outerShdw>
                </a:effectLst>
              </a:rPr>
              <a:t>sst</a:t>
            </a:r>
            <a:r>
              <a:rPr lang="en-US" altLang="zh-CN" i="1" u="sng" dirty="0">
                <a:solidFill>
                  <a:srgbClr val="FF0000"/>
                </a:solidFill>
                <a:effectLst>
                  <a:outerShdw blurRad="38100" dist="38100" dir="2700000" algn="tl">
                    <a:srgbClr val="000000">
                      <a:alpha val="43137"/>
                    </a:srgbClr>
                  </a:outerShdw>
                </a:effectLst>
              </a:rPr>
              <a:t> = </a:t>
            </a:r>
            <a:r>
              <a:rPr lang="en-US" altLang="zh-CN" i="1" u="sng" dirty="0" err="1">
                <a:solidFill>
                  <a:srgbClr val="FF0000"/>
                </a:solidFill>
                <a:effectLst>
                  <a:outerShdw blurRad="38100" dist="38100" dir="2700000" algn="tl">
                    <a:srgbClr val="000000">
                      <a:alpha val="43137"/>
                    </a:srgbClr>
                  </a:outerShdw>
                </a:effectLst>
              </a:rPr>
              <a:t>sst</a:t>
            </a:r>
            <a:r>
              <a:rPr lang="en-US" altLang="zh-CN" i="1" u="sng" dirty="0">
                <a:solidFill>
                  <a:srgbClr val="FF0000"/>
                </a:solidFill>
                <a:effectLst>
                  <a:outerShdw blurRad="38100" dist="38100" dir="2700000" algn="tl">
                    <a:srgbClr val="000000">
                      <a:alpha val="43137"/>
                    </a:srgbClr>
                  </a:outerShdw>
                </a:effectLst>
              </a:rPr>
              <a:t> &gt; </a:t>
            </a:r>
            <a:r>
              <a:rPr lang="en-US" altLang="zh-CN" i="1" u="sng" dirty="0" err="1">
                <a:solidFill>
                  <a:srgbClr val="FF0000"/>
                </a:solidFill>
                <a:effectLst>
                  <a:outerShdw blurRad="38100" dist="38100" dir="2700000" algn="tl">
                    <a:srgbClr val="000000">
                      <a:alpha val="43137"/>
                    </a:srgbClr>
                  </a:outerShdw>
                </a:effectLst>
              </a:rPr>
              <a:t>sice</a:t>
            </a:r>
            <a:r>
              <a:rPr lang="en-US" altLang="zh-CN" i="1" u="sng" dirty="0">
                <a:solidFill>
                  <a:srgbClr val="FF0000"/>
                </a:solidFill>
                <a:effectLst>
                  <a:outerShdw blurRad="38100" dist="38100" dir="2700000" algn="tl">
                    <a:srgbClr val="000000">
                      <a:alpha val="43137"/>
                    </a:srgbClr>
                  </a:outerShdw>
                </a:effectLst>
              </a:rPr>
              <a:t> </a:t>
            </a:r>
            <a:r>
              <a:rPr lang="en-US" altLang="zh-CN" dirty="0"/>
              <a:t>means that any values of </a:t>
            </a:r>
            <a:r>
              <a:rPr lang="en-US" altLang="zh-CN" dirty="0" err="1"/>
              <a:t>sst</a:t>
            </a:r>
            <a:r>
              <a:rPr lang="en-US" altLang="zh-CN" dirty="0"/>
              <a:t> less than </a:t>
            </a:r>
            <a:r>
              <a:rPr lang="en-US" altLang="zh-CN" dirty="0" err="1"/>
              <a:t>sice</a:t>
            </a:r>
            <a:r>
              <a:rPr lang="en-US" altLang="zh-CN" dirty="0"/>
              <a:t> will be replaced by </a:t>
            </a:r>
            <a:r>
              <a:rPr lang="en-US" altLang="zh-CN" dirty="0" err="1"/>
              <a:t>sice</a:t>
            </a:r>
            <a:r>
              <a:rPr lang="en-US" altLang="zh-CN" dirty="0"/>
              <a:t>.</a:t>
            </a:r>
            <a:endParaRPr lang="zh-CN" altLang="zh-CN" dirty="0"/>
          </a:p>
          <a:p>
            <a:r>
              <a:rPr lang="en-US" altLang="zh-CN" dirty="0"/>
              <a:t> </a:t>
            </a:r>
            <a:endParaRPr lang="zh-CN" altLang="zh-CN" dirty="0"/>
          </a:p>
          <a:p>
            <a:r>
              <a:rPr lang="en-US" altLang="zh-CN" dirty="0"/>
              <a:t>All array expressions automatically ignore any operation involving values set to _</a:t>
            </a:r>
            <a:r>
              <a:rPr lang="en-US" altLang="zh-CN" dirty="0" err="1"/>
              <a:t>FillValue</a:t>
            </a:r>
            <a:r>
              <a:rPr lang="en-US" altLang="zh-CN" dirty="0"/>
              <a:t>.</a:t>
            </a:r>
            <a:endParaRPr lang="zh-CN" altLang="zh-CN" dirty="0"/>
          </a:p>
          <a:p>
            <a:endParaRPr lang="zh-CN" altLang="zh-CN" dirty="0"/>
          </a:p>
          <a:p>
            <a:endParaRPr lang="zh-CN" altLang="en-US" dirty="0"/>
          </a:p>
        </p:txBody>
      </p:sp>
      <p:sp>
        <p:nvSpPr>
          <p:cNvPr id="4" name="标题 3"/>
          <p:cNvSpPr txBox="1">
            <a:spLocks/>
          </p:cNvSpPr>
          <p:nvPr/>
        </p:nvSpPr>
        <p:spPr>
          <a:xfrm>
            <a:off x="488792" y="436246"/>
            <a:ext cx="8229612" cy="540545"/>
          </a:xfrm>
          <a:prstGeom prst="rect">
            <a:avLst/>
          </a:prstGeom>
          <a:noFill/>
          <a:ln w="9525">
            <a:noFill/>
            <a:miter/>
          </a:ln>
        </p:spPr>
        <p:txBody>
          <a:bodyPr anchor="ctr"/>
          <a:lstStyle/>
          <a:p>
            <a:pPr marL="0" marR="0" lvl="0" indent="0" algn="ctr" defTabSz="914400" eaLnBrk="0" fontAlgn="base" latinLnBrk="0" hangingPunct="0">
              <a:lnSpc>
                <a:spcPct val="100000"/>
              </a:lnSpc>
              <a:spcBef>
                <a:spcPct val="0"/>
              </a:spcBef>
              <a:spcAft>
                <a:spcPct val="0"/>
              </a:spcAft>
              <a:buClr>
                <a:srgbClr val="000000"/>
              </a:buClr>
              <a:buSzTx/>
              <a:buFontTx/>
              <a:buNone/>
              <a:tabLst/>
              <a:defRPr/>
            </a:pPr>
            <a:r>
              <a:rPr kumimoji="0" lang="en-US" altLang="zh-CN" sz="3200" b="0" i="0" u="none" strike="noStrike" kern="1200" cap="none" spc="0" normalizeH="0" baseline="0" noProof="0" dirty="0">
                <a:ln>
                  <a:noFill/>
                </a:ln>
                <a:solidFill>
                  <a:schemeClr val="tx2"/>
                </a:solidFill>
                <a:effectLst/>
                <a:uLnTx/>
                <a:uFillTx/>
                <a:latin typeface="+mj-lt"/>
                <a:ea typeface="+mj-ea"/>
                <a:cs typeface="+mj-cs"/>
              </a:rPr>
              <a:t>10.1</a:t>
            </a:r>
            <a:r>
              <a:rPr kumimoji="0" lang="zh-CN" altLang="en-US" sz="3200" b="0" i="0" u="none" strike="noStrike" kern="1200" cap="none" spc="0" normalizeH="0" baseline="0" noProof="0" dirty="0">
                <a:ln>
                  <a:noFill/>
                </a:ln>
                <a:solidFill>
                  <a:schemeClr val="tx2"/>
                </a:solidFill>
                <a:effectLst/>
                <a:uLnTx/>
                <a:uFillTx/>
                <a:latin typeface="+mj-lt"/>
                <a:ea typeface="+mj-ea"/>
                <a:cs typeface="+mj-cs"/>
              </a:rPr>
              <a:t>  </a:t>
            </a:r>
            <a:r>
              <a:rPr kumimoji="0" lang="en-US" altLang="zh-CN" sz="3200" b="0" i="0" u="none" strike="noStrike" kern="1200" cap="none" spc="0" normalizeH="0" baseline="0" noProof="0" dirty="0">
                <a:ln>
                  <a:noFill/>
                </a:ln>
                <a:solidFill>
                  <a:schemeClr val="tx2"/>
                </a:solidFill>
                <a:effectLst/>
                <a:uLnTx/>
                <a:uFillTx/>
                <a:latin typeface="+mj-lt"/>
                <a:ea typeface="+mj-ea"/>
                <a:cs typeface="+mj-cs"/>
              </a:rPr>
              <a:t>Array</a:t>
            </a:r>
            <a:r>
              <a:rPr lang="zh-CN" altLang="en-US" sz="3200" dirty="0">
                <a:solidFill>
                  <a:schemeClr val="tx2"/>
                </a:solidFill>
                <a:latin typeface="+mj-lt"/>
                <a:ea typeface="+mj-ea"/>
                <a:cs typeface="+mj-cs"/>
              </a:rPr>
              <a:t> </a:t>
            </a:r>
            <a:r>
              <a:rPr lang="en-US" altLang="zh-CN" sz="3200" dirty="0">
                <a:solidFill>
                  <a:schemeClr val="tx2"/>
                </a:solidFill>
                <a:latin typeface="+mj-lt"/>
                <a:ea typeface="+mj-ea"/>
                <a:cs typeface="+mj-cs"/>
              </a:rPr>
              <a:t>ordering and syntax</a:t>
            </a:r>
            <a:endParaRPr kumimoji="0" lang="en-US" altLang="zh-CN" sz="3200" b="0" i="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582395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0" y="341556"/>
            <a:ext cx="4155141" cy="5288279"/>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4483194" y="0"/>
            <a:ext cx="4176712" cy="5166568"/>
          </a:xfrm>
          <a:prstGeom prst="rect">
            <a:avLst/>
          </a:prstGeom>
          <a:noFill/>
          <a:ln w="9525">
            <a:noFill/>
            <a:miter lim="800000"/>
            <a:headEnd/>
            <a:tailEnd/>
          </a:ln>
        </p:spPr>
      </p:pic>
      <p:sp>
        <p:nvSpPr>
          <p:cNvPr id="6" name="矩形 5"/>
          <p:cNvSpPr/>
          <p:nvPr/>
        </p:nvSpPr>
        <p:spPr>
          <a:xfrm>
            <a:off x="4392706" y="1219200"/>
            <a:ext cx="4374776" cy="4123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148" name="Picture 4"/>
          <p:cNvPicPr>
            <a:picLocks noChangeAspect="1" noChangeArrowheads="1"/>
          </p:cNvPicPr>
          <p:nvPr/>
        </p:nvPicPr>
        <p:blipFill>
          <a:blip r:embed="rId4" cstate="print"/>
          <a:srcRect/>
          <a:stretch>
            <a:fillRect/>
          </a:stretch>
        </p:blipFill>
        <p:spPr bwMode="auto">
          <a:xfrm>
            <a:off x="4424642" y="1536155"/>
            <a:ext cx="4306981" cy="5321845"/>
          </a:xfrm>
          <a:prstGeom prst="rect">
            <a:avLst/>
          </a:prstGeom>
          <a:noFill/>
          <a:ln w="9525">
            <a:noFill/>
            <a:miter lim="800000"/>
            <a:headEnd/>
            <a:tailEnd/>
          </a:ln>
        </p:spPr>
      </p:pic>
      <p:sp>
        <p:nvSpPr>
          <p:cNvPr id="8" name="矩形 7"/>
          <p:cNvSpPr/>
          <p:nvPr/>
        </p:nvSpPr>
        <p:spPr>
          <a:xfrm>
            <a:off x="4374777" y="2814918"/>
            <a:ext cx="4285130" cy="4043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6009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6726" y="1116016"/>
            <a:ext cx="8677274" cy="5248925"/>
          </a:xfrm>
        </p:spPr>
        <p:txBody>
          <a:bodyPr/>
          <a:lstStyle/>
          <a:p>
            <a:r>
              <a:rPr lang="en-US" altLang="zh-CN" dirty="0"/>
              <a:t>Array expressions require that all operands have the same number of dimensions and same size dimensions. In this case, the arrays are said to "conform" to each other. </a:t>
            </a:r>
            <a:r>
              <a:rPr lang="en-US" altLang="zh-CN" u="sng" dirty="0">
                <a:solidFill>
                  <a:srgbClr val="FF0000"/>
                </a:solidFill>
              </a:rPr>
              <a:t>Scalars conform to the shape of any array</a:t>
            </a:r>
            <a:r>
              <a:rPr lang="en-US" altLang="zh-CN" dirty="0"/>
              <a:t>. </a:t>
            </a:r>
          </a:p>
          <a:p>
            <a:r>
              <a:rPr lang="en-US" altLang="zh-CN" dirty="0"/>
              <a:t>Assume T and P are dimensioned (10,30,64,128):</a:t>
            </a:r>
            <a:endParaRPr lang="zh-CN" altLang="zh-CN" dirty="0"/>
          </a:p>
          <a:p>
            <a:pPr>
              <a:buNone/>
            </a:pPr>
            <a:r>
              <a:rPr lang="en-US" altLang="zh-CN" dirty="0"/>
              <a:t>                    theta = T*( 1000/P )^0.286</a:t>
            </a:r>
          </a:p>
          <a:p>
            <a:pPr>
              <a:buNone/>
            </a:pPr>
            <a:r>
              <a:rPr lang="en-US" altLang="zh-CN" dirty="0"/>
              <a:t>    This results in theta being dimensioned (10,30,64,128).</a:t>
            </a:r>
            <a:endParaRPr lang="zh-CN" altLang="zh-CN" dirty="0"/>
          </a:p>
          <a:p>
            <a:endParaRPr lang="zh-CN" altLang="zh-CN" dirty="0"/>
          </a:p>
          <a:p>
            <a:endParaRPr lang="zh-CN" altLang="en-US" dirty="0"/>
          </a:p>
        </p:txBody>
      </p:sp>
      <p:sp>
        <p:nvSpPr>
          <p:cNvPr id="4" name="标题 3"/>
          <p:cNvSpPr txBox="1">
            <a:spLocks/>
          </p:cNvSpPr>
          <p:nvPr/>
        </p:nvSpPr>
        <p:spPr>
          <a:xfrm>
            <a:off x="488792" y="436246"/>
            <a:ext cx="8229612" cy="540545"/>
          </a:xfrm>
          <a:prstGeom prst="rect">
            <a:avLst/>
          </a:prstGeom>
          <a:noFill/>
          <a:ln w="9525">
            <a:noFill/>
            <a:miter/>
          </a:ln>
        </p:spPr>
        <p:txBody>
          <a:bodyPr anchor="ctr"/>
          <a:lstStyle/>
          <a:p>
            <a:pPr lvl="0" algn="ctr" eaLnBrk="0" fontAlgn="base" hangingPunct="0">
              <a:spcBef>
                <a:spcPct val="0"/>
              </a:spcBef>
              <a:spcAft>
                <a:spcPct val="0"/>
              </a:spcAft>
              <a:buClr>
                <a:srgbClr val="000000"/>
              </a:buClr>
              <a:defRPr/>
            </a:pPr>
            <a:r>
              <a:rPr kumimoji="0" lang="en-US" altLang="zh-CN" sz="3200" b="0" i="0" u="none" strike="noStrike" kern="1200" cap="none" spc="0" normalizeH="0" baseline="0" noProof="0" dirty="0">
                <a:ln>
                  <a:noFill/>
                </a:ln>
                <a:solidFill>
                  <a:schemeClr val="tx2"/>
                </a:solidFill>
                <a:effectLst/>
                <a:uLnTx/>
                <a:uFillTx/>
                <a:latin typeface="+mj-lt"/>
                <a:ea typeface="+mj-ea"/>
                <a:cs typeface="+mj-cs"/>
              </a:rPr>
              <a:t>10.2   </a:t>
            </a:r>
            <a:r>
              <a:rPr lang="en-US" altLang="zh-CN" sz="3200" dirty="0"/>
              <a:t>Array conformance</a:t>
            </a:r>
            <a:endParaRPr kumimoji="0" lang="en-US" altLang="zh-CN" sz="3200" b="0" i="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2900936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8146" y="1116016"/>
            <a:ext cx="8677274" cy="5248925"/>
          </a:xfrm>
        </p:spPr>
        <p:txBody>
          <a:bodyPr/>
          <a:lstStyle/>
          <a:p>
            <a:r>
              <a:rPr lang="en-US" altLang="zh-CN" dirty="0"/>
              <a:t>conform or </a:t>
            </a:r>
            <a:r>
              <a:rPr lang="en-US" altLang="zh-CN" dirty="0" err="1"/>
              <a:t>conform_dims</a:t>
            </a:r>
            <a:r>
              <a:rPr lang="en-US" altLang="zh-CN" dirty="0"/>
              <a:t> can be used to generate arrays that conform to another array. </a:t>
            </a:r>
          </a:p>
          <a:p>
            <a:r>
              <a:rPr lang="en-US" altLang="zh-CN" dirty="0"/>
              <a:t>Assume T is dimensioned (10,30,64,128) and P is dimensioned (30):</a:t>
            </a:r>
            <a:endParaRPr lang="zh-CN" altLang="zh-CN" dirty="0"/>
          </a:p>
          <a:p>
            <a:pPr>
              <a:buNone/>
            </a:pPr>
            <a:r>
              <a:rPr lang="en-US" altLang="zh-CN" dirty="0"/>
              <a:t>            theta = T*(1000/</a:t>
            </a:r>
            <a:r>
              <a:rPr lang="en-US" altLang="zh-CN" dirty="0">
                <a:solidFill>
                  <a:srgbClr val="FF0000"/>
                </a:solidFill>
                <a:effectLst>
                  <a:outerShdw blurRad="38100" dist="38100" dir="2700000" algn="tl">
                    <a:srgbClr val="000000">
                      <a:alpha val="43137"/>
                    </a:srgbClr>
                  </a:outerShdw>
                </a:effectLst>
              </a:rPr>
              <a:t>conform(T,P,1)</a:t>
            </a:r>
            <a:r>
              <a:rPr lang="en-US" altLang="zh-CN" dirty="0"/>
              <a:t>)^0.286</a:t>
            </a:r>
            <a:endParaRPr lang="zh-CN" altLang="zh-CN" dirty="0"/>
          </a:p>
          <a:p>
            <a:pPr>
              <a:buNone/>
            </a:pPr>
            <a:r>
              <a:rPr lang="en-US" altLang="zh-CN" dirty="0"/>
              <a:t>    conform expands P, which matches dimension "1" of T. </a:t>
            </a:r>
            <a:endParaRPr lang="zh-CN" altLang="zh-CN" dirty="0"/>
          </a:p>
          <a:p>
            <a:endParaRPr lang="zh-CN" altLang="zh-CN" dirty="0"/>
          </a:p>
          <a:p>
            <a:endParaRPr lang="zh-CN" altLang="en-US" dirty="0"/>
          </a:p>
        </p:txBody>
      </p:sp>
      <p:sp>
        <p:nvSpPr>
          <p:cNvPr id="4" name="标题 3"/>
          <p:cNvSpPr txBox="1">
            <a:spLocks/>
          </p:cNvSpPr>
          <p:nvPr/>
        </p:nvSpPr>
        <p:spPr>
          <a:xfrm>
            <a:off x="488792" y="436246"/>
            <a:ext cx="8229612" cy="540545"/>
          </a:xfrm>
          <a:prstGeom prst="rect">
            <a:avLst/>
          </a:prstGeom>
          <a:noFill/>
          <a:ln w="9525">
            <a:noFill/>
            <a:miter/>
          </a:ln>
        </p:spPr>
        <p:txBody>
          <a:bodyPr anchor="ctr"/>
          <a:lstStyle/>
          <a:p>
            <a:pPr lvl="0" algn="ctr" eaLnBrk="0" fontAlgn="base" hangingPunct="0">
              <a:spcBef>
                <a:spcPct val="0"/>
              </a:spcBef>
              <a:spcAft>
                <a:spcPct val="0"/>
              </a:spcAft>
              <a:buClr>
                <a:srgbClr val="000000"/>
              </a:buClr>
              <a:defRPr/>
            </a:pPr>
            <a:r>
              <a:rPr kumimoji="0" lang="en-US" altLang="zh-CN" sz="3200" b="0" i="0" u="none" strike="noStrike" kern="1200" cap="none" spc="0" normalizeH="0" baseline="0" noProof="0" dirty="0">
                <a:ln>
                  <a:noFill/>
                </a:ln>
                <a:solidFill>
                  <a:schemeClr val="tx2"/>
                </a:solidFill>
                <a:effectLst/>
                <a:uLnTx/>
                <a:uFillTx/>
                <a:latin typeface="+mj-lt"/>
                <a:ea typeface="+mj-ea"/>
                <a:cs typeface="+mj-cs"/>
              </a:rPr>
              <a:t>10.2   </a:t>
            </a:r>
            <a:r>
              <a:rPr lang="en-US" altLang="zh-CN" sz="3200" dirty="0"/>
              <a:t>Array conformance</a:t>
            </a:r>
            <a:endParaRPr kumimoji="0" lang="en-US" altLang="zh-CN" sz="3200" b="0" i="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402296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424525"/>
            <a:ext cx="8229612" cy="720726"/>
          </a:xfrm>
        </p:spPr>
        <p:txBody>
          <a:bodyPr/>
          <a:lstStyle/>
          <a:p>
            <a:r>
              <a:rPr lang="en-US" altLang="zh-CN" b="1" dirty="0">
                <a:solidFill>
                  <a:srgbClr val="002060"/>
                </a:solidFill>
              </a:rPr>
              <a:t>conform</a:t>
            </a:r>
            <a:endParaRPr lang="zh-CN" altLang="en-US" dirty="0">
              <a:solidFill>
                <a:srgbClr val="002060"/>
              </a:solidFill>
            </a:endParaRPr>
          </a:p>
        </p:txBody>
      </p:sp>
      <p:sp>
        <p:nvSpPr>
          <p:cNvPr id="3" name="内容占位符 2"/>
          <p:cNvSpPr>
            <a:spLocks noGrp="1"/>
          </p:cNvSpPr>
          <p:nvPr>
            <p:ph idx="1"/>
          </p:nvPr>
        </p:nvSpPr>
        <p:spPr>
          <a:xfrm>
            <a:off x="466726" y="1271229"/>
            <a:ext cx="8677274" cy="5586771"/>
          </a:xfrm>
        </p:spPr>
        <p:txBody>
          <a:bodyPr/>
          <a:lstStyle/>
          <a:p>
            <a:r>
              <a:rPr lang="en-US" altLang="zh-CN" dirty="0"/>
              <a:t>Expands an array or scalar so that it conforms to the shape of the given variable.</a:t>
            </a:r>
          </a:p>
          <a:p>
            <a:endParaRPr lang="en-US" altLang="zh-CN" dirty="0"/>
          </a:p>
          <a:p>
            <a:endParaRPr lang="en-US" altLang="zh-CN" dirty="0"/>
          </a:p>
          <a:p>
            <a:endParaRPr lang="en-US" altLang="zh-CN" dirty="0"/>
          </a:p>
          <a:p>
            <a:endParaRPr lang="en-US" altLang="zh-CN" dirty="0"/>
          </a:p>
          <a:p>
            <a:endParaRPr lang="en-US" altLang="zh-CN" dirty="0"/>
          </a:p>
          <a:p>
            <a:endParaRPr lang="en-US" altLang="zh-CN" sz="2400" dirty="0"/>
          </a:p>
          <a:p>
            <a:r>
              <a:rPr lang="en-US" altLang="zh-CN" sz="2400" dirty="0"/>
              <a:t>Note: it may be preferable to use the </a:t>
            </a:r>
            <a:r>
              <a:rPr lang="en-US" altLang="zh-CN" sz="2400" b="1" dirty="0" err="1">
                <a:hlinkClick r:id="rId2"/>
              </a:rPr>
              <a:t>conform_dims</a:t>
            </a:r>
            <a:endParaRPr lang="en-US" altLang="zh-CN" sz="2400" b="1" dirty="0"/>
          </a:p>
          <a:p>
            <a:pPr>
              <a:buNone/>
            </a:pPr>
            <a:r>
              <a:rPr lang="en-US" altLang="zh-CN" sz="2400" b="1" dirty="0"/>
              <a:t>   </a:t>
            </a:r>
            <a:r>
              <a:rPr lang="en-US" altLang="zh-CN" sz="2400" dirty="0"/>
              <a:t> function. This function takes as its first argument the </a:t>
            </a:r>
            <a:r>
              <a:rPr lang="en-US" altLang="zh-CN" sz="2400" i="1" dirty="0"/>
              <a:t>dimension sizes</a:t>
            </a:r>
            <a:r>
              <a:rPr lang="en-US" altLang="zh-CN" sz="2400" dirty="0"/>
              <a:t> of the new array you want to conform to, rather than the array itself.</a:t>
            </a:r>
          </a:p>
          <a:p>
            <a:endParaRPr lang="zh-CN" altLang="en-US" dirty="0"/>
          </a:p>
        </p:txBody>
      </p:sp>
      <p:pic>
        <p:nvPicPr>
          <p:cNvPr id="8194" name="Picture 2"/>
          <p:cNvPicPr>
            <a:picLocks noChangeAspect="1" noChangeArrowheads="1"/>
          </p:cNvPicPr>
          <p:nvPr/>
        </p:nvPicPr>
        <p:blipFill>
          <a:blip r:embed="rId3" cstate="print"/>
          <a:srcRect/>
          <a:stretch>
            <a:fillRect/>
          </a:stretch>
        </p:blipFill>
        <p:spPr bwMode="auto">
          <a:xfrm>
            <a:off x="910626" y="2118201"/>
            <a:ext cx="6727304" cy="2813914"/>
          </a:xfrm>
          <a:prstGeom prst="rect">
            <a:avLst/>
          </a:prstGeom>
          <a:noFill/>
          <a:ln w="9525">
            <a:noFill/>
            <a:miter lim="800000"/>
            <a:headEnd/>
            <a:tailEnd/>
          </a:ln>
        </p:spPr>
      </p:pic>
    </p:spTree>
    <p:extLst>
      <p:ext uri="{BB962C8B-B14F-4D97-AF65-F5344CB8AC3E}">
        <p14:creationId xmlns:p14="http://schemas.microsoft.com/office/powerpoint/2010/main" val="1897751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6726" y="1773241"/>
            <a:ext cx="8229612" cy="1023747"/>
          </a:xfrm>
        </p:spPr>
        <p:txBody>
          <a:bodyPr/>
          <a:lstStyle/>
          <a:p>
            <a:endParaRPr lang="en-US" altLang="zh-CN" dirty="0"/>
          </a:p>
        </p:txBody>
      </p:sp>
      <p:pic>
        <p:nvPicPr>
          <p:cNvPr id="9218" name="Picture 2"/>
          <p:cNvPicPr>
            <a:picLocks noChangeAspect="1" noChangeArrowheads="1"/>
          </p:cNvPicPr>
          <p:nvPr/>
        </p:nvPicPr>
        <p:blipFill>
          <a:blip r:embed="rId2" cstate="print"/>
          <a:srcRect/>
          <a:stretch>
            <a:fillRect/>
          </a:stretch>
        </p:blipFill>
        <p:spPr bwMode="auto">
          <a:xfrm>
            <a:off x="0" y="256053"/>
            <a:ext cx="7607002" cy="1042055"/>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5378822" y="260251"/>
            <a:ext cx="3431498" cy="5028920"/>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0" y="4402791"/>
            <a:ext cx="9144000" cy="1720104"/>
          </a:xfrm>
          <a:prstGeom prst="rect">
            <a:avLst/>
          </a:prstGeom>
          <a:noFill/>
          <a:ln w="9525">
            <a:noFill/>
            <a:miter lim="800000"/>
            <a:headEnd/>
            <a:tailEnd/>
          </a:ln>
        </p:spPr>
      </p:pic>
      <p:sp>
        <p:nvSpPr>
          <p:cNvPr id="11" name="矩形 10"/>
          <p:cNvSpPr/>
          <p:nvPr/>
        </p:nvSpPr>
        <p:spPr>
          <a:xfrm>
            <a:off x="0" y="5100918"/>
            <a:ext cx="9144000" cy="1757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703265" y="2294951"/>
            <a:ext cx="627530" cy="1290918"/>
            <a:chOff x="1703265" y="1846726"/>
            <a:chExt cx="627530" cy="1290918"/>
          </a:xfrm>
        </p:grpSpPr>
        <p:sp>
          <p:nvSpPr>
            <p:cNvPr id="12" name="矩形 11"/>
            <p:cNvSpPr/>
            <p:nvPr/>
          </p:nvSpPr>
          <p:spPr>
            <a:xfrm>
              <a:off x="1703265" y="1846726"/>
              <a:ext cx="627530" cy="1290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C00000"/>
                  </a:solidFill>
                </a:rPr>
                <a:t>12</a:t>
              </a:r>
            </a:p>
            <a:p>
              <a:pPr algn="ctr"/>
              <a:r>
                <a:rPr lang="en-US" altLang="zh-CN" sz="2800" dirty="0">
                  <a:solidFill>
                    <a:srgbClr val="C00000"/>
                  </a:solidFill>
                </a:rPr>
                <a:t>14</a:t>
              </a:r>
              <a:endParaRPr lang="zh-CN" altLang="en-US" sz="2800" dirty="0">
                <a:solidFill>
                  <a:srgbClr val="C00000"/>
                </a:solidFill>
              </a:endParaRPr>
            </a:p>
          </p:txBody>
        </p:sp>
        <p:cxnSp>
          <p:nvCxnSpPr>
            <p:cNvPr id="14" name="直接连接符 13"/>
            <p:cNvCxnSpPr>
              <a:stCxn id="12" idx="1"/>
              <a:endCxn id="12" idx="3"/>
            </p:cNvCxnSpPr>
            <p:nvPr/>
          </p:nvCxnSpPr>
          <p:spPr>
            <a:xfrm>
              <a:off x="1703265" y="2492185"/>
              <a:ext cx="6275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2393546" y="2303916"/>
            <a:ext cx="627530" cy="1290918"/>
            <a:chOff x="2312864" y="1775008"/>
            <a:chExt cx="627530" cy="1290918"/>
          </a:xfrm>
        </p:grpSpPr>
        <p:sp>
          <p:nvSpPr>
            <p:cNvPr id="22" name="矩形 21"/>
            <p:cNvSpPr/>
            <p:nvPr/>
          </p:nvSpPr>
          <p:spPr>
            <a:xfrm>
              <a:off x="2312864" y="1775008"/>
              <a:ext cx="627530" cy="1290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C00000"/>
                  </a:solidFill>
                </a:rPr>
                <a:t>12</a:t>
              </a:r>
            </a:p>
            <a:p>
              <a:pPr algn="ctr"/>
              <a:r>
                <a:rPr lang="en-US" altLang="zh-CN" sz="2800" dirty="0">
                  <a:solidFill>
                    <a:srgbClr val="C00000"/>
                  </a:solidFill>
                </a:rPr>
                <a:t>14</a:t>
              </a:r>
              <a:endParaRPr lang="zh-CN" altLang="en-US" sz="2800" dirty="0">
                <a:solidFill>
                  <a:srgbClr val="C00000"/>
                </a:solidFill>
              </a:endParaRPr>
            </a:p>
          </p:txBody>
        </p:sp>
        <p:cxnSp>
          <p:nvCxnSpPr>
            <p:cNvPr id="23" name="直接连接符 22"/>
            <p:cNvCxnSpPr>
              <a:stCxn id="22" idx="1"/>
              <a:endCxn id="22" idx="3"/>
            </p:cNvCxnSpPr>
            <p:nvPr/>
          </p:nvCxnSpPr>
          <p:spPr>
            <a:xfrm>
              <a:off x="2312864" y="2420467"/>
              <a:ext cx="6275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3083832" y="2294958"/>
            <a:ext cx="627530" cy="1290918"/>
            <a:chOff x="1380543" y="1936371"/>
            <a:chExt cx="627530" cy="1290918"/>
          </a:xfrm>
        </p:grpSpPr>
        <p:sp>
          <p:nvSpPr>
            <p:cNvPr id="25" name="矩形 24"/>
            <p:cNvSpPr/>
            <p:nvPr/>
          </p:nvSpPr>
          <p:spPr>
            <a:xfrm>
              <a:off x="1380543" y="1936371"/>
              <a:ext cx="627530" cy="1290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C00000"/>
                  </a:solidFill>
                </a:rPr>
                <a:t>12</a:t>
              </a:r>
            </a:p>
            <a:p>
              <a:pPr algn="ctr"/>
              <a:r>
                <a:rPr lang="en-US" altLang="zh-CN" sz="2800" dirty="0">
                  <a:solidFill>
                    <a:srgbClr val="C00000"/>
                  </a:solidFill>
                </a:rPr>
                <a:t>14</a:t>
              </a:r>
              <a:endParaRPr lang="zh-CN" altLang="en-US" sz="2800" dirty="0">
                <a:solidFill>
                  <a:srgbClr val="C00000"/>
                </a:solidFill>
              </a:endParaRPr>
            </a:p>
          </p:txBody>
        </p:sp>
        <p:cxnSp>
          <p:nvCxnSpPr>
            <p:cNvPr id="26" name="直接连接符 25"/>
            <p:cNvCxnSpPr>
              <a:stCxn id="25" idx="1"/>
              <a:endCxn id="25" idx="3"/>
            </p:cNvCxnSpPr>
            <p:nvPr/>
          </p:nvCxnSpPr>
          <p:spPr>
            <a:xfrm>
              <a:off x="1380543" y="2581830"/>
              <a:ext cx="6275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3792060" y="2303925"/>
            <a:ext cx="627530" cy="1290918"/>
            <a:chOff x="4249239" y="1846725"/>
            <a:chExt cx="627530" cy="1290918"/>
          </a:xfrm>
        </p:grpSpPr>
        <p:sp>
          <p:nvSpPr>
            <p:cNvPr id="28" name="矩形 27"/>
            <p:cNvSpPr/>
            <p:nvPr/>
          </p:nvSpPr>
          <p:spPr>
            <a:xfrm>
              <a:off x="4249239" y="1846725"/>
              <a:ext cx="627530" cy="1290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C00000"/>
                  </a:solidFill>
                </a:rPr>
                <a:t>12</a:t>
              </a:r>
            </a:p>
            <a:p>
              <a:pPr algn="ctr"/>
              <a:r>
                <a:rPr lang="en-US" altLang="zh-CN" sz="2800" dirty="0">
                  <a:solidFill>
                    <a:srgbClr val="C00000"/>
                  </a:solidFill>
                </a:rPr>
                <a:t>14</a:t>
              </a:r>
              <a:endParaRPr lang="zh-CN" altLang="en-US" sz="2800" dirty="0">
                <a:solidFill>
                  <a:srgbClr val="C00000"/>
                </a:solidFill>
              </a:endParaRPr>
            </a:p>
          </p:txBody>
        </p:sp>
        <p:cxnSp>
          <p:nvCxnSpPr>
            <p:cNvPr id="29" name="直接连接符 28"/>
            <p:cNvCxnSpPr>
              <a:stCxn id="28" idx="1"/>
              <a:endCxn id="28" idx="3"/>
            </p:cNvCxnSpPr>
            <p:nvPr/>
          </p:nvCxnSpPr>
          <p:spPr>
            <a:xfrm>
              <a:off x="4249239" y="2492184"/>
              <a:ext cx="6275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矩形标注 32"/>
          <p:cNvSpPr/>
          <p:nvPr/>
        </p:nvSpPr>
        <p:spPr>
          <a:xfrm>
            <a:off x="340659" y="1631577"/>
            <a:ext cx="1183341" cy="502024"/>
          </a:xfrm>
          <a:prstGeom prst="wedgeRectCallout">
            <a:avLst>
              <a:gd name="adj1" fmla="val 61859"/>
              <a:gd name="adj2" fmla="val 98864"/>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a:t>
            </a:r>
            <a:r>
              <a:rPr lang="en-US" altLang="zh-CN" sz="2000" dirty="0">
                <a:solidFill>
                  <a:schemeClr val="tx1"/>
                </a:solidFill>
              </a:rPr>
              <a:t>0</a:t>
            </a:r>
            <a:r>
              <a:rPr lang="zh-CN" altLang="en-US" sz="2000" dirty="0">
                <a:solidFill>
                  <a:schemeClr val="tx1"/>
                </a:solidFill>
              </a:rPr>
              <a:t>，</a:t>
            </a:r>
            <a:r>
              <a:rPr lang="en-US" altLang="zh-CN" sz="2000" dirty="0">
                <a:solidFill>
                  <a:schemeClr val="tx1"/>
                </a:solidFill>
              </a:rPr>
              <a:t>0</a:t>
            </a:r>
            <a:r>
              <a:rPr lang="zh-CN" altLang="en-US" sz="2000" dirty="0">
                <a:solidFill>
                  <a:schemeClr val="tx1"/>
                </a:solidFill>
              </a:rPr>
              <a:t>）</a:t>
            </a:r>
          </a:p>
        </p:txBody>
      </p:sp>
      <p:sp>
        <p:nvSpPr>
          <p:cNvPr id="35" name="矩形标注 34"/>
          <p:cNvSpPr/>
          <p:nvPr/>
        </p:nvSpPr>
        <p:spPr>
          <a:xfrm>
            <a:off x="385483" y="3523107"/>
            <a:ext cx="1183341" cy="502024"/>
          </a:xfrm>
          <a:prstGeom prst="wedgeRectCallout">
            <a:avLst>
              <a:gd name="adj1" fmla="val 63374"/>
              <a:gd name="adj2" fmla="val -108279"/>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a:t>
            </a:r>
            <a:r>
              <a:rPr lang="en-US" altLang="zh-CN" sz="2000" dirty="0">
                <a:solidFill>
                  <a:schemeClr val="tx1"/>
                </a:solidFill>
              </a:rPr>
              <a:t>1</a:t>
            </a:r>
            <a:r>
              <a:rPr lang="zh-CN" altLang="en-US" sz="2000" dirty="0">
                <a:solidFill>
                  <a:schemeClr val="tx1"/>
                </a:solidFill>
              </a:rPr>
              <a:t>，</a:t>
            </a:r>
            <a:r>
              <a:rPr lang="en-US" altLang="zh-CN" sz="2000" dirty="0">
                <a:solidFill>
                  <a:schemeClr val="tx1"/>
                </a:solidFill>
              </a:rPr>
              <a:t>0</a:t>
            </a:r>
            <a:r>
              <a:rPr lang="zh-CN" altLang="en-US" sz="2000" dirty="0">
                <a:solidFill>
                  <a:schemeClr val="tx1"/>
                </a:solidFill>
              </a:rPr>
              <a:t>）</a:t>
            </a:r>
          </a:p>
        </p:txBody>
      </p:sp>
      <p:sp>
        <p:nvSpPr>
          <p:cNvPr id="36" name="矩形标注 35"/>
          <p:cNvSpPr/>
          <p:nvPr/>
        </p:nvSpPr>
        <p:spPr>
          <a:xfrm>
            <a:off x="2061848" y="3621720"/>
            <a:ext cx="1183341" cy="502024"/>
          </a:xfrm>
          <a:prstGeom prst="wedgeRectCallout">
            <a:avLst>
              <a:gd name="adj1" fmla="val 63374"/>
              <a:gd name="adj2" fmla="val -108279"/>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a:t>
            </a:r>
            <a:r>
              <a:rPr lang="en-US" altLang="zh-CN" sz="2000" dirty="0">
                <a:solidFill>
                  <a:schemeClr val="tx1"/>
                </a:solidFill>
              </a:rPr>
              <a:t>1</a:t>
            </a:r>
            <a:r>
              <a:rPr lang="zh-CN" altLang="en-US" sz="2000" dirty="0">
                <a:solidFill>
                  <a:schemeClr val="tx1"/>
                </a:solidFill>
              </a:rPr>
              <a:t>，</a:t>
            </a:r>
            <a:r>
              <a:rPr lang="en-US" altLang="zh-CN" sz="2000" dirty="0">
                <a:solidFill>
                  <a:schemeClr val="tx1"/>
                </a:solidFill>
              </a:rPr>
              <a:t>2</a:t>
            </a:r>
            <a:r>
              <a:rPr lang="zh-CN" altLang="en-US" sz="2000" dirty="0">
                <a:solidFill>
                  <a:schemeClr val="tx1"/>
                </a:solidFill>
              </a:rPr>
              <a:t>）</a:t>
            </a:r>
          </a:p>
        </p:txBody>
      </p:sp>
      <p:sp>
        <p:nvSpPr>
          <p:cNvPr id="37" name="矩形标注 36"/>
          <p:cNvSpPr/>
          <p:nvPr/>
        </p:nvSpPr>
        <p:spPr>
          <a:xfrm>
            <a:off x="4311989" y="1604712"/>
            <a:ext cx="1183341" cy="502024"/>
          </a:xfrm>
          <a:prstGeom prst="wedgeRectCallout">
            <a:avLst>
              <a:gd name="adj1" fmla="val -54808"/>
              <a:gd name="adj2" fmla="val 141721"/>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a:t>
            </a:r>
            <a:r>
              <a:rPr lang="en-US" altLang="zh-CN" sz="2000" dirty="0">
                <a:solidFill>
                  <a:schemeClr val="tx1"/>
                </a:solidFill>
              </a:rPr>
              <a:t>0</a:t>
            </a:r>
            <a:r>
              <a:rPr lang="zh-CN" altLang="en-US" sz="2000" dirty="0">
                <a:solidFill>
                  <a:schemeClr val="tx1"/>
                </a:solidFill>
              </a:rPr>
              <a:t>，</a:t>
            </a:r>
            <a:r>
              <a:rPr lang="en-US" altLang="zh-CN" sz="2000" dirty="0">
                <a:solidFill>
                  <a:schemeClr val="tx1"/>
                </a:solidFill>
              </a:rPr>
              <a:t>3</a:t>
            </a:r>
            <a:r>
              <a:rPr lang="zh-CN" altLang="en-US" sz="2000" dirty="0">
                <a:solidFill>
                  <a:schemeClr val="tx1"/>
                </a:solidFill>
              </a:rPr>
              <a:t>）</a:t>
            </a:r>
          </a:p>
        </p:txBody>
      </p:sp>
      <p:grpSp>
        <p:nvGrpSpPr>
          <p:cNvPr id="39" name="组合 38"/>
          <p:cNvGrpSpPr/>
          <p:nvPr/>
        </p:nvGrpSpPr>
        <p:grpSpPr>
          <a:xfrm>
            <a:off x="251012" y="2294964"/>
            <a:ext cx="1111687" cy="1290918"/>
            <a:chOff x="4249239" y="1846725"/>
            <a:chExt cx="627530" cy="1290918"/>
          </a:xfrm>
        </p:grpSpPr>
        <p:sp>
          <p:nvSpPr>
            <p:cNvPr id="40" name="矩形 39"/>
            <p:cNvSpPr/>
            <p:nvPr/>
          </p:nvSpPr>
          <p:spPr>
            <a:xfrm>
              <a:off x="4249239" y="1846725"/>
              <a:ext cx="627530" cy="129091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FFFF00"/>
                  </a:solidFill>
                </a:rPr>
                <a:t>Row0Row1</a:t>
              </a:r>
              <a:endParaRPr lang="zh-CN" altLang="en-US" sz="2800" dirty="0">
                <a:solidFill>
                  <a:srgbClr val="FFFF00"/>
                </a:solidFill>
              </a:endParaRPr>
            </a:p>
          </p:txBody>
        </p:sp>
        <p:cxnSp>
          <p:nvCxnSpPr>
            <p:cNvPr id="41" name="直接连接符 40"/>
            <p:cNvCxnSpPr>
              <a:stCxn id="40" idx="1"/>
              <a:endCxn id="40" idx="3"/>
            </p:cNvCxnSpPr>
            <p:nvPr/>
          </p:nvCxnSpPr>
          <p:spPr>
            <a:xfrm>
              <a:off x="4249239" y="2492184"/>
              <a:ext cx="6275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75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4" presetClass="entr" presetSubtype="16" fill="hold" nodeType="after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ox(in)">
                                      <p:cBhvr>
                                        <p:cTn id="10" dur="500"/>
                                        <p:tgtEl>
                                          <p:spTgt spid="21"/>
                                        </p:tgtEl>
                                      </p:cBhvr>
                                    </p:animEffect>
                                  </p:childTnLst>
                                </p:cTn>
                              </p:par>
                            </p:childTnLst>
                          </p:cTn>
                        </p:par>
                        <p:par>
                          <p:cTn id="11" fill="hold">
                            <p:stCondLst>
                              <p:cond delay="500"/>
                            </p:stCondLst>
                            <p:childTnLst>
                              <p:par>
                                <p:cTn id="12" presetID="4" presetClass="entr" presetSubtype="16" fill="hold"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box(in)">
                                      <p:cBhvr>
                                        <p:cTn id="14" dur="500"/>
                                        <p:tgtEl>
                                          <p:spTgt spid="24"/>
                                        </p:tgtEl>
                                      </p:cBhvr>
                                    </p:animEffect>
                                  </p:childTnLst>
                                </p:cTn>
                              </p:par>
                            </p:childTnLst>
                          </p:cTn>
                        </p:par>
                        <p:par>
                          <p:cTn id="15" fill="hold">
                            <p:stCondLst>
                              <p:cond delay="1000"/>
                            </p:stCondLst>
                            <p:childTnLst>
                              <p:par>
                                <p:cTn id="16" presetID="4" presetClass="entr" presetSubtype="16" fill="hold"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in)">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box(in)">
                                      <p:cBhvr>
                                        <p:cTn id="23" dur="500"/>
                                        <p:tgtEl>
                                          <p:spTgt spid="3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9219"/>
                                        </p:tgtEl>
                                        <p:attrNameLst>
                                          <p:attrName>style.visibility</p:attrName>
                                        </p:attrNameLst>
                                      </p:cBhvr>
                                      <p:to>
                                        <p:strVal val="visible"/>
                                      </p:to>
                                    </p:set>
                                    <p:anim calcmode="lin" valueType="num">
                                      <p:cBhvr additive="base">
                                        <p:cTn id="38" dur="500" fill="hold"/>
                                        <p:tgtEl>
                                          <p:spTgt spid="9219"/>
                                        </p:tgtEl>
                                        <p:attrNameLst>
                                          <p:attrName>ppt_x</p:attrName>
                                        </p:attrNameLst>
                                      </p:cBhvr>
                                      <p:tavLst>
                                        <p:tav tm="0">
                                          <p:val>
                                            <p:strVal val="#ppt_x"/>
                                          </p:val>
                                        </p:tav>
                                        <p:tav tm="100000">
                                          <p:val>
                                            <p:strVal val="#ppt_x"/>
                                          </p:val>
                                        </p:tav>
                                      </p:tavLst>
                                    </p:anim>
                                    <p:anim calcmode="lin" valueType="num">
                                      <p:cBhvr additive="base">
                                        <p:cTn id="39" dur="500" fill="hold"/>
                                        <p:tgtEl>
                                          <p:spTgt spid="9219"/>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05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33" grpId="0" animBg="1"/>
      <p:bldP spid="35" grpId="0" animBg="1"/>
      <p:bldP spid="36" grpId="0" animBg="1"/>
      <p:bldP spid="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0060" y="1092200"/>
            <a:ext cx="8368665" cy="4810760"/>
          </a:xfrm>
        </p:spPr>
        <p:txBody>
          <a:bodyPr/>
          <a:lstStyle/>
          <a:p>
            <a:endParaRPr lang="en-US" altLang="zh-CN" dirty="0"/>
          </a:p>
          <a:p>
            <a:r>
              <a:rPr lang="en-US" altLang="zh-CN" dirty="0"/>
              <a:t>NCL offers different approaches to analyzing data: </a:t>
            </a:r>
          </a:p>
          <a:p>
            <a:endParaRPr lang="zh-CN" altLang="zh-CN" sz="1400" dirty="0"/>
          </a:p>
          <a:p>
            <a:pPr marL="898525">
              <a:buNone/>
            </a:pPr>
            <a:r>
              <a:rPr lang="en-US" altLang="zh-CN" dirty="0"/>
              <a:t>(1) array syntax and operations, </a:t>
            </a:r>
            <a:endParaRPr lang="zh-CN" altLang="zh-CN" dirty="0"/>
          </a:p>
          <a:p>
            <a:pPr marL="898525">
              <a:buNone/>
            </a:pPr>
            <a:r>
              <a:rPr lang="en-US" altLang="zh-CN" dirty="0"/>
              <a:t>(2) hundreds of built-in functions,</a:t>
            </a:r>
            <a:endParaRPr lang="zh-CN" altLang="zh-CN" dirty="0"/>
          </a:p>
          <a:p>
            <a:pPr marL="898525">
              <a:buNone/>
            </a:pPr>
            <a:r>
              <a:rPr lang="en-US" altLang="zh-CN" dirty="0"/>
              <a:t>(3) many user contributed functions</a:t>
            </a:r>
            <a:endParaRPr lang="zh-CN" altLang="zh-CN" dirty="0"/>
          </a:p>
          <a:p>
            <a:pPr marL="898525">
              <a:buNone/>
            </a:pPr>
            <a:r>
              <a:rPr lang="en-US" altLang="zh-CN" dirty="0"/>
              <a:t>(4) invoking Fortran or C language routines</a:t>
            </a:r>
            <a:endParaRPr lang="zh-CN" altLang="zh-CN" dirty="0"/>
          </a:p>
          <a:p>
            <a:pPr marL="457200" indent="-457200">
              <a:buNone/>
            </a:pPr>
            <a:r>
              <a:rPr lang="en-US" altLang="zh-CN" dirty="0"/>
              <a:t>.</a:t>
            </a:r>
            <a:endParaRPr lang="zh-CN" altLang="en-US" i="1" u="sng" dirty="0"/>
          </a:p>
        </p:txBody>
      </p:sp>
      <p:sp>
        <p:nvSpPr>
          <p:cNvPr id="4" name="标题 3"/>
          <p:cNvSpPr>
            <a:spLocks noGrp="1"/>
          </p:cNvSpPr>
          <p:nvPr>
            <p:ph type="title"/>
          </p:nvPr>
        </p:nvSpPr>
        <p:spPr>
          <a:xfrm>
            <a:off x="488792" y="436246"/>
            <a:ext cx="8229612" cy="540545"/>
          </a:xfrm>
        </p:spPr>
        <p:txBody>
          <a:bodyPr/>
          <a:lstStyle/>
          <a:p>
            <a:r>
              <a:rPr lang="en-US" altLang="zh-CN" dirty="0"/>
              <a:t>10</a:t>
            </a:r>
            <a:r>
              <a:rPr lang="zh-CN" altLang="en-US" dirty="0"/>
              <a:t>  </a:t>
            </a:r>
            <a:r>
              <a:rPr lang="en-US" altLang="zh-CN" dirty="0"/>
              <a:t>Data Analysis and Arrays</a:t>
            </a:r>
            <a:endParaRPr lang="zh-CN" altLang="en-US" dirty="0"/>
          </a:p>
        </p:txBody>
      </p:sp>
    </p:spTree>
    <p:extLst>
      <p:ext uri="{BB962C8B-B14F-4D97-AF65-F5344CB8AC3E}">
        <p14:creationId xmlns:p14="http://schemas.microsoft.com/office/powerpoint/2010/main" val="46411936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9220" name="Picture 4"/>
          <p:cNvPicPr>
            <a:picLocks noChangeAspect="1" noChangeArrowheads="1"/>
          </p:cNvPicPr>
          <p:nvPr/>
        </p:nvPicPr>
        <p:blipFill>
          <a:blip r:embed="rId3" cstate="print"/>
          <a:srcRect/>
          <a:stretch>
            <a:fillRect/>
          </a:stretch>
        </p:blipFill>
        <p:spPr bwMode="auto">
          <a:xfrm>
            <a:off x="0" y="488296"/>
            <a:ext cx="5618891" cy="1197068"/>
          </a:xfrm>
          <a:prstGeom prst="rect">
            <a:avLst/>
          </a:prstGeom>
          <a:noFill/>
          <a:ln w="9525">
            <a:noFill/>
            <a:miter lim="800000"/>
            <a:headEnd/>
            <a:tailEnd/>
          </a:ln>
        </p:spPr>
      </p:pic>
      <p:pic>
        <p:nvPicPr>
          <p:cNvPr id="9221" name="Picture 5"/>
          <p:cNvPicPr>
            <a:picLocks noChangeAspect="1" noChangeArrowheads="1"/>
          </p:cNvPicPr>
          <p:nvPr/>
        </p:nvPicPr>
        <p:blipFill>
          <a:blip r:embed="rId4" cstate="print"/>
          <a:srcRect/>
          <a:stretch>
            <a:fillRect/>
          </a:stretch>
        </p:blipFill>
        <p:spPr bwMode="auto">
          <a:xfrm>
            <a:off x="5568831" y="437589"/>
            <a:ext cx="3575169" cy="4448175"/>
          </a:xfrm>
          <a:prstGeom prst="rect">
            <a:avLst/>
          </a:prstGeom>
          <a:noFill/>
          <a:ln w="9525">
            <a:noFill/>
            <a:miter lim="800000"/>
            <a:headEnd/>
            <a:tailEnd/>
          </a:ln>
        </p:spPr>
      </p:pic>
      <p:pic>
        <p:nvPicPr>
          <p:cNvPr id="9222" name="Picture 6"/>
          <p:cNvPicPr>
            <a:picLocks noChangeAspect="1" noChangeArrowheads="1"/>
          </p:cNvPicPr>
          <p:nvPr/>
        </p:nvPicPr>
        <p:blipFill>
          <a:blip r:embed="rId5" cstate="print"/>
          <a:srcRect/>
          <a:stretch>
            <a:fillRect/>
          </a:stretch>
        </p:blipFill>
        <p:spPr bwMode="auto">
          <a:xfrm>
            <a:off x="0" y="2187388"/>
            <a:ext cx="9267572" cy="4078940"/>
          </a:xfrm>
          <a:prstGeom prst="rect">
            <a:avLst/>
          </a:prstGeom>
          <a:noFill/>
          <a:ln w="9525">
            <a:noFill/>
            <a:miter lim="800000"/>
            <a:headEnd/>
            <a:tailEnd/>
          </a:ln>
        </p:spPr>
      </p:pic>
    </p:spTree>
    <p:extLst>
      <p:ext uri="{BB962C8B-B14F-4D97-AF65-F5344CB8AC3E}">
        <p14:creationId xmlns:p14="http://schemas.microsoft.com/office/powerpoint/2010/main" val="391859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424525"/>
            <a:ext cx="8229612" cy="720726"/>
          </a:xfrm>
        </p:spPr>
        <p:txBody>
          <a:bodyPr/>
          <a:lstStyle/>
          <a:p>
            <a:r>
              <a:rPr lang="en-US" altLang="zh-CN" b="1" dirty="0" err="1">
                <a:solidFill>
                  <a:srgbClr val="002060"/>
                </a:solidFill>
              </a:rPr>
              <a:t>conform_dims</a:t>
            </a:r>
            <a:endParaRPr lang="zh-CN" altLang="en-US" dirty="0">
              <a:solidFill>
                <a:srgbClr val="002060"/>
              </a:solidFill>
            </a:endParaRPr>
          </a:p>
        </p:txBody>
      </p:sp>
      <p:sp>
        <p:nvSpPr>
          <p:cNvPr id="3" name="内容占位符 2"/>
          <p:cNvSpPr>
            <a:spLocks noGrp="1"/>
          </p:cNvSpPr>
          <p:nvPr>
            <p:ph idx="1"/>
          </p:nvPr>
        </p:nvSpPr>
        <p:spPr>
          <a:xfrm>
            <a:off x="466726" y="1271229"/>
            <a:ext cx="8229612" cy="4319593"/>
          </a:xfrm>
        </p:spPr>
        <p:txBody>
          <a:bodyPr/>
          <a:lstStyle/>
          <a:p>
            <a:r>
              <a:rPr lang="en-US" altLang="zh-CN" dirty="0"/>
              <a:t>Expands an array or scalar so that it conforms to the shape of the given dimension sizes.</a:t>
            </a:r>
          </a:p>
          <a:p>
            <a:endParaRPr lang="zh-CN" altLang="en-US" dirty="0"/>
          </a:p>
        </p:txBody>
      </p:sp>
      <p:pic>
        <p:nvPicPr>
          <p:cNvPr id="7170" name="Picture 2"/>
          <p:cNvPicPr>
            <a:picLocks noChangeAspect="1" noChangeArrowheads="1"/>
          </p:cNvPicPr>
          <p:nvPr/>
        </p:nvPicPr>
        <p:blipFill>
          <a:blip r:embed="rId3" cstate="print"/>
          <a:srcRect/>
          <a:stretch>
            <a:fillRect/>
          </a:stretch>
        </p:blipFill>
        <p:spPr bwMode="auto">
          <a:xfrm>
            <a:off x="-5673" y="2291433"/>
            <a:ext cx="8932851" cy="3087391"/>
          </a:xfrm>
          <a:prstGeom prst="rect">
            <a:avLst/>
          </a:prstGeom>
          <a:noFill/>
          <a:ln w="9525">
            <a:noFill/>
            <a:miter lim="800000"/>
            <a:headEnd/>
            <a:tailEnd/>
          </a:ln>
        </p:spPr>
      </p:pic>
    </p:spTree>
    <p:extLst>
      <p:ext uri="{BB962C8B-B14F-4D97-AF65-F5344CB8AC3E}">
        <p14:creationId xmlns:p14="http://schemas.microsoft.com/office/powerpoint/2010/main" val="3239825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3074" name="Picture 2"/>
          <p:cNvPicPr>
            <a:picLocks noChangeAspect="1" noChangeArrowheads="1"/>
          </p:cNvPicPr>
          <p:nvPr/>
        </p:nvPicPr>
        <p:blipFill>
          <a:blip r:embed="rId3" cstate="print"/>
          <a:srcRect/>
          <a:stretch>
            <a:fillRect/>
          </a:stretch>
        </p:blipFill>
        <p:spPr bwMode="auto">
          <a:xfrm>
            <a:off x="0" y="502026"/>
            <a:ext cx="8885258" cy="3603811"/>
          </a:xfrm>
          <a:prstGeom prst="rect">
            <a:avLst/>
          </a:prstGeom>
          <a:noFill/>
          <a:ln w="9525">
            <a:noFill/>
            <a:miter lim="800000"/>
            <a:headEnd/>
            <a:tailEnd/>
          </a:ln>
        </p:spPr>
      </p:pic>
      <p:sp>
        <p:nvSpPr>
          <p:cNvPr id="5" name="矩形 4"/>
          <p:cNvSpPr/>
          <p:nvPr/>
        </p:nvSpPr>
        <p:spPr>
          <a:xfrm>
            <a:off x="9532" y="1443325"/>
            <a:ext cx="9144000" cy="2572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5" name="Picture 3"/>
          <p:cNvPicPr>
            <a:picLocks noChangeAspect="1" noChangeArrowheads="1"/>
          </p:cNvPicPr>
          <p:nvPr/>
        </p:nvPicPr>
        <p:blipFill>
          <a:blip r:embed="rId4" cstate="print"/>
          <a:srcRect/>
          <a:stretch>
            <a:fillRect/>
          </a:stretch>
        </p:blipFill>
        <p:spPr bwMode="auto">
          <a:xfrm>
            <a:off x="1" y="3585883"/>
            <a:ext cx="9144000" cy="1954306"/>
          </a:xfrm>
          <a:prstGeom prst="rect">
            <a:avLst/>
          </a:prstGeom>
          <a:noFill/>
          <a:ln w="9525">
            <a:noFill/>
            <a:miter lim="800000"/>
            <a:headEnd/>
            <a:tailEnd/>
          </a:ln>
        </p:spPr>
      </p:pic>
      <p:sp>
        <p:nvSpPr>
          <p:cNvPr id="7" name="矩形 6"/>
          <p:cNvSpPr/>
          <p:nvPr/>
        </p:nvSpPr>
        <p:spPr>
          <a:xfrm>
            <a:off x="9532" y="4083166"/>
            <a:ext cx="9144000" cy="1523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4394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8146" y="1116016"/>
            <a:ext cx="8677274" cy="5248925"/>
          </a:xfrm>
        </p:spPr>
        <p:txBody>
          <a:bodyPr/>
          <a:lstStyle/>
          <a:p>
            <a:pPr>
              <a:buNone/>
            </a:pPr>
            <a:r>
              <a:rPr lang="en-US" altLang="zh-CN" dirty="0"/>
              <a:t>   Memory can be explicitly allocated/created for arrays in two ways:</a:t>
            </a:r>
            <a:endParaRPr lang="zh-CN" altLang="zh-CN" dirty="0"/>
          </a:p>
          <a:p>
            <a:r>
              <a:rPr lang="en-US" altLang="zh-CN" b="1" dirty="0"/>
              <a:t>1) Use of the array constructor </a:t>
            </a:r>
            <a:r>
              <a:rPr lang="en-US" altLang="zh-CN" b="1" dirty="0">
                <a:solidFill>
                  <a:srgbClr val="C00000"/>
                </a:solidFill>
              </a:rPr>
              <a:t>(/.../)</a:t>
            </a:r>
            <a:endParaRPr lang="zh-CN" altLang="zh-CN" dirty="0">
              <a:solidFill>
                <a:srgbClr val="C00000"/>
              </a:solidFill>
            </a:endParaRPr>
          </a:p>
          <a:p>
            <a:pPr>
              <a:buNone/>
            </a:pPr>
            <a:r>
              <a:rPr lang="en-US" altLang="zh-CN" dirty="0" err="1">
                <a:solidFill>
                  <a:srgbClr val="0070C0"/>
                </a:solidFill>
              </a:rPr>
              <a:t>a_float</a:t>
            </a:r>
            <a:r>
              <a:rPr lang="en-US" altLang="zh-CN" dirty="0">
                <a:solidFill>
                  <a:srgbClr val="0070C0"/>
                </a:solidFill>
              </a:rPr>
              <a:t> = (/1.0, 2.0, 3.0/)</a:t>
            </a:r>
            <a:endParaRPr lang="zh-CN" altLang="zh-CN" dirty="0">
              <a:solidFill>
                <a:srgbClr val="0070C0"/>
              </a:solidFill>
            </a:endParaRPr>
          </a:p>
          <a:p>
            <a:pPr>
              <a:buNone/>
            </a:pPr>
            <a:r>
              <a:rPr lang="en-US" altLang="zh-CN" dirty="0" err="1">
                <a:solidFill>
                  <a:srgbClr val="0070C0"/>
                </a:solidFill>
              </a:rPr>
              <a:t>a_string</a:t>
            </a:r>
            <a:r>
              <a:rPr lang="en-US" altLang="zh-CN" dirty="0">
                <a:solidFill>
                  <a:srgbClr val="0070C0"/>
                </a:solidFill>
              </a:rPr>
              <a:t> = (/“</a:t>
            </a:r>
            <a:r>
              <a:rPr lang="en-US" altLang="zh-CN" dirty="0" err="1">
                <a:solidFill>
                  <a:srgbClr val="0070C0"/>
                </a:solidFill>
              </a:rPr>
              <a:t>a”,“b”,“c</a:t>
            </a:r>
            <a:r>
              <a:rPr lang="en-US" altLang="zh-CN" dirty="0">
                <a:solidFill>
                  <a:srgbClr val="0070C0"/>
                </a:solidFill>
              </a:rPr>
              <a:t>”/)</a:t>
            </a:r>
            <a:endParaRPr lang="zh-CN" altLang="zh-CN" dirty="0">
              <a:solidFill>
                <a:srgbClr val="0070C0"/>
              </a:solidFill>
            </a:endParaRPr>
          </a:p>
          <a:p>
            <a:pPr>
              <a:buNone/>
            </a:pPr>
            <a:r>
              <a:rPr lang="en-US" altLang="zh-CN" dirty="0">
                <a:solidFill>
                  <a:srgbClr val="0070C0"/>
                </a:solidFill>
              </a:rPr>
              <a:t>a_2darray = (/(/1,2/),(/5,6/),(/8,9/)/)    ; 3 rows x 2 cols</a:t>
            </a:r>
            <a:endParaRPr lang="zh-CN" altLang="zh-CN" dirty="0">
              <a:solidFill>
                <a:srgbClr val="0070C0"/>
              </a:solidFill>
            </a:endParaRPr>
          </a:p>
          <a:p>
            <a:pPr lvl="0"/>
            <a:r>
              <a:rPr lang="en-US" altLang="zh-CN" b="1" dirty="0"/>
              <a:t>Use the </a:t>
            </a:r>
            <a:r>
              <a:rPr lang="en-US" altLang="zh-CN" b="1" dirty="0">
                <a:solidFill>
                  <a:srgbClr val="C00000"/>
                </a:solidFill>
              </a:rPr>
              <a:t>new(</a:t>
            </a:r>
            <a:r>
              <a:rPr lang="en-US" altLang="zh-CN" b="1" dirty="0" err="1">
                <a:solidFill>
                  <a:srgbClr val="C00000"/>
                </a:solidFill>
              </a:rPr>
              <a:t>array_size,shape,type</a:t>
            </a:r>
            <a:r>
              <a:rPr lang="en-US" altLang="zh-CN" b="1" dirty="0">
                <a:solidFill>
                  <a:srgbClr val="C00000"/>
                </a:solidFill>
              </a:rPr>
              <a:t>,[_</a:t>
            </a:r>
            <a:r>
              <a:rPr lang="en-US" altLang="zh-CN" b="1" dirty="0" err="1">
                <a:solidFill>
                  <a:srgbClr val="C00000"/>
                </a:solidFill>
              </a:rPr>
              <a:t>FillValue</a:t>
            </a:r>
            <a:r>
              <a:rPr lang="en-US" altLang="zh-CN" b="1" dirty="0">
                <a:solidFill>
                  <a:srgbClr val="C00000"/>
                </a:solidFill>
              </a:rPr>
              <a:t>]) </a:t>
            </a:r>
            <a:r>
              <a:rPr lang="en-US" altLang="zh-CN" b="1" dirty="0"/>
              <a:t>statement:</a:t>
            </a:r>
          </a:p>
          <a:p>
            <a:pPr>
              <a:buNone/>
            </a:pPr>
            <a:r>
              <a:rPr lang="en-US" altLang="zh-CN" dirty="0">
                <a:solidFill>
                  <a:srgbClr val="0070C0"/>
                </a:solidFill>
              </a:rPr>
              <a:t>a = new(3,float)  	               ; 9.96921e+36</a:t>
            </a:r>
            <a:endParaRPr lang="zh-CN" altLang="zh-CN" dirty="0">
              <a:solidFill>
                <a:srgbClr val="0070C0"/>
              </a:solidFill>
            </a:endParaRPr>
          </a:p>
          <a:p>
            <a:pPr>
              <a:buNone/>
            </a:pPr>
            <a:r>
              <a:rPr lang="en-US" altLang="zh-CN" dirty="0">
                <a:solidFill>
                  <a:srgbClr val="0070C0"/>
                </a:solidFill>
              </a:rPr>
              <a:t>b = new((/73,144/),float,1e20)	; 1e20</a:t>
            </a:r>
            <a:endParaRPr lang="zh-CN" altLang="zh-CN" dirty="0">
              <a:solidFill>
                <a:srgbClr val="0070C0"/>
              </a:solidFill>
            </a:endParaRPr>
          </a:p>
          <a:p>
            <a:pPr lvl="0"/>
            <a:endParaRPr lang="zh-CN" altLang="zh-CN" dirty="0"/>
          </a:p>
          <a:p>
            <a:endParaRPr lang="zh-CN" altLang="en-US" dirty="0"/>
          </a:p>
        </p:txBody>
      </p:sp>
      <p:sp>
        <p:nvSpPr>
          <p:cNvPr id="4" name="标题 3"/>
          <p:cNvSpPr txBox="1">
            <a:spLocks/>
          </p:cNvSpPr>
          <p:nvPr/>
        </p:nvSpPr>
        <p:spPr>
          <a:xfrm>
            <a:off x="488792" y="436246"/>
            <a:ext cx="8229612" cy="540545"/>
          </a:xfrm>
          <a:prstGeom prst="rect">
            <a:avLst/>
          </a:prstGeom>
          <a:noFill/>
          <a:ln w="9525">
            <a:noFill/>
            <a:miter/>
          </a:ln>
        </p:spPr>
        <p:txBody>
          <a:bodyPr anchor="ctr"/>
          <a:lstStyle/>
          <a:p>
            <a:pPr algn="ctr"/>
            <a:r>
              <a:rPr lang="en-US" altLang="zh-CN" sz="3200" b="1" dirty="0"/>
              <a:t>10.3  Array memory allocation</a:t>
            </a:r>
            <a:endParaRPr lang="zh-CN" altLang="zh-CN" sz="32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8146" y="1116016"/>
            <a:ext cx="8677274" cy="5248925"/>
          </a:xfrm>
        </p:spPr>
        <p:txBody>
          <a:bodyPr/>
          <a:lstStyle/>
          <a:p>
            <a:r>
              <a:rPr lang="en-US" altLang="zh-CN" dirty="0">
                <a:solidFill>
                  <a:srgbClr val="C00000"/>
                </a:solidFill>
              </a:rPr>
              <a:t>Functions</a:t>
            </a:r>
            <a:r>
              <a:rPr lang="en-US" altLang="zh-CN" dirty="0"/>
              <a:t> are expressions because they return one or more values and can therefore be used as part of an expression. Functions are not required to return the same type or size array every time they are called.</a:t>
            </a:r>
          </a:p>
          <a:p>
            <a:pPr>
              <a:buNone/>
            </a:pPr>
            <a:r>
              <a:rPr lang="en-US" altLang="zh-CN" dirty="0">
                <a:solidFill>
                  <a:srgbClr val="0070C0"/>
                </a:solidFill>
              </a:rPr>
              <a:t>        e.g.     </a:t>
            </a:r>
            <a:r>
              <a:rPr lang="en-US" altLang="zh-CN" dirty="0"/>
              <a:t>z = exp(sin(max(q))) + 12.345</a:t>
            </a:r>
          </a:p>
          <a:p>
            <a:r>
              <a:rPr lang="en-US" altLang="zh-CN" dirty="0">
                <a:solidFill>
                  <a:srgbClr val="C00000"/>
                </a:solidFill>
              </a:rPr>
              <a:t>Procedures</a:t>
            </a:r>
            <a:r>
              <a:rPr lang="en-US" altLang="zh-CN" dirty="0"/>
              <a:t> cannot be part of an expression because they do not return values. NCL procedures perform a specific task and/or are used to modify one or more of the input arguments.</a:t>
            </a:r>
            <a:endParaRPr lang="zh-CN" altLang="zh-CN" dirty="0"/>
          </a:p>
          <a:p>
            <a:endParaRPr lang="en-US" altLang="zh-CN" dirty="0"/>
          </a:p>
          <a:p>
            <a:endParaRPr lang="zh-CN" altLang="zh-CN" dirty="0"/>
          </a:p>
          <a:p>
            <a:endParaRPr lang="zh-CN" altLang="en-US" dirty="0"/>
          </a:p>
        </p:txBody>
      </p:sp>
      <p:sp>
        <p:nvSpPr>
          <p:cNvPr id="4" name="标题 3"/>
          <p:cNvSpPr txBox="1">
            <a:spLocks/>
          </p:cNvSpPr>
          <p:nvPr/>
        </p:nvSpPr>
        <p:spPr>
          <a:xfrm>
            <a:off x="488792" y="436246"/>
            <a:ext cx="8229612" cy="540545"/>
          </a:xfrm>
          <a:prstGeom prst="rect">
            <a:avLst/>
          </a:prstGeom>
          <a:noFill/>
          <a:ln w="9525">
            <a:noFill/>
            <a:miter/>
          </a:ln>
        </p:spPr>
        <p:txBody>
          <a:bodyPr anchor="ctr"/>
          <a:lstStyle/>
          <a:p>
            <a:pPr algn="ctr"/>
            <a:r>
              <a:rPr lang="en-US" altLang="zh-CN" sz="3200" b="1" dirty="0"/>
              <a:t>10.4  Functions and procedures</a:t>
            </a:r>
            <a:endParaRPr lang="zh-CN" altLang="zh-CN" sz="32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0866" y="661617"/>
            <a:ext cx="8713133" cy="5595748"/>
          </a:xfrm>
        </p:spPr>
        <p:txBody>
          <a:bodyPr/>
          <a:lstStyle/>
          <a:p>
            <a:r>
              <a:rPr lang="en-US" altLang="zh-CN" b="1" dirty="0"/>
              <a:t>Arguments to NCL functions and procedures:</a:t>
            </a:r>
            <a:endParaRPr lang="zh-CN" altLang="zh-CN" dirty="0"/>
          </a:p>
          <a:p>
            <a:r>
              <a:rPr lang="en-US" altLang="zh-CN" u="sng" dirty="0">
                <a:solidFill>
                  <a:srgbClr val="FF0000"/>
                </a:solidFill>
              </a:rPr>
              <a:t>Arguments are passed by reference</a:t>
            </a:r>
            <a:r>
              <a:rPr lang="en-US" altLang="zh-CN" dirty="0"/>
              <a:t>. This means that changes to their values, attributes, dimension names, and coordinate variables within a function or procedure will change their values in the main program. </a:t>
            </a:r>
          </a:p>
          <a:p>
            <a:r>
              <a:rPr lang="en-US" altLang="zh-CN" dirty="0"/>
              <a:t>By convention, arguments to functions should not be changed by a function although this is not required. In the following discussion, it will be assumed that arguments to functions follow this convention.</a:t>
            </a:r>
            <a:endParaRPr lang="zh-CN" altLang="zh-CN" dirty="0"/>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6726" y="878541"/>
            <a:ext cx="8229612" cy="5214293"/>
          </a:xfrm>
        </p:spPr>
        <p:txBody>
          <a:bodyPr/>
          <a:lstStyle/>
          <a:p>
            <a:endParaRPr lang="en-US" altLang="zh-CN" dirty="0"/>
          </a:p>
          <a:p>
            <a:r>
              <a:rPr lang="en-US" altLang="zh-CN" dirty="0"/>
              <a:t>Function and procedure arguments can be specified to be very constrained and require a specific type, number of dimensions, and a dimension size for each dimension, or arguments can have no type or dimension constraints. This is called argument prototyping.</a:t>
            </a:r>
            <a:endParaRPr lang="zh-CN" altLang="zh-CN" dirty="0"/>
          </a:p>
          <a:p>
            <a:endParaRPr lang="zh-CN" altLang="en-US" dirty="0"/>
          </a:p>
        </p:txBody>
      </p:sp>
      <p:sp>
        <p:nvSpPr>
          <p:cNvPr id="4" name="标题 1"/>
          <p:cNvSpPr>
            <a:spLocks noGrp="1"/>
          </p:cNvSpPr>
          <p:nvPr>
            <p:ph type="title"/>
          </p:nvPr>
        </p:nvSpPr>
        <p:spPr>
          <a:xfrm>
            <a:off x="468313" y="352809"/>
            <a:ext cx="8229612" cy="720726"/>
          </a:xfrm>
        </p:spPr>
        <p:txBody>
          <a:bodyPr/>
          <a:lstStyle/>
          <a:p>
            <a:r>
              <a:rPr lang="en-US" altLang="zh-CN" b="1" dirty="0"/>
              <a:t>Argument prototyping:</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4656" y="1038126"/>
            <a:ext cx="8229612" cy="5685394"/>
          </a:xfrm>
        </p:spPr>
        <p:txBody>
          <a:bodyPr/>
          <a:lstStyle/>
          <a:p>
            <a:r>
              <a:rPr lang="en-US" altLang="zh-CN" dirty="0"/>
              <a:t>(a) Constrained argument specification means arguments are required to have a specific type, size and dimension shape.</a:t>
            </a:r>
            <a:endParaRPr lang="zh-CN" altLang="zh-CN" dirty="0"/>
          </a:p>
          <a:p>
            <a:pPr>
              <a:buNone/>
            </a:pPr>
            <a:r>
              <a:rPr lang="en-US" altLang="zh-CN" dirty="0">
                <a:solidFill>
                  <a:srgbClr val="0070C0"/>
                </a:solidFill>
              </a:rPr>
              <a:t>       procedure ex (x[*][*]:</a:t>
            </a:r>
            <a:r>
              <a:rPr lang="en-US" altLang="zh-CN" dirty="0" err="1">
                <a:solidFill>
                  <a:srgbClr val="0070C0"/>
                </a:solidFill>
              </a:rPr>
              <a:t>float,y</a:t>
            </a:r>
            <a:r>
              <a:rPr lang="en-US" altLang="zh-CN" dirty="0">
                <a:solidFill>
                  <a:srgbClr val="0070C0"/>
                </a:solidFill>
              </a:rPr>
              <a:t>[2]:byte,\</a:t>
            </a:r>
            <a:endParaRPr lang="zh-CN" altLang="zh-CN" dirty="0">
              <a:solidFill>
                <a:srgbClr val="0070C0"/>
              </a:solidFill>
            </a:endParaRPr>
          </a:p>
          <a:p>
            <a:pPr>
              <a:buNone/>
            </a:pPr>
            <a:r>
              <a:rPr lang="en-US" altLang="zh-CN" dirty="0">
                <a:solidFill>
                  <a:srgbClr val="0070C0"/>
                </a:solidFill>
              </a:rPr>
              <a:t>                                  </a:t>
            </a:r>
            <a:r>
              <a:rPr lang="en-US" altLang="zh-CN" dirty="0" err="1">
                <a:solidFill>
                  <a:srgbClr val="0070C0"/>
                </a:solidFill>
              </a:rPr>
              <a:t>res:logical,text:string</a:t>
            </a:r>
            <a:r>
              <a:rPr lang="en-US" altLang="zh-CN" dirty="0">
                <a:solidFill>
                  <a:srgbClr val="0070C0"/>
                </a:solidFill>
              </a:rPr>
              <a:t>)</a:t>
            </a:r>
            <a:endParaRPr lang="zh-CN" altLang="zh-CN" dirty="0">
              <a:solidFill>
                <a:srgbClr val="0070C0"/>
              </a:solidFill>
            </a:endParaRPr>
          </a:p>
          <a:p>
            <a:endParaRPr lang="zh-CN" altLang="zh-CN" dirty="0"/>
          </a:p>
          <a:p>
            <a:r>
              <a:rPr lang="en-US" altLang="zh-CN" dirty="0"/>
              <a:t>The argument </a:t>
            </a:r>
            <a:r>
              <a:rPr lang="en-US" altLang="zh-CN" u="sng" dirty="0">
                <a:solidFill>
                  <a:srgbClr val="0070C0"/>
                </a:solidFill>
              </a:rPr>
              <a:t>x</a:t>
            </a:r>
            <a:r>
              <a:rPr lang="en-US" altLang="zh-CN" dirty="0"/>
              <a:t> must be a two-dimensional array of type float, </a:t>
            </a:r>
            <a:r>
              <a:rPr lang="en-US" altLang="zh-CN" u="sng" dirty="0">
                <a:solidFill>
                  <a:srgbClr val="0070C0"/>
                </a:solidFill>
              </a:rPr>
              <a:t>y</a:t>
            </a:r>
            <a:r>
              <a:rPr lang="en-US" altLang="zh-CN" dirty="0"/>
              <a:t> must be a one- dimensional array of length 2, </a:t>
            </a:r>
            <a:r>
              <a:rPr lang="en-US" altLang="zh-CN" u="sng" dirty="0">
                <a:solidFill>
                  <a:srgbClr val="0070C0"/>
                </a:solidFill>
              </a:rPr>
              <a:t>res</a:t>
            </a:r>
            <a:r>
              <a:rPr lang="en-US" altLang="zh-CN" dirty="0"/>
              <a:t> and </a:t>
            </a:r>
            <a:r>
              <a:rPr lang="en-US" altLang="zh-CN" u="sng" dirty="0">
                <a:solidFill>
                  <a:srgbClr val="0070C0"/>
                </a:solidFill>
              </a:rPr>
              <a:t>text</a:t>
            </a:r>
            <a:r>
              <a:rPr lang="en-US" altLang="zh-CN" dirty="0"/>
              <a:t> must be of type logical and string respectively, but can be of any dimensionality.</a:t>
            </a:r>
            <a:endParaRPr lang="zh-CN" altLang="zh-CN" dirty="0"/>
          </a:p>
          <a:p>
            <a:endParaRPr lang="zh-CN" altLang="en-US" dirty="0"/>
          </a:p>
        </p:txBody>
      </p:sp>
      <p:sp>
        <p:nvSpPr>
          <p:cNvPr id="4" name="标题 1"/>
          <p:cNvSpPr>
            <a:spLocks noGrp="1"/>
          </p:cNvSpPr>
          <p:nvPr>
            <p:ph type="title"/>
          </p:nvPr>
        </p:nvSpPr>
        <p:spPr>
          <a:xfrm>
            <a:off x="468313" y="352809"/>
            <a:ext cx="8229612" cy="720726"/>
          </a:xfrm>
        </p:spPr>
        <p:txBody>
          <a:bodyPr/>
          <a:lstStyle/>
          <a:p>
            <a:r>
              <a:rPr lang="en-US" altLang="zh-CN" b="1" dirty="0"/>
              <a:t>Argument prototyping:</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352809"/>
            <a:ext cx="8229612" cy="720726"/>
          </a:xfrm>
        </p:spPr>
        <p:txBody>
          <a:bodyPr/>
          <a:lstStyle/>
          <a:p>
            <a:r>
              <a:rPr lang="en-US" altLang="zh-CN" b="1" dirty="0"/>
              <a:t>Argument prototyping:</a:t>
            </a:r>
            <a:endParaRPr lang="zh-CN" altLang="en-US" dirty="0"/>
          </a:p>
        </p:txBody>
      </p:sp>
      <p:sp>
        <p:nvSpPr>
          <p:cNvPr id="3" name="内容占位符 2"/>
          <p:cNvSpPr>
            <a:spLocks noGrp="1"/>
          </p:cNvSpPr>
          <p:nvPr>
            <p:ph idx="1"/>
          </p:nvPr>
        </p:nvSpPr>
        <p:spPr>
          <a:xfrm>
            <a:off x="466726" y="1432582"/>
            <a:ext cx="8229612" cy="4319593"/>
          </a:xfrm>
        </p:spPr>
        <p:txBody>
          <a:bodyPr/>
          <a:lstStyle/>
          <a:p>
            <a:r>
              <a:rPr lang="en-US" altLang="zh-CN" dirty="0"/>
              <a:t>(b) Generic type prototyping: type only</a:t>
            </a:r>
          </a:p>
          <a:p>
            <a:pPr>
              <a:buNone/>
            </a:pPr>
            <a:r>
              <a:rPr lang="en-US" altLang="zh-CN" dirty="0">
                <a:solidFill>
                  <a:srgbClr val="0070C0"/>
                </a:solidFill>
              </a:rPr>
              <a:t>           function </a:t>
            </a:r>
            <a:r>
              <a:rPr lang="en-US" altLang="zh-CN" dirty="0" err="1">
                <a:solidFill>
                  <a:srgbClr val="0070C0"/>
                </a:solidFill>
              </a:rPr>
              <a:t>xy_interp</a:t>
            </a:r>
            <a:r>
              <a:rPr lang="en-US" altLang="zh-CN" dirty="0">
                <a:solidFill>
                  <a:srgbClr val="0070C0"/>
                </a:solidFill>
              </a:rPr>
              <a:t>(x:numeric,y:numeric)</a:t>
            </a:r>
            <a:endParaRPr lang="zh-CN" altLang="zh-CN" dirty="0">
              <a:solidFill>
                <a:srgbClr val="0070C0"/>
              </a:solidFill>
            </a:endParaRPr>
          </a:p>
          <a:p>
            <a:r>
              <a:rPr lang="en-US" altLang="zh-CN" dirty="0"/>
              <a:t>(c) No type, no size, no dimension shape specification:</a:t>
            </a:r>
            <a:endParaRPr lang="zh-CN" altLang="zh-CN" dirty="0"/>
          </a:p>
          <a:p>
            <a:pPr>
              <a:buNone/>
            </a:pPr>
            <a:r>
              <a:rPr lang="en-US" altLang="zh-CN" dirty="0"/>
              <a:t>            </a:t>
            </a:r>
            <a:r>
              <a:rPr lang="en-US" altLang="zh-CN" dirty="0">
                <a:solidFill>
                  <a:srgbClr val="0070C0"/>
                </a:solidFill>
              </a:rPr>
              <a:t>procedure </a:t>
            </a:r>
            <a:r>
              <a:rPr lang="en-US" altLang="zh-CN" dirty="0" err="1">
                <a:solidFill>
                  <a:srgbClr val="0070C0"/>
                </a:solidFill>
              </a:rPr>
              <a:t>foo</a:t>
            </a:r>
            <a:r>
              <a:rPr lang="en-US" altLang="zh-CN" dirty="0">
                <a:solidFill>
                  <a:srgbClr val="0070C0"/>
                </a:solidFill>
              </a:rPr>
              <a:t>(</a:t>
            </a:r>
            <a:r>
              <a:rPr lang="en-US" altLang="zh-CN" dirty="0" err="1">
                <a:solidFill>
                  <a:srgbClr val="0070C0"/>
                </a:solidFill>
              </a:rPr>
              <a:t>a,b,c</a:t>
            </a:r>
            <a:r>
              <a:rPr lang="en-US" altLang="zh-CN" dirty="0">
                <a:solidFill>
                  <a:srgbClr val="0070C0"/>
                </a:solidFill>
              </a:rPr>
              <a:t>)</a:t>
            </a:r>
            <a:endParaRPr lang="zh-CN" altLang="zh-CN" dirty="0">
              <a:solidFill>
                <a:srgbClr val="0070C0"/>
              </a:solidFill>
            </a:endParaRPr>
          </a:p>
          <a:p>
            <a:r>
              <a:rPr lang="en-US" altLang="zh-CN" dirty="0"/>
              <a:t>(d) Combination:</a:t>
            </a:r>
            <a:endParaRPr lang="zh-CN" altLang="zh-CN" dirty="0"/>
          </a:p>
          <a:p>
            <a:pPr>
              <a:buNone/>
            </a:pPr>
            <a:r>
              <a:rPr lang="en-US" altLang="zh-CN" dirty="0">
                <a:solidFill>
                  <a:srgbClr val="0070C0"/>
                </a:solidFill>
              </a:rPr>
              <a:t>            function ex(d[*]:float, x:numeric,  \</a:t>
            </a:r>
          </a:p>
          <a:p>
            <a:pPr>
              <a:buNone/>
            </a:pPr>
            <a:r>
              <a:rPr lang="en-US" altLang="zh-CN" dirty="0">
                <a:solidFill>
                  <a:srgbClr val="0070C0"/>
                </a:solidFill>
              </a:rPr>
              <a:t>                                      </a:t>
            </a:r>
            <a:r>
              <a:rPr lang="en-US" altLang="zh-CN" dirty="0" err="1">
                <a:solidFill>
                  <a:srgbClr val="0070C0"/>
                </a:solidFill>
              </a:rPr>
              <a:t>wks:graphic</a:t>
            </a:r>
            <a:r>
              <a:rPr lang="en-US" altLang="zh-CN" dirty="0">
                <a:solidFill>
                  <a:srgbClr val="0070C0"/>
                </a:solidFill>
              </a:rPr>
              <a:t>, y[2],a)</a:t>
            </a:r>
            <a:endParaRPr lang="zh-CN" altLang="zh-CN" dirty="0">
              <a:solidFill>
                <a:srgbClr val="0070C0"/>
              </a:solidFill>
            </a:endParaRPr>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E9C130-6988-44B2-AA38-097C7BA18865}"/>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92297ADC-5769-449D-B348-FFF1A847545F}"/>
              </a:ext>
            </a:extLst>
          </p:cNvPr>
          <p:cNvPicPr>
            <a:picLocks noGrp="1" noChangeAspect="1"/>
          </p:cNvPicPr>
          <p:nvPr>
            <p:ph idx="1"/>
          </p:nvPr>
        </p:nvPicPr>
        <p:blipFill>
          <a:blip r:embed="rId2"/>
          <a:stretch>
            <a:fillRect/>
          </a:stretch>
        </p:blipFill>
        <p:spPr>
          <a:xfrm>
            <a:off x="650513" y="1125539"/>
            <a:ext cx="8104526" cy="4672141"/>
          </a:xfrm>
          <a:prstGeom prst="rect">
            <a:avLst/>
          </a:prstGeom>
        </p:spPr>
      </p:pic>
    </p:spTree>
    <p:extLst>
      <p:ext uri="{BB962C8B-B14F-4D97-AF65-F5344CB8AC3E}">
        <p14:creationId xmlns:p14="http://schemas.microsoft.com/office/powerpoint/2010/main" val="242106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6726" y="1116016"/>
            <a:ext cx="8229612" cy="5248925"/>
          </a:xfrm>
        </p:spPr>
        <p:txBody>
          <a:bodyPr/>
          <a:lstStyle/>
          <a:p>
            <a:r>
              <a:rPr lang="en-US" altLang="zh-CN" dirty="0"/>
              <a:t>NCL‘s algebra, like Fortran 90, MATLAB and IDL supports operations on </a:t>
            </a:r>
            <a:r>
              <a:rPr lang="en-US" altLang="zh-CN" u="sng" dirty="0">
                <a:solidFill>
                  <a:srgbClr val="FF0000"/>
                </a:solidFill>
              </a:rPr>
              <a:t>scalars and arrays.</a:t>
            </a:r>
          </a:p>
          <a:p>
            <a:r>
              <a:rPr lang="en-US" altLang="zh-CN" dirty="0"/>
              <a:t>For array operations to work, </a:t>
            </a:r>
            <a:r>
              <a:rPr lang="en-US" altLang="zh-CN" u="sng" dirty="0">
                <a:solidFill>
                  <a:srgbClr val="FF0000"/>
                </a:solidFill>
              </a:rPr>
              <a:t>both operands must have the same number of dimensions and same size dimensions</a:t>
            </a:r>
            <a:r>
              <a:rPr lang="en-US" altLang="zh-CN" dirty="0"/>
              <a:t>, otherwise an error condition occurs. </a:t>
            </a:r>
          </a:p>
          <a:p>
            <a:r>
              <a:rPr lang="en-US" altLang="zh-CN" dirty="0"/>
              <a:t>Furthermore, </a:t>
            </a:r>
            <a:r>
              <a:rPr lang="en-US" altLang="zh-CN" u="sng" dirty="0">
                <a:solidFill>
                  <a:srgbClr val="FF0000"/>
                </a:solidFill>
              </a:rPr>
              <a:t>the data types of each operand must be equivalent</a:t>
            </a:r>
            <a:r>
              <a:rPr lang="en-US" altLang="zh-CN" dirty="0"/>
              <a:t>, or one operand must be </a:t>
            </a:r>
            <a:r>
              <a:rPr lang="en-US" altLang="zh-CN" b="1" i="1" u="sng" dirty="0">
                <a:solidFill>
                  <a:srgbClr val="0070C0"/>
                </a:solidFill>
              </a:rPr>
              <a:t>coercible</a:t>
            </a:r>
            <a:r>
              <a:rPr lang="en-US" altLang="zh-CN" dirty="0"/>
              <a:t> to the type of the other operand.</a:t>
            </a:r>
            <a:endParaRPr lang="en-US" altLang="zh-CN" u="sng" dirty="0">
              <a:solidFill>
                <a:srgbClr val="FF0000"/>
              </a:solidFill>
            </a:endParaRPr>
          </a:p>
          <a:p>
            <a:endParaRPr lang="zh-CN" altLang="en-US" dirty="0"/>
          </a:p>
        </p:txBody>
      </p:sp>
      <p:sp>
        <p:nvSpPr>
          <p:cNvPr id="4" name="标题 3"/>
          <p:cNvSpPr txBox="1">
            <a:spLocks/>
          </p:cNvSpPr>
          <p:nvPr/>
        </p:nvSpPr>
        <p:spPr>
          <a:xfrm>
            <a:off x="488792" y="436246"/>
            <a:ext cx="8229612" cy="540545"/>
          </a:xfrm>
          <a:prstGeom prst="rect">
            <a:avLst/>
          </a:prstGeom>
          <a:noFill/>
          <a:ln w="9525">
            <a:noFill/>
            <a:miter/>
          </a:ln>
        </p:spPr>
        <p:txBody>
          <a:bodyPr anchor="ctr"/>
          <a:lstStyle/>
          <a:p>
            <a:pPr marL="0" marR="0" lvl="0" indent="0" algn="ctr" defTabSz="914400" eaLnBrk="0" fontAlgn="base" latinLnBrk="0" hangingPunct="0">
              <a:lnSpc>
                <a:spcPct val="100000"/>
              </a:lnSpc>
              <a:spcBef>
                <a:spcPct val="0"/>
              </a:spcBef>
              <a:spcAft>
                <a:spcPct val="0"/>
              </a:spcAft>
              <a:buClr>
                <a:srgbClr val="000000"/>
              </a:buClr>
              <a:buSzTx/>
              <a:buFontTx/>
              <a:buNone/>
              <a:tabLst/>
              <a:defRPr/>
            </a:pPr>
            <a:r>
              <a:rPr kumimoji="0" lang="en-US" altLang="zh-CN" sz="3200" b="0" i="0" u="none" strike="noStrike" kern="1200" cap="none" spc="0" normalizeH="0" baseline="0" noProof="0" dirty="0">
                <a:ln>
                  <a:noFill/>
                </a:ln>
                <a:solidFill>
                  <a:schemeClr val="tx2"/>
                </a:solidFill>
                <a:effectLst/>
                <a:uLnTx/>
                <a:uFillTx/>
                <a:latin typeface="+mj-lt"/>
                <a:ea typeface="+mj-ea"/>
                <a:cs typeface="+mj-cs"/>
              </a:rPr>
              <a:t>10.1</a:t>
            </a:r>
            <a:r>
              <a:rPr kumimoji="0" lang="zh-CN" altLang="en-US" sz="3200" b="0" i="0" u="none" strike="noStrike" kern="1200" cap="none" spc="0" normalizeH="0" baseline="0" noProof="0" dirty="0">
                <a:ln>
                  <a:noFill/>
                </a:ln>
                <a:solidFill>
                  <a:schemeClr val="tx2"/>
                </a:solidFill>
                <a:effectLst/>
                <a:uLnTx/>
                <a:uFillTx/>
                <a:latin typeface="+mj-lt"/>
                <a:ea typeface="+mj-ea"/>
                <a:cs typeface="+mj-cs"/>
              </a:rPr>
              <a:t>  </a:t>
            </a:r>
            <a:r>
              <a:rPr kumimoji="0" lang="en-US" altLang="zh-CN" sz="3200" b="0" i="0" u="none" strike="noStrike" kern="1200" cap="none" spc="0" normalizeH="0" baseline="0" noProof="0" dirty="0">
                <a:ln>
                  <a:noFill/>
                </a:ln>
                <a:solidFill>
                  <a:schemeClr val="tx2"/>
                </a:solidFill>
                <a:effectLst/>
                <a:uLnTx/>
                <a:uFillTx/>
                <a:latin typeface="+mj-lt"/>
                <a:ea typeface="+mj-ea"/>
                <a:cs typeface="+mj-cs"/>
              </a:rPr>
              <a:t>Array</a:t>
            </a:r>
            <a:r>
              <a:rPr lang="zh-CN" altLang="en-US" sz="3200" dirty="0">
                <a:solidFill>
                  <a:schemeClr val="tx2"/>
                </a:solidFill>
                <a:latin typeface="+mj-lt"/>
                <a:ea typeface="+mj-ea"/>
                <a:cs typeface="+mj-cs"/>
              </a:rPr>
              <a:t> </a:t>
            </a:r>
            <a:r>
              <a:rPr lang="en-US" altLang="zh-CN" sz="3200" dirty="0">
                <a:solidFill>
                  <a:schemeClr val="tx2"/>
                </a:solidFill>
                <a:latin typeface="+mj-lt"/>
                <a:ea typeface="+mj-ea"/>
                <a:cs typeface="+mj-cs"/>
              </a:rPr>
              <a:t>ordering and syntax</a:t>
            </a:r>
            <a:endParaRPr kumimoji="0" lang="en-US" altLang="zh-CN" sz="3200" b="0" i="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1095447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894380" y="219741"/>
            <a:ext cx="7060158" cy="5816378"/>
          </a:xfrm>
          <a:prstGeom prst="rect">
            <a:avLst/>
          </a:prstGeom>
        </p:spPr>
      </p:pic>
    </p:spTree>
    <p:extLst>
      <p:ext uri="{BB962C8B-B14F-4D97-AF65-F5344CB8AC3E}">
        <p14:creationId xmlns:p14="http://schemas.microsoft.com/office/powerpoint/2010/main" val="252142656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B2DF8-37E1-4FEC-A041-11F47917A821}"/>
              </a:ext>
            </a:extLst>
          </p:cNvPr>
          <p:cNvSpPr>
            <a:spLocks noGrp="1"/>
          </p:cNvSpPr>
          <p:nvPr>
            <p:ph type="title"/>
          </p:nvPr>
        </p:nvSpPr>
        <p:spPr/>
        <p:txBody>
          <a:bodyPr/>
          <a:lstStyle/>
          <a:p>
            <a:r>
              <a:rPr lang="zh-CN" altLang="en-US" dirty="0"/>
              <a:t>计算步骤</a:t>
            </a:r>
          </a:p>
        </p:txBody>
      </p:sp>
      <p:sp>
        <p:nvSpPr>
          <p:cNvPr id="3" name="内容占位符 2">
            <a:extLst>
              <a:ext uri="{FF2B5EF4-FFF2-40B4-BE49-F238E27FC236}">
                <a16:creationId xmlns:a16="http://schemas.microsoft.com/office/drawing/2014/main" id="{E7688B93-E7DA-410F-9BF9-295FD4C418E5}"/>
              </a:ext>
            </a:extLst>
          </p:cNvPr>
          <p:cNvSpPr>
            <a:spLocks noGrp="1"/>
          </p:cNvSpPr>
          <p:nvPr>
            <p:ph idx="1"/>
          </p:nvPr>
        </p:nvSpPr>
        <p:spPr>
          <a:xfrm>
            <a:off x="119418" y="1671851"/>
            <a:ext cx="8714096" cy="4277682"/>
          </a:xfrm>
        </p:spPr>
        <p:txBody>
          <a:bodyPr/>
          <a:lstStyle/>
          <a:p>
            <a:pPr eaLnBrk="1"/>
            <a:r>
              <a:rPr lang="en-US" altLang="zh-CN" dirty="0"/>
              <a:t>1.</a:t>
            </a:r>
            <a:r>
              <a:rPr lang="zh-CN" altLang="en-US" dirty="0"/>
              <a:t>先用各物理量按公式计算所有格点（时间和空间）上的                  和      ；</a:t>
            </a:r>
            <a:endParaRPr lang="en-US" altLang="zh-CN" dirty="0"/>
          </a:p>
          <a:p>
            <a:pPr eaLnBrk="1"/>
            <a:r>
              <a:rPr lang="en-US" altLang="zh-CN" dirty="0"/>
              <a:t>2. </a:t>
            </a:r>
            <a:r>
              <a:rPr lang="zh-CN" altLang="en-US" dirty="0"/>
              <a:t>计算分子和分母的全风速。就是两个</a:t>
            </a:r>
            <a:r>
              <a:rPr lang="en-US" altLang="zh-CN" dirty="0"/>
              <a:t>||</a:t>
            </a:r>
            <a:r>
              <a:rPr lang="zh-CN" altLang="en-US" dirty="0"/>
              <a:t>包含的意思，全风速</a:t>
            </a:r>
            <a:r>
              <a:rPr lang="en-US" altLang="zh-CN" dirty="0"/>
              <a:t>=                              </a:t>
            </a:r>
            <a:r>
              <a:rPr lang="zh-CN" altLang="en-US" dirty="0"/>
              <a:t>然后按公式计算出</a:t>
            </a:r>
            <a:r>
              <a:rPr lang="en-US" altLang="zh-CN" dirty="0"/>
              <a:t>δ</a:t>
            </a:r>
            <a:r>
              <a:rPr lang="zh-CN" altLang="en-US" dirty="0"/>
              <a:t>；</a:t>
            </a:r>
            <a:endParaRPr lang="en-US" altLang="zh-CN" dirty="0"/>
          </a:p>
          <a:p>
            <a:pPr eaLnBrk="1"/>
            <a:r>
              <a:rPr lang="en-US" altLang="zh-CN" dirty="0"/>
              <a:t>3.</a:t>
            </a:r>
            <a:r>
              <a:rPr lang="zh-CN" altLang="en-US" dirty="0"/>
              <a:t>求南海季风区域</a:t>
            </a:r>
            <a:r>
              <a:rPr lang="en-US" altLang="zh-CN" dirty="0"/>
              <a:t>δ</a:t>
            </a:r>
            <a:r>
              <a:rPr lang="zh-CN" altLang="en-US" dirty="0"/>
              <a:t>的区域平均；</a:t>
            </a:r>
            <a:endParaRPr lang="en-US" altLang="zh-CN" dirty="0"/>
          </a:p>
          <a:p>
            <a:pPr eaLnBrk="1"/>
            <a:r>
              <a:rPr lang="en-US" altLang="zh-CN" dirty="0"/>
              <a:t>4.</a:t>
            </a:r>
            <a:r>
              <a:rPr lang="zh-CN" altLang="en-US" dirty="0"/>
              <a:t>计算上一步结果的</a:t>
            </a:r>
            <a:r>
              <a:rPr lang="en-US" altLang="zh-CN" dirty="0"/>
              <a:t>6-9</a:t>
            </a:r>
            <a:r>
              <a:rPr lang="zh-CN" altLang="en-US" dirty="0"/>
              <a:t>月平均值得到最后的指数。</a:t>
            </a:r>
          </a:p>
        </p:txBody>
      </p:sp>
      <p:grpSp>
        <p:nvGrpSpPr>
          <p:cNvPr id="7" name="组合 6">
            <a:extLst>
              <a:ext uri="{FF2B5EF4-FFF2-40B4-BE49-F238E27FC236}">
                <a16:creationId xmlns:a16="http://schemas.microsoft.com/office/drawing/2014/main" id="{12104F1A-AA62-40DE-95CC-1E90592F2E80}"/>
              </a:ext>
            </a:extLst>
          </p:cNvPr>
          <p:cNvGrpSpPr/>
          <p:nvPr/>
        </p:nvGrpSpPr>
        <p:grpSpPr>
          <a:xfrm>
            <a:off x="1451500" y="2142680"/>
            <a:ext cx="4000609" cy="1518267"/>
            <a:chOff x="1560682" y="2743181"/>
            <a:chExt cx="4000609" cy="1518267"/>
          </a:xfrm>
        </p:grpSpPr>
        <p:pic>
          <p:nvPicPr>
            <p:cNvPr id="4" name="图片 3">
              <a:extLst>
                <a:ext uri="{FF2B5EF4-FFF2-40B4-BE49-F238E27FC236}">
                  <a16:creationId xmlns:a16="http://schemas.microsoft.com/office/drawing/2014/main" id="{7DBC0F6D-43D6-4CD8-B4C3-6C9F0FA83BF3}"/>
                </a:ext>
              </a:extLst>
            </p:cNvPr>
            <p:cNvPicPr>
              <a:picLocks noChangeAspect="1"/>
            </p:cNvPicPr>
            <p:nvPr/>
          </p:nvPicPr>
          <p:blipFill>
            <a:blip r:embed="rId2"/>
            <a:stretch>
              <a:fillRect/>
            </a:stretch>
          </p:blipFill>
          <p:spPr>
            <a:xfrm>
              <a:off x="1560682" y="2743181"/>
              <a:ext cx="1441127" cy="444956"/>
            </a:xfrm>
            <a:prstGeom prst="rect">
              <a:avLst/>
            </a:prstGeom>
          </p:spPr>
        </p:pic>
        <p:pic>
          <p:nvPicPr>
            <p:cNvPr id="5" name="图片 4">
              <a:extLst>
                <a:ext uri="{FF2B5EF4-FFF2-40B4-BE49-F238E27FC236}">
                  <a16:creationId xmlns:a16="http://schemas.microsoft.com/office/drawing/2014/main" id="{E62593D1-2A19-4071-AD54-C3FFEF8817CA}"/>
                </a:ext>
              </a:extLst>
            </p:cNvPr>
            <p:cNvPicPr>
              <a:picLocks noChangeAspect="1"/>
            </p:cNvPicPr>
            <p:nvPr/>
          </p:nvPicPr>
          <p:blipFill>
            <a:blip r:embed="rId3"/>
            <a:stretch>
              <a:fillRect/>
            </a:stretch>
          </p:blipFill>
          <p:spPr>
            <a:xfrm>
              <a:off x="3601689" y="2838960"/>
              <a:ext cx="397103" cy="349177"/>
            </a:xfrm>
            <a:prstGeom prst="rect">
              <a:avLst/>
            </a:prstGeom>
          </p:spPr>
        </p:pic>
        <p:pic>
          <p:nvPicPr>
            <p:cNvPr id="6" name="图片 5">
              <a:extLst>
                <a:ext uri="{FF2B5EF4-FFF2-40B4-BE49-F238E27FC236}">
                  <a16:creationId xmlns:a16="http://schemas.microsoft.com/office/drawing/2014/main" id="{CF7ED5B2-ACE1-4CFC-AFD3-863F9163ACAA}"/>
                </a:ext>
              </a:extLst>
            </p:cNvPr>
            <p:cNvPicPr>
              <a:picLocks noChangeAspect="1"/>
            </p:cNvPicPr>
            <p:nvPr/>
          </p:nvPicPr>
          <p:blipFill>
            <a:blip r:embed="rId4"/>
            <a:stretch>
              <a:fillRect/>
            </a:stretch>
          </p:blipFill>
          <p:spPr>
            <a:xfrm>
              <a:off x="2817563" y="3669864"/>
              <a:ext cx="2743728" cy="591584"/>
            </a:xfrm>
            <a:prstGeom prst="rect">
              <a:avLst/>
            </a:prstGeom>
          </p:spPr>
        </p:pic>
      </p:grpSp>
    </p:spTree>
    <p:extLst>
      <p:ext uri="{BB962C8B-B14F-4D97-AF65-F5344CB8AC3E}">
        <p14:creationId xmlns:p14="http://schemas.microsoft.com/office/powerpoint/2010/main" val="2041701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316941"/>
            <a:ext cx="8229612" cy="720726"/>
          </a:xfrm>
        </p:spPr>
        <p:txBody>
          <a:bodyPr/>
          <a:lstStyle/>
          <a:p>
            <a:r>
              <a:rPr lang="en-US" altLang="zh-CN" dirty="0" err="1"/>
              <a:t>clmMon</a:t>
            </a:r>
            <a:r>
              <a:rPr lang="en-US" altLang="zh-CN" dirty="0"/>
              <a:t>*()</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3" cstate="print"/>
          <a:srcRect/>
          <a:stretch>
            <a:fillRect/>
          </a:stretch>
        </p:blipFill>
        <p:spPr bwMode="auto">
          <a:xfrm>
            <a:off x="236185" y="1193426"/>
            <a:ext cx="2040850" cy="4597774"/>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2223247" y="1255060"/>
            <a:ext cx="6920753" cy="4823012"/>
          </a:xfrm>
          <a:prstGeom prst="rect">
            <a:avLst/>
          </a:prstGeom>
          <a:noFill/>
          <a:ln w="9525">
            <a:noFill/>
            <a:miter lim="800000"/>
            <a:headEnd/>
            <a:tailEnd/>
          </a:ln>
        </p:spPr>
      </p:pic>
    </p:spTree>
    <p:extLst>
      <p:ext uri="{BB962C8B-B14F-4D97-AF65-F5344CB8AC3E}">
        <p14:creationId xmlns:p14="http://schemas.microsoft.com/office/powerpoint/2010/main" val="3643575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runave</a:t>
            </a:r>
            <a:r>
              <a:rPr lang="zh-CN" altLang="en-US" dirty="0"/>
              <a:t>*</a:t>
            </a:r>
            <a:r>
              <a:rPr lang="en-US" altLang="zh-CN" dirty="0"/>
              <a:t>()</a:t>
            </a:r>
            <a:endParaRPr lang="zh-CN" altLang="en-US" dirty="0"/>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3" cstate="print"/>
          <a:srcRect/>
          <a:stretch>
            <a:fillRect/>
          </a:stretch>
        </p:blipFill>
        <p:spPr bwMode="auto">
          <a:xfrm>
            <a:off x="215153" y="1762684"/>
            <a:ext cx="2221195" cy="4225739"/>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2442602" y="1731591"/>
            <a:ext cx="6396598" cy="4238904"/>
          </a:xfrm>
          <a:prstGeom prst="rect">
            <a:avLst/>
          </a:prstGeom>
          <a:noFill/>
          <a:ln w="9525">
            <a:noFill/>
            <a:miter lim="800000"/>
            <a:headEnd/>
            <a:tailEnd/>
          </a:ln>
        </p:spPr>
      </p:pic>
    </p:spTree>
    <p:extLst>
      <p:ext uri="{BB962C8B-B14F-4D97-AF65-F5344CB8AC3E}">
        <p14:creationId xmlns:p14="http://schemas.microsoft.com/office/powerpoint/2010/main" val="1023459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wgt_areaave</a:t>
            </a:r>
            <a:r>
              <a:rPr lang="en-US" altLang="zh-CN" dirty="0"/>
              <a:t>*()</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cstate="print"/>
          <a:srcRect/>
          <a:stretch>
            <a:fillRect/>
          </a:stretch>
        </p:blipFill>
        <p:spPr bwMode="auto">
          <a:xfrm>
            <a:off x="0" y="1506057"/>
            <a:ext cx="2545976" cy="453614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2492189" y="1502132"/>
            <a:ext cx="6651812" cy="4611782"/>
          </a:xfrm>
          <a:prstGeom prst="rect">
            <a:avLst/>
          </a:prstGeom>
          <a:noFill/>
          <a:ln w="9525">
            <a:noFill/>
            <a:miter lim="800000"/>
            <a:headEnd/>
            <a:tailEnd/>
          </a:ln>
        </p:spPr>
      </p:pic>
    </p:spTree>
    <p:extLst>
      <p:ext uri="{BB962C8B-B14F-4D97-AF65-F5344CB8AC3E}">
        <p14:creationId xmlns:p14="http://schemas.microsoft.com/office/powerpoint/2010/main" val="2666100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dim_standardize*()</a:t>
            </a:r>
            <a:endParaRPr lang="zh-CN" altLang="en-US" dirty="0"/>
          </a:p>
        </p:txBody>
      </p:sp>
      <p:sp>
        <p:nvSpPr>
          <p:cNvPr id="3" name="内容占位符 2"/>
          <p:cNvSpPr>
            <a:spLocks noGrp="1"/>
          </p:cNvSpPr>
          <p:nvPr>
            <p:ph idx="1"/>
          </p:nvPr>
        </p:nvSpPr>
        <p:spPr/>
        <p:txBody>
          <a:bodyPr/>
          <a:lstStyle/>
          <a:p>
            <a:endParaRPr lang="zh-CN" altLang="en-US"/>
          </a:p>
        </p:txBody>
      </p:sp>
      <p:pic>
        <p:nvPicPr>
          <p:cNvPr id="4100" name="Picture 4"/>
          <p:cNvPicPr>
            <a:picLocks noChangeAspect="1" noChangeArrowheads="1"/>
          </p:cNvPicPr>
          <p:nvPr/>
        </p:nvPicPr>
        <p:blipFill>
          <a:blip r:embed="rId3" cstate="print"/>
          <a:srcRect/>
          <a:stretch>
            <a:fillRect/>
          </a:stretch>
        </p:blipFill>
        <p:spPr bwMode="auto">
          <a:xfrm>
            <a:off x="0" y="1573865"/>
            <a:ext cx="2958353" cy="4306981"/>
          </a:xfrm>
          <a:prstGeom prst="rect">
            <a:avLst/>
          </a:prstGeom>
          <a:noFill/>
          <a:ln w="9525">
            <a:noFill/>
            <a:miter lim="800000"/>
            <a:headEnd/>
            <a:tailEnd/>
          </a:ln>
        </p:spPr>
      </p:pic>
      <p:pic>
        <p:nvPicPr>
          <p:cNvPr id="4101" name="Picture 5"/>
          <p:cNvPicPr>
            <a:picLocks noChangeAspect="1" noChangeArrowheads="1"/>
          </p:cNvPicPr>
          <p:nvPr/>
        </p:nvPicPr>
        <p:blipFill>
          <a:blip r:embed="rId4" cstate="print"/>
          <a:srcRect/>
          <a:stretch>
            <a:fillRect/>
          </a:stretch>
        </p:blipFill>
        <p:spPr bwMode="auto">
          <a:xfrm>
            <a:off x="2948828" y="1614488"/>
            <a:ext cx="6195172" cy="4230500"/>
          </a:xfrm>
          <a:prstGeom prst="rect">
            <a:avLst/>
          </a:prstGeom>
          <a:noFill/>
          <a:ln w="9525">
            <a:noFill/>
            <a:miter lim="800000"/>
            <a:headEnd/>
            <a:tailEnd/>
          </a:ln>
        </p:spPr>
      </p:pic>
    </p:spTree>
    <p:extLst>
      <p:ext uri="{BB962C8B-B14F-4D97-AF65-F5344CB8AC3E}">
        <p14:creationId xmlns:p14="http://schemas.microsoft.com/office/powerpoint/2010/main" val="2185380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9E6FF5-C277-4D9E-9BC7-442EA447F86F}"/>
              </a:ext>
            </a:extLst>
          </p:cNvPr>
          <p:cNvSpPr>
            <a:spLocks noGrp="1"/>
          </p:cNvSpPr>
          <p:nvPr>
            <p:ph type="title"/>
          </p:nvPr>
        </p:nvSpPr>
        <p:spPr>
          <a:xfrm>
            <a:off x="522904" y="505868"/>
            <a:ext cx="8229612" cy="720726"/>
          </a:xfrm>
        </p:spPr>
        <p:txBody>
          <a:bodyPr/>
          <a:lstStyle/>
          <a:p>
            <a:r>
              <a:rPr lang="zh-CN" altLang="en-US" dirty="0"/>
              <a:t>操作练习</a:t>
            </a:r>
          </a:p>
        </p:txBody>
      </p:sp>
      <p:sp>
        <p:nvSpPr>
          <p:cNvPr id="3" name="内容占位符 2">
            <a:extLst>
              <a:ext uri="{FF2B5EF4-FFF2-40B4-BE49-F238E27FC236}">
                <a16:creationId xmlns:a16="http://schemas.microsoft.com/office/drawing/2014/main" id="{213519D1-3158-42A0-BAE9-40F2765E4AA0}"/>
              </a:ext>
            </a:extLst>
          </p:cNvPr>
          <p:cNvSpPr>
            <a:spLocks noGrp="1"/>
          </p:cNvSpPr>
          <p:nvPr>
            <p:ph idx="1"/>
          </p:nvPr>
        </p:nvSpPr>
        <p:spPr>
          <a:xfrm>
            <a:off x="457194" y="1329689"/>
            <a:ext cx="8229612" cy="4920986"/>
          </a:xfrm>
        </p:spPr>
        <p:txBody>
          <a:bodyPr/>
          <a:lstStyle/>
          <a:p>
            <a:r>
              <a:rPr lang="en-US" altLang="zh-CN" dirty="0"/>
              <a:t>1. </a:t>
            </a:r>
            <a:r>
              <a:rPr lang="zh-CN" altLang="en-US" dirty="0"/>
              <a:t>构建</a:t>
            </a:r>
            <a:r>
              <a:rPr lang="en-US" altLang="zh-CN" dirty="0"/>
              <a:t>A</a:t>
            </a:r>
            <a:r>
              <a:rPr lang="zh-CN" altLang="en-US" dirty="0"/>
              <a:t>、</a:t>
            </a:r>
            <a:r>
              <a:rPr lang="en-US" altLang="zh-CN" dirty="0"/>
              <a:t>B</a:t>
            </a:r>
            <a:r>
              <a:rPr lang="zh-CN" altLang="en-US" dirty="0"/>
              <a:t>两个大小相同的二维数组（有几种方法？），</a:t>
            </a:r>
            <a:r>
              <a:rPr lang="en-US" altLang="zh-CN" dirty="0"/>
              <a:t>A</a:t>
            </a:r>
            <a:r>
              <a:rPr lang="zh-CN" altLang="en-US" dirty="0"/>
              <a:t>为整型数组，</a:t>
            </a:r>
            <a:r>
              <a:rPr lang="en-US" altLang="zh-CN" dirty="0"/>
              <a:t>B</a:t>
            </a:r>
            <a:r>
              <a:rPr lang="zh-CN" altLang="en-US" dirty="0"/>
              <a:t>为浮点型数组；</a:t>
            </a:r>
            <a:endParaRPr lang="en-US" altLang="zh-CN" dirty="0"/>
          </a:p>
          <a:p>
            <a:r>
              <a:rPr lang="en-US" altLang="zh-CN" dirty="0"/>
              <a:t>2.</a:t>
            </a:r>
            <a:r>
              <a:rPr lang="zh-CN" altLang="en-US" dirty="0"/>
              <a:t>用</a:t>
            </a:r>
            <a:r>
              <a:rPr lang="en-US" altLang="zh-CN" dirty="0"/>
              <a:t>A</a:t>
            </a:r>
            <a:r>
              <a:rPr lang="zh-CN" altLang="en-US" dirty="0"/>
              <a:t>、</a:t>
            </a:r>
            <a:r>
              <a:rPr lang="en-US" altLang="zh-CN" dirty="0"/>
              <a:t>B</a:t>
            </a:r>
            <a:r>
              <a:rPr lang="zh-CN" altLang="en-US" dirty="0"/>
              <a:t>两个数组做</a:t>
            </a:r>
            <a:r>
              <a:rPr lang="en-US" altLang="zh-CN" dirty="0"/>
              <a:t>+</a:t>
            </a:r>
            <a:r>
              <a:rPr lang="zh-CN" altLang="en-US" dirty="0"/>
              <a:t>、</a:t>
            </a:r>
            <a:r>
              <a:rPr lang="en-US" altLang="zh-CN" dirty="0"/>
              <a:t>-</a:t>
            </a:r>
            <a:r>
              <a:rPr lang="zh-CN" altLang="en-US" dirty="0"/>
              <a:t>、</a:t>
            </a:r>
            <a:r>
              <a:rPr lang="en-US" altLang="zh-CN" dirty="0"/>
              <a:t>*</a:t>
            </a:r>
            <a:r>
              <a:rPr lang="zh-CN" altLang="en-US" dirty="0"/>
              <a:t>的运算，分别生成新的</a:t>
            </a:r>
            <a:r>
              <a:rPr lang="en-US" altLang="zh-CN" dirty="0"/>
              <a:t>C</a:t>
            </a:r>
            <a:r>
              <a:rPr lang="zh-CN" altLang="en-US" dirty="0"/>
              <a:t>、</a:t>
            </a:r>
            <a:r>
              <a:rPr lang="en-US" altLang="zh-CN" dirty="0"/>
              <a:t>D</a:t>
            </a:r>
            <a:r>
              <a:rPr lang="zh-CN" altLang="en-US" dirty="0"/>
              <a:t>、</a:t>
            </a:r>
            <a:r>
              <a:rPr lang="en-US" altLang="zh-CN" dirty="0"/>
              <a:t>E</a:t>
            </a:r>
            <a:r>
              <a:rPr lang="zh-CN" altLang="en-US" dirty="0"/>
              <a:t>数组。注意看新的三个数组的类型；</a:t>
            </a:r>
            <a:endParaRPr lang="en-US" altLang="zh-CN" dirty="0"/>
          </a:p>
          <a:p>
            <a:r>
              <a:rPr lang="en-US" altLang="zh-CN" dirty="0"/>
              <a:t>3.</a:t>
            </a:r>
            <a:r>
              <a:rPr lang="zh-CN" altLang="en-US" dirty="0"/>
              <a:t>构建一个不能和</a:t>
            </a:r>
            <a:r>
              <a:rPr lang="en-US" altLang="zh-CN" dirty="0"/>
              <a:t>A</a:t>
            </a:r>
            <a:r>
              <a:rPr lang="zh-CN" altLang="en-US" dirty="0"/>
              <a:t>或</a:t>
            </a:r>
            <a:r>
              <a:rPr lang="en-US" altLang="zh-CN" dirty="0"/>
              <a:t>B</a:t>
            </a:r>
            <a:r>
              <a:rPr lang="zh-CN" altLang="en-US" dirty="0"/>
              <a:t>数组做</a:t>
            </a:r>
            <a:r>
              <a:rPr lang="en-US" altLang="zh-CN" dirty="0"/>
              <a:t>+</a:t>
            </a:r>
            <a:r>
              <a:rPr lang="zh-CN" altLang="en-US" dirty="0"/>
              <a:t>、</a:t>
            </a:r>
            <a:r>
              <a:rPr lang="en-US" altLang="zh-CN" dirty="0"/>
              <a:t>-</a:t>
            </a:r>
            <a:r>
              <a:rPr lang="zh-CN" altLang="en-US" dirty="0"/>
              <a:t>、</a:t>
            </a:r>
            <a:r>
              <a:rPr lang="en-US" altLang="zh-CN" dirty="0"/>
              <a:t>*</a:t>
            </a:r>
            <a:r>
              <a:rPr lang="zh-CN" altLang="en-US" dirty="0"/>
              <a:t>运算的数组</a:t>
            </a:r>
            <a:r>
              <a:rPr lang="en-US" altLang="zh-CN" dirty="0"/>
              <a:t>F(</a:t>
            </a:r>
            <a:r>
              <a:rPr lang="zh-CN" altLang="en-US" dirty="0"/>
              <a:t>它的特点是什么</a:t>
            </a:r>
            <a:r>
              <a:rPr lang="en-US" altLang="zh-CN" dirty="0"/>
              <a:t>)</a:t>
            </a:r>
            <a:r>
              <a:rPr lang="zh-CN" altLang="en-US" dirty="0"/>
              <a:t>；</a:t>
            </a:r>
            <a:endParaRPr lang="en-US" altLang="zh-CN" dirty="0"/>
          </a:p>
          <a:p>
            <a:r>
              <a:rPr lang="en-US" altLang="zh-CN" dirty="0"/>
              <a:t>4.</a:t>
            </a:r>
            <a:r>
              <a:rPr lang="zh-CN" altLang="en-US" dirty="0"/>
              <a:t>构建一个跟</a:t>
            </a:r>
            <a:r>
              <a:rPr lang="en-US" altLang="zh-CN" dirty="0"/>
              <a:t>A</a:t>
            </a:r>
            <a:r>
              <a:rPr lang="zh-CN" altLang="en-US" dirty="0"/>
              <a:t>大小相同的字符型数组</a:t>
            </a:r>
            <a:r>
              <a:rPr lang="en-US" altLang="zh-CN" dirty="0"/>
              <a:t>S</a:t>
            </a:r>
            <a:r>
              <a:rPr lang="zh-CN" altLang="en-US" dirty="0"/>
              <a:t>，</a:t>
            </a:r>
            <a:r>
              <a:rPr lang="en-US" altLang="zh-CN" dirty="0"/>
              <a:t>S</a:t>
            </a:r>
            <a:r>
              <a:rPr lang="zh-CN" altLang="en-US" dirty="0"/>
              <a:t>的元素是数字字符串（如</a:t>
            </a:r>
            <a:r>
              <a:rPr lang="en-US" altLang="zh-CN" dirty="0">
                <a:sym typeface="Wingdings" panose="05000000000000000000" pitchFamily="2" charset="2"/>
              </a:rPr>
              <a:t>: (/”1”,”23”,”3”/)</a:t>
            </a:r>
            <a:r>
              <a:rPr lang="zh-CN" altLang="en-US" dirty="0"/>
              <a:t>；</a:t>
            </a:r>
            <a:endParaRPr lang="en-US" altLang="zh-CN" dirty="0"/>
          </a:p>
          <a:p>
            <a:r>
              <a:rPr lang="en-US" altLang="zh-CN" dirty="0"/>
              <a:t>5.</a:t>
            </a:r>
            <a:r>
              <a:rPr lang="zh-CN" altLang="en-US" dirty="0"/>
              <a:t>做</a:t>
            </a:r>
            <a:r>
              <a:rPr lang="en-US" altLang="zh-CN" dirty="0"/>
              <a:t>S=A+B</a:t>
            </a:r>
            <a:r>
              <a:rPr lang="zh-CN" altLang="en-US" dirty="0"/>
              <a:t>的计算，看结果是什么；</a:t>
            </a:r>
            <a:endParaRPr lang="en-US" altLang="zh-CN" dirty="0"/>
          </a:p>
          <a:p>
            <a:r>
              <a:rPr lang="en-US" altLang="zh-CN" dirty="0"/>
              <a:t>6.</a:t>
            </a:r>
            <a:r>
              <a:rPr lang="zh-CN" altLang="en-US" dirty="0"/>
              <a:t>做</a:t>
            </a:r>
            <a:r>
              <a:rPr lang="en-US" altLang="zh-CN" dirty="0"/>
              <a:t>G=S+A</a:t>
            </a:r>
            <a:r>
              <a:rPr lang="zh-CN" altLang="en-US" dirty="0"/>
              <a:t>的计算，看结果是什么。</a:t>
            </a:r>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934918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6725" y="1042670"/>
            <a:ext cx="8229600" cy="5051425"/>
          </a:xfrm>
        </p:spPr>
        <p:txBody>
          <a:bodyPr/>
          <a:lstStyle/>
          <a:p>
            <a:r>
              <a:rPr lang="zh-CN" altLang="en-US" dirty="0"/>
              <a:t>Coercion is the implicit conversion of data from one data type to another. This occurs when two or more values of different variable types are operands to the same operator.</a:t>
            </a:r>
          </a:p>
          <a:p>
            <a:pPr marL="0" indent="0">
              <a:buNone/>
            </a:pPr>
            <a:r>
              <a:rPr lang="zh-CN" altLang="en-US" dirty="0"/>
              <a:t>          A simple example is:</a:t>
            </a:r>
          </a:p>
          <a:p>
            <a:pPr marL="0" indent="0">
              <a:buNone/>
            </a:pPr>
            <a:r>
              <a:rPr lang="zh-CN" altLang="en-US" dirty="0"/>
              <a:t>                   </a:t>
            </a:r>
            <a:r>
              <a:rPr lang="zh-CN" altLang="en-US" dirty="0">
                <a:solidFill>
                  <a:srgbClr val="FF0000"/>
                </a:solidFill>
              </a:rPr>
              <a:t>X = 5.2 + 9</a:t>
            </a:r>
            <a:r>
              <a:rPr lang="zh-CN" altLang="en-US" dirty="0"/>
              <a:t>     </a:t>
            </a:r>
            <a:r>
              <a:rPr lang="en-US" altLang="zh-CN" dirty="0">
                <a:solidFill>
                  <a:srgbClr val="0070C0"/>
                </a:solidFill>
              </a:rPr>
              <a:t>;</a:t>
            </a:r>
            <a:r>
              <a:rPr lang="en-US" altLang="zh-CN" dirty="0" err="1">
                <a:solidFill>
                  <a:srgbClr val="0070C0"/>
                </a:solidFill>
              </a:rPr>
              <a:t>float+integer</a:t>
            </a:r>
            <a:endParaRPr lang="en-US" altLang="zh-CN" dirty="0">
              <a:solidFill>
                <a:srgbClr val="0070C0"/>
              </a:solidFill>
            </a:endParaRPr>
          </a:p>
          <a:p>
            <a:pPr marL="0" indent="0">
              <a:buNone/>
            </a:pPr>
            <a:r>
              <a:rPr lang="zh-CN" altLang="en-US" dirty="0"/>
              <a:t>         </a:t>
            </a:r>
            <a:r>
              <a:rPr lang="en-US" altLang="zh-CN" dirty="0">
                <a:solidFill>
                  <a:srgbClr val="0070C0"/>
                </a:solidFill>
              </a:rPr>
              <a:t>;the 9 is silently coerced (promoted) to</a:t>
            </a:r>
          </a:p>
          <a:p>
            <a:pPr marL="0" indent="0">
              <a:buNone/>
            </a:pPr>
            <a:r>
              <a:rPr lang="en-US" altLang="zh-CN" dirty="0">
                <a:solidFill>
                  <a:srgbClr val="0070C0"/>
                </a:solidFill>
              </a:rPr>
              <a:t>         ;float prior to the addition</a:t>
            </a:r>
          </a:p>
        </p:txBody>
      </p:sp>
      <p:sp>
        <p:nvSpPr>
          <p:cNvPr id="7" name="标题 3"/>
          <p:cNvSpPr>
            <a:spLocks noGrp="1"/>
          </p:cNvSpPr>
          <p:nvPr/>
        </p:nvSpPr>
        <p:spPr>
          <a:xfrm>
            <a:off x="530067" y="386081"/>
            <a:ext cx="8229612" cy="540545"/>
          </a:xfrm>
          <a:prstGeom prst="rect">
            <a:avLst/>
          </a:prstGeom>
          <a:noFill/>
          <a:ln w="9525">
            <a:noFill/>
            <a:miter/>
          </a:ln>
        </p:spPr>
        <p:txBody>
          <a:bodyPr anchor="ctr"/>
          <a:lstStyle>
            <a:lvl1pPr marL="0" lvl="0" indent="0" algn="ctr" defTabSz="914400" eaLnBrk="0" fontAlgn="base" latinLnBrk="0" hangingPunct="0">
              <a:spcBef>
                <a:spcPct val="0"/>
              </a:spcBef>
              <a:spcAft>
                <a:spcPct val="0"/>
              </a:spcAft>
              <a:buClr>
                <a:srgbClr val="000000"/>
              </a:buClr>
              <a:buNone/>
              <a:defRPr sz="3200" b="0" i="0" u="none" kern="1200" baseline="0">
                <a:solidFill>
                  <a:schemeClr val="tx2"/>
                </a:solidFill>
                <a:latin typeface="+mj-lt"/>
                <a:ea typeface="+mj-ea"/>
                <a:cs typeface="+mj-cs"/>
              </a:defRPr>
            </a:lvl1pPr>
          </a:lstStyle>
          <a:p>
            <a:r>
              <a:rPr lang="zh-CN" altLang="en-US">
                <a:sym typeface="+mn-ea"/>
              </a:rPr>
              <a:t>2.15  Coercion</a:t>
            </a:r>
          </a:p>
        </p:txBody>
      </p:sp>
    </p:spTree>
    <p:extLst>
      <p:ext uri="{BB962C8B-B14F-4D97-AF65-F5344CB8AC3E}">
        <p14:creationId xmlns:p14="http://schemas.microsoft.com/office/powerpoint/2010/main" val="3401525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3390" y="1004570"/>
            <a:ext cx="8505190" cy="5258435"/>
          </a:xfrm>
        </p:spPr>
        <p:txBody>
          <a:bodyPr/>
          <a:lstStyle/>
          <a:p>
            <a:pPr marL="457200" indent="-457200"/>
            <a:r>
              <a:rPr lang="en-US" altLang="zh-CN">
                <a:sym typeface="+mn-ea"/>
              </a:rPr>
              <a:t>NCL will automatically coerce when no information is lost. </a:t>
            </a:r>
          </a:p>
          <a:p>
            <a:pPr marL="457200" indent="-457200"/>
            <a:r>
              <a:rPr lang="en-US" altLang="zh-CN">
                <a:sym typeface="+mn-ea"/>
              </a:rPr>
              <a:t>If K is of type integer and X is of type float (or double) then the following statement would </a:t>
            </a:r>
            <a:r>
              <a:rPr lang="en-US" altLang="zh-CN" i="1" u="sng">
                <a:solidFill>
                  <a:srgbClr val="C00000"/>
                </a:solidFill>
                <a:sym typeface="+mn-ea"/>
              </a:rPr>
              <a:t>result in a fatal error</a:t>
            </a:r>
            <a:r>
              <a:rPr lang="en-US" altLang="zh-CN">
                <a:sym typeface="+mn-ea"/>
              </a:rPr>
              <a:t> (no coercion because </a:t>
            </a:r>
            <a:r>
              <a:rPr lang="en-US" altLang="zh-CN" u="sng">
                <a:sym typeface="+mn-ea"/>
              </a:rPr>
              <a:t>information is possibly lost</a:t>
            </a:r>
            <a:r>
              <a:rPr lang="en-US" altLang="zh-CN">
                <a:sym typeface="+mn-ea"/>
              </a:rPr>
              <a:t>):</a:t>
            </a:r>
            <a:endParaRPr lang="en-US" altLang="zh-CN"/>
          </a:p>
          <a:p>
            <a:pPr marL="0" indent="0">
              <a:buNone/>
            </a:pPr>
            <a:r>
              <a:rPr lang="en-US" altLang="zh-CN">
                <a:sym typeface="+mn-ea"/>
              </a:rPr>
              <a:t>           </a:t>
            </a:r>
            <a:r>
              <a:rPr lang="en-US" altLang="zh-CN">
                <a:solidFill>
                  <a:srgbClr val="FF0000"/>
                </a:solidFill>
                <a:sym typeface="+mn-ea"/>
              </a:rPr>
              <a:t>K = X</a:t>
            </a:r>
            <a:r>
              <a:rPr lang="en-US" altLang="zh-CN">
                <a:sym typeface="+mn-ea"/>
              </a:rPr>
              <a:t>          </a:t>
            </a:r>
            <a:r>
              <a:rPr lang="en-US" altLang="zh-CN">
                <a:solidFill>
                  <a:srgbClr val="0070C0"/>
                </a:solidFill>
                <a:sym typeface="+mn-ea"/>
              </a:rPr>
              <a:t>;result in a fatal error</a:t>
            </a:r>
          </a:p>
          <a:p>
            <a:pPr marL="457200" indent="-457200"/>
            <a:r>
              <a:rPr lang="en-US" altLang="zh-CN">
                <a:sym typeface="+mn-ea"/>
              </a:rPr>
              <a:t>When information may be lost, explicit conversion functions must be used.</a:t>
            </a:r>
            <a:endParaRPr lang="en-US" altLang="zh-CN"/>
          </a:p>
          <a:p>
            <a:pPr marL="0" indent="0">
              <a:buNone/>
            </a:pPr>
            <a:r>
              <a:rPr lang="en-US" altLang="zh-CN">
                <a:sym typeface="+mn-ea"/>
              </a:rPr>
              <a:t>           </a:t>
            </a:r>
            <a:r>
              <a:rPr lang="en-US" altLang="zh-CN">
                <a:solidFill>
                  <a:srgbClr val="FF0000"/>
                </a:solidFill>
                <a:sym typeface="+mn-ea"/>
              </a:rPr>
              <a:t>K = toint(X)</a:t>
            </a:r>
          </a:p>
          <a:p>
            <a:pPr marL="0" indent="0">
              <a:buNone/>
            </a:pPr>
            <a:endParaRPr lang="zh-CN" altLang="en-US"/>
          </a:p>
        </p:txBody>
      </p:sp>
      <p:sp>
        <p:nvSpPr>
          <p:cNvPr id="7" name="标题 3"/>
          <p:cNvSpPr>
            <a:spLocks noGrp="1"/>
          </p:cNvSpPr>
          <p:nvPr/>
        </p:nvSpPr>
        <p:spPr>
          <a:xfrm>
            <a:off x="530067" y="386081"/>
            <a:ext cx="8229612" cy="540545"/>
          </a:xfrm>
          <a:prstGeom prst="rect">
            <a:avLst/>
          </a:prstGeom>
          <a:noFill/>
          <a:ln w="9525">
            <a:noFill/>
            <a:miter/>
          </a:ln>
        </p:spPr>
        <p:txBody>
          <a:bodyPr anchor="ctr"/>
          <a:lstStyle>
            <a:lvl1pPr marL="0" lvl="0" indent="0" algn="ctr" defTabSz="914400" eaLnBrk="0" fontAlgn="base" latinLnBrk="0" hangingPunct="0">
              <a:spcBef>
                <a:spcPct val="0"/>
              </a:spcBef>
              <a:spcAft>
                <a:spcPct val="0"/>
              </a:spcAft>
              <a:buClr>
                <a:srgbClr val="000000"/>
              </a:buClr>
              <a:buNone/>
              <a:defRPr sz="3200" b="0" i="0" u="none" kern="1200" baseline="0">
                <a:solidFill>
                  <a:schemeClr val="tx2"/>
                </a:solidFill>
                <a:latin typeface="+mj-lt"/>
                <a:ea typeface="+mj-ea"/>
                <a:cs typeface="+mj-cs"/>
              </a:defRPr>
            </a:lvl1pPr>
          </a:lstStyle>
          <a:p>
            <a:r>
              <a:rPr lang="zh-CN" altLang="en-US">
                <a:sym typeface="+mn-ea"/>
              </a:rPr>
              <a:t>2.15  Coercion</a:t>
            </a:r>
          </a:p>
        </p:txBody>
      </p:sp>
    </p:spTree>
    <p:extLst>
      <p:ext uri="{BB962C8B-B14F-4D97-AF65-F5344CB8AC3E}">
        <p14:creationId xmlns:p14="http://schemas.microsoft.com/office/powerpoint/2010/main" val="1586780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0205" y="6024245"/>
            <a:ext cx="8229600" cy="415925"/>
          </a:xfrm>
        </p:spPr>
        <p:txBody>
          <a:bodyPr/>
          <a:lstStyle/>
          <a:p>
            <a:pPr marL="0" indent="0">
              <a:buNone/>
            </a:pPr>
            <a:r>
              <a:rPr lang="zh-CN" altLang="en-US" sz="2000"/>
              <a:t>http://www.ncl.ucar.edu/Document/Functions/type_convert.shtml</a:t>
            </a:r>
            <a:endParaRPr lang="zh-CN" altLang="zh-CN"/>
          </a:p>
        </p:txBody>
      </p:sp>
      <p:sp>
        <p:nvSpPr>
          <p:cNvPr id="7" name="标题 3"/>
          <p:cNvSpPr>
            <a:spLocks noGrp="1"/>
          </p:cNvSpPr>
          <p:nvPr/>
        </p:nvSpPr>
        <p:spPr>
          <a:xfrm>
            <a:off x="530067" y="386081"/>
            <a:ext cx="8229612" cy="540545"/>
          </a:xfrm>
          <a:prstGeom prst="rect">
            <a:avLst/>
          </a:prstGeom>
          <a:noFill/>
          <a:ln w="9525">
            <a:noFill/>
            <a:miter/>
          </a:ln>
        </p:spPr>
        <p:txBody>
          <a:bodyPr anchor="ctr"/>
          <a:lstStyle>
            <a:lvl1pPr marL="0" lvl="0" indent="0" algn="ctr" defTabSz="914400" eaLnBrk="0" fontAlgn="base" latinLnBrk="0" hangingPunct="0">
              <a:spcBef>
                <a:spcPct val="0"/>
              </a:spcBef>
              <a:spcAft>
                <a:spcPct val="0"/>
              </a:spcAft>
              <a:buClr>
                <a:srgbClr val="000000"/>
              </a:buClr>
              <a:buNone/>
              <a:defRPr sz="3200" b="0" i="0" u="none" kern="1200" baseline="0">
                <a:solidFill>
                  <a:schemeClr val="tx2"/>
                </a:solidFill>
                <a:latin typeface="+mj-lt"/>
                <a:ea typeface="+mj-ea"/>
                <a:cs typeface="+mj-cs"/>
              </a:defRPr>
            </a:lvl1pPr>
          </a:lstStyle>
          <a:p>
            <a:r>
              <a:rPr lang="zh-CN" altLang="en-US">
                <a:sym typeface="+mn-ea"/>
              </a:rPr>
              <a:t>2.15  Coercion</a:t>
            </a:r>
          </a:p>
        </p:txBody>
      </p:sp>
      <p:graphicFrame>
        <p:nvGraphicFramePr>
          <p:cNvPr id="2" name="对象 1"/>
          <p:cNvGraphicFramePr>
            <a:graphicFrameLocks/>
          </p:cNvGraphicFramePr>
          <p:nvPr/>
        </p:nvGraphicFramePr>
        <p:xfrm>
          <a:off x="502920" y="941070"/>
          <a:ext cx="7905750" cy="5102225"/>
        </p:xfrm>
        <a:graphic>
          <a:graphicData uri="http://schemas.openxmlformats.org/presentationml/2006/ole">
            <mc:AlternateContent xmlns:mc="http://schemas.openxmlformats.org/markup-compatibility/2006">
              <mc:Choice xmlns:v="urn:schemas-microsoft-com:vml" Requires="v">
                <p:oleObj spid="_x0000_s2053" r:id="rId4" imgW="6590476" imgH="4258269" progId="PBrush">
                  <p:embed/>
                </p:oleObj>
              </mc:Choice>
              <mc:Fallback>
                <p:oleObj r:id="rId4" imgW="6590476" imgH="4258269" progId="PBrush">
                  <p:embed/>
                  <p:pic>
                    <p:nvPicPr>
                      <p:cNvPr id="2" name="对象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 y="941070"/>
                        <a:ext cx="7905750" cy="5102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69597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3" cstate="print"/>
          <a:srcRect/>
          <a:stretch>
            <a:fillRect/>
          </a:stretch>
        </p:blipFill>
        <p:spPr bwMode="auto">
          <a:xfrm>
            <a:off x="-127591" y="833718"/>
            <a:ext cx="4829863" cy="6024282"/>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554072" y="833718"/>
            <a:ext cx="4589928" cy="6010543"/>
          </a:xfrm>
          <a:prstGeom prst="rect">
            <a:avLst/>
          </a:prstGeom>
          <a:noFill/>
          <a:ln w="9525">
            <a:noFill/>
            <a:miter lim="800000"/>
            <a:headEnd/>
            <a:tailEnd/>
          </a:ln>
        </p:spPr>
      </p:pic>
      <p:sp>
        <p:nvSpPr>
          <p:cNvPr id="6" name="标题 3"/>
          <p:cNvSpPr txBox="1">
            <a:spLocks/>
          </p:cNvSpPr>
          <p:nvPr/>
        </p:nvSpPr>
        <p:spPr>
          <a:xfrm>
            <a:off x="439266" y="96679"/>
            <a:ext cx="8229612" cy="540545"/>
          </a:xfrm>
          <a:prstGeom prst="rect">
            <a:avLst/>
          </a:prstGeom>
          <a:noFill/>
          <a:ln w="9525">
            <a:noFill/>
            <a:miter/>
          </a:ln>
        </p:spPr>
        <p:txBody>
          <a:bodyPr anchor="ctr"/>
          <a:lstStyle/>
          <a:p>
            <a:pPr marL="0" marR="0" lvl="0" indent="0" algn="ctr" defTabSz="914400" eaLnBrk="0" fontAlgn="base" latinLnBrk="0" hangingPunct="0">
              <a:lnSpc>
                <a:spcPct val="100000"/>
              </a:lnSpc>
              <a:spcBef>
                <a:spcPct val="0"/>
              </a:spcBef>
              <a:spcAft>
                <a:spcPct val="0"/>
              </a:spcAft>
              <a:buClr>
                <a:srgbClr val="000000"/>
              </a:buClr>
              <a:buSzTx/>
              <a:buFontTx/>
              <a:buNone/>
              <a:tabLst/>
              <a:defRPr/>
            </a:pPr>
            <a:r>
              <a:rPr kumimoji="0" lang="en-US" altLang="zh-CN" sz="3200" b="0" i="0" u="none" strike="noStrike" kern="1200" cap="none" spc="0" normalizeH="0" baseline="0" noProof="0" dirty="0">
                <a:ln>
                  <a:noFill/>
                </a:ln>
                <a:solidFill>
                  <a:schemeClr val="tx2"/>
                </a:solidFill>
                <a:effectLst/>
                <a:uLnTx/>
                <a:uFillTx/>
                <a:latin typeface="+mj-lt"/>
                <a:ea typeface="+mj-ea"/>
                <a:cs typeface="+mj-cs"/>
              </a:rPr>
              <a:t>10.1</a:t>
            </a:r>
            <a:r>
              <a:rPr kumimoji="0" lang="zh-CN" altLang="en-US" sz="3200" b="0" i="0" u="none" strike="noStrike" kern="1200" cap="none" spc="0" normalizeH="0" baseline="0" noProof="0" dirty="0">
                <a:ln>
                  <a:noFill/>
                </a:ln>
                <a:solidFill>
                  <a:schemeClr val="tx2"/>
                </a:solidFill>
                <a:effectLst/>
                <a:uLnTx/>
                <a:uFillTx/>
                <a:latin typeface="+mj-lt"/>
                <a:ea typeface="+mj-ea"/>
                <a:cs typeface="+mj-cs"/>
              </a:rPr>
              <a:t>  </a:t>
            </a:r>
            <a:r>
              <a:rPr kumimoji="0" lang="en-US" altLang="zh-CN" sz="3200" b="0" i="0" u="none" strike="noStrike" kern="1200" cap="none" spc="0" normalizeH="0" baseline="0" noProof="0" dirty="0">
                <a:ln>
                  <a:noFill/>
                </a:ln>
                <a:solidFill>
                  <a:schemeClr val="tx2"/>
                </a:solidFill>
                <a:effectLst/>
                <a:uLnTx/>
                <a:uFillTx/>
                <a:latin typeface="+mj-lt"/>
                <a:ea typeface="+mj-ea"/>
                <a:cs typeface="+mj-cs"/>
              </a:rPr>
              <a:t>Array</a:t>
            </a:r>
            <a:r>
              <a:rPr lang="zh-CN" altLang="en-US" sz="3200" dirty="0">
                <a:solidFill>
                  <a:schemeClr val="tx2"/>
                </a:solidFill>
                <a:latin typeface="+mj-lt"/>
                <a:ea typeface="+mj-ea"/>
                <a:cs typeface="+mj-cs"/>
              </a:rPr>
              <a:t> </a:t>
            </a:r>
            <a:r>
              <a:rPr lang="en-US" altLang="zh-CN" sz="3200" dirty="0">
                <a:solidFill>
                  <a:schemeClr val="tx2"/>
                </a:solidFill>
                <a:latin typeface="+mj-lt"/>
                <a:ea typeface="+mj-ea"/>
                <a:cs typeface="+mj-cs"/>
              </a:rPr>
              <a:t>ordering and syntax</a:t>
            </a:r>
            <a:endParaRPr kumimoji="0" lang="en-US" altLang="zh-CN" sz="3200" b="0" i="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398255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ppt_x"/>
                                          </p:val>
                                        </p:tav>
                                        <p:tav tm="100000">
                                          <p:val>
                                            <p:strVal val="#ppt_x"/>
                                          </p:val>
                                        </p:tav>
                                      </p:tavLst>
                                    </p:anim>
                                    <p:anim calcmode="lin" valueType="num">
                                      <p:cBhvr additive="base">
                                        <p:cTn id="8"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0" y="0"/>
            <a:ext cx="9144000" cy="3155576"/>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0" y="3155577"/>
            <a:ext cx="4041749" cy="3666565"/>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2631719" y="3065929"/>
            <a:ext cx="3787030" cy="3738294"/>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4763801" y="3137646"/>
            <a:ext cx="4380199" cy="3720353"/>
          </a:xfrm>
          <a:prstGeom prst="rect">
            <a:avLst/>
          </a:prstGeom>
          <a:noFill/>
          <a:ln w="9525">
            <a:noFill/>
            <a:miter lim="800000"/>
            <a:headEnd/>
            <a:tailEnd/>
          </a:ln>
        </p:spPr>
      </p:pic>
    </p:spTree>
    <p:extLst>
      <p:ext uri="{BB962C8B-B14F-4D97-AF65-F5344CB8AC3E}">
        <p14:creationId xmlns:p14="http://schemas.microsoft.com/office/powerpoint/2010/main" val="126177774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ppt_x"/>
                                          </p:val>
                                        </p:tav>
                                        <p:tav tm="100000">
                                          <p:val>
                                            <p:strVal val="#ppt_x"/>
                                          </p:val>
                                        </p:tav>
                                      </p:tavLst>
                                    </p:anim>
                                    <p:anim calcmode="lin" valueType="num">
                                      <p:cBhvr additive="base">
                                        <p:cTn id="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3"/>
                                        </p:tgtEl>
                                        <p:attrNameLst>
                                          <p:attrName>style.visibility</p:attrName>
                                        </p:attrNameLst>
                                      </p:cBhvr>
                                      <p:to>
                                        <p:strVal val="visible"/>
                                      </p:to>
                                    </p:set>
                                    <p:anim calcmode="lin" valueType="num">
                                      <p:cBhvr additive="base">
                                        <p:cTn id="13" dur="500" fill="hold"/>
                                        <p:tgtEl>
                                          <p:spTgt spid="2053"/>
                                        </p:tgtEl>
                                        <p:attrNameLst>
                                          <p:attrName>ppt_x</p:attrName>
                                        </p:attrNameLst>
                                      </p:cBhvr>
                                      <p:tavLst>
                                        <p:tav tm="0">
                                          <p:val>
                                            <p:strVal val="#ppt_x"/>
                                          </p:val>
                                        </p:tav>
                                        <p:tav tm="100000">
                                          <p:val>
                                            <p:strVal val="#ppt_x"/>
                                          </p:val>
                                        </p:tav>
                                      </p:tavLst>
                                    </p:anim>
                                    <p:anim calcmode="lin" valueType="num">
                                      <p:cBhvr additive="base">
                                        <p:cTn id="14"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简约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4659</TotalTime>
  <Words>1939</Words>
  <Application>Microsoft Office PowerPoint</Application>
  <PresentationFormat>全屏显示(4:3)</PresentationFormat>
  <Paragraphs>191</Paragraphs>
  <Slides>35</Slides>
  <Notes>20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2" baseType="lpstr">
      <vt:lpstr>黑体</vt:lpstr>
      <vt:lpstr>宋体</vt:lpstr>
      <vt:lpstr>Arial</vt:lpstr>
      <vt:lpstr>Calibri</vt:lpstr>
      <vt:lpstr>Wingdings</vt:lpstr>
      <vt:lpstr>简约绿</vt:lpstr>
      <vt:lpstr>PBrush</vt:lpstr>
      <vt:lpstr>诊断分析与绘图 （十）  Data Analysis and Arrays （P. 48）</vt:lpstr>
      <vt:lpstr>10  Data Analysis and Arrays</vt:lpstr>
      <vt:lpstr>PowerPoint 演示文稿</vt:lpstr>
      <vt:lpstr>操作练习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conform</vt:lpstr>
      <vt:lpstr>PowerPoint 演示文稿</vt:lpstr>
      <vt:lpstr>PowerPoint 演示文稿</vt:lpstr>
      <vt:lpstr>conform_dims</vt:lpstr>
      <vt:lpstr>PowerPoint 演示文稿</vt:lpstr>
      <vt:lpstr>PowerPoint 演示文稿</vt:lpstr>
      <vt:lpstr>PowerPoint 演示文稿</vt:lpstr>
      <vt:lpstr>PowerPoint 演示文稿</vt:lpstr>
      <vt:lpstr>Argument prototyping:</vt:lpstr>
      <vt:lpstr>Argument prototyping:</vt:lpstr>
      <vt:lpstr>Argument prototyping:</vt:lpstr>
      <vt:lpstr>PowerPoint 演示文稿</vt:lpstr>
      <vt:lpstr>PowerPoint 演示文稿</vt:lpstr>
      <vt:lpstr>计算步骤</vt:lpstr>
      <vt:lpstr>clmMon*()</vt:lpstr>
      <vt:lpstr>runave*()</vt:lpstr>
      <vt:lpstr>wgt_areaave*()</vt:lpstr>
      <vt:lpstr>dim_standardize*()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cd</dc:creator>
  <cp:lastModifiedBy>cd</cp:lastModifiedBy>
  <cp:revision>452</cp:revision>
  <dcterms:created xsi:type="dcterms:W3CDTF">2016-02-26T08:08:00Z</dcterms:created>
  <dcterms:modified xsi:type="dcterms:W3CDTF">2022-05-15T13:33:47Z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