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6" r:id="rId2"/>
    <p:sldId id="260" r:id="rId3"/>
    <p:sldId id="300" r:id="rId4"/>
    <p:sldId id="301" r:id="rId5"/>
    <p:sldId id="299" r:id="rId6"/>
    <p:sldId id="302" r:id="rId7"/>
    <p:sldId id="303" r:id="rId8"/>
    <p:sldId id="304" r:id="rId9"/>
    <p:sldId id="305" r:id="rId10"/>
    <p:sldId id="306" r:id="rId11"/>
    <p:sldId id="308" r:id="rId12"/>
    <p:sldId id="307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20" r:id="rId23"/>
    <p:sldId id="321" r:id="rId24"/>
    <p:sldId id="322" r:id="rId25"/>
    <p:sldId id="32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04040"/>
    <a:srgbClr val="1A92C2"/>
    <a:srgbClr val="FFFFFF"/>
    <a:srgbClr val="0053A3"/>
    <a:srgbClr val="ECECEC"/>
    <a:srgbClr val="453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346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001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726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8313734" y="6595303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8420006" y="6318000"/>
            <a:ext cx="405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41"/>
            <a:ext cx="1042988" cy="365125"/>
          </a:xfrm>
        </p:spPr>
        <p:txBody>
          <a:bodyPr/>
          <a:lstStyle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64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29">
          <p15:clr>
            <a:srgbClr val="FBAE40"/>
          </p15:clr>
        </p15:guide>
        <p15:guide id="4" pos="543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363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365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33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934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254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263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606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3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73689"/>
            <a:ext cx="9144000" cy="662465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0" y="2671112"/>
            <a:ext cx="9144000" cy="1059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2782753" y="2949053"/>
            <a:ext cx="62102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>
                <a:solidFill>
                  <a:schemeClr val="bg1"/>
                </a:solidFill>
              </a:rPr>
              <a:t>诊断分析与绘图实验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97185" y="4353246"/>
            <a:ext cx="87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53D3A"/>
                </a:solidFill>
              </a:rPr>
              <a:t>马群</a:t>
            </a:r>
          </a:p>
        </p:txBody>
      </p:sp>
      <p:sp>
        <p:nvSpPr>
          <p:cNvPr id="15" name="矩形 14"/>
          <p:cNvSpPr/>
          <p:nvPr/>
        </p:nvSpPr>
        <p:spPr>
          <a:xfrm>
            <a:off x="339813" y="342555"/>
            <a:ext cx="243000" cy="2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150813" y="153555"/>
            <a:ext cx="189000" cy="1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524372" y="3869417"/>
            <a:ext cx="361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Eras Medium ITC" panose="020B0602030504020804" pitchFamily="34" charset="0"/>
                <a:cs typeface="Times New Roman" panose="02020603050405020304" pitchFamily="18" charset="0"/>
              </a:rPr>
              <a:t>实验三 </a:t>
            </a:r>
            <a:r>
              <a:rPr lang="en-US" altLang="zh-CN" b="1" dirty="0">
                <a:solidFill>
                  <a:schemeClr val="bg1"/>
                </a:solidFill>
                <a:latin typeface="Eras Medium ITC" panose="020B0602030504020804" pitchFamily="34" charset="0"/>
                <a:cs typeface="Times New Roman" panose="02020603050405020304" pitchFamily="18" charset="0"/>
              </a:rPr>
              <a:t>HDF</a:t>
            </a:r>
            <a:r>
              <a:rPr lang="zh-CN" altLang="en-US" b="1" dirty="0">
                <a:solidFill>
                  <a:schemeClr val="bg1"/>
                </a:solidFill>
                <a:latin typeface="Eras Medium ITC" panose="020B06020305040208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Eras Medium ITC" panose="020B0602030504020804" pitchFamily="34" charset="0"/>
                <a:cs typeface="Times New Roman" panose="02020603050405020304" pitchFamily="18" charset="0"/>
              </a:rPr>
              <a:t>GRIB</a:t>
            </a:r>
            <a:r>
              <a:rPr lang="zh-CN" altLang="en-US" b="1" dirty="0">
                <a:solidFill>
                  <a:schemeClr val="bg1"/>
                </a:solidFill>
                <a:latin typeface="Eras Medium ITC" panose="020B0602030504020804" pitchFamily="34" charset="0"/>
                <a:cs typeface="Times New Roman" panose="02020603050405020304" pitchFamily="18" charset="0"/>
              </a:rPr>
              <a:t>文件的读取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7650957" y="3059751"/>
            <a:ext cx="416718" cy="36710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CE23B5-0917-47DB-B121-559C5CB17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2400094"/>
            <a:ext cx="2110582" cy="21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2310985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218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500" b="1" dirty="0">
                <a:solidFill>
                  <a:srgbClr val="404040"/>
                </a:solidFill>
              </a:rPr>
              <a:t>print(f)</a:t>
            </a:r>
          </a:p>
          <a:p>
            <a:pPr>
              <a:lnSpc>
                <a:spcPct val="125000"/>
              </a:lnSpc>
            </a:pP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pres</a:t>
            </a:r>
            <a:r>
              <a:rPr lang="en-US" altLang="zh-CN" sz="1600" b="1" dirty="0">
                <a:solidFill>
                  <a:srgbClr val="4472C4"/>
                </a:solidFill>
              </a:rPr>
              <a:t> = pre(</a:t>
            </a:r>
            <a:r>
              <a:rPr lang="en-US" altLang="zh-CN" sz="1600" b="1" dirty="0" err="1">
                <a:solidFill>
                  <a:srgbClr val="4472C4"/>
                </a:solidFill>
              </a:rPr>
              <a:t>nlat</a:t>
            </a:r>
            <a:r>
              <a:rPr lang="en-US" altLang="zh-CN" sz="1600" b="1" dirty="0">
                <a:solidFill>
                  <a:srgbClr val="4472C4"/>
                </a:solidFill>
              </a:rPr>
              <a:t>|:,</a:t>
            </a:r>
            <a:r>
              <a:rPr lang="en-US" altLang="zh-CN" sz="1600" b="1" dirty="0" err="1">
                <a:solidFill>
                  <a:srgbClr val="4472C4"/>
                </a:solidFill>
              </a:rPr>
              <a:t>nlon</a:t>
            </a:r>
            <a:r>
              <a:rPr lang="en-US" altLang="zh-CN" sz="1600" b="1" dirty="0">
                <a:solidFill>
                  <a:srgbClr val="4472C4"/>
                </a:solidFill>
              </a:rPr>
              <a:t>|:)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lat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ispan</a:t>
            </a:r>
            <a:r>
              <a:rPr lang="en-US" altLang="zh-CN" sz="1600" b="1" dirty="0">
                <a:solidFill>
                  <a:srgbClr val="4472C4"/>
                </a:solidFill>
              </a:rPr>
              <a:t>( 0 , 400-1 , 1)*0.25 - 49.875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lon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ispan</a:t>
            </a:r>
            <a:r>
              <a:rPr lang="en-US" altLang="zh-CN" sz="1600" b="1" dirty="0">
                <a:solidFill>
                  <a:srgbClr val="4472C4"/>
                </a:solidFill>
              </a:rPr>
              <a:t>(0 , 1440-1 , 1)*0.25 - 179.875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;</a:t>
            </a:r>
            <a:r>
              <a:rPr lang="en-US" altLang="zh-CN" sz="1600" b="1" dirty="0" err="1">
                <a:solidFill>
                  <a:srgbClr val="4472C4"/>
                </a:solidFill>
              </a:rPr>
              <a:t>lat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fspan</a:t>
            </a:r>
            <a:r>
              <a:rPr lang="en-US" altLang="zh-CN" sz="1600" b="1" dirty="0">
                <a:solidFill>
                  <a:srgbClr val="4472C4"/>
                </a:solidFill>
              </a:rPr>
              <a:t>(-49.875 , 49.875 , 400)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;</a:t>
            </a:r>
            <a:r>
              <a:rPr lang="en-US" altLang="zh-CN" sz="1600" b="1" dirty="0" err="1">
                <a:solidFill>
                  <a:srgbClr val="4472C4"/>
                </a:solidFill>
              </a:rPr>
              <a:t>lon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fspan</a:t>
            </a:r>
            <a:r>
              <a:rPr lang="en-US" altLang="zh-CN" sz="1600" b="1" dirty="0">
                <a:solidFill>
                  <a:srgbClr val="4472C4"/>
                </a:solidFill>
              </a:rPr>
              <a:t>(-179.875 , 179.875 , 1440)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3821107" y="5758746"/>
            <a:ext cx="3452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13B12A-2239-420E-B24D-A4959AAA88B7}"/>
              </a:ext>
            </a:extLst>
          </p:cNvPr>
          <p:cNvSpPr txBox="1"/>
          <p:nvPr/>
        </p:nvSpPr>
        <p:spPr>
          <a:xfrm>
            <a:off x="4249056" y="3086229"/>
            <a:ext cx="22946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同时，我们使用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fspan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函数去生成正确的格点经纬度信息，得到的应是格点的坐标，故我们这里写的是</a:t>
            </a:r>
            <a:r>
              <a:rPr lang="pl-PL" altLang="zh-CN" sz="1400" b="1" dirty="0">
                <a:solidFill>
                  <a:srgbClr val="1A92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 = fspan(-49.875 , 49.875 , 400)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49.875 = 50 – 0.25/2</a:t>
            </a:r>
          </a:p>
          <a:p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经度也同理。</a:t>
            </a:r>
            <a:endParaRPr lang="pl-PL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DDAD65-BF48-46FB-95E2-430C6228416A}"/>
              </a:ext>
            </a:extLst>
          </p:cNvPr>
          <p:cNvSpPr/>
          <p:nvPr/>
        </p:nvSpPr>
        <p:spPr>
          <a:xfrm>
            <a:off x="6970849" y="3435071"/>
            <a:ext cx="1022282" cy="1022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95F6AB-1466-406F-85AF-4F136CF2A8D7}"/>
              </a:ext>
            </a:extLst>
          </p:cNvPr>
          <p:cNvCxnSpPr>
            <a:cxnSpLocks/>
          </p:cNvCxnSpPr>
          <p:nvPr/>
        </p:nvCxnSpPr>
        <p:spPr>
          <a:xfrm>
            <a:off x="6737397" y="4457352"/>
            <a:ext cx="149051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2802A7-69E5-47CA-88B8-2C625870DC6E}"/>
              </a:ext>
            </a:extLst>
          </p:cNvPr>
          <p:cNvCxnSpPr>
            <a:cxnSpLocks/>
          </p:cNvCxnSpPr>
          <p:nvPr/>
        </p:nvCxnSpPr>
        <p:spPr>
          <a:xfrm>
            <a:off x="6737397" y="3436031"/>
            <a:ext cx="149051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99B19E3-9A27-4D4D-8EFB-FE039F949DDF}"/>
              </a:ext>
            </a:extLst>
          </p:cNvPr>
          <p:cNvCxnSpPr>
            <a:cxnSpLocks/>
          </p:cNvCxnSpPr>
          <p:nvPr/>
        </p:nvCxnSpPr>
        <p:spPr>
          <a:xfrm flipH="1">
            <a:off x="6970848" y="3207641"/>
            <a:ext cx="1" cy="1477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909D544-FD39-4B26-8FF3-B9D8176FEE09}"/>
              </a:ext>
            </a:extLst>
          </p:cNvPr>
          <p:cNvCxnSpPr>
            <a:cxnSpLocks/>
          </p:cNvCxnSpPr>
          <p:nvPr/>
        </p:nvCxnSpPr>
        <p:spPr>
          <a:xfrm flipH="1">
            <a:off x="7993130" y="3207640"/>
            <a:ext cx="1" cy="1477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019C6F4-2CD2-46B3-9C0D-1867781F79D2}"/>
              </a:ext>
            </a:extLst>
          </p:cNvPr>
          <p:cNvSpPr/>
          <p:nvPr/>
        </p:nvSpPr>
        <p:spPr>
          <a:xfrm>
            <a:off x="7457478" y="3917364"/>
            <a:ext cx="49063" cy="490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042631-97AA-4F1F-865E-A00BE8471697}"/>
              </a:ext>
            </a:extLst>
          </p:cNvPr>
          <p:cNvSpPr txBox="1"/>
          <p:nvPr/>
        </p:nvSpPr>
        <p:spPr>
          <a:xfrm>
            <a:off x="7258165" y="3189609"/>
            <a:ext cx="59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0.25</a:t>
            </a:r>
            <a:endParaRPr lang="zh-CN" altLang="en-US" sz="12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7D5849-58DA-4D5F-8E29-694D450349D6}"/>
              </a:ext>
            </a:extLst>
          </p:cNvPr>
          <p:cNvSpPr txBox="1"/>
          <p:nvPr/>
        </p:nvSpPr>
        <p:spPr>
          <a:xfrm>
            <a:off x="7046032" y="3926957"/>
            <a:ext cx="87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49.875°S</a:t>
            </a:r>
          </a:p>
          <a:p>
            <a:pPr algn="ctr"/>
            <a:r>
              <a:rPr lang="en-US" altLang="zh-CN" sz="1200" b="1" dirty="0"/>
              <a:t>(-49.875)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0C6232-C90B-493E-90A7-41F3A300CBF5}"/>
              </a:ext>
            </a:extLst>
          </p:cNvPr>
          <p:cNvSpPr txBox="1"/>
          <p:nvPr/>
        </p:nvSpPr>
        <p:spPr>
          <a:xfrm>
            <a:off x="8175579" y="3204546"/>
            <a:ext cx="73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49.75°S</a:t>
            </a:r>
          </a:p>
          <a:p>
            <a:r>
              <a:rPr lang="en-US" altLang="zh-CN" sz="1200" b="1" dirty="0"/>
              <a:t>(-49.75)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83CBBB-CAB8-47D3-8DB5-2F7D9A17E3BF}"/>
              </a:ext>
            </a:extLst>
          </p:cNvPr>
          <p:cNvSpPr txBox="1"/>
          <p:nvPr/>
        </p:nvSpPr>
        <p:spPr>
          <a:xfrm>
            <a:off x="8175579" y="4246864"/>
            <a:ext cx="59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50°S</a:t>
            </a:r>
          </a:p>
          <a:p>
            <a:r>
              <a:rPr lang="en-US" altLang="zh-CN" sz="1200" b="1" dirty="0"/>
              <a:t>(-50)</a:t>
            </a:r>
            <a:endParaRPr lang="zh-CN" altLang="en-US" sz="1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B90DE-FA5B-4EB0-B5D1-C2013CDA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5" y="3000021"/>
            <a:ext cx="2400415" cy="2556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70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2310985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218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500" b="1" dirty="0">
                <a:solidFill>
                  <a:srgbClr val="404040"/>
                </a:solidFill>
              </a:rPr>
              <a:t>print(f)</a:t>
            </a:r>
          </a:p>
          <a:p>
            <a:pPr>
              <a:lnSpc>
                <a:spcPct val="125000"/>
              </a:lnSpc>
            </a:pP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pres</a:t>
            </a:r>
            <a:r>
              <a:rPr lang="en-US" altLang="zh-CN" sz="1600" b="1" dirty="0">
                <a:solidFill>
                  <a:srgbClr val="4472C4"/>
                </a:solidFill>
              </a:rPr>
              <a:t> = pre(</a:t>
            </a:r>
            <a:r>
              <a:rPr lang="en-US" altLang="zh-CN" sz="1600" b="1" dirty="0" err="1">
                <a:solidFill>
                  <a:srgbClr val="4472C4"/>
                </a:solidFill>
              </a:rPr>
              <a:t>nlat</a:t>
            </a:r>
            <a:r>
              <a:rPr lang="en-US" altLang="zh-CN" sz="1600" b="1" dirty="0">
                <a:solidFill>
                  <a:srgbClr val="4472C4"/>
                </a:solidFill>
              </a:rPr>
              <a:t>|:,</a:t>
            </a:r>
            <a:r>
              <a:rPr lang="en-US" altLang="zh-CN" sz="1600" b="1" dirty="0" err="1">
                <a:solidFill>
                  <a:srgbClr val="4472C4"/>
                </a:solidFill>
              </a:rPr>
              <a:t>nlon</a:t>
            </a:r>
            <a:r>
              <a:rPr lang="en-US" altLang="zh-CN" sz="1600" b="1" dirty="0">
                <a:solidFill>
                  <a:srgbClr val="4472C4"/>
                </a:solidFill>
              </a:rPr>
              <a:t>|:)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lat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ispan</a:t>
            </a:r>
            <a:r>
              <a:rPr lang="en-US" altLang="zh-CN" sz="1600" b="1" dirty="0">
                <a:solidFill>
                  <a:srgbClr val="4472C4"/>
                </a:solidFill>
              </a:rPr>
              <a:t>( 0 , 400-1 , 1)*0.25 - 49.875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lon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ispan</a:t>
            </a:r>
            <a:r>
              <a:rPr lang="en-US" altLang="zh-CN" sz="1600" b="1" dirty="0">
                <a:solidFill>
                  <a:srgbClr val="4472C4"/>
                </a:solidFill>
              </a:rPr>
              <a:t>(0 , 1440-1 , 1)*0.25 - 179.875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;</a:t>
            </a:r>
            <a:r>
              <a:rPr lang="en-US" altLang="zh-CN" sz="1600" b="1" dirty="0" err="1">
                <a:solidFill>
                  <a:srgbClr val="4472C4"/>
                </a:solidFill>
              </a:rPr>
              <a:t>lat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fspan</a:t>
            </a:r>
            <a:r>
              <a:rPr lang="en-US" altLang="zh-CN" sz="1600" b="1" dirty="0">
                <a:solidFill>
                  <a:srgbClr val="4472C4"/>
                </a:solidFill>
              </a:rPr>
              <a:t>(-49.875 , 49.875 , 400)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;</a:t>
            </a:r>
            <a:r>
              <a:rPr lang="en-US" altLang="zh-CN" sz="1600" b="1" dirty="0" err="1">
                <a:solidFill>
                  <a:srgbClr val="4472C4"/>
                </a:solidFill>
              </a:rPr>
              <a:t>lon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fspan</a:t>
            </a:r>
            <a:r>
              <a:rPr lang="en-US" altLang="zh-CN" sz="1600" b="1" dirty="0">
                <a:solidFill>
                  <a:srgbClr val="4472C4"/>
                </a:solidFill>
              </a:rPr>
              <a:t>(-179.875 , 179.875 , 1440)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3821107" y="5758746"/>
            <a:ext cx="3452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13B12A-2239-420E-B24D-A4959AAA88B7}"/>
              </a:ext>
            </a:extLst>
          </p:cNvPr>
          <p:cNvSpPr txBox="1"/>
          <p:nvPr/>
        </p:nvSpPr>
        <p:spPr>
          <a:xfrm>
            <a:off x="4258888" y="3207640"/>
            <a:ext cx="22946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因此，结合右图可知，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fspan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(-50,50,400)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生成的格点经纬度是不正确的，没有正确理解格点数据。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一下生成的数据，就会发现与实际情况是不相符的。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DDAD65-BF48-46FB-95E2-430C6228416A}"/>
              </a:ext>
            </a:extLst>
          </p:cNvPr>
          <p:cNvSpPr/>
          <p:nvPr/>
        </p:nvSpPr>
        <p:spPr>
          <a:xfrm>
            <a:off x="6970849" y="3435071"/>
            <a:ext cx="1022282" cy="1022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95F6AB-1466-406F-85AF-4F136CF2A8D7}"/>
              </a:ext>
            </a:extLst>
          </p:cNvPr>
          <p:cNvCxnSpPr>
            <a:cxnSpLocks/>
          </p:cNvCxnSpPr>
          <p:nvPr/>
        </p:nvCxnSpPr>
        <p:spPr>
          <a:xfrm>
            <a:off x="6737397" y="4457352"/>
            <a:ext cx="149051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2802A7-69E5-47CA-88B8-2C625870DC6E}"/>
              </a:ext>
            </a:extLst>
          </p:cNvPr>
          <p:cNvCxnSpPr>
            <a:cxnSpLocks/>
          </p:cNvCxnSpPr>
          <p:nvPr/>
        </p:nvCxnSpPr>
        <p:spPr>
          <a:xfrm>
            <a:off x="6737397" y="3436031"/>
            <a:ext cx="149051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99B19E3-9A27-4D4D-8EFB-FE039F949DDF}"/>
              </a:ext>
            </a:extLst>
          </p:cNvPr>
          <p:cNvCxnSpPr>
            <a:cxnSpLocks/>
          </p:cNvCxnSpPr>
          <p:nvPr/>
        </p:nvCxnSpPr>
        <p:spPr>
          <a:xfrm flipH="1">
            <a:off x="6970848" y="3207641"/>
            <a:ext cx="1" cy="1477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909D544-FD39-4B26-8FF3-B9D8176FEE09}"/>
              </a:ext>
            </a:extLst>
          </p:cNvPr>
          <p:cNvCxnSpPr>
            <a:cxnSpLocks/>
          </p:cNvCxnSpPr>
          <p:nvPr/>
        </p:nvCxnSpPr>
        <p:spPr>
          <a:xfrm flipH="1">
            <a:off x="7993130" y="3207640"/>
            <a:ext cx="1" cy="1477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019C6F4-2CD2-46B3-9C0D-1867781F79D2}"/>
              </a:ext>
            </a:extLst>
          </p:cNvPr>
          <p:cNvSpPr/>
          <p:nvPr/>
        </p:nvSpPr>
        <p:spPr>
          <a:xfrm>
            <a:off x="7457478" y="3917364"/>
            <a:ext cx="49063" cy="490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042631-97AA-4F1F-865E-A00BE8471697}"/>
              </a:ext>
            </a:extLst>
          </p:cNvPr>
          <p:cNvSpPr txBox="1"/>
          <p:nvPr/>
        </p:nvSpPr>
        <p:spPr>
          <a:xfrm>
            <a:off x="7258165" y="3189609"/>
            <a:ext cx="59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0.25</a:t>
            </a:r>
            <a:endParaRPr lang="zh-CN" altLang="en-US" sz="12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7D5849-58DA-4D5F-8E29-694D450349D6}"/>
              </a:ext>
            </a:extLst>
          </p:cNvPr>
          <p:cNvSpPr txBox="1"/>
          <p:nvPr/>
        </p:nvSpPr>
        <p:spPr>
          <a:xfrm>
            <a:off x="7046032" y="3926957"/>
            <a:ext cx="87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49.875°S</a:t>
            </a:r>
          </a:p>
          <a:p>
            <a:pPr algn="ctr"/>
            <a:r>
              <a:rPr lang="en-US" altLang="zh-CN" sz="1200" b="1" dirty="0"/>
              <a:t>(-49.875)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CAD537-A9DD-4DF3-9439-9E98A2901CF5}"/>
              </a:ext>
            </a:extLst>
          </p:cNvPr>
          <p:cNvSpPr txBox="1"/>
          <p:nvPr/>
        </p:nvSpPr>
        <p:spPr>
          <a:xfrm>
            <a:off x="8175579" y="3204546"/>
            <a:ext cx="73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49.75°S</a:t>
            </a:r>
          </a:p>
          <a:p>
            <a:r>
              <a:rPr lang="en-US" altLang="zh-CN" sz="1200" b="1" dirty="0"/>
              <a:t>(-49.75)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81F827-7678-4BA1-8CD2-3DFF2B0D929D}"/>
              </a:ext>
            </a:extLst>
          </p:cNvPr>
          <p:cNvSpPr txBox="1"/>
          <p:nvPr/>
        </p:nvSpPr>
        <p:spPr>
          <a:xfrm>
            <a:off x="8175579" y="4246864"/>
            <a:ext cx="59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50°S</a:t>
            </a:r>
          </a:p>
          <a:p>
            <a:r>
              <a:rPr lang="en-US" altLang="zh-CN" sz="1200" b="1" dirty="0"/>
              <a:t>(-50)</a:t>
            </a:r>
            <a:endParaRPr lang="zh-CN" altLang="en-US" sz="1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339608-84A6-4829-B530-CF3D9C2E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12" y="3004604"/>
            <a:ext cx="2590476" cy="2552381"/>
          </a:xfrm>
          <a:prstGeom prst="rect">
            <a:avLst/>
          </a:prstGeom>
          <a:ln w="28575">
            <a:solidFill>
              <a:srgbClr val="4472C4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5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2310985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218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500" b="1" dirty="0">
                <a:solidFill>
                  <a:srgbClr val="404040"/>
                </a:solidFill>
              </a:rPr>
              <a:t>print(f)</a:t>
            </a:r>
          </a:p>
          <a:p>
            <a:pPr>
              <a:lnSpc>
                <a:spcPct val="125000"/>
              </a:lnSpc>
            </a:pP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pres</a:t>
            </a:r>
            <a:r>
              <a:rPr lang="en-US" altLang="zh-CN" sz="1600" b="1" dirty="0">
                <a:solidFill>
                  <a:srgbClr val="4472C4"/>
                </a:solidFill>
              </a:rPr>
              <a:t> = pre(</a:t>
            </a:r>
            <a:r>
              <a:rPr lang="en-US" altLang="zh-CN" sz="1600" b="1" dirty="0" err="1">
                <a:solidFill>
                  <a:srgbClr val="4472C4"/>
                </a:solidFill>
              </a:rPr>
              <a:t>nlat</a:t>
            </a:r>
            <a:r>
              <a:rPr lang="en-US" altLang="zh-CN" sz="1600" b="1" dirty="0">
                <a:solidFill>
                  <a:srgbClr val="4472C4"/>
                </a:solidFill>
              </a:rPr>
              <a:t>|:,</a:t>
            </a:r>
            <a:r>
              <a:rPr lang="en-US" altLang="zh-CN" sz="1600" b="1" dirty="0" err="1">
                <a:solidFill>
                  <a:srgbClr val="4472C4"/>
                </a:solidFill>
              </a:rPr>
              <a:t>nlon</a:t>
            </a:r>
            <a:r>
              <a:rPr lang="en-US" altLang="zh-CN" sz="1600" b="1" dirty="0">
                <a:solidFill>
                  <a:srgbClr val="4472C4"/>
                </a:solidFill>
              </a:rPr>
              <a:t>|:)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lat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ispan</a:t>
            </a:r>
            <a:r>
              <a:rPr lang="en-US" altLang="zh-CN" sz="1600" b="1" dirty="0">
                <a:solidFill>
                  <a:srgbClr val="4472C4"/>
                </a:solidFill>
              </a:rPr>
              <a:t>( 0 , 400-1 , 1)*0.25 - 49.875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lon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ispan</a:t>
            </a:r>
            <a:r>
              <a:rPr lang="en-US" altLang="zh-CN" sz="1600" b="1" dirty="0">
                <a:solidFill>
                  <a:srgbClr val="4472C4"/>
                </a:solidFill>
              </a:rPr>
              <a:t>(0 , 1440-1 , 1)*0.25 - 179.875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;</a:t>
            </a:r>
            <a:r>
              <a:rPr lang="en-US" altLang="zh-CN" sz="1600" b="1" dirty="0" err="1">
                <a:solidFill>
                  <a:srgbClr val="4472C4"/>
                </a:solidFill>
              </a:rPr>
              <a:t>lat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fspan</a:t>
            </a:r>
            <a:r>
              <a:rPr lang="en-US" altLang="zh-CN" sz="1600" b="1" dirty="0">
                <a:solidFill>
                  <a:srgbClr val="4472C4"/>
                </a:solidFill>
              </a:rPr>
              <a:t>(-49.875 , 49.875 , 400)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;</a:t>
            </a:r>
            <a:r>
              <a:rPr lang="en-US" altLang="zh-CN" sz="1600" b="1" dirty="0" err="1">
                <a:solidFill>
                  <a:srgbClr val="4472C4"/>
                </a:solidFill>
              </a:rPr>
              <a:t>lon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fspan</a:t>
            </a:r>
            <a:r>
              <a:rPr lang="en-US" altLang="zh-CN" sz="1600" b="1" dirty="0">
                <a:solidFill>
                  <a:srgbClr val="4472C4"/>
                </a:solidFill>
              </a:rPr>
              <a:t>(-179.875 , 179.875 , 1440)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3821107" y="5758746"/>
            <a:ext cx="3452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13B12A-2239-420E-B24D-A4959AAA88B7}"/>
              </a:ext>
            </a:extLst>
          </p:cNvPr>
          <p:cNvSpPr txBox="1"/>
          <p:nvPr/>
        </p:nvSpPr>
        <p:spPr>
          <a:xfrm>
            <a:off x="4249057" y="2905046"/>
            <a:ext cx="4282830" cy="2122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fspan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函数，官网对于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数据的处理使用了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ispan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函数。他们都有三个参数，前两个参数是相同的，代表的都是生成数据的范围。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第三个参数上，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ispan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函数为数据间隔、而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fspan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函数为数据个数。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ispan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( 0 ,400 – 1, 1 )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即生成从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间隔为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的一维数组（包括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），故乘以分辨率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再减去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49.875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即可得到与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fspan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一样的结果。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2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2819394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785011"/>
            <a:ext cx="7919773" cy="283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04040"/>
                </a:solidFill>
              </a:rPr>
              <a:t>lon@long_name</a:t>
            </a:r>
            <a:r>
              <a:rPr lang="en-US" altLang="zh-CN" sz="1600" b="1" dirty="0">
                <a:solidFill>
                  <a:srgbClr val="404040"/>
                </a:solidFill>
              </a:rPr>
              <a:t> = "longitude"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04040"/>
                </a:solidFill>
              </a:rPr>
              <a:t>lat@long_name</a:t>
            </a:r>
            <a:r>
              <a:rPr lang="en-US" altLang="zh-CN" sz="1600" b="1" dirty="0">
                <a:solidFill>
                  <a:srgbClr val="404040"/>
                </a:solidFill>
              </a:rPr>
              <a:t> = "latitude"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04040"/>
                </a:solidFill>
              </a:rPr>
              <a:t>lon@units</a:t>
            </a:r>
            <a:r>
              <a:rPr lang="en-US" altLang="zh-CN" sz="1600" b="1" dirty="0">
                <a:solidFill>
                  <a:srgbClr val="404040"/>
                </a:solidFill>
              </a:rPr>
              <a:t> = "</a:t>
            </a:r>
            <a:r>
              <a:rPr lang="en-US" altLang="zh-CN" sz="1600" b="1" dirty="0" err="1">
                <a:solidFill>
                  <a:srgbClr val="404040"/>
                </a:solidFill>
              </a:rPr>
              <a:t>degrees_east</a:t>
            </a:r>
            <a:r>
              <a:rPr lang="en-US" altLang="zh-CN" sz="1600" b="1" dirty="0">
                <a:solidFill>
                  <a:srgbClr val="404040"/>
                </a:solidFill>
              </a:rPr>
              <a:t>"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04040"/>
                </a:solidFill>
              </a:rPr>
              <a:t>lat@units</a:t>
            </a:r>
            <a:r>
              <a:rPr lang="en-US" altLang="zh-CN" sz="1600" b="1" dirty="0">
                <a:solidFill>
                  <a:srgbClr val="404040"/>
                </a:solidFill>
              </a:rPr>
              <a:t> = "</a:t>
            </a:r>
            <a:r>
              <a:rPr lang="en-US" altLang="zh-CN" sz="1600" b="1" dirty="0" err="1">
                <a:solidFill>
                  <a:srgbClr val="404040"/>
                </a:solidFill>
              </a:rPr>
              <a:t>degrees_north</a:t>
            </a:r>
            <a:r>
              <a:rPr lang="en-US" altLang="zh-CN" sz="1600" b="1" dirty="0">
                <a:solidFill>
                  <a:srgbClr val="404040"/>
                </a:solidFill>
              </a:rPr>
              <a:t>"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04040"/>
                </a:solidFill>
              </a:rPr>
              <a:t>pres!0 = "</a:t>
            </a:r>
            <a:r>
              <a:rPr lang="en-US" altLang="zh-CN" sz="1600" b="1" dirty="0" err="1">
                <a:solidFill>
                  <a:srgbClr val="404040"/>
                </a:solidFill>
              </a:rPr>
              <a:t>lat</a:t>
            </a:r>
            <a:r>
              <a:rPr lang="en-US" altLang="zh-CN" sz="1600" b="1" dirty="0">
                <a:solidFill>
                  <a:srgbClr val="404040"/>
                </a:solidFill>
              </a:rPr>
              <a:t>"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04040"/>
                </a:solidFill>
              </a:rPr>
              <a:t>pres!1 = "</a:t>
            </a:r>
            <a:r>
              <a:rPr lang="en-US" altLang="zh-CN" sz="1600" b="1" dirty="0" err="1">
                <a:solidFill>
                  <a:srgbClr val="404040"/>
                </a:solidFill>
              </a:rPr>
              <a:t>lon</a:t>
            </a:r>
            <a:r>
              <a:rPr lang="en-US" altLang="zh-CN" sz="1600" b="1" dirty="0">
                <a:solidFill>
                  <a:srgbClr val="404040"/>
                </a:solidFill>
              </a:rPr>
              <a:t>"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04040"/>
                </a:solidFill>
              </a:rPr>
              <a:t>pres&amp;lat</a:t>
            </a:r>
            <a:r>
              <a:rPr lang="en-US" altLang="zh-CN" sz="1600" b="1" dirty="0">
                <a:solidFill>
                  <a:srgbClr val="404040"/>
                </a:solidFill>
              </a:rPr>
              <a:t> = </a:t>
            </a:r>
            <a:r>
              <a:rPr lang="en-US" altLang="zh-CN" sz="1600" b="1" dirty="0" err="1">
                <a:solidFill>
                  <a:srgbClr val="404040"/>
                </a:solidFill>
              </a:rPr>
              <a:t>lat</a:t>
            </a:r>
            <a:endParaRPr lang="en-US" altLang="zh-CN" sz="1600" b="1" dirty="0">
              <a:solidFill>
                <a:srgbClr val="40404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04040"/>
                </a:solidFill>
              </a:rPr>
              <a:t>pres&amp;lon</a:t>
            </a:r>
            <a:r>
              <a:rPr lang="en-US" altLang="zh-CN" sz="1600" b="1" dirty="0">
                <a:solidFill>
                  <a:srgbClr val="404040"/>
                </a:solidFill>
              </a:rPr>
              <a:t> = </a:t>
            </a:r>
            <a:r>
              <a:rPr lang="en-US" altLang="zh-CN" sz="1600" b="1" dirty="0" err="1">
                <a:solidFill>
                  <a:srgbClr val="404040"/>
                </a:solidFill>
              </a:rPr>
              <a:t>lon</a:t>
            </a:r>
            <a:endParaRPr lang="en-US" altLang="zh-CN" sz="1600" b="1" dirty="0">
              <a:solidFill>
                <a:srgbClr val="40404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04040"/>
                </a:solidFill>
              </a:rPr>
              <a:t>printVarSummary</a:t>
            </a:r>
            <a:r>
              <a:rPr lang="en-US" altLang="zh-CN" sz="1600" b="1" dirty="0">
                <a:solidFill>
                  <a:srgbClr val="404040"/>
                </a:solidFill>
              </a:rPr>
              <a:t>(</a:t>
            </a:r>
            <a:r>
              <a:rPr lang="en-US" altLang="zh-CN" sz="1600" b="1" dirty="0" err="1">
                <a:solidFill>
                  <a:srgbClr val="404040"/>
                </a:solidFill>
              </a:rPr>
              <a:t>pres</a:t>
            </a:r>
            <a:r>
              <a:rPr lang="en-US" altLang="zh-CN" sz="1600" b="1" dirty="0">
                <a:solidFill>
                  <a:srgbClr val="404040"/>
                </a:solidFill>
              </a:rPr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882121" y="5704533"/>
            <a:ext cx="3452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259610-3A8C-4549-B2BD-CE7654E89259}"/>
              </a:ext>
            </a:extLst>
          </p:cNvPr>
          <p:cNvSpPr/>
          <p:nvPr/>
        </p:nvSpPr>
        <p:spPr>
          <a:xfrm>
            <a:off x="2958581" y="3049960"/>
            <a:ext cx="1441420" cy="246221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3175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赋予全称</a:t>
            </a:r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dirty="0">
                <a:ln w="3175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赋予单位</a:t>
            </a:r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dirty="0">
                <a:ln w="3175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将正确的经纬度</a:t>
            </a:r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dirty="0">
                <a:ln w="3175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传入</a:t>
            </a:r>
            <a:r>
              <a:rPr lang="en-US" altLang="zh-CN" sz="1400" dirty="0" err="1">
                <a:ln w="3175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</a:t>
            </a:r>
            <a:r>
              <a:rPr lang="zh-CN" altLang="en-US" sz="1400" dirty="0">
                <a:ln w="3175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</a:t>
            </a:r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3175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dirty="0">
                <a:ln w="3175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C44254-4A37-4D64-86ED-289EFF90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35" y="4193262"/>
            <a:ext cx="4400000" cy="1819048"/>
          </a:xfrm>
          <a:prstGeom prst="rect">
            <a:avLst/>
          </a:prstGeom>
          <a:ln w="38100" cap="sq">
            <a:solidFill>
              <a:srgbClr val="4472C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56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516562" y="4140200"/>
            <a:ext cx="4027398" cy="2128612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solidFill>
                  <a:srgbClr val="404040"/>
                </a:solidFill>
              </a:rPr>
              <a:t>尝试直接用该数据绘制默认等值线图，判断图像是否正确，并说明判断依据</a:t>
            </a:r>
            <a:endParaRPr lang="en-US" altLang="zh-CN" sz="1500" dirty="0">
              <a:solidFill>
                <a:srgbClr val="404040"/>
              </a:solidFill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1125462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992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gsn_open_wks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("png","p2")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 = True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gsn_csm_contour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res)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724958" y="4370700"/>
            <a:ext cx="36538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可以看到在处理数据后，绘制图像的经纬度回归正常。同时也满足之前说过的降水特点。同时有两点值得一提：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res@gsnAddCyclic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False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没有写，因为经度范围是全球；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绘图函数改为</a:t>
            </a:r>
            <a:r>
              <a:rPr lang="fr-FR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gsn_csm_contour_map_ce()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会更有利于分析。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003CEF-079F-4E86-96DA-36B976D36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36" y="3012855"/>
            <a:ext cx="3330206" cy="33302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4472C4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03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219759" y="4451730"/>
            <a:ext cx="3762375" cy="1853383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solidFill>
                  <a:srgbClr val="404040"/>
                </a:solidFill>
              </a:rPr>
              <a:t>尝试直接用该数据绘制默认等值线图，判断图像是否正确，并说明判断依据</a:t>
            </a:r>
            <a:endParaRPr lang="en-US" altLang="zh-CN" sz="1500" dirty="0">
              <a:solidFill>
                <a:srgbClr val="404040"/>
              </a:solidFill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1125462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992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gsn_open_wks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("png","p2")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 = True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gsn_csm_contour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res)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297486" y="4578203"/>
            <a:ext cx="36538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可以看到在处理数据后，绘制图像的经纬度回归正常。同时也满足之前说过的降水特点。同时有两点值得一提：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res@gsnAddCyclic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False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没有写，因为经度范围是全球；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绘图函数改为</a:t>
            </a:r>
            <a:r>
              <a:rPr lang="fr-FR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gsn_csm_contour_map_ce()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会更有利于分析。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9460C6-FFE2-4DA7-B2B4-6AE15F4E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70" y="4222206"/>
            <a:ext cx="4571469" cy="2183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50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32857" y="1801631"/>
            <a:ext cx="5878286" cy="327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35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035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0" y="857250"/>
            <a:ext cx="24122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731796" y="857250"/>
            <a:ext cx="24122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3665662" y="2522662"/>
            <a:ext cx="1812677" cy="1812677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39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7538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516561" y="3401623"/>
            <a:ext cx="2814137" cy="260833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64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1500" b="1" dirty="0">
                <a:solidFill>
                  <a:schemeClr val="accent1"/>
                </a:solidFill>
              </a:rPr>
              <a:t> </a:t>
            </a:r>
            <a:r>
              <a:rPr lang="zh-CN" altLang="en-US" sz="1500" b="1" dirty="0">
                <a:solidFill>
                  <a:schemeClr val="accent1"/>
                </a:solidFill>
              </a:rPr>
              <a:t>用</a:t>
            </a:r>
            <a:r>
              <a:rPr lang="en-US" altLang="zh-CN" sz="1500" b="1" dirty="0" err="1">
                <a:solidFill>
                  <a:schemeClr val="accent1"/>
                </a:solidFill>
              </a:rPr>
              <a:t>addfile</a:t>
            </a:r>
            <a:r>
              <a:rPr lang="zh-CN" altLang="en-US" sz="1500" b="1" dirty="0">
                <a:solidFill>
                  <a:schemeClr val="accent1"/>
                </a:solidFill>
              </a:rPr>
              <a:t>函数加载</a:t>
            </a:r>
            <a:r>
              <a:rPr lang="en-US" altLang="zh-CN" sz="1500" b="1" dirty="0" err="1">
                <a:solidFill>
                  <a:schemeClr val="accent1"/>
                </a:solidFill>
              </a:rPr>
              <a:t>grib</a:t>
            </a:r>
            <a:r>
              <a:rPr lang="zh-CN" altLang="en-US" sz="1500" b="1" dirty="0">
                <a:solidFill>
                  <a:schemeClr val="accent1"/>
                </a:solidFill>
              </a:rPr>
              <a:t>文件</a:t>
            </a:r>
            <a:r>
              <a:rPr lang="en-US" altLang="zh-CN" sz="1500" b="1" dirty="0">
                <a:solidFill>
                  <a:schemeClr val="accent1"/>
                </a:solidFill>
              </a:rPr>
              <a:t>0710.grib</a:t>
            </a:r>
            <a:r>
              <a:rPr lang="zh-CN" altLang="en-US" sz="1500" b="1" dirty="0">
                <a:solidFill>
                  <a:schemeClr val="accent1"/>
                </a:solidFill>
              </a:rPr>
              <a:t>，查询数据信息，并绘制</a:t>
            </a:r>
            <a:r>
              <a:rPr lang="en-US" altLang="zh-CN" sz="1500" b="1" dirty="0">
                <a:solidFill>
                  <a:srgbClr val="C00000"/>
                </a:solidFill>
              </a:rPr>
              <a:t>2008</a:t>
            </a:r>
            <a:r>
              <a:rPr lang="zh-CN" altLang="en-US" sz="1500" b="1" dirty="0">
                <a:solidFill>
                  <a:srgbClr val="C00000"/>
                </a:solidFill>
              </a:rPr>
              <a:t>年</a:t>
            </a:r>
            <a:r>
              <a:rPr lang="en-US" altLang="zh-CN" sz="1500" b="1" dirty="0">
                <a:solidFill>
                  <a:srgbClr val="C00000"/>
                </a:solidFill>
              </a:rPr>
              <a:t>1</a:t>
            </a:r>
            <a:r>
              <a:rPr lang="zh-CN" altLang="en-US" sz="1500" b="1" dirty="0">
                <a:solidFill>
                  <a:srgbClr val="C00000"/>
                </a:solidFill>
              </a:rPr>
              <a:t>月</a:t>
            </a:r>
            <a:r>
              <a:rPr lang="en-US" altLang="zh-CN" sz="1500" b="1" dirty="0">
                <a:solidFill>
                  <a:srgbClr val="C00000"/>
                </a:solidFill>
              </a:rPr>
              <a:t>20</a:t>
            </a:r>
            <a:r>
              <a:rPr lang="zh-CN" altLang="en-US" sz="1500" b="1" dirty="0">
                <a:solidFill>
                  <a:srgbClr val="C00000"/>
                </a:solidFill>
              </a:rPr>
              <a:t>日</a:t>
            </a:r>
            <a:r>
              <a:rPr lang="en-US" altLang="zh-CN" sz="1500" b="1" dirty="0">
                <a:solidFill>
                  <a:srgbClr val="00B050"/>
                </a:solidFill>
              </a:rPr>
              <a:t>700hPa</a:t>
            </a:r>
            <a:r>
              <a:rPr lang="zh-CN" altLang="en-US" sz="1500" b="1" dirty="0">
                <a:solidFill>
                  <a:schemeClr val="accent1"/>
                </a:solidFill>
              </a:rPr>
              <a:t>的</a:t>
            </a:r>
            <a:r>
              <a:rPr lang="zh-CN" altLang="en-US" sz="1500" b="1" dirty="0">
                <a:solidFill>
                  <a:srgbClr val="7030A0"/>
                </a:solidFill>
              </a:rPr>
              <a:t>水平温度</a:t>
            </a:r>
            <a:r>
              <a:rPr lang="zh-CN" altLang="en-US" sz="1500" b="1" dirty="0">
                <a:solidFill>
                  <a:schemeClr val="accent1"/>
                </a:solidFill>
              </a:rPr>
              <a:t>图。</a:t>
            </a:r>
            <a:r>
              <a:rPr lang="zh-CN" altLang="en-US" sz="1500" b="1" dirty="0">
                <a:solidFill>
                  <a:srgbClr val="404040"/>
                </a:solidFill>
              </a:rPr>
              <a:t>（选择合适的时间变量，可以更方便地找到准确的时间点。）</a:t>
            </a:r>
            <a:endParaRPr lang="en-US" altLang="zh-CN" sz="15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222367"/>
            <a:ext cx="8101012" cy="950872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330291"/>
            <a:ext cx="791977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addfile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("/home/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xiaoma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/0404/0710.grib","r")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print(f1)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902235" y="3662199"/>
            <a:ext cx="2042787" cy="2122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阅读数据信息，因为我们需要绘制温度，故先找到温度变量。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从题目中我们还知道应该要确定时间和压强高度，通过阅读变量知，确定时间和压强高度即前两个维度。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25DD48-8B72-4665-B212-51A4089E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80" y="3750989"/>
            <a:ext cx="5391466" cy="1849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962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4124325" y="3391551"/>
            <a:ext cx="3848100" cy="2120622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64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1500" b="1" dirty="0">
                <a:solidFill>
                  <a:schemeClr val="accent1"/>
                </a:solidFill>
              </a:rPr>
              <a:t> </a:t>
            </a:r>
            <a:r>
              <a:rPr lang="zh-CN" altLang="en-US" sz="1500" b="1" dirty="0">
                <a:solidFill>
                  <a:schemeClr val="accent1"/>
                </a:solidFill>
              </a:rPr>
              <a:t>用</a:t>
            </a:r>
            <a:r>
              <a:rPr lang="en-US" altLang="zh-CN" sz="1500" b="1" dirty="0" err="1">
                <a:solidFill>
                  <a:schemeClr val="accent1"/>
                </a:solidFill>
              </a:rPr>
              <a:t>addfile</a:t>
            </a:r>
            <a:r>
              <a:rPr lang="zh-CN" altLang="en-US" sz="1500" b="1" dirty="0">
                <a:solidFill>
                  <a:schemeClr val="accent1"/>
                </a:solidFill>
              </a:rPr>
              <a:t>函数加载</a:t>
            </a:r>
            <a:r>
              <a:rPr lang="en-US" altLang="zh-CN" sz="1500" b="1" dirty="0" err="1">
                <a:solidFill>
                  <a:schemeClr val="accent1"/>
                </a:solidFill>
              </a:rPr>
              <a:t>grib</a:t>
            </a:r>
            <a:r>
              <a:rPr lang="zh-CN" altLang="en-US" sz="1500" b="1" dirty="0">
                <a:solidFill>
                  <a:schemeClr val="accent1"/>
                </a:solidFill>
              </a:rPr>
              <a:t>文件</a:t>
            </a:r>
            <a:r>
              <a:rPr lang="en-US" altLang="zh-CN" sz="1500" b="1" dirty="0">
                <a:solidFill>
                  <a:schemeClr val="accent1"/>
                </a:solidFill>
              </a:rPr>
              <a:t>0710.grib</a:t>
            </a:r>
            <a:r>
              <a:rPr lang="zh-CN" altLang="en-US" sz="1500" b="1" dirty="0">
                <a:solidFill>
                  <a:schemeClr val="accent1"/>
                </a:solidFill>
              </a:rPr>
              <a:t>，查询数据信息，并绘制</a:t>
            </a:r>
            <a:r>
              <a:rPr lang="en-US" altLang="zh-CN" sz="1500" b="1" dirty="0">
                <a:solidFill>
                  <a:srgbClr val="C00000"/>
                </a:solidFill>
              </a:rPr>
              <a:t>2008</a:t>
            </a:r>
            <a:r>
              <a:rPr lang="zh-CN" altLang="en-US" sz="1500" b="1" dirty="0">
                <a:solidFill>
                  <a:srgbClr val="C00000"/>
                </a:solidFill>
              </a:rPr>
              <a:t>年</a:t>
            </a:r>
            <a:r>
              <a:rPr lang="en-US" altLang="zh-CN" sz="1500" b="1" dirty="0">
                <a:solidFill>
                  <a:srgbClr val="C00000"/>
                </a:solidFill>
              </a:rPr>
              <a:t>1</a:t>
            </a:r>
            <a:r>
              <a:rPr lang="zh-CN" altLang="en-US" sz="1500" b="1" dirty="0">
                <a:solidFill>
                  <a:srgbClr val="C00000"/>
                </a:solidFill>
              </a:rPr>
              <a:t>月</a:t>
            </a:r>
            <a:r>
              <a:rPr lang="en-US" altLang="zh-CN" sz="1500" b="1" dirty="0">
                <a:solidFill>
                  <a:srgbClr val="C00000"/>
                </a:solidFill>
              </a:rPr>
              <a:t>20</a:t>
            </a:r>
            <a:r>
              <a:rPr lang="zh-CN" altLang="en-US" sz="1500" b="1" dirty="0">
                <a:solidFill>
                  <a:srgbClr val="C00000"/>
                </a:solidFill>
              </a:rPr>
              <a:t>日</a:t>
            </a:r>
            <a:r>
              <a:rPr lang="en-US" altLang="zh-CN" sz="1500" b="1" dirty="0">
                <a:solidFill>
                  <a:srgbClr val="00B050"/>
                </a:solidFill>
              </a:rPr>
              <a:t>700hPa</a:t>
            </a:r>
            <a:r>
              <a:rPr lang="zh-CN" altLang="en-US" sz="1500" b="1" dirty="0">
                <a:solidFill>
                  <a:schemeClr val="accent1"/>
                </a:solidFill>
              </a:rPr>
              <a:t>的</a:t>
            </a:r>
            <a:r>
              <a:rPr lang="zh-CN" altLang="en-US" sz="1500" b="1" dirty="0">
                <a:solidFill>
                  <a:srgbClr val="7030A0"/>
                </a:solidFill>
              </a:rPr>
              <a:t>水平温度</a:t>
            </a:r>
            <a:r>
              <a:rPr lang="zh-CN" altLang="en-US" sz="1500" b="1" dirty="0">
                <a:solidFill>
                  <a:schemeClr val="accent1"/>
                </a:solidFill>
              </a:rPr>
              <a:t>图。</a:t>
            </a:r>
            <a:r>
              <a:rPr lang="zh-CN" altLang="en-US" sz="1500" b="1" dirty="0">
                <a:solidFill>
                  <a:srgbClr val="404040"/>
                </a:solidFill>
              </a:rPr>
              <a:t>（选择合适的时间变量，可以更方便地找到准确的时间点。）</a:t>
            </a:r>
            <a:endParaRPr lang="en-US" altLang="zh-CN" sz="15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222367"/>
            <a:ext cx="8101012" cy="950872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330291"/>
            <a:ext cx="791977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levels = f1-&gt;lv_ISBL1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print(levels)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5026981" y="3948982"/>
            <a:ext cx="2042787" cy="840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压强高度较好确定，读出数据再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700hPa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4D0AAD5-08C5-463E-98DB-17FDD4E8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84" y="3477172"/>
            <a:ext cx="3027795" cy="303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30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4124325" y="3391551"/>
            <a:ext cx="3848100" cy="2120622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64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1500" b="1" dirty="0">
                <a:solidFill>
                  <a:schemeClr val="accent1"/>
                </a:solidFill>
              </a:rPr>
              <a:t> </a:t>
            </a:r>
            <a:r>
              <a:rPr lang="zh-CN" altLang="en-US" sz="1500" b="1" dirty="0">
                <a:solidFill>
                  <a:srgbClr val="404040"/>
                </a:solidFill>
              </a:rPr>
              <a:t>用</a:t>
            </a:r>
            <a:r>
              <a:rPr lang="en-US" altLang="zh-CN" sz="1500" b="1" dirty="0" err="1">
                <a:solidFill>
                  <a:srgbClr val="404040"/>
                </a:solidFill>
              </a:rPr>
              <a:t>addfile</a:t>
            </a:r>
            <a:r>
              <a:rPr lang="zh-CN" altLang="en-US" sz="1500" b="1" dirty="0">
                <a:solidFill>
                  <a:srgbClr val="404040"/>
                </a:solidFill>
              </a:rPr>
              <a:t>函数加载</a:t>
            </a:r>
            <a:r>
              <a:rPr lang="en-US" altLang="zh-CN" sz="1500" b="1" dirty="0" err="1">
                <a:solidFill>
                  <a:srgbClr val="404040"/>
                </a:solidFill>
              </a:rPr>
              <a:t>grib</a:t>
            </a:r>
            <a:r>
              <a:rPr lang="zh-CN" altLang="en-US" sz="1500" b="1" dirty="0">
                <a:solidFill>
                  <a:srgbClr val="404040"/>
                </a:solidFill>
              </a:rPr>
              <a:t>文件</a:t>
            </a:r>
            <a:r>
              <a:rPr lang="en-US" altLang="zh-CN" sz="1500" b="1" dirty="0">
                <a:solidFill>
                  <a:srgbClr val="404040"/>
                </a:solidFill>
              </a:rPr>
              <a:t>0710.grib</a:t>
            </a:r>
            <a:r>
              <a:rPr lang="zh-CN" altLang="en-US" sz="1500" b="1" dirty="0">
                <a:solidFill>
                  <a:srgbClr val="404040"/>
                </a:solidFill>
              </a:rPr>
              <a:t>，查询数据信息，并绘制</a:t>
            </a:r>
            <a:r>
              <a:rPr lang="en-US" altLang="zh-CN" sz="1500" b="1" dirty="0">
                <a:solidFill>
                  <a:srgbClr val="404040"/>
                </a:solidFill>
              </a:rPr>
              <a:t>2008</a:t>
            </a:r>
            <a:r>
              <a:rPr lang="zh-CN" altLang="en-US" sz="1500" b="1" dirty="0">
                <a:solidFill>
                  <a:srgbClr val="404040"/>
                </a:solidFill>
              </a:rPr>
              <a:t>年</a:t>
            </a:r>
            <a:r>
              <a:rPr lang="en-US" altLang="zh-CN" sz="1500" b="1" dirty="0">
                <a:solidFill>
                  <a:srgbClr val="404040"/>
                </a:solidFill>
              </a:rPr>
              <a:t>1</a:t>
            </a:r>
            <a:r>
              <a:rPr lang="zh-CN" altLang="en-US" sz="1500" b="1" dirty="0">
                <a:solidFill>
                  <a:srgbClr val="404040"/>
                </a:solidFill>
              </a:rPr>
              <a:t>月</a:t>
            </a:r>
            <a:r>
              <a:rPr lang="en-US" altLang="zh-CN" sz="1500" b="1" dirty="0">
                <a:solidFill>
                  <a:srgbClr val="404040"/>
                </a:solidFill>
              </a:rPr>
              <a:t>20</a:t>
            </a:r>
            <a:r>
              <a:rPr lang="zh-CN" altLang="en-US" sz="1500" b="1" dirty="0">
                <a:solidFill>
                  <a:srgbClr val="404040"/>
                </a:solidFill>
              </a:rPr>
              <a:t>日</a:t>
            </a:r>
            <a:r>
              <a:rPr lang="en-US" altLang="zh-CN" sz="1500" b="1" dirty="0">
                <a:solidFill>
                  <a:srgbClr val="404040"/>
                </a:solidFill>
              </a:rPr>
              <a:t>700hPa</a:t>
            </a:r>
            <a:r>
              <a:rPr lang="zh-CN" altLang="en-US" sz="1500" b="1" dirty="0">
                <a:solidFill>
                  <a:srgbClr val="404040"/>
                </a:solidFill>
              </a:rPr>
              <a:t>的水平温度图。</a:t>
            </a:r>
            <a:r>
              <a:rPr lang="zh-CN" altLang="en-US" sz="1500" b="1" dirty="0">
                <a:solidFill>
                  <a:srgbClr val="4472C4"/>
                </a:solidFill>
              </a:rPr>
              <a:t>（选择合适的时间变量，可以更方便地找到准确的时间点。）</a:t>
            </a:r>
            <a:endParaRPr lang="en-US" altLang="zh-CN" sz="1500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222367"/>
            <a:ext cx="8101012" cy="950872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330291"/>
            <a:ext cx="791977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tim1 = f1-&gt;initial_time0_hours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print(tim1)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4567066" y="3646962"/>
            <a:ext cx="3334265" cy="160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同理，我们也读取时间并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，却发现这里给的时间并非题目给出的年月日。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当然，通过实验五我们知道了可以使用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cd_calendar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函数将其转化成年月日再进行筛选，但在这里，我会给出另一种方法（比较巧妙）。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68A1438-3310-47CA-B231-C4F0523C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69" y="3429000"/>
            <a:ext cx="3334265" cy="29764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7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32857" y="1801631"/>
            <a:ext cx="5878286" cy="327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35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035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0" y="857250"/>
            <a:ext cx="24122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731796" y="857250"/>
            <a:ext cx="24122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3665662" y="2522662"/>
            <a:ext cx="1812677" cy="1812677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39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669191" y="4352162"/>
            <a:ext cx="3848100" cy="2120622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64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1500" b="1" dirty="0">
                <a:solidFill>
                  <a:schemeClr val="accent1"/>
                </a:solidFill>
              </a:rPr>
              <a:t> </a:t>
            </a:r>
            <a:r>
              <a:rPr lang="zh-CN" altLang="en-US" sz="1500" b="1" dirty="0">
                <a:solidFill>
                  <a:srgbClr val="404040"/>
                </a:solidFill>
              </a:rPr>
              <a:t>用</a:t>
            </a:r>
            <a:r>
              <a:rPr lang="en-US" altLang="zh-CN" sz="1500" b="1" dirty="0" err="1">
                <a:solidFill>
                  <a:srgbClr val="404040"/>
                </a:solidFill>
              </a:rPr>
              <a:t>addfile</a:t>
            </a:r>
            <a:r>
              <a:rPr lang="zh-CN" altLang="en-US" sz="1500" b="1" dirty="0">
                <a:solidFill>
                  <a:srgbClr val="404040"/>
                </a:solidFill>
              </a:rPr>
              <a:t>函数加载</a:t>
            </a:r>
            <a:r>
              <a:rPr lang="en-US" altLang="zh-CN" sz="1500" b="1" dirty="0" err="1">
                <a:solidFill>
                  <a:srgbClr val="404040"/>
                </a:solidFill>
              </a:rPr>
              <a:t>grib</a:t>
            </a:r>
            <a:r>
              <a:rPr lang="zh-CN" altLang="en-US" sz="1500" b="1" dirty="0">
                <a:solidFill>
                  <a:srgbClr val="404040"/>
                </a:solidFill>
              </a:rPr>
              <a:t>文件</a:t>
            </a:r>
            <a:r>
              <a:rPr lang="en-US" altLang="zh-CN" sz="1500" b="1" dirty="0">
                <a:solidFill>
                  <a:srgbClr val="404040"/>
                </a:solidFill>
              </a:rPr>
              <a:t>0710.grib</a:t>
            </a:r>
            <a:r>
              <a:rPr lang="zh-CN" altLang="en-US" sz="1500" b="1" dirty="0">
                <a:solidFill>
                  <a:srgbClr val="404040"/>
                </a:solidFill>
              </a:rPr>
              <a:t>，查询数据信息，并绘制</a:t>
            </a:r>
            <a:r>
              <a:rPr lang="en-US" altLang="zh-CN" sz="1500" b="1" dirty="0">
                <a:solidFill>
                  <a:srgbClr val="404040"/>
                </a:solidFill>
              </a:rPr>
              <a:t>2008</a:t>
            </a:r>
            <a:r>
              <a:rPr lang="zh-CN" altLang="en-US" sz="1500" b="1" dirty="0">
                <a:solidFill>
                  <a:srgbClr val="404040"/>
                </a:solidFill>
              </a:rPr>
              <a:t>年</a:t>
            </a:r>
            <a:r>
              <a:rPr lang="en-US" altLang="zh-CN" sz="1500" b="1" dirty="0">
                <a:solidFill>
                  <a:srgbClr val="404040"/>
                </a:solidFill>
              </a:rPr>
              <a:t>1</a:t>
            </a:r>
            <a:r>
              <a:rPr lang="zh-CN" altLang="en-US" sz="1500" b="1" dirty="0">
                <a:solidFill>
                  <a:srgbClr val="404040"/>
                </a:solidFill>
              </a:rPr>
              <a:t>月</a:t>
            </a:r>
            <a:r>
              <a:rPr lang="en-US" altLang="zh-CN" sz="1500" b="1" dirty="0">
                <a:solidFill>
                  <a:srgbClr val="404040"/>
                </a:solidFill>
              </a:rPr>
              <a:t>20</a:t>
            </a:r>
            <a:r>
              <a:rPr lang="zh-CN" altLang="en-US" sz="1500" b="1" dirty="0">
                <a:solidFill>
                  <a:srgbClr val="404040"/>
                </a:solidFill>
              </a:rPr>
              <a:t>日</a:t>
            </a:r>
            <a:r>
              <a:rPr lang="en-US" altLang="zh-CN" sz="1500" b="1" dirty="0">
                <a:solidFill>
                  <a:srgbClr val="404040"/>
                </a:solidFill>
              </a:rPr>
              <a:t>700hPa</a:t>
            </a:r>
            <a:r>
              <a:rPr lang="zh-CN" altLang="en-US" sz="1500" b="1" dirty="0">
                <a:solidFill>
                  <a:srgbClr val="404040"/>
                </a:solidFill>
              </a:rPr>
              <a:t>的水平温度图。</a:t>
            </a:r>
            <a:r>
              <a:rPr lang="zh-CN" altLang="en-US" sz="1500" b="1" dirty="0">
                <a:solidFill>
                  <a:srgbClr val="4472C4"/>
                </a:solidFill>
              </a:rPr>
              <a:t>（选择合适的时间变量，可以更方便地找到准确的时间点。）</a:t>
            </a:r>
            <a:endParaRPr lang="en-US" altLang="zh-CN" sz="1500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222367"/>
            <a:ext cx="8101012" cy="1901958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330291"/>
            <a:ext cx="7919773" cy="1608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time_string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f1-&gt;initial_time0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time_encoded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f1-&gt;initial_time0_encoded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printVarSummary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time_string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printVarSummary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time_encoded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printVarSummary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(tim1)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975883" y="4487660"/>
            <a:ext cx="3334265" cy="186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文件里继续浏览其他变量，发现不止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initial_time0_hours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表示时间，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initial_time0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initial_time0_encoded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也可以表示时间，我们把他们分别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printVarsummary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一下可以看出他们维数、范围都一样，代表的都是相同的时间信息。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816CDF-150C-4830-B000-4CE23D9E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6" y="3315483"/>
            <a:ext cx="3592117" cy="5896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21C36B-BB54-48B9-8937-EE766037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2419275"/>
            <a:ext cx="3592118" cy="8962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1B7E09-9046-43D3-B668-B9A72649F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83" y="2414986"/>
            <a:ext cx="3597310" cy="4113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8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607179" y="3123274"/>
            <a:ext cx="7841495" cy="801026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64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1500" b="1" dirty="0">
                <a:solidFill>
                  <a:schemeClr val="accent1"/>
                </a:solidFill>
              </a:rPr>
              <a:t> </a:t>
            </a:r>
            <a:r>
              <a:rPr lang="zh-CN" altLang="en-US" sz="1500" b="1" dirty="0">
                <a:solidFill>
                  <a:srgbClr val="404040"/>
                </a:solidFill>
              </a:rPr>
              <a:t>用</a:t>
            </a:r>
            <a:r>
              <a:rPr lang="en-US" altLang="zh-CN" sz="1500" b="1" dirty="0" err="1">
                <a:solidFill>
                  <a:srgbClr val="404040"/>
                </a:solidFill>
              </a:rPr>
              <a:t>addfile</a:t>
            </a:r>
            <a:r>
              <a:rPr lang="zh-CN" altLang="en-US" sz="1500" b="1" dirty="0">
                <a:solidFill>
                  <a:srgbClr val="404040"/>
                </a:solidFill>
              </a:rPr>
              <a:t>函数加载</a:t>
            </a:r>
            <a:r>
              <a:rPr lang="en-US" altLang="zh-CN" sz="1500" b="1" dirty="0" err="1">
                <a:solidFill>
                  <a:srgbClr val="404040"/>
                </a:solidFill>
              </a:rPr>
              <a:t>grib</a:t>
            </a:r>
            <a:r>
              <a:rPr lang="zh-CN" altLang="en-US" sz="1500" b="1" dirty="0">
                <a:solidFill>
                  <a:srgbClr val="404040"/>
                </a:solidFill>
              </a:rPr>
              <a:t>文件</a:t>
            </a:r>
            <a:r>
              <a:rPr lang="en-US" altLang="zh-CN" sz="1500" b="1" dirty="0">
                <a:solidFill>
                  <a:srgbClr val="404040"/>
                </a:solidFill>
              </a:rPr>
              <a:t>0710.grib</a:t>
            </a:r>
            <a:r>
              <a:rPr lang="zh-CN" altLang="en-US" sz="1500" b="1" dirty="0">
                <a:solidFill>
                  <a:srgbClr val="404040"/>
                </a:solidFill>
              </a:rPr>
              <a:t>，查询数据信息，并绘制</a:t>
            </a:r>
            <a:r>
              <a:rPr lang="en-US" altLang="zh-CN" sz="1500" b="1" dirty="0">
                <a:solidFill>
                  <a:srgbClr val="404040"/>
                </a:solidFill>
              </a:rPr>
              <a:t>2008</a:t>
            </a:r>
            <a:r>
              <a:rPr lang="zh-CN" altLang="en-US" sz="1500" b="1" dirty="0">
                <a:solidFill>
                  <a:srgbClr val="404040"/>
                </a:solidFill>
              </a:rPr>
              <a:t>年</a:t>
            </a:r>
            <a:r>
              <a:rPr lang="en-US" altLang="zh-CN" sz="1500" b="1" dirty="0">
                <a:solidFill>
                  <a:srgbClr val="404040"/>
                </a:solidFill>
              </a:rPr>
              <a:t>1</a:t>
            </a:r>
            <a:r>
              <a:rPr lang="zh-CN" altLang="en-US" sz="1500" b="1" dirty="0">
                <a:solidFill>
                  <a:srgbClr val="404040"/>
                </a:solidFill>
              </a:rPr>
              <a:t>月</a:t>
            </a:r>
            <a:r>
              <a:rPr lang="en-US" altLang="zh-CN" sz="1500" b="1" dirty="0">
                <a:solidFill>
                  <a:srgbClr val="404040"/>
                </a:solidFill>
              </a:rPr>
              <a:t>20</a:t>
            </a:r>
            <a:r>
              <a:rPr lang="zh-CN" altLang="en-US" sz="1500" b="1" dirty="0">
                <a:solidFill>
                  <a:srgbClr val="404040"/>
                </a:solidFill>
              </a:rPr>
              <a:t>日</a:t>
            </a:r>
            <a:r>
              <a:rPr lang="en-US" altLang="zh-CN" sz="1500" b="1" dirty="0">
                <a:solidFill>
                  <a:srgbClr val="404040"/>
                </a:solidFill>
              </a:rPr>
              <a:t>700hPa</a:t>
            </a:r>
            <a:r>
              <a:rPr lang="zh-CN" altLang="en-US" sz="1500" b="1" dirty="0">
                <a:solidFill>
                  <a:srgbClr val="404040"/>
                </a:solidFill>
              </a:rPr>
              <a:t>的水平温度图。</a:t>
            </a:r>
            <a:r>
              <a:rPr lang="zh-CN" altLang="en-US" sz="1500" b="1" dirty="0">
                <a:solidFill>
                  <a:srgbClr val="4472C4"/>
                </a:solidFill>
              </a:rPr>
              <a:t>（选择合适的时间变量，可以更方便地找到准确的时间点。）</a:t>
            </a:r>
            <a:endParaRPr lang="en-US" altLang="zh-CN" sz="1500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222367"/>
            <a:ext cx="8101012" cy="974272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330291"/>
            <a:ext cx="791977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time_string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time_encoded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923411" y="3256775"/>
            <a:ext cx="7177601" cy="58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于是我们继续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这两个变量，所得结果如下，这样我们很容易就可以找到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日在时间维所对应的是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(200)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DA61B5-7409-469D-AC3E-F6A145F2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15" y="3974346"/>
            <a:ext cx="3473696" cy="242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922AFC-3DD6-48A4-80B6-056E58D2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16" y="3984436"/>
            <a:ext cx="3473696" cy="2414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40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516560" y="3521580"/>
            <a:ext cx="3707646" cy="812296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64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1500" b="1" dirty="0">
                <a:solidFill>
                  <a:schemeClr val="accent1"/>
                </a:solidFill>
              </a:rPr>
              <a:t> </a:t>
            </a:r>
            <a:r>
              <a:rPr lang="zh-CN" altLang="en-US" sz="1500" b="1" dirty="0">
                <a:solidFill>
                  <a:srgbClr val="404040"/>
                </a:solidFill>
              </a:rPr>
              <a:t>用</a:t>
            </a:r>
            <a:r>
              <a:rPr lang="en-US" altLang="zh-CN" sz="1500" b="1" dirty="0" err="1">
                <a:solidFill>
                  <a:srgbClr val="404040"/>
                </a:solidFill>
              </a:rPr>
              <a:t>addfile</a:t>
            </a:r>
            <a:r>
              <a:rPr lang="zh-CN" altLang="en-US" sz="1500" b="1" dirty="0">
                <a:solidFill>
                  <a:srgbClr val="404040"/>
                </a:solidFill>
              </a:rPr>
              <a:t>函数加载</a:t>
            </a:r>
            <a:r>
              <a:rPr lang="en-US" altLang="zh-CN" sz="1500" b="1" dirty="0" err="1">
                <a:solidFill>
                  <a:srgbClr val="404040"/>
                </a:solidFill>
              </a:rPr>
              <a:t>grib</a:t>
            </a:r>
            <a:r>
              <a:rPr lang="zh-CN" altLang="en-US" sz="1500" b="1" dirty="0">
                <a:solidFill>
                  <a:srgbClr val="404040"/>
                </a:solidFill>
              </a:rPr>
              <a:t>文件</a:t>
            </a:r>
            <a:r>
              <a:rPr lang="en-US" altLang="zh-CN" sz="1500" b="1" dirty="0">
                <a:solidFill>
                  <a:srgbClr val="404040"/>
                </a:solidFill>
              </a:rPr>
              <a:t>0710.grib</a:t>
            </a:r>
            <a:r>
              <a:rPr lang="zh-CN" altLang="en-US" sz="1500" b="1" dirty="0">
                <a:solidFill>
                  <a:srgbClr val="404040"/>
                </a:solidFill>
              </a:rPr>
              <a:t>，查询数据信息，并</a:t>
            </a:r>
            <a:r>
              <a:rPr lang="zh-CN" altLang="en-US" sz="1500" b="1" dirty="0">
                <a:solidFill>
                  <a:srgbClr val="4472C4"/>
                </a:solidFill>
              </a:rPr>
              <a:t>绘制</a:t>
            </a:r>
            <a:r>
              <a:rPr lang="en-US" altLang="zh-CN" sz="1500" b="1" dirty="0">
                <a:solidFill>
                  <a:srgbClr val="404040"/>
                </a:solidFill>
              </a:rPr>
              <a:t>2008</a:t>
            </a:r>
            <a:r>
              <a:rPr lang="zh-CN" altLang="en-US" sz="1500" b="1" dirty="0">
                <a:solidFill>
                  <a:srgbClr val="404040"/>
                </a:solidFill>
              </a:rPr>
              <a:t>年</a:t>
            </a:r>
            <a:r>
              <a:rPr lang="en-US" altLang="zh-CN" sz="1500" b="1" dirty="0">
                <a:solidFill>
                  <a:srgbClr val="404040"/>
                </a:solidFill>
              </a:rPr>
              <a:t>1</a:t>
            </a:r>
            <a:r>
              <a:rPr lang="zh-CN" altLang="en-US" sz="1500" b="1" dirty="0">
                <a:solidFill>
                  <a:srgbClr val="404040"/>
                </a:solidFill>
              </a:rPr>
              <a:t>月</a:t>
            </a:r>
            <a:r>
              <a:rPr lang="en-US" altLang="zh-CN" sz="1500" b="1" dirty="0">
                <a:solidFill>
                  <a:srgbClr val="404040"/>
                </a:solidFill>
              </a:rPr>
              <a:t>20</a:t>
            </a:r>
            <a:r>
              <a:rPr lang="zh-CN" altLang="en-US" sz="1500" b="1" dirty="0">
                <a:solidFill>
                  <a:srgbClr val="404040"/>
                </a:solidFill>
              </a:rPr>
              <a:t>日</a:t>
            </a:r>
            <a:r>
              <a:rPr lang="en-US" altLang="zh-CN" sz="1500" b="1" dirty="0">
                <a:solidFill>
                  <a:srgbClr val="404040"/>
                </a:solidFill>
              </a:rPr>
              <a:t>700hPa</a:t>
            </a:r>
            <a:r>
              <a:rPr lang="zh-CN" altLang="en-US" sz="1500" b="1" dirty="0">
                <a:solidFill>
                  <a:srgbClr val="404040"/>
                </a:solidFill>
              </a:rPr>
              <a:t>的水平温度图。（选择合适的时间变量，可以更方便地找到准确的时间点。）</a:t>
            </a:r>
            <a:endParaRPr lang="en-US" altLang="zh-CN" sz="15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222367"/>
            <a:ext cx="8101012" cy="1578108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330291"/>
            <a:ext cx="7919773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= f1-&gt;T_GDS0_ISBL(200,3,:,:)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gsn_open_wks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("png","p3")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 = True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gsn_csm_contour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T, res)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941424" y="3889746"/>
            <a:ext cx="3443365" cy="3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选取正确数据后绘制如右图所示。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982848-CA23-413A-81D4-4541BA0821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48625"/>
            <a:ext cx="3633787" cy="3633787"/>
          </a:xfrm>
          <a:prstGeom prst="rect">
            <a:avLst/>
          </a:prstGeom>
          <a:ln w="19050">
            <a:solidFill>
              <a:srgbClr val="4472C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120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32857" y="1801631"/>
            <a:ext cx="5878286" cy="327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35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035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0" y="857250"/>
            <a:ext cx="24122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6731796" y="857250"/>
            <a:ext cx="24122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3665662" y="2522662"/>
            <a:ext cx="1812677" cy="1812677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39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63205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516560" y="4282079"/>
            <a:ext cx="3707646" cy="1680569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36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04040"/>
                </a:solidFill>
              </a:rPr>
              <a:t>将题</a:t>
            </a:r>
            <a:r>
              <a:rPr lang="en-US" altLang="zh-CN" sz="1500" b="1" dirty="0">
                <a:solidFill>
                  <a:srgbClr val="404040"/>
                </a:solidFill>
              </a:rPr>
              <a:t>2</a:t>
            </a:r>
            <a:r>
              <a:rPr lang="zh-CN" altLang="en-US" sz="1500" b="1" dirty="0">
                <a:solidFill>
                  <a:srgbClr val="404040"/>
                </a:solidFill>
              </a:rPr>
              <a:t>中用于绘图的数据保存成一个新的</a:t>
            </a:r>
            <a:r>
              <a:rPr lang="en-US" altLang="zh-CN" sz="1500" b="1" dirty="0" err="1">
                <a:solidFill>
                  <a:srgbClr val="404040"/>
                </a:solidFill>
              </a:rPr>
              <a:t>netCDF</a:t>
            </a:r>
            <a:r>
              <a:rPr lang="zh-CN" altLang="en-US" sz="1500" b="1" dirty="0">
                <a:solidFill>
                  <a:srgbClr val="404040"/>
                </a:solidFill>
              </a:rPr>
              <a:t>数据</a:t>
            </a:r>
            <a:r>
              <a:rPr lang="zh-CN" altLang="en-US" sz="1500" b="1" dirty="0">
                <a:solidFill>
                  <a:srgbClr val="4472C4"/>
                </a:solidFill>
              </a:rPr>
              <a:t>，并检查新数据是否存储正确。</a:t>
            </a:r>
            <a:endParaRPr lang="en-US" altLang="zh-CN" sz="1500" dirty="0">
              <a:solidFill>
                <a:srgbClr val="4472C4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222367"/>
            <a:ext cx="8101012" cy="2797308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330291"/>
            <a:ext cx="7919773" cy="253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addfile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("test.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","c")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out-&gt;T_GDS0_ISBL = T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f2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addfile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("test.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","r")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f2-&gt;T_GDS0_ISBL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gsn_open_wks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("png","p4")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 = True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res@gsnAddCyclic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False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gsn_csm_contour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res)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602445" y="5178086"/>
            <a:ext cx="3706776" cy="58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检验新数据存储是否正确的方法就是读入新数据并绘图，看与上题图片是否一致即可。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620F78-088C-4B59-8923-C61CBEFB1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77" y="1786973"/>
            <a:ext cx="3346742" cy="3346742"/>
          </a:xfrm>
          <a:prstGeom prst="rect">
            <a:avLst/>
          </a:prstGeom>
          <a:ln w="19050">
            <a:solidFill>
              <a:srgbClr val="4472C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FCF27F-A5EF-4920-8771-44826F720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4" y="3301060"/>
            <a:ext cx="3469506" cy="3469506"/>
          </a:xfrm>
          <a:prstGeom prst="rect">
            <a:avLst/>
          </a:prstGeom>
          <a:ln w="19050">
            <a:solidFill>
              <a:srgbClr val="4472C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3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21494" y="1269206"/>
            <a:ext cx="8101013" cy="431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21494" y="2886544"/>
            <a:ext cx="8101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</a:rPr>
              <a:t>THANKS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369155" y="4517847"/>
            <a:ext cx="3545979" cy="954601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chemeClr val="accent1"/>
                </a:solidFill>
              </a:rPr>
              <a:t>用</a:t>
            </a:r>
            <a:r>
              <a:rPr lang="en-US" altLang="zh-CN" sz="1500" b="1" dirty="0" err="1">
                <a:solidFill>
                  <a:schemeClr val="accent1"/>
                </a:solidFill>
              </a:rPr>
              <a:t>addfile</a:t>
            </a:r>
            <a:r>
              <a:rPr lang="zh-CN" altLang="en-US" sz="1500" b="1" dirty="0">
                <a:solidFill>
                  <a:schemeClr val="accent1"/>
                </a:solidFill>
              </a:rPr>
              <a:t>函数加载</a:t>
            </a:r>
            <a:r>
              <a:rPr lang="en-US" altLang="zh-CN" sz="1500" b="1" dirty="0">
                <a:solidFill>
                  <a:schemeClr val="accent1"/>
                </a:solidFill>
              </a:rPr>
              <a:t>TRMM</a:t>
            </a:r>
            <a:r>
              <a:rPr lang="zh-CN" altLang="en-US" sz="1500" b="1" dirty="0">
                <a:solidFill>
                  <a:schemeClr val="accent1"/>
                </a:solidFill>
              </a:rPr>
              <a:t>卫星资料</a:t>
            </a:r>
            <a:r>
              <a:rPr lang="en-US" altLang="zh-CN" sz="1500" b="1" dirty="0">
                <a:solidFill>
                  <a:schemeClr val="accent1"/>
                </a:solidFill>
              </a:rPr>
              <a:t>3B43.20000101.7A.HDF</a:t>
            </a:r>
            <a:r>
              <a:rPr lang="zh-CN" altLang="en-US" sz="1500" b="1" dirty="0">
                <a:solidFill>
                  <a:schemeClr val="accent1"/>
                </a:solidFill>
              </a:rPr>
              <a:t>，读入变量</a:t>
            </a:r>
            <a:r>
              <a:rPr lang="en-US" altLang="zh-CN" sz="1500" b="1" dirty="0">
                <a:solidFill>
                  <a:schemeClr val="accent1"/>
                </a:solidFill>
              </a:rPr>
              <a:t>precipitation</a:t>
            </a:r>
            <a:r>
              <a:rPr lang="zh-CN" altLang="en-US" sz="1500" b="1" dirty="0">
                <a:solidFill>
                  <a:schemeClr val="accent1"/>
                </a:solidFill>
              </a:rPr>
              <a:t>（降水）</a:t>
            </a:r>
            <a:endParaRPr lang="en-US" altLang="zh-CN" sz="1500" b="1" dirty="0">
              <a:solidFill>
                <a:schemeClr val="accent1"/>
              </a:solidFill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  <a:latin typeface="+mn-ea"/>
              </a:rPr>
              <a:t>说明该数据的维数信息（注意与</a:t>
            </a:r>
            <a:r>
              <a:rPr lang="en-US" altLang="zh-CN" sz="1500" b="1" dirty="0">
                <a:solidFill>
                  <a:srgbClr val="4472C4"/>
                </a:solidFill>
                <a:latin typeface="+mn-ea"/>
              </a:rPr>
              <a:t>NCL</a:t>
            </a:r>
            <a:r>
              <a:rPr lang="zh-CN" altLang="en-US" sz="1500" b="1" dirty="0">
                <a:solidFill>
                  <a:srgbClr val="4472C4"/>
                </a:solidFill>
                <a:latin typeface="+mn-ea"/>
              </a:rPr>
              <a:t>数组顺序的区别）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结合数据说明信息，正确设置变量的经纬度范围，并绘制正确的图形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4"/>
            <a:ext cx="8101012" cy="1442024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07180" y="2918858"/>
            <a:ext cx="7919773" cy="130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addfile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("/home/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xiaoma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/0404/3B43.HDF","r")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 = f-&gt;precipitation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printVarSummary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(pre)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717D49-226D-473D-BD0A-FC21F5640E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46" y="3684761"/>
            <a:ext cx="4317007" cy="1666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462288" y="4641856"/>
            <a:ext cx="34528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文件中数据维数信息和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文件并不相同，没有时间维且经纬度在维数上的顺序相反，同时没有单位等信息。</a:t>
            </a:r>
          </a:p>
        </p:txBody>
      </p:sp>
    </p:spTree>
    <p:extLst>
      <p:ext uri="{BB962C8B-B14F-4D97-AF65-F5344CB8AC3E}">
        <p14:creationId xmlns:p14="http://schemas.microsoft.com/office/powerpoint/2010/main" val="310276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9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7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chemeClr val="accent1"/>
                </a:solidFill>
              </a:rPr>
              <a:t>用</a:t>
            </a:r>
            <a:r>
              <a:rPr lang="en-US" altLang="zh-CN" sz="1500" b="1" dirty="0" err="1">
                <a:solidFill>
                  <a:schemeClr val="accent1"/>
                </a:solidFill>
              </a:rPr>
              <a:t>addfile</a:t>
            </a:r>
            <a:r>
              <a:rPr lang="zh-CN" altLang="en-US" sz="1500" b="1" dirty="0">
                <a:solidFill>
                  <a:schemeClr val="accent1"/>
                </a:solidFill>
              </a:rPr>
              <a:t>函数加载</a:t>
            </a:r>
            <a:r>
              <a:rPr lang="en-US" altLang="zh-CN" sz="1500" b="1" dirty="0">
                <a:solidFill>
                  <a:schemeClr val="accent1"/>
                </a:solidFill>
              </a:rPr>
              <a:t>TRMM</a:t>
            </a:r>
            <a:r>
              <a:rPr lang="zh-CN" altLang="en-US" sz="1500" b="1" dirty="0">
                <a:solidFill>
                  <a:schemeClr val="accent1"/>
                </a:solidFill>
              </a:rPr>
              <a:t>卫星资料</a:t>
            </a:r>
            <a:r>
              <a:rPr lang="en-US" altLang="zh-CN" sz="1500" b="1" dirty="0">
                <a:solidFill>
                  <a:schemeClr val="accent1"/>
                </a:solidFill>
              </a:rPr>
              <a:t>3B43.20000101.7A.HDF</a:t>
            </a:r>
            <a:r>
              <a:rPr lang="zh-CN" altLang="en-US" sz="1500" b="1" dirty="0">
                <a:solidFill>
                  <a:schemeClr val="accent1"/>
                </a:solidFill>
              </a:rPr>
              <a:t>，读入变量</a:t>
            </a:r>
            <a:r>
              <a:rPr lang="en-US" altLang="zh-CN" sz="1500" b="1" dirty="0">
                <a:solidFill>
                  <a:schemeClr val="accent1"/>
                </a:solidFill>
              </a:rPr>
              <a:t>precipitation</a:t>
            </a:r>
            <a:r>
              <a:rPr lang="zh-CN" altLang="en-US" sz="1500" b="1" dirty="0">
                <a:solidFill>
                  <a:schemeClr val="accent1"/>
                </a:solidFill>
              </a:rPr>
              <a:t>（降水）</a:t>
            </a:r>
            <a:endParaRPr lang="en-US" altLang="zh-CN" sz="1500" b="1" dirty="0">
              <a:solidFill>
                <a:schemeClr val="accent1"/>
              </a:solidFill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  <a:latin typeface="+mn-ea"/>
              </a:rPr>
              <a:t>说明该数据的维数信息（注意与</a:t>
            </a:r>
            <a:r>
              <a:rPr lang="en-US" altLang="zh-CN" sz="1500" b="1" dirty="0">
                <a:solidFill>
                  <a:srgbClr val="4472C4"/>
                </a:solidFill>
                <a:latin typeface="+mn-ea"/>
              </a:rPr>
              <a:t>NCL</a:t>
            </a:r>
            <a:r>
              <a:rPr lang="zh-CN" altLang="en-US" sz="1500" b="1" dirty="0">
                <a:solidFill>
                  <a:srgbClr val="4472C4"/>
                </a:solidFill>
                <a:latin typeface="+mn-ea"/>
              </a:rPr>
              <a:t>数组顺序的区别）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结合数据说明信息，正确设置变量的经纬度范围，并绘制正确的图形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A40413-E9E3-448B-ACF3-8890A004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9" y="2916960"/>
            <a:ext cx="4986336" cy="2454707"/>
          </a:xfrm>
          <a:prstGeom prst="rect">
            <a:avLst/>
          </a:prstGeom>
          <a:ln w="57150">
            <a:solidFill>
              <a:srgbClr val="FFFF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717D49-226D-473D-BD0A-FC21F5640E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79" y="4121203"/>
            <a:ext cx="4317007" cy="1666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B90713-5897-453F-92F9-9DC00E33A877}"/>
              </a:ext>
            </a:extLst>
          </p:cNvPr>
          <p:cNvSpPr/>
          <p:nvPr/>
        </p:nvSpPr>
        <p:spPr>
          <a:xfrm>
            <a:off x="2060472" y="3589867"/>
            <a:ext cx="3293996" cy="245534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123495-070B-42EF-AB82-9DB9D6E405AD}"/>
              </a:ext>
            </a:extLst>
          </p:cNvPr>
          <p:cNvSpPr/>
          <p:nvPr/>
        </p:nvSpPr>
        <p:spPr>
          <a:xfrm flipV="1">
            <a:off x="1113198" y="3892208"/>
            <a:ext cx="1870602" cy="439739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F44827-A338-4452-9194-AE4BC5C949CB}"/>
              </a:ext>
            </a:extLst>
          </p:cNvPr>
          <p:cNvSpPr/>
          <p:nvPr/>
        </p:nvSpPr>
        <p:spPr>
          <a:xfrm>
            <a:off x="5955600" y="4919134"/>
            <a:ext cx="2345268" cy="280689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1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516562" y="4453467"/>
            <a:ext cx="4027398" cy="1125462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尝试直接用该数据绘制默认等值线图，判断图像是否正确，并说明判断依据</a:t>
            </a:r>
            <a:endParaRPr lang="en-US" altLang="zh-CN" sz="1500" b="1" dirty="0">
              <a:solidFill>
                <a:srgbClr val="4472C4"/>
              </a:solidFill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结合数据说明信息，正确设置变量的经纬度范围，并绘制正确的图形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1125462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992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gsn_open_wks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("png","p1")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 = True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gsn_csm_contour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pre, res)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803838" y="4641855"/>
            <a:ext cx="34528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初步的从坐标轴数值可以判断图像并不正确，由数据信息可知经度范围更大且应为横坐标，此图正好相反。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D0F335F-C204-40A2-8196-F5D4B4A58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33" y="3014899"/>
            <a:ext cx="3452846" cy="32539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4472C4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987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F348A-7DF8-4F13-B10D-5A184A677A27}"/>
              </a:ext>
            </a:extLst>
          </p:cNvPr>
          <p:cNvSpPr/>
          <p:nvPr/>
        </p:nvSpPr>
        <p:spPr>
          <a:xfrm>
            <a:off x="516562" y="4140200"/>
            <a:ext cx="4027398" cy="2128612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尝试直接用该数据绘制默认等值线图，判断图像是否正确，并说明判断依据</a:t>
            </a:r>
            <a:endParaRPr lang="en-US" altLang="zh-CN" sz="1500" b="1" dirty="0">
              <a:solidFill>
                <a:srgbClr val="4472C4"/>
              </a:solidFill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结合数据说明信息，正确设置变量的经纬度范围，并绘制正确的图形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1125462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992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gsn_open_wks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("png","p1")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 = True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gsn_csm_contour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wks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pre, res)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803838" y="4325258"/>
            <a:ext cx="34528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中，可以在几个降水显著地区发现明显不符合事实的情况。例如降水量分布呈现明显低纬高于高纬、中纬度沿海高于内陆、回归线穿过的大陆内部和西部降水少，大陆东部（大洋西部）降水多等特点。结合下图，未在图中发现以上降水空间分布规律，故认为该图作为降水量等值线图是不正确的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D0F335F-C204-40A2-8196-F5D4B4A58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33" y="3014899"/>
            <a:ext cx="3452846" cy="32539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4472C4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36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2310985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22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print(f)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pre(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nlat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|:,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nlon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|:)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(0,400-1,1)*0.25 - 49.875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(0,1440-1,1)*0.25 - 179.875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fspan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(-49.875, 49.875, 400)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fspan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(-179.875,179.875,1440)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882121" y="5704533"/>
            <a:ext cx="3452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D46220F-CD9F-4000-9D75-28829EDA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69" y="3205846"/>
            <a:ext cx="2910945" cy="2238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259610-3A8C-4549-B2BD-CE7654E89259}"/>
              </a:ext>
            </a:extLst>
          </p:cNvPr>
          <p:cNvSpPr/>
          <p:nvPr/>
        </p:nvSpPr>
        <p:spPr>
          <a:xfrm>
            <a:off x="7220513" y="3290680"/>
            <a:ext cx="902811" cy="160043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635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分辨率</a:t>
            </a:r>
            <a:endParaRPr lang="en-US" altLang="zh-CN" sz="1400" dirty="0">
              <a:ln w="635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635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dirty="0">
                <a:ln w="635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边界范围</a:t>
            </a:r>
            <a:endParaRPr lang="en-US" altLang="zh-CN" sz="1400" dirty="0">
              <a:ln w="635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635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635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ln w="635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dirty="0">
                <a:ln w="635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个数</a:t>
            </a:r>
          </a:p>
        </p:txBody>
      </p:sp>
    </p:spTree>
    <p:extLst>
      <p:ext uri="{BB962C8B-B14F-4D97-AF65-F5344CB8AC3E}">
        <p14:creationId xmlns:p14="http://schemas.microsoft.com/office/powerpoint/2010/main" val="200061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2310985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22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print(f)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pre(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nlat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|:,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nlon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|:)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(0,400-1,1)*0.25 - 49.875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(0,1440-1,1)*0.25 - 179.875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fspan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(-49.875, 49.875, 400)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fspan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(-179.875,179.875,1440)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3821107" y="5758746"/>
            <a:ext cx="3452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D46220F-CD9F-4000-9D75-28829EDA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67" y="3103847"/>
            <a:ext cx="2910945" cy="2238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2725A6E-0E80-431B-9D39-9BD6E3D8DE96}"/>
              </a:ext>
            </a:extLst>
          </p:cNvPr>
          <p:cNvSpPr/>
          <p:nvPr/>
        </p:nvSpPr>
        <p:spPr>
          <a:xfrm>
            <a:off x="4073614" y="5419829"/>
            <a:ext cx="4027398" cy="985612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13B12A-2239-420E-B24D-A4959AAA88B7}"/>
              </a:ext>
            </a:extLst>
          </p:cNvPr>
          <p:cNvSpPr txBox="1"/>
          <p:nvPr/>
        </p:nvSpPr>
        <p:spPr>
          <a:xfrm>
            <a:off x="4217252" y="5451334"/>
            <a:ext cx="37401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由数据说明信息，可知经度范围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(-180°,180°)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、纬度范围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(-50°,50°)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变量中的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经纬度互换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并根据数据信息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赋予相对应数值及单位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03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6561" y="999578"/>
            <a:ext cx="8110878" cy="369332"/>
            <a:chOff x="695325" y="1013859"/>
            <a:chExt cx="10814504" cy="492442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91033" cy="49244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QUESTION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16561" y="1345826"/>
            <a:ext cx="8101013" cy="151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用</a:t>
            </a:r>
            <a:r>
              <a:rPr lang="en-US" altLang="zh-CN" sz="1500" dirty="0" err="1">
                <a:latin typeface="+mn-ea"/>
              </a:rPr>
              <a:t>addfile</a:t>
            </a:r>
            <a:r>
              <a:rPr lang="zh-CN" altLang="en-US" sz="1500" dirty="0">
                <a:latin typeface="+mn-ea"/>
              </a:rPr>
              <a:t>函数加载</a:t>
            </a:r>
            <a:r>
              <a:rPr lang="en-US" altLang="zh-CN" sz="1500" dirty="0">
                <a:latin typeface="+mn-ea"/>
              </a:rPr>
              <a:t>TRMM</a:t>
            </a:r>
            <a:r>
              <a:rPr lang="zh-CN" altLang="en-US" sz="1500" dirty="0">
                <a:latin typeface="+mn-ea"/>
              </a:rPr>
              <a:t>卫星资料</a:t>
            </a:r>
            <a:r>
              <a:rPr lang="en-US" altLang="zh-CN" sz="1500" dirty="0">
                <a:latin typeface="+mn-ea"/>
              </a:rPr>
              <a:t>3B43.20000101.7A.HDF</a:t>
            </a:r>
            <a:r>
              <a:rPr lang="zh-CN" altLang="en-US" sz="1500" dirty="0">
                <a:latin typeface="+mn-ea"/>
              </a:rPr>
              <a:t>，读入变量</a:t>
            </a:r>
            <a:r>
              <a:rPr lang="en-US" altLang="zh-CN" sz="1500" dirty="0">
                <a:latin typeface="+mn-ea"/>
              </a:rPr>
              <a:t>precipitation</a:t>
            </a:r>
            <a:r>
              <a:rPr lang="zh-CN" altLang="en-US" sz="1500" dirty="0">
                <a:latin typeface="+mn-ea"/>
              </a:rPr>
              <a:t>（降水）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+mn-ea"/>
              </a:rPr>
              <a:t>说明该数据的维数信息（注意与</a:t>
            </a:r>
            <a:r>
              <a:rPr lang="en-US" altLang="zh-CN" sz="1500" dirty="0">
                <a:latin typeface="+mn-ea"/>
              </a:rPr>
              <a:t>NCL</a:t>
            </a:r>
            <a:r>
              <a:rPr lang="zh-CN" altLang="en-US" sz="1500" dirty="0">
                <a:latin typeface="+mn-ea"/>
              </a:rPr>
              <a:t>数组顺序的区别）</a:t>
            </a:r>
            <a:endParaRPr lang="en-US" altLang="zh-CN" sz="1500" dirty="0"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/>
              <a:t>尝试直接用该数据绘制默认等值线图，判断图像是否正确，并说明判断依据</a:t>
            </a:r>
            <a:endParaRPr lang="en-US" altLang="zh-CN" sz="1500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srgbClr val="4472C4"/>
                </a:solidFill>
              </a:rPr>
              <a:t>结合数据说明信息，正确设置变量的经纬度范围，并绘制正确的图形</a:t>
            </a:r>
            <a:endParaRPr lang="en-US" altLang="zh-CN" sz="1500" b="1" dirty="0">
              <a:solidFill>
                <a:srgbClr val="4472C4"/>
              </a:solidFill>
              <a:latin typeface="+mn-ea"/>
            </a:endParaRP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15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693C77-7388-431B-BDC1-65D932893658}"/>
              </a:ext>
            </a:extLst>
          </p:cNvPr>
          <p:cNvSpPr/>
          <p:nvPr/>
        </p:nvSpPr>
        <p:spPr>
          <a:xfrm>
            <a:off x="516561" y="2810935"/>
            <a:ext cx="8101012" cy="2310985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191CD0-408F-4153-A275-4F3EF8667C3D}"/>
              </a:ext>
            </a:extLst>
          </p:cNvPr>
          <p:cNvSpPr/>
          <p:nvPr/>
        </p:nvSpPr>
        <p:spPr>
          <a:xfrm>
            <a:off x="612113" y="2878270"/>
            <a:ext cx="7919773" cy="218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04040"/>
                </a:solidFill>
              </a:rPr>
              <a:t>print(f)</a:t>
            </a:r>
          </a:p>
          <a:p>
            <a:pPr>
              <a:lnSpc>
                <a:spcPct val="125000"/>
              </a:lnSpc>
            </a:pP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pres</a:t>
            </a:r>
            <a:r>
              <a:rPr lang="en-US" altLang="zh-CN" sz="1600" b="1" dirty="0">
                <a:solidFill>
                  <a:srgbClr val="4472C4"/>
                </a:solidFill>
              </a:rPr>
              <a:t> = pre(</a:t>
            </a:r>
            <a:r>
              <a:rPr lang="en-US" altLang="zh-CN" sz="1600" b="1" dirty="0" err="1">
                <a:solidFill>
                  <a:srgbClr val="4472C4"/>
                </a:solidFill>
              </a:rPr>
              <a:t>nlat</a:t>
            </a:r>
            <a:r>
              <a:rPr lang="en-US" altLang="zh-CN" sz="1600" b="1" dirty="0">
                <a:solidFill>
                  <a:srgbClr val="4472C4"/>
                </a:solidFill>
              </a:rPr>
              <a:t>|:,</a:t>
            </a:r>
            <a:r>
              <a:rPr lang="en-US" altLang="zh-CN" sz="1600" b="1" dirty="0" err="1">
                <a:solidFill>
                  <a:srgbClr val="4472C4"/>
                </a:solidFill>
              </a:rPr>
              <a:t>nlon</a:t>
            </a:r>
            <a:r>
              <a:rPr lang="en-US" altLang="zh-CN" sz="1600" b="1" dirty="0">
                <a:solidFill>
                  <a:srgbClr val="4472C4"/>
                </a:solidFill>
              </a:rPr>
              <a:t>|:)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lat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ispan</a:t>
            </a:r>
            <a:r>
              <a:rPr lang="en-US" altLang="zh-CN" sz="1600" b="1" dirty="0">
                <a:solidFill>
                  <a:srgbClr val="4472C4"/>
                </a:solidFill>
              </a:rPr>
              <a:t>( 0 , 400-1 , 1)*0.25 - 49.875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4472C4"/>
                </a:solidFill>
              </a:rPr>
              <a:t>lon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ispan</a:t>
            </a:r>
            <a:r>
              <a:rPr lang="en-US" altLang="zh-CN" sz="1600" b="1" dirty="0">
                <a:solidFill>
                  <a:srgbClr val="4472C4"/>
                </a:solidFill>
              </a:rPr>
              <a:t>(0 , 1440-1 , 1)*0.25 - 179.875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;</a:t>
            </a:r>
            <a:r>
              <a:rPr lang="en-US" altLang="zh-CN" sz="1600" b="1" dirty="0" err="1">
                <a:solidFill>
                  <a:srgbClr val="4472C4"/>
                </a:solidFill>
              </a:rPr>
              <a:t>lat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fspan</a:t>
            </a:r>
            <a:r>
              <a:rPr lang="en-US" altLang="zh-CN" sz="1600" b="1" dirty="0">
                <a:solidFill>
                  <a:srgbClr val="4472C4"/>
                </a:solidFill>
              </a:rPr>
              <a:t>(-49.875 , 49.875 , 400)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4472C4"/>
                </a:solidFill>
              </a:rPr>
              <a:t>;</a:t>
            </a:r>
            <a:r>
              <a:rPr lang="en-US" altLang="zh-CN" sz="1600" b="1" dirty="0" err="1">
                <a:solidFill>
                  <a:srgbClr val="4472C4"/>
                </a:solidFill>
              </a:rPr>
              <a:t>lon</a:t>
            </a:r>
            <a:r>
              <a:rPr lang="en-US" altLang="zh-CN" sz="1600" b="1" dirty="0">
                <a:solidFill>
                  <a:srgbClr val="4472C4"/>
                </a:solidFill>
              </a:rPr>
              <a:t> = </a:t>
            </a:r>
            <a:r>
              <a:rPr lang="en-US" altLang="zh-CN" sz="1600" b="1" dirty="0" err="1">
                <a:solidFill>
                  <a:srgbClr val="4472C4"/>
                </a:solidFill>
              </a:rPr>
              <a:t>fspan</a:t>
            </a:r>
            <a:r>
              <a:rPr lang="en-US" altLang="zh-CN" sz="1600" b="1" dirty="0">
                <a:solidFill>
                  <a:srgbClr val="4472C4"/>
                </a:solidFill>
              </a:rPr>
              <a:t>(-179.875 , 179.875 , 1440)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583A17-F5CA-40B7-964B-139993C81CCA}"/>
              </a:ext>
            </a:extLst>
          </p:cNvPr>
          <p:cNvSpPr txBox="1"/>
          <p:nvPr/>
        </p:nvSpPr>
        <p:spPr>
          <a:xfrm>
            <a:off x="3821107" y="5758746"/>
            <a:ext cx="3452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13B12A-2239-420E-B24D-A4959AAA88B7}"/>
              </a:ext>
            </a:extLst>
          </p:cNvPr>
          <p:cNvSpPr txBox="1"/>
          <p:nvPr/>
        </p:nvSpPr>
        <p:spPr>
          <a:xfrm>
            <a:off x="4249056" y="3086229"/>
            <a:ext cx="22946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首先要明白的一点是格点数据的具体范围：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以本数据为例，分辨率为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，而纬度下边界是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50°S(-50)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，这指的不是格点在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50°S(-50)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，而是格点所在的方格下边界是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50°S(-50)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DDAD65-BF48-46FB-95E2-430C6228416A}"/>
              </a:ext>
            </a:extLst>
          </p:cNvPr>
          <p:cNvSpPr/>
          <p:nvPr/>
        </p:nvSpPr>
        <p:spPr>
          <a:xfrm>
            <a:off x="6970849" y="3435071"/>
            <a:ext cx="1022282" cy="1022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95F6AB-1466-406F-85AF-4F136CF2A8D7}"/>
              </a:ext>
            </a:extLst>
          </p:cNvPr>
          <p:cNvCxnSpPr>
            <a:cxnSpLocks/>
          </p:cNvCxnSpPr>
          <p:nvPr/>
        </p:nvCxnSpPr>
        <p:spPr>
          <a:xfrm>
            <a:off x="6737397" y="4457352"/>
            <a:ext cx="149051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2802A7-69E5-47CA-88B8-2C625870DC6E}"/>
              </a:ext>
            </a:extLst>
          </p:cNvPr>
          <p:cNvCxnSpPr>
            <a:cxnSpLocks/>
          </p:cNvCxnSpPr>
          <p:nvPr/>
        </p:nvCxnSpPr>
        <p:spPr>
          <a:xfrm>
            <a:off x="6737397" y="3436031"/>
            <a:ext cx="149051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99B19E3-9A27-4D4D-8EFB-FE039F949DDF}"/>
              </a:ext>
            </a:extLst>
          </p:cNvPr>
          <p:cNvCxnSpPr>
            <a:cxnSpLocks/>
          </p:cNvCxnSpPr>
          <p:nvPr/>
        </p:nvCxnSpPr>
        <p:spPr>
          <a:xfrm flipH="1">
            <a:off x="6970848" y="3207641"/>
            <a:ext cx="1" cy="1477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909D544-FD39-4B26-8FF3-B9D8176FEE09}"/>
              </a:ext>
            </a:extLst>
          </p:cNvPr>
          <p:cNvCxnSpPr>
            <a:cxnSpLocks/>
          </p:cNvCxnSpPr>
          <p:nvPr/>
        </p:nvCxnSpPr>
        <p:spPr>
          <a:xfrm flipH="1">
            <a:off x="7993130" y="3207640"/>
            <a:ext cx="1" cy="1477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019C6F4-2CD2-46B3-9C0D-1867781F79D2}"/>
              </a:ext>
            </a:extLst>
          </p:cNvPr>
          <p:cNvSpPr/>
          <p:nvPr/>
        </p:nvSpPr>
        <p:spPr>
          <a:xfrm>
            <a:off x="7457478" y="3917364"/>
            <a:ext cx="49063" cy="490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D494BF-B5D7-4D3C-821B-484E4EADA847}"/>
              </a:ext>
            </a:extLst>
          </p:cNvPr>
          <p:cNvSpPr txBox="1"/>
          <p:nvPr/>
        </p:nvSpPr>
        <p:spPr>
          <a:xfrm>
            <a:off x="8175579" y="4246864"/>
            <a:ext cx="59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50°S</a:t>
            </a:r>
          </a:p>
          <a:p>
            <a:r>
              <a:rPr lang="en-US" altLang="zh-CN" sz="1200" b="1" dirty="0"/>
              <a:t>(-50)</a:t>
            </a:r>
            <a:endParaRPr lang="zh-CN" altLang="en-US" sz="12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B7D54D-5131-487B-9D44-EC18246555D1}"/>
              </a:ext>
            </a:extLst>
          </p:cNvPr>
          <p:cNvSpPr txBox="1"/>
          <p:nvPr/>
        </p:nvSpPr>
        <p:spPr>
          <a:xfrm>
            <a:off x="8175579" y="3204546"/>
            <a:ext cx="73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49.75°S</a:t>
            </a:r>
          </a:p>
          <a:p>
            <a:r>
              <a:rPr lang="en-US" altLang="zh-CN" sz="1200" b="1" dirty="0"/>
              <a:t>(-49.75)</a:t>
            </a:r>
            <a:endParaRPr lang="zh-CN" altLang="en-US" sz="12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042631-97AA-4F1F-865E-A00BE8471697}"/>
              </a:ext>
            </a:extLst>
          </p:cNvPr>
          <p:cNvSpPr txBox="1"/>
          <p:nvPr/>
        </p:nvSpPr>
        <p:spPr>
          <a:xfrm>
            <a:off x="7258165" y="3189609"/>
            <a:ext cx="59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0.25</a:t>
            </a:r>
            <a:endParaRPr lang="zh-CN" altLang="en-US" sz="12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7D5849-58DA-4D5F-8E29-694D450349D6}"/>
              </a:ext>
            </a:extLst>
          </p:cNvPr>
          <p:cNvSpPr txBox="1"/>
          <p:nvPr/>
        </p:nvSpPr>
        <p:spPr>
          <a:xfrm>
            <a:off x="7046032" y="3926957"/>
            <a:ext cx="87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49.875°S</a:t>
            </a:r>
          </a:p>
          <a:p>
            <a:pPr algn="ctr"/>
            <a:r>
              <a:rPr lang="en-US" altLang="zh-CN" sz="1200" b="1" dirty="0"/>
              <a:t>(-49.875)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5185179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2901</Words>
  <Application>Microsoft Office PowerPoint</Application>
  <PresentationFormat>全屏显示(4:3)</PresentationFormat>
  <Paragraphs>282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Calibri Light</vt:lpstr>
      <vt:lpstr>Eras Medium ITC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蓝色开题报告</dc:title>
  <dc:creator>第一PPT</dc:creator>
  <cp:keywords>www.1ppt.com</cp:keywords>
  <cp:lastModifiedBy>马 群</cp:lastModifiedBy>
  <cp:revision>430</cp:revision>
  <dcterms:created xsi:type="dcterms:W3CDTF">2015-10-24T01:57:14Z</dcterms:created>
  <dcterms:modified xsi:type="dcterms:W3CDTF">2022-04-19T10:43:13Z</dcterms:modified>
</cp:coreProperties>
</file>