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3"/>
  </p:notesMasterIdLst>
  <p:handoutMasterIdLst>
    <p:handoutMasterId r:id="rId34"/>
  </p:handoutMasterIdLst>
  <p:sldIdLst>
    <p:sldId id="259" r:id="rId2"/>
    <p:sldId id="342" r:id="rId3"/>
    <p:sldId id="343" r:id="rId4"/>
    <p:sldId id="260" r:id="rId5"/>
    <p:sldId id="261" r:id="rId6"/>
    <p:sldId id="323" r:id="rId7"/>
    <p:sldId id="303" r:id="rId8"/>
    <p:sldId id="304" r:id="rId9"/>
    <p:sldId id="305" r:id="rId10"/>
    <p:sldId id="312" r:id="rId11"/>
    <p:sldId id="316" r:id="rId12"/>
    <p:sldId id="313" r:id="rId13"/>
    <p:sldId id="314" r:id="rId14"/>
    <p:sldId id="338" r:id="rId15"/>
    <p:sldId id="339" r:id="rId16"/>
    <p:sldId id="317" r:id="rId17"/>
    <p:sldId id="318" r:id="rId18"/>
    <p:sldId id="319" r:id="rId19"/>
    <p:sldId id="320" r:id="rId20"/>
    <p:sldId id="321" r:id="rId21"/>
    <p:sldId id="306" r:id="rId22"/>
    <p:sldId id="328" r:id="rId23"/>
    <p:sldId id="329" r:id="rId24"/>
    <p:sldId id="340" r:id="rId25"/>
    <p:sldId id="341" r:id="rId26"/>
    <p:sldId id="330" r:id="rId27"/>
    <p:sldId id="333" r:id="rId28"/>
    <p:sldId id="331" r:id="rId29"/>
    <p:sldId id="332" r:id="rId30"/>
    <p:sldId id="334" r:id="rId31"/>
    <p:sldId id="33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171" autoAdjust="0"/>
  </p:normalViewPr>
  <p:slideViewPr>
    <p:cSldViewPr snapToGrid="0">
      <p:cViewPr varScale="1">
        <p:scale>
          <a:sx n="60" d="100"/>
          <a:sy n="60" d="100"/>
        </p:scale>
        <p:origin x="151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4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Functions/return_val.s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，要注意</a:t>
            </a:r>
            <a:r>
              <a:rPr lang="en-US" altLang="zh-CN" dirty="0" err="1"/>
              <a:t>linux</a:t>
            </a:r>
            <a:r>
              <a:rPr lang="zh-CN" altLang="en-US" dirty="0"/>
              <a:t>里的用户权限问题。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用来创建文件，没有文件的时候也不能用</a:t>
            </a:r>
            <a:r>
              <a:rPr lang="en-US" altLang="zh-CN" dirty="0"/>
              <a:t>w</a:t>
            </a:r>
          </a:p>
          <a:p>
            <a:r>
              <a:rPr lang="en-US" altLang="zh-CN" dirty="0"/>
              <a:t>w</a:t>
            </a:r>
            <a:r>
              <a:rPr lang="zh-CN" altLang="en-US" dirty="0"/>
              <a:t>的文件写入是可以追加的。所以有可能文件越来越大。如果是相同变量名，可能不会增加，但变量名不同就会增加变量。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82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变量属性：用</a:t>
            </a:r>
            <a:r>
              <a:rPr lang="en-US" altLang="zh-CN" dirty="0"/>
              <a:t>@</a:t>
            </a:r>
            <a:r>
              <a:rPr lang="zh-CN" altLang="en-US" dirty="0"/>
              <a:t>符号来引用</a:t>
            </a:r>
            <a:endParaRPr lang="en-US" altLang="zh-CN" dirty="0"/>
          </a:p>
          <a:p>
            <a:r>
              <a:rPr lang="zh-CN" altLang="en-US" dirty="0"/>
              <a:t>也可以给属性重新赋值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/>
              <a:t>:</a:t>
            </a:r>
            <a:r>
              <a:rPr lang="en-US" altLang="zh-CN" dirty="0" err="1"/>
              <a:t>U@units</a:t>
            </a:r>
            <a:r>
              <a:rPr lang="en-US" altLang="zh-CN" dirty="0"/>
              <a:t>=“km/s”</a:t>
            </a:r>
          </a:p>
          <a:p>
            <a:r>
              <a:rPr lang="zh-CN" altLang="en-US" i="1" dirty="0">
                <a:solidFill>
                  <a:schemeClr val="accent2">
                    <a:lumMod val="75000"/>
                  </a:schemeClr>
                </a:solidFill>
              </a:rPr>
              <a:t>注意这两个属性，如果有</a:t>
            </a:r>
            <a:r>
              <a:rPr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scale_factor</a:t>
            </a:r>
            <a:r>
              <a:rPr lang="en-US" altLang="zh-CN" dirty="0"/>
              <a:t>, </a:t>
            </a:r>
            <a:r>
              <a:rPr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add_offset</a:t>
            </a:r>
            <a:r>
              <a:rPr lang="en-US" altLang="zh-CN" dirty="0"/>
              <a:t>,</a:t>
            </a:r>
            <a:r>
              <a:rPr lang="zh-CN" altLang="en-US" dirty="0"/>
              <a:t>实际的数值结果就要计算后得出，见下一页的例子。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线性处理后的数据要用这两个参数计算后才得到正确的数值。通常不用我们自己再去换算，可以用函数直接做好转换。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下标方式和变量一致。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从文件中读取的数据包含有：数值、变量属性、坐标数组；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8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这个用法可以一次定义</a:t>
            </a:r>
            <a:r>
              <a:rPr lang="en-US" altLang="zh-CN" dirty="0"/>
              <a:t>4</a:t>
            </a:r>
            <a:r>
              <a:rPr lang="zh-CN" altLang="en-US" dirty="0"/>
              <a:t>个维的信息。注意一维数组（</a:t>
            </a:r>
            <a:r>
              <a:rPr lang="en-US" altLang="zh-CN" dirty="0"/>
              <a:t>/……/</a:t>
            </a:r>
            <a:r>
              <a:rPr lang="zh-CN" altLang="en-US" dirty="0"/>
              <a:t>）的构建方法。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95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Scalar</a:t>
            </a:r>
            <a:r>
              <a:rPr lang="en-US" altLang="zh-CN" baseline="0" dirty="0"/>
              <a:t> </a:t>
            </a:r>
            <a:r>
              <a:rPr lang="zh-CN" altLang="en-US" baseline="0" dirty="0"/>
              <a:t>标量</a:t>
            </a:r>
            <a:endParaRPr lang="en-US" altLang="zh-CN" baseline="0" dirty="0"/>
          </a:p>
          <a:p>
            <a:r>
              <a:rPr lang="zh-CN" altLang="en-US" baseline="0" dirty="0"/>
              <a:t>这种用法不常见，了解就可以。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4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可以用循环的方式读取不同的变量，这时也可以用</a:t>
            </a:r>
            <a:r>
              <a:rPr lang="en-US" altLang="zh-CN" dirty="0"/>
              <a:t>$</a:t>
            </a:r>
            <a:r>
              <a:rPr lang="zh-CN" altLang="en-US" dirty="0"/>
              <a:t>符号。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03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字符串连接运算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9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Metadata </a:t>
            </a:r>
            <a:r>
              <a:rPr lang="zh-CN" altLang="en-US" dirty="0"/>
              <a:t>元数据，具体是指什么信息？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1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Named dimensions –</a:t>
            </a:r>
            <a:r>
              <a:rPr lang="zh-CN" altLang="en-US" dirty="0"/>
              <a:t>命名的维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272">
              <a:defRPr/>
            </a:pPr>
            <a:r>
              <a:rPr lang="zh-CN" altLang="en-US" dirty="0"/>
              <a:t>命名维：用！来引用</a:t>
            </a:r>
            <a:endParaRPr lang="en-US" altLang="zh-CN" dirty="0"/>
          </a:p>
          <a:p>
            <a:pPr defTabSz="914272">
              <a:defRPr/>
            </a:pPr>
            <a:r>
              <a:rPr lang="zh-CN" altLang="en-US" dirty="0"/>
              <a:t>命名维就是查询变量信息是显示在</a:t>
            </a:r>
            <a:r>
              <a:rPr lang="en-US" altLang="zh-CN" dirty="0"/>
              <a:t>dimensions and sizes</a:t>
            </a:r>
            <a:r>
              <a:rPr lang="zh-CN" altLang="en-US" dirty="0"/>
              <a:t>部分的，如本页中的</a:t>
            </a:r>
            <a:r>
              <a:rPr lang="en-US" altLang="zh-CN" dirty="0"/>
              <a:t>time</a:t>
            </a:r>
            <a:r>
              <a:rPr lang="zh-CN" altLang="en-US" dirty="0"/>
              <a:t>，</a:t>
            </a:r>
            <a:r>
              <a:rPr lang="en-US" altLang="zh-CN" dirty="0"/>
              <a:t>lat</a:t>
            </a:r>
            <a:r>
              <a:rPr lang="zh-CN" altLang="en-US" dirty="0"/>
              <a:t>和</a:t>
            </a:r>
            <a:r>
              <a:rPr lang="en-US" altLang="zh-CN" dirty="0" err="1"/>
              <a:t>lon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272">
              <a:defRPr/>
            </a:pPr>
            <a:r>
              <a:rPr lang="zh-CN" altLang="en-US" dirty="0"/>
              <a:t>创建命名维或重新给某维命名用：</a:t>
            </a:r>
            <a:r>
              <a:rPr lang="en-US" altLang="zh-CN" dirty="0"/>
              <a:t>U!#=</a:t>
            </a:r>
            <a:r>
              <a:rPr lang="zh-CN" altLang="en-US" dirty="0"/>
              <a:t>“</a:t>
            </a:r>
            <a:r>
              <a:rPr lang="en-US" altLang="zh-CN" dirty="0"/>
              <a:t>dim</a:t>
            </a:r>
            <a:r>
              <a:rPr lang="zh-CN" altLang="en-US" dirty="0"/>
              <a:t>”</a:t>
            </a:r>
            <a:endParaRPr lang="en-US" altLang="zh-CN" dirty="0"/>
          </a:p>
          <a:p>
            <a:pPr defTabSz="914272">
              <a:defRPr/>
            </a:pPr>
            <a:r>
              <a:rPr lang="zh-CN" altLang="en-US" dirty="0"/>
              <a:t>注意，这页的第一行是把原来的</a:t>
            </a:r>
            <a:r>
              <a:rPr lang="en-US" altLang="zh-CN" dirty="0" err="1"/>
              <a:t>lon</a:t>
            </a:r>
            <a:r>
              <a:rPr lang="zh-CN" altLang="en-US" dirty="0"/>
              <a:t>维命名成了</a:t>
            </a:r>
            <a:r>
              <a:rPr lang="en-US" altLang="zh-CN" dirty="0"/>
              <a:t>time</a:t>
            </a:r>
            <a:r>
              <a:rPr lang="zh-CN" altLang="en-US" dirty="0"/>
              <a:t>维。这样的操作是不恰当的。</a:t>
            </a:r>
            <a:endParaRPr lang="en-US" altLang="zh-CN" dirty="0"/>
          </a:p>
          <a:p>
            <a:pPr defTabSz="914272">
              <a:defRPr/>
            </a:pPr>
            <a:endParaRPr lang="en-US" altLang="zh-CN" dirty="0"/>
          </a:p>
          <a:p>
            <a:pPr defTabSz="914272">
              <a:defRPr/>
            </a:pPr>
            <a:endParaRPr lang="zh-CN" altLang="en-US" dirty="0"/>
          </a:p>
          <a:p>
            <a:r>
              <a:rPr lang="en-US" altLang="zh-CN" dirty="0"/>
              <a:t>U</a:t>
            </a:r>
            <a:r>
              <a:rPr lang="zh-CN" altLang="en-US" dirty="0"/>
              <a:t>！</a:t>
            </a:r>
            <a:r>
              <a:rPr lang="en-US" altLang="zh-CN" dirty="0"/>
              <a:t>3</a:t>
            </a:r>
            <a:r>
              <a:rPr lang="zh-CN" altLang="en-US" dirty="0"/>
              <a:t>这句就还是出错，没有</a:t>
            </a:r>
            <a:r>
              <a:rPr lang="en-US" altLang="zh-CN" dirty="0"/>
              <a:t>#3</a:t>
            </a:r>
            <a:r>
              <a:rPr lang="zh-CN" altLang="en-US" dirty="0"/>
              <a:t>这一维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前面讲的</a:t>
            </a:r>
            <a:r>
              <a:rPr lang="en-US" altLang="zh-CN" dirty="0"/>
              <a:t>named dimension</a:t>
            </a:r>
            <a:r>
              <a:rPr lang="zh-CN" altLang="en-US" dirty="0"/>
              <a:t>，就是用来重新排序的。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有了</a:t>
            </a:r>
            <a:r>
              <a:rPr lang="en-US" altLang="zh-CN" dirty="0"/>
              <a:t>named dimension</a:t>
            </a:r>
            <a:r>
              <a:rPr lang="zh-CN" altLang="en-US" dirty="0"/>
              <a:t>之后，再有</a:t>
            </a:r>
            <a:r>
              <a:rPr lang="en-US" altLang="zh-CN" dirty="0"/>
              <a:t>coordinate variable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用到</a:t>
            </a:r>
            <a:r>
              <a:rPr lang="en-US" altLang="zh-CN" dirty="0" err="1"/>
              <a:t>fspan</a:t>
            </a:r>
            <a:r>
              <a:rPr lang="zh-CN" altLang="en-US" dirty="0"/>
              <a:t>（）</a:t>
            </a:r>
            <a:endParaRPr lang="en-US" altLang="zh-CN" dirty="0"/>
          </a:p>
          <a:p>
            <a:r>
              <a:rPr lang="en-US" altLang="zh-CN" dirty="0"/>
              <a:t>Creates an array of evenly-spaced floating point numbers.</a:t>
            </a:r>
          </a:p>
          <a:p>
            <a:r>
              <a:rPr lang="en-US" altLang="zh-CN" b="1" dirty="0"/>
              <a:t>Prototype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fspan</a:t>
            </a:r>
            <a:r>
              <a:rPr lang="en-US" altLang="zh-CN" dirty="0"/>
              <a:t> ( </a:t>
            </a:r>
          </a:p>
          <a:p>
            <a:r>
              <a:rPr lang="en-US" altLang="zh-CN" dirty="0"/>
              <a:t>       start [1] : numeric, </a:t>
            </a:r>
          </a:p>
          <a:p>
            <a:r>
              <a:rPr lang="en-US" altLang="zh-CN" dirty="0"/>
              <a:t>       finish [1] : numeric,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npts</a:t>
            </a:r>
            <a:r>
              <a:rPr lang="en-US" altLang="zh-CN" dirty="0"/>
              <a:t> [1] : integral type </a:t>
            </a:r>
          </a:p>
          <a:p>
            <a:r>
              <a:rPr lang="en-US" altLang="zh-CN" dirty="0"/>
              <a:t>       )</a:t>
            </a:r>
          </a:p>
          <a:p>
            <a:r>
              <a:rPr lang="en-US" altLang="zh-CN" dirty="0"/>
              <a:t>     </a:t>
            </a:r>
            <a:r>
              <a:rPr lang="en-US" altLang="zh-CN" dirty="0" err="1">
                <a:hlinkClick r:id="rId3"/>
              </a:rPr>
              <a:t>return_val</a:t>
            </a:r>
            <a:r>
              <a:rPr lang="en-US" altLang="zh-CN" dirty="0"/>
              <a:t> [</a:t>
            </a:r>
            <a:r>
              <a:rPr lang="en-US" altLang="zh-CN" dirty="0" err="1"/>
              <a:t>npts</a:t>
            </a:r>
            <a:r>
              <a:rPr lang="en-US" altLang="zh-CN" dirty="0"/>
              <a:t>] : float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smtClean="0"/>
              <a:pPr/>
              <a:t>‹#›</a:t>
            </a:fld>
            <a:endParaRPr 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59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937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4260857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8" y="457202"/>
            <a:ext cx="5970597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3"/>
            <a:ext cx="4260857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26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7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7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4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26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05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1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  <a:pPr lvl="0" eaLnBrk="1" hangingPunct="1"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2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657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7006" y="1698072"/>
            <a:ext cx="6858010" cy="2751098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准备实验三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atin typeface="Calibri" charset="0"/>
                <a:ea typeface="黑体" charset="0"/>
              </a:rPr>
              <a:t>NCL File input/output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Language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752" y="1815830"/>
            <a:ext cx="9643353" cy="42776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All variables read from netCDF, GRIB and HDF files have named dimensions. </a:t>
            </a:r>
          </a:p>
          <a:p>
            <a:r>
              <a:rPr lang="zh-CN" altLang="en-US" sz="3200" dirty="0"/>
              <a:t>The </a:t>
            </a:r>
            <a:r>
              <a:rPr lang="zh-CN" altLang="en-US" sz="3200" b="1" dirty="0">
                <a:solidFill>
                  <a:srgbClr val="FF0000"/>
                </a:solidFill>
              </a:rPr>
              <a:t>!</a:t>
            </a:r>
            <a:r>
              <a:rPr lang="zh-CN" altLang="en-US" sz="3200" dirty="0"/>
              <a:t> symbol is used to </a:t>
            </a:r>
            <a:r>
              <a:rPr lang="zh-CN" altLang="en-US" sz="3200" dirty="0">
                <a:solidFill>
                  <a:srgbClr val="FF0000"/>
                </a:solidFill>
              </a:rPr>
              <a:t>create a named dimension </a:t>
            </a:r>
            <a:r>
              <a:rPr lang="zh-CN" altLang="en-US" sz="3200" dirty="0"/>
              <a:t>or to </a:t>
            </a:r>
            <a:r>
              <a:rPr lang="zh-CN" altLang="en-US" sz="3200" dirty="0">
                <a:solidFill>
                  <a:srgbClr val="FF0000"/>
                </a:solidFill>
              </a:rPr>
              <a:t>retrieve a dimension name</a:t>
            </a:r>
            <a:r>
              <a:rPr lang="zh-CN" altLang="en-US" sz="3200" dirty="0"/>
              <a:t>. </a:t>
            </a:r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1990725" y="399053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2</a:t>
            </a:r>
            <a:r>
              <a:rPr lang="zh-CN" altLang="en-US" sz="4400" dirty="0"/>
              <a:t>.</a:t>
            </a:r>
            <a:r>
              <a:rPr lang="zh-CN" altLang="en-US" sz="4400" dirty="0">
                <a:sym typeface="+mn-ea"/>
              </a:rPr>
              <a:t>11  Named dimensions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570" y="1044102"/>
            <a:ext cx="11108987" cy="5629113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ym typeface="+mn-ea"/>
              </a:rPr>
              <a:t>Dimension numbering proceeds from left-to-right with the leftmost dimension equal to 0</a:t>
            </a:r>
            <a:r>
              <a:rPr lang="en-US" altLang="zh-CN" sz="3200" dirty="0">
                <a:sym typeface="+mn-ea"/>
              </a:rPr>
              <a:t>. The dimensions are numbered from 0 to n-1</a:t>
            </a:r>
            <a:r>
              <a:rPr lang="zh-CN" altLang="en-US" sz="3200" dirty="0">
                <a:sym typeface="+mn-ea"/>
              </a:rPr>
              <a:t> </a:t>
            </a:r>
          </a:p>
          <a:p>
            <a:pPr marL="0" indent="0">
              <a:buNone/>
            </a:pPr>
            <a:endParaRPr lang="zh-CN" altLang="en-US" sz="100" dirty="0">
              <a:sym typeface="+mn-ea"/>
            </a:endParaRPr>
          </a:p>
          <a:p>
            <a:pPr marL="457200" indent="-457200"/>
            <a:r>
              <a:rPr lang="zh-CN" altLang="en-US" sz="3200" dirty="0"/>
              <a:t>Assignment of named dimensions via ! syntax:</a:t>
            </a:r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Assume T is 3D array with size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(ntime, nlat, nlon):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	</a:t>
            </a:r>
            <a:r>
              <a:rPr lang="zh-CN" altLang="en-US" sz="2800" dirty="0">
                <a:solidFill>
                  <a:srgbClr val="FF0000"/>
                </a:solidFill>
              </a:rPr>
              <a:t>T!0 = "time"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	</a:t>
            </a:r>
            <a:r>
              <a:rPr lang="zh-CN" altLang="en-US" sz="2800" dirty="0">
                <a:solidFill>
                  <a:srgbClr val="FF0000"/>
                </a:solidFill>
              </a:rPr>
              <a:t>T!1 = "lat"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	</a:t>
            </a:r>
            <a:r>
              <a:rPr lang="zh-CN" altLang="en-US" sz="2800" dirty="0">
                <a:solidFill>
                  <a:srgbClr val="FF0000"/>
                </a:solidFill>
              </a:rPr>
              <a:t>T!2 = "lon"</a:t>
            </a:r>
          </a:p>
          <a:p>
            <a:pPr marL="457200" indent="-457200"/>
            <a:r>
              <a:rPr lang="zh-CN" altLang="en-US" sz="3200" dirty="0"/>
              <a:t>Retrieval of named dimensions:   </a:t>
            </a:r>
            <a:r>
              <a:rPr lang="zh-CN" altLang="en-US" sz="3200" dirty="0">
                <a:solidFill>
                  <a:srgbClr val="FF0000"/>
                </a:solidFill>
              </a:rPr>
              <a:t>LAT = T!1 </a:t>
            </a:r>
            <a:r>
              <a:rPr lang="zh-CN" altLang="en-US" sz="3200" dirty="0"/>
              <a:t>	   </a:t>
            </a:r>
            <a:r>
              <a:rPr lang="zh-CN" altLang="en-US" sz="3200" dirty="0">
                <a:solidFill>
                  <a:srgbClr val="0070C0"/>
                </a:solidFill>
              </a:rPr>
              <a:t>; LAT = "lat"</a:t>
            </a:r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2054067" y="386082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2</a:t>
            </a:r>
            <a:r>
              <a:rPr lang="zh-CN" altLang="en-US" sz="4400" dirty="0"/>
              <a:t>.</a:t>
            </a:r>
            <a:r>
              <a:rPr lang="zh-CN" altLang="en-US" sz="4400" dirty="0">
                <a:sym typeface="+mn-ea"/>
              </a:rPr>
              <a:t>11  Named dimensions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580" y="204609"/>
            <a:ext cx="8537711" cy="258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4244" y="2961864"/>
            <a:ext cx="9144000" cy="37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698" y="318053"/>
            <a:ext cx="9883302" cy="59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84698" y="5649769"/>
            <a:ext cx="9883302" cy="695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闪电形 3"/>
          <p:cNvSpPr/>
          <p:nvPr/>
        </p:nvSpPr>
        <p:spPr>
          <a:xfrm>
            <a:off x="7853465" y="1686501"/>
            <a:ext cx="953311" cy="1011677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638" y="1134894"/>
            <a:ext cx="10966315" cy="564944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Dimension reordering: Named dimensions should only be used when dimension reordering is required.</a:t>
            </a:r>
          </a:p>
          <a:p>
            <a:pPr marL="0" indent="0">
              <a:buNone/>
            </a:pPr>
            <a:r>
              <a:rPr lang="zh-CN" altLang="en-US" sz="2800" dirty="0"/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reordered_T = T(lon|:,lat|:,time|:) 	</a:t>
            </a:r>
            <a:r>
              <a:rPr lang="zh-CN" altLang="en-US" sz="2800" dirty="0"/>
              <a:t>		</a:t>
            </a:r>
            <a:r>
              <a:rPr lang="zh-CN" altLang="en-US" sz="2800" dirty="0">
                <a:solidFill>
                  <a:srgbClr val="0070C0"/>
                </a:solidFill>
              </a:rPr>
              <a:t>; (lon,lat,time)</a:t>
            </a:r>
          </a:p>
          <a:p>
            <a:r>
              <a:rPr lang="zh-CN" altLang="en-US" sz="2800" dirty="0"/>
              <a:t>Named dimensions are not subscripts. However, named dimensions can be used with coordinate and standard subscripting.</a:t>
            </a:r>
          </a:p>
          <a:p>
            <a:pPr marL="0" indent="0">
              <a:buNone/>
            </a:pPr>
            <a:r>
              <a:rPr lang="zh-CN" altLang="en-US" sz="2800" dirty="0"/>
              <a:t>           </a:t>
            </a:r>
            <a:r>
              <a:rPr lang="zh-CN" altLang="en-US" sz="2800" dirty="0">
                <a:solidFill>
                  <a:srgbClr val="FF0000"/>
                </a:solidFill>
              </a:rPr>
              <a:t>X = T({lat|-20:20}, lon|30:42, time|:)</a:t>
            </a:r>
          </a:p>
          <a:p>
            <a:pPr marL="0" indent="0">
              <a:buNone/>
            </a:pP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r>
              <a:rPr lang="zh-CN" altLang="en-US" sz="2800" dirty="0">
                <a:solidFill>
                  <a:srgbClr val="0070C0"/>
                </a:solidFill>
              </a:rPr>
              <a:t>(Reorder to (lat,lon,time) and select latitudes 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          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r>
              <a:rPr lang="zh-CN" altLang="en-US" sz="2800" dirty="0">
                <a:solidFill>
                  <a:srgbClr val="0070C0"/>
                </a:solidFill>
              </a:rPr>
              <a:t>–20 to 20, longitude indices 30 through 42, 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          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r>
              <a:rPr lang="zh-CN" altLang="en-US" sz="2800" dirty="0">
                <a:solidFill>
                  <a:srgbClr val="0070C0"/>
                </a:solidFill>
              </a:rPr>
              <a:t>all time values.)</a:t>
            </a:r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616084" y="387351"/>
            <a:ext cx="11258145" cy="540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2</a:t>
            </a:r>
            <a:r>
              <a:rPr lang="zh-CN" altLang="en-US" sz="4400" dirty="0"/>
              <a:t>.</a:t>
            </a:r>
            <a:r>
              <a:rPr lang="zh-CN" altLang="en-US" sz="4400" dirty="0">
                <a:sym typeface="+mn-ea"/>
              </a:rPr>
              <a:t>11  Named dimensions </a:t>
            </a:r>
            <a:r>
              <a:rPr lang="zh-CN" alt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Dimension reordering </a:t>
            </a:r>
            <a:endParaRPr lang="zh-CN" altLang="en-US" sz="4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6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0432" y="706810"/>
            <a:ext cx="8229612" cy="720726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304" y="706810"/>
            <a:ext cx="8569427" cy="54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5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205" y="1692612"/>
            <a:ext cx="10706910" cy="46357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zh-CN" altLang="en-US" sz="4400" b="1" dirty="0">
                <a:solidFill>
                  <a:srgbClr val="C00000"/>
                </a:solidFill>
              </a:rPr>
              <a:t>coordinate variable</a:t>
            </a:r>
            <a:r>
              <a:rPr lang="zh-CN" altLang="en-US" sz="3200" dirty="0"/>
              <a:t> is a </a:t>
            </a:r>
            <a:r>
              <a:rPr lang="zh-CN" altLang="en-US" sz="3200" i="1" u="sng" dirty="0">
                <a:solidFill>
                  <a:srgbClr val="C00000"/>
                </a:solidFill>
              </a:rPr>
              <a:t>one-dimensional array</a:t>
            </a:r>
            <a:r>
              <a:rPr lang="zh-CN" altLang="en-US" sz="3200" dirty="0"/>
              <a:t> containing </a:t>
            </a:r>
            <a:r>
              <a:rPr lang="zh-CN" altLang="en-US" sz="3200" i="1" u="sng" dirty="0">
                <a:solidFill>
                  <a:srgbClr val="C00000"/>
                </a:solidFill>
              </a:rPr>
              <a:t>monotonically increasing or decreasing values</a:t>
            </a:r>
            <a:r>
              <a:rPr lang="zh-CN" altLang="en-US" sz="3200" dirty="0"/>
              <a:t> that has the </a:t>
            </a:r>
            <a:r>
              <a:rPr lang="zh-CN" altLang="en-US" sz="3200" i="1" u="sng" dirty="0">
                <a:solidFill>
                  <a:srgbClr val="C00000"/>
                </a:solidFill>
              </a:rPr>
              <a:t>same name and size </a:t>
            </a:r>
            <a:r>
              <a:rPr lang="zh-CN" altLang="en-US" sz="3200" dirty="0"/>
              <a:t>as the dimension to which they are assigned (e.g. time(time), level(level), lat(lat), etc.). </a:t>
            </a:r>
          </a:p>
          <a:p>
            <a:r>
              <a:rPr lang="zh-CN" altLang="en-US" sz="3200" dirty="0"/>
              <a:t>The </a:t>
            </a:r>
            <a:r>
              <a:rPr lang="zh-CN" altLang="en-US" sz="4800" b="1" dirty="0">
                <a:solidFill>
                  <a:srgbClr val="C00000"/>
                </a:solidFill>
              </a:rPr>
              <a:t>&amp;</a:t>
            </a:r>
            <a:r>
              <a:rPr lang="zh-CN" altLang="en-US" sz="3200" dirty="0"/>
              <a:t> operator is used to </a:t>
            </a:r>
            <a:r>
              <a:rPr lang="zh-CN" altLang="en-US" sz="3200" i="1" u="sng" dirty="0">
                <a:solidFill>
                  <a:srgbClr val="C00000"/>
                </a:solidFill>
              </a:rPr>
              <a:t>reference and assign coordinate variables</a:t>
            </a:r>
            <a:r>
              <a:rPr lang="zh-CN" altLang="en-US" sz="3200" dirty="0"/>
              <a:t>. </a:t>
            </a:r>
          </a:p>
          <a:p>
            <a:endParaRPr lang="zh-CN" altLang="en-US" sz="3200" dirty="0"/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2054067" y="386082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ym typeface="+mn-ea"/>
              </a:rPr>
              <a:t>2.12  Coordinate variables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885" y="1316477"/>
            <a:ext cx="10304834" cy="4777619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ym typeface="+mn-ea"/>
              </a:rPr>
              <a:t>In order to assign a coordinate variable to a dimension, the dimension must first have a name associated with it: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          </a:t>
            </a:r>
            <a:r>
              <a:rPr lang="zh-CN" altLang="en-US" sz="3200" dirty="0">
                <a:solidFill>
                  <a:srgbClr val="0070C0"/>
                </a:solidFill>
              </a:rPr>
              <a:t>; </a:t>
            </a:r>
            <a:r>
              <a:rPr lang="en-US" altLang="zh-CN" sz="3200" dirty="0">
                <a:solidFill>
                  <a:srgbClr val="0070C0"/>
                </a:solidFill>
              </a:rPr>
              <a:t>step1: </a:t>
            </a:r>
            <a:r>
              <a:rPr lang="zh-CN" altLang="en-US" sz="3200" dirty="0">
                <a:solidFill>
                  <a:srgbClr val="0070C0"/>
                </a:solidFill>
              </a:rPr>
              <a:t>name a dimension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T!0 = "lat"</a:t>
            </a:r>
            <a:r>
              <a:rPr lang="zh-CN" altLang="en-US" sz="3200" dirty="0"/>
              <a:t> 		</a:t>
            </a:r>
            <a:endParaRPr lang="zh-CN" altLang="en-US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          </a:t>
            </a:r>
            <a:r>
              <a:rPr lang="zh-CN" altLang="en-US" sz="3200" dirty="0">
                <a:solidFill>
                  <a:srgbClr val="FF0000"/>
                </a:solidFill>
              </a:rPr>
              <a:t>T!1 = "lon"</a:t>
            </a:r>
          </a:p>
          <a:p>
            <a:pPr marL="0" indent="0">
              <a:buNone/>
            </a:pPr>
            <a:r>
              <a:rPr lang="zh-CN" altLang="en-US" sz="3200" dirty="0"/>
              <a:t>          </a:t>
            </a:r>
            <a:r>
              <a:rPr lang="zh-CN" altLang="en-US" sz="3200" dirty="0">
                <a:solidFill>
                  <a:srgbClr val="0070C0"/>
                </a:solidFill>
              </a:rPr>
              <a:t>; </a:t>
            </a:r>
            <a:r>
              <a:rPr lang="en-US" altLang="zh-CN" sz="3200" dirty="0">
                <a:solidFill>
                  <a:srgbClr val="0070C0"/>
                </a:solidFill>
              </a:rPr>
              <a:t>step 2: </a:t>
            </a:r>
            <a:r>
              <a:rPr lang="zh-CN" altLang="en-US" sz="3200" dirty="0">
                <a:solidFill>
                  <a:srgbClr val="0070C0"/>
                </a:solidFill>
              </a:rPr>
              <a:t>assign values to named dim</a:t>
            </a:r>
            <a:r>
              <a:rPr lang="zh-CN" altLang="en-US" sz="3200" dirty="0"/>
              <a:t>          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           T&amp;lat = (/-90.,-85.,...,85.,90./)</a:t>
            </a:r>
            <a:r>
              <a:rPr lang="zh-CN" altLang="en-US" sz="3200" dirty="0"/>
              <a:t>	</a:t>
            </a:r>
          </a:p>
          <a:p>
            <a:pPr marL="0" indent="0">
              <a:buNone/>
            </a:pPr>
            <a:r>
              <a:rPr lang="zh-CN" altLang="en-US" sz="3200" dirty="0"/>
              <a:t>	 </a:t>
            </a:r>
            <a:r>
              <a:rPr lang="zh-CN" altLang="en-US" sz="3200" dirty="0">
                <a:solidFill>
                  <a:srgbClr val="FF0000"/>
                </a:solidFill>
              </a:rPr>
              <a:t>T&amp;lon = fspan(0.,355.,72)</a:t>
            </a:r>
            <a:endParaRPr lang="zh-CN" altLang="en-US" sz="3200" dirty="0"/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2054067" y="386082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ym typeface="+mn-ea"/>
              </a:rPr>
              <a:t>2.12  Coordinate variables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728" y="1016001"/>
            <a:ext cx="10894978" cy="5078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Attributes are descriptive information that may be associated with an existing variable. They are very useful for communicating information to the user about specific data. </a:t>
            </a:r>
          </a:p>
          <a:p>
            <a:r>
              <a:rPr lang="zh-CN" altLang="en-US" sz="2800" dirty="0"/>
              <a:t>Variable attributes are referenced by entering the variable name, followed by the symbol </a:t>
            </a:r>
            <a:r>
              <a:rPr lang="zh-CN" altLang="en-US" sz="4400" b="1" dirty="0">
                <a:solidFill>
                  <a:srgbClr val="C00000"/>
                </a:solidFill>
              </a:rPr>
              <a:t>@</a:t>
            </a:r>
            <a:r>
              <a:rPr lang="zh-CN" altLang="en-US" sz="2800" dirty="0"/>
              <a:t> and the attribute name:</a:t>
            </a:r>
          </a:p>
          <a:p>
            <a:pPr marL="0" indent="0">
              <a:buNone/>
            </a:pPr>
            <a:r>
              <a:rPr lang="zh-CN" altLang="en-US" sz="2800" dirty="0"/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T@units = "Degrees C"</a:t>
            </a:r>
            <a:r>
              <a:rPr lang="zh-CN" altLang="en-US" sz="2800" dirty="0"/>
              <a:t> 	</a:t>
            </a:r>
            <a:r>
              <a:rPr lang="zh-CN" altLang="en-US" sz="2800" dirty="0">
                <a:solidFill>
                  <a:srgbClr val="0070C0"/>
                </a:solidFill>
              </a:rPr>
              <a:t>; assign attribute</a:t>
            </a:r>
          </a:p>
          <a:p>
            <a:pPr marL="0" indent="0">
              <a:buNone/>
            </a:pPr>
            <a:r>
              <a:rPr lang="zh-CN" altLang="en-US" sz="2800" dirty="0"/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T@_FillValue = -9999.0</a:t>
            </a:r>
            <a:r>
              <a:rPr lang="zh-CN" altLang="en-US" sz="2800" dirty="0"/>
              <a:t> 	</a:t>
            </a:r>
            <a:r>
              <a:rPr lang="zh-CN" altLang="en-US" sz="2800" dirty="0">
                <a:solidFill>
                  <a:srgbClr val="0070C0"/>
                </a:solidFill>
              </a:rPr>
              <a:t>; assign scalar float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T@wgt = (/.25,.50,.25/)</a:t>
            </a: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0070C0"/>
                </a:solidFill>
              </a:rPr>
              <a:t>; assign 1D array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W = T@wgt</a:t>
            </a:r>
            <a:r>
              <a:rPr lang="zh-CN" altLang="en-US" sz="2800" dirty="0"/>
              <a:t>			</a:t>
            </a:r>
            <a:r>
              <a:rPr lang="zh-CN" altLang="en-US" sz="2800" dirty="0">
                <a:solidFill>
                  <a:srgbClr val="0070C0"/>
                </a:solidFill>
              </a:rPr>
              <a:t>; retrieve attribute</a:t>
            </a:r>
            <a:endParaRPr lang="zh-CN" altLang="en-US" sz="2800" dirty="0"/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2054067" y="386082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ym typeface="+mn-ea"/>
              </a:rPr>
              <a:t>2.13  Attributes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452" y="986264"/>
            <a:ext cx="10817157" cy="1920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200" dirty="0"/>
              <a:t>Typical variable attributes include </a:t>
            </a:r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</a:rPr>
              <a:t>units</a:t>
            </a:r>
            <a:r>
              <a:rPr lang="en-US" altLang="zh-CN" sz="3200" dirty="0"/>
              <a:t>, </a:t>
            </a:r>
            <a:r>
              <a:rPr lang="en-US" altLang="zh-CN" sz="3200" i="1" dirty="0" err="1">
                <a:solidFill>
                  <a:schemeClr val="accent2">
                    <a:lumMod val="75000"/>
                  </a:schemeClr>
                </a:solidFill>
              </a:rPr>
              <a:t>long_name</a:t>
            </a:r>
            <a:r>
              <a:rPr lang="en-US" altLang="zh-CN" sz="3200" dirty="0"/>
              <a:t>, </a:t>
            </a:r>
            <a:r>
              <a:rPr lang="en-US" altLang="zh-CN" sz="3200" i="1" dirty="0" err="1">
                <a:solidFill>
                  <a:schemeClr val="accent2">
                    <a:lumMod val="75000"/>
                  </a:schemeClr>
                </a:solidFill>
              </a:rPr>
              <a:t>standard_name</a:t>
            </a:r>
            <a:r>
              <a:rPr lang="en-US" altLang="zh-CN" sz="3200" dirty="0"/>
              <a:t>, </a:t>
            </a:r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</a:rPr>
              <a:t>coordinates</a:t>
            </a:r>
            <a:r>
              <a:rPr lang="en-US" altLang="zh-CN" sz="3200" dirty="0"/>
              <a:t>, </a:t>
            </a:r>
            <a:r>
              <a:rPr lang="en-US" altLang="zh-CN" sz="3200" i="1" dirty="0" err="1">
                <a:solidFill>
                  <a:schemeClr val="accent2">
                    <a:lumMod val="75000"/>
                  </a:schemeClr>
                </a:solidFill>
              </a:rPr>
              <a:t>scale_factor</a:t>
            </a:r>
            <a:r>
              <a:rPr lang="en-US" altLang="zh-CN" sz="3200" dirty="0"/>
              <a:t>, </a:t>
            </a:r>
            <a:r>
              <a:rPr lang="en-US" altLang="zh-CN" sz="3200" i="1" dirty="0" err="1">
                <a:solidFill>
                  <a:schemeClr val="accent2">
                    <a:lumMod val="75000"/>
                  </a:schemeClr>
                </a:solidFill>
              </a:rPr>
              <a:t>add_offset</a:t>
            </a:r>
            <a:r>
              <a:rPr lang="en-US" altLang="zh-CN" sz="3200" dirty="0"/>
              <a:t>, </a:t>
            </a:r>
            <a:r>
              <a:rPr lang="en-US" altLang="zh-CN" sz="3200" i="1" dirty="0" err="1">
                <a:solidFill>
                  <a:schemeClr val="accent2">
                    <a:lumMod val="75000"/>
                  </a:schemeClr>
                </a:solidFill>
              </a:rPr>
              <a:t>valid_min</a:t>
            </a:r>
            <a:r>
              <a:rPr lang="en-US" altLang="zh-CN" sz="3200" dirty="0"/>
              <a:t>, </a:t>
            </a:r>
            <a:r>
              <a:rPr lang="en-US" altLang="zh-CN" sz="3200" i="1" dirty="0" err="1">
                <a:solidFill>
                  <a:schemeClr val="accent2">
                    <a:lumMod val="75000"/>
                  </a:schemeClr>
                </a:solidFill>
              </a:rPr>
              <a:t>valid_max</a:t>
            </a:r>
            <a:r>
              <a:rPr lang="en-US" altLang="zh-CN" sz="3200" dirty="0"/>
              <a:t> and </a:t>
            </a:r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</a:rPr>
              <a:t>axis</a:t>
            </a:r>
            <a:r>
              <a:rPr lang="en-US" altLang="zh-CN" sz="3200" dirty="0"/>
              <a:t>.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0043" y="2154087"/>
            <a:ext cx="5247861" cy="150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6819" y="3855823"/>
            <a:ext cx="8981083" cy="254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3"/>
          <p:cNvSpPr>
            <a:spLocks noGrp="1"/>
          </p:cNvSpPr>
          <p:nvPr/>
        </p:nvSpPr>
        <p:spPr>
          <a:xfrm>
            <a:off x="2054067" y="386082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ym typeface="+mn-ea"/>
              </a:rPr>
              <a:t>2.13  Attributes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4777C-E278-4208-8E30-CB8F0274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738C36-7FA7-4E08-854C-E64A262F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C2643-D2F4-40C9-91C5-C951C6D1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6" y="800100"/>
            <a:ext cx="1087917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332" y="1197223"/>
            <a:ext cx="10940373" cy="402336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Attributes can be used in expressions and subscripted in the same fashion as variables:</a:t>
            </a:r>
          </a:p>
          <a:p>
            <a:pPr marL="0" indent="0">
              <a:buNone/>
            </a:pPr>
            <a:r>
              <a:rPr lang="zh-CN" altLang="en-US" sz="3200" dirty="0"/>
              <a:t>      </a:t>
            </a:r>
            <a:r>
              <a:rPr lang="zh-CN" altLang="en-US" sz="3200" dirty="0">
                <a:solidFill>
                  <a:srgbClr val="FF0000"/>
                </a:solidFill>
              </a:rPr>
              <a:t>T = TS * </a:t>
            </a:r>
            <a:r>
              <a:rPr lang="zh-CN" altLang="en-US" sz="3200" i="1" dirty="0">
                <a:solidFill>
                  <a:srgbClr val="FF0000"/>
                </a:solidFill>
              </a:rPr>
              <a:t>TS@scale_factor</a:t>
            </a:r>
            <a:r>
              <a:rPr lang="zh-CN" altLang="en-US" sz="3200" dirty="0">
                <a:solidFill>
                  <a:srgbClr val="FF0000"/>
                </a:solidFill>
              </a:rPr>
              <a:t> + </a:t>
            </a:r>
            <a:r>
              <a:rPr lang="zh-CN" altLang="en-US" sz="3200" i="1" dirty="0">
                <a:solidFill>
                  <a:srgbClr val="FF0000"/>
                </a:solidFill>
              </a:rPr>
              <a:t>TS@add_offset</a:t>
            </a:r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2054067" y="386082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ym typeface="+mn-ea"/>
              </a:rPr>
              <a:t>2.13  Attributes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15" y="2945629"/>
            <a:ext cx="10852690" cy="35978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1" y="105911"/>
            <a:ext cx="9143365" cy="65303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996" y="1210310"/>
            <a:ext cx="10577208" cy="48831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There are two approaches for creating netCDF (or HDF) files. </a:t>
            </a:r>
          </a:p>
          <a:p>
            <a:r>
              <a:rPr lang="zh-CN" altLang="en-US" sz="3200" dirty="0"/>
              <a:t>The first method is called the "</a:t>
            </a:r>
            <a:r>
              <a:rPr lang="zh-CN" altLang="en-US" sz="3200" u="sng" dirty="0">
                <a:solidFill>
                  <a:srgbClr val="7030A0"/>
                </a:solidFill>
              </a:rPr>
              <a:t>simple method</a:t>
            </a:r>
            <a:r>
              <a:rPr lang="zh-CN" altLang="en-US" sz="3200" dirty="0"/>
              <a:t>" </a:t>
            </a:r>
          </a:p>
          <a:p>
            <a:r>
              <a:rPr lang="en-US" altLang="zh-CN" sz="3200" dirty="0"/>
              <a:t>T</a:t>
            </a:r>
            <a:r>
              <a:rPr lang="zh-CN" altLang="en-US" sz="3200" dirty="0"/>
              <a:t>he second method follows the "</a:t>
            </a:r>
            <a:r>
              <a:rPr lang="zh-CN" altLang="en-US" sz="3200" u="sng" dirty="0">
                <a:solidFill>
                  <a:srgbClr val="7030A0"/>
                </a:solidFill>
              </a:rPr>
              <a:t>traditional approach</a:t>
            </a:r>
            <a:r>
              <a:rPr lang="zh-CN" altLang="en-US" sz="3200" dirty="0"/>
              <a:t>" of explicitly predefining the file</a:t>
            </a:r>
            <a:r>
              <a:rPr lang="en-US" altLang="zh-CN" sz="3200" dirty="0"/>
              <a:t>’</a:t>
            </a:r>
            <a:r>
              <a:rPr lang="zh-CN" altLang="en-US" sz="3200" dirty="0"/>
              <a:t>s contents before writing any values to the file.</a:t>
            </a:r>
          </a:p>
          <a:p>
            <a:r>
              <a:rPr lang="en-US" altLang="zh-CN" sz="3200" dirty="0"/>
              <a:t>We just focus on the simple method.</a:t>
            </a:r>
            <a:endParaRPr lang="zh-CN" altLang="en-US" sz="3200" dirty="0"/>
          </a:p>
        </p:txBody>
      </p:sp>
      <p:sp>
        <p:nvSpPr>
          <p:cNvPr id="4" name="标题 6"/>
          <p:cNvSpPr>
            <a:spLocks noGrp="1"/>
          </p:cNvSpPr>
          <p:nvPr/>
        </p:nvSpPr>
        <p:spPr>
          <a:xfrm>
            <a:off x="1990725" y="449217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3</a:t>
            </a:r>
            <a:r>
              <a:rPr lang="zh-CN" altLang="en-US" sz="4400" dirty="0"/>
              <a:t>.</a:t>
            </a:r>
            <a:r>
              <a:rPr lang="en-US" altLang="zh-CN" sz="4400" dirty="0"/>
              <a:t>4</a:t>
            </a:r>
            <a:r>
              <a:rPr lang="zh-CN" altLang="en-US" sz="4400" dirty="0">
                <a:sym typeface="+mn-ea"/>
              </a:rPr>
              <a:t>  Writing netCDF/HDF 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189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749" y="1111250"/>
            <a:ext cx="10927404" cy="5548954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This method is straightforward. One could substitute ".hdf" for the ".nc" to create an HDF file.</a:t>
            </a:r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>
                <a:solidFill>
                  <a:srgbClr val="0070C0"/>
                </a:solidFill>
              </a:rPr>
              <a:t>fo = addfile("foo.nc","c")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zh-CN" altLang="en-US" sz="3200" dirty="0">
                <a:solidFill>
                  <a:srgbClr val="0070C0"/>
                </a:solidFill>
              </a:rPr>
              <a:t>fo-&gt;X = x             ；</a:t>
            </a:r>
            <a:r>
              <a:rPr lang="en-US" altLang="zh-CN" sz="3200" dirty="0">
                <a:solidFill>
                  <a:srgbClr val="0070C0"/>
                </a:solidFill>
              </a:rPr>
              <a:t>X</a:t>
            </a:r>
            <a:r>
              <a:rPr lang="zh-CN" altLang="en-US" sz="3200" dirty="0">
                <a:solidFill>
                  <a:srgbClr val="0070C0"/>
                </a:solidFill>
              </a:rPr>
              <a:t>是</a:t>
            </a:r>
            <a:r>
              <a:rPr lang="en-US" altLang="zh-CN" sz="3200" dirty="0" err="1">
                <a:solidFill>
                  <a:srgbClr val="0070C0"/>
                </a:solidFill>
              </a:rPr>
              <a:t>nc</a:t>
            </a:r>
            <a:r>
              <a:rPr lang="zh-CN" altLang="en-US" sz="3200" dirty="0">
                <a:solidFill>
                  <a:srgbClr val="0070C0"/>
                </a:solidFill>
              </a:rPr>
              <a:t>文件中的变量名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			</a:t>
            </a:r>
            <a:r>
              <a:rPr lang="zh-CN" altLang="en-US" sz="3200" dirty="0">
                <a:solidFill>
                  <a:srgbClr val="0070C0"/>
                </a:solidFill>
              </a:rPr>
              <a:t>；</a:t>
            </a:r>
            <a:r>
              <a:rPr lang="en-US" altLang="zh-CN" sz="3200" dirty="0">
                <a:solidFill>
                  <a:srgbClr val="0070C0"/>
                </a:solidFill>
              </a:rPr>
              <a:t>x</a:t>
            </a:r>
            <a:r>
              <a:rPr lang="zh-CN" altLang="en-US" sz="3200" dirty="0">
                <a:solidFill>
                  <a:srgbClr val="0070C0"/>
                </a:solidFill>
              </a:rPr>
              <a:t>是脚本文件中的变量名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zh-CN" altLang="en-US" sz="3200" dirty="0">
                <a:solidFill>
                  <a:srgbClr val="0070C0"/>
                </a:solidFill>
              </a:rPr>
              <a:t>fo-&gt;Y = y</a:t>
            </a:r>
          </a:p>
        </p:txBody>
      </p:sp>
      <p:sp>
        <p:nvSpPr>
          <p:cNvPr id="4" name="标题 6"/>
          <p:cNvSpPr>
            <a:spLocks noGrp="1"/>
          </p:cNvSpPr>
          <p:nvPr/>
        </p:nvSpPr>
        <p:spPr>
          <a:xfrm>
            <a:off x="1070043" y="436246"/>
            <a:ext cx="9518582" cy="540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3</a:t>
            </a:r>
            <a:r>
              <a:rPr lang="zh-CN" altLang="en-US" sz="4400" dirty="0"/>
              <a:t>.</a:t>
            </a:r>
            <a:r>
              <a:rPr lang="en-US" altLang="zh-CN" sz="4400" dirty="0"/>
              <a:t>4</a:t>
            </a:r>
            <a:r>
              <a:rPr lang="zh-CN" altLang="en-US" sz="4400" dirty="0">
                <a:sym typeface="+mn-ea"/>
              </a:rPr>
              <a:t>  Writing netCDF/HDF 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Simple method</a:t>
            </a:r>
            <a:r>
              <a:rPr lang="zh-CN" altLang="en-US" sz="4400" dirty="0">
                <a:sym typeface="+mn-ea"/>
              </a:rPr>
              <a:t>  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072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140" y="2250596"/>
            <a:ext cx="8352736" cy="30206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9251" y="356681"/>
            <a:ext cx="10875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To create an UNLIMITED dimension, which is usually time, it is necessary to add the following line of code prior to writing any values:        </a:t>
            </a:r>
            <a:r>
              <a:rPr lang="zh-CN" altLang="en-US" sz="3200" dirty="0">
                <a:solidFill>
                  <a:srgbClr val="0070C0"/>
                </a:solidFill>
              </a:rPr>
              <a:t>filedimdef(fo,"time",-1,True)</a:t>
            </a:r>
          </a:p>
        </p:txBody>
      </p:sp>
    </p:spTree>
    <p:extLst>
      <p:ext uri="{BB962C8B-B14F-4D97-AF65-F5344CB8AC3E}">
        <p14:creationId xmlns:p14="http://schemas.microsoft.com/office/powerpoint/2010/main" val="318047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3899" y="238883"/>
            <a:ext cx="6990944" cy="59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6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7021" y="1227456"/>
            <a:ext cx="9987064" cy="4733925"/>
          </a:xfrm>
        </p:spPr>
        <p:txBody>
          <a:bodyPr>
            <a:normAutofit/>
          </a:bodyPr>
          <a:lstStyle/>
          <a:p>
            <a:r>
              <a:rPr lang="zh-CN" altLang="en-US" sz="2800" b="1" u="sng" dirty="0"/>
              <a:t>Writing scalars to netCDF:</a:t>
            </a:r>
          </a:p>
          <a:p>
            <a:r>
              <a:rPr lang="zh-CN" altLang="en-US" sz="2800" dirty="0"/>
              <a:t>NCL uses the reserved dimension name "ncl_scalar" to identify scalar values that are to be written to netCDF.</a:t>
            </a:r>
          </a:p>
          <a:p>
            <a:pPr marL="0" indent="88265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; simple method</a:t>
            </a:r>
          </a:p>
          <a:p>
            <a:pPr marL="0" indent="88265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fo = addfile("simple.nc","c")</a:t>
            </a:r>
          </a:p>
          <a:p>
            <a:pPr marL="0" indent="88265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con = 5</a:t>
            </a:r>
          </a:p>
          <a:p>
            <a:pPr marL="0" indent="88265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con!0 = "ncl_scalar"</a:t>
            </a:r>
          </a:p>
          <a:p>
            <a:pPr marL="0" indent="88265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fo-&gt;constant = con</a:t>
            </a:r>
          </a:p>
        </p:txBody>
      </p:sp>
      <p:sp>
        <p:nvSpPr>
          <p:cNvPr id="4" name="标题 6"/>
          <p:cNvSpPr>
            <a:spLocks noGrp="1"/>
          </p:cNvSpPr>
          <p:nvPr/>
        </p:nvSpPr>
        <p:spPr>
          <a:xfrm>
            <a:off x="1011677" y="436246"/>
            <a:ext cx="10272408" cy="540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/>
              <a:t>3</a:t>
            </a:r>
            <a:r>
              <a:rPr lang="zh-CN" altLang="en-US" sz="4400" dirty="0"/>
              <a:t>.</a:t>
            </a:r>
            <a:r>
              <a:rPr lang="en-US" altLang="zh-CN" sz="4400" dirty="0"/>
              <a:t>4</a:t>
            </a:r>
            <a:r>
              <a:rPr lang="zh-CN" altLang="en-US" sz="4400" dirty="0">
                <a:sym typeface="+mn-ea"/>
              </a:rPr>
              <a:t>  Writing netCDF/HDF 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Simple method</a:t>
            </a:r>
            <a:r>
              <a:rPr lang="zh-CN" altLang="en-US" sz="4400" dirty="0">
                <a:sym typeface="+mn-ea"/>
              </a:rPr>
              <a:t>  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94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780" y="77053"/>
            <a:ext cx="10910570" cy="98339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其他小技巧：变量名太长或不规范时。。。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91" y="1410735"/>
            <a:ext cx="6348919" cy="3330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10" y="1106565"/>
            <a:ext cx="4815424" cy="55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86865" y="436246"/>
            <a:ext cx="9052560" cy="540385"/>
          </a:xfrm>
        </p:spPr>
        <p:txBody>
          <a:bodyPr>
            <a:normAutofit fontScale="90000"/>
          </a:bodyPr>
          <a:lstStyle/>
          <a:p>
            <a:r>
              <a:rPr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$ syntax</a:t>
            </a:r>
            <a:r>
              <a:rPr lang="zh-CN" altLang="en-US" dirty="0"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847" y="1126490"/>
            <a:ext cx="11147898" cy="49669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In some instances, the variable name must be </a:t>
            </a:r>
            <a:r>
              <a:rPr lang="zh-CN" altLang="en-US" sz="3200" dirty="0">
                <a:solidFill>
                  <a:srgbClr val="FF0000"/>
                </a:solidFill>
              </a:rPr>
              <a:t>enclosed by </a:t>
            </a:r>
            <a:r>
              <a:rPr lang="zh-CN" altLang="en-US" sz="3200" b="1" dirty="0">
                <a:solidFill>
                  <a:srgbClr val="FF0000"/>
                </a:solidFill>
              </a:rPr>
              <a:t>$</a:t>
            </a:r>
            <a:r>
              <a:rPr lang="zh-CN" altLang="en-US" sz="3200" dirty="0">
                <a:solidFill>
                  <a:srgbClr val="FF0000"/>
                </a:solidFill>
              </a:rPr>
              <a:t> symbols</a:t>
            </a:r>
            <a:r>
              <a:rPr lang="zh-CN" altLang="en-US" sz="3200" dirty="0"/>
              <a:t>. </a:t>
            </a:r>
          </a:p>
          <a:p>
            <a:r>
              <a:rPr lang="zh-CN" altLang="en-US" sz="3200" dirty="0"/>
              <a:t>This is necessary if the variable on the file has a non-alphanumeric character (e.g., space, "+", "-", etc.) embedded in the name:</a:t>
            </a:r>
          </a:p>
          <a:p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rgbClr val="0070C0"/>
                </a:solidFill>
              </a:rPr>
              <a:t>x = f-&gt;$"ice cream+oreo-cookies…yummy!"$</a:t>
            </a:r>
          </a:p>
          <a:p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66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86865" y="436246"/>
            <a:ext cx="9052560" cy="540385"/>
          </a:xfrm>
        </p:spPr>
        <p:txBody>
          <a:bodyPr>
            <a:normAutofit fontScale="90000"/>
          </a:bodyPr>
          <a:lstStyle/>
          <a:p>
            <a:r>
              <a:rPr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$ syntax</a:t>
            </a:r>
            <a:r>
              <a:rPr lang="zh-CN" altLang="en-US" dirty="0"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558" y="1273619"/>
            <a:ext cx="10492902" cy="431959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More commonly, the variable on the right hand side of the pointer (-&gt;) is a variable of type string:</a:t>
            </a:r>
          </a:p>
          <a:p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	</a:t>
            </a:r>
            <a:r>
              <a:rPr lang="zh-CN" altLang="en-US" sz="3200" dirty="0">
                <a:solidFill>
                  <a:srgbClr val="0070C0"/>
                </a:solidFill>
                <a:sym typeface="+mn-ea"/>
              </a:rPr>
              <a:t>vars = (/"T","U","V"/)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  <a:sym typeface="+mn-ea"/>
              </a:rPr>
              <a:t>	</a:t>
            </a:r>
            <a:r>
              <a:rPr lang="zh-CN" altLang="en-US" sz="3200" dirty="0">
                <a:solidFill>
                  <a:srgbClr val="0070C0"/>
                </a:solidFill>
                <a:sym typeface="+mn-ea"/>
              </a:rPr>
              <a:t>x = f-&gt;$vars(n)$ 				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  <a:sym typeface="+mn-ea"/>
              </a:rPr>
              <a:t>		</a:t>
            </a:r>
            <a:r>
              <a:rPr lang="zh-CN" altLang="en-US" sz="3200" dirty="0">
                <a:solidFill>
                  <a:srgbClr val="0070C0"/>
                </a:solidFill>
                <a:sym typeface="+mn-ea"/>
              </a:rPr>
              <a:t>; loop indices: n=0,1,2</a:t>
            </a:r>
          </a:p>
          <a:p>
            <a:endParaRPr lang="zh-CN" altLang="en-US" sz="3200" dirty="0">
              <a:solidFill>
                <a:srgbClr val="0070C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566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E0AA-534D-4EE1-A48F-CF333DAB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68D240-5324-4909-855F-A7149930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57" y="939800"/>
            <a:ext cx="11466434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63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18" y="314149"/>
            <a:ext cx="8164309" cy="63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61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7371" y="130282"/>
            <a:ext cx="4803874" cy="64406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16" y="130282"/>
            <a:ext cx="4668085" cy="64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12792" y="436247"/>
            <a:ext cx="8229612" cy="54054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3</a:t>
            </a:r>
            <a:r>
              <a:rPr lang="zh-CN" altLang="en-US"/>
              <a:t>.1  </a:t>
            </a:r>
            <a:r>
              <a:rPr lang="zh-CN" altLang="en-US">
                <a:sym typeface="+mn-ea"/>
              </a:rPr>
              <a:t>Supported formats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08" y="1763948"/>
            <a:ext cx="11089532" cy="4362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NCL has robust file input and output. 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R</a:t>
            </a:r>
            <a:r>
              <a:rPr lang="zh-CN" altLang="en-US" sz="3200" dirty="0">
                <a:solidFill>
                  <a:srgbClr val="FF0000"/>
                </a:solidFill>
              </a:rPr>
              <a:t>ead and write</a:t>
            </a:r>
            <a:r>
              <a:rPr lang="en-US" altLang="zh-CN" sz="3200" dirty="0">
                <a:solidFill>
                  <a:srgbClr val="FF0000"/>
                </a:solidFill>
              </a:rPr>
              <a:t>:</a:t>
            </a:r>
            <a:r>
              <a:rPr lang="zh-CN" altLang="en-US" sz="3200" dirty="0"/>
              <a:t> netCDF-3, netCDF-4 classic, netCDF-4, HDF4, binary</a:t>
            </a:r>
            <a:r>
              <a:rPr lang="en-US" altLang="zh-CN" sz="3200" dirty="0"/>
              <a:t>,</a:t>
            </a:r>
            <a:r>
              <a:rPr lang="zh-CN" altLang="en-US" sz="3200" dirty="0"/>
              <a:t> and ASCII data. </a:t>
            </a:r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Read </a:t>
            </a:r>
            <a:r>
              <a:rPr lang="en-US" altLang="zh-CN" sz="3200" dirty="0">
                <a:solidFill>
                  <a:srgbClr val="FF0000"/>
                </a:solidFill>
              </a:rPr>
              <a:t>only:</a:t>
            </a:r>
            <a:r>
              <a:rPr lang="zh-CN" altLang="en-US" sz="3200" dirty="0"/>
              <a:t> HDF-EOS2, HDF-EOS5, GRIB1, GRIB2, and OGR files (shapefiles, MapInfo, GMT, Tiger). 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It can be built as an OPeNDAP client.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2400" dirty="0"/>
              <a:t>http://www.ncl.ucar.edu/Document/Manuals/Ref_Manual/NclFormatSupport.shtml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77174" y="1106170"/>
            <a:ext cx="10836613" cy="504952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The function, addfile, can be used to import all supported formats: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status</a:t>
            </a:r>
            <a:r>
              <a:rPr lang="zh-CN" altLang="en-US" dirty="0"/>
              <a:t>: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zh-CN" altLang="en-US" u="sng" dirty="0">
                <a:solidFill>
                  <a:srgbClr val="C00000"/>
                </a:solidFill>
              </a:rPr>
              <a:t>"r"</a:t>
            </a:r>
            <a:r>
              <a:rPr lang="zh-CN" altLang="en-US" dirty="0"/>
              <a:t> [read: all supported formats]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u="sng" dirty="0">
                <a:solidFill>
                  <a:srgbClr val="C00000"/>
                </a:solidFill>
              </a:rPr>
              <a:t>"c"</a:t>
            </a:r>
            <a:r>
              <a:rPr lang="zh-CN" altLang="en-US" dirty="0"/>
              <a:t> [create: netCDF, HDF only]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u="sng" dirty="0">
                <a:solidFill>
                  <a:srgbClr val="C00000"/>
                </a:solidFill>
              </a:rPr>
              <a:t>"w"</a:t>
            </a:r>
            <a:r>
              <a:rPr lang="zh-CN" altLang="en-US" dirty="0"/>
              <a:t> [read/write: netCDF, HDF only ]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86864" y="0"/>
            <a:ext cx="10021475" cy="97663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.1  </a:t>
            </a:r>
            <a:r>
              <a:rPr lang="zh-CN" altLang="en-US" dirty="0">
                <a:sym typeface="+mn-ea"/>
              </a:rPr>
              <a:t>Supported formats 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Creat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e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file reference</a:t>
            </a:r>
            <a:r>
              <a:rPr lang="zh-CN" altLang="en-US" dirty="0">
                <a:sym typeface="+mn-ea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18" y="2035779"/>
            <a:ext cx="6893669" cy="31370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3660" y="376137"/>
            <a:ext cx="10927404" cy="592090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When "c" is set, assuming the user has permissions to write in the specified directory and the format is writable</a:t>
            </a:r>
            <a:r>
              <a:rPr lang="en-US" altLang="zh-CN" sz="3200" u="sng" dirty="0">
                <a:solidFill>
                  <a:srgbClr val="0070C0"/>
                </a:solidFill>
              </a:rPr>
              <a:t>, the file is created if it does not exist</a:t>
            </a:r>
            <a:r>
              <a:rPr lang="en-US" altLang="zh-CN" sz="3200" dirty="0"/>
              <a:t>. </a:t>
            </a:r>
            <a:r>
              <a:rPr lang="en-US" altLang="zh-CN" sz="3200" u="sng" dirty="0">
                <a:solidFill>
                  <a:srgbClr val="C00000"/>
                </a:solidFill>
              </a:rPr>
              <a:t>If it does exist, an error message is printed </a:t>
            </a:r>
            <a:r>
              <a:rPr lang="en-US" altLang="zh-CN" sz="3200" dirty="0"/>
              <a:t>and the default missing value for files is returned. </a:t>
            </a:r>
          </a:p>
          <a:p>
            <a:r>
              <a:rPr lang="en-US" altLang="zh-CN" sz="3200" dirty="0"/>
              <a:t>When “w” is set, if the file exists, is in a writable format, and has permissions allowing read/write access, the file is opened </a:t>
            </a:r>
            <a:r>
              <a:rPr lang="en-US" altLang="zh-CN" sz="3200" u="sng" dirty="0">
                <a:solidFill>
                  <a:srgbClr val="0070C0"/>
                </a:solidFill>
              </a:rPr>
              <a:t>for reading and writing</a:t>
            </a:r>
            <a:r>
              <a:rPr lang="en-US" altLang="zh-CN" sz="3200" dirty="0"/>
              <a:t>. If any of these conditions fail, an error message is reported and the default file missing value is returned.</a:t>
            </a:r>
          </a:p>
          <a:p>
            <a:r>
              <a:rPr lang="en-US" altLang="zh-CN" sz="3200" dirty="0"/>
              <a:t>When "r" is set, if the file exists and has permissions allowing read access, the file is </a:t>
            </a:r>
            <a:r>
              <a:rPr lang="en-US" altLang="zh-CN" sz="3200" u="sng" dirty="0">
                <a:solidFill>
                  <a:srgbClr val="0070C0"/>
                </a:solidFill>
              </a:rPr>
              <a:t>opened for reading</a:t>
            </a:r>
            <a:r>
              <a:rPr lang="en-US" altLang="zh-CN" sz="3200" dirty="0"/>
              <a:t>; otherwise an error message is printed and the default missing value is returned.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6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60834" y="488126"/>
            <a:ext cx="10010370" cy="5403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.1  </a:t>
            </a:r>
            <a:r>
              <a:rPr lang="zh-CN" altLang="en-US" dirty="0">
                <a:sym typeface="+mn-ea"/>
              </a:rPr>
              <a:t>Supported formats 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Creat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e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file reference</a:t>
            </a:r>
            <a:r>
              <a:rPr lang="zh-CN" altLang="en-US" dirty="0"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35" y="1180289"/>
            <a:ext cx="10882008" cy="4913171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Examples:                               </a:t>
            </a:r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					       </a:t>
            </a:r>
            <a:r>
              <a:rPr lang="zh-CN" altLang="en-US" sz="3200" dirty="0">
                <a:sym typeface="+mn-ea"/>
              </a:rPr>
              <a:t>; some other .ext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rgbClr val="0070C0"/>
                </a:solidFill>
              </a:rPr>
              <a:t> f = addfile("foo.nc", "r")  </a:t>
            </a:r>
            <a:r>
              <a:rPr lang="zh-CN" altLang="en-US" sz="3200" dirty="0"/>
              <a:t>    </a:t>
            </a:r>
            <a:r>
              <a:rPr lang="en-US" altLang="zh-CN" sz="3200" dirty="0"/>
              <a:t>	                            </a:t>
            </a:r>
            <a:r>
              <a:rPr lang="zh-CN" altLang="en-US" sz="3200" dirty="0"/>
              <a:t>; .cdf, .nc4</a:t>
            </a:r>
          </a:p>
          <a:p>
            <a:pPr marL="0" indent="0">
              <a:buNone/>
            </a:pPr>
            <a:r>
              <a:rPr lang="zh-CN" altLang="en-US" sz="3200" dirty="0"/>
              <a:t>   </a:t>
            </a:r>
            <a:r>
              <a:rPr lang="zh-CN" altLang="en-US" sz="3200" dirty="0">
                <a:solidFill>
                  <a:srgbClr val="0070C0"/>
                </a:solidFill>
              </a:rPr>
              <a:t>grb = addfile(“/my/dir/foo.grb”, “r”)          </a:t>
            </a:r>
            <a:r>
              <a:rPr lang="zh-CN" altLang="en-US" sz="3200" dirty="0"/>
              <a:t>; .grib1, .grib2</a:t>
            </a:r>
          </a:p>
          <a:p>
            <a:pPr marL="0" indent="0">
              <a:buNone/>
            </a:pPr>
            <a:r>
              <a:rPr lang="zh-CN" altLang="en-US" sz="3200" dirty="0"/>
              <a:t>   </a:t>
            </a:r>
            <a:r>
              <a:rPr lang="zh-CN" altLang="en-US" sz="3200" dirty="0">
                <a:solidFill>
                  <a:srgbClr val="0070C0"/>
                </a:solidFill>
              </a:rPr>
              <a:t>hdf = addfile(“/your/hdf/foo.hdf”,“c”)       </a:t>
            </a:r>
            <a:r>
              <a:rPr lang="zh-CN" altLang="en-US" sz="3200" dirty="0"/>
              <a:t>; .h5, .hdf5</a:t>
            </a:r>
          </a:p>
          <a:p>
            <a:pPr marL="0" indent="0">
              <a:buNone/>
            </a:pPr>
            <a:r>
              <a:rPr lang="zh-CN" altLang="en-US" sz="3200" dirty="0"/>
              <a:t>   </a:t>
            </a:r>
            <a:r>
              <a:rPr lang="zh-CN" altLang="en-US" sz="3200" dirty="0">
                <a:solidFill>
                  <a:srgbClr val="0070C0"/>
                </a:solidFill>
              </a:rPr>
              <a:t>heos = addfile(“foo.hdfeos”, “r”)                 </a:t>
            </a:r>
            <a:r>
              <a:rPr lang="zh-CN" altLang="en-US" sz="3200" dirty="0"/>
              <a:t>; .he2,.he5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86865" y="436246"/>
            <a:ext cx="9580488" cy="5403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.1  </a:t>
            </a:r>
            <a:r>
              <a:rPr lang="zh-CN" altLang="en-US" dirty="0">
                <a:sym typeface="+mn-ea"/>
              </a:rPr>
              <a:t>Supported formats 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Creat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e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file reference</a:t>
            </a:r>
            <a:r>
              <a:rPr lang="zh-CN" altLang="en-US" dirty="0"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059" y="1537336"/>
            <a:ext cx="9669294" cy="455612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Alternate ways of specifying the file path include: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zh-CN" altLang="en-US" sz="3200" dirty="0">
                <a:solidFill>
                  <a:srgbClr val="0070C0"/>
                </a:solidFill>
              </a:rPr>
              <a:t>diri = "~/some/other/path/"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zh-CN" altLang="en-US" sz="3200" dirty="0">
                <a:solidFill>
                  <a:srgbClr val="0070C0"/>
                </a:solidFill>
              </a:rPr>
              <a:t>fili = "gpm"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zh-CN" altLang="en-US" sz="3200" dirty="0">
                <a:solidFill>
                  <a:srgbClr val="0070C0"/>
                </a:solidFill>
              </a:rPr>
              <a:t>ext = ".h5"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zh-CN" altLang="en-US" sz="3200" dirty="0">
                <a:solidFill>
                  <a:srgbClr val="0070C0"/>
                </a:solidFill>
              </a:rPr>
              <a:t>sat = addfile(diri+fili+ext, "r")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zh-CN" altLang="en-US" sz="3200" dirty="0">
                <a:solidFill>
                  <a:srgbClr val="002060"/>
                </a:solidFill>
              </a:rPr>
              <a:t>；</a:t>
            </a:r>
            <a:r>
              <a:rPr lang="en-US" altLang="zh-CN" sz="3200" dirty="0">
                <a:solidFill>
                  <a:srgbClr val="C00000"/>
                </a:solidFill>
              </a:rPr>
              <a:t>+   used for string concatenation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86865" y="436246"/>
            <a:ext cx="9052560" cy="54038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3</a:t>
            </a:r>
            <a:r>
              <a:rPr lang="zh-CN" altLang="en-US"/>
              <a:t>.1  </a:t>
            </a:r>
            <a:r>
              <a:rPr lang="zh-CN" altLang="en-US">
                <a:sym typeface="+mn-ea"/>
              </a:rPr>
              <a:t>Supported formats 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 Variables</a:t>
            </a:r>
            <a:r>
              <a:rPr lang="zh-CN" altLang="en-US"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162" y="1835284"/>
            <a:ext cx="10311319" cy="42581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Importing (reading) variables from any supported format is simple. If </a:t>
            </a:r>
            <a:r>
              <a:rPr lang="zh-CN" altLang="en-US" sz="3200" dirty="0">
                <a:solidFill>
                  <a:srgbClr val="C00000"/>
                </a:solidFill>
              </a:rPr>
              <a:t>X is a variable </a:t>
            </a:r>
            <a:r>
              <a:rPr lang="zh-CN" altLang="en-US" sz="3200" dirty="0"/>
              <a:t>on </a:t>
            </a:r>
            <a:r>
              <a:rPr lang="zh-CN" altLang="en-US" sz="3200" dirty="0">
                <a:solidFill>
                  <a:srgbClr val="002060"/>
                </a:solidFill>
              </a:rPr>
              <a:t>a file referenced (pointed-to) by </a:t>
            </a:r>
            <a:r>
              <a:rPr lang="zh-CN" altLang="en-US" sz="3200" u="sng" dirty="0">
                <a:solidFill>
                  <a:srgbClr val="002060"/>
                </a:solidFill>
              </a:rPr>
              <a:t>f</a:t>
            </a:r>
            <a:r>
              <a:rPr lang="zh-CN" altLang="en-US" sz="3200" dirty="0"/>
              <a:t>, then:</a:t>
            </a:r>
          </a:p>
          <a:p>
            <a:pPr marL="0" indent="0">
              <a:buNone/>
            </a:pPr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rgbClr val="C00000"/>
                </a:solidFill>
              </a:rPr>
              <a:t>x = f-&gt;X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 </a:t>
            </a:r>
            <a:r>
              <a:rPr lang="en-US" altLang="zh-CN" sz="3200" u="sng" dirty="0">
                <a:solidFill>
                  <a:srgbClr val="0070C0"/>
                </a:solidFill>
              </a:rPr>
              <a:t>V</a:t>
            </a:r>
            <a:r>
              <a:rPr lang="zh-CN" altLang="en-US" sz="3200" u="sng" dirty="0">
                <a:solidFill>
                  <a:srgbClr val="0070C0"/>
                </a:solidFill>
              </a:rPr>
              <a:t>ariable </a:t>
            </a:r>
            <a:r>
              <a:rPr lang="zh-CN" altLang="en-US" sz="3200" b="1" i="1" u="sng" dirty="0">
                <a:solidFill>
                  <a:srgbClr val="C00000"/>
                </a:solidFill>
              </a:rPr>
              <a:t>metadata</a:t>
            </a:r>
            <a:r>
              <a:rPr lang="zh-CN" altLang="en-US" sz="3200" u="sng" dirty="0">
                <a:solidFill>
                  <a:srgbClr val="0070C0"/>
                </a:solidFill>
              </a:rPr>
              <a:t> will automatically be attached to the variable x</a:t>
            </a:r>
            <a:r>
              <a:rPr lang="en-US" altLang="zh-CN" sz="32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4743</TotalTime>
  <Words>1432</Words>
  <Application>Microsoft Office PowerPoint</Application>
  <PresentationFormat>宽屏</PresentationFormat>
  <Paragraphs>170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黑体</vt:lpstr>
      <vt:lpstr>宋体</vt:lpstr>
      <vt:lpstr>Calibri</vt:lpstr>
      <vt:lpstr>Calibri Light</vt:lpstr>
      <vt:lpstr>Times New Roman</vt:lpstr>
      <vt:lpstr>回顾</vt:lpstr>
      <vt:lpstr>诊断分析与绘图 准备实验三  NCL File input/output Language </vt:lpstr>
      <vt:lpstr>PowerPoint 演示文稿</vt:lpstr>
      <vt:lpstr>PowerPoint 演示文稿</vt:lpstr>
      <vt:lpstr>3.1  Supported formats</vt:lpstr>
      <vt:lpstr>3.1  Supported formats Create file reference </vt:lpstr>
      <vt:lpstr>PowerPoint 演示文稿</vt:lpstr>
      <vt:lpstr>3.1  Supported formats Create file reference </vt:lpstr>
      <vt:lpstr>3.1  Supported formats Create file reference </vt:lpstr>
      <vt:lpstr>3.1  Supported formats Reading Variables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其他小技巧：变量名太长或不规范时。。。</vt:lpstr>
      <vt:lpstr>$ syntax </vt:lpstr>
      <vt:lpstr>$ syntax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237</cp:revision>
  <dcterms:created xsi:type="dcterms:W3CDTF">2016-02-26T08:08:00Z</dcterms:created>
  <dcterms:modified xsi:type="dcterms:W3CDTF">2022-03-29T22:52:45Z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