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326" r:id="rId3"/>
    <p:sldId id="327" r:id="rId4"/>
    <p:sldId id="329" r:id="rId5"/>
    <p:sldId id="331" r:id="rId6"/>
    <p:sldId id="332" r:id="rId7"/>
    <p:sldId id="333" r:id="rId8"/>
    <p:sldId id="355" r:id="rId9"/>
    <p:sldId id="354" r:id="rId10"/>
    <p:sldId id="356" r:id="rId11"/>
    <p:sldId id="357" r:id="rId12"/>
    <p:sldId id="334" r:id="rId13"/>
    <p:sldId id="335" r:id="rId14"/>
    <p:sldId id="336" r:id="rId15"/>
    <p:sldId id="353" r:id="rId16"/>
    <p:sldId id="324" r:id="rId17"/>
    <p:sldId id="325" r:id="rId18"/>
    <p:sldId id="340" r:id="rId19"/>
    <p:sldId id="341" r:id="rId20"/>
    <p:sldId id="342" r:id="rId21"/>
    <p:sldId id="343" r:id="rId22"/>
    <p:sldId id="345" r:id="rId23"/>
    <p:sldId id="346" r:id="rId24"/>
    <p:sldId id="349" r:id="rId25"/>
    <p:sldId id="347" r:id="rId26"/>
    <p:sldId id="350" r:id="rId27"/>
    <p:sldId id="351" r:id="rId28"/>
    <p:sldId id="35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71" autoAdjust="0"/>
  </p:normalViewPr>
  <p:slideViewPr>
    <p:cSldViewPr snapToGrid="0">
      <p:cViewPr varScale="1">
        <p:scale>
          <a:sx n="60" d="100"/>
          <a:sy n="60" d="100"/>
        </p:scale>
        <p:origin x="208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r>
              <a:rPr lang="en-US" altLang="zh-CN" baseline="0" dirty="0"/>
              <a:t> </a:t>
            </a:r>
            <a:r>
              <a:rPr lang="zh-CN" altLang="en-US" baseline="0" dirty="0"/>
              <a:t>原型，标准</a:t>
            </a:r>
            <a:r>
              <a:rPr lang="en-US" altLang="zh-CN" baseline="0" dirty="0"/>
              <a:t>—</a:t>
            </a:r>
            <a:r>
              <a:rPr lang="zh-CN" altLang="en-US" baseline="0" dirty="0"/>
              <a:t>格式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 octal number [ˈ</a:t>
            </a:r>
            <a:r>
              <a:rPr lang="en-US" altLang="zh-CN" dirty="0" err="1"/>
              <a:t>ɑktəl</a:t>
            </a:r>
            <a:r>
              <a:rPr lang="en-US" altLang="zh-CN" dirty="0"/>
              <a:t> ˈ</a:t>
            </a:r>
            <a:r>
              <a:rPr lang="en-US" altLang="zh-CN" dirty="0" err="1"/>
              <a:t>nʌmbɚ</a:t>
            </a:r>
            <a:r>
              <a:rPr lang="en-US" altLang="zh-CN" dirty="0"/>
              <a:t>]</a:t>
            </a:r>
            <a:r>
              <a:rPr lang="zh-CN" altLang="en-US" dirty="0"/>
              <a:t>八进制数</a:t>
            </a:r>
            <a:endParaRPr lang="en-US" altLang="zh-CN" dirty="0"/>
          </a:p>
          <a:p>
            <a:r>
              <a:rPr lang="en-US" altLang="zh-CN" dirty="0"/>
              <a:t>hexadecimal number [</a:t>
            </a:r>
            <a:r>
              <a:rPr lang="en-US" altLang="zh-CN" dirty="0" err="1"/>
              <a:t>heksəˈdesim</a:t>
            </a:r>
            <a:r>
              <a:rPr lang="en-US" altLang="zh-CN" dirty="0"/>
              <a:t>(ə)l ˈ</a:t>
            </a:r>
            <a:r>
              <a:rPr lang="en-US" altLang="zh-CN" dirty="0" err="1"/>
              <a:t>nʌmbə</a:t>
            </a:r>
            <a:r>
              <a:rPr lang="en-US" altLang="zh-CN" dirty="0"/>
              <a:t>]</a:t>
            </a:r>
            <a:r>
              <a:rPr lang="zh-CN" altLang="en-US" dirty="0"/>
              <a:t>十六进制数</a:t>
            </a:r>
            <a:endParaRPr lang="en-US" altLang="zh-CN" dirty="0"/>
          </a:p>
          <a:p>
            <a:r>
              <a:rPr lang="en-US" altLang="zh-CN" dirty="0"/>
              <a:t> exponential form [ˌ</a:t>
            </a:r>
            <a:r>
              <a:rPr lang="en-US" altLang="zh-CN" dirty="0" err="1"/>
              <a:t>ɛkspəˈnɛnʃəl</a:t>
            </a:r>
            <a:r>
              <a:rPr lang="en-US" altLang="zh-CN" dirty="0"/>
              <a:t> </a:t>
            </a:r>
            <a:r>
              <a:rPr lang="en-US" altLang="zh-CN" dirty="0" err="1"/>
              <a:t>fɔrm</a:t>
            </a:r>
            <a:r>
              <a:rPr lang="en-US" altLang="zh-CN" dirty="0"/>
              <a:t>] </a:t>
            </a:r>
            <a:r>
              <a:rPr lang="zh-CN" altLang="en-US" dirty="0"/>
              <a:t>指数形式</a:t>
            </a:r>
            <a:endParaRPr lang="en-US" altLang="zh-CN" dirty="0"/>
          </a:p>
          <a:p>
            <a:r>
              <a:rPr lang="en-US" altLang="zh-CN" dirty="0"/>
              <a:t>M:</a:t>
            </a:r>
            <a:r>
              <a:rPr lang="zh-CN" altLang="en-US" dirty="0"/>
              <a:t>数据的最小宽度</a:t>
            </a:r>
            <a:endParaRPr lang="en-US" altLang="zh-CN" dirty="0"/>
          </a:p>
          <a:p>
            <a:r>
              <a:rPr lang="en-US" altLang="zh-CN" dirty="0"/>
              <a:t>N:</a:t>
            </a:r>
            <a:r>
              <a:rPr lang="zh-CN" altLang="en-US" dirty="0"/>
              <a:t>对实数，表示</a:t>
            </a:r>
            <a:r>
              <a:rPr lang="en-US" altLang="zh-CN" dirty="0"/>
              <a:t>n</a:t>
            </a:r>
            <a:r>
              <a:rPr lang="zh-CN" altLang="en-US" dirty="0"/>
              <a:t>位小数；对字符串表示截取的字符个数</a:t>
            </a:r>
            <a:endParaRPr lang="en-US" altLang="zh-CN" dirty="0"/>
          </a:p>
          <a:p>
            <a:r>
              <a:rPr lang="en-US" altLang="zh-CN" dirty="0"/>
              <a:t>+/-</a:t>
            </a:r>
            <a:r>
              <a:rPr lang="zh-CN" altLang="en-US" dirty="0"/>
              <a:t>：向右</a:t>
            </a:r>
            <a:r>
              <a:rPr lang="en-US" altLang="zh-CN" dirty="0"/>
              <a:t>/</a:t>
            </a:r>
            <a:r>
              <a:rPr lang="zh-CN" altLang="en-US" dirty="0"/>
              <a:t>左对齐</a:t>
            </a:r>
            <a:endParaRPr lang="en-US" altLang="zh-CN" dirty="0"/>
          </a:p>
          <a:p>
            <a:r>
              <a:rPr lang="en-US" altLang="zh-CN" dirty="0"/>
              <a:t>L:</a:t>
            </a:r>
            <a:r>
              <a:rPr lang="zh-CN" altLang="en-US" dirty="0"/>
              <a:t>表示长整型整数，可加在</a:t>
            </a:r>
            <a:r>
              <a:rPr lang="en-US" altLang="zh-CN" dirty="0" err="1"/>
              <a:t>doxu</a:t>
            </a:r>
            <a:r>
              <a:rPr lang="zh-CN" altLang="en-US" dirty="0"/>
              <a:t>型前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(1)d</a:t>
            </a:r>
            <a:r>
              <a:rPr lang="zh-CN" altLang="en-US" dirty="0"/>
              <a:t>（或</a:t>
            </a:r>
            <a:r>
              <a:rPr lang="en-US" altLang="zh-CN" dirty="0" err="1"/>
              <a:t>i</a:t>
            </a:r>
            <a:r>
              <a:rPr lang="zh-CN" altLang="en-US" dirty="0"/>
              <a:t>）格式符。用来输出十进制整数，有以下几种用法：   ①</a:t>
            </a:r>
            <a:r>
              <a:rPr lang="en-US" altLang="zh-CN" dirty="0"/>
              <a:t>%d</a:t>
            </a:r>
            <a:r>
              <a:rPr lang="zh-CN" altLang="en-US" dirty="0"/>
              <a:t>，按整型数据的实际长度输出。          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%</a:t>
            </a:r>
            <a:r>
              <a:rPr lang="en-US" altLang="zh-CN" dirty="0" err="1"/>
              <a:t>md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为指定的输出字段的宽度。如果数据的位数小于</a:t>
            </a:r>
            <a:r>
              <a:rPr lang="en-US" altLang="zh-CN" dirty="0"/>
              <a:t>m</a:t>
            </a:r>
            <a:r>
              <a:rPr lang="zh-CN" altLang="en-US" dirty="0"/>
              <a:t>，则左端补以空格，若大于</a:t>
            </a:r>
            <a:r>
              <a:rPr lang="en-US" altLang="zh-CN" dirty="0"/>
              <a:t>m</a:t>
            </a:r>
            <a:r>
              <a:rPr lang="zh-CN" altLang="en-US" dirty="0"/>
              <a:t>，则按实际位数输出。          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%ld(%</a:t>
            </a:r>
            <a:r>
              <a:rPr lang="en-US" altLang="zh-CN" dirty="0" err="1"/>
              <a:t>mld</a:t>
            </a:r>
            <a:r>
              <a:rPr lang="en-US" altLang="zh-CN" dirty="0"/>
              <a:t> </a:t>
            </a:r>
            <a:r>
              <a:rPr lang="zh-CN" altLang="en-US" dirty="0"/>
              <a:t>也可</a:t>
            </a:r>
            <a:r>
              <a:rPr lang="en-US" altLang="zh-CN" dirty="0"/>
              <a:t>)</a:t>
            </a:r>
            <a:r>
              <a:rPr lang="zh-CN" altLang="en-US" dirty="0"/>
              <a:t>，输出长整型数据。          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long a=123456; 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ld",a</a:t>
            </a:r>
            <a:r>
              <a:rPr lang="en-US" altLang="zh-CN" dirty="0"/>
              <a:t>); </a:t>
            </a:r>
          </a:p>
          <a:p>
            <a:endParaRPr lang="en-US" altLang="zh-CN" dirty="0"/>
          </a:p>
          <a:p>
            <a:r>
              <a:rPr lang="en-US" altLang="zh-CN" dirty="0"/>
              <a:t>(2)o</a:t>
            </a:r>
            <a:r>
              <a:rPr lang="zh-CN" altLang="en-US" dirty="0"/>
              <a:t>格式符，以八进制数形式输出整数。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%o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mo,%lo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mlo</a:t>
            </a:r>
            <a:r>
              <a:rPr lang="zh-CN" altLang="en-US" dirty="0"/>
              <a:t>都可。      </a:t>
            </a:r>
          </a:p>
          <a:p>
            <a:r>
              <a:rPr lang="en-US" altLang="zh-CN" dirty="0"/>
              <a:t>(3)x(</a:t>
            </a:r>
            <a:r>
              <a:rPr lang="zh-CN" altLang="en-US" dirty="0"/>
              <a:t>或</a:t>
            </a:r>
            <a:r>
              <a:rPr lang="en-US" altLang="zh-CN" dirty="0"/>
              <a:t>X)</a:t>
            </a:r>
            <a:r>
              <a:rPr lang="zh-CN" altLang="en-US" dirty="0"/>
              <a:t>格式符，以十六进制数形式输出整数。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%x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mx,%lx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mlx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(4)u</a:t>
            </a:r>
            <a:r>
              <a:rPr lang="zh-CN" altLang="en-US" dirty="0"/>
              <a:t>格式符，用来输出</a:t>
            </a:r>
            <a:r>
              <a:rPr lang="en-US" altLang="zh-CN" dirty="0"/>
              <a:t>unsigned</a:t>
            </a:r>
            <a:r>
              <a:rPr lang="zh-CN" altLang="en-US" dirty="0"/>
              <a:t>型数据，即无符号数，以十进制数形式输出。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%u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mu,%lu</a:t>
            </a:r>
            <a:r>
              <a:rPr lang="zh-CN" altLang="en-US" dirty="0"/>
              <a:t>都可。        参见</a:t>
            </a:r>
            <a:r>
              <a:rPr lang="en-US" altLang="zh-CN" dirty="0"/>
              <a:t>:li4-3.c       </a:t>
            </a:r>
          </a:p>
          <a:p>
            <a:r>
              <a:rPr lang="en-US" altLang="zh-CN" dirty="0"/>
              <a:t>(5)c</a:t>
            </a:r>
            <a:r>
              <a:rPr lang="zh-CN" altLang="en-US" dirty="0"/>
              <a:t>格式符，用来输出一个字符。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%c</a:t>
            </a:r>
            <a:r>
              <a:rPr lang="zh-CN" altLang="en-US" dirty="0"/>
              <a:t>，</a:t>
            </a:r>
            <a:r>
              <a:rPr lang="en-US" altLang="zh-CN" dirty="0"/>
              <a:t>%mc</a:t>
            </a:r>
            <a:r>
              <a:rPr lang="zh-CN" altLang="en-US" dirty="0"/>
              <a:t>都可。   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(6)s</a:t>
            </a:r>
            <a:r>
              <a:rPr lang="zh-CN" altLang="en-US" dirty="0"/>
              <a:t>格式符，用来输出一个字符串。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%s</a:t>
            </a:r>
            <a:r>
              <a:rPr lang="zh-CN" altLang="en-US" dirty="0"/>
              <a:t>，</a:t>
            </a:r>
            <a:r>
              <a:rPr lang="en-US" altLang="zh-CN" dirty="0"/>
              <a:t>%ms,%-ms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m.ns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m.ns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(7)f</a:t>
            </a:r>
            <a:r>
              <a:rPr lang="zh-CN" altLang="en-US" dirty="0"/>
              <a:t>格式符，用来输出实数（包括单、双精度），以小数形式输出。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%f</a:t>
            </a:r>
            <a:r>
              <a:rPr lang="zh-CN" altLang="en-US" dirty="0"/>
              <a:t>，</a:t>
            </a:r>
            <a:r>
              <a:rPr lang="en-US" altLang="zh-CN" dirty="0"/>
              <a:t>%m.nf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m.nf</a:t>
            </a:r>
            <a:r>
              <a:rPr lang="zh-CN" altLang="en-US" dirty="0"/>
              <a:t>都可。         </a:t>
            </a:r>
          </a:p>
          <a:p>
            <a:r>
              <a:rPr lang="zh-CN" altLang="en-US" dirty="0"/>
              <a:t>注意：单精度实数的有效位数一般为</a:t>
            </a:r>
            <a:r>
              <a:rPr lang="en-US" altLang="zh-CN" dirty="0"/>
              <a:t>7</a:t>
            </a:r>
            <a:r>
              <a:rPr lang="zh-CN" altLang="en-US" dirty="0"/>
              <a:t>位，双精度为</a:t>
            </a:r>
            <a:r>
              <a:rPr lang="en-US" altLang="zh-CN" dirty="0"/>
              <a:t>16</a:t>
            </a:r>
            <a:r>
              <a:rPr lang="zh-CN" altLang="en-US" dirty="0"/>
              <a:t>位。</a:t>
            </a:r>
          </a:p>
          <a:p>
            <a:endParaRPr lang="zh-CN" altLang="en-US" dirty="0"/>
          </a:p>
          <a:p>
            <a:r>
              <a:rPr lang="en-US" altLang="zh-CN" dirty="0"/>
              <a:t>(8)e(</a:t>
            </a:r>
            <a:r>
              <a:rPr lang="zh-CN" altLang="en-US" dirty="0"/>
              <a:t>或</a:t>
            </a:r>
            <a:r>
              <a:rPr lang="en-US" altLang="zh-CN" dirty="0"/>
              <a:t>E)</a:t>
            </a:r>
            <a:r>
              <a:rPr lang="zh-CN" altLang="en-US" dirty="0"/>
              <a:t>格式符，以指数形式输出实数。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%e</a:t>
            </a:r>
            <a:r>
              <a:rPr lang="zh-CN" altLang="en-US" dirty="0"/>
              <a:t>，</a:t>
            </a:r>
            <a:r>
              <a:rPr lang="en-US" altLang="zh-CN" dirty="0"/>
              <a:t>%m.ne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m.ne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(9)g(</a:t>
            </a:r>
            <a:r>
              <a:rPr lang="zh-CN" altLang="en-US" dirty="0"/>
              <a:t>或</a:t>
            </a:r>
            <a:r>
              <a:rPr lang="en-US" altLang="zh-CN" dirty="0"/>
              <a:t>G)</a:t>
            </a:r>
            <a:r>
              <a:rPr lang="zh-CN" altLang="en-US" dirty="0"/>
              <a:t>格式符，用来输出实数，它根据数值的大小，自动选</a:t>
            </a:r>
            <a:r>
              <a:rPr lang="en-US" altLang="zh-CN" dirty="0"/>
              <a:t>f</a:t>
            </a:r>
            <a:r>
              <a:rPr lang="zh-CN" altLang="en-US" dirty="0"/>
              <a:t>格式或</a:t>
            </a:r>
            <a:r>
              <a:rPr lang="en-US" altLang="zh-CN" dirty="0"/>
              <a:t>e</a:t>
            </a:r>
            <a:r>
              <a:rPr lang="zh-CN" altLang="en-US" dirty="0"/>
              <a:t>格式（选择输出时占宽度较小的一种）。 </a:t>
            </a:r>
          </a:p>
          <a:p>
            <a:endParaRPr lang="zh-CN" altLang="en-US" dirty="0"/>
          </a:p>
          <a:p>
            <a:r>
              <a:rPr lang="zh-CN" altLang="en-US" dirty="0"/>
              <a:t>说明： （</a:t>
            </a:r>
            <a:r>
              <a:rPr lang="en-US" altLang="zh-CN" dirty="0"/>
              <a:t>1</a:t>
            </a:r>
            <a:r>
              <a:rPr lang="zh-CN" altLang="en-US" dirty="0"/>
              <a:t>）除了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（用大写字母表示）外，其他格式字符必须用小写字母； （</a:t>
            </a:r>
            <a:r>
              <a:rPr lang="en-US" altLang="zh-CN" dirty="0"/>
              <a:t>2</a:t>
            </a:r>
            <a:r>
              <a:rPr lang="zh-CN" altLang="en-US" dirty="0"/>
              <a:t>）“格式控制”字符串内可以包含转义字符； （</a:t>
            </a:r>
            <a:r>
              <a:rPr lang="en-US" altLang="zh-CN" dirty="0"/>
              <a:t>3</a:t>
            </a:r>
            <a:r>
              <a:rPr lang="zh-CN" altLang="en-US" dirty="0"/>
              <a:t>）如果想输出字符“</a:t>
            </a:r>
            <a:r>
              <a:rPr lang="en-US" altLang="zh-CN" dirty="0"/>
              <a:t>%”</a:t>
            </a:r>
            <a:r>
              <a:rPr lang="zh-CN" altLang="en-US" dirty="0"/>
              <a:t>，则应该在“格式控制”字符串中用连续两个</a:t>
            </a:r>
            <a:r>
              <a:rPr lang="en-US" altLang="zh-CN" dirty="0"/>
              <a:t>%</a:t>
            </a:r>
            <a:r>
              <a:rPr lang="zh-CN" altLang="en-US" dirty="0"/>
              <a:t>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 octal number [ˈ</a:t>
            </a:r>
            <a:r>
              <a:rPr lang="en-US" altLang="zh-CN" dirty="0" err="1"/>
              <a:t>ɑktəl</a:t>
            </a:r>
            <a:r>
              <a:rPr lang="en-US" altLang="zh-CN" dirty="0"/>
              <a:t> ˈ</a:t>
            </a:r>
            <a:r>
              <a:rPr lang="en-US" altLang="zh-CN" dirty="0" err="1"/>
              <a:t>nʌmbɚ</a:t>
            </a:r>
            <a:r>
              <a:rPr lang="en-US" altLang="zh-CN" dirty="0"/>
              <a:t>]</a:t>
            </a:r>
            <a:r>
              <a:rPr lang="zh-CN" altLang="en-US" dirty="0"/>
              <a:t>八进制数</a:t>
            </a:r>
            <a:endParaRPr lang="en-US" altLang="zh-CN" dirty="0"/>
          </a:p>
          <a:p>
            <a:r>
              <a:rPr lang="en-US" altLang="zh-CN" dirty="0"/>
              <a:t>hexadecimal number [</a:t>
            </a:r>
            <a:r>
              <a:rPr lang="en-US" altLang="zh-CN" dirty="0" err="1"/>
              <a:t>heksəˈdesim</a:t>
            </a:r>
            <a:r>
              <a:rPr lang="en-US" altLang="zh-CN" dirty="0"/>
              <a:t>(ə)l ˈ</a:t>
            </a:r>
            <a:r>
              <a:rPr lang="en-US" altLang="zh-CN" dirty="0" err="1"/>
              <a:t>nʌmbə</a:t>
            </a:r>
            <a:r>
              <a:rPr lang="en-US" altLang="zh-CN" dirty="0"/>
              <a:t>]</a:t>
            </a:r>
            <a:r>
              <a:rPr lang="zh-CN" altLang="en-US" dirty="0"/>
              <a:t>十六进制数</a:t>
            </a:r>
            <a:endParaRPr lang="en-US" altLang="zh-CN" dirty="0"/>
          </a:p>
          <a:p>
            <a:r>
              <a:rPr lang="en-US" altLang="zh-CN" dirty="0"/>
              <a:t> exponential form [ˌ</a:t>
            </a:r>
            <a:r>
              <a:rPr lang="en-US" altLang="zh-CN" dirty="0" err="1"/>
              <a:t>ɛkspəˈnɛnʃəl</a:t>
            </a:r>
            <a:r>
              <a:rPr lang="en-US" altLang="zh-CN" dirty="0"/>
              <a:t> </a:t>
            </a:r>
            <a:r>
              <a:rPr lang="en-US" altLang="zh-CN" dirty="0" err="1"/>
              <a:t>fɔrm</a:t>
            </a:r>
            <a:r>
              <a:rPr lang="en-US" altLang="zh-CN" dirty="0"/>
              <a:t>] </a:t>
            </a:r>
            <a:r>
              <a:rPr lang="zh-CN" altLang="en-US" dirty="0"/>
              <a:t>指数形式</a:t>
            </a:r>
            <a:endParaRPr lang="en-US" altLang="zh-CN" dirty="0"/>
          </a:p>
          <a:p>
            <a:r>
              <a:rPr lang="en-US" altLang="zh-CN" dirty="0"/>
              <a:t>M:</a:t>
            </a:r>
            <a:r>
              <a:rPr lang="zh-CN" altLang="en-US" dirty="0"/>
              <a:t>数据的最小宽度</a:t>
            </a:r>
            <a:endParaRPr lang="en-US" altLang="zh-CN" dirty="0"/>
          </a:p>
          <a:p>
            <a:r>
              <a:rPr lang="en-US" altLang="zh-CN" dirty="0"/>
              <a:t>N:</a:t>
            </a:r>
            <a:r>
              <a:rPr lang="zh-CN" altLang="en-US" dirty="0"/>
              <a:t>对实数，表示</a:t>
            </a:r>
            <a:r>
              <a:rPr lang="en-US" altLang="zh-CN" dirty="0"/>
              <a:t>n</a:t>
            </a:r>
            <a:r>
              <a:rPr lang="zh-CN" altLang="en-US" dirty="0"/>
              <a:t>位小数；对字符串表示截取的字符个数</a:t>
            </a:r>
            <a:endParaRPr lang="en-US" altLang="zh-CN" dirty="0"/>
          </a:p>
          <a:p>
            <a:r>
              <a:rPr lang="en-US" altLang="zh-CN" dirty="0"/>
              <a:t>+/-</a:t>
            </a:r>
            <a:r>
              <a:rPr lang="zh-CN" altLang="en-US" dirty="0"/>
              <a:t>：向右</a:t>
            </a:r>
            <a:r>
              <a:rPr lang="en-US" altLang="zh-CN" dirty="0"/>
              <a:t>/</a:t>
            </a:r>
            <a:r>
              <a:rPr lang="zh-CN" altLang="en-US"/>
              <a:t>左对齐</a:t>
            </a:r>
            <a:endParaRPr lang="en-US" altLang="zh-CN" dirty="0"/>
          </a:p>
          <a:p>
            <a:r>
              <a:rPr lang="en-US" altLang="zh-CN" dirty="0"/>
              <a:t>L:</a:t>
            </a:r>
            <a:r>
              <a:rPr lang="zh-CN" altLang="en-US" dirty="0"/>
              <a:t>表示长整型整数，可加在</a:t>
            </a:r>
            <a:r>
              <a:rPr lang="en-US" altLang="zh-CN" dirty="0" err="1"/>
              <a:t>doxu</a:t>
            </a:r>
            <a:r>
              <a:rPr lang="zh-CN" altLang="en-US" dirty="0"/>
              <a:t>型前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(1)d</a:t>
            </a:r>
            <a:r>
              <a:rPr lang="zh-CN" altLang="en-US" dirty="0"/>
              <a:t>（或</a:t>
            </a:r>
            <a:r>
              <a:rPr lang="en-US" altLang="zh-CN" dirty="0" err="1"/>
              <a:t>i</a:t>
            </a:r>
            <a:r>
              <a:rPr lang="zh-CN" altLang="en-US" dirty="0"/>
              <a:t>）格式符。用来输出十进制整数，有以下几种用法：   ①</a:t>
            </a:r>
            <a:r>
              <a:rPr lang="en-US" altLang="zh-CN" dirty="0"/>
              <a:t>%d</a:t>
            </a:r>
            <a:r>
              <a:rPr lang="zh-CN" altLang="en-US" dirty="0"/>
              <a:t>，按整型数据的实际长度输出。          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%</a:t>
            </a:r>
            <a:r>
              <a:rPr lang="en-US" altLang="zh-CN" dirty="0" err="1"/>
              <a:t>md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为指定的输出字段的宽度。如果数据的位数小于</a:t>
            </a:r>
            <a:r>
              <a:rPr lang="en-US" altLang="zh-CN" dirty="0"/>
              <a:t>m</a:t>
            </a:r>
            <a:r>
              <a:rPr lang="zh-CN" altLang="en-US" dirty="0"/>
              <a:t>，则左端补以空格，若大于</a:t>
            </a:r>
            <a:r>
              <a:rPr lang="en-US" altLang="zh-CN" dirty="0"/>
              <a:t>m</a:t>
            </a:r>
            <a:r>
              <a:rPr lang="zh-CN" altLang="en-US" dirty="0"/>
              <a:t>，则按实际位数输出。          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%ld(%</a:t>
            </a:r>
            <a:r>
              <a:rPr lang="en-US" altLang="zh-CN" dirty="0" err="1"/>
              <a:t>mld</a:t>
            </a:r>
            <a:r>
              <a:rPr lang="en-US" altLang="zh-CN" dirty="0"/>
              <a:t> </a:t>
            </a:r>
            <a:r>
              <a:rPr lang="zh-CN" altLang="en-US" dirty="0"/>
              <a:t>也可</a:t>
            </a:r>
            <a:r>
              <a:rPr lang="en-US" altLang="zh-CN" dirty="0"/>
              <a:t>)</a:t>
            </a:r>
            <a:r>
              <a:rPr lang="zh-CN" altLang="en-US" dirty="0"/>
              <a:t>，输出长整型数据。          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long a=123456; 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ld",a</a:t>
            </a:r>
            <a:r>
              <a:rPr lang="en-US" altLang="zh-CN" dirty="0"/>
              <a:t>); </a:t>
            </a:r>
          </a:p>
          <a:p>
            <a:endParaRPr lang="en-US" altLang="zh-CN" dirty="0"/>
          </a:p>
          <a:p>
            <a:r>
              <a:rPr lang="en-US" altLang="zh-CN" dirty="0"/>
              <a:t>(2)o</a:t>
            </a:r>
            <a:r>
              <a:rPr lang="zh-CN" altLang="en-US" dirty="0"/>
              <a:t>格式符，以八进制数形式输出整数。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%o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mo,%lo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mlo</a:t>
            </a:r>
            <a:r>
              <a:rPr lang="zh-CN" altLang="en-US" dirty="0"/>
              <a:t>都可。      </a:t>
            </a:r>
          </a:p>
          <a:p>
            <a:r>
              <a:rPr lang="en-US" altLang="zh-CN" dirty="0"/>
              <a:t>(3)x(</a:t>
            </a:r>
            <a:r>
              <a:rPr lang="zh-CN" altLang="en-US" dirty="0"/>
              <a:t>或</a:t>
            </a:r>
            <a:r>
              <a:rPr lang="en-US" altLang="zh-CN" dirty="0"/>
              <a:t>X)</a:t>
            </a:r>
            <a:r>
              <a:rPr lang="zh-CN" altLang="en-US" dirty="0"/>
              <a:t>格式符，以十六进制数形式输出整数。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%x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mx,%lx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mlx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(4)u</a:t>
            </a:r>
            <a:r>
              <a:rPr lang="zh-CN" altLang="en-US" dirty="0"/>
              <a:t>格式符，用来输出</a:t>
            </a:r>
            <a:r>
              <a:rPr lang="en-US" altLang="zh-CN" dirty="0"/>
              <a:t>unsigned</a:t>
            </a:r>
            <a:r>
              <a:rPr lang="zh-CN" altLang="en-US" dirty="0"/>
              <a:t>型数据，即无符号数，以十进制数形式输出。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%u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mu,%lu</a:t>
            </a:r>
            <a:r>
              <a:rPr lang="zh-CN" altLang="en-US" dirty="0"/>
              <a:t>都可。        参见</a:t>
            </a:r>
            <a:r>
              <a:rPr lang="en-US" altLang="zh-CN" dirty="0"/>
              <a:t>:li4-3.c       </a:t>
            </a:r>
          </a:p>
          <a:p>
            <a:r>
              <a:rPr lang="en-US" altLang="zh-CN" dirty="0"/>
              <a:t>(5)c</a:t>
            </a:r>
            <a:r>
              <a:rPr lang="zh-CN" altLang="en-US" dirty="0"/>
              <a:t>格式符，用来输出一个字符。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%c</a:t>
            </a:r>
            <a:r>
              <a:rPr lang="zh-CN" altLang="en-US" dirty="0"/>
              <a:t>，</a:t>
            </a:r>
            <a:r>
              <a:rPr lang="en-US" altLang="zh-CN" dirty="0"/>
              <a:t>%mc</a:t>
            </a:r>
            <a:r>
              <a:rPr lang="zh-CN" altLang="en-US" dirty="0"/>
              <a:t>都可。   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(6)s</a:t>
            </a:r>
            <a:r>
              <a:rPr lang="zh-CN" altLang="en-US" dirty="0"/>
              <a:t>格式符，用来输出一个字符串。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%s</a:t>
            </a:r>
            <a:r>
              <a:rPr lang="zh-CN" altLang="en-US" dirty="0"/>
              <a:t>，</a:t>
            </a:r>
            <a:r>
              <a:rPr lang="en-US" altLang="zh-CN" dirty="0"/>
              <a:t>%ms,%-ms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m.ns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m.ns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(7)f</a:t>
            </a:r>
            <a:r>
              <a:rPr lang="zh-CN" altLang="en-US" dirty="0"/>
              <a:t>格式符，用来输出实数（包括单、双精度），以小数形式输出。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%f</a:t>
            </a:r>
            <a:r>
              <a:rPr lang="zh-CN" altLang="en-US" dirty="0"/>
              <a:t>，</a:t>
            </a:r>
            <a:r>
              <a:rPr lang="en-US" altLang="zh-CN" dirty="0"/>
              <a:t>%m.nf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m.nf</a:t>
            </a:r>
            <a:r>
              <a:rPr lang="zh-CN" altLang="en-US" dirty="0"/>
              <a:t>都可。         </a:t>
            </a:r>
          </a:p>
          <a:p>
            <a:r>
              <a:rPr lang="zh-CN" altLang="en-US" dirty="0"/>
              <a:t>注意：单精度实数的有效位数一般为</a:t>
            </a:r>
            <a:r>
              <a:rPr lang="en-US" altLang="zh-CN" dirty="0"/>
              <a:t>7</a:t>
            </a:r>
            <a:r>
              <a:rPr lang="zh-CN" altLang="en-US" dirty="0"/>
              <a:t>位，双精度为</a:t>
            </a:r>
            <a:r>
              <a:rPr lang="en-US" altLang="zh-CN" dirty="0"/>
              <a:t>16</a:t>
            </a:r>
            <a:r>
              <a:rPr lang="zh-CN" altLang="en-US" dirty="0"/>
              <a:t>位。</a:t>
            </a:r>
          </a:p>
          <a:p>
            <a:endParaRPr lang="zh-CN" altLang="en-US" dirty="0"/>
          </a:p>
          <a:p>
            <a:r>
              <a:rPr lang="en-US" altLang="zh-CN" dirty="0"/>
              <a:t>(8)e(</a:t>
            </a:r>
            <a:r>
              <a:rPr lang="zh-CN" altLang="en-US" dirty="0"/>
              <a:t>或</a:t>
            </a:r>
            <a:r>
              <a:rPr lang="en-US" altLang="zh-CN" dirty="0"/>
              <a:t>E)</a:t>
            </a:r>
            <a:r>
              <a:rPr lang="zh-CN" altLang="en-US" dirty="0"/>
              <a:t>格式符，以指数形式输出实数。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%e</a:t>
            </a:r>
            <a:r>
              <a:rPr lang="zh-CN" altLang="en-US" dirty="0"/>
              <a:t>，</a:t>
            </a:r>
            <a:r>
              <a:rPr lang="en-US" altLang="zh-CN" dirty="0"/>
              <a:t>%m.ne</a:t>
            </a:r>
            <a:r>
              <a:rPr lang="zh-CN" altLang="en-US" dirty="0"/>
              <a:t>，</a:t>
            </a:r>
            <a:r>
              <a:rPr lang="en-US" altLang="zh-CN" dirty="0"/>
              <a:t>%-</a:t>
            </a:r>
            <a:r>
              <a:rPr lang="en-US" altLang="zh-CN" dirty="0" err="1"/>
              <a:t>m.ne</a:t>
            </a:r>
            <a:r>
              <a:rPr lang="zh-CN" altLang="en-US" dirty="0"/>
              <a:t>都可。       </a:t>
            </a:r>
          </a:p>
          <a:p>
            <a:r>
              <a:rPr lang="en-US" altLang="zh-CN" dirty="0"/>
              <a:t>(9)g(</a:t>
            </a:r>
            <a:r>
              <a:rPr lang="zh-CN" altLang="en-US" dirty="0"/>
              <a:t>或</a:t>
            </a:r>
            <a:r>
              <a:rPr lang="en-US" altLang="zh-CN" dirty="0"/>
              <a:t>G)</a:t>
            </a:r>
            <a:r>
              <a:rPr lang="zh-CN" altLang="en-US" dirty="0"/>
              <a:t>格式符，用来输出实数，它根据数值的大小，自动选</a:t>
            </a:r>
            <a:r>
              <a:rPr lang="en-US" altLang="zh-CN" dirty="0"/>
              <a:t>f</a:t>
            </a:r>
            <a:r>
              <a:rPr lang="zh-CN" altLang="en-US" dirty="0"/>
              <a:t>格式或</a:t>
            </a:r>
            <a:r>
              <a:rPr lang="en-US" altLang="zh-CN" dirty="0"/>
              <a:t>e</a:t>
            </a:r>
            <a:r>
              <a:rPr lang="zh-CN" altLang="en-US" dirty="0"/>
              <a:t>格式（选择输出时占宽度较小的一种）。 </a:t>
            </a:r>
          </a:p>
          <a:p>
            <a:endParaRPr lang="zh-CN" altLang="en-US" dirty="0"/>
          </a:p>
          <a:p>
            <a:r>
              <a:rPr lang="zh-CN" altLang="en-US" dirty="0"/>
              <a:t>说明： （</a:t>
            </a:r>
            <a:r>
              <a:rPr lang="en-US" altLang="zh-CN" dirty="0"/>
              <a:t>1</a:t>
            </a:r>
            <a:r>
              <a:rPr lang="zh-CN" altLang="en-US" dirty="0"/>
              <a:t>）除了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（用大写字母表示）外，其他格式字符必须用小写字母； （</a:t>
            </a:r>
            <a:r>
              <a:rPr lang="en-US" altLang="zh-CN" dirty="0"/>
              <a:t>2</a:t>
            </a:r>
            <a:r>
              <a:rPr lang="zh-CN" altLang="en-US" dirty="0"/>
              <a:t>）“格式控制”字符串内可以包含转义字符； （</a:t>
            </a:r>
            <a:r>
              <a:rPr lang="en-US" altLang="zh-CN" dirty="0"/>
              <a:t>3</a:t>
            </a:r>
            <a:r>
              <a:rPr lang="zh-CN" altLang="en-US" dirty="0"/>
              <a:t>）如果想输出字符“</a:t>
            </a:r>
            <a:r>
              <a:rPr lang="en-US" altLang="zh-CN" dirty="0"/>
              <a:t>%”</a:t>
            </a:r>
            <a:r>
              <a:rPr lang="zh-CN" altLang="en-US" dirty="0"/>
              <a:t>，则应该在“格式控制”字符串中用连续两个</a:t>
            </a:r>
            <a:r>
              <a:rPr lang="en-US" altLang="zh-CN" dirty="0"/>
              <a:t>%</a:t>
            </a:r>
            <a:r>
              <a:rPr lang="zh-CN" altLang="en-US" dirty="0"/>
              <a:t>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对最右边一维求平均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可对任意维求平均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可对任意维求平均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带格式的输出有</a:t>
            </a:r>
            <a:r>
              <a:rPr lang="en-US" altLang="zh-CN" dirty="0" err="1"/>
              <a:t>sprinti</a:t>
            </a:r>
            <a:r>
              <a:rPr lang="zh-CN" altLang="en-US" dirty="0"/>
              <a:t>和</a:t>
            </a:r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/>
              <a:t>e.g.: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sprinti</a:t>
            </a:r>
            <a:r>
              <a:rPr lang="en-US" altLang="zh-CN" dirty="0"/>
              <a:t>("%7.5i",integer_number))    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sprinti</a:t>
            </a:r>
            <a:r>
              <a:rPr lang="en-US" altLang="zh-CN" dirty="0"/>
              <a:t>("%3i",integer_number))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sprintf</a:t>
            </a:r>
            <a:r>
              <a:rPr lang="en-US" altLang="zh-CN" dirty="0"/>
              <a:t>(“%7.3f”,float_number))</a:t>
            </a:r>
          </a:p>
          <a:p>
            <a:r>
              <a:rPr lang="zh-CN" altLang="en-US" dirty="0"/>
              <a:t>注意这个举例的起始</a:t>
            </a:r>
            <a:r>
              <a:rPr lang="en-US" altLang="zh-CN" dirty="0" err="1"/>
              <a:t>i</a:t>
            </a:r>
            <a:r>
              <a:rPr lang="zh-CN" altLang="en-US" dirty="0"/>
              <a:t>没有按照</a:t>
            </a:r>
            <a:r>
              <a:rPr lang="en-US" altLang="zh-CN" dirty="0" err="1"/>
              <a:t>ncl</a:t>
            </a:r>
            <a:r>
              <a:rPr lang="zh-CN" altLang="en-US" dirty="0"/>
              <a:t>的下标习惯，从</a:t>
            </a:r>
            <a:r>
              <a:rPr lang="en-US" altLang="zh-CN" dirty="0"/>
              <a:t>0</a:t>
            </a:r>
            <a:r>
              <a:rPr lang="zh-CN" altLang="en-US" dirty="0"/>
              <a:t>开始！！！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next iteration：下一次迭代</a:t>
            </a:r>
            <a:endParaRPr lang="en-US" altLang="zh-CN" dirty="0"/>
          </a:p>
          <a:p>
            <a:r>
              <a:rPr lang="zh-CN" altLang="en-US" dirty="0"/>
              <a:t>在脚本语言里循环要慎用，因为效率会比较低；最好用数组或者内建函数。如果有多个循环要用，有要求运算速度，最好是用</a:t>
            </a:r>
            <a:r>
              <a:rPr lang="en-US" altLang="zh-CN" dirty="0" err="1"/>
              <a:t>fortran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写程序供</a:t>
            </a:r>
            <a:r>
              <a:rPr lang="en-US" altLang="zh-CN" dirty="0" err="1"/>
              <a:t>ncl</a:t>
            </a:r>
            <a:r>
              <a:rPr lang="zh-CN" altLang="en-US" dirty="0"/>
              <a:t>调用。</a:t>
            </a:r>
            <a:endParaRPr lang="en-US" altLang="zh-CN" dirty="0"/>
          </a:p>
          <a:p>
            <a:r>
              <a:rPr lang="zh-CN" altLang="en-US" dirty="0"/>
              <a:t>举例子：我最开始学</a:t>
            </a:r>
            <a:r>
              <a:rPr lang="en-US" altLang="zh-CN" dirty="0" err="1"/>
              <a:t>matlab</a:t>
            </a:r>
            <a:r>
              <a:rPr lang="zh-CN" altLang="en-US" dirty="0"/>
              <a:t>，用</a:t>
            </a:r>
            <a:r>
              <a:rPr lang="en-US" altLang="zh-CN" dirty="0" err="1"/>
              <a:t>fortran</a:t>
            </a:r>
            <a:r>
              <a:rPr lang="zh-CN" altLang="en-US" dirty="0"/>
              <a:t>的思维写</a:t>
            </a:r>
            <a:r>
              <a:rPr lang="en-US" altLang="zh-CN" dirty="0" err="1"/>
              <a:t>matlab</a:t>
            </a:r>
            <a:r>
              <a:rPr lang="zh-CN" altLang="en-US" dirty="0"/>
              <a:t>程序，就很笨。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9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Z1</a:t>
            </a:r>
            <a:r>
              <a:rPr lang="zh-CN" altLang="en-US" dirty="0"/>
              <a:t>，</a:t>
            </a:r>
            <a:r>
              <a:rPr lang="en-US" altLang="zh-CN" dirty="0"/>
              <a:t>z2</a:t>
            </a:r>
            <a:r>
              <a:rPr lang="zh-CN" altLang="en-US" dirty="0"/>
              <a:t>的元素分别是哪些？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强调第二个参数为“</a:t>
            </a:r>
            <a:r>
              <a:rPr lang="en-US" altLang="zh-CN" dirty="0"/>
              <a:t>-1</a:t>
            </a:r>
            <a:r>
              <a:rPr lang="zh-CN" altLang="en-US" dirty="0"/>
              <a:t>”的用法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把一维数组转成多维数组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集群上的</a:t>
            </a:r>
            <a:r>
              <a:rPr lang="en-US" altLang="zh-CN"/>
              <a:t>ncl</a:t>
            </a:r>
            <a:r>
              <a:rPr lang="zh-CN" altLang="en-US"/>
              <a:t>还不支持这个函数。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集群上的</a:t>
            </a:r>
            <a:r>
              <a:rPr lang="en-US" altLang="zh-CN"/>
              <a:t>ncl</a:t>
            </a:r>
            <a:r>
              <a:rPr lang="zh-CN" altLang="en-US"/>
              <a:t>还不支持这个函数。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006" y="1698072"/>
            <a:ext cx="6858010" cy="2751098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准备实验四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atin typeface="Calibri" charset="0"/>
                <a:ea typeface="黑体" charset="0"/>
              </a:rPr>
              <a:t>NCL File input/output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Language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Data Analysis </a:t>
            </a:r>
            <a:r>
              <a:rPr lang="zh-CN" altLang="en-US" sz="3000" b="1" dirty="0">
                <a:latin typeface="Calibri" charset="0"/>
                <a:ea typeface="黑体" charset="0"/>
              </a:rPr>
              <a:t> </a:t>
            </a:r>
            <a:r>
              <a:rPr lang="en-US" altLang="zh-CN" sz="3000" b="1" dirty="0">
                <a:latin typeface="Calibri" charset="0"/>
                <a:ea typeface="黑体" charset="0"/>
              </a:rPr>
              <a:t>and Arrays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02" y="169223"/>
            <a:ext cx="6232187" cy="63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74" y="110247"/>
            <a:ext cx="6273940" cy="66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41" y="1166813"/>
            <a:ext cx="9064402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48" y="1047750"/>
            <a:ext cx="8085452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333500"/>
            <a:ext cx="79629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x1 = </a:t>
            </a:r>
            <a:r>
              <a:rPr lang="en-US" altLang="zh-CN" sz="3200" dirty="0" err="1">
                <a:solidFill>
                  <a:srgbClr val="FF0000"/>
                </a:solidFill>
              </a:rPr>
              <a:t>asciiread</a:t>
            </a:r>
            <a:r>
              <a:rPr lang="en-US" altLang="zh-CN" sz="3200" dirty="0">
                <a:solidFill>
                  <a:srgbClr val="FF0000"/>
                </a:solidFill>
              </a:rPr>
              <a:t>(“sample.file”,-1,”float”)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.</a:t>
            </a:r>
            <a:r>
              <a:rPr lang="zh-CN" altLang="en-US" dirty="0">
                <a:sym typeface="+mn-ea"/>
              </a:rPr>
              <a:t>3  ASCII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3" y="1066800"/>
            <a:ext cx="9147171" cy="12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5750" y="1485900"/>
            <a:ext cx="50863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x2 = </a:t>
            </a:r>
            <a:r>
              <a:rPr lang="en-US" altLang="zh-CN" sz="3200" dirty="0" err="1">
                <a:solidFill>
                  <a:srgbClr val="FF0000"/>
                </a:solidFill>
              </a:rPr>
              <a:t>onetond</a:t>
            </a:r>
            <a:r>
              <a:rPr lang="en-US" altLang="zh-CN" sz="3200" dirty="0">
                <a:solidFill>
                  <a:srgbClr val="FF0000"/>
                </a:solidFill>
              </a:rPr>
              <a:t>(x1(5:),(/7,5/))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127" y="2633663"/>
            <a:ext cx="8145273" cy="387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8" y="1822315"/>
            <a:ext cx="8336007" cy="4221804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.</a:t>
            </a:r>
            <a:r>
              <a:rPr lang="zh-CN" altLang="en-US" dirty="0">
                <a:sym typeface="+mn-ea"/>
              </a:rPr>
              <a:t>3  ASCII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5048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929640"/>
            <a:ext cx="8229600" cy="5163820"/>
          </a:xfrm>
        </p:spPr>
        <p:txBody>
          <a:bodyPr/>
          <a:lstStyle/>
          <a:p>
            <a:r>
              <a:rPr lang="zh-CN" altLang="en-US" b="1" i="1" u="sng" dirty="0">
                <a:solidFill>
                  <a:srgbClr val="C00000"/>
                </a:solidFill>
              </a:rPr>
              <a:t>asciiwrite(filepath:string, value)</a:t>
            </a:r>
            <a:r>
              <a:rPr lang="zh-CN" altLang="en-US" dirty="0"/>
              <a:t> writes one column of values and the user has no control over format.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>
                <a:solidFill>
                  <a:srgbClr val="0070C0"/>
                </a:solidFill>
              </a:rPr>
              <a:t>asciiwrite(“foo.ascii”,x)  ; one element per row</a:t>
            </a:r>
          </a:p>
          <a:p>
            <a:pPr marL="457200" indent="-457200"/>
            <a:r>
              <a:rPr lang="zh-CN" altLang="en-US" b="1" i="1" u="sng" dirty="0">
                <a:solidFill>
                  <a:srgbClr val="C00000"/>
                </a:solidFill>
              </a:rPr>
              <a:t>write_matrix(data[*][*]:numeric, fmtf:string, option) </a:t>
            </a:r>
            <a:r>
              <a:rPr lang="zh-CN" altLang="en-US" dirty="0">
                <a:solidFill>
                  <a:schemeClr val="tx1"/>
                </a:solidFill>
              </a:rPr>
              <a:t>can write multiple columns and the user has format control.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fmtf ="15f7.2" ; format string using fortran notation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opt = True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opt@fout = "foo.ascii"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write_matrix(x,fmtf,opt)</a:t>
            </a:r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277620"/>
            <a:ext cx="8477885" cy="4815840"/>
          </a:xfrm>
        </p:spPr>
        <p:txBody>
          <a:bodyPr/>
          <a:lstStyle/>
          <a:p>
            <a:r>
              <a:rPr lang="zh-CN" altLang="en-US" b="1" i="1" u="sng" dirty="0">
                <a:solidFill>
                  <a:srgbClr val="C00000"/>
                </a:solidFill>
              </a:rPr>
              <a:t>write_table(filepath:string, option:string, alist:list, fmtf:string)</a:t>
            </a:r>
            <a:r>
              <a:rPr lang="zh-CN" altLang="en-US" dirty="0"/>
              <a:t>, </a:t>
            </a:r>
            <a:r>
              <a:rPr lang="zh-CN" altLang="en-US" u="sng" dirty="0">
                <a:solidFill>
                  <a:srgbClr val="0070C0"/>
                </a:solidFill>
              </a:rPr>
              <a:t>introduced in v6.1.0</a:t>
            </a:r>
            <a:r>
              <a:rPr lang="zh-CN" altLang="en-US" dirty="0"/>
              <a:t>, is the most flexible of the procedures that write ascii files. It can write or append all elements of </a:t>
            </a:r>
            <a:r>
              <a:rPr lang="zh-CN" altLang="en-US" dirty="0">
                <a:solidFill>
                  <a:srgbClr val="FF0000"/>
                </a:solidFill>
              </a:rPr>
              <a:t>a list variable</a:t>
            </a:r>
            <a:r>
              <a:rPr lang="zh-CN" altLang="en-US" dirty="0"/>
              <a:t> to a user specified file.</a:t>
            </a:r>
          </a:p>
          <a:p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70C0"/>
                </a:solidFill>
              </a:rPr>
              <a:t>alist = [/a,b,c,d,f/] ; list with different variables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>
                <a:solidFill>
                  <a:srgbClr val="0070C0"/>
                </a:solidFill>
              </a:rPr>
              <a:t>write_table("foo.ascii", "w", alist, 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>
                <a:solidFill>
                  <a:srgbClr val="0070C0"/>
                </a:solidFill>
              </a:rPr>
              <a:t>"%d%16.2f%s%d%ld")</a:t>
            </a:r>
          </a:p>
        </p:txBody>
      </p:sp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025138"/>
            <a:ext cx="8229600" cy="454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" y="1128630"/>
            <a:ext cx="8782051" cy="511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4800600" y="3790950"/>
            <a:ext cx="3943350" cy="1905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9550" y="5715000"/>
            <a:ext cx="1009650" cy="1905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31776"/>
            <a:ext cx="8229612" cy="720726"/>
          </a:xfrm>
        </p:spPr>
        <p:txBody>
          <a:bodyPr/>
          <a:lstStyle/>
          <a:p>
            <a:r>
              <a:rPr lang="zh-CN" altLang="zh-CN" b="1" dirty="0"/>
              <a:t>实验四</a:t>
            </a:r>
            <a:r>
              <a:rPr lang="en-US" altLang="zh-CN" b="1" dirty="0"/>
              <a:t> ASCII</a:t>
            </a:r>
            <a:r>
              <a:rPr lang="zh-CN" altLang="zh-CN" b="1" dirty="0"/>
              <a:t>文件的读取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7F196-7EEE-4092-B6F8-ED365A34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8" y="1060317"/>
            <a:ext cx="8717545" cy="43752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.</a:t>
            </a:r>
            <a:r>
              <a:rPr lang="zh-CN" altLang="en-US" dirty="0">
                <a:sym typeface="+mn-ea"/>
              </a:rPr>
              <a:t>3  ASCII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Format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6726" y="1066800"/>
            <a:ext cx="8229612" cy="57912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）：</a:t>
            </a:r>
            <a:r>
              <a:rPr lang="en-US" altLang="zh-CN" dirty="0">
                <a:solidFill>
                  <a:srgbClr val="FF0000"/>
                </a:solidFill>
              </a:rPr>
              <a:t>decimal  integer</a:t>
            </a:r>
          </a:p>
          <a:p>
            <a:pPr>
              <a:buNone/>
            </a:pPr>
            <a:r>
              <a:rPr lang="en-US" altLang="zh-CN" dirty="0"/>
              <a:t>Format:    </a:t>
            </a:r>
            <a:r>
              <a:rPr lang="en-US" altLang="zh-CN" dirty="0">
                <a:solidFill>
                  <a:srgbClr val="0070C0"/>
                </a:solidFill>
              </a:rPr>
              <a:t>%d, %</a:t>
            </a:r>
            <a:r>
              <a:rPr lang="en-US" altLang="zh-CN" dirty="0" err="1">
                <a:solidFill>
                  <a:srgbClr val="0070C0"/>
                </a:solidFill>
              </a:rPr>
              <a:t>md</a:t>
            </a:r>
            <a:r>
              <a:rPr lang="en-US" altLang="zh-CN" dirty="0">
                <a:solidFill>
                  <a:srgbClr val="0070C0"/>
                </a:solidFill>
              </a:rPr>
              <a:t>, %ld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 :     float</a:t>
            </a:r>
          </a:p>
          <a:p>
            <a:pPr>
              <a:buNone/>
            </a:pPr>
            <a:r>
              <a:rPr lang="en-US" altLang="zh-CN" dirty="0"/>
              <a:t>Format:    </a:t>
            </a:r>
            <a:r>
              <a:rPr lang="en-US" altLang="zh-CN" dirty="0">
                <a:solidFill>
                  <a:srgbClr val="0070C0"/>
                </a:solidFill>
              </a:rPr>
              <a:t>%f, %m.nf, %-</a:t>
            </a:r>
            <a:r>
              <a:rPr lang="en-US" altLang="zh-CN" dirty="0" err="1">
                <a:solidFill>
                  <a:srgbClr val="0070C0"/>
                </a:solidFill>
              </a:rPr>
              <a:t>m.nf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 :  string</a:t>
            </a:r>
          </a:p>
          <a:p>
            <a:pPr>
              <a:buNone/>
            </a:pPr>
            <a:r>
              <a:rPr lang="en-US" altLang="zh-CN" dirty="0"/>
              <a:t>Format</a:t>
            </a:r>
            <a:r>
              <a:rPr lang="en-US" altLang="zh-CN" dirty="0">
                <a:solidFill>
                  <a:srgbClr val="0070C0"/>
                </a:solidFill>
              </a:rPr>
              <a:t>:  %s, %ms, %-ms, %</a:t>
            </a:r>
            <a:r>
              <a:rPr lang="en-US" altLang="zh-CN" dirty="0" err="1">
                <a:solidFill>
                  <a:srgbClr val="0070C0"/>
                </a:solidFill>
              </a:rPr>
              <a:t>m.ns</a:t>
            </a:r>
            <a:r>
              <a:rPr lang="en-US" altLang="zh-CN" dirty="0">
                <a:solidFill>
                  <a:srgbClr val="0070C0"/>
                </a:solidFill>
              </a:rPr>
              <a:t>, %-</a:t>
            </a:r>
            <a:r>
              <a:rPr lang="en-US" altLang="zh-CN" dirty="0" err="1">
                <a:solidFill>
                  <a:srgbClr val="0070C0"/>
                </a:solidFill>
              </a:rPr>
              <a:t>m.ns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o(Octal number) </a:t>
            </a:r>
            <a:r>
              <a:rPr lang="zh-CN" altLang="en-US" dirty="0"/>
              <a:t>、</a:t>
            </a:r>
            <a:r>
              <a:rPr lang="en-US" altLang="zh-CN" dirty="0"/>
              <a:t>x(hexadecimal number )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u( unsigned number)</a:t>
            </a:r>
            <a:r>
              <a:rPr lang="zh-CN" altLang="en-US" dirty="0"/>
              <a:t>、 </a:t>
            </a:r>
            <a:r>
              <a:rPr lang="en-US" altLang="zh-CN" dirty="0"/>
              <a:t>c(character )</a:t>
            </a:r>
            <a:r>
              <a:rPr lang="zh-CN" altLang="en-US" dirty="0"/>
              <a:t>、</a:t>
            </a:r>
            <a:r>
              <a:rPr lang="en-US" altLang="zh-CN" dirty="0"/>
              <a:t>e(exponential form)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.</a:t>
            </a:r>
            <a:r>
              <a:rPr lang="zh-CN" altLang="en-US" dirty="0">
                <a:sym typeface="+mn-ea"/>
              </a:rPr>
              <a:t>3  ASCII  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Writing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Format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879" y="1235312"/>
            <a:ext cx="9001629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805" y="4824413"/>
            <a:ext cx="806179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04800" y="4629150"/>
            <a:ext cx="8515350" cy="1752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447517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11.5</a:t>
            </a:r>
            <a:r>
              <a:rPr lang="en-US" dirty="0"/>
              <a:t> </a:t>
            </a:r>
            <a:r>
              <a:rPr lang="en-US" altLang="zh-CN" dirty="0"/>
              <a:t>Built-in functions and procedures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0" y="1428751"/>
            <a:ext cx="912784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144059"/>
            <a:ext cx="8739188" cy="102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447517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11.5</a:t>
            </a:r>
            <a:r>
              <a:rPr lang="en-US" dirty="0"/>
              <a:t> </a:t>
            </a:r>
            <a:r>
              <a:rPr lang="en-US" altLang="zh-CN" dirty="0"/>
              <a:t>Built-in functions and procedures</a:t>
            </a:r>
            <a:endParaRPr lang="zh-CN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11" y="1076324"/>
            <a:ext cx="8943889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51337"/>
            <a:ext cx="9120188" cy="135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80" y="4981652"/>
            <a:ext cx="9067484" cy="66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709920"/>
            <a:ext cx="9119997" cy="6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447517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11.5</a:t>
            </a:r>
            <a:r>
              <a:rPr lang="en-US" dirty="0"/>
              <a:t> </a:t>
            </a:r>
            <a:r>
              <a:rPr lang="en-US" altLang="zh-CN" dirty="0"/>
              <a:t>Built-in functions and procedures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60" y="1562100"/>
            <a:ext cx="9061909" cy="325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447517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11.5</a:t>
            </a:r>
            <a:r>
              <a:rPr lang="en-US" dirty="0"/>
              <a:t> </a:t>
            </a:r>
            <a:r>
              <a:rPr lang="en-US" altLang="zh-CN" dirty="0"/>
              <a:t>Built-in functions and procedures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90" y="1504950"/>
            <a:ext cx="8545924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/>
        </p:nvSpPr>
        <p:spPr>
          <a:xfrm>
            <a:off x="489109" y="383859"/>
            <a:ext cx="4241489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t>7  Loops </a:t>
            </a: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</a:p>
        </p:txBody>
      </p:sp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4193540" y="974090"/>
          <a:ext cx="4967605" cy="57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3" imgW="3971429" imgH="4476190" progId="PBrush">
                  <p:embed/>
                </p:oleObj>
              </mc:Choice>
              <mc:Fallback>
                <p:oleObj r:id="rId3" imgW="3971429" imgH="4476190" progId="PBrush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540" y="974090"/>
                        <a:ext cx="4967605" cy="574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4787" y="3560450"/>
            <a:ext cx="4469137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sym typeface="+mn-ea"/>
              </a:rPr>
              <a:t>do while</a:t>
            </a:r>
            <a:r>
              <a:rPr lang="en-US" altLang="zh-CN" sz="2400">
                <a:sym typeface="+mn-ea"/>
              </a:rPr>
              <a:t> (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scalar_logical_expression</a:t>
            </a:r>
            <a:r>
              <a:rPr lang="en-US" altLang="zh-CN" sz="280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    [statement(s)]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sym typeface="+mn-ea"/>
              </a:rPr>
              <a:t>end do         </a:t>
            </a:r>
            <a:endParaRPr lang="en-US" altLang="zh-CN" sz="240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6225" y="5478145"/>
            <a:ext cx="4140200" cy="457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; “end do”-- space is required</a:t>
            </a:r>
          </a:p>
        </p:txBody>
      </p:sp>
      <p:sp>
        <p:nvSpPr>
          <p:cNvPr id="9" name="矩形 8"/>
          <p:cNvSpPr/>
          <p:nvPr/>
        </p:nvSpPr>
        <p:spPr>
          <a:xfrm>
            <a:off x="6428740" y="908050"/>
            <a:ext cx="2740025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" y="865825"/>
            <a:ext cx="4309593" cy="3696182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(1) A</a:t>
            </a:r>
            <a:r>
              <a:rPr lang="zh-CN" altLang="en-US"/>
              <a:t> while loop that repeats until its scalar_logical_expression evaluates to False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9" grpId="0" bldLvl="0" animBg="1"/>
      <p:bldP spid="9" grpId="1" animBg="1"/>
      <p:bldP spid="9" grpId="2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" y="1138399"/>
            <a:ext cx="3691896" cy="3707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(2) A</a:t>
            </a:r>
            <a:r>
              <a:rPr lang="zh-CN" altLang="en-US" dirty="0">
                <a:sym typeface="+mn-ea"/>
              </a:rPr>
              <a:t> traditional do loop that loops from a start value through an end value incrementing or decrementing a loop variable either by </a:t>
            </a:r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or by a specified stride.</a:t>
            </a:r>
            <a:endParaRPr lang="zh-CN" altLang="en-US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461804" y="373540"/>
            <a:ext cx="3235647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2</a:t>
            </a:r>
            <a:r>
              <a:rPr lang="zh-CN" altLang="en-US" sz="2800"/>
              <a:t>.</a:t>
            </a:r>
            <a:r>
              <a:rPr sz="2800"/>
              <a:t>7  </a:t>
            </a:r>
            <a:r>
              <a:t>Loops </a:t>
            </a:r>
            <a:r>
              <a:rPr lang="zh-CN" sz="2800"/>
              <a:t>（</a:t>
            </a:r>
            <a:r>
              <a:rPr lang="en-US" altLang="zh-CN" sz="2800"/>
              <a:t>2</a:t>
            </a:r>
            <a:r>
              <a:rPr lang="zh-CN" sz="2800"/>
              <a:t>）</a:t>
            </a:r>
          </a:p>
        </p:txBody>
      </p:sp>
      <p:graphicFrame>
        <p:nvGraphicFramePr>
          <p:cNvPr id="7" name="对象 6"/>
          <p:cNvGraphicFramePr>
            <a:graphicFrameLocks/>
          </p:cNvGraphicFramePr>
          <p:nvPr/>
        </p:nvGraphicFramePr>
        <p:xfrm>
          <a:off x="3818102" y="907257"/>
          <a:ext cx="5281620" cy="506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4" imgW="3962953" imgH="2371429" progId="PBrush">
                  <p:embed/>
                </p:oleObj>
              </mc:Choice>
              <mc:Fallback>
                <p:oleObj r:id="rId4" imgW="3962953" imgH="2371429" progId="PBrush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102" y="907257"/>
                        <a:ext cx="5281620" cy="5060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427956" y="908210"/>
            <a:ext cx="2739870" cy="505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3022" y="4891410"/>
            <a:ext cx="4469137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sym typeface="+mn-ea"/>
              </a:rPr>
              <a:t>do 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n=start,end,optional_stride</a:t>
            </a: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[statement(s)]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sym typeface="+mn-ea"/>
              </a:rPr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22248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9" grpId="2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1174750"/>
            <a:ext cx="7827645" cy="5190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With each kind of loop, the keywords break and continue can be used.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break</a:t>
            </a:r>
            <a:r>
              <a:rPr lang="zh-CN" altLang="en-US" dirty="0"/>
              <a:t>: </a:t>
            </a:r>
            <a:r>
              <a:rPr lang="zh-CN" altLang="en-US" dirty="0">
                <a:solidFill>
                  <a:srgbClr val="0070C0"/>
                </a:solidFill>
              </a:rPr>
              <a:t>jump to first statement after end do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continue</a:t>
            </a:r>
            <a:r>
              <a:rPr lang="zh-CN" altLang="en-US" dirty="0"/>
              <a:t>: </a:t>
            </a:r>
            <a:r>
              <a:rPr lang="zh-CN" altLang="en-US" dirty="0">
                <a:solidFill>
                  <a:srgbClr val="0070C0"/>
                </a:solidFill>
              </a:rPr>
              <a:t>proceed directly to the next iteration</a:t>
            </a: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**</a:t>
            </a:r>
            <a:r>
              <a:rPr lang="zh-CN" altLang="en-US" dirty="0">
                <a:solidFill>
                  <a:schemeClr val="tx1"/>
                </a:solidFill>
              </a:rPr>
              <a:t>Use of loops should be minimized in any interpreted language. Often, loops can be replaced by array syntax or a built-in function. If multiple do loops are required and execution speed is a concern, linking codes written in Fortran or C may be the best approach. 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47517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/>
              <a:t>7 Loops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905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3226"/>
            <a:ext cx="8229612" cy="720726"/>
          </a:xfrm>
        </p:spPr>
        <p:txBody>
          <a:bodyPr/>
          <a:lstStyle/>
          <a:p>
            <a:r>
              <a:rPr lang="zh-CN" altLang="en-US" dirty="0"/>
              <a:t>实验数据文件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453" y="1062038"/>
            <a:ext cx="6068547" cy="423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0"/>
            <a:ext cx="2719387" cy="678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6100" y="2776538"/>
            <a:ext cx="605790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24" y="952500"/>
            <a:ext cx="8953176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01" y="1143000"/>
            <a:ext cx="8933397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7288"/>
            <a:ext cx="9020387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10" y="4915241"/>
            <a:ext cx="8591549" cy="11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03397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3  ASCII  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Reading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515" y="1147563"/>
            <a:ext cx="8773828" cy="52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23950" y="5257800"/>
            <a:ext cx="79629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z1 = </a:t>
            </a:r>
            <a:r>
              <a:rPr lang="en-US" altLang="zh-CN" sz="3200" dirty="0" err="1">
                <a:solidFill>
                  <a:srgbClr val="FF0000"/>
                </a:solidFill>
              </a:rPr>
              <a:t>asciiread</a:t>
            </a:r>
            <a:r>
              <a:rPr lang="en-US" altLang="zh-CN" sz="3200" dirty="0">
                <a:solidFill>
                  <a:srgbClr val="FF0000"/>
                </a:solidFill>
              </a:rPr>
              <a:t>(“data.asc”,(/5,3/),”float”)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Z2 = </a:t>
            </a:r>
            <a:r>
              <a:rPr lang="en-US" altLang="zh-CN" sz="3200" dirty="0" err="1">
                <a:solidFill>
                  <a:srgbClr val="FF0000"/>
                </a:solidFill>
              </a:rPr>
              <a:t>asciiread</a:t>
            </a:r>
            <a:r>
              <a:rPr lang="en-US" altLang="zh-CN" sz="3200" dirty="0">
                <a:solidFill>
                  <a:srgbClr val="FF0000"/>
                </a:solidFill>
              </a:rPr>
              <a:t>(“data.asc”,(/4,2/),”float”)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81" y="164742"/>
            <a:ext cx="6408676" cy="6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3" y="151984"/>
            <a:ext cx="7755998" cy="65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570"/>
      </p:ext>
    </p:extLst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1854</Words>
  <Application>Microsoft Office PowerPoint</Application>
  <PresentationFormat>全屏显示(4:3)</PresentationFormat>
  <Paragraphs>167</Paragraphs>
  <Slides>28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黑体</vt:lpstr>
      <vt:lpstr>宋体</vt:lpstr>
      <vt:lpstr>Arial</vt:lpstr>
      <vt:lpstr>Calibri</vt:lpstr>
      <vt:lpstr>简约绿</vt:lpstr>
      <vt:lpstr>PBrush</vt:lpstr>
      <vt:lpstr>诊断分析与绘图 准备实验四  NCL File input/output Language Data Analysis  and Arrays </vt:lpstr>
      <vt:lpstr>实验四 ASCII文件的读取</vt:lpstr>
      <vt:lpstr>实验数据文件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264</cp:revision>
  <dcterms:created xsi:type="dcterms:W3CDTF">2016-02-26T08:08:00Z</dcterms:created>
  <dcterms:modified xsi:type="dcterms:W3CDTF">2022-04-02T05:13:18Z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