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9" r:id="rId2"/>
    <p:sldId id="326" r:id="rId3"/>
    <p:sldId id="410" r:id="rId4"/>
    <p:sldId id="411" r:id="rId5"/>
    <p:sldId id="412" r:id="rId6"/>
    <p:sldId id="413" r:id="rId7"/>
    <p:sldId id="438" r:id="rId8"/>
    <p:sldId id="414" r:id="rId9"/>
    <p:sldId id="415" r:id="rId10"/>
    <p:sldId id="417" r:id="rId11"/>
    <p:sldId id="396" r:id="rId12"/>
    <p:sldId id="437" r:id="rId13"/>
    <p:sldId id="398" r:id="rId14"/>
    <p:sldId id="399" r:id="rId15"/>
    <p:sldId id="403" r:id="rId16"/>
    <p:sldId id="418" r:id="rId17"/>
    <p:sldId id="407" r:id="rId18"/>
    <p:sldId id="408" r:id="rId19"/>
    <p:sldId id="423" r:id="rId20"/>
    <p:sldId id="404" r:id="rId21"/>
    <p:sldId id="419" r:id="rId22"/>
    <p:sldId id="405" r:id="rId23"/>
    <p:sldId id="406" r:id="rId24"/>
    <p:sldId id="420" r:id="rId25"/>
    <p:sldId id="421" r:id="rId26"/>
    <p:sldId id="426" r:id="rId27"/>
    <p:sldId id="427" r:id="rId28"/>
    <p:sldId id="428" r:id="rId29"/>
    <p:sldId id="439" r:id="rId30"/>
    <p:sldId id="429" r:id="rId31"/>
    <p:sldId id="430" r:id="rId32"/>
    <p:sldId id="431" r:id="rId33"/>
    <p:sldId id="432" r:id="rId34"/>
    <p:sldId id="433" r:id="rId35"/>
    <p:sldId id="434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171" autoAdjust="0"/>
  </p:normalViewPr>
  <p:slideViewPr>
    <p:cSldViewPr snapToGrid="0">
      <p:cViewPr varScale="1">
        <p:scale>
          <a:sx n="60" d="100"/>
          <a:sy n="60" d="100"/>
        </p:scale>
        <p:origin x="2083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新的版本，可以不用</a:t>
            </a:r>
            <a:r>
              <a:rPr lang="en-US" altLang="zh-CN" dirty="0">
                <a:sym typeface="+mn-ea"/>
              </a:rPr>
              <a:t>load </a:t>
            </a:r>
            <a:r>
              <a:rPr lang="en-US" altLang="zh-CN" dirty="0" err="1">
                <a:sym typeface="+mn-ea"/>
              </a:rPr>
              <a:t>gsn_code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gsn_csm</a:t>
            </a:r>
            <a:r>
              <a:rPr lang="zh-CN" altLang="en-US" dirty="0">
                <a:sym typeface="+mn-ea"/>
              </a:rPr>
              <a:t>两个文件了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画每个图形都应该想清楚图形的物理意义。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对比这两图的差异，充分认识属性设置的功能。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绘图语句中</a:t>
            </a:r>
            <a:r>
              <a:rPr lang="en-US" altLang="zh-CN"/>
              <a:t>y</a:t>
            </a:r>
            <a:r>
              <a:rPr lang="zh-CN" altLang="en-US"/>
              <a:t>在前，</a:t>
            </a:r>
            <a:r>
              <a:rPr lang="en-US" altLang="zh-CN"/>
              <a:t>x</a:t>
            </a:r>
            <a:r>
              <a:rPr lang="zh-CN" altLang="en-US"/>
              <a:t>在后。这时变量</a:t>
            </a:r>
            <a:r>
              <a:rPr lang="en-US" altLang="zh-CN"/>
              <a:t>y</a:t>
            </a:r>
            <a:r>
              <a:rPr lang="zh-CN" altLang="en-US"/>
              <a:t>的值被用来作图形中</a:t>
            </a:r>
            <a:r>
              <a:rPr lang="en-US" altLang="zh-CN"/>
              <a:t>x</a:t>
            </a:r>
            <a:r>
              <a:rPr lang="zh-CN" altLang="en-US"/>
              <a:t>轴的值，而变量</a:t>
            </a:r>
            <a:r>
              <a:rPr lang="en-US" altLang="zh-CN"/>
              <a:t>x</a:t>
            </a:r>
            <a:r>
              <a:rPr lang="zh-CN" altLang="en-US"/>
              <a:t>的数值则对应</a:t>
            </a:r>
            <a:r>
              <a:rPr lang="en-US" altLang="zh-CN"/>
              <a:t>y</a:t>
            </a:r>
            <a:r>
              <a:rPr lang="zh-CN" altLang="en-US"/>
              <a:t>轴的数值。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限定符 </a:t>
            </a:r>
            <a:r>
              <a:rPr lang="en-US" altLang="zh-CN" dirty="0"/>
              <a:t>qualifiers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还可以指定不同的日历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30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0 </a:t>
            </a:r>
            <a:r>
              <a:rPr lang="zh-CN" altLang="en-US" dirty="0"/>
              <a:t>的区别只是</a:t>
            </a:r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从这个实验开始，就要用脚本来完成任务了。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2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这里主要讲</a:t>
            </a:r>
            <a:r>
              <a:rPr lang="en-US" altLang="zh-CN" dirty="0"/>
              <a:t>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2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9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sym typeface="+mn-ea"/>
              </a:rPr>
              <a:t>格式中：</a:t>
            </a:r>
          </a:p>
          <a:p>
            <a:r>
              <a:rPr lang="en-US" altLang="zh-CN" dirty="0" err="1">
                <a:solidFill>
                  <a:srgbClr val="002060"/>
                </a:solidFill>
                <a:sym typeface="+mn-ea"/>
              </a:rPr>
              <a:t>wks_name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: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可以是任一的变量名；</a:t>
            </a:r>
          </a:p>
          <a:p>
            <a:r>
              <a:rPr lang="en-US" altLang="zh-CN" i="1" u="sng" dirty="0">
                <a:solidFill>
                  <a:srgbClr val="7030A0"/>
                </a:solidFill>
                <a:sym typeface="+mn-ea"/>
              </a:rPr>
              <a:t>types</a:t>
            </a:r>
            <a:r>
              <a:rPr lang="zh-CN" altLang="en-US" i="1" u="sng" dirty="0">
                <a:solidFill>
                  <a:srgbClr val="7030A0"/>
                </a:solidFill>
                <a:sym typeface="+mn-ea"/>
              </a:rPr>
              <a:t>：是</a:t>
            </a:r>
            <a:r>
              <a:rPr lang="en-US" altLang="zh-CN" i="1" u="sng" dirty="0">
                <a:solidFill>
                  <a:srgbClr val="7030A0"/>
                </a:solidFill>
                <a:sym typeface="+mn-ea"/>
              </a:rPr>
              <a:t>7</a:t>
            </a:r>
            <a:r>
              <a:rPr lang="zh-CN" altLang="en-US" i="1" u="sng" dirty="0">
                <a:solidFill>
                  <a:srgbClr val="7030A0"/>
                </a:solidFill>
                <a:sym typeface="+mn-ea"/>
              </a:rPr>
              <a:t>种类型之一；</a:t>
            </a:r>
          </a:p>
          <a:p>
            <a:r>
              <a:rPr lang="en-US" altLang="zh-CN" b="1" dirty="0" err="1">
                <a:solidFill>
                  <a:srgbClr val="0070C0"/>
                </a:solidFill>
                <a:sym typeface="+mn-ea"/>
              </a:rPr>
              <a:t>file_name</a:t>
            </a:r>
            <a:r>
              <a:rPr lang="zh-CN" altLang="en-US" b="1" dirty="0">
                <a:solidFill>
                  <a:srgbClr val="0070C0"/>
                </a:solidFill>
                <a:sym typeface="+mn-ea"/>
              </a:rPr>
              <a:t>：输出图形文件的文件名，或</a:t>
            </a:r>
            <a:r>
              <a:rPr lang="en-US" altLang="zh-CN" b="1" dirty="0">
                <a:solidFill>
                  <a:srgbClr val="0070C0"/>
                </a:solidFill>
                <a:sym typeface="+mn-ea"/>
              </a:rPr>
              <a:t>X11</a:t>
            </a:r>
            <a:r>
              <a:rPr lang="zh-CN" altLang="en-US" b="1" dirty="0">
                <a:solidFill>
                  <a:srgbClr val="0070C0"/>
                </a:solidFill>
                <a:sym typeface="+mn-ea"/>
              </a:rPr>
              <a:t>图形窗口的名称，也可以是任意文件名。</a:t>
            </a:r>
          </a:p>
          <a:p>
            <a:endParaRPr lang="zh-CN" altLang="en-US" b="1" i="1" u="sng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 err="1"/>
              <a:t>ncgm</a:t>
            </a:r>
            <a:r>
              <a:rPr lang="zh-CN" altLang="en-US" dirty="0"/>
              <a:t>是以前版本里提供的一种格式，不太通用。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2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12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03352" y="3717930"/>
            <a:ext cx="6400810" cy="6953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126" y="765176"/>
            <a:ext cx="2057800" cy="532765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6" y="765176"/>
            <a:ext cx="6054107" cy="53276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6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828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12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4" y="1567348"/>
            <a:ext cx="352638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4" y="2338391"/>
            <a:ext cx="3526385" cy="37859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9" y="1567348"/>
            <a:ext cx="352638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9" y="2357463"/>
            <a:ext cx="3526386" cy="37668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95643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6" y="457202"/>
            <a:ext cx="4477948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95643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765176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6726" y="1773241"/>
            <a:ext cx="8229612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mpyin/p/12767852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98072"/>
            <a:ext cx="7943850" cy="2751098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准备实验五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 Chapter 4:  High Level Graphical Interfaces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Chapter 7:  X-Y plot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Chapter 18</a:t>
            </a:r>
            <a:r>
              <a:rPr lang="zh-CN" altLang="en-US" sz="3000" b="1" dirty="0">
                <a:latin typeface="Calibri" charset="0"/>
                <a:ea typeface="黑体" charset="0"/>
              </a:rPr>
              <a:t>：</a:t>
            </a:r>
            <a:r>
              <a:rPr lang="en-US" altLang="zh-CN" sz="3000" b="1" dirty="0">
                <a:latin typeface="Calibri" charset="0"/>
                <a:ea typeface="黑体" charset="0"/>
              </a:rPr>
              <a:t>Legend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(P. 28-32, P.39 and P.63)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br>
              <a:rPr lang="en-US" altLang="zh-CN" sz="3000" b="1" dirty="0">
                <a:latin typeface="Calibri" charset="0"/>
                <a:ea typeface="黑体" charset="0"/>
              </a:rPr>
            </a:br>
            <a:endParaRPr lang="zh-CN" altLang="en-US" sz="3000" b="1" dirty="0">
              <a:latin typeface="Calibri" charset="0"/>
              <a:ea typeface="黑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543050"/>
            <a:ext cx="896805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3"/>
          <p:cNvSpPr>
            <a:spLocks noGrp="1"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4.</a:t>
            </a:r>
            <a:r>
              <a:rPr lang="zh-CN" altLang="en-US" dirty="0">
                <a:sym typeface="+mn-ea"/>
              </a:rPr>
              <a:t>8  Workstations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en-US" altLang="zh-CN"/>
              <a:t>7.1</a:t>
            </a:r>
            <a:r>
              <a:rPr lang="zh-CN" altLang="en-US"/>
              <a:t>    </a:t>
            </a:r>
            <a:r>
              <a:rPr lang="en-US" altLang="zh-CN"/>
              <a:t>X-Y plot 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gsn_csm_xy</a:t>
            </a:r>
            <a:endParaRPr lang="en-US" altLang="zh-CN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1067480"/>
            <a:ext cx="8248649" cy="564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0" y="1125539"/>
            <a:ext cx="8427948" cy="43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9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622300" y="392430"/>
          <a:ext cx="6599555" cy="549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1" r:id="rId4" imgW="2734057" imgH="2295238" progId="PBrush">
                  <p:embed/>
                </p:oleObj>
              </mc:Choice>
              <mc:Fallback>
                <p:oleObj r:id="rId4" imgW="2734057" imgH="2295238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92430"/>
                        <a:ext cx="6599555" cy="5497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"/>
          <p:cNvGrpSpPr/>
          <p:nvPr/>
        </p:nvGrpSpPr>
        <p:grpSpPr>
          <a:xfrm>
            <a:off x="1297940" y="2285365"/>
            <a:ext cx="4881245" cy="515620"/>
            <a:chOff x="2044" y="3599"/>
            <a:chExt cx="7687" cy="812"/>
          </a:xfrm>
        </p:grpSpPr>
        <p:grpSp>
          <p:nvGrpSpPr>
            <p:cNvPr id="3" name="组合 9"/>
            <p:cNvGrpSpPr/>
            <p:nvPr/>
          </p:nvGrpSpPr>
          <p:grpSpPr>
            <a:xfrm>
              <a:off x="2044" y="3669"/>
              <a:ext cx="3807" cy="743"/>
              <a:chOff x="2044" y="3669"/>
              <a:chExt cx="3807" cy="743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44" y="3669"/>
                <a:ext cx="2601" cy="0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083" y="4398"/>
                <a:ext cx="3769" cy="14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5945" y="3599"/>
              <a:ext cx="3786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charset="0"/>
                  <a:ea typeface="黑体" charset="0"/>
                </a:rPr>
                <a:t>取到绘图数据</a:t>
              </a:r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1249680" y="4986020"/>
            <a:ext cx="5974080" cy="513715"/>
            <a:chOff x="1968" y="7852"/>
            <a:chExt cx="9408" cy="809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968" y="8653"/>
              <a:ext cx="7370" cy="9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426" y="7852"/>
              <a:ext cx="195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黑体" charset="0"/>
                  <a:ea typeface="黑体" charset="0"/>
                </a:rPr>
                <a:t>绘图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/>
          </p:cNvGraphicFramePr>
          <p:nvPr/>
        </p:nvGraphicFramePr>
        <p:xfrm>
          <a:off x="1041400" y="-43815"/>
          <a:ext cx="7212330" cy="682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5" r:id="rId4" imgW="4971429" imgH="4704762" progId="PBrush">
                  <p:embed/>
                </p:oleObj>
              </mc:Choice>
              <mc:Fallback>
                <p:oleObj r:id="rId4" imgW="4971429" imgH="4704762" progId="PBrush">
                  <p:embed/>
                  <p:pic>
                    <p:nvPicPr>
                      <p:cNvPr id="0" name="Picture 2" descr="image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-43815"/>
                        <a:ext cx="7212330" cy="6826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2726690" y="475615"/>
            <a:ext cx="4566920" cy="5099050"/>
            <a:chOff x="7011" y="2373"/>
            <a:chExt cx="5855" cy="6776"/>
          </a:xfrm>
        </p:grpSpPr>
        <p:sp>
          <p:nvSpPr>
            <p:cNvPr id="17" name="矩形标注 16"/>
            <p:cNvSpPr/>
            <p:nvPr/>
          </p:nvSpPr>
          <p:spPr>
            <a:xfrm>
              <a:off x="9940" y="8639"/>
              <a:ext cx="2926" cy="511"/>
            </a:xfrm>
            <a:prstGeom prst="wedgeRectCallout">
              <a:avLst>
                <a:gd name="adj1" fmla="val -19788"/>
                <a:gd name="adj2" fmla="val 158023"/>
              </a:avLst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0070C0"/>
                  </a:solidFill>
                  <a:latin typeface="黑体" charset="0"/>
                  <a:ea typeface="黑体" charset="0"/>
                </a:rPr>
                <a:t>x</a:t>
              </a:r>
              <a:r>
                <a:rPr lang="zh-CN" altLang="en-US" sz="2400">
                  <a:solidFill>
                    <a:srgbClr val="0070C0"/>
                  </a:solidFill>
                  <a:latin typeface="黑体" charset="0"/>
                  <a:ea typeface="黑体" charset="0"/>
                </a:rPr>
                <a:t>轴是纬度</a:t>
              </a:r>
            </a:p>
          </p:txBody>
        </p:sp>
        <p:sp>
          <p:nvSpPr>
            <p:cNvPr id="18" name="矩形标注 17"/>
            <p:cNvSpPr/>
            <p:nvPr/>
          </p:nvSpPr>
          <p:spPr>
            <a:xfrm>
              <a:off x="7011" y="2373"/>
              <a:ext cx="4249" cy="766"/>
            </a:xfrm>
            <a:prstGeom prst="wedgeRectCallout">
              <a:avLst>
                <a:gd name="adj1" fmla="val -54000"/>
                <a:gd name="adj2" fmla="val 539823"/>
              </a:avLst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0070C0"/>
                  </a:solidFill>
                  <a:latin typeface="黑体" charset="0"/>
                  <a:ea typeface="黑体" charset="0"/>
                </a:rPr>
                <a:t>y</a:t>
              </a:r>
              <a:r>
                <a:rPr lang="zh-CN" altLang="en-US" sz="2400">
                  <a:solidFill>
                    <a:srgbClr val="0070C0"/>
                  </a:solidFill>
                  <a:latin typeface="黑体" charset="0"/>
                  <a:ea typeface="黑体" charset="0"/>
                </a:rPr>
                <a:t>轴是纬向风数值</a:t>
              </a:r>
            </a:p>
          </p:txBody>
        </p:sp>
      </p:grpSp>
      <p:sp>
        <p:nvSpPr>
          <p:cNvPr id="20" name="云形标注 19"/>
          <p:cNvSpPr/>
          <p:nvPr/>
        </p:nvSpPr>
        <p:spPr>
          <a:xfrm>
            <a:off x="5827395" y="1684655"/>
            <a:ext cx="2907665" cy="1628775"/>
          </a:xfrm>
          <a:prstGeom prst="cloudCallout">
            <a:avLst>
              <a:gd name="adj1" fmla="val -46221"/>
              <a:gd name="adj2" fmla="val 93742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FFFF00"/>
                </a:solidFill>
                <a:latin typeface="黑体" charset="0"/>
                <a:ea typeface="黑体" charset="0"/>
              </a:rPr>
              <a:t>线条的物理意义是什么？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708" y="73661"/>
            <a:ext cx="8229612" cy="720726"/>
          </a:xfrm>
        </p:spPr>
        <p:txBody>
          <a:bodyPr/>
          <a:lstStyle/>
          <a:p>
            <a:r>
              <a:rPr lang="en-US" altLang="zh-CN"/>
              <a:t>7.2  Related Resources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1760" y="1078865"/>
          <a:ext cx="883348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1" r:id="rId3" imgW="5401429" imgH="2247619" progId="PBrush">
                  <p:embed/>
                </p:oleObj>
              </mc:Choice>
              <mc:Fallback>
                <p:oleObj r:id="rId3" imgW="5401429" imgH="2247619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" y="1078865"/>
                        <a:ext cx="8833485" cy="529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1" y="666750"/>
            <a:ext cx="9139729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1276"/>
            <a:ext cx="9144000" cy="720726"/>
          </a:xfrm>
        </p:spPr>
        <p:txBody>
          <a:bodyPr/>
          <a:lstStyle/>
          <a:p>
            <a:r>
              <a:rPr lang="en-US" altLang="zh-CN" dirty="0"/>
              <a:t>http://www.ncl.ucar.edu/Document/Graphics/Images/dashpatterns.png</a:t>
            </a:r>
            <a:endParaRPr lang="zh-CN" altLang="en-US" dirty="0"/>
          </a:p>
        </p:txBody>
      </p:sp>
      <p:pic>
        <p:nvPicPr>
          <p:cNvPr id="4" name="内容占位符 3" descr="dashpatter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8201"/>
            <a:ext cx="9144000" cy="603805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zh-CN" dirty="0"/>
              <a:t>http://www.ncl.ucar.edu/Document/Graphics/Images/markers.png</a:t>
            </a:r>
            <a:endParaRPr lang="zh-CN" altLang="en-US" dirty="0"/>
          </a:p>
        </p:txBody>
      </p:sp>
      <p:pic>
        <p:nvPicPr>
          <p:cNvPr id="4" name="内容占位符 3" descr="mark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6250" y="970757"/>
            <a:ext cx="8286750" cy="563959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default, an x-y plot contains no legend. </a:t>
            </a:r>
          </a:p>
          <a:p>
            <a:r>
              <a:rPr lang="en-US" altLang="zh-CN" dirty="0"/>
              <a:t>To turn a legend on, it is necessary to set </a:t>
            </a:r>
            <a:r>
              <a:rPr lang="en-US" altLang="zh-CN" dirty="0" err="1">
                <a:solidFill>
                  <a:srgbClr val="FF0000"/>
                </a:solidFill>
              </a:rPr>
              <a:t>pmLegendDisplayMode</a:t>
            </a:r>
            <a:r>
              <a:rPr lang="en-US" altLang="zh-CN" dirty="0">
                <a:solidFill>
                  <a:srgbClr val="FF0000"/>
                </a:solidFill>
              </a:rPr>
              <a:t> = "Always". </a:t>
            </a:r>
          </a:p>
          <a:p>
            <a:r>
              <a:rPr lang="en-US" altLang="zh-CN" dirty="0"/>
              <a:t>See Appendix A for a list of other legend resources.</a:t>
            </a:r>
            <a:r>
              <a:rPr lang="zh-CN" altLang="en-US" dirty="0"/>
              <a:t>（</a:t>
            </a:r>
            <a:r>
              <a:rPr lang="en-US" altLang="zh-CN" dirty="0"/>
              <a:t>Page 72</a:t>
            </a:r>
            <a:r>
              <a:rPr lang="zh-CN" altLang="en-US" dirty="0"/>
              <a:t>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453708" y="3403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18  Legends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31776"/>
            <a:ext cx="8229612" cy="720726"/>
          </a:xfrm>
        </p:spPr>
        <p:txBody>
          <a:bodyPr/>
          <a:lstStyle/>
          <a:p>
            <a:r>
              <a:rPr lang="zh-CN" altLang="zh-CN" b="1" dirty="0"/>
              <a:t>实验</a:t>
            </a:r>
            <a:r>
              <a:rPr lang="zh-CN" altLang="en-US" b="1" dirty="0"/>
              <a:t>五</a:t>
            </a:r>
            <a:r>
              <a:rPr lang="zh-CN" altLang="zh-CN" b="1" dirty="0"/>
              <a:t> 绘制单线图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978280-1AF4-4A0B-8926-6F041DC13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7" y="1936032"/>
            <a:ext cx="8045745" cy="242641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6855" y="749300"/>
          <a:ext cx="8662035" cy="570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5" r:id="rId3" imgW="5353797" imgH="3123810" progId="PBrush">
                  <p:embed/>
                </p:oleObj>
              </mc:Choice>
              <mc:Fallback>
                <p:oleObj r:id="rId3" imgW="5353797" imgH="3123810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" y="749300"/>
                        <a:ext cx="8662035" cy="5704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7.2  Related Resources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00"/>
            <a:ext cx="9121402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7.2  Related Resources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10928" cy="675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701675"/>
            <a:ext cx="8229600" cy="1060450"/>
          </a:xfrm>
        </p:spPr>
        <p:txBody>
          <a:bodyPr/>
          <a:lstStyle/>
          <a:p>
            <a:r>
              <a:rPr lang="zh-CN" altLang="en-US" dirty="0"/>
              <a:t>It is easy to change a line plot to a scatter plot by setting </a:t>
            </a:r>
            <a:r>
              <a:rPr lang="zh-CN" altLang="en-US" u="sng" dirty="0">
                <a:solidFill>
                  <a:srgbClr val="C00000"/>
                </a:solidFill>
              </a:rPr>
              <a:t>xyMarkLineMode</a:t>
            </a:r>
            <a:r>
              <a:rPr lang="zh-CN" altLang="en-US" dirty="0"/>
              <a:t> to "</a:t>
            </a:r>
            <a:r>
              <a:rPr lang="zh-CN" altLang="en-US" dirty="0">
                <a:solidFill>
                  <a:srgbClr val="C00000"/>
                </a:solidFill>
              </a:rPr>
              <a:t>Marker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/>
              <a:t>".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3708" y="73661"/>
            <a:ext cx="8229612" cy="720726"/>
          </a:xfrm>
        </p:spPr>
        <p:txBody>
          <a:bodyPr/>
          <a:lstStyle/>
          <a:p>
            <a:r>
              <a:rPr lang="en-US" altLang="zh-CN"/>
              <a:t>7.3  Scatter Plot</a:t>
            </a:r>
          </a:p>
        </p:txBody>
      </p:sp>
      <p:graphicFrame>
        <p:nvGraphicFramePr>
          <p:cNvPr id="5" name="对象 4"/>
          <p:cNvGraphicFramePr>
            <a:graphicFrameLocks/>
          </p:cNvGraphicFramePr>
          <p:nvPr/>
        </p:nvGraphicFramePr>
        <p:xfrm>
          <a:off x="5117465" y="1943100"/>
          <a:ext cx="3996055" cy="468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r:id="rId4" imgW="4067743" imgH="3971429" progId="PBrush">
                  <p:embed/>
                </p:oleObj>
              </mc:Choice>
              <mc:Fallback>
                <p:oleObj r:id="rId4" imgW="4067743" imgH="3971429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465" y="1943100"/>
                        <a:ext cx="3996055" cy="4682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/>
          </p:cNvGraphicFramePr>
          <p:nvPr/>
        </p:nvGraphicFramePr>
        <p:xfrm>
          <a:off x="172085" y="1694180"/>
          <a:ext cx="4890770" cy="516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r:id="rId6" imgW="3428571" imgH="2847619" progId="PBrush">
                  <p:embed/>
                </p:oleObj>
              </mc:Choice>
              <mc:Fallback>
                <p:oleObj r:id="rId6" imgW="3428571" imgH="2847619" progId="PBrush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" y="1694180"/>
                        <a:ext cx="4890770" cy="5164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3295650" y="1478280"/>
          <a:ext cx="572389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8" r:id="rId4" imgW="4982270" imgH="4619048" progId="PBrush">
                  <p:embed/>
                </p:oleObj>
              </mc:Choice>
              <mc:Fallback>
                <p:oleObj r:id="rId4" imgW="4982270" imgH="4619048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1478280"/>
                        <a:ext cx="5723890" cy="530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334864"/>
              </p:ext>
            </p:extLst>
          </p:nvPr>
        </p:nvGraphicFramePr>
        <p:xfrm>
          <a:off x="80645" y="177800"/>
          <a:ext cx="6313805" cy="529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9" r:id="rId6" imgW="4334480" imgH="3638095" progId="PBrush">
                  <p:embed/>
                </p:oleObj>
              </mc:Choice>
              <mc:Fallback>
                <p:oleObj r:id="rId6" imgW="4334480" imgH="3638095" progId="PBrush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" y="177800"/>
                        <a:ext cx="6313805" cy="529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25500" y="1872615"/>
            <a:ext cx="2315845" cy="751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869950" y="4984115"/>
            <a:ext cx="429133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07790" y="4601210"/>
            <a:ext cx="589915" cy="398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918" y="219711"/>
            <a:ext cx="8229612" cy="720726"/>
          </a:xfrm>
        </p:spPr>
        <p:txBody>
          <a:bodyPr/>
          <a:lstStyle/>
          <a:p>
            <a:pPr algn="l"/>
            <a:r>
              <a:rPr lang="zh-CN" altLang="en-US"/>
              <a:t>plot = gsn_csm_xy(wks,</a:t>
            </a:r>
            <a:r>
              <a:rPr lang="zh-CN" altLang="en-US">
                <a:solidFill>
                  <a:srgbClr val="0070C0"/>
                </a:solidFill>
              </a:rPr>
              <a:t>x,y</a:t>
            </a:r>
            <a:r>
              <a:rPr lang="zh-CN" altLang="en-US"/>
              <a:t>,res)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50770" y="923290"/>
          <a:ext cx="5754370" cy="575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3" r:id="rId3" imgW="4057143" imgH="4057143" progId="PBrush">
                  <p:embed/>
                </p:oleObj>
              </mc:Choice>
              <mc:Fallback>
                <p:oleObj r:id="rId3" imgW="4057143" imgH="4057143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770" y="923290"/>
                        <a:ext cx="5754370" cy="5754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76200"/>
            <a:ext cx="8229612" cy="720726"/>
          </a:xfrm>
        </p:spPr>
        <p:txBody>
          <a:bodyPr/>
          <a:lstStyle/>
          <a:p>
            <a:r>
              <a:rPr lang="en-US" altLang="zh-CN" dirty="0" err="1"/>
              <a:t>time@units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933450"/>
            <a:ext cx="8229612" cy="5159385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units</a:t>
            </a:r>
            <a:r>
              <a:rPr lang="zh-CN" altLang="en-US" dirty="0"/>
              <a:t>：</a:t>
            </a:r>
            <a:r>
              <a:rPr lang="en-US" altLang="zh-CN" dirty="0"/>
              <a:t>A string representing a formatted time unit specification. </a:t>
            </a:r>
          </a:p>
          <a:p>
            <a:r>
              <a:rPr lang="en-US" altLang="zh-CN" dirty="0"/>
              <a:t>Valid strings include: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minutes  hours  days  months  years </a:t>
            </a:r>
          </a:p>
          <a:p>
            <a:r>
              <a:rPr lang="en-US" altLang="zh-CN" dirty="0"/>
              <a:t> The following units qualifiers may also be used:</a:t>
            </a:r>
          </a:p>
          <a:p>
            <a:pPr>
              <a:buNone/>
            </a:pPr>
            <a:r>
              <a:rPr lang="en-US" altLang="zh-CN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after   from   ref </a:t>
            </a:r>
          </a:p>
          <a:p>
            <a:pPr>
              <a:buNone/>
            </a:pPr>
            <a:r>
              <a:rPr lang="en-US" altLang="zh-CN" dirty="0"/>
              <a:t>Examples: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units = "days after 0049-09-01 00:00:00" 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units = "hours ref 1-1-1 00:00:00" 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units = "months from 1-1-1"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0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47" y="431006"/>
            <a:ext cx="9086253" cy="430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75EEA28-D2D9-454D-A5C2-6F89FBDEF9DC}"/>
              </a:ext>
            </a:extLst>
          </p:cNvPr>
          <p:cNvSpPr/>
          <p:nvPr/>
        </p:nvSpPr>
        <p:spPr>
          <a:xfrm>
            <a:off x="635597" y="5360085"/>
            <a:ext cx="8275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彻底弄懂</a:t>
            </a:r>
            <a:r>
              <a:rPr lang="en-US" altLang="zh-CN" dirty="0">
                <a:hlinkClick r:id="rId3"/>
              </a:rPr>
              <a:t>GMT</a:t>
            </a:r>
            <a:r>
              <a:rPr lang="zh-CN" altLang="en-US" dirty="0">
                <a:hlinkClick r:id="rId3"/>
              </a:rPr>
              <a:t>、</a:t>
            </a:r>
            <a:r>
              <a:rPr lang="en-US" altLang="zh-CN" dirty="0">
                <a:hlinkClick r:id="rId3"/>
              </a:rPr>
              <a:t>UTC</a:t>
            </a:r>
            <a:r>
              <a:rPr lang="zh-CN" altLang="en-US" dirty="0">
                <a:hlinkClick r:id="rId3"/>
              </a:rPr>
              <a:t>、时区和夏令时 </a:t>
            </a:r>
            <a:r>
              <a:rPr lang="en-US" altLang="zh-CN" dirty="0">
                <a:hlinkClick r:id="rId3"/>
              </a:rPr>
              <a:t>- </a:t>
            </a:r>
            <a:r>
              <a:rPr lang="en-US" altLang="zh-CN" dirty="0" err="1">
                <a:hlinkClick r:id="rId3"/>
              </a:rPr>
              <a:t>champyin</a:t>
            </a:r>
            <a:r>
              <a:rPr lang="en-US" altLang="zh-CN" dirty="0">
                <a:hlinkClick r:id="rId3"/>
              </a:rPr>
              <a:t> 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(cnblogs.com)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4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91440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4844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F0ECA-BB5C-453B-B1CD-A2E20EB6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DFBF50-DB12-4184-945E-3F68276F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05382"/>
            <a:ext cx="7435849" cy="65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060" y="1155700"/>
            <a:ext cx="8587105" cy="5237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In general, a script has the following characteristics: </a:t>
            </a:r>
            <a:r>
              <a:rPr lang="zh-CN" altLang="en-US" sz="2600" u="sng" dirty="0">
                <a:solidFill>
                  <a:srgbClr val="002060"/>
                </a:solidFill>
              </a:rPr>
              <a:t>(1) load the libraries. </a:t>
            </a:r>
            <a:r>
              <a:rPr lang="zh-CN" altLang="en-US" sz="2600" dirty="0"/>
              <a:t>By convention, this occurs before the begin statement. </a:t>
            </a:r>
            <a:r>
              <a:rPr lang="en-US" altLang="zh-CN" sz="2600" dirty="0"/>
              <a:t>No need for NCL 6.2 onward.</a:t>
            </a:r>
            <a:endParaRPr lang="zh-CN" altLang="en-US" sz="2600" dirty="0"/>
          </a:p>
          <a:p>
            <a:pPr marL="0" indent="0">
              <a:buNone/>
            </a:pPr>
            <a:r>
              <a:rPr lang="zh-CN" altLang="en-US" sz="2600" u="sng" dirty="0">
                <a:solidFill>
                  <a:srgbClr val="002060"/>
                </a:solidFill>
              </a:rPr>
              <a:t>(2) Read in the data</a:t>
            </a:r>
            <a:r>
              <a:rPr lang="zh-CN" altLang="en-US" sz="2600" dirty="0"/>
              <a:t>.</a:t>
            </a:r>
          </a:p>
          <a:p>
            <a:pPr marL="0" indent="0">
              <a:buNone/>
            </a:pPr>
            <a:r>
              <a:rPr lang="zh-CN" altLang="en-US" sz="2600" u="sng" dirty="0">
                <a:solidFill>
                  <a:srgbClr val="002060"/>
                </a:solidFill>
              </a:rPr>
              <a:t>(3) Conduct data processing</a:t>
            </a:r>
            <a:r>
              <a:rPr lang="zh-CN" altLang="en-US" sz="2600" dirty="0"/>
              <a:t> (optional). </a:t>
            </a:r>
          </a:p>
          <a:p>
            <a:pPr marL="0" indent="0">
              <a:buNone/>
            </a:pPr>
            <a:r>
              <a:rPr lang="zh-CN" altLang="en-US" sz="2600" u="sng" dirty="0">
                <a:solidFill>
                  <a:srgbClr val="002060"/>
                </a:solidFill>
              </a:rPr>
              <a:t>(4) Open a workstation</a:t>
            </a:r>
            <a:r>
              <a:rPr lang="zh-CN" altLang="en-US" sz="2600" dirty="0"/>
              <a:t>.</a:t>
            </a:r>
          </a:p>
          <a:p>
            <a:pPr marL="0" indent="0">
              <a:buNone/>
            </a:pPr>
            <a:r>
              <a:rPr lang="zh-CN" altLang="en-US" sz="2600" u="sng" dirty="0">
                <a:solidFill>
                  <a:srgbClr val="002060"/>
                </a:solidFill>
              </a:rPr>
              <a:t>(5) Choose a color table</a:t>
            </a:r>
            <a:r>
              <a:rPr lang="zh-CN" altLang="en-US" sz="2600" dirty="0"/>
              <a:t> (optional). </a:t>
            </a:r>
          </a:p>
          <a:p>
            <a:pPr marL="0" indent="0">
              <a:buNone/>
            </a:pPr>
            <a:r>
              <a:rPr lang="zh-CN" altLang="en-US" sz="2600" u="sng" dirty="0">
                <a:solidFill>
                  <a:srgbClr val="002060"/>
                </a:solidFill>
              </a:rPr>
              <a:t>(6) Create a resource variable</a:t>
            </a:r>
            <a:r>
              <a:rPr lang="zh-CN" altLang="en-US" sz="2600" dirty="0"/>
              <a:t> to which various graphical options (resources) may be assigned as attributes.</a:t>
            </a:r>
          </a:p>
          <a:p>
            <a:pPr marL="0" indent="0">
              <a:buNone/>
            </a:pPr>
            <a:r>
              <a:rPr lang="zh-CN" altLang="en-US" sz="2600" dirty="0"/>
              <a:t> </a:t>
            </a:r>
            <a:r>
              <a:rPr lang="zh-CN" altLang="en-US" sz="2600" u="sng" dirty="0">
                <a:solidFill>
                  <a:srgbClr val="002060"/>
                </a:solidFill>
              </a:rPr>
              <a:t>(7) Invoke the appropriate graphical interface</a:t>
            </a:r>
            <a:r>
              <a:rPr lang="zh-CN" altLang="en-US" sz="2600" dirty="0"/>
              <a:t> passing in the workstation, data, and resources.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zh-CN" altLang="en-US"/>
              <a:t>4.1  Sample 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4301"/>
            <a:ext cx="8229612" cy="609600"/>
          </a:xfrm>
        </p:spPr>
        <p:txBody>
          <a:bodyPr/>
          <a:lstStyle/>
          <a:p>
            <a:r>
              <a:rPr lang="en-US" altLang="zh-CN" dirty="0"/>
              <a:t>f=</a:t>
            </a:r>
            <a:r>
              <a:rPr lang="en-US" altLang="zh-CN" dirty="0" err="1"/>
              <a:t>addfile</a:t>
            </a:r>
            <a:r>
              <a:rPr lang="en-US" altLang="zh-CN" dirty="0"/>
              <a:t>("/</a:t>
            </a:r>
            <a:r>
              <a:rPr lang="en-US" altLang="zh-CN" dirty="0" err="1"/>
              <a:t>mnt</a:t>
            </a:r>
            <a:r>
              <a:rPr lang="en-US" altLang="zh-CN" dirty="0"/>
              <a:t>/d/data/2007apr.nc","r")</a:t>
            </a:r>
            <a:endParaRPr lang="zh-CN" altLang="en-US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586960"/>
            <a:ext cx="7067550" cy="62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974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-1"/>
            <a:ext cx="588645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9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99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0844" y="0"/>
            <a:ext cx="44031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9216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46863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899" y="0"/>
            <a:ext cx="4756691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335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09465"/>
            <a:ext cx="8667750" cy="661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2496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34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085" y="1140460"/>
            <a:ext cx="8891270" cy="43199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;********</a:t>
            </a:r>
            <a:r>
              <a:rPr lang="zh-CN" altLang="en-US" sz="2400" u="sng" dirty="0">
                <a:solidFill>
                  <a:srgbClr val="FF0000"/>
                </a:solidFill>
                <a:sym typeface="+mn-ea"/>
              </a:rPr>
              <a:t>(1) load the libraries.</a:t>
            </a:r>
            <a:r>
              <a:rPr lang="zh-CN" altLang="en-US" sz="2400" dirty="0"/>
              <a:t>************</a:t>
            </a:r>
          </a:p>
          <a:p>
            <a:pPr marL="0" indent="0">
              <a:buNone/>
            </a:pPr>
            <a:r>
              <a:rPr lang="zh-CN" altLang="en-US" sz="2400" dirty="0"/>
              <a:t>load "$NCARG_ROOT/lib/ncarg/nclscripts/csm/gsn_code.ncl"</a:t>
            </a:r>
          </a:p>
          <a:p>
            <a:pPr marL="0" indent="0">
              <a:buNone/>
            </a:pPr>
            <a:r>
              <a:rPr lang="zh-CN" altLang="en-US" sz="2400" dirty="0"/>
              <a:t>load "$NCARG_ROOT/lib/ncarg/nclscripts/csm/gsn_csm.ncl"</a:t>
            </a:r>
          </a:p>
          <a:p>
            <a:pPr marL="0" indent="0">
              <a:buNone/>
            </a:pPr>
            <a:r>
              <a:rPr lang="zh-CN" altLang="en-US" sz="2400" dirty="0"/>
              <a:t>;*******************************************</a:t>
            </a:r>
          </a:p>
          <a:p>
            <a:pPr marL="0" indent="0">
              <a:buNone/>
            </a:pPr>
            <a:r>
              <a:rPr lang="zh-CN" altLang="en-US" sz="2400" dirty="0"/>
              <a:t>begin</a:t>
            </a:r>
          </a:p>
          <a:p>
            <a:pPr marL="0" indent="0">
              <a:buNone/>
            </a:pPr>
            <a:r>
              <a:rPr lang="zh-CN" altLang="en-US" sz="2400" dirty="0"/>
              <a:t>;*********</a:t>
            </a:r>
            <a:r>
              <a:rPr lang="zh-CN" altLang="en-US" sz="2400" u="sng" dirty="0">
                <a:solidFill>
                  <a:srgbClr val="FF0000"/>
                </a:solidFill>
                <a:sym typeface="+mn-ea"/>
              </a:rPr>
              <a:t>(2) Read in the data</a:t>
            </a:r>
            <a:r>
              <a:rPr lang="zh-CN" altLang="en-US" sz="2400" dirty="0"/>
              <a:t>**********</a:t>
            </a:r>
          </a:p>
          <a:p>
            <a:pPr marL="0" indent="0">
              <a:buNone/>
            </a:pPr>
            <a:r>
              <a:rPr lang="zh-CN" altLang="en-US" sz="2400" dirty="0"/>
              <a:t>in = addfile("myfile.nc","r")</a:t>
            </a:r>
            <a:r>
              <a:rPr lang="en-US" altLang="zh-CN" sz="2400" dirty="0"/>
              <a:t>			</a:t>
            </a:r>
            <a:r>
              <a:rPr lang="zh-CN" altLang="en-US" sz="2400" dirty="0"/>
              <a:t>; pointer to file</a:t>
            </a:r>
          </a:p>
          <a:p>
            <a:pPr marL="0" indent="0">
              <a:buNone/>
            </a:pPr>
            <a:r>
              <a:rPr lang="zh-CN" altLang="en-US" sz="2400" dirty="0"/>
              <a:t>t = in-&gt;T</a:t>
            </a:r>
            <a:r>
              <a:rPr lang="en-US" altLang="zh-CN" sz="2400" dirty="0"/>
              <a:t>					</a:t>
            </a:r>
            <a:r>
              <a:rPr lang="zh-CN" altLang="en-US" sz="2400" dirty="0"/>
              <a:t> ; read in data</a:t>
            </a: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;*******************************************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zh-CN" altLang="en-US"/>
              <a:t>4.1  Sample 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zh-CN" altLang="en-US"/>
              <a:t>4.1  Sample Script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2085" y="1140460"/>
            <a:ext cx="8891270" cy="51873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;*********</a:t>
            </a:r>
            <a:r>
              <a:rPr lang="zh-CN" altLang="en-US" sz="2400" u="sng" dirty="0">
                <a:solidFill>
                  <a:srgbClr val="FF0000"/>
                </a:solidFill>
                <a:sym typeface="+mn-ea"/>
              </a:rPr>
              <a:t>(4) Open a workstation</a:t>
            </a:r>
            <a:r>
              <a:rPr lang="zh-CN" altLang="en-US" sz="2400" dirty="0"/>
              <a:t>*************</a:t>
            </a:r>
          </a:p>
          <a:p>
            <a:pPr marL="0" indent="0">
              <a:buNone/>
            </a:pPr>
            <a:r>
              <a:rPr lang="zh-CN" altLang="en-US" sz="2400" dirty="0"/>
              <a:t>wks = gsn_open_wks("ps","ce")                    ; open ce.ps file</a:t>
            </a:r>
          </a:p>
          <a:p>
            <a:pPr marL="0" indent="0">
              <a:buNone/>
            </a:pPr>
            <a:r>
              <a:rPr lang="zh-CN" altLang="en-US" sz="2400" dirty="0"/>
              <a:t>; </a:t>
            </a:r>
            <a:r>
              <a:rPr lang="zh-CN" altLang="en-US" sz="2400" dirty="0">
                <a:sym typeface="+mn-ea"/>
              </a:rPr>
              <a:t>********</a:t>
            </a:r>
            <a:r>
              <a:rPr lang="zh-CN" altLang="en-US" sz="2400" u="sng" dirty="0">
                <a:solidFill>
                  <a:srgbClr val="FF0000"/>
                </a:solidFill>
                <a:sym typeface="+mn-ea"/>
              </a:rPr>
              <a:t>(5) Choose a color table</a:t>
            </a:r>
            <a:r>
              <a:rPr lang="zh-CN" altLang="en-US" sz="2400" dirty="0">
                <a:sym typeface="+mn-ea"/>
              </a:rPr>
              <a:t> **********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gsn_define_colormap(wks,"BlAqGrYeOrRe")</a:t>
            </a: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; ********</a:t>
            </a:r>
            <a:r>
              <a:rPr lang="zh-CN" altLang="en-US" sz="2400" u="sng" dirty="0">
                <a:solidFill>
                  <a:srgbClr val="FF0000"/>
                </a:solidFill>
                <a:sym typeface="+mn-ea"/>
              </a:rPr>
              <a:t>(6) Create a resource variable</a:t>
            </a:r>
            <a:r>
              <a:rPr lang="zh-CN" altLang="en-US" sz="2400" dirty="0">
                <a:sym typeface="+mn-ea"/>
              </a:rPr>
              <a:t>****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res = True</a:t>
            </a:r>
            <a:r>
              <a:rPr lang="en-US" altLang="zh-CN" sz="2400" dirty="0"/>
              <a:t>						</a:t>
            </a:r>
            <a:r>
              <a:rPr lang="zh-CN" altLang="en-US" sz="2400" dirty="0"/>
              <a:t> ; resource varb</a:t>
            </a:r>
          </a:p>
          <a:p>
            <a:pPr marL="0" indent="0">
              <a:buNone/>
            </a:pPr>
            <a:r>
              <a:rPr lang="zh-CN" altLang="en-US" sz="2400" dirty="0"/>
              <a:t>res@cnFillOn = True </a:t>
            </a:r>
            <a:r>
              <a:rPr lang="en-US" altLang="zh-CN" sz="2400" dirty="0"/>
              <a:t>				</a:t>
            </a:r>
            <a:r>
              <a:rPr lang="zh-CN" altLang="en-US" sz="2400" dirty="0"/>
              <a:t>; turn on color</a:t>
            </a:r>
          </a:p>
          <a:p>
            <a:pPr marL="0" indent="0">
              <a:buNone/>
            </a:pPr>
            <a:r>
              <a:rPr lang="zh-CN" altLang="en-US" sz="2400" dirty="0"/>
              <a:t>res@cnLinesOn = False</a:t>
            </a:r>
            <a:r>
              <a:rPr lang="en-US" altLang="zh-CN" sz="2400" dirty="0"/>
              <a:t>				</a:t>
            </a:r>
            <a:r>
              <a:rPr lang="zh-CN" altLang="en-US" sz="2400" dirty="0"/>
              <a:t> ; no cn lines</a:t>
            </a:r>
          </a:p>
          <a:p>
            <a:pPr marL="0" indent="0">
              <a:buNone/>
            </a:pPr>
            <a:r>
              <a:rPr lang="zh-CN" altLang="en-US" sz="2400" dirty="0"/>
              <a:t>res@cnLevelSpacingF = 0.5 </a:t>
            </a:r>
            <a:r>
              <a:rPr lang="en-US" altLang="zh-CN" sz="2400" dirty="0"/>
              <a:t>			</a:t>
            </a:r>
            <a:r>
              <a:rPr lang="zh-CN" altLang="en-US" sz="2400" dirty="0"/>
              <a:t>; cn spacing</a:t>
            </a:r>
          </a:p>
          <a:p>
            <a:pPr marL="0" indent="0">
              <a:buNone/>
            </a:pPr>
            <a:r>
              <a:rPr lang="zh-CN" altLang="en-US" sz="2400" dirty="0"/>
              <a:t>res@gsnSpreadColors = True</a:t>
            </a:r>
            <a:r>
              <a:rPr lang="en-US" altLang="zh-CN" sz="2400" dirty="0"/>
              <a:t>			</a:t>
            </a:r>
            <a:r>
              <a:rPr lang="zh-CN" altLang="en-US" sz="2400" dirty="0"/>
              <a:t> ; full colors</a:t>
            </a:r>
          </a:p>
          <a:p>
            <a:pPr marL="0" indent="0">
              <a:buNone/>
            </a:pPr>
            <a:r>
              <a:rPr lang="zh-CN" altLang="en-US" sz="2400" dirty="0"/>
              <a:t>res@lbAutoLabelStride = True </a:t>
            </a:r>
            <a:r>
              <a:rPr lang="en-US" altLang="zh-CN" sz="2400" dirty="0"/>
              <a:t>			</a:t>
            </a:r>
            <a:r>
              <a:rPr lang="zh-CN" altLang="en-US" sz="2400" dirty="0"/>
              <a:t>; nice lb labels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1773555"/>
            <a:ext cx="8700135" cy="43199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ym typeface="+mn-ea"/>
              </a:rPr>
              <a:t>;*****</a:t>
            </a:r>
            <a:r>
              <a:rPr lang="zh-CN" altLang="en-US" sz="2400" u="sng" dirty="0">
                <a:solidFill>
                  <a:srgbClr val="FF0000"/>
                </a:solidFill>
                <a:sym typeface="+mn-ea"/>
              </a:rPr>
              <a:t>(7) Invoke the appropriate graphical interface</a:t>
            </a:r>
            <a:r>
              <a:rPr lang="zh-CN" altLang="en-US" sz="2400" dirty="0">
                <a:sym typeface="+mn-ea"/>
              </a:rPr>
              <a:t>****</a:t>
            </a:r>
            <a:endParaRPr lang="zh-CN" altLang="en-US" sz="2000" u="sng" dirty="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plot = gsn_csm_contour_map(wks,t,res)</a:t>
            </a: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end</a:t>
            </a: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;*******************************************</a:t>
            </a:r>
          </a:p>
          <a:p>
            <a:endParaRPr lang="en-US" altLang="zh-CN" sz="2400">
              <a:sym typeface="+mn-ea"/>
            </a:endParaRPr>
          </a:p>
          <a:p>
            <a:endParaRPr lang="zh-CN" altLang="en-US" sz="2400" dirty="0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zh-CN" altLang="en-US"/>
              <a:t>4.1  Sample 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21" y="5959747"/>
            <a:ext cx="8229612" cy="720726"/>
          </a:xfrm>
        </p:spPr>
        <p:txBody>
          <a:bodyPr/>
          <a:lstStyle/>
          <a:p>
            <a:r>
              <a:rPr lang="en-US" altLang="zh-CN" dirty="0"/>
              <a:t>http://www.ncl.ucar.edu/Document/Graphics/color_table_gallery.shtml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640" y="158679"/>
            <a:ext cx="7411079" cy="57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" y="1126490"/>
            <a:ext cx="8611235" cy="5481955"/>
          </a:xfrm>
        </p:spPr>
        <p:txBody>
          <a:bodyPr/>
          <a:lstStyle/>
          <a:p>
            <a:pPr marL="457200" indent="-457200"/>
            <a:r>
              <a:rPr lang="zh-CN" altLang="en-US" u="sng" dirty="0">
                <a:solidFill>
                  <a:srgbClr val="C00000"/>
                </a:solidFill>
              </a:rPr>
              <a:t>Opening a workstation is required</a:t>
            </a:r>
            <a:r>
              <a:rPr lang="zh-CN" altLang="en-US" dirty="0"/>
              <a:t> prior to the creation of one or more plots. The workstation is simply the location where the graphical instructions are sent (e.g. to a window or postscript file).</a:t>
            </a:r>
          </a:p>
          <a:p>
            <a:pPr marL="457200" indent="-457200"/>
            <a:r>
              <a:rPr lang="zh-CN" altLang="en-US" u="sng" dirty="0">
                <a:solidFill>
                  <a:srgbClr val="C00000"/>
                </a:solidFill>
              </a:rPr>
              <a:t>The workstation is given a name.</a:t>
            </a:r>
            <a:r>
              <a:rPr lang="zh-CN" altLang="en-US" dirty="0"/>
              <a:t> This name becomes part of the output filename or title of X11 window. </a:t>
            </a:r>
          </a:p>
          <a:p>
            <a:pPr marL="457200" indent="-457200"/>
            <a:r>
              <a:rPr lang="zh-CN" altLang="en-US" dirty="0"/>
              <a:t>Users </a:t>
            </a:r>
            <a:r>
              <a:rPr lang="zh-CN" altLang="en-US" u="sng" dirty="0">
                <a:solidFill>
                  <a:srgbClr val="C00000"/>
                </a:solidFill>
              </a:rPr>
              <a:t>may have many workstations opened</a:t>
            </a:r>
            <a:r>
              <a:rPr lang="zh-CN" altLang="en-US" dirty="0"/>
              <a:t> at the same time, although most only open one. Only one colormap can be associated with each workstation.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zh-CN" altLang="en-US"/>
              <a:t>4.</a:t>
            </a:r>
            <a:r>
              <a:rPr lang="zh-CN" altLang="en-US">
                <a:sym typeface="+mn-ea"/>
              </a:rPr>
              <a:t>8  Workstations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750" y="689754"/>
            <a:ext cx="8787765" cy="54819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 Format: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</a:t>
            </a:r>
            <a:r>
              <a:rPr lang="en-US" altLang="zh-CN" dirty="0" err="1">
                <a:solidFill>
                  <a:srgbClr val="002060"/>
                </a:solidFill>
                <a:sym typeface="+mn-ea"/>
              </a:rPr>
              <a:t>wks_name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=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gsn_open_wks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(“</a:t>
            </a:r>
            <a:r>
              <a:rPr lang="en-US" altLang="zh-CN" i="1" u="sng" dirty="0" err="1">
                <a:solidFill>
                  <a:srgbClr val="7030A0"/>
                </a:solidFill>
                <a:sym typeface="+mn-ea"/>
              </a:rPr>
              <a:t>types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”,”</a:t>
            </a:r>
            <a:r>
              <a:rPr lang="en-US" altLang="zh-CN" b="1" dirty="0" err="1">
                <a:solidFill>
                  <a:srgbClr val="0070C0"/>
                </a:solidFill>
                <a:sym typeface="+mn-ea"/>
              </a:rPr>
              <a:t>file_name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”)</a:t>
            </a:r>
          </a:p>
          <a:p>
            <a:pPr marL="457200" indent="-457200"/>
            <a:r>
              <a:rPr lang="zh-CN" altLang="en-US" dirty="0"/>
              <a:t>There are </a:t>
            </a:r>
            <a:r>
              <a:rPr lang="en-US" altLang="zh-CN" i="1" u="sng" dirty="0">
                <a:solidFill>
                  <a:srgbClr val="7030A0"/>
                </a:solidFill>
              </a:rPr>
              <a:t>7</a:t>
            </a:r>
            <a:r>
              <a:rPr lang="zh-CN" altLang="en-US" i="1" u="sng" dirty="0">
                <a:solidFill>
                  <a:srgbClr val="7030A0"/>
                </a:solidFill>
              </a:rPr>
              <a:t> types</a:t>
            </a:r>
            <a:r>
              <a:rPr lang="zh-CN" altLang="en-US" dirty="0"/>
              <a:t> of workstations: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C00000"/>
                </a:solidFill>
              </a:rPr>
              <a:t>PS</a:t>
            </a:r>
            <a:r>
              <a:rPr lang="zh-CN" altLang="en-US" sz="2400" dirty="0"/>
              <a:t> (postscript)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C00000"/>
                </a:solidFill>
              </a:rPr>
              <a:t>EPS</a:t>
            </a:r>
            <a:r>
              <a:rPr lang="zh-CN" altLang="en-US" sz="2400" dirty="0"/>
              <a:t> (encapsulated postscript, contains a bounding box)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C00000"/>
                </a:solidFill>
              </a:rPr>
              <a:t>EPSI</a:t>
            </a:r>
            <a:r>
              <a:rPr lang="zh-CN" altLang="en-US" sz="2400" dirty="0"/>
              <a:t> (encapsulated postscript with a bitmap preview)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55" dirty="0"/>
              <a:t>	</a:t>
            </a:r>
            <a:r>
              <a:rPr lang="en-US" altLang="zh-CN" sz="2400" b="1" dirty="0">
                <a:solidFill>
                  <a:srgbClr val="C00000"/>
                </a:solidFill>
              </a:rPr>
              <a:t>PDF</a:t>
            </a:r>
            <a:endParaRPr lang="zh-CN" altLang="en-US" sz="2055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b="1" dirty="0">
                <a:solidFill>
                  <a:srgbClr val="C00000"/>
                </a:solidFill>
              </a:rPr>
              <a:t>X11 </a:t>
            </a:r>
            <a:r>
              <a:rPr lang="zh-CN" altLang="en-US" sz="2400" dirty="0"/>
              <a:t>window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CN" sz="2400" b="1" dirty="0">
                <a:solidFill>
                  <a:srgbClr val="C00000"/>
                </a:solidFill>
              </a:rPr>
              <a:t>PNG</a:t>
            </a:r>
            <a:r>
              <a:rPr lang="en-US" altLang="zh-CN" sz="2400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CN" sz="2400" b="1" dirty="0">
                <a:solidFill>
                  <a:srgbClr val="C00000"/>
                </a:solidFill>
              </a:rPr>
              <a:t>SVG</a:t>
            </a:r>
            <a:r>
              <a:rPr lang="en-US" altLang="zh-CN" sz="2400" dirty="0"/>
              <a:t>  (good for web usage)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dirty="0"/>
              <a:t>e.g.	</a:t>
            </a:r>
            <a:r>
              <a:rPr lang="zh-CN" altLang="en-US" dirty="0">
                <a:solidFill>
                  <a:srgbClr val="0070C0"/>
                </a:solidFill>
              </a:rPr>
              <a:t>wks = gsn_open_wks(“pdf”,”34_x_45”)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zh-CN" altLang="en-US" dirty="0">
                <a:solidFill>
                  <a:srgbClr val="0070C0"/>
                </a:solidFill>
              </a:rPr>
              <a:t>wks_2 = gsn_open_wks(“ps”,”myfile”)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u="sng" dirty="0">
                <a:solidFill>
                  <a:srgbClr val="0070C0"/>
                </a:solidFill>
              </a:rPr>
              <a:t>http://www.ncl.ucar.edu/Document/Graphics/Interfaces/gsn_open_wks.shtml</a:t>
            </a:r>
            <a:endParaRPr lang="zh-CN" altLang="en-US" sz="20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4.</a:t>
            </a:r>
            <a:r>
              <a:rPr lang="zh-CN" altLang="en-US" dirty="0">
                <a:sym typeface="+mn-ea"/>
              </a:rPr>
              <a:t>8  Workstations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895</Words>
  <Application>Microsoft Office PowerPoint</Application>
  <PresentationFormat>全屏显示(4:3)</PresentationFormat>
  <Paragraphs>119</Paragraphs>
  <Slides>35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黑体</vt:lpstr>
      <vt:lpstr>宋体</vt:lpstr>
      <vt:lpstr>Arial</vt:lpstr>
      <vt:lpstr>Calibri</vt:lpstr>
      <vt:lpstr>简约绿</vt:lpstr>
      <vt:lpstr>PBrush</vt:lpstr>
      <vt:lpstr>诊断分析与绘图 准备实验五    Chapter 4:  High Level Graphical Interfaces Chapter 7:  X-Y plot Chapter 18：Legend (P. 28-32, P.39 and P.63)  </vt:lpstr>
      <vt:lpstr>实验五 绘制单线图</vt:lpstr>
      <vt:lpstr>4.1  Sample Script</vt:lpstr>
      <vt:lpstr>4.1  Sample Script</vt:lpstr>
      <vt:lpstr>4.1  Sample Script</vt:lpstr>
      <vt:lpstr>4.1  Sample Script</vt:lpstr>
      <vt:lpstr>http://www.ncl.ucar.edu/Document/Graphics/color_table_gallery.shtml</vt:lpstr>
      <vt:lpstr>4.8  Workstations</vt:lpstr>
      <vt:lpstr>PowerPoint 演示文稿</vt:lpstr>
      <vt:lpstr>PowerPoint 演示文稿</vt:lpstr>
      <vt:lpstr>7.1    X-Y plot  gsn_csm_xy</vt:lpstr>
      <vt:lpstr>PowerPoint 演示文稿</vt:lpstr>
      <vt:lpstr>PowerPoint 演示文稿</vt:lpstr>
      <vt:lpstr>PowerPoint 演示文稿</vt:lpstr>
      <vt:lpstr>7.2  Related Resources</vt:lpstr>
      <vt:lpstr>PowerPoint 演示文稿</vt:lpstr>
      <vt:lpstr>http://www.ncl.ucar.edu/Document/Graphics/Images/dashpatterns.png</vt:lpstr>
      <vt:lpstr>http://www.ncl.ucar.edu/Document/Graphics/Images/markers.png</vt:lpstr>
      <vt:lpstr>PowerPoint 演示文稿</vt:lpstr>
      <vt:lpstr>PowerPoint 演示文稿</vt:lpstr>
      <vt:lpstr>PowerPoint 演示文稿</vt:lpstr>
      <vt:lpstr>PowerPoint 演示文稿</vt:lpstr>
      <vt:lpstr>7.3  Scatter Plot</vt:lpstr>
      <vt:lpstr>PowerPoint 演示文稿</vt:lpstr>
      <vt:lpstr>plot = gsn_csm_xy(wks,x,y,res)</vt:lpstr>
      <vt:lpstr>time@units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375</cp:revision>
  <dcterms:created xsi:type="dcterms:W3CDTF">2016-02-26T08:08:00Z</dcterms:created>
  <dcterms:modified xsi:type="dcterms:W3CDTF">2022-04-13T00:11:34Z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