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445" r:id="rId3"/>
    <p:sldId id="429" r:id="rId4"/>
    <p:sldId id="427" r:id="rId5"/>
    <p:sldId id="444" r:id="rId6"/>
    <p:sldId id="441" r:id="rId7"/>
    <p:sldId id="438" r:id="rId8"/>
    <p:sldId id="415" r:id="rId9"/>
    <p:sldId id="430" r:id="rId10"/>
    <p:sldId id="435" r:id="rId11"/>
    <p:sldId id="436" r:id="rId12"/>
    <p:sldId id="416" r:id="rId13"/>
    <p:sldId id="431" r:id="rId14"/>
    <p:sldId id="433" r:id="rId15"/>
    <p:sldId id="434" r:id="rId16"/>
    <p:sldId id="418" r:id="rId17"/>
    <p:sldId id="432" r:id="rId18"/>
    <p:sldId id="437" r:id="rId19"/>
    <p:sldId id="419" r:id="rId20"/>
    <p:sldId id="420" r:id="rId21"/>
    <p:sldId id="440" r:id="rId22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518" autoAdjust="0"/>
  </p:normalViewPr>
  <p:slideViewPr>
    <p:cSldViewPr snapToGrid="0">
      <p:cViewPr varScale="1">
        <p:scale>
          <a:sx n="52" d="100"/>
          <a:sy n="52" d="100"/>
        </p:scale>
        <p:origin x="232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9B84EA-7D68-4D60-9CB1-D50884785D1C}" type="datetimeFigureOut">
              <a:rPr lang="zh-CN" altLang="en-US" smtClean="0"/>
              <a:pPr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pPr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协方差是个带单位的统计量，在比较不同要素时会带来不便。可对原变量做标准化处理，然后计算协方差，这时的协方差不带单位，便于比较，称为相关系数。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1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dirty="0" err="1"/>
              <a:t>rtest</a:t>
            </a:r>
            <a:r>
              <a:rPr lang="en-US" altLang="zh-CN" dirty="0"/>
              <a:t>(</a:t>
            </a:r>
            <a:r>
              <a:rPr lang="zh-CN" altLang="en-US" dirty="0"/>
              <a:t>相关系数</a:t>
            </a:r>
            <a:r>
              <a:rPr lang="en-US" altLang="zh-CN" dirty="0"/>
              <a:t>r,</a:t>
            </a:r>
            <a:r>
              <a:rPr lang="zh-CN" altLang="en-US" dirty="0"/>
              <a:t>样本数目</a:t>
            </a:r>
            <a:r>
              <a:rPr lang="en-US" altLang="zh-CN" dirty="0"/>
              <a:t>n,0) # </a:t>
            </a:r>
            <a:r>
              <a:rPr lang="zh-CN" altLang="en-US" dirty="0"/>
              <a:t>用</a:t>
            </a:r>
            <a:r>
              <a:rPr lang="en-US" altLang="zh-CN" dirty="0"/>
              <a:t>t</a:t>
            </a:r>
            <a:r>
              <a:rPr lang="zh-CN" altLang="en-US" dirty="0"/>
              <a:t>分布检验相关系数是否显著，</a:t>
            </a:r>
            <a:r>
              <a:rPr lang="en-US" altLang="zh-CN" dirty="0"/>
              <a:t>t=r*</a:t>
            </a:r>
            <a:r>
              <a:rPr lang="en-US" altLang="zh-CN" dirty="0" err="1"/>
              <a:t>sqrt</a:t>
            </a:r>
            <a:r>
              <a:rPr lang="zh-CN" altLang="en-US" dirty="0"/>
              <a:t>（（</a:t>
            </a:r>
            <a:r>
              <a:rPr lang="en-US" altLang="zh-CN" dirty="0"/>
              <a:t>n-2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（</a:t>
            </a:r>
            <a:r>
              <a:rPr lang="en-US" altLang="zh-CN" dirty="0"/>
              <a:t>1-r**2</a:t>
            </a:r>
            <a:r>
              <a:rPr lang="zh-CN" altLang="en-US" dirty="0"/>
              <a:t>））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返回统计概率值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 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prob.lt.0.01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时，说明其通过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的显著性检验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dirty="0" err="1"/>
              <a:t>ttest</a:t>
            </a:r>
            <a:r>
              <a:rPr lang="en-US" altLang="zh-CN" dirty="0"/>
              <a:t>(</a:t>
            </a:r>
            <a:r>
              <a:rPr lang="zh-CN" altLang="en-US" dirty="0"/>
              <a:t>均值</a:t>
            </a:r>
            <a:r>
              <a:rPr lang="en-US" altLang="zh-CN" dirty="0"/>
              <a:t>1</a:t>
            </a:r>
            <a:r>
              <a:rPr lang="zh-CN" altLang="en-US" dirty="0"/>
              <a:t>，方差</a:t>
            </a:r>
            <a:r>
              <a:rPr lang="en-US" altLang="zh-CN" dirty="0"/>
              <a:t>1</a:t>
            </a:r>
            <a:r>
              <a:rPr lang="zh-CN" altLang="en-US" dirty="0"/>
              <a:t>，样本数</a:t>
            </a:r>
            <a:r>
              <a:rPr lang="en-US" altLang="zh-CN" dirty="0"/>
              <a:t>1</a:t>
            </a:r>
            <a:r>
              <a:rPr lang="zh-CN" altLang="en-US" dirty="0"/>
              <a:t>，均值</a:t>
            </a:r>
            <a:r>
              <a:rPr lang="en-US" altLang="zh-CN" dirty="0"/>
              <a:t>2</a:t>
            </a:r>
            <a:r>
              <a:rPr lang="zh-CN" altLang="en-US" dirty="0"/>
              <a:t>，方差</a:t>
            </a:r>
            <a:r>
              <a:rPr lang="en-US" altLang="zh-CN" dirty="0"/>
              <a:t>2</a:t>
            </a:r>
            <a:r>
              <a:rPr lang="zh-CN" altLang="en-US" dirty="0"/>
              <a:t>，样本数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iflag</a:t>
            </a:r>
            <a:r>
              <a:rPr lang="zh-CN" altLang="en-US" dirty="0"/>
              <a:t>，</a:t>
            </a:r>
            <a:r>
              <a:rPr lang="en-US" altLang="zh-CN" dirty="0" err="1"/>
              <a:t>tval_opt</a:t>
            </a:r>
            <a:r>
              <a:rPr lang="en-US" altLang="zh-CN" dirty="0"/>
              <a:t>) 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iflag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表示两组样本有相同的总值方差，为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表示有不同的总值方差</a:t>
            </a:r>
          </a:p>
          <a:p>
            <a:pPr latinLnBrk="1"/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tval_opt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表示返回统计概率值和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值，为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则只返回统计概率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当统计概率值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.lt.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置信度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siglvl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（例如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0.05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），则两组样本差异显著</a:t>
            </a:r>
          </a:p>
          <a:p>
            <a:pPr latinLnBrk="1"/>
            <a:endParaRPr lang="en-US" altLang="zh-CN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检验两组样本的方差是否有显著差别</a:t>
            </a:r>
          </a:p>
          <a:p>
            <a:r>
              <a:rPr lang="en-US" altLang="zh-CN" dirty="0" err="1"/>
              <a:t>ftest</a:t>
            </a:r>
            <a:r>
              <a:rPr lang="zh-CN" altLang="en-US" dirty="0"/>
              <a:t>（方差</a:t>
            </a:r>
            <a:r>
              <a:rPr lang="en-US" altLang="zh-CN" dirty="0"/>
              <a:t>1</a:t>
            </a:r>
            <a:r>
              <a:rPr lang="zh-CN" altLang="en-US" dirty="0"/>
              <a:t>，样本数</a:t>
            </a:r>
            <a:r>
              <a:rPr lang="en-US" altLang="zh-CN" dirty="0"/>
              <a:t>1</a:t>
            </a:r>
            <a:r>
              <a:rPr lang="zh-CN" altLang="en-US" dirty="0"/>
              <a:t>，方差</a:t>
            </a:r>
            <a:r>
              <a:rPr lang="en-US" altLang="zh-CN" dirty="0"/>
              <a:t>2</a:t>
            </a:r>
            <a:r>
              <a:rPr lang="zh-CN" altLang="en-US" dirty="0"/>
              <a:t>，样本数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返回值是双边的，没有定向性。应该理解成不管是正相关还是负相关。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要注意，这个是用来标注通过显著性检验的区域的。所以用 的</a:t>
            </a:r>
            <a:r>
              <a:rPr lang="en-US" altLang="zh-CN" dirty="0"/>
              <a:t>plot</a:t>
            </a:r>
            <a:r>
              <a:rPr lang="zh-CN" altLang="en-US" dirty="0"/>
              <a:t>应该是</a:t>
            </a:r>
            <a:r>
              <a:rPr lang="en-US" altLang="zh-CN" dirty="0" err="1"/>
              <a:t>rtest</a:t>
            </a:r>
            <a:r>
              <a:rPr lang="zh-CN" altLang="en-US" dirty="0"/>
              <a:t>的结果。</a:t>
            </a:r>
            <a:endParaRPr lang="en-US" altLang="zh-CN" dirty="0"/>
          </a:p>
          <a:p>
            <a:r>
              <a:rPr lang="zh-CN" altLang="en-US"/>
              <a:t>另外要在这个阴影上叠加相关系数的等值线才对。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自相关系数：建议</a:t>
            </a:r>
            <a:r>
              <a:rPr lang="en-US" altLang="zh-CN" dirty="0"/>
              <a:t>0&lt;=</a:t>
            </a:r>
            <a:r>
              <a:rPr lang="en-US" altLang="zh-CN" dirty="0" err="1"/>
              <a:t>mxlag</a:t>
            </a:r>
            <a:r>
              <a:rPr lang="en-US" altLang="zh-CN" dirty="0"/>
              <a:t>&lt;=N/4</a:t>
            </a:r>
            <a:r>
              <a:rPr lang="zh-CN" altLang="en-US" dirty="0"/>
              <a:t>。这是因为相关算法在分母中使用</a:t>
            </a:r>
            <a:r>
              <a:rPr lang="en-US" altLang="zh-CN" dirty="0"/>
              <a:t>N</a:t>
            </a:r>
            <a:r>
              <a:rPr lang="zh-CN" altLang="en-US" dirty="0"/>
              <a:t>而不是（</a:t>
            </a:r>
            <a:r>
              <a:rPr lang="en-US" altLang="zh-CN" dirty="0"/>
              <a:t>N-k</a:t>
            </a:r>
            <a:r>
              <a:rPr lang="zh-CN" altLang="en-US" dirty="0"/>
              <a:t>）值</a:t>
            </a:r>
            <a:endParaRPr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自相关算法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Algorithm: Here, q(t) and q(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 to the rightmost dimension. k runs from 0 to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mxlag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dirty="0"/>
              <a:t>c(k) = SUM [(q(t)-</a:t>
            </a:r>
            <a:r>
              <a:rPr lang="en-US" altLang="zh-CN" dirty="0" err="1"/>
              <a:t>qAve</a:t>
            </a:r>
            <a:r>
              <a:rPr lang="en-US" altLang="zh-CN" dirty="0"/>
              <a:t>)*(q(</a:t>
            </a:r>
            <a:r>
              <a:rPr lang="en-US" altLang="zh-CN" dirty="0" err="1"/>
              <a:t>t+k</a:t>
            </a:r>
            <a:r>
              <a:rPr lang="en-US" altLang="zh-CN" dirty="0"/>
              <a:t>)-</a:t>
            </a:r>
            <a:r>
              <a:rPr lang="en-US" altLang="zh-CN" dirty="0" err="1"/>
              <a:t>qAve</a:t>
            </a:r>
            <a:r>
              <a:rPr lang="en-US" altLang="zh-CN" dirty="0"/>
              <a:t>)}]/</a:t>
            </a:r>
            <a:r>
              <a:rPr lang="en-US" altLang="zh-CN" dirty="0" err="1"/>
              <a:t>qVar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 err="1"/>
              <a:t>esccr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个参数为</a:t>
            </a:r>
            <a:r>
              <a:rPr lang="en-US" altLang="zh-CN" dirty="0"/>
              <a:t>0</a:t>
            </a:r>
            <a:r>
              <a:rPr lang="zh-CN" altLang="en-US" dirty="0"/>
              <a:t>时和</a:t>
            </a:r>
            <a:r>
              <a:rPr lang="en-US" altLang="zh-CN" dirty="0" err="1"/>
              <a:t>escorc</a:t>
            </a:r>
            <a:r>
              <a:rPr lang="zh-CN" altLang="en-US" dirty="0"/>
              <a:t>的功能一样。</a:t>
            </a:r>
            <a:r>
              <a:rPr lang="en-US" altLang="zh-CN" dirty="0" err="1"/>
              <a:t>Escorc</a:t>
            </a:r>
            <a:r>
              <a:rPr lang="zh-CN" altLang="en-US" dirty="0"/>
              <a:t>更直接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2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Xg</a:t>
            </a:r>
            <a:r>
              <a:rPr lang="en-US" altLang="zh-CN" dirty="0"/>
              <a:t>=0.9942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3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计算一个序列和一个全球物理量场的相关</a:t>
            </a:r>
            <a:endParaRPr lang="en-US" altLang="zh-CN" dirty="0"/>
          </a:p>
          <a:p>
            <a:r>
              <a:rPr lang="zh-CN" altLang="en-US" dirty="0"/>
              <a:t>所以可以得到二维的图像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8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计算样本互相关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要注意</a:t>
            </a:r>
            <a:r>
              <a:rPr lang="en-US" altLang="zh-CN" dirty="0"/>
              <a:t>y</a:t>
            </a:r>
            <a:r>
              <a:rPr lang="zh-CN" altLang="en-US" dirty="0"/>
              <a:t>的维顺序，</a:t>
            </a:r>
            <a:r>
              <a:rPr lang="en-US" altLang="zh-CN" dirty="0"/>
              <a:t>N</a:t>
            </a:r>
            <a:r>
              <a:rPr lang="zh-CN" altLang="en-US" dirty="0"/>
              <a:t>应该在最右边。</a:t>
            </a:r>
            <a:endParaRPr lang="en-US" altLang="zh-CN" dirty="0"/>
          </a:p>
          <a:p>
            <a:r>
              <a:rPr lang="zh-CN" altLang="en-US" dirty="0"/>
              <a:t>涉及到换维顺序的符号</a:t>
            </a:r>
            <a:r>
              <a:rPr lang="en-US" altLang="zh-CN" dirty="0"/>
              <a:t>|</a:t>
            </a:r>
          </a:p>
          <a:p>
            <a:r>
              <a:rPr lang="zh-CN" altLang="en-US" dirty="0"/>
              <a:t>这个是可以有滞后相关的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9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这个例子有滞后相关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5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这个也是要注意换维的顺序。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8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算法和</a:t>
            </a:r>
            <a:r>
              <a:rPr lang="en-US" altLang="zh-CN" dirty="0" err="1"/>
              <a:t>escorc</a:t>
            </a:r>
            <a:r>
              <a:rPr lang="zh-CN" altLang="en-US" dirty="0"/>
              <a:t>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7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l.ucar.edu/Document/Functions/return_val.s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Functions/return_val.s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l.ucar.edu/Document/Functions/Built-in/dimsizes.s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Functions/return_val.s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4753" y="1698072"/>
            <a:ext cx="7960659" cy="2202416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（十一）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2800" dirty="0"/>
              <a:t>Correlations</a:t>
            </a:r>
            <a:br>
              <a:rPr lang="en-US" altLang="zh-CN" sz="2800" dirty="0"/>
            </a:br>
            <a:r>
              <a:rPr lang="en-US" altLang="zh-CN" sz="2800" dirty="0"/>
              <a:t>http://www.ncl.ucar.edu/Applications/corel.shtml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060" y="540534"/>
            <a:ext cx="7275150" cy="53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1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08" y="1125539"/>
            <a:ext cx="8873092" cy="32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9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escorc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Computes the (Pearson) sample linear cross-correlations at lag 0 only.</a:t>
            </a:r>
          </a:p>
          <a:p>
            <a:r>
              <a:rPr lang="en-US" altLang="zh-CN" b="1" dirty="0"/>
              <a:t>Prototype</a:t>
            </a:r>
          </a:p>
          <a:p>
            <a:pPr>
              <a:buNone/>
            </a:pPr>
            <a:r>
              <a:rPr lang="en-US" altLang="zh-CN" dirty="0"/>
              <a:t>    function </a:t>
            </a:r>
            <a:r>
              <a:rPr lang="en-US" altLang="zh-CN" dirty="0" err="1"/>
              <a:t>escorc</a:t>
            </a:r>
            <a:r>
              <a:rPr lang="en-US" altLang="zh-CN" dirty="0"/>
              <a:t> (</a:t>
            </a:r>
          </a:p>
          <a:p>
            <a:pPr>
              <a:buNone/>
            </a:pPr>
            <a:r>
              <a:rPr lang="en-US" altLang="zh-CN" dirty="0"/>
              <a:t>                 x : numeric,</a:t>
            </a:r>
          </a:p>
          <a:p>
            <a:pPr>
              <a:buNone/>
            </a:pPr>
            <a:r>
              <a:rPr lang="en-US" altLang="zh-CN" dirty="0"/>
              <a:t>                 y : numeric </a:t>
            </a:r>
          </a:p>
          <a:p>
            <a:pPr>
              <a:buNone/>
            </a:pPr>
            <a:r>
              <a:rPr lang="en-US" altLang="zh-CN" dirty="0"/>
              <a:t>     ) </a:t>
            </a:r>
          </a:p>
          <a:p>
            <a:pPr>
              <a:buNone/>
            </a:pPr>
            <a:r>
              <a:rPr lang="en-US" altLang="zh-CN" dirty="0">
                <a:hlinkClick r:id="rId2"/>
              </a:rPr>
              <a:t>     </a:t>
            </a:r>
            <a:r>
              <a:rPr lang="en-US" altLang="zh-CN" dirty="0" err="1">
                <a:hlinkClick r:id="rId2"/>
              </a:rPr>
              <a:t>return_val</a:t>
            </a:r>
            <a:r>
              <a:rPr lang="en-US" altLang="zh-CN" dirty="0"/>
              <a:t> : numeric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98" y="605554"/>
            <a:ext cx="8573223" cy="1981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4" y="3133478"/>
            <a:ext cx="8871173" cy="21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87" y="522108"/>
            <a:ext cx="8229612" cy="720726"/>
          </a:xfrm>
        </p:spPr>
        <p:txBody>
          <a:bodyPr/>
          <a:lstStyle/>
          <a:p>
            <a:r>
              <a:rPr lang="en-US" altLang="zh-CN" dirty="0" err="1"/>
              <a:t>escorc_n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3" y="1242834"/>
            <a:ext cx="8669737" cy="35664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2872" y="5217816"/>
            <a:ext cx="6562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e.g.</a:t>
            </a:r>
          </a:p>
          <a:p>
            <a:r>
              <a:rPr lang="zh-CN" altLang="en-US" sz="3200" dirty="0"/>
              <a:t>r=escorc_n(SCSSMI,u_avg,0,0)</a:t>
            </a:r>
          </a:p>
        </p:txBody>
      </p:sp>
    </p:spTree>
    <p:extLst>
      <p:ext uri="{BB962C8B-B14F-4D97-AF65-F5344CB8AC3E}">
        <p14:creationId xmlns:p14="http://schemas.microsoft.com/office/powerpoint/2010/main" val="394558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63" y="648183"/>
            <a:ext cx="8647902" cy="3431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6" y="4567126"/>
            <a:ext cx="8407145" cy="9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342945"/>
            <a:ext cx="8229612" cy="4699267"/>
          </a:xfrm>
        </p:spPr>
        <p:txBody>
          <a:bodyPr/>
          <a:lstStyle/>
          <a:p>
            <a:r>
              <a:rPr lang="en-US" altLang="zh-CN" dirty="0"/>
              <a:t>Determines the statistical significance of a linear correlation coefficient.</a:t>
            </a:r>
          </a:p>
          <a:p>
            <a:r>
              <a:rPr lang="en-US" altLang="zh-CN" b="1" dirty="0"/>
              <a:t>Prototype</a:t>
            </a:r>
          </a:p>
          <a:p>
            <a:pPr>
              <a:buNone/>
            </a:pPr>
            <a:r>
              <a:rPr lang="en-US" altLang="zh-CN" dirty="0"/>
              <a:t>    function </a:t>
            </a:r>
            <a:r>
              <a:rPr lang="en-US" altLang="zh-CN" dirty="0" err="1"/>
              <a:t>rtest</a:t>
            </a:r>
            <a:r>
              <a:rPr lang="en-US" altLang="zh-CN" dirty="0"/>
              <a:t> (</a:t>
            </a:r>
          </a:p>
          <a:p>
            <a:pPr>
              <a:buNone/>
            </a:pPr>
            <a:r>
              <a:rPr lang="en-US" altLang="zh-CN" dirty="0"/>
              <a:t>              r : numeric,</a:t>
            </a:r>
          </a:p>
          <a:p>
            <a:pPr>
              <a:buNone/>
            </a:pPr>
            <a:r>
              <a:rPr lang="en-US" altLang="zh-CN" dirty="0"/>
              <a:t>              Nr : integer, </a:t>
            </a:r>
          </a:p>
          <a:p>
            <a:pPr>
              <a:buNone/>
            </a:pPr>
            <a:r>
              <a:rPr lang="en-US" altLang="zh-CN" dirty="0"/>
              <a:t>              opt [1] : integer</a:t>
            </a:r>
          </a:p>
          <a:p>
            <a:pPr>
              <a:buNone/>
            </a:pPr>
            <a:r>
              <a:rPr lang="en-US" altLang="zh-CN" dirty="0"/>
              <a:t>     )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hlinkClick r:id="rId3"/>
              </a:rPr>
              <a:t>return_val</a:t>
            </a:r>
            <a:r>
              <a:rPr lang="en-US" altLang="zh-CN" dirty="0"/>
              <a:t> [</a:t>
            </a:r>
            <a:r>
              <a:rPr lang="en-US" altLang="zh-CN" b="1" dirty="0" err="1">
                <a:hlinkClick r:id="rId4"/>
              </a:rPr>
              <a:t>dimsizes</a:t>
            </a:r>
            <a:r>
              <a:rPr lang="en-US" altLang="zh-CN" dirty="0"/>
              <a:t>(r)] : float or double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05" y="133327"/>
            <a:ext cx="8982400" cy="27969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" y="3142329"/>
            <a:ext cx="8587440" cy="9840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" y="4512271"/>
            <a:ext cx="8837146" cy="11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227" y="551044"/>
            <a:ext cx="8229612" cy="720726"/>
          </a:xfrm>
        </p:spPr>
        <p:txBody>
          <a:bodyPr/>
          <a:lstStyle/>
          <a:p>
            <a:r>
              <a:rPr lang="en-US" altLang="zh-CN" dirty="0" err="1"/>
              <a:t>rtest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72" y="196770"/>
            <a:ext cx="8817644" cy="4790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8972" y="4629873"/>
            <a:ext cx="18403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1" y="5082558"/>
            <a:ext cx="6004557" cy="15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6869"/>
            <a:ext cx="2510119" cy="618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6963" y="322731"/>
            <a:ext cx="6777037" cy="606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835E6D-B974-402D-9CFF-12026F05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6" y="981543"/>
            <a:ext cx="4238814" cy="41951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4EA333-6714-4CA6-AA12-CAFE465A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6" y="981543"/>
            <a:ext cx="4256753" cy="41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54" y="537882"/>
            <a:ext cx="8673622" cy="539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38" y="562619"/>
            <a:ext cx="8229612" cy="720726"/>
          </a:xfrm>
        </p:spPr>
        <p:txBody>
          <a:bodyPr/>
          <a:lstStyle/>
          <a:p>
            <a:r>
              <a:rPr lang="en-US" altLang="zh-CN" dirty="0" err="1"/>
              <a:t>gsn_contour_shade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3669" y="1452623"/>
            <a:ext cx="7618527" cy="43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260" y="340672"/>
            <a:ext cx="8229612" cy="7207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260" y="1061398"/>
            <a:ext cx="8229612" cy="4319593"/>
          </a:xfrm>
        </p:spPr>
        <p:txBody>
          <a:bodyPr/>
          <a:lstStyle/>
          <a:p>
            <a:r>
              <a:rPr lang="zh-CN" altLang="en-US" dirty="0"/>
              <a:t>衡量气象要素不同时刻之间的关系密切程度的量是</a:t>
            </a:r>
            <a:r>
              <a:rPr lang="zh-CN" altLang="en-US" b="1" u="sng" dirty="0">
                <a:solidFill>
                  <a:srgbClr val="0070C0"/>
                </a:solidFill>
              </a:rPr>
              <a:t>自协方差和自相关系数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衡量任意两个气象要素（变量）之间关系的统计量是</a:t>
            </a:r>
            <a:r>
              <a:rPr lang="zh-CN" altLang="en-US" b="1" u="sng" dirty="0">
                <a:solidFill>
                  <a:srgbClr val="0070C0"/>
                </a:solidFill>
              </a:rPr>
              <a:t>协方差和相关系数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23954" y="3046242"/>
                <a:ext cx="592623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4" y="3046242"/>
                <a:ext cx="592623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72721" y="4282634"/>
                <a:ext cx="3954053" cy="1125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721" y="4282634"/>
                <a:ext cx="3954053" cy="1125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72" y="1082233"/>
            <a:ext cx="9027328" cy="414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0536" y="1186405"/>
            <a:ext cx="201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计算样本自相关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8764" y="2050648"/>
            <a:ext cx="201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计算样本自协方差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12427" y="2478907"/>
            <a:ext cx="201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计算相关系数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12427" y="3412985"/>
            <a:ext cx="201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计算线性相关系数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12427" y="4772629"/>
            <a:ext cx="201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计算协方差</a:t>
            </a:r>
          </a:p>
        </p:txBody>
      </p:sp>
    </p:spTree>
    <p:extLst>
      <p:ext uri="{BB962C8B-B14F-4D97-AF65-F5344CB8AC3E}">
        <p14:creationId xmlns:p14="http://schemas.microsoft.com/office/powerpoint/2010/main" val="14428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67DD-15EB-4737-AADE-276AC97C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用不同的函数计算以下两个序列的相关系数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D2E9A-3260-4476-96D5-854142BE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x1=(/12.5,15.3,23.2,26.4,33.5,34.4,39.4,45.2,55.4,60.9/)</a:t>
            </a:r>
          </a:p>
          <a:p>
            <a:r>
              <a:rPr lang="en-US" altLang="zh-CN" dirty="0"/>
              <a:t>x2=(/21.2,23.9,32.9,34.1,42.5,43.2,49.0,52.8,59.4,63.5/)</a:t>
            </a:r>
          </a:p>
        </p:txBody>
      </p:sp>
    </p:spTree>
    <p:extLst>
      <p:ext uri="{BB962C8B-B14F-4D97-AF65-F5344CB8AC3E}">
        <p14:creationId xmlns:p14="http://schemas.microsoft.com/office/powerpoint/2010/main" val="36942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F1563A-769E-4A79-8928-65A36C25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A9287-556B-47C7-B460-AF2190DB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76" y="1555955"/>
            <a:ext cx="8355048" cy="35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75" y="990062"/>
            <a:ext cx="8791091" cy="41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60383"/>
            <a:ext cx="8229612" cy="720726"/>
          </a:xfrm>
        </p:spPr>
        <p:txBody>
          <a:bodyPr/>
          <a:lstStyle/>
          <a:p>
            <a:r>
              <a:rPr lang="en-US" altLang="zh-CN" b="1" dirty="0" err="1"/>
              <a:t>esccr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468448"/>
            <a:ext cx="8229612" cy="4806853"/>
          </a:xfrm>
        </p:spPr>
        <p:txBody>
          <a:bodyPr/>
          <a:lstStyle/>
          <a:p>
            <a:r>
              <a:rPr lang="en-US" altLang="zh-CN" dirty="0"/>
              <a:t>Computes sample cross-correlations.</a:t>
            </a:r>
          </a:p>
          <a:p>
            <a:endParaRPr lang="en-US" altLang="zh-CN" sz="1400" dirty="0"/>
          </a:p>
          <a:p>
            <a:r>
              <a:rPr lang="en-US" altLang="zh-CN" b="1" dirty="0"/>
              <a:t>Prototype</a:t>
            </a:r>
          </a:p>
          <a:p>
            <a:pPr>
              <a:buNone/>
            </a:pPr>
            <a:r>
              <a:rPr lang="en-US" altLang="zh-CN" dirty="0"/>
              <a:t>    Function </a:t>
            </a:r>
            <a:r>
              <a:rPr lang="en-US" altLang="zh-CN" dirty="0" err="1"/>
              <a:t>esccr</a:t>
            </a:r>
            <a:r>
              <a:rPr lang="en-US" altLang="zh-CN" dirty="0"/>
              <a:t> (</a:t>
            </a:r>
          </a:p>
          <a:p>
            <a:pPr>
              <a:buNone/>
            </a:pPr>
            <a:r>
              <a:rPr lang="en-US" altLang="zh-CN" dirty="0"/>
              <a:t>              x : numeric, </a:t>
            </a:r>
          </a:p>
          <a:p>
            <a:pPr>
              <a:buNone/>
            </a:pPr>
            <a:r>
              <a:rPr lang="en-US" altLang="zh-CN" dirty="0"/>
              <a:t>              y : numeric,</a:t>
            </a:r>
          </a:p>
          <a:p>
            <a:pPr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mxlag</a:t>
            </a:r>
            <a:r>
              <a:rPr lang="en-US" altLang="zh-CN" dirty="0"/>
              <a:t> [1] : integer</a:t>
            </a:r>
          </a:p>
          <a:p>
            <a:pPr>
              <a:buNone/>
            </a:pPr>
            <a:r>
              <a:rPr lang="en-US" altLang="zh-CN" dirty="0"/>
              <a:t>      )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hlinkClick r:id="rId3"/>
              </a:rPr>
              <a:t>return_val</a:t>
            </a:r>
            <a:r>
              <a:rPr lang="en-US" altLang="zh-CN" dirty="0"/>
              <a:t> : numeric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623" y="283580"/>
            <a:ext cx="8894672" cy="2820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6" y="3667350"/>
            <a:ext cx="8787665" cy="24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3397"/>
      </p:ext>
    </p:extLst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549</Words>
  <Application>Microsoft Office PowerPoint</Application>
  <PresentationFormat>全屏显示(4:3)</PresentationFormat>
  <Paragraphs>86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宋体</vt:lpstr>
      <vt:lpstr>Arial</vt:lpstr>
      <vt:lpstr>Calibri</vt:lpstr>
      <vt:lpstr>Cambria Math</vt:lpstr>
      <vt:lpstr>简约绿</vt:lpstr>
      <vt:lpstr>诊断分析与绘图 （十一）  Correlations http://www.ncl.ucar.edu/Applications/corel.shtml </vt:lpstr>
      <vt:lpstr>PowerPoint 演示文稿</vt:lpstr>
      <vt:lpstr>PowerPoint 演示文稿</vt:lpstr>
      <vt:lpstr>PowerPoint 演示文稿</vt:lpstr>
      <vt:lpstr>用不同的函数计算以下两个序列的相关系数</vt:lpstr>
      <vt:lpstr>PowerPoint 演示文稿</vt:lpstr>
      <vt:lpstr>PowerPoint 演示文稿</vt:lpstr>
      <vt:lpstr>esccr</vt:lpstr>
      <vt:lpstr>PowerPoint 演示文稿</vt:lpstr>
      <vt:lpstr>PowerPoint 演示文稿</vt:lpstr>
      <vt:lpstr>PowerPoint 演示文稿</vt:lpstr>
      <vt:lpstr>escorc</vt:lpstr>
      <vt:lpstr>PowerPoint 演示文稿</vt:lpstr>
      <vt:lpstr>escorc_n</vt:lpstr>
      <vt:lpstr>PowerPoint 演示文稿</vt:lpstr>
      <vt:lpstr>rtest</vt:lpstr>
      <vt:lpstr>PowerPoint 演示文稿</vt:lpstr>
      <vt:lpstr>rtest</vt:lpstr>
      <vt:lpstr>PowerPoint 演示文稿</vt:lpstr>
      <vt:lpstr>PowerPoint 演示文稿</vt:lpstr>
      <vt:lpstr>gsn_contour_shade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468</cp:revision>
  <dcterms:created xsi:type="dcterms:W3CDTF">2016-02-26T08:08:00Z</dcterms:created>
  <dcterms:modified xsi:type="dcterms:W3CDTF">2022-05-22T22:40:59Z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