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428" r:id="rId3"/>
    <p:sldId id="451" r:id="rId4"/>
    <p:sldId id="453" r:id="rId5"/>
    <p:sldId id="454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507" r:id="rId15"/>
    <p:sldId id="509" r:id="rId16"/>
    <p:sldId id="510" r:id="rId17"/>
    <p:sldId id="511" r:id="rId18"/>
    <p:sldId id="512" r:id="rId19"/>
    <p:sldId id="515" r:id="rId20"/>
    <p:sldId id="516" r:id="rId21"/>
    <p:sldId id="517" r:id="rId22"/>
    <p:sldId id="518" r:id="rId23"/>
    <p:sldId id="519" r:id="rId24"/>
    <p:sldId id="520" r:id="rId25"/>
    <p:sldId id="514" r:id="rId26"/>
    <p:sldId id="521" r:id="rId27"/>
    <p:sldId id="522" r:id="rId28"/>
    <p:sldId id="526" r:id="rId29"/>
  </p:sldIdLst>
  <p:sldSz cx="9144000" cy="6858000" type="screen4x3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77" autoAdjust="0"/>
  </p:normalViewPr>
  <p:slideViewPr>
    <p:cSldViewPr snapToGrid="0">
      <p:cViewPr varScale="1">
        <p:scale>
          <a:sx n="67" d="100"/>
          <a:sy n="67" d="100"/>
        </p:scale>
        <p:origin x="189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9B84EA-7D68-4D60-9CB1-D50884785D1C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是因为我在</a:t>
            </a:r>
            <a:r>
              <a:rPr lang="en-US" altLang="zh-CN" dirty="0" err="1"/>
              <a:t>vscoda</a:t>
            </a:r>
            <a:r>
              <a:rPr lang="zh-CN" altLang="en-US" dirty="0"/>
              <a:t>里写的</a:t>
            </a:r>
            <a:r>
              <a:rPr lang="en-US" altLang="zh-CN" dirty="0" err="1"/>
              <a:t>fortran</a:t>
            </a:r>
            <a:r>
              <a:rPr lang="zh-CN" altLang="en-US" dirty="0"/>
              <a:t>脚本有换行符，而</a:t>
            </a:r>
            <a:r>
              <a:rPr lang="en-US" altLang="zh-CN" dirty="0" err="1"/>
              <a:t>wrapit</a:t>
            </a:r>
            <a:r>
              <a:rPr lang="zh-CN" altLang="en-US" dirty="0"/>
              <a:t>并不能识别。</a:t>
            </a:r>
            <a:endParaRPr lang="en-US" altLang="zh-CN" dirty="0"/>
          </a:p>
          <a:p>
            <a:r>
              <a:rPr lang="zh-CN" altLang="en-US" dirty="0"/>
              <a:t>所以又用了另外的两个命令。</a:t>
            </a:r>
            <a:r>
              <a:rPr lang="en-US" altLang="zh-CN" dirty="0"/>
              <a:t>File</a:t>
            </a:r>
            <a:r>
              <a:rPr lang="zh-CN" altLang="en-US" dirty="0"/>
              <a:t>检查文件，</a:t>
            </a:r>
            <a:r>
              <a:rPr lang="en-US" altLang="zh-CN" dirty="0"/>
              <a:t>dos2unix </a:t>
            </a:r>
            <a:r>
              <a:rPr lang="zh-CN" altLang="en-US" dirty="0"/>
              <a:t>转格式。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5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这里举例是用</a:t>
            </a:r>
            <a:r>
              <a:rPr lang="en-US" altLang="zh-CN" dirty="0"/>
              <a:t>f90</a:t>
            </a:r>
            <a:r>
              <a:rPr lang="zh-CN" altLang="en-US" dirty="0"/>
              <a:t>，用</a:t>
            </a:r>
            <a:r>
              <a:rPr lang="en-US" altLang="zh-CN" dirty="0"/>
              <a:t>f77</a:t>
            </a:r>
            <a:r>
              <a:rPr lang="zh-CN" altLang="en-US" dirty="0"/>
              <a:t>的话还不用单独给</a:t>
            </a:r>
            <a:r>
              <a:rPr lang="en-US" altLang="zh-CN" dirty="0"/>
              <a:t>stub</a:t>
            </a:r>
            <a:r>
              <a:rPr lang="zh-CN" altLang="en-US" dirty="0"/>
              <a:t>文件，直接在脚本里加</a:t>
            </a:r>
            <a:r>
              <a:rPr lang="en-US" altLang="zh-CN" dirty="0" err="1"/>
              <a:t>nclfortstart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nclend</a:t>
            </a:r>
            <a:r>
              <a:rPr lang="zh-CN" altLang="en-US" dirty="0"/>
              <a:t>就可以。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Landscape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Portrait</a:t>
            </a:r>
            <a:r>
              <a:rPr lang="zh-CN" altLang="en-US" dirty="0"/>
              <a:t>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5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install </a:t>
            </a:r>
            <a:r>
              <a:rPr lang="zh-CN" altLang="en-US" dirty="0"/>
              <a:t>新软件之前，最好先</a:t>
            </a:r>
            <a:r>
              <a:rPr lang="en-US" altLang="zh-CN" dirty="0"/>
              <a:t>update</a:t>
            </a:r>
            <a:r>
              <a:rPr lang="zh-CN" altLang="en-US" dirty="0"/>
              <a:t>一下。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3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这里有浮点型的计算误差。</a:t>
            </a:r>
            <a:endParaRPr lang="en-US" altLang="zh-CN" dirty="0"/>
          </a:p>
          <a:p>
            <a:r>
              <a:rPr lang="zh-CN" altLang="en-US" dirty="0"/>
              <a:t>没有给输出格式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f90</a:t>
            </a:r>
            <a:r>
              <a:rPr lang="zh-CN" altLang="en-US" dirty="0"/>
              <a:t>的文件，要单独给一个</a:t>
            </a:r>
            <a:r>
              <a:rPr lang="en-US" altLang="zh-CN" dirty="0"/>
              <a:t>stub</a:t>
            </a:r>
            <a:r>
              <a:rPr lang="zh-CN" altLang="en-US" dirty="0"/>
              <a:t>的文件。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8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注意看，有出错提示的。但是我当时没注意到。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wrapit</a:t>
            </a:r>
            <a:r>
              <a:rPr lang="zh-CN" altLang="en-US" dirty="0"/>
              <a:t>执行的过程中出现关于</a:t>
            </a:r>
            <a:r>
              <a:rPr lang="en-US" altLang="zh-CN" dirty="0"/>
              <a:t>NCARG_ROOT</a:t>
            </a:r>
            <a:r>
              <a:rPr lang="zh-CN" altLang="en-US" dirty="0"/>
              <a:t>没设置的问题，那就打开</a:t>
            </a:r>
            <a:r>
              <a:rPr lang="en-US" altLang="zh-CN" dirty="0"/>
              <a:t>.</a:t>
            </a:r>
            <a:r>
              <a:rPr lang="en-US" altLang="zh-CN" dirty="0" err="1"/>
              <a:t>bashrc</a:t>
            </a:r>
            <a:r>
              <a:rPr lang="zh-CN" altLang="en-US" dirty="0"/>
              <a:t>，</a:t>
            </a:r>
            <a:r>
              <a:rPr lang="en-US" altLang="zh-CN" dirty="0"/>
              <a:t>export</a:t>
            </a:r>
            <a:r>
              <a:rPr lang="zh-CN" altLang="en-US" dirty="0"/>
              <a:t>一下这个环境变量。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0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external </a:t>
            </a:r>
            <a:r>
              <a:rPr lang="zh-CN" altLang="en-US" dirty="0"/>
              <a:t>的方式调用</a:t>
            </a:r>
            <a:r>
              <a:rPr lang="en-US" altLang="zh-CN" dirty="0"/>
              <a:t>.so</a:t>
            </a:r>
          </a:p>
          <a:p>
            <a:r>
              <a:rPr lang="en-US" altLang="zh-CN" dirty="0"/>
              <a:t>Fortran</a:t>
            </a:r>
            <a:r>
              <a:rPr lang="zh-CN" altLang="en-US" dirty="0"/>
              <a:t>里的函数就用</a:t>
            </a:r>
            <a:r>
              <a:rPr lang="en-US" altLang="zh-CN" dirty="0"/>
              <a:t>EX01::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的方式调用。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6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2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l.ucar.edu/Document/Graphics/Resources/gsn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HLUs/Classes/MapPlot.s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4753" y="1698071"/>
            <a:ext cx="7960659" cy="3858667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（十二）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 Page Maximization </a:t>
            </a:r>
            <a:br>
              <a:rPr lang="en-US" altLang="zh-CN" sz="2800" dirty="0"/>
            </a:br>
            <a:r>
              <a:rPr lang="en-US" altLang="zh-CN" sz="2800" dirty="0"/>
              <a:t> Draw Order </a:t>
            </a:r>
            <a:br>
              <a:rPr lang="en-US" altLang="zh-CN" sz="2800" dirty="0"/>
            </a:br>
            <a:r>
              <a:rPr lang="en-US" altLang="zh-CN" sz="2800" dirty="0"/>
              <a:t>Extending the NCL function and procedure set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288961" cy="565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26" y="3328416"/>
            <a:ext cx="3444874" cy="352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32198" cy="601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5484" y="4005073"/>
            <a:ext cx="2938516" cy="285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7963273" cy="61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579" y="4169665"/>
            <a:ext cx="2747421" cy="268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740616" cy="596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2785" y="4154041"/>
            <a:ext cx="2871216" cy="27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2015" y="331422"/>
            <a:ext cx="9267093" cy="1239470"/>
          </a:xfrm>
        </p:spPr>
        <p:txBody>
          <a:bodyPr/>
          <a:lstStyle/>
          <a:p>
            <a:r>
              <a:rPr lang="en-US" altLang="zh-CN" b="1" dirty="0"/>
              <a:t>4      Extending the NCL function and procedure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have a Fortran or C function or procedure that you'd like to call from NCL, you can do it by "wrapping" this function a number of different ways.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http://www.ncl.ucar.edu/Document/Tools/WRAPIT.shtml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9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6" y="431069"/>
            <a:ext cx="8229612" cy="720726"/>
          </a:xfrm>
        </p:spPr>
        <p:txBody>
          <a:bodyPr/>
          <a:lstStyle/>
          <a:p>
            <a:r>
              <a:rPr lang="en-US" altLang="zh-CN" dirty="0"/>
              <a:t> install </a:t>
            </a:r>
            <a:r>
              <a:rPr lang="en-US" altLang="zh-CN" dirty="0" err="1"/>
              <a:t>gfortran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318847"/>
            <a:ext cx="8229612" cy="679938"/>
          </a:xfrm>
        </p:spPr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gfortran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3" y="3484552"/>
            <a:ext cx="8628091" cy="2189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" y="2098432"/>
            <a:ext cx="8662093" cy="12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1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5" y="62478"/>
            <a:ext cx="7828803" cy="49139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2" y="5193323"/>
            <a:ext cx="8591002" cy="16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1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9543"/>
            <a:ext cx="7629585" cy="5169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22" y="5344215"/>
            <a:ext cx="8580071" cy="13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WRAPIT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85902"/>
            <a:ext cx="8864086" cy="41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959" y="172984"/>
            <a:ext cx="5646909" cy="3756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223" y="3775295"/>
            <a:ext cx="6905900" cy="29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78" y="93784"/>
            <a:ext cx="8229612" cy="720726"/>
          </a:xfrm>
        </p:spPr>
        <p:txBody>
          <a:bodyPr/>
          <a:lstStyle/>
          <a:p>
            <a:r>
              <a:rPr lang="en-US" altLang="zh-CN" b="1" dirty="0"/>
              <a:t>13 Page Maximization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46626"/>
            <a:ext cx="9144000" cy="4319593"/>
          </a:xfrm>
        </p:spPr>
        <p:txBody>
          <a:bodyPr/>
          <a:lstStyle/>
          <a:p>
            <a:r>
              <a:rPr lang="en-US" altLang="zh-CN" dirty="0"/>
              <a:t>The resource </a:t>
            </a:r>
            <a:r>
              <a:rPr lang="en-US" altLang="zh-CN" b="1" dirty="0" err="1">
                <a:solidFill>
                  <a:srgbClr val="0070C0"/>
                </a:solidFill>
              </a:rPr>
              <a:t>gsnMaximize</a:t>
            </a:r>
            <a:r>
              <a:rPr lang="en-US" altLang="zh-CN" dirty="0"/>
              <a:t> will automatically resize a plot and rotate it as necessary to fill the page.</a:t>
            </a: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                 </a:t>
            </a:r>
            <a:r>
              <a:rPr lang="en-US" altLang="zh-CN" b="1" dirty="0" err="1">
                <a:solidFill>
                  <a:srgbClr val="0070C0"/>
                </a:solidFill>
              </a:rPr>
              <a:t>res@gsnMaximize</a:t>
            </a:r>
            <a:r>
              <a:rPr lang="en-US" altLang="zh-CN" b="1" dirty="0">
                <a:solidFill>
                  <a:srgbClr val="0070C0"/>
                </a:solidFill>
              </a:rPr>
              <a:t>=True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7743"/>
            <a:ext cx="4568685" cy="427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108" y="2564786"/>
            <a:ext cx="4618891" cy="406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64" y="923194"/>
            <a:ext cx="8876110" cy="2407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03" y="4284785"/>
            <a:ext cx="6361244" cy="9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1" y="423277"/>
            <a:ext cx="8150153" cy="57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7" y="1382946"/>
            <a:ext cx="8559696" cy="32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1" y="861646"/>
            <a:ext cx="8826253" cy="49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5631" y="658199"/>
            <a:ext cx="6519019" cy="611258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91588" y="190859"/>
            <a:ext cx="8229612" cy="9346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http://www.ncl.ucar.edu/Support/talk_archives/2009/2230.html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44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 flipV="1">
            <a:off x="314326" y="5158153"/>
            <a:ext cx="8229612" cy="13481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94" y="1125539"/>
            <a:ext cx="8939054" cy="820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" y="3296995"/>
            <a:ext cx="8512705" cy="22304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5" y="2173609"/>
            <a:ext cx="9002273" cy="7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72" y="1228237"/>
            <a:ext cx="8562368" cy="43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835" y="1426869"/>
            <a:ext cx="8856568" cy="332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0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792996-65C6-40FF-A53F-3FA3987CC2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2960" y="174371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你认为学好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NCL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的秘诀是：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5F48923-30D7-4AC0-A5BA-53A0F56BC0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4D355B9-B156-47AE-B0FA-669FEDF4E7B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FFBE4505-6945-4648-8935-154D31CBBC4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5E87DC32-1527-48F5-A2F0-D8D2AA0D456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A6C76949-B5B3-43B4-BD41-D7E86AE332A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509A775F-2842-4B8B-B115-8C1BFB5A9A7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084AB46-E87B-469B-8FAD-C2343B2BFC1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529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022969"/>
            <a:ext cx="8229612" cy="5560711"/>
          </a:xfrm>
        </p:spPr>
        <p:txBody>
          <a:bodyPr/>
          <a:lstStyle/>
          <a:p>
            <a:r>
              <a:rPr lang="en-US" altLang="zh-CN" dirty="0"/>
              <a:t>There is another resource </a:t>
            </a:r>
            <a:r>
              <a:rPr lang="en-US" altLang="zh-CN" b="1" dirty="0" err="1">
                <a:solidFill>
                  <a:srgbClr val="0070C0"/>
                </a:solidFill>
              </a:rPr>
              <a:t>gsnPaperOrientation</a:t>
            </a:r>
            <a:r>
              <a:rPr lang="en-US" altLang="zh-CN" dirty="0"/>
              <a:t> that can be set to "auto" (default), "landscape", or "portrait", to force the rotation of a page.</a:t>
            </a:r>
          </a:p>
          <a:p>
            <a:r>
              <a:rPr lang="en-US" altLang="zh-CN" dirty="0"/>
              <a:t>For a PS or PDF file, you can change the default paper size, margins, or orientation with the </a:t>
            </a:r>
            <a:r>
              <a:rPr lang="en-US" altLang="zh-CN" dirty="0" err="1"/>
              <a:t>resources</a:t>
            </a:r>
            <a:r>
              <a:rPr lang="en-US" altLang="zh-CN" i="1" dirty="0" err="1">
                <a:hlinkClick r:id="rId2"/>
              </a:rPr>
              <a:t>gsnPaperOrientation</a:t>
            </a:r>
            <a:r>
              <a:rPr lang="en-US" altLang="zh-CN" dirty="0"/>
              <a:t>, </a:t>
            </a:r>
            <a:r>
              <a:rPr lang="en-US" altLang="zh-CN" i="1" dirty="0" err="1">
                <a:hlinkClick r:id="rId2"/>
              </a:rPr>
              <a:t>gsnPaperMargin</a:t>
            </a:r>
            <a:r>
              <a:rPr lang="en-US" altLang="zh-CN" dirty="0"/>
              <a:t>, </a:t>
            </a:r>
            <a:r>
              <a:rPr lang="en-US" altLang="zh-CN" i="1" dirty="0" err="1">
                <a:hlinkClick r:id="rId2"/>
              </a:rPr>
              <a:t>gsnPaperWidth</a:t>
            </a:r>
            <a:r>
              <a:rPr lang="en-US" altLang="zh-CN" dirty="0"/>
              <a:t>, and </a:t>
            </a:r>
            <a:r>
              <a:rPr lang="en-US" altLang="zh-CN" i="1" dirty="0" err="1">
                <a:hlinkClick r:id="rId2"/>
              </a:rPr>
              <a:t>gsnPaperHeight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Note that if you are creating a panel plot, this should be associated with the variable being sent to </a:t>
            </a:r>
            <a:r>
              <a:rPr lang="en-US" altLang="zh-CN" i="1" u="sng" dirty="0" err="1">
                <a:solidFill>
                  <a:srgbClr val="0070C0"/>
                </a:solidFill>
              </a:rPr>
              <a:t>gsn_panel</a:t>
            </a:r>
            <a:r>
              <a:rPr lang="en-US" altLang="zh-CN" dirty="0"/>
              <a:t> and not in the resource variable for the individual plots.</a:t>
            </a:r>
          </a:p>
          <a:p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9578" y="93784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13 Page Maximization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233" y="1"/>
            <a:ext cx="5459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92224"/>
            <a:ext cx="6478015" cy="222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3659" y="0"/>
            <a:ext cx="5780341" cy="68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" y="4509896"/>
            <a:ext cx="6366402" cy="216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022969"/>
            <a:ext cx="8229612" cy="5524135"/>
          </a:xfrm>
        </p:spPr>
        <p:txBody>
          <a:bodyPr/>
          <a:lstStyle/>
          <a:p>
            <a:pPr>
              <a:buNone/>
            </a:pPr>
            <a:r>
              <a:rPr lang="en-US" altLang="zh-CN" b="1" dirty="0" err="1"/>
              <a:t>mpFillDrawOrder</a:t>
            </a:r>
            <a:r>
              <a:rPr lang="en-US" altLang="zh-CN" b="1" dirty="0"/>
              <a:t> (</a:t>
            </a:r>
            <a:r>
              <a:rPr lang="en-US" altLang="zh-CN" b="1" dirty="0" err="1">
                <a:hlinkClick r:id="rId3"/>
              </a:rPr>
              <a:t>MapPlot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b="1" dirty="0" err="1"/>
              <a:t>mpGridAndLimbDrawOrder</a:t>
            </a:r>
            <a:r>
              <a:rPr lang="en-US" altLang="zh-CN" b="1" dirty="0"/>
              <a:t> (</a:t>
            </a:r>
            <a:r>
              <a:rPr lang="en-US" altLang="zh-CN" b="1" dirty="0" err="1">
                <a:hlinkClick r:id="rId3"/>
              </a:rPr>
              <a:t>MapPlot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b="1" dirty="0" err="1"/>
              <a:t>mpOutlineDrawOrder</a:t>
            </a:r>
            <a:r>
              <a:rPr lang="en-US" altLang="zh-CN" b="1" dirty="0"/>
              <a:t> (</a:t>
            </a:r>
            <a:r>
              <a:rPr lang="en-US" altLang="zh-CN" b="1" dirty="0" err="1">
                <a:hlinkClick r:id="rId3"/>
              </a:rPr>
              <a:t>MapPlot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b="1" dirty="0" err="1"/>
              <a:t>mpPerimDrawOrder</a:t>
            </a:r>
            <a:r>
              <a:rPr lang="en-US" altLang="zh-CN" b="1" dirty="0"/>
              <a:t> (</a:t>
            </a:r>
            <a:r>
              <a:rPr lang="en-US" altLang="zh-CN" b="1" dirty="0" err="1">
                <a:hlinkClick r:id="rId3"/>
              </a:rPr>
              <a:t>MapPlot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b="1" dirty="0" err="1"/>
              <a:t>mpLabelDrawOrder</a:t>
            </a:r>
            <a:r>
              <a:rPr lang="en-US" altLang="zh-CN" b="1" dirty="0"/>
              <a:t> (</a:t>
            </a:r>
            <a:r>
              <a:rPr lang="en-US" altLang="zh-CN" b="1" dirty="0" err="1">
                <a:hlinkClick r:id="rId3"/>
              </a:rPr>
              <a:t>MapPlot</a:t>
            </a:r>
            <a:r>
              <a:rPr lang="en-US" altLang="zh-CN" b="1" dirty="0"/>
              <a:t>)</a:t>
            </a:r>
          </a:p>
          <a:p>
            <a:pPr>
              <a:buNone/>
            </a:pPr>
            <a:endParaRPr lang="en-US" altLang="zh-CN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b="1" dirty="0" err="1"/>
              <a:t>cnFillDrawOrder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 err="1"/>
              <a:t>cnLabelDrawOrder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 err="1"/>
              <a:t>cnLineDrawOrder</a:t>
            </a:r>
            <a:endParaRPr lang="zh-CN" altLang="zh-CN" dirty="0">
              <a:solidFill>
                <a:srgbClr val="00206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9578" y="93784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altLang="zh-CN" sz="3200" b="1" dirty="0"/>
              <a:t>3    Draw Order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7693818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8233" y="4023360"/>
            <a:ext cx="3189191" cy="279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22" y="0"/>
            <a:ext cx="7485419" cy="5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6566" y="4078224"/>
            <a:ext cx="3207434" cy="277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51542" cy="61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721" y="3893602"/>
            <a:ext cx="3383280" cy="296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true,&quot;Score&quot;:1.0,&quot;answers&quot;:[&quot;多用&quot;,&quot;注意积累&quot;]}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8832</TotalTime>
  <Words>373</Words>
  <Application>Microsoft Office PowerPoint</Application>
  <PresentationFormat>全屏显示(4:3)</PresentationFormat>
  <Paragraphs>53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Microsoft Yahei</vt:lpstr>
      <vt:lpstr>黑体</vt:lpstr>
      <vt:lpstr>宋体</vt:lpstr>
      <vt:lpstr>Arial</vt:lpstr>
      <vt:lpstr>Calibri</vt:lpstr>
      <vt:lpstr>简约绿</vt:lpstr>
      <vt:lpstr>诊断分析与绘图 （十二）    Page Maximization   Draw Order  Extending the NCL function and procedure set </vt:lpstr>
      <vt:lpstr>13 Page Maximization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     Extending the NCL function and procedure set</vt:lpstr>
      <vt:lpstr> install gfortran</vt:lpstr>
      <vt:lpstr>PowerPoint 演示文稿</vt:lpstr>
      <vt:lpstr>PowerPoint 演示文稿</vt:lpstr>
      <vt:lpstr>WRAPIT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569</cp:revision>
  <dcterms:created xsi:type="dcterms:W3CDTF">2016-02-26T08:08:00Z</dcterms:created>
  <dcterms:modified xsi:type="dcterms:W3CDTF">2022-06-13T00:16:44Z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