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7" r:id="rId2"/>
    <p:sldId id="368" r:id="rId3"/>
    <p:sldId id="425" r:id="rId4"/>
    <p:sldId id="409" r:id="rId5"/>
    <p:sldId id="397" r:id="rId6"/>
    <p:sldId id="436" r:id="rId7"/>
    <p:sldId id="412" r:id="rId8"/>
    <p:sldId id="413" r:id="rId9"/>
    <p:sldId id="435" r:id="rId10"/>
    <p:sldId id="449" r:id="rId11"/>
    <p:sldId id="324" r:id="rId12"/>
    <p:sldId id="411" r:id="rId13"/>
    <p:sldId id="410" r:id="rId14"/>
    <p:sldId id="406" r:id="rId15"/>
    <p:sldId id="426" r:id="rId16"/>
    <p:sldId id="379" r:id="rId17"/>
    <p:sldId id="377" r:id="rId18"/>
    <p:sldId id="293" r:id="rId19"/>
    <p:sldId id="316" r:id="rId20"/>
    <p:sldId id="444" r:id="rId21"/>
    <p:sldId id="380" r:id="rId22"/>
    <p:sldId id="381" r:id="rId23"/>
    <p:sldId id="382" r:id="rId24"/>
    <p:sldId id="383" r:id="rId25"/>
    <p:sldId id="384" r:id="rId26"/>
    <p:sldId id="385" r:id="rId27"/>
    <p:sldId id="445" r:id="rId28"/>
    <p:sldId id="347" r:id="rId29"/>
    <p:sldId id="277" r:id="rId30"/>
    <p:sldId id="278" r:id="rId31"/>
    <p:sldId id="280" r:id="rId32"/>
    <p:sldId id="446" r:id="rId33"/>
    <p:sldId id="450" r:id="rId34"/>
    <p:sldId id="392" r:id="rId35"/>
    <p:sldId id="364" r:id="rId36"/>
    <p:sldId id="442" r:id="rId37"/>
    <p:sldId id="443" r:id="rId38"/>
    <p:sldId id="396" r:id="rId39"/>
    <p:sldId id="372" r:id="rId40"/>
    <p:sldId id="427" r:id="rId41"/>
    <p:sldId id="415" r:id="rId42"/>
    <p:sldId id="416" r:id="rId43"/>
    <p:sldId id="417" r:id="rId44"/>
    <p:sldId id="418" r:id="rId45"/>
    <p:sldId id="429" r:id="rId46"/>
    <p:sldId id="430" r:id="rId47"/>
    <p:sldId id="448" r:id="rId48"/>
    <p:sldId id="432" r:id="rId49"/>
    <p:sldId id="433" r:id="rId50"/>
    <p:sldId id="431" r:id="rId51"/>
    <p:sldId id="434" r:id="rId52"/>
    <p:sldId id="453" r:id="rId53"/>
    <p:sldId id="422" r:id="rId54"/>
    <p:sldId id="391" r:id="rId55"/>
    <p:sldId id="447" r:id="rId56"/>
    <p:sldId id="387" r:id="rId57"/>
    <p:sldId id="408" r:id="rId58"/>
    <p:sldId id="353" r:id="rId5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nzuoyan" initials="q" lastIdx="1" clrIdx="0">
    <p:extLst>
      <p:ext uri="{19B8F6BF-5375-455C-9EA6-DF929625EA0E}">
        <p15:presenceInfo xmlns:p15="http://schemas.microsoft.com/office/powerpoint/2012/main" userId="qinzuoy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 autoAdjust="0"/>
    <p:restoredTop sz="67691" autoAdjust="0"/>
  </p:normalViewPr>
  <p:slideViewPr>
    <p:cSldViewPr snapToGrid="0" snapToObjects="1">
      <p:cViewPr varScale="1">
        <p:scale>
          <a:sx n="56" d="100"/>
          <a:sy n="56" d="100"/>
        </p:scale>
        <p:origin x="21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284292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DengXian"/>
      </a:defRPr>
    </a:lvl1pPr>
    <a:lvl2pPr indent="228600" latinLnBrk="0">
      <a:defRPr sz="1200">
        <a:latin typeface="+mn-lt"/>
        <a:ea typeface="+mn-ea"/>
        <a:cs typeface="+mn-cs"/>
        <a:sym typeface="DengXian"/>
      </a:defRPr>
    </a:lvl2pPr>
    <a:lvl3pPr indent="457200" latinLnBrk="0">
      <a:defRPr sz="1200">
        <a:latin typeface="+mn-lt"/>
        <a:ea typeface="+mn-ea"/>
        <a:cs typeface="+mn-cs"/>
        <a:sym typeface="DengXian"/>
      </a:defRPr>
    </a:lvl3pPr>
    <a:lvl4pPr indent="685800" latinLnBrk="0">
      <a:defRPr sz="1200">
        <a:latin typeface="+mn-lt"/>
        <a:ea typeface="+mn-ea"/>
        <a:cs typeface="+mn-cs"/>
        <a:sym typeface="DengXian"/>
      </a:defRPr>
    </a:lvl4pPr>
    <a:lvl5pPr indent="914400" latinLnBrk="0">
      <a:defRPr sz="1200">
        <a:latin typeface="+mn-lt"/>
        <a:ea typeface="+mn-ea"/>
        <a:cs typeface="+mn-cs"/>
        <a:sym typeface="DengXian"/>
      </a:defRPr>
    </a:lvl5pPr>
    <a:lvl6pPr indent="1143000" latinLnBrk="0">
      <a:defRPr sz="1200">
        <a:latin typeface="+mn-lt"/>
        <a:ea typeface="+mn-ea"/>
        <a:cs typeface="+mn-cs"/>
        <a:sym typeface="DengXian"/>
      </a:defRPr>
    </a:lvl6pPr>
    <a:lvl7pPr indent="1371600" latinLnBrk="0">
      <a:defRPr sz="1200">
        <a:latin typeface="+mn-lt"/>
        <a:ea typeface="+mn-ea"/>
        <a:cs typeface="+mn-cs"/>
        <a:sym typeface="DengXian"/>
      </a:defRPr>
    </a:lvl7pPr>
    <a:lvl8pPr indent="1600200" latinLnBrk="0">
      <a:defRPr sz="1200">
        <a:latin typeface="+mn-lt"/>
        <a:ea typeface="+mn-ea"/>
        <a:cs typeface="+mn-cs"/>
        <a:sym typeface="DengXian"/>
      </a:defRPr>
    </a:lvl8pPr>
    <a:lvl9pPr indent="1828800" latinLnBrk="0">
      <a:defRPr sz="1200">
        <a:latin typeface="+mn-lt"/>
        <a:ea typeface="+mn-ea"/>
        <a:cs typeface="+mn-cs"/>
        <a:sym typeface="DengXi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674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 smtClean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2686121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73189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 smtClean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356805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预期目标</a:t>
            </a:r>
          </a:p>
          <a:p>
            <a:pPr lvl="0"/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高可用：即使在部分服务器挂掉之后，也能在极短时间（秒级）内恢复服务，尽量较少对用户的影响，要求服务可用度达到</a:t>
            </a:r>
            <a:r>
              <a:rPr lang="en-US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99.99%</a:t>
            </a:r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以上。</a:t>
            </a:r>
          </a:p>
          <a:p>
            <a:pPr lvl="0"/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高性能：系统能够提供高性能的读写服务，并且在吞吐和延迟之间我们更倾向于低延迟。</a:t>
            </a:r>
          </a:p>
          <a:p>
            <a:pPr lvl="0"/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强一致：系统对用户提供强一致性的语义，使用户编写业务逻辑时更轻松。</a:t>
            </a:r>
          </a:p>
          <a:p>
            <a:pPr lvl="0"/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易伸缩：系统能够很方便增加或者较少机器节点个数，以应对业务负载的变化，并且这样的操作是自动化的，减少运维负担。</a:t>
            </a:r>
          </a:p>
          <a:p>
            <a:pPr lvl="0"/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易使用：系统给用户提供简单易懂的库和接口，方便用户使用。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3815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 smtClean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3757276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297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Pegasus</a:t>
            </a:r>
            <a:r>
              <a:rPr lang="zh-CN" altLang="en-US" dirty="0" smtClean="0"/>
              <a:t>的</a:t>
            </a:r>
            <a:r>
              <a:rPr lang="zh-CN" altLang="zh-CN" dirty="0" smtClean="0"/>
              <a:t>整体架构分为四个部分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err="1" smtClean="0"/>
              <a:t>MetaServer</a:t>
            </a:r>
            <a:r>
              <a:rPr lang="zh-CN" altLang="zh-CN" dirty="0" smtClean="0"/>
              <a:t>：负责表操作、</a:t>
            </a:r>
            <a:r>
              <a:rPr lang="en-US" altLang="zh-CN" dirty="0" err="1" smtClean="0"/>
              <a:t>ReplicaServer</a:t>
            </a:r>
            <a:r>
              <a:rPr lang="zh-CN" altLang="zh-CN" dirty="0" smtClean="0"/>
              <a:t>管理、</a:t>
            </a:r>
            <a:r>
              <a:rPr lang="en-US" altLang="zh-CN" dirty="0" smtClean="0"/>
              <a:t>Partition</a:t>
            </a:r>
            <a:r>
              <a:rPr lang="zh-CN" altLang="zh-CN" dirty="0" smtClean="0"/>
              <a:t>分配、</a:t>
            </a:r>
            <a:r>
              <a:rPr lang="en-US" altLang="zh-CN" dirty="0" smtClean="0"/>
              <a:t>Failover</a:t>
            </a:r>
            <a:r>
              <a:rPr lang="zh-CN" altLang="en-US" dirty="0" smtClean="0"/>
              <a:t>和</a:t>
            </a:r>
            <a:r>
              <a:rPr lang="zh-CN" altLang="zh-CN" dirty="0" smtClean="0"/>
              <a:t>负载均衡等</a:t>
            </a:r>
            <a:r>
              <a:rPr lang="zh-CN" altLang="en-US" dirty="0" smtClean="0"/>
              <a:t>；</a:t>
            </a:r>
            <a:r>
              <a:rPr lang="zh-CN" altLang="zh-CN" dirty="0" smtClean="0"/>
              <a:t>采用主备模式，</a:t>
            </a:r>
            <a:r>
              <a:rPr lang="zh-CN" altLang="en-US" dirty="0" smtClean="0"/>
              <a:t>通常</a:t>
            </a:r>
            <a:r>
              <a:rPr lang="zh-CN" altLang="zh-CN" dirty="0" smtClean="0"/>
              <a:t>一主两备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err="1" smtClean="0"/>
              <a:t>ZooKeeper</a:t>
            </a:r>
            <a:r>
              <a:rPr lang="zh-CN" altLang="zh-CN" dirty="0" smtClean="0"/>
              <a:t>：负责</a:t>
            </a:r>
            <a:r>
              <a:rPr lang="zh-CN" altLang="en-US" dirty="0" smtClean="0"/>
              <a:t>元</a:t>
            </a:r>
            <a:r>
              <a:rPr lang="zh-CN" altLang="zh-CN" dirty="0" smtClean="0"/>
              <a:t>信息存储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MetaServer</a:t>
            </a:r>
            <a:r>
              <a:rPr lang="zh-CN" altLang="zh-CN" dirty="0" smtClean="0"/>
              <a:t>选主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err="1" smtClean="0"/>
              <a:t>ReplicaServer</a:t>
            </a:r>
            <a:r>
              <a:rPr lang="zh-CN" altLang="zh-CN" dirty="0" smtClean="0"/>
              <a:t>：负责数据存储、对</a:t>
            </a:r>
            <a:r>
              <a:rPr lang="en-US" altLang="zh-CN" dirty="0" smtClean="0"/>
              <a:t>Client</a:t>
            </a:r>
            <a:r>
              <a:rPr lang="zh-CN" altLang="zh-CN" dirty="0" smtClean="0"/>
              <a:t>提供读写服务等</a:t>
            </a:r>
            <a:r>
              <a:rPr lang="zh-CN" altLang="en-US" dirty="0" smtClean="0"/>
              <a:t>，实现一致性协议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err="1" smtClean="0"/>
              <a:t>ClientLib</a:t>
            </a:r>
            <a:r>
              <a:rPr lang="zh-CN" altLang="zh-CN" dirty="0" smtClean="0"/>
              <a:t>：</a:t>
            </a:r>
            <a:r>
              <a:rPr lang="zh-CN" altLang="en-US" dirty="0" smtClean="0"/>
              <a:t>客户端库，包括不同语言的绑定，使</a:t>
            </a:r>
            <a:r>
              <a:rPr lang="zh-CN" altLang="zh-CN" dirty="0" smtClean="0"/>
              <a:t>用户</a:t>
            </a:r>
            <a:r>
              <a:rPr lang="zh-CN" altLang="en-US" dirty="0" smtClean="0"/>
              <a:t>能够高效地</a:t>
            </a:r>
            <a:r>
              <a:rPr lang="zh-CN" altLang="zh-CN" dirty="0" smtClean="0"/>
              <a:t>读写</a:t>
            </a:r>
            <a:r>
              <a:rPr lang="zh-CN" altLang="en-US" dirty="0" smtClean="0"/>
              <a:t>数据</a:t>
            </a:r>
          </a:p>
          <a:p>
            <a:endParaRPr lang="zh-CN" altLang="en-US" dirty="0" smtClean="0"/>
          </a:p>
          <a:p>
            <a:endParaRPr lang="zh-CN" altLang="en-US" sz="1200" b="0" i="0" dirty="0" smtClean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712513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563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709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Failover</a:t>
            </a:r>
            <a:r>
              <a:rPr lang="zh-CN" altLang="en-US" dirty="0" smtClean="0"/>
              <a:t>是分布式系统的重要方面，也是难点。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538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5635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如何保证高可用？</a:t>
            </a:r>
            <a:endParaRPr lang="en-US" altLang="zh-CN" sz="1200" dirty="0" smtClean="0"/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    </a:t>
            </a:r>
            <a:r>
              <a:rPr lang="zh-CN" altLang="en-US" sz="1200" dirty="0" smtClean="0"/>
              <a:t>由于</a:t>
            </a:r>
            <a:r>
              <a:rPr lang="en-US" altLang="zh-CN" sz="1200" dirty="0" smtClean="0"/>
              <a:t>Secondary</a:t>
            </a:r>
            <a:r>
              <a:rPr lang="zh-CN" altLang="en-US" sz="1200" dirty="0" smtClean="0"/>
              <a:t>总是和</a:t>
            </a:r>
            <a:r>
              <a:rPr lang="en-US" altLang="zh-CN" sz="1200" dirty="0" smtClean="0"/>
              <a:t>Primary</a:t>
            </a:r>
            <a:r>
              <a:rPr lang="zh-CN" altLang="en-US" sz="1200" dirty="0" smtClean="0"/>
              <a:t>状态同步的（</a:t>
            </a:r>
            <a:r>
              <a:rPr lang="en-US" altLang="zh-CN" sz="1200" dirty="0" smtClean="0"/>
              <a:t>Secondary</a:t>
            </a:r>
            <a:r>
              <a:rPr lang="zh-CN" altLang="en-US" sz="1200" dirty="0" smtClean="0"/>
              <a:t>基本可以认为是</a:t>
            </a:r>
            <a:r>
              <a:rPr lang="en-US" altLang="zh-CN" sz="1200" dirty="0" smtClean="0"/>
              <a:t>Primary</a:t>
            </a:r>
            <a:r>
              <a:rPr lang="zh-CN" altLang="en-US" sz="1200" dirty="0" smtClean="0"/>
              <a:t>的镜像），因此在</a:t>
            </a:r>
            <a:r>
              <a:rPr lang="en-US" altLang="zh-CN" sz="1200" dirty="0" smtClean="0"/>
              <a:t>Primary</a:t>
            </a:r>
            <a:r>
              <a:rPr lang="zh-CN" altLang="en-US" sz="1200" dirty="0" smtClean="0"/>
              <a:t>切换的时候，新的</a:t>
            </a:r>
            <a:r>
              <a:rPr lang="en-US" altLang="zh-CN" sz="1200" dirty="0" smtClean="0"/>
              <a:t>Primary</a:t>
            </a:r>
            <a:r>
              <a:rPr lang="zh-CN" altLang="en-US" sz="1200" dirty="0" smtClean="0"/>
              <a:t>无需或极少进行日志的</a:t>
            </a:r>
            <a:r>
              <a:rPr lang="en-US" altLang="zh-CN" sz="1200" dirty="0" smtClean="0"/>
              <a:t>redo</a:t>
            </a:r>
            <a:r>
              <a:rPr lang="zh-CN" altLang="en-US" sz="1200" dirty="0" smtClean="0"/>
              <a:t>，只需修改元数据，与</a:t>
            </a:r>
            <a:r>
              <a:rPr lang="en-US" altLang="zh-CN" sz="1200" dirty="0" smtClean="0"/>
              <a:t>HBase</a:t>
            </a:r>
            <a:r>
              <a:rPr lang="zh-CN" altLang="en-US" sz="1200" dirty="0" smtClean="0"/>
              <a:t>相比</a:t>
            </a:r>
            <a:r>
              <a:rPr lang="zh-CN" altLang="en-US" sz="1200" dirty="0" smtClean="0">
                <a:solidFill>
                  <a:srgbClr val="FF0000"/>
                </a:solidFill>
              </a:rPr>
              <a:t>切换代价更小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Failover</a:t>
            </a:r>
            <a:r>
              <a:rPr lang="zh-CN" altLang="en-US" sz="1200" dirty="0" smtClean="0"/>
              <a:t>速度更快。</a:t>
            </a:r>
            <a:endParaRPr lang="en-US" altLang="zh-CN" sz="12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6937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如何保证高可用？</a:t>
            </a:r>
            <a:endParaRPr lang="en-US" altLang="zh-CN" sz="1200" dirty="0" smtClean="0"/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    </a:t>
            </a:r>
            <a:r>
              <a:rPr lang="zh-CN" altLang="en-US" sz="1200" dirty="0" smtClean="0"/>
              <a:t>在</a:t>
            </a:r>
            <a:r>
              <a:rPr lang="en-US" altLang="zh-CN" sz="1200" dirty="0" smtClean="0"/>
              <a:t>Secondary Failover</a:t>
            </a:r>
            <a:r>
              <a:rPr lang="zh-CN" altLang="en-US" sz="1200" dirty="0" smtClean="0"/>
              <a:t>的过程中，</a:t>
            </a:r>
            <a:r>
              <a:rPr lang="en-US" altLang="zh-CN" sz="1200" dirty="0" smtClean="0"/>
              <a:t>Primary</a:t>
            </a:r>
            <a:r>
              <a:rPr lang="zh-CN" altLang="en-US" sz="1200" dirty="0" smtClean="0"/>
              <a:t>能在一主一备状态下</a:t>
            </a:r>
            <a:r>
              <a:rPr lang="zh-CN" altLang="en-US" sz="1200" dirty="0" smtClean="0">
                <a:solidFill>
                  <a:srgbClr val="FF0000"/>
                </a:solidFill>
              </a:rPr>
              <a:t>持续提供服务</a:t>
            </a:r>
            <a:r>
              <a:rPr lang="zh-CN" altLang="en-US" sz="1200" dirty="0" smtClean="0"/>
              <a:t>，保证服务的高可用性。</a:t>
            </a:r>
            <a:endParaRPr lang="en-US" altLang="zh-CN" sz="12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7705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如何保证高可用？</a:t>
            </a:r>
            <a:endParaRPr lang="en-US" altLang="zh-CN" dirty="0" smtClean="0"/>
          </a:p>
          <a:p>
            <a:r>
              <a:rPr lang="en-US" altLang="zh-CN" dirty="0" smtClean="0"/>
              <a:t>    Client</a:t>
            </a:r>
            <a:r>
              <a:rPr lang="zh-CN" altLang="en-US" dirty="0" smtClean="0"/>
              <a:t>一般情况下读写数据都是与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直接交互，只有在初次读写或者元数据变化时需要从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获取元数据，因此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Failover</a:t>
            </a:r>
            <a:r>
              <a:rPr lang="zh-CN" altLang="en-US" dirty="0" smtClean="0"/>
              <a:t>对可用性影响不大。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287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911192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252501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646128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427551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649265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集群共享与混布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342375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31719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31298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4015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支持多种语言客户端：</a:t>
            </a:r>
            <a:r>
              <a:rPr lang="en-US" altLang="zh-CN" dirty="0" smtClean="0"/>
              <a:t>C++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Go</a:t>
            </a:r>
            <a:r>
              <a:rPr lang="zh-CN" altLang="en-US" dirty="0" smtClean="0"/>
              <a:t>等。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956502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074007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14785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398258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590408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887801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227765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14078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09939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 smtClean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30202987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439261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6459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363987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762683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59755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63307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00406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 smtClean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23519301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6992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 smtClean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3829912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 smtClean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553829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小米存储服务栈：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baseline="0" dirty="0" smtClean="0"/>
              <a:t>ZooKeeper</a:t>
            </a:r>
            <a:r>
              <a:rPr lang="zh-CN" altLang="en-US" baseline="0" dirty="0" smtClean="0"/>
              <a:t>基础服务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HDFS</a:t>
            </a:r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HBase</a:t>
            </a:r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FDS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AWS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S3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SDS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AWS DynamoDB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EMQ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AWS SQS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Pegasus</a:t>
            </a:r>
          </a:p>
          <a:p>
            <a:pPr marL="0" indent="0">
              <a:buFontTx/>
              <a:buNone/>
            </a:pPr>
            <a:endParaRPr lang="en-US" altLang="zh-CN" baseline="0" dirty="0" smtClean="0"/>
          </a:p>
          <a:p>
            <a:pPr marL="0" indent="0">
              <a:buFontTx/>
              <a:buNone/>
            </a:pPr>
            <a:r>
              <a:rPr lang="en-US" altLang="zh-CN" baseline="0" dirty="0" smtClean="0"/>
              <a:t>FDS/SDS/EMQ</a:t>
            </a:r>
            <a:r>
              <a:rPr lang="zh-CN" altLang="en-US" baseline="0" dirty="0" smtClean="0"/>
              <a:t>都是存储组开发的基于</a:t>
            </a:r>
            <a:r>
              <a:rPr lang="en-US" altLang="zh-CN" baseline="0" dirty="0" smtClean="0"/>
              <a:t>HBase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HDFS</a:t>
            </a:r>
            <a:r>
              <a:rPr lang="zh-CN" altLang="en-US" baseline="0" dirty="0" smtClean="0"/>
              <a:t>封装的不同类型的存储服务，主要面向小米生态云的使用者，譬如生态链企业：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FDS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是对象存储服务，提供类似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AWS S3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的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Bucket/Object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数据模型，提供简洁的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Restful</a:t>
            </a:r>
            <a:r>
              <a:rPr lang="en-US" altLang="zh-CN" sz="1200" b="0" i="0" baseline="0" dirty="0" smtClean="0">
                <a:effectLst/>
                <a:latin typeface="+mn-lt"/>
                <a:ea typeface="+mn-ea"/>
                <a:cs typeface="+mn-cs"/>
                <a:sym typeface="DengXian"/>
              </a:rPr>
              <a:t> API</a:t>
            </a:r>
            <a:r>
              <a:rPr lang="zh-CN" altLang="en-US" sz="1200" b="0" i="0" baseline="0" dirty="0" smtClean="0">
                <a:effectLst/>
                <a:latin typeface="+mn-lt"/>
                <a:ea typeface="+mn-ea"/>
                <a:cs typeface="+mn-cs"/>
                <a:sym typeface="DengXian"/>
              </a:rPr>
              <a:t>，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可用于存储和提取任意数量的数据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pPr marL="171450" indent="-171450">
              <a:buFontTx/>
              <a:buChar char="-"/>
            </a:pPr>
            <a:r>
              <a:rPr lang="en-US" altLang="zh-CN" sz="1200" b="0" i="0" baseline="0" dirty="0" smtClean="0">
                <a:effectLst/>
                <a:latin typeface="+mn-lt"/>
                <a:ea typeface="+mn-ea"/>
                <a:cs typeface="+mn-cs"/>
                <a:sym typeface="DengXian"/>
              </a:rPr>
              <a:t>SDS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是结构化数据存储服务，提供类似关系数据库的表格存储模型，提供完善的数据类型支持，并增加索引和条件查询功能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pPr marL="171450" indent="-171450">
              <a:buFontTx/>
              <a:buChar char="-"/>
            </a:pPr>
            <a:r>
              <a:rPr lang="en-US" altLang="zh-CN" baseline="0" dirty="0" smtClean="0"/>
              <a:t>EMQ</a:t>
            </a:r>
            <a:r>
              <a:rPr lang="zh-CN" altLang="en-US" baseline="0" dirty="0" smtClean="0"/>
              <a:t>是消息队列，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向使用者提供高效、稳定、可靠、全面托管的分布式消息队列服务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pPr marL="0" indent="0">
              <a:buFontTx/>
              <a:buNone/>
            </a:pPr>
            <a:endParaRPr lang="en-US" altLang="zh-CN" sz="1200" b="0" i="0" baseline="0" dirty="0" smtClean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1888983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 baseline="0" dirty="0" smtClean="0"/>
              <a:t>来点数据：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zh-CN" altLang="en-US" baseline="0" dirty="0" smtClean="0"/>
              <a:t>上百个业务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zh-CN" altLang="en-US" baseline="0" dirty="0" smtClean="0"/>
              <a:t>数据总量</a:t>
            </a:r>
            <a:r>
              <a:rPr lang="en-US" altLang="zh-CN" baseline="0" dirty="0" smtClean="0"/>
              <a:t>10PB</a:t>
            </a:r>
            <a:r>
              <a:rPr lang="zh-CN" altLang="en-US" baseline="0" dirty="0" smtClean="0"/>
              <a:t>级别（不包括用户图片）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zh-CN" altLang="en-US" baseline="0" dirty="0" smtClean="0"/>
              <a:t>每天以数百</a:t>
            </a:r>
            <a:r>
              <a:rPr lang="en-US" altLang="zh-CN" baseline="0" dirty="0" smtClean="0"/>
              <a:t>TB</a:t>
            </a:r>
            <a:r>
              <a:rPr lang="zh-CN" altLang="en-US" baseline="0" dirty="0" smtClean="0"/>
              <a:t>的速度增长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数万亿行的结构化数据（主要存储在</a:t>
            </a:r>
            <a:r>
              <a:rPr lang="en-US" altLang="zh-CN" dirty="0" smtClean="0"/>
              <a:t>HBase</a:t>
            </a:r>
            <a:r>
              <a:rPr lang="zh-CN" altLang="en-US" dirty="0" smtClean="0"/>
              <a:t>中）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千万级别的</a:t>
            </a:r>
            <a:r>
              <a:rPr lang="en-US" altLang="zh-CN" dirty="0" smtClean="0"/>
              <a:t>QPS</a:t>
            </a:r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&gt;99.95%</a:t>
            </a:r>
            <a:r>
              <a:rPr lang="zh-CN" altLang="en-US" dirty="0" smtClean="0"/>
              <a:t>的服务可用性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HBase</a:t>
            </a:r>
            <a:r>
              <a:rPr lang="zh-CN" altLang="en-US" dirty="0" smtClean="0"/>
              <a:t>使用和贡献者，</a:t>
            </a:r>
            <a:r>
              <a:rPr lang="zh-CN" altLang="en-US" dirty="0" smtClean="0"/>
              <a:t>有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HBase</a:t>
            </a:r>
            <a:r>
              <a:rPr lang="en-US" altLang="zh-CN" baseline="0" dirty="0" smtClean="0"/>
              <a:t> Committer</a:t>
            </a:r>
            <a:r>
              <a:rPr lang="zh-CN" altLang="en-US" b="0" baseline="0" dirty="0" smtClean="0"/>
              <a:t>（其中包</a:t>
            </a:r>
            <a:r>
              <a:rPr lang="zh-CN" altLang="en-US" b="0" baseline="0" dirty="0" smtClean="0"/>
              <a:t>括</a:t>
            </a:r>
            <a:r>
              <a:rPr lang="en-US" altLang="zh-CN" b="0" baseline="0" dirty="0" smtClean="0"/>
              <a:t>2</a:t>
            </a:r>
            <a:r>
              <a:rPr lang="zh-CN" altLang="en-US" b="0" baseline="0" dirty="0" smtClean="0"/>
              <a:t>个</a:t>
            </a:r>
            <a:r>
              <a:rPr lang="en-US" altLang="zh-CN" b="0" baseline="0" dirty="0" smtClean="0"/>
              <a:t>PMC</a:t>
            </a:r>
            <a:r>
              <a:rPr lang="zh-CN" altLang="en-US" b="0" baseline="0" dirty="0" smtClean="0"/>
              <a:t>），堪称国内最强团队，积</a:t>
            </a:r>
            <a:r>
              <a:rPr lang="zh-CN" altLang="en-US" b="0" baseline="0" dirty="0" smtClean="0"/>
              <a:t>极贡献开源</a:t>
            </a:r>
            <a:endParaRPr lang="en-US" altLang="zh-CN" b="0" baseline="0" dirty="0" smtClean="0"/>
          </a:p>
          <a:p>
            <a:pPr marL="0" indent="0">
              <a:buFontTx/>
              <a:buNone/>
            </a:pPr>
            <a:endParaRPr lang="zh-CN" alt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793262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总的来说，</a:t>
            </a:r>
            <a:r>
              <a:rPr lang="en-US" altLang="zh-CN" dirty="0" smtClean="0"/>
              <a:t>HBase</a:t>
            </a:r>
            <a:r>
              <a:rPr lang="zh-CN" altLang="en-US" dirty="0" smtClean="0"/>
              <a:t>很好用，能很好地服务大部分业务。</a:t>
            </a:r>
            <a:endParaRPr lang="en-US" altLang="zh-CN" dirty="0" smtClean="0"/>
          </a:p>
          <a:p>
            <a:r>
              <a:rPr lang="zh-CN" altLang="en-US" dirty="0" smtClean="0"/>
              <a:t>小米接入</a:t>
            </a:r>
            <a:r>
              <a:rPr lang="en-US" altLang="zh-CN" dirty="0" smtClean="0"/>
              <a:t>HBase</a:t>
            </a:r>
            <a:r>
              <a:rPr lang="zh-CN" altLang="en-US" dirty="0" smtClean="0"/>
              <a:t>的业务中，</a:t>
            </a:r>
            <a:r>
              <a:rPr lang="en-US" altLang="zh-CN" dirty="0" smtClean="0"/>
              <a:t>90%</a:t>
            </a:r>
            <a:r>
              <a:rPr lang="zh-CN" altLang="en-US" dirty="0" smtClean="0"/>
              <a:t>以上都很满意；但还有小部分业务对</a:t>
            </a:r>
            <a:r>
              <a:rPr lang="en-US" altLang="zh-CN" dirty="0" smtClean="0"/>
              <a:t>HBase</a:t>
            </a:r>
            <a:r>
              <a:rPr lang="zh-CN" altLang="en-US" dirty="0" smtClean="0"/>
              <a:t>的可用性和性能还不是太满意。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原因在于其架构和语言：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baseline="0" dirty="0" smtClean="0"/>
              <a:t>HBase</a:t>
            </a:r>
            <a:r>
              <a:rPr lang="zh-CN" altLang="en-US" baseline="0" dirty="0" smtClean="0"/>
              <a:t>使用</a:t>
            </a:r>
            <a:r>
              <a:rPr lang="en-US" altLang="zh-CN" baseline="0" dirty="0" smtClean="0"/>
              <a:t>Java</a:t>
            </a:r>
            <a:r>
              <a:rPr lang="zh-CN" altLang="en-US" baseline="0" dirty="0" smtClean="0"/>
              <a:t>语言不可避免遇到</a:t>
            </a:r>
            <a:r>
              <a:rPr lang="en-US" altLang="zh-CN" baseline="0" dirty="0" smtClean="0"/>
              <a:t>GC</a:t>
            </a:r>
            <a:r>
              <a:rPr lang="zh-CN" altLang="en-US" baseline="0" dirty="0" smtClean="0"/>
              <a:t>问题，</a:t>
            </a:r>
            <a:r>
              <a:rPr lang="en-US" altLang="zh-CN" dirty="0" smtClean="0"/>
              <a:t>GC</a:t>
            </a:r>
            <a:r>
              <a:rPr lang="zh-CN" altLang="en-US" dirty="0" smtClean="0"/>
              <a:t>假死造成系统无响应，降低系统可用性</a:t>
            </a:r>
            <a:endParaRPr lang="en-US" altLang="zh-CN" dirty="0" smtClean="0"/>
          </a:p>
          <a:p>
            <a:pPr marL="171450" marR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CN" dirty="0" smtClean="0"/>
              <a:t>HBase</a:t>
            </a:r>
            <a:r>
              <a:rPr lang="zh-CN" altLang="en-US" dirty="0" smtClean="0"/>
              <a:t>使用严格的分层结构，上层的</a:t>
            </a:r>
            <a:r>
              <a:rPr lang="en-US" altLang="zh-CN" dirty="0" smtClean="0"/>
              <a:t>RegionServer</a:t>
            </a:r>
            <a:r>
              <a:rPr lang="zh-CN" altLang="en-US" dirty="0" smtClean="0"/>
              <a:t>仅仅是服务点（</a:t>
            </a:r>
            <a:r>
              <a:rPr lang="en-US" altLang="zh-CN" dirty="0" smtClean="0"/>
              <a:t>Serving Point</a:t>
            </a:r>
            <a:r>
              <a:rPr lang="zh-CN" altLang="en-US" dirty="0" smtClean="0"/>
              <a:t>），要求每个</a:t>
            </a:r>
            <a:r>
              <a:rPr lang="en-US" altLang="zh-CN" dirty="0" smtClean="0"/>
              <a:t>Region</a:t>
            </a:r>
            <a:r>
              <a:rPr lang="zh-CN" altLang="en-US" dirty="0" smtClean="0"/>
              <a:t>同时只能由一个</a:t>
            </a:r>
            <a:r>
              <a:rPr lang="en-US" altLang="zh-CN" dirty="0" smtClean="0"/>
              <a:t>RegionServer</a:t>
            </a:r>
            <a:r>
              <a:rPr lang="zh-CN" altLang="en-US" dirty="0" smtClean="0"/>
              <a:t>服务，形成单点；当某个</a:t>
            </a:r>
            <a:r>
              <a:rPr lang="en-US" altLang="zh-CN" dirty="0" smtClean="0"/>
              <a:t>serving point</a:t>
            </a:r>
            <a:r>
              <a:rPr lang="zh-CN" altLang="en-US" dirty="0" smtClean="0"/>
              <a:t>宕机时，必须再选一个</a:t>
            </a:r>
            <a:r>
              <a:rPr lang="en-US" altLang="zh-CN" dirty="0" smtClean="0"/>
              <a:t>serving point</a:t>
            </a:r>
            <a:r>
              <a:rPr lang="zh-CN" altLang="en-US" dirty="0" smtClean="0"/>
              <a:t>来服务，选好后，需要做较多恢复工作（日志的</a:t>
            </a:r>
            <a:r>
              <a:rPr lang="en-US" altLang="zh-CN" dirty="0" smtClean="0"/>
              <a:t>split</a:t>
            </a:r>
            <a:r>
              <a:rPr lang="en-US" altLang="zh-CN" baseline="0" dirty="0" smtClean="0"/>
              <a:t> &amp; </a:t>
            </a:r>
            <a:r>
              <a:rPr lang="en-US" altLang="zh-CN" dirty="0" smtClean="0"/>
              <a:t>replay</a:t>
            </a:r>
            <a:r>
              <a:rPr lang="zh-CN" altLang="en-US" dirty="0" smtClean="0"/>
              <a:t>），这个过程比较耗时，而在这段时间内服务是不可用的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HBase</a:t>
            </a:r>
            <a:r>
              <a:rPr lang="zh-CN" altLang="en-US" dirty="0" smtClean="0"/>
              <a:t>底层使用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进行数据的持久化和冗余复制，但是数据的物理位置对上层是透明的，也就是说，不能保证</a:t>
            </a:r>
            <a:r>
              <a:rPr lang="en-US" altLang="zh-CN" dirty="0" smtClean="0"/>
              <a:t>Data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Locality</a:t>
            </a:r>
            <a:r>
              <a:rPr lang="zh-CN" altLang="en-US" dirty="0" smtClean="0"/>
              <a:t>，造成性能问题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HBase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保证一个</a:t>
            </a:r>
            <a:r>
              <a:rPr lang="en-US" altLang="zh-CN" dirty="0" smtClean="0"/>
              <a:t>Region</a:t>
            </a:r>
            <a:r>
              <a:rPr lang="zh-CN" altLang="en-US" dirty="0" smtClean="0"/>
              <a:t>只由一个</a:t>
            </a:r>
            <a:r>
              <a:rPr lang="en-US" altLang="zh-CN" dirty="0" smtClean="0"/>
              <a:t>RegionServer</a:t>
            </a:r>
            <a:r>
              <a:rPr lang="zh-CN" altLang="en-US" dirty="0" smtClean="0"/>
              <a:t>服务，为了避免</a:t>
            </a:r>
            <a:r>
              <a:rPr lang="en-US" altLang="zh-CN" dirty="0" smtClean="0"/>
              <a:t>GC</a:t>
            </a:r>
            <a:r>
              <a:rPr lang="zh-CN" altLang="en-US" dirty="0" smtClean="0"/>
              <a:t>假死问题的影响，</a:t>
            </a:r>
            <a:r>
              <a:rPr lang="en-US" altLang="zh-CN" dirty="0" smtClean="0"/>
              <a:t>ZK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超时无法设得很小，造成从宕机到被</a:t>
            </a:r>
            <a:r>
              <a:rPr lang="en-US" altLang="zh-CN" dirty="0" smtClean="0"/>
              <a:t>ZK</a:t>
            </a:r>
            <a:r>
              <a:rPr lang="zh-CN" altLang="en-US" dirty="0" smtClean="0"/>
              <a:t>发现的过程比较长，而在这段时间内服务也是不可用的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61125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251368" y="6404294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XiaoMi/pegasu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XiaoMi/open-falcon" TargetMode="Externa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xiaomi/pegasus/wiki/Cpp%E5%AE%A2%E6%88%B7%E7%AB%AF%E6%96%87%E6%A1%A3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11" Type="http://schemas.openxmlformats.org/officeDocument/2006/relationships/hyperlink" Target="https://github.com/pegasus-kv/pegasus-go-client" TargetMode="External"/><Relationship Id="rId5" Type="http://schemas.openxmlformats.org/officeDocument/2006/relationships/image" Target="../media/image18.png"/><Relationship Id="rId10" Type="http://schemas.openxmlformats.org/officeDocument/2006/relationships/hyperlink" Target="https://github.com/pegasus-kv/pegasus-python-client" TargetMode="External"/><Relationship Id="rId4" Type="http://schemas.openxmlformats.org/officeDocument/2006/relationships/image" Target="../media/image17.png"/><Relationship Id="rId9" Type="http://schemas.openxmlformats.org/officeDocument/2006/relationships/hyperlink" Target="https://github.com/xiaomi/pegasus/wiki/Java%E5%AE%A2%E6%88%B7%E7%AB%AF%E6%96%87%E6%A1%A3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github.com/xiaomi/pegasus" TargetMode="External"/><Relationship Id="rId4" Type="http://schemas.openxmlformats.org/officeDocument/2006/relationships/image" Target="../media/image2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8061" cy="6858000"/>
          </a:xfrm>
          <a:prstGeom prst="rect">
            <a:avLst/>
          </a:prstGeom>
        </p:spPr>
      </p:pic>
      <p:sp>
        <p:nvSpPr>
          <p:cNvPr id="118" name="Shape 118"/>
          <p:cNvSpPr/>
          <p:nvPr/>
        </p:nvSpPr>
        <p:spPr>
          <a:xfrm>
            <a:off x="580910" y="1441003"/>
            <a:ext cx="8215360" cy="153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47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dirty="0" smtClean="0">
                <a:solidFill>
                  <a:srgbClr val="002060"/>
                </a:solidFill>
              </a:rPr>
              <a:t>Pegasus</a:t>
            </a:r>
            <a:r>
              <a:rPr lang="zh-CN" altLang="en-US" dirty="0" smtClean="0">
                <a:solidFill>
                  <a:srgbClr val="002060"/>
                </a:solidFill>
              </a:rPr>
              <a:t>分布式</a:t>
            </a:r>
            <a:r>
              <a:rPr lang="en-US" altLang="zh-CN" dirty="0" smtClean="0">
                <a:solidFill>
                  <a:srgbClr val="002060"/>
                </a:solidFill>
              </a:rPr>
              <a:t>KV</a:t>
            </a:r>
            <a:r>
              <a:rPr lang="zh-CN" altLang="en-US" dirty="0" smtClean="0">
                <a:solidFill>
                  <a:srgbClr val="002060"/>
                </a:solidFill>
              </a:rPr>
              <a:t>系统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r>
              <a:rPr lang="en-US" altLang="zh-CN" dirty="0" smtClean="0">
                <a:solidFill>
                  <a:srgbClr val="002060"/>
                </a:solidFill>
              </a:rPr>
              <a:t>——</a:t>
            </a:r>
            <a:r>
              <a:rPr lang="zh-CN" altLang="en-US" dirty="0" smtClean="0">
                <a:solidFill>
                  <a:srgbClr val="002060"/>
                </a:solidFill>
              </a:rPr>
              <a:t>让用户专注于业务逻辑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580910" y="4708263"/>
            <a:ext cx="2355929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 smtClean="0">
                <a:solidFill>
                  <a:srgbClr val="002060"/>
                </a:solidFill>
              </a:rPr>
              <a:t>覃左言</a:t>
            </a:r>
            <a:endParaRPr lang="en-US" altLang="zh-CN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2018-03-06</a:t>
            </a:r>
            <a:endParaRPr dirty="0">
              <a:solidFill>
                <a:srgbClr val="00206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39" y="3167742"/>
            <a:ext cx="3054918" cy="2087296"/>
          </a:xfrm>
          <a:prstGeom prst="rect">
            <a:avLst/>
          </a:prstGeom>
        </p:spPr>
      </p:pic>
      <p:pic>
        <p:nvPicPr>
          <p:cNvPr id="8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err="1" smtClean="0">
                <a:solidFill>
                  <a:srgbClr val="002060"/>
                </a:solidFill>
              </a:rPr>
              <a:t>Redis</a:t>
            </a:r>
            <a:r>
              <a:rPr lang="en-US" altLang="zh-CN" dirty="0" smtClean="0">
                <a:solidFill>
                  <a:srgbClr val="002060"/>
                </a:solidFill>
              </a:rPr>
              <a:t> &amp; MySQL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1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/>
          <p:cNvSpPr/>
          <p:nvPr/>
        </p:nvSpPr>
        <p:spPr>
          <a:xfrm>
            <a:off x="1438729" y="2460563"/>
            <a:ext cx="147913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err="1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Redis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38728" y="5007717"/>
            <a:ext cx="1479134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MySQL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195263" y="2092426"/>
            <a:ext cx="678094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优势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195263" y="3057353"/>
            <a:ext cx="678094" cy="40862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劣势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195263" y="4599097"/>
            <a:ext cx="678094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优势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195263" y="5643552"/>
            <a:ext cx="678094" cy="40862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劣势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062103" y="1943130"/>
            <a:ext cx="2318149" cy="70721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高性能</a:t>
            </a:r>
            <a:endParaRPr lang="en-US" altLang="zh-CN" sz="1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accent2">
                    <a:lumMod val="75000"/>
                  </a:schemeClr>
                </a:solidFill>
              </a:rPr>
              <a:t>数据结构丰富</a:t>
            </a:r>
            <a:endParaRPr lang="en-US" altLang="zh-CN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062103" y="2836528"/>
            <a:ext cx="4218868" cy="104710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</a:rPr>
              <a:t>不支持自动恢复和容错</a:t>
            </a:r>
            <a:endParaRPr lang="en-US" altLang="zh-CN" sz="1800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</a:rPr>
              <a:t>宕机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</a:rPr>
              <a:t>可能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</a:rPr>
              <a:t>造成部分数据丢失</a:t>
            </a:r>
            <a:endParaRPr lang="en-US" altLang="zh-CN" sz="1800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</a:rPr>
              <a:t>扩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</a:rPr>
              <a:t>容困难</a:t>
            </a:r>
            <a:endParaRPr lang="en-US" altLang="zh-CN" sz="18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062103" y="4472159"/>
            <a:ext cx="3366113" cy="70721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accent2">
                    <a:lumMod val="75000"/>
                  </a:schemeClr>
                </a:solidFill>
              </a:rPr>
              <a:t>支持</a:t>
            </a:r>
            <a:r>
              <a:rPr lang="en-US" altLang="zh-CN" sz="1800" dirty="0" smtClean="0">
                <a:solidFill>
                  <a:schemeClr val="accent2">
                    <a:lumMod val="75000"/>
                  </a:schemeClr>
                </a:solidFill>
              </a:rPr>
              <a:t>SQL</a:t>
            </a: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accent2">
                    <a:lumMod val="75000"/>
                  </a:schemeClr>
                </a:solidFill>
              </a:rPr>
              <a:t>数据强一致性保证，支持事务</a:t>
            </a:r>
            <a:endParaRPr lang="en-US" altLang="zh-CN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062103" y="5489998"/>
            <a:ext cx="4218868" cy="104710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</a:rPr>
              <a:t>不适合大数据场景</a:t>
            </a:r>
            <a:endParaRPr lang="en-US" altLang="zh-CN" sz="1800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</a:rPr>
              <a:t>性能瓶颈问题</a:t>
            </a:r>
            <a:endParaRPr lang="en-US" altLang="zh-CN" sz="1800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</a:rPr>
              <a:t>扩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</a:rPr>
              <a:t>容困难</a:t>
            </a:r>
            <a:endParaRPr lang="en-US" altLang="zh-CN" sz="18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920970" y="5298064"/>
            <a:ext cx="2027821" cy="102155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数</a:t>
            </a:r>
            <a:r>
              <a:rPr lang="zh-CN" altLang="en-US" dirty="0"/>
              <a:t>据量较</a:t>
            </a:r>
            <a:r>
              <a:rPr lang="zh-CN" altLang="en-US" dirty="0" smtClean="0"/>
              <a:t>小</a:t>
            </a:r>
            <a:endParaRPr lang="en-US" altLang="zh-CN" dirty="0" smtClean="0"/>
          </a:p>
          <a:p>
            <a:r>
              <a:rPr lang="zh-CN" altLang="en-US" dirty="0" smtClean="0"/>
              <a:t>数据一致性要求高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924222" y="1939193"/>
            <a:ext cx="1869897" cy="132802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对数据完整性要求不高的应用，</a:t>
            </a:r>
            <a:endParaRPr lang="en-US" altLang="zh-CN" dirty="0" smtClean="0"/>
          </a:p>
          <a:p>
            <a:r>
              <a:rPr lang="zh-CN" altLang="en-US" dirty="0" smtClean="0"/>
              <a:t>譬如缓</a:t>
            </a:r>
            <a:r>
              <a:rPr lang="zh-CN" altLang="en-US" dirty="0"/>
              <a:t>存系</a:t>
            </a:r>
            <a:r>
              <a:rPr lang="zh-CN" altLang="en-US" dirty="0" smtClean="0"/>
              <a:t>统</a:t>
            </a:r>
            <a:endParaRPr lang="en-US" altLang="zh-CN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1191802" y="4181582"/>
            <a:ext cx="7643973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矩形 19"/>
          <p:cNvSpPr/>
          <p:nvPr/>
        </p:nvSpPr>
        <p:spPr>
          <a:xfrm>
            <a:off x="7504711" y="1972365"/>
            <a:ext cx="708917" cy="27699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业务场景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577191" y="5337648"/>
            <a:ext cx="708917" cy="27699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业务场景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83265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1"/>
          <p:cNvSpPr/>
          <p:nvPr/>
        </p:nvSpPr>
        <p:spPr>
          <a:xfrm>
            <a:off x="679522" y="1023769"/>
            <a:ext cx="764946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最初目标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14" name="文本框 67"/>
          <p:cNvSpPr txBox="1"/>
          <p:nvPr/>
        </p:nvSpPr>
        <p:spPr>
          <a:xfrm>
            <a:off x="642256" y="1958406"/>
            <a:ext cx="8114260" cy="439367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4679" tIns="34679" rIns="34679" bIns="3467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zh-CN" altLang="en-US" sz="2400" dirty="0">
                <a:solidFill>
                  <a:srgbClr val="002060"/>
                </a:solidFill>
              </a:rPr>
              <a:t>一</a:t>
            </a:r>
            <a:r>
              <a:rPr lang="zh-CN" altLang="en-US" sz="2400" dirty="0" smtClean="0">
                <a:solidFill>
                  <a:srgbClr val="002060"/>
                </a:solidFill>
              </a:rPr>
              <a:t>个高可用、高性能、强一致、易伸缩的分布式</a:t>
            </a:r>
            <a:r>
              <a:rPr lang="en-US" altLang="zh-CN" sz="2400" dirty="0" smtClean="0">
                <a:solidFill>
                  <a:srgbClr val="002060"/>
                </a:solidFill>
              </a:rPr>
              <a:t>KV</a:t>
            </a:r>
            <a:r>
              <a:rPr lang="zh-CN" altLang="en-US" sz="2400" dirty="0" smtClean="0">
                <a:solidFill>
                  <a:srgbClr val="002060"/>
                </a:solidFill>
              </a:rPr>
              <a:t>存储系统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pic>
        <p:nvPicPr>
          <p:cNvPr id="7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202132" y="4833055"/>
            <a:ext cx="1872528" cy="41036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补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HBase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所短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04873" y="3273624"/>
            <a:ext cx="1663769" cy="41036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取</a:t>
            </a:r>
            <a:r>
              <a:rPr lang="en-US" altLang="zh-CN" sz="20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HBase</a:t>
            </a:r>
            <a:r>
              <a:rPr lang="zh-CN" altLang="en-US" sz="2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所长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2" y="2760766"/>
            <a:ext cx="3635287" cy="2986338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6225495" y="3530761"/>
            <a:ext cx="2425345" cy="132802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数据量较大</a:t>
            </a: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数据完整性要求较高</a:t>
            </a:r>
            <a:endParaRPr lang="en-US" altLang="zh-CN" dirty="0" smtClean="0"/>
          </a:p>
          <a:p>
            <a:r>
              <a:rPr lang="zh-CN" altLang="en-US" dirty="0"/>
              <a:t>性</a:t>
            </a:r>
            <a:r>
              <a:rPr lang="zh-CN" altLang="en-US" dirty="0" smtClean="0"/>
              <a:t>能和可用性要求高</a:t>
            </a:r>
            <a:endParaRPr lang="en-US" altLang="zh-CN" dirty="0"/>
          </a:p>
        </p:txBody>
      </p:sp>
      <p:cxnSp>
        <p:nvCxnSpPr>
          <p:cNvPr id="4" name="直接箭头连接符 3"/>
          <p:cNvCxnSpPr>
            <a:stCxn id="9" idx="3"/>
          </p:cNvCxnSpPr>
          <p:nvPr/>
        </p:nvCxnSpPr>
        <p:spPr>
          <a:xfrm>
            <a:off x="5968642" y="3478809"/>
            <a:ext cx="256853" cy="20518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接箭头连接符 14"/>
          <p:cNvCxnSpPr/>
          <p:nvPr/>
        </p:nvCxnSpPr>
        <p:spPr>
          <a:xfrm flipV="1">
            <a:off x="5968642" y="4705547"/>
            <a:ext cx="256853" cy="332692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椭圆 15"/>
          <p:cNvSpPr/>
          <p:nvPr/>
        </p:nvSpPr>
        <p:spPr>
          <a:xfrm>
            <a:off x="6537911" y="2908445"/>
            <a:ext cx="802028" cy="51934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广告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622475" y="2908445"/>
            <a:ext cx="802028" cy="51934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金融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557815" y="4960856"/>
            <a:ext cx="802028" cy="51934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消息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642717" y="4960856"/>
            <a:ext cx="802028" cy="51934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推荐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83708" y="3581401"/>
            <a:ext cx="708917" cy="27699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业务场景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73290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发展历程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1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1304818" y="1548877"/>
            <a:ext cx="1065772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2015-04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32923" y="1588167"/>
            <a:ext cx="468227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开始组件团队，研读论文，设计和开发原型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326053" y="2111868"/>
            <a:ext cx="1065772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2015-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54158" y="2131513"/>
            <a:ext cx="428158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/>
              <a:t>发</a:t>
            </a:r>
            <a:r>
              <a:rPr lang="zh-CN" altLang="en-US" dirty="0" smtClean="0"/>
              <a:t>布</a:t>
            </a:r>
            <a:r>
              <a:rPr lang="en-US" altLang="zh-CN" dirty="0" smtClean="0"/>
              <a:t>Pegasus</a:t>
            </a:r>
            <a:r>
              <a:rPr lang="zh-CN" altLang="en-US" dirty="0"/>
              <a:t>开发版</a:t>
            </a:r>
            <a:r>
              <a:rPr lang="en-US" altLang="zh-CN" dirty="0" smtClean="0"/>
              <a:t>V1</a:t>
            </a:r>
            <a:r>
              <a:rPr lang="zh-CN" altLang="en-US" dirty="0" smtClean="0"/>
              <a:t>，小范围测试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326052" y="2689748"/>
            <a:ext cx="1065773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2016-06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54158" y="2709393"/>
            <a:ext cx="428158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/>
              <a:t>经</a:t>
            </a:r>
            <a:r>
              <a:rPr lang="zh-CN" altLang="en-US" dirty="0" smtClean="0"/>
              <a:t>过一系列改进，发布</a:t>
            </a:r>
            <a:r>
              <a:rPr lang="en-US" altLang="zh-CN" dirty="0" smtClean="0"/>
              <a:t>Pegasus</a:t>
            </a:r>
            <a:r>
              <a:rPr lang="zh-CN" altLang="en-US" dirty="0"/>
              <a:t>开发版</a:t>
            </a:r>
            <a:r>
              <a:rPr lang="en-US" altLang="zh-CN" dirty="0" smtClean="0"/>
              <a:t>V2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326053" y="3261413"/>
            <a:ext cx="1065772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2016-09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654158" y="3281058"/>
            <a:ext cx="524761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/>
              <a:t>发</a:t>
            </a:r>
            <a:r>
              <a:rPr lang="zh-CN" altLang="en-US" dirty="0" smtClean="0"/>
              <a:t>布</a:t>
            </a:r>
            <a:r>
              <a:rPr lang="en-US" altLang="zh-CN" dirty="0" smtClean="0"/>
              <a:t>Pegasus</a:t>
            </a:r>
            <a:r>
              <a:rPr lang="zh-CN" altLang="en-US" dirty="0"/>
              <a:t>正式版</a:t>
            </a:r>
            <a:r>
              <a:rPr lang="en-US" altLang="zh-CN" dirty="0" smtClean="0"/>
              <a:t>1.0.0</a:t>
            </a:r>
            <a:r>
              <a:rPr lang="zh-CN" altLang="en-US" dirty="0" smtClean="0"/>
              <a:t>，并开始接入第一个业务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326053" y="3819260"/>
            <a:ext cx="1065772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2016-12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54158" y="3838905"/>
            <a:ext cx="524761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 smtClean="0"/>
              <a:t>功能持续改进，开始接入</a:t>
            </a:r>
            <a:r>
              <a:rPr lang="en-US" altLang="zh-CN" dirty="0" smtClean="0"/>
              <a:t>MIUI</a:t>
            </a:r>
            <a:r>
              <a:rPr lang="zh-CN" altLang="en-US" dirty="0" smtClean="0"/>
              <a:t>广</a:t>
            </a:r>
            <a:r>
              <a:rPr lang="zh-CN" altLang="en-US" dirty="0" smtClean="0"/>
              <a:t>告业</a:t>
            </a:r>
            <a:r>
              <a:rPr lang="zh-CN" altLang="en-US" dirty="0" smtClean="0"/>
              <a:t>务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347287" y="4944075"/>
            <a:ext cx="1044539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2017-10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675392" y="4963720"/>
            <a:ext cx="524761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上开</a:t>
            </a:r>
            <a:r>
              <a:rPr lang="zh-CN" altLang="en-US" dirty="0" smtClean="0"/>
              <a:t>源：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github.com/XiaoMi/pegasus</a:t>
            </a:r>
            <a:r>
              <a:rPr lang="en-US" altLang="zh-CN" dirty="0" smtClean="0"/>
              <a:t>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347287" y="5527515"/>
            <a:ext cx="1044539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2017-Q4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675392" y="5547160"/>
            <a:ext cx="524761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 smtClean="0"/>
              <a:t>接入业</a:t>
            </a:r>
            <a:r>
              <a:rPr lang="zh-CN" altLang="en-US" dirty="0" smtClean="0"/>
              <a:t>务</a:t>
            </a:r>
            <a:r>
              <a:rPr lang="zh-CN" altLang="en-US" dirty="0"/>
              <a:t>数量</a:t>
            </a:r>
            <a:r>
              <a:rPr lang="zh-CN" altLang="en-US" dirty="0" smtClean="0"/>
              <a:t>超</a:t>
            </a:r>
            <a:r>
              <a:rPr lang="zh-CN" altLang="en-US" dirty="0" smtClean="0"/>
              <a:t>过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347286" y="4367977"/>
            <a:ext cx="1044539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2017-06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675392" y="4387622"/>
            <a:ext cx="524761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 smtClean="0"/>
              <a:t>接入业</a:t>
            </a:r>
            <a:r>
              <a:rPr lang="zh-CN" altLang="en-US" dirty="0" smtClean="0"/>
              <a:t>务</a:t>
            </a:r>
            <a:r>
              <a:rPr lang="zh-CN" altLang="en-US" dirty="0"/>
              <a:t>数量</a:t>
            </a:r>
            <a:r>
              <a:rPr lang="zh-CN" altLang="en-US" dirty="0" smtClean="0"/>
              <a:t>超过</a:t>
            </a:r>
            <a:r>
              <a:rPr lang="en-US" altLang="zh-CN" dirty="0"/>
              <a:t>5</a:t>
            </a:r>
            <a:r>
              <a:rPr lang="zh-CN" altLang="en-US" dirty="0" smtClean="0"/>
              <a:t>个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07157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椭圆 68"/>
          <p:cNvSpPr/>
          <p:nvPr/>
        </p:nvSpPr>
        <p:spPr>
          <a:xfrm>
            <a:off x="452478" y="1939040"/>
            <a:ext cx="1897641" cy="1791414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32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高可用</a:t>
            </a:r>
            <a:endParaRPr lang="zh-CN" altLang="en-US" sz="32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77" name="AutoShape 3"/>
          <p:cNvSpPr>
            <a:spLocks/>
          </p:cNvSpPr>
          <p:nvPr/>
        </p:nvSpPr>
        <p:spPr bwMode="auto">
          <a:xfrm>
            <a:off x="919513" y="5106021"/>
            <a:ext cx="1997135" cy="432882"/>
          </a:xfrm>
          <a:prstGeom prst="roundRect">
            <a:avLst>
              <a:gd name="adj" fmla="val 11718"/>
            </a:avLst>
          </a:prstGeom>
          <a:solidFill>
            <a:srgbClr val="80CA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5024" tIns="65024" rIns="65024" bIns="65024" anchor="ctr"/>
          <a:lstStyle>
            <a:lvl1pPr defTabSz="923925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923925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923925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923925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923925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r>
              <a:rPr lang="zh-CN" altLang="en-US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  <a:sym typeface="Lantinghei SC Demibold" charset="0"/>
              </a:rPr>
              <a:t>系统特性</a:t>
            </a:r>
            <a:endParaRPr lang="zh-CN" altLang="zh-CN" dirty="0" smtClean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  <a:sym typeface="Lantinghei SC Demibold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599715" y="1938842"/>
            <a:ext cx="1897641" cy="1791414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32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高性能</a:t>
            </a:r>
            <a:endParaRPr lang="zh-CN" altLang="en-US" sz="32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746952" y="1938842"/>
            <a:ext cx="1897641" cy="1791414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32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强一致</a:t>
            </a:r>
            <a:endParaRPr lang="zh-CN" altLang="en-US" sz="32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894189" y="1944078"/>
            <a:ext cx="1897641" cy="1791414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32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易伸缩</a:t>
            </a:r>
            <a:endParaRPr lang="zh-CN" altLang="en-US" sz="32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3" name="Shape 131"/>
          <p:cNvSpPr/>
          <p:nvPr/>
        </p:nvSpPr>
        <p:spPr>
          <a:xfrm>
            <a:off x="679522" y="1023769"/>
            <a:ext cx="7728982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14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3289745" y="4352967"/>
            <a:ext cx="5690969" cy="1938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2000" dirty="0" smtClean="0">
                <a:solidFill>
                  <a:srgbClr val="002060"/>
                </a:solidFill>
              </a:rPr>
              <a:t>99.99%</a:t>
            </a:r>
            <a:r>
              <a:rPr lang="zh-CN" altLang="en-US" sz="2000" dirty="0" smtClean="0">
                <a:solidFill>
                  <a:srgbClr val="002060"/>
                </a:solidFill>
              </a:rPr>
              <a:t>以上的可用性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2000" dirty="0" smtClean="0">
                <a:solidFill>
                  <a:srgbClr val="002060"/>
                </a:solidFill>
              </a:rPr>
              <a:t>高吞吐、低延迟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2000" dirty="0" smtClean="0">
                <a:solidFill>
                  <a:srgbClr val="002060"/>
                </a:solidFill>
              </a:rPr>
              <a:t>提供强一致性语义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2060"/>
                </a:solidFill>
              </a:rPr>
              <a:t>轻松扩容集群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16" name="Shape 131"/>
          <p:cNvSpPr/>
          <p:nvPr/>
        </p:nvSpPr>
        <p:spPr>
          <a:xfrm>
            <a:off x="527122" y="847253"/>
            <a:ext cx="8000652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Pegasus</a:t>
            </a:r>
            <a:r>
              <a:rPr lang="zh-CN" altLang="en-US" dirty="0" smtClean="0">
                <a:solidFill>
                  <a:srgbClr val="002060"/>
                </a:solidFill>
              </a:rPr>
              <a:t>特性</a:t>
            </a:r>
            <a:endParaRPr lang="en-US" altLang="zh-C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8873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Pegasus</a:t>
            </a:r>
            <a:r>
              <a:rPr lang="zh-CN" altLang="en-US" dirty="0" smtClean="0">
                <a:solidFill>
                  <a:srgbClr val="002060"/>
                </a:solidFill>
              </a:rPr>
              <a:t>不提供什么</a:t>
            </a:r>
            <a:r>
              <a:rPr lang="en-US" altLang="zh-CN" dirty="0" smtClean="0">
                <a:solidFill>
                  <a:srgbClr val="002060"/>
                </a:solidFill>
              </a:rPr>
              <a:t>?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1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/>
          <p:cNvSpPr/>
          <p:nvPr/>
        </p:nvSpPr>
        <p:spPr>
          <a:xfrm>
            <a:off x="3492997" y="3118612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事务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587775" y="2980174"/>
            <a:ext cx="1676400" cy="40862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跨节点事务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587775" y="3601172"/>
            <a:ext cx="1676400" cy="40862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跨表事务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直接箭头连接符 4"/>
          <p:cNvCxnSpPr>
            <a:stCxn id="4" idx="6"/>
            <a:endCxn id="2" idx="1"/>
          </p:cNvCxnSpPr>
          <p:nvPr/>
        </p:nvCxnSpPr>
        <p:spPr>
          <a:xfrm flipV="1">
            <a:off x="4891090" y="3184484"/>
            <a:ext cx="696685" cy="310093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直接箭头连接符 9"/>
          <p:cNvCxnSpPr>
            <a:stCxn id="4" idx="6"/>
            <a:endCxn id="7" idx="1"/>
          </p:cNvCxnSpPr>
          <p:nvPr/>
        </p:nvCxnSpPr>
        <p:spPr>
          <a:xfrm>
            <a:off x="4891090" y="3494577"/>
            <a:ext cx="696685" cy="31090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椭圆 15"/>
          <p:cNvSpPr/>
          <p:nvPr/>
        </p:nvSpPr>
        <p:spPr>
          <a:xfrm>
            <a:off x="3509420" y="4308263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SQL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367810" y="1928961"/>
            <a:ext cx="1648465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Schema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076539" y="5562973"/>
            <a:ext cx="2511236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Coprocessor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16211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565522" y="1239822"/>
            <a:ext cx="177770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>
                <a:solidFill>
                  <a:srgbClr val="002060"/>
                </a:solidFill>
              </a:rPr>
              <a:t>大 纲</a:t>
            </a:r>
          </a:p>
        </p:txBody>
      </p:sp>
      <p:sp>
        <p:nvSpPr>
          <p:cNvPr id="124" name="Shape 124"/>
          <p:cNvSpPr/>
          <p:nvPr/>
        </p:nvSpPr>
        <p:spPr>
          <a:xfrm>
            <a:off x="2658481" y="1276874"/>
            <a:ext cx="6035042" cy="1892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>
                <a:solidFill>
                  <a:srgbClr val="002060"/>
                </a:solidFill>
              </a:rPr>
              <a:t>背景与目标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>
                <a:solidFill>
                  <a:srgbClr val="FF0000"/>
                </a:solidFill>
              </a:rPr>
              <a:t>设</a:t>
            </a:r>
            <a:r>
              <a:rPr lang="zh-CN" altLang="en-US" dirty="0" smtClean="0">
                <a:solidFill>
                  <a:srgbClr val="FF0000"/>
                </a:solidFill>
              </a:rPr>
              <a:t>计与实现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600" dirty="0" smtClean="0">
                <a:solidFill>
                  <a:srgbClr val="002060"/>
                </a:solidFill>
                <a:latin typeface="Microsoft YaHei"/>
                <a:ea typeface="Microsoft YaHei"/>
                <a:cs typeface="Microsoft YaHei"/>
              </a:rPr>
              <a:t>使用与实践</a:t>
            </a:r>
            <a:endParaRPr lang="en-US" altLang="zh-CN" sz="2600" dirty="0">
              <a:solidFill>
                <a:srgbClr val="002060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27" name="Shape 127"/>
          <p:cNvSpPr/>
          <p:nvPr/>
        </p:nvSpPr>
        <p:spPr>
          <a:xfrm flipH="1">
            <a:off x="2452742" y="1424940"/>
            <a:ext cx="0" cy="1744760"/>
          </a:xfrm>
          <a:prstGeom prst="line">
            <a:avLst/>
          </a:prstGeom>
          <a:ln w="6350">
            <a:solidFill>
              <a:srgbClr val="00206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0890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整体架构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10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158" y="1713118"/>
            <a:ext cx="6562664" cy="4818221"/>
          </a:xfrm>
          <a:prstGeom prst="rect">
            <a:avLst/>
          </a:prstGeom>
        </p:spPr>
      </p:pic>
      <p:sp>
        <p:nvSpPr>
          <p:cNvPr id="20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679521" y="1661599"/>
            <a:ext cx="2202701" cy="124377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002060"/>
                </a:solidFill>
              </a:rPr>
              <a:t>Hash</a:t>
            </a:r>
            <a:r>
              <a:rPr lang="zh-CN" altLang="en-US" sz="1800" dirty="0" smtClean="0">
                <a:solidFill>
                  <a:srgbClr val="002060"/>
                </a:solidFill>
              </a:rPr>
              <a:t>分片</a:t>
            </a:r>
            <a:endParaRPr lang="en-US" altLang="zh-CN" sz="1800" b="1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rgbClr val="002060"/>
                </a:solidFill>
              </a:rPr>
              <a:t>主从架构</a:t>
            </a:r>
            <a:endParaRPr lang="en-US" altLang="zh-CN" sz="1800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rgbClr val="002060"/>
                </a:solidFill>
              </a:rPr>
              <a:t>轻依赖</a:t>
            </a:r>
            <a:r>
              <a:rPr lang="en-US" altLang="zh-CN" sz="1800" dirty="0" smtClean="0">
                <a:solidFill>
                  <a:srgbClr val="002060"/>
                </a:solidFill>
              </a:rPr>
              <a:t>Zookeeper</a:t>
            </a:r>
          </a:p>
        </p:txBody>
      </p:sp>
    </p:spTree>
    <p:extLst>
      <p:ext uri="{BB962C8B-B14F-4D97-AF65-F5344CB8AC3E}">
        <p14:creationId xmlns:p14="http://schemas.microsoft.com/office/powerpoint/2010/main" val="999558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97312" y="1418743"/>
            <a:ext cx="3298004" cy="158910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253346" y="3548740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0174" y="3832209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分布式复制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07432" y="3548740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82989" y="3832161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宕机恢复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684819" y="5257797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684818" y="1822960"/>
            <a:ext cx="1698171" cy="9361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65818" y="2106381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数据视图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723903" y="3265905"/>
            <a:ext cx="7620000" cy="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连接符 16"/>
          <p:cNvCxnSpPr/>
          <p:nvPr/>
        </p:nvCxnSpPr>
        <p:spPr>
          <a:xfrm flipV="1">
            <a:off x="723903" y="4754721"/>
            <a:ext cx="7620000" cy="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右箭头 18"/>
          <p:cNvSpPr/>
          <p:nvPr/>
        </p:nvSpPr>
        <p:spPr>
          <a:xfrm rot="16200000">
            <a:off x="4321631" y="4844483"/>
            <a:ext cx="424543" cy="348343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右箭头 19"/>
          <p:cNvSpPr/>
          <p:nvPr/>
        </p:nvSpPr>
        <p:spPr>
          <a:xfrm rot="16200000">
            <a:off x="4321630" y="2833675"/>
            <a:ext cx="424543" cy="348343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设计要点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22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4022386" y="5540949"/>
            <a:ext cx="115388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单机</a:t>
            </a:r>
            <a:r>
              <a:rPr lang="zh-CN" altLang="en-US" dirty="0" smtClean="0"/>
              <a:t>存储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6564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153861" y="2270357"/>
            <a:ext cx="1075798" cy="38213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002060"/>
                </a:solidFill>
              </a:rPr>
              <a:t>HashKey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29659" y="2270358"/>
            <a:ext cx="1132763" cy="3821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2060"/>
                </a:solidFill>
              </a:rPr>
              <a:t>SortKey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47823" y="2313941"/>
            <a:ext cx="1296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n w="0"/>
                <a:solidFill>
                  <a:schemeClr val="accent1"/>
                </a:solidFill>
              </a:rPr>
              <a:t>用户数据</a:t>
            </a:r>
            <a:r>
              <a:rPr lang="zh-CN" altLang="en-US" sz="1600" dirty="0">
                <a:ln w="0"/>
                <a:solidFill>
                  <a:schemeClr val="accent1"/>
                </a:solidFill>
              </a:rPr>
              <a:t>：</a:t>
            </a:r>
          </a:p>
        </p:txBody>
      </p:sp>
      <p:sp>
        <p:nvSpPr>
          <p:cNvPr id="7" name="矩形 6"/>
          <p:cNvSpPr/>
          <p:nvPr/>
        </p:nvSpPr>
        <p:spPr>
          <a:xfrm>
            <a:off x="7348775" y="2270358"/>
            <a:ext cx="847469" cy="3821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2060"/>
                </a:solidFill>
              </a:rPr>
              <a:t>Value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270226" y="5323120"/>
            <a:ext cx="5050087" cy="1161143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430997" y="5546046"/>
            <a:ext cx="1078174" cy="750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Replica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907230" y="5546045"/>
            <a:ext cx="1078174" cy="750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Replica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038559" y="5546045"/>
            <a:ext cx="1078174" cy="750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Replica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34" idx="2"/>
            <a:endCxn id="16" idx="0"/>
          </p:cNvCxnSpPr>
          <p:nvPr/>
        </p:nvCxnSpPr>
        <p:spPr>
          <a:xfrm flipH="1">
            <a:off x="4079680" y="3625668"/>
            <a:ext cx="1615867" cy="5242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3284740" y="4149959"/>
            <a:ext cx="1589880" cy="564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Partition #0</a:t>
            </a:r>
            <a:endParaRPr lang="zh-CN" altLang="en-US" sz="1600" dirty="0"/>
          </a:p>
        </p:txBody>
      </p:sp>
      <p:sp>
        <p:nvSpPr>
          <p:cNvPr id="17" name="椭圆 16"/>
          <p:cNvSpPr/>
          <p:nvPr/>
        </p:nvSpPr>
        <p:spPr>
          <a:xfrm>
            <a:off x="5091472" y="4146643"/>
            <a:ext cx="1574212" cy="5674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Partition</a:t>
            </a:r>
            <a:r>
              <a:rPr lang="en-US" altLang="zh-CN" dirty="0" smtClean="0"/>
              <a:t> </a:t>
            </a:r>
            <a:r>
              <a:rPr lang="en-US" altLang="zh-CN" sz="1600" dirty="0" smtClean="0"/>
              <a:t>#1</a:t>
            </a:r>
            <a:endParaRPr lang="zh-CN" altLang="en-US" sz="1600" dirty="0"/>
          </a:p>
        </p:txBody>
      </p:sp>
      <p:sp>
        <p:nvSpPr>
          <p:cNvPr id="18" name="椭圆 17"/>
          <p:cNvSpPr/>
          <p:nvPr/>
        </p:nvSpPr>
        <p:spPr>
          <a:xfrm>
            <a:off x="6833832" y="4146643"/>
            <a:ext cx="1680960" cy="5674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Partition #2</a:t>
            </a:r>
            <a:endParaRPr lang="zh-CN" altLang="en-US" sz="1600" dirty="0"/>
          </a:p>
        </p:txBody>
      </p:sp>
      <p:cxnSp>
        <p:nvCxnSpPr>
          <p:cNvPr id="19" name="直接箭头连接符 18"/>
          <p:cNvCxnSpPr>
            <a:stCxn id="17" idx="4"/>
            <a:endCxn id="12" idx="0"/>
          </p:cNvCxnSpPr>
          <p:nvPr/>
        </p:nvCxnSpPr>
        <p:spPr>
          <a:xfrm flipH="1">
            <a:off x="5446317" y="4714065"/>
            <a:ext cx="432261" cy="831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8" idx="4"/>
            <a:endCxn id="11" idx="0"/>
          </p:cNvCxnSpPr>
          <p:nvPr/>
        </p:nvCxnSpPr>
        <p:spPr>
          <a:xfrm flipH="1">
            <a:off x="3970084" y="4714065"/>
            <a:ext cx="3704228" cy="83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6" idx="4"/>
            <a:endCxn id="13" idx="0"/>
          </p:cNvCxnSpPr>
          <p:nvPr/>
        </p:nvCxnSpPr>
        <p:spPr>
          <a:xfrm>
            <a:off x="4079680" y="4714064"/>
            <a:ext cx="3497966" cy="831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左大括号 21"/>
          <p:cNvSpPr/>
          <p:nvPr/>
        </p:nvSpPr>
        <p:spPr>
          <a:xfrm rot="5400000">
            <a:off x="6129431" y="1014325"/>
            <a:ext cx="246338" cy="21923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989136" y="1671693"/>
            <a:ext cx="643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Key</a:t>
            </a:r>
            <a:endParaRPr lang="zh-CN" altLang="en-US" sz="1600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156426" y="2739646"/>
            <a:ext cx="87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hash</a:t>
            </a:r>
            <a:endParaRPr lang="zh-CN" altLang="en-US" sz="1600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67904" y="4873103"/>
            <a:ext cx="87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route</a:t>
            </a:r>
            <a:endParaRPr lang="zh-CN" altLang="en-US" sz="1600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6" name="直接箭头连接符 25"/>
          <p:cNvCxnSpPr>
            <a:stCxn id="3" idx="2"/>
            <a:endCxn id="34" idx="0"/>
          </p:cNvCxnSpPr>
          <p:nvPr/>
        </p:nvCxnSpPr>
        <p:spPr>
          <a:xfrm>
            <a:off x="5691760" y="2652496"/>
            <a:ext cx="3787" cy="598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5080258" y="3251100"/>
            <a:ext cx="1230577" cy="374568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Partition ID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87899" y="1943034"/>
            <a:ext cx="3876119" cy="15444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1800" dirty="0" smtClean="0">
                <a:solidFill>
                  <a:srgbClr val="002060"/>
                </a:solidFill>
              </a:rPr>
              <a:t>组合键：</a:t>
            </a:r>
            <a:r>
              <a:rPr lang="en-US" altLang="zh-CN" sz="1800" dirty="0" smtClean="0">
                <a:solidFill>
                  <a:srgbClr val="002060"/>
                </a:solidFill>
              </a:rPr>
              <a:t>HashKey + </a:t>
            </a:r>
            <a:r>
              <a:rPr lang="en-US" altLang="zh-CN" sz="1800" dirty="0" err="1" smtClean="0">
                <a:solidFill>
                  <a:srgbClr val="002060"/>
                </a:solidFill>
              </a:rPr>
              <a:t>SortKey</a:t>
            </a:r>
            <a:endParaRPr lang="en-US" altLang="zh-CN" sz="1800" b="1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 err="1" smtClean="0">
                <a:solidFill>
                  <a:srgbClr val="002060"/>
                </a:solidFill>
              </a:rPr>
              <a:t>HashKey</a:t>
            </a:r>
            <a:r>
              <a:rPr lang="zh-CN" altLang="en-US" sz="1800" dirty="0" smtClean="0">
                <a:solidFill>
                  <a:srgbClr val="002060"/>
                </a:solidFill>
              </a:rPr>
              <a:t>决定数据属于哪个分片</a:t>
            </a:r>
            <a:endParaRPr lang="en-US" altLang="zh-CN" sz="1800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 err="1" smtClean="0">
                <a:solidFill>
                  <a:srgbClr val="002060"/>
                </a:solidFill>
              </a:rPr>
              <a:t>SortKey</a:t>
            </a:r>
            <a:r>
              <a:rPr lang="zh-CN" altLang="en-US" sz="1800" dirty="0" smtClean="0">
                <a:solidFill>
                  <a:srgbClr val="002060"/>
                </a:solidFill>
              </a:rPr>
              <a:t>决定数据在分片内的排序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solidFill>
                  <a:srgbClr val="002060"/>
                </a:solidFill>
              </a:rPr>
              <a:t>使用</a:t>
            </a:r>
            <a:r>
              <a:rPr lang="zh-CN" altLang="en-US" sz="1800" dirty="0" smtClean="0">
                <a:solidFill>
                  <a:srgbClr val="002060"/>
                </a:solidFill>
              </a:rPr>
              <a:t>表（</a:t>
            </a:r>
            <a:r>
              <a:rPr lang="en-US" altLang="zh-CN" sz="1800" dirty="0" smtClean="0">
                <a:solidFill>
                  <a:srgbClr val="002060"/>
                </a:solidFill>
              </a:rPr>
              <a:t>Table</a:t>
            </a:r>
            <a:r>
              <a:rPr lang="zh-CN" altLang="en-US" sz="1800" dirty="0" smtClean="0">
                <a:solidFill>
                  <a:srgbClr val="002060"/>
                </a:solidFill>
              </a:rPr>
              <a:t>）实现业</a:t>
            </a:r>
            <a:r>
              <a:rPr lang="zh-CN" altLang="en-US" sz="1800" dirty="0">
                <a:solidFill>
                  <a:srgbClr val="002060"/>
                </a:solidFill>
              </a:rPr>
              <a:t>务</a:t>
            </a:r>
            <a:r>
              <a:rPr lang="zh-CN" altLang="en-US" sz="1800" dirty="0" smtClean="0">
                <a:solidFill>
                  <a:srgbClr val="002060"/>
                </a:solidFill>
              </a:rPr>
              <a:t>数据隔离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175154" y="5684199"/>
            <a:ext cx="739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n w="0"/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 …</a:t>
            </a:r>
            <a:endParaRPr lang="zh-CN" altLang="en-US" sz="2400" b="1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数</a:t>
            </a:r>
            <a:r>
              <a:rPr lang="zh-CN" altLang="en-US" dirty="0" smtClean="0">
                <a:solidFill>
                  <a:srgbClr val="002060"/>
                </a:solidFill>
              </a:rPr>
              <a:t>据模型</a:t>
            </a:r>
            <a:endParaRPr lang="en-US" altLang="zh-C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0679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3102" y="2359484"/>
            <a:ext cx="1119673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UserID_1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93102" y="4644915"/>
            <a:ext cx="1119673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UserID_2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22242" y="2359484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AttrName_1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030825" y="2359484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22242" y="2881214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AttrName_2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30825" y="2881214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22242" y="3379225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AttrName_3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030825" y="3379225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222242" y="4644915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AttrName_1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030825" y="4644915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222242" y="5166645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AttrName_2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030825" y="5166645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222242" y="5664656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AttrName_3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030825" y="5664656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391883" y="4456923"/>
            <a:ext cx="7016617" cy="0"/>
          </a:xfrm>
          <a:prstGeom prst="line">
            <a:avLst/>
          </a:prstGeom>
          <a:noFill/>
          <a:ln w="12700" cap="flat">
            <a:solidFill>
              <a:srgbClr val="FFC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文本框 39"/>
          <p:cNvSpPr txBox="1"/>
          <p:nvPr/>
        </p:nvSpPr>
        <p:spPr>
          <a:xfrm>
            <a:off x="2222243" y="3579359"/>
            <a:ext cx="106369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… …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22242" y="5849321"/>
            <a:ext cx="106369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… …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42390" y="1564436"/>
            <a:ext cx="111967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HashKey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548811" y="1563652"/>
            <a:ext cx="111967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180112" y="1563652"/>
            <a:ext cx="111967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373222" y="2164702"/>
            <a:ext cx="7053939" cy="0"/>
          </a:xfrm>
          <a:prstGeom prst="line">
            <a:avLst/>
          </a:prstGeom>
          <a:noFill/>
          <a:ln w="12700" cap="flat">
            <a:solidFill>
              <a:srgbClr val="FFC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箭头连接符 46"/>
          <p:cNvCxnSpPr/>
          <p:nvPr/>
        </p:nvCxnSpPr>
        <p:spPr>
          <a:xfrm>
            <a:off x="5243803" y="2544149"/>
            <a:ext cx="8584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6139541" y="2349661"/>
            <a:ext cx="1268959" cy="40862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et/set/del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右大括号 49"/>
          <p:cNvSpPr/>
          <p:nvPr/>
        </p:nvSpPr>
        <p:spPr>
          <a:xfrm>
            <a:off x="5225143" y="2712832"/>
            <a:ext cx="261258" cy="1396831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486405" y="3412516"/>
            <a:ext cx="6158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6158207" y="3101829"/>
            <a:ext cx="1250293" cy="102155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multi_get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multi_set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ulti_del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右大括号 55"/>
          <p:cNvSpPr/>
          <p:nvPr/>
        </p:nvSpPr>
        <p:spPr>
          <a:xfrm>
            <a:off x="7744402" y="2164702"/>
            <a:ext cx="298585" cy="4475449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8108297" y="4193040"/>
            <a:ext cx="933061" cy="40862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can_all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直接连接符 38"/>
          <p:cNvCxnSpPr/>
          <p:nvPr/>
        </p:nvCxnSpPr>
        <p:spPr>
          <a:xfrm flipV="1">
            <a:off x="2091611" y="1469571"/>
            <a:ext cx="0" cy="5087635"/>
          </a:xfrm>
          <a:prstGeom prst="line">
            <a:avLst/>
          </a:prstGeom>
          <a:noFill/>
          <a:ln w="12700" cap="flat">
            <a:solidFill>
              <a:srgbClr val="FFC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直接连接符 42"/>
          <p:cNvCxnSpPr/>
          <p:nvPr/>
        </p:nvCxnSpPr>
        <p:spPr>
          <a:xfrm flipV="1">
            <a:off x="3878419" y="1454401"/>
            <a:ext cx="0" cy="5087635"/>
          </a:xfrm>
          <a:prstGeom prst="line">
            <a:avLst/>
          </a:prstGeom>
          <a:noFill/>
          <a:ln w="12700" cap="flat">
            <a:solidFill>
              <a:srgbClr val="FFC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数</a:t>
            </a:r>
            <a:r>
              <a:rPr lang="zh-CN" altLang="en-US" dirty="0" smtClean="0">
                <a:solidFill>
                  <a:srgbClr val="002060"/>
                </a:solidFill>
              </a:rPr>
              <a:t>据</a:t>
            </a:r>
            <a:r>
              <a:rPr lang="zh-CN" altLang="en-US" dirty="0">
                <a:solidFill>
                  <a:srgbClr val="002060"/>
                </a:solidFill>
              </a:rPr>
              <a:t>视图</a:t>
            </a:r>
            <a:endParaRPr lang="en-US" altLang="zh-C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1164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565522" y="1239822"/>
            <a:ext cx="177770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>
                <a:solidFill>
                  <a:srgbClr val="002060"/>
                </a:solidFill>
              </a:rPr>
              <a:t>大 纲</a:t>
            </a:r>
          </a:p>
        </p:txBody>
      </p:sp>
      <p:sp>
        <p:nvSpPr>
          <p:cNvPr id="124" name="Shape 124"/>
          <p:cNvSpPr/>
          <p:nvPr/>
        </p:nvSpPr>
        <p:spPr>
          <a:xfrm>
            <a:off x="2658481" y="1276874"/>
            <a:ext cx="6035042" cy="1892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>
                <a:solidFill>
                  <a:srgbClr val="002060"/>
                </a:solidFill>
              </a:rPr>
              <a:t>背景与目标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>
                <a:solidFill>
                  <a:srgbClr val="002060"/>
                </a:solidFill>
              </a:rPr>
              <a:t>设</a:t>
            </a:r>
            <a:r>
              <a:rPr lang="zh-CN" altLang="en-US" dirty="0" smtClean="0">
                <a:solidFill>
                  <a:srgbClr val="002060"/>
                </a:solidFill>
              </a:rPr>
              <a:t>计与实现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600" dirty="0">
                <a:solidFill>
                  <a:srgbClr val="002060"/>
                </a:solidFill>
                <a:latin typeface="Microsoft YaHei"/>
                <a:ea typeface="Microsoft YaHei"/>
                <a:cs typeface="Microsoft YaHei"/>
              </a:rPr>
              <a:t>使</a:t>
            </a:r>
            <a:r>
              <a:rPr lang="zh-CN" altLang="en-US" sz="2600" dirty="0" smtClean="0">
                <a:solidFill>
                  <a:srgbClr val="002060"/>
                </a:solidFill>
                <a:latin typeface="Microsoft YaHei"/>
                <a:ea typeface="Microsoft YaHei"/>
                <a:cs typeface="Microsoft YaHei"/>
              </a:rPr>
              <a:t>用与实践</a:t>
            </a:r>
            <a:endParaRPr lang="en-US" altLang="zh-CN" sz="2600" dirty="0">
              <a:solidFill>
                <a:srgbClr val="002060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27" name="Shape 127"/>
          <p:cNvSpPr/>
          <p:nvPr/>
        </p:nvSpPr>
        <p:spPr>
          <a:xfrm flipH="1">
            <a:off x="2452742" y="1424940"/>
            <a:ext cx="0" cy="1744760"/>
          </a:xfrm>
          <a:prstGeom prst="line">
            <a:avLst/>
          </a:prstGeom>
          <a:ln w="6350">
            <a:solidFill>
              <a:srgbClr val="00206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4820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453429" y="3217279"/>
            <a:ext cx="3298004" cy="158910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253346" y="3548740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0174" y="3832209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分布式复制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07432" y="3548740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82989" y="3832161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宕机恢复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684819" y="5257797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684818" y="1822960"/>
            <a:ext cx="1698171" cy="9361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65818" y="2106381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数据视图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723903" y="3265905"/>
            <a:ext cx="7620000" cy="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连接符 16"/>
          <p:cNvCxnSpPr/>
          <p:nvPr/>
        </p:nvCxnSpPr>
        <p:spPr>
          <a:xfrm flipV="1">
            <a:off x="723903" y="4754721"/>
            <a:ext cx="7620000" cy="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右箭头 18"/>
          <p:cNvSpPr/>
          <p:nvPr/>
        </p:nvSpPr>
        <p:spPr>
          <a:xfrm rot="16200000">
            <a:off x="4321631" y="4844483"/>
            <a:ext cx="424543" cy="348343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右箭头 19"/>
          <p:cNvSpPr/>
          <p:nvPr/>
        </p:nvSpPr>
        <p:spPr>
          <a:xfrm rot="16200000">
            <a:off x="4321630" y="2833675"/>
            <a:ext cx="424543" cy="348343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设计要点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22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4022386" y="5540949"/>
            <a:ext cx="115388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单机</a:t>
            </a:r>
            <a:r>
              <a:rPr lang="zh-CN" altLang="en-US" dirty="0" smtClean="0"/>
              <a:t>存储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7033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1" y="2220686"/>
            <a:ext cx="7908541" cy="4049487"/>
          </a:xfrm>
          <a:prstGeom prst="rect">
            <a:avLst/>
          </a:prstGeom>
        </p:spPr>
      </p:pic>
      <p:sp>
        <p:nvSpPr>
          <p:cNvPr id="6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679521" y="1661600"/>
            <a:ext cx="4186393" cy="42845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002060"/>
                </a:solidFill>
              </a:rPr>
              <a:t>PacificA</a:t>
            </a:r>
            <a:r>
              <a:rPr lang="zh-CN" altLang="en-US" sz="1800" dirty="0" smtClean="0">
                <a:solidFill>
                  <a:srgbClr val="002060"/>
                </a:solidFill>
              </a:rPr>
              <a:t>一致性协议</a:t>
            </a: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7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分布式复制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8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8089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写流程 </a:t>
            </a:r>
            <a:r>
              <a:rPr lang="en-US" altLang="zh-CN" dirty="0" smtClean="0">
                <a:solidFill>
                  <a:srgbClr val="002060"/>
                </a:solidFill>
              </a:rPr>
              <a:t>(1/4)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8" y="1760867"/>
            <a:ext cx="7615464" cy="4341892"/>
          </a:xfrm>
          <a:prstGeom prst="rect">
            <a:avLst/>
          </a:prstGeom>
        </p:spPr>
      </p:pic>
      <p:pic>
        <p:nvPicPr>
          <p:cNvPr id="6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5849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写流程 </a:t>
            </a:r>
            <a:r>
              <a:rPr lang="en-US" altLang="zh-CN" dirty="0" smtClean="0">
                <a:solidFill>
                  <a:srgbClr val="002060"/>
                </a:solidFill>
              </a:rPr>
              <a:t>(2/4)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6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19" y="1759721"/>
            <a:ext cx="7615463" cy="434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131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写流程 </a:t>
            </a:r>
            <a:r>
              <a:rPr lang="en-US" altLang="zh-CN" dirty="0" smtClean="0">
                <a:solidFill>
                  <a:srgbClr val="002060"/>
                </a:solidFill>
              </a:rPr>
              <a:t>(3/4)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6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1" y="1758151"/>
            <a:ext cx="7607942" cy="43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151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写流程 </a:t>
            </a:r>
            <a:r>
              <a:rPr lang="en-US" altLang="zh-CN" dirty="0" smtClean="0">
                <a:solidFill>
                  <a:srgbClr val="002060"/>
                </a:solidFill>
              </a:rPr>
              <a:t>(4/4)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6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2" y="1758152"/>
            <a:ext cx="7607942" cy="433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181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读</a:t>
            </a:r>
            <a:r>
              <a:rPr lang="zh-CN" altLang="en-US" dirty="0" smtClean="0">
                <a:solidFill>
                  <a:srgbClr val="002060"/>
                </a:solidFill>
              </a:rPr>
              <a:t>流程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6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2" y="1758152"/>
            <a:ext cx="7607942" cy="43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497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291300" y="3217279"/>
            <a:ext cx="3298004" cy="158910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253346" y="3548740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0174" y="3832209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分布式复制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07432" y="3548740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82989" y="3832161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宕机恢复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684819" y="5257797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684818" y="1822960"/>
            <a:ext cx="1698171" cy="9361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65818" y="2106381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数据视图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723903" y="3265905"/>
            <a:ext cx="7620000" cy="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连接符 16"/>
          <p:cNvCxnSpPr/>
          <p:nvPr/>
        </p:nvCxnSpPr>
        <p:spPr>
          <a:xfrm flipV="1">
            <a:off x="723903" y="4754721"/>
            <a:ext cx="7620000" cy="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右箭头 18"/>
          <p:cNvSpPr/>
          <p:nvPr/>
        </p:nvSpPr>
        <p:spPr>
          <a:xfrm rot="16200000">
            <a:off x="4321631" y="4844483"/>
            <a:ext cx="424543" cy="348343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右箭头 19"/>
          <p:cNvSpPr/>
          <p:nvPr/>
        </p:nvSpPr>
        <p:spPr>
          <a:xfrm rot="16200000">
            <a:off x="4321630" y="2833675"/>
            <a:ext cx="424543" cy="348343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设计要点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22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4022386" y="5540949"/>
            <a:ext cx="115388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单机</a:t>
            </a:r>
            <a:r>
              <a:rPr lang="zh-CN" altLang="en-US" dirty="0" smtClean="0"/>
              <a:t>存储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75730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4549375" y="1670556"/>
            <a:ext cx="1326524" cy="7598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/>
              <a:t>Meta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19" idx="4"/>
            <a:endCxn id="37" idx="0"/>
          </p:cNvCxnSpPr>
          <p:nvPr/>
        </p:nvCxnSpPr>
        <p:spPr>
          <a:xfrm flipH="1">
            <a:off x="4808202" y="2430409"/>
            <a:ext cx="404435" cy="15090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4"/>
            <a:endCxn id="36" idx="0"/>
          </p:cNvCxnSpPr>
          <p:nvPr/>
        </p:nvCxnSpPr>
        <p:spPr>
          <a:xfrm>
            <a:off x="5212637" y="2430409"/>
            <a:ext cx="1133449" cy="2660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9" idx="4"/>
            <a:endCxn id="25" idx="0"/>
          </p:cNvCxnSpPr>
          <p:nvPr/>
        </p:nvCxnSpPr>
        <p:spPr>
          <a:xfrm>
            <a:off x="5212637" y="2430409"/>
            <a:ext cx="2706550" cy="15145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7114229" y="3944990"/>
            <a:ext cx="1609916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/>
              <a:t>Replica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26" name="圆柱形 25"/>
          <p:cNvSpPr/>
          <p:nvPr/>
        </p:nvSpPr>
        <p:spPr>
          <a:xfrm>
            <a:off x="8208639" y="4594928"/>
            <a:ext cx="550634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流程图: 资料带 26"/>
          <p:cNvSpPr/>
          <p:nvPr/>
        </p:nvSpPr>
        <p:spPr>
          <a:xfrm>
            <a:off x="7334853" y="4602200"/>
            <a:ext cx="574052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文本框 14"/>
          <p:cNvSpPr txBox="1"/>
          <p:nvPr/>
        </p:nvSpPr>
        <p:spPr>
          <a:xfrm>
            <a:off x="7897196" y="4637723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29" name="文本框 20"/>
          <p:cNvSpPr txBox="1"/>
          <p:nvPr/>
        </p:nvSpPr>
        <p:spPr>
          <a:xfrm>
            <a:off x="4513531" y="3308424"/>
            <a:ext cx="12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heartbeat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文本框 21"/>
          <p:cNvSpPr txBox="1"/>
          <p:nvPr/>
        </p:nvSpPr>
        <p:spPr>
          <a:xfrm>
            <a:off x="5471464" y="3802056"/>
            <a:ext cx="12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heartbeat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文本框 22"/>
          <p:cNvSpPr txBox="1"/>
          <p:nvPr/>
        </p:nvSpPr>
        <p:spPr>
          <a:xfrm>
            <a:off x="6346086" y="3122939"/>
            <a:ext cx="12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heartbeat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820583" y="1667308"/>
            <a:ext cx="1903562" cy="7598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/>
              <a:t>ZooKeeper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32" idx="2"/>
            <a:endCxn id="19" idx="6"/>
          </p:cNvCxnSpPr>
          <p:nvPr/>
        </p:nvCxnSpPr>
        <p:spPr>
          <a:xfrm flipH="1">
            <a:off x="5875899" y="2047235"/>
            <a:ext cx="944684" cy="3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541128" y="5090566"/>
            <a:ext cx="1609916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/>
              <a:t>Replica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4003244" y="3939472"/>
            <a:ext cx="1609916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/>
              <a:t>Replica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38" name="圆柱形 37"/>
          <p:cNvSpPr/>
          <p:nvPr/>
        </p:nvSpPr>
        <p:spPr>
          <a:xfrm>
            <a:off x="6528125" y="5745440"/>
            <a:ext cx="550634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流程图: 资料带 38"/>
          <p:cNvSpPr/>
          <p:nvPr/>
        </p:nvSpPr>
        <p:spPr>
          <a:xfrm>
            <a:off x="5636001" y="5752712"/>
            <a:ext cx="592390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6216682" y="5788235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41" name="圆柱形 40"/>
          <p:cNvSpPr/>
          <p:nvPr/>
        </p:nvSpPr>
        <p:spPr>
          <a:xfrm>
            <a:off x="5008562" y="4606434"/>
            <a:ext cx="550634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" name="流程图: 资料带 41"/>
          <p:cNvSpPr/>
          <p:nvPr/>
        </p:nvSpPr>
        <p:spPr>
          <a:xfrm>
            <a:off x="4148897" y="4613706"/>
            <a:ext cx="559931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文本框 11"/>
          <p:cNvSpPr txBox="1"/>
          <p:nvPr/>
        </p:nvSpPr>
        <p:spPr>
          <a:xfrm>
            <a:off x="4697119" y="4649229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44" name="文本占位符 3"/>
          <p:cNvSpPr>
            <a:spLocks noGrp="1"/>
          </p:cNvSpPr>
          <p:nvPr/>
        </p:nvSpPr>
        <p:spPr>
          <a:xfrm>
            <a:off x="546107" y="1871881"/>
            <a:ext cx="2986950" cy="4285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lIns="45719" rIns="45719"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2060"/>
                </a:solidFill>
              </a:rPr>
              <a:t>MetaServer</a:t>
            </a:r>
            <a:r>
              <a:rPr lang="zh-CN" altLang="en-US" sz="2000" dirty="0" smtClean="0">
                <a:solidFill>
                  <a:srgbClr val="002060"/>
                </a:solidFill>
              </a:rPr>
              <a:t>和所有的</a:t>
            </a:r>
            <a:r>
              <a:rPr lang="en-US" altLang="zh-CN" sz="2000" dirty="0" smtClean="0">
                <a:solidFill>
                  <a:srgbClr val="002060"/>
                </a:solidFill>
              </a:rPr>
              <a:t>ReplicaServer</a:t>
            </a:r>
            <a:r>
              <a:rPr lang="zh-CN" altLang="en-US" sz="2000" dirty="0" smtClean="0">
                <a:solidFill>
                  <a:srgbClr val="002060"/>
                </a:solidFill>
              </a:rPr>
              <a:t>维持心跳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2060"/>
                </a:solidFill>
              </a:rPr>
              <a:t>Failure Detection</a:t>
            </a:r>
            <a:r>
              <a:rPr lang="zh-CN" altLang="en-US" sz="2000" dirty="0" smtClean="0">
                <a:solidFill>
                  <a:srgbClr val="002060"/>
                </a:solidFill>
              </a:rPr>
              <a:t>通过心跳来实现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2000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2060"/>
                </a:solidFill>
              </a:rPr>
              <a:t>Failover</a:t>
            </a:r>
            <a:r>
              <a:rPr lang="zh-CN" altLang="en-US" sz="2000" dirty="0" smtClean="0">
                <a:solidFill>
                  <a:srgbClr val="002060"/>
                </a:solidFill>
              </a:rPr>
              <a:t>有三种类型：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2060"/>
                </a:solidFill>
              </a:rPr>
              <a:t>Primary Failover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2060"/>
                </a:solidFill>
              </a:rPr>
              <a:t>Secondary Failover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2060"/>
                </a:solidFill>
              </a:rPr>
              <a:t>MetaServer Failover</a:t>
            </a:r>
          </a:p>
        </p:txBody>
      </p:sp>
      <p:pic>
        <p:nvPicPr>
          <p:cNvPr id="33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宕</a:t>
            </a:r>
            <a:r>
              <a:rPr lang="zh-CN" altLang="en-US" dirty="0" smtClean="0">
                <a:solidFill>
                  <a:srgbClr val="002060"/>
                </a:solidFill>
              </a:rPr>
              <a:t>机恢复</a:t>
            </a:r>
            <a:endParaRPr lang="en-US" altLang="zh-C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7753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358616" y="3809043"/>
            <a:ext cx="1604622" cy="759853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Primary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6183621" y="1763210"/>
            <a:ext cx="1870704" cy="7598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ZooKeeper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911982" y="1763209"/>
            <a:ext cx="1326524" cy="7598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866628" y="5273771"/>
            <a:ext cx="1719331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Secondary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4"/>
            <a:endCxn id="3" idx="0"/>
          </p:cNvCxnSpPr>
          <p:nvPr/>
        </p:nvCxnSpPr>
        <p:spPr>
          <a:xfrm flipH="1">
            <a:off x="4160927" y="2523062"/>
            <a:ext cx="414317" cy="12859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4"/>
            <a:endCxn id="6" idx="0"/>
          </p:cNvCxnSpPr>
          <p:nvPr/>
        </p:nvCxnSpPr>
        <p:spPr>
          <a:xfrm>
            <a:off x="4575244" y="2523062"/>
            <a:ext cx="1151050" cy="2750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4"/>
            <a:endCxn id="10" idx="0"/>
          </p:cNvCxnSpPr>
          <p:nvPr/>
        </p:nvCxnSpPr>
        <p:spPr>
          <a:xfrm>
            <a:off x="4575244" y="2523062"/>
            <a:ext cx="3234532" cy="12932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765837" y="3816314"/>
            <a:ext cx="2087877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Secondary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3" idx="6"/>
            <a:endCxn id="10" idx="2"/>
          </p:cNvCxnSpPr>
          <p:nvPr/>
        </p:nvCxnSpPr>
        <p:spPr>
          <a:xfrm>
            <a:off x="4963238" y="4188970"/>
            <a:ext cx="1802599" cy="7271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6"/>
            <a:endCxn id="6" idx="0"/>
          </p:cNvCxnSpPr>
          <p:nvPr/>
        </p:nvCxnSpPr>
        <p:spPr>
          <a:xfrm>
            <a:off x="4963238" y="4188970"/>
            <a:ext cx="763056" cy="1084801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2"/>
            <a:endCxn id="5" idx="6"/>
          </p:cNvCxnSpPr>
          <p:nvPr/>
        </p:nvCxnSpPr>
        <p:spPr>
          <a:xfrm flipH="1" flipV="1">
            <a:off x="5238506" y="2143136"/>
            <a:ext cx="94511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圆柱形 13"/>
          <p:cNvSpPr/>
          <p:nvPr/>
        </p:nvSpPr>
        <p:spPr>
          <a:xfrm>
            <a:off x="4327626" y="4371097"/>
            <a:ext cx="521853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流程图: 资料带 14"/>
          <p:cNvSpPr/>
          <p:nvPr/>
        </p:nvSpPr>
        <p:spPr>
          <a:xfrm>
            <a:off x="3482622" y="4378369"/>
            <a:ext cx="545271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16184" y="4413892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17" name="圆柱形 16"/>
          <p:cNvSpPr/>
          <p:nvPr/>
        </p:nvSpPr>
        <p:spPr>
          <a:xfrm>
            <a:off x="7947332" y="4406618"/>
            <a:ext cx="556466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流程图: 资料带 17"/>
          <p:cNvSpPr/>
          <p:nvPr/>
        </p:nvSpPr>
        <p:spPr>
          <a:xfrm>
            <a:off x="7073548" y="4413890"/>
            <a:ext cx="574050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635889" y="4449413"/>
            <a:ext cx="3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1133678" y="3853803"/>
            <a:ext cx="1339402" cy="6558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3" idx="6"/>
            <a:endCxn id="3" idx="2"/>
          </p:cNvCxnSpPr>
          <p:nvPr/>
        </p:nvCxnSpPr>
        <p:spPr>
          <a:xfrm>
            <a:off x="2473080" y="4181726"/>
            <a:ext cx="885536" cy="7244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3360430" y="3816286"/>
            <a:ext cx="1604622" cy="75985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Primary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5" idx="4"/>
            <a:endCxn id="25" idx="0"/>
          </p:cNvCxnSpPr>
          <p:nvPr/>
        </p:nvCxnSpPr>
        <p:spPr>
          <a:xfrm flipH="1">
            <a:off x="4162741" y="2523062"/>
            <a:ext cx="412503" cy="1293224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6"/>
            <a:endCxn id="10" idx="2"/>
          </p:cNvCxnSpPr>
          <p:nvPr/>
        </p:nvCxnSpPr>
        <p:spPr>
          <a:xfrm>
            <a:off x="4965052" y="4196213"/>
            <a:ext cx="1800785" cy="2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6"/>
            <a:endCxn id="33" idx="0"/>
          </p:cNvCxnSpPr>
          <p:nvPr/>
        </p:nvCxnSpPr>
        <p:spPr>
          <a:xfrm>
            <a:off x="4965052" y="4196213"/>
            <a:ext cx="761239" cy="107028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圆柱形 28"/>
          <p:cNvSpPr/>
          <p:nvPr/>
        </p:nvSpPr>
        <p:spPr>
          <a:xfrm>
            <a:off x="4327626" y="4363826"/>
            <a:ext cx="521853" cy="41212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流程图: 资料带 29"/>
          <p:cNvSpPr/>
          <p:nvPr/>
        </p:nvSpPr>
        <p:spPr>
          <a:xfrm>
            <a:off x="3482622" y="4371098"/>
            <a:ext cx="545271" cy="404856"/>
          </a:xfrm>
          <a:prstGeom prst="flowChartPunchedTap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016184" y="4406621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3" idx="6"/>
            <a:endCxn id="25" idx="2"/>
          </p:cNvCxnSpPr>
          <p:nvPr/>
        </p:nvCxnSpPr>
        <p:spPr>
          <a:xfrm>
            <a:off x="2473080" y="4181726"/>
            <a:ext cx="887350" cy="1448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4866625" y="5266500"/>
            <a:ext cx="1719331" cy="759853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Primary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23" idx="6"/>
            <a:endCxn id="33" idx="2"/>
          </p:cNvCxnSpPr>
          <p:nvPr/>
        </p:nvCxnSpPr>
        <p:spPr>
          <a:xfrm>
            <a:off x="2473080" y="4181726"/>
            <a:ext cx="2393545" cy="1464701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3" idx="7"/>
            <a:endCxn id="10" idx="3"/>
          </p:cNvCxnSpPr>
          <p:nvPr/>
        </p:nvCxnSpPr>
        <p:spPr>
          <a:xfrm flipV="1">
            <a:off x="6334166" y="4464889"/>
            <a:ext cx="737434" cy="912889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6995616" y="5276119"/>
            <a:ext cx="2003244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Secondary</a:t>
            </a:r>
            <a:endParaRPr lang="zh-CN" altLang="en-US" dirty="0"/>
          </a:p>
        </p:txBody>
      </p:sp>
      <p:sp>
        <p:nvSpPr>
          <p:cNvPr id="37" name="圆柱形 36"/>
          <p:cNvSpPr/>
          <p:nvPr/>
        </p:nvSpPr>
        <p:spPr>
          <a:xfrm>
            <a:off x="8191624" y="5866423"/>
            <a:ext cx="576735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流程图: 资料带 37"/>
          <p:cNvSpPr/>
          <p:nvPr/>
        </p:nvSpPr>
        <p:spPr>
          <a:xfrm>
            <a:off x="7291738" y="5873695"/>
            <a:ext cx="600153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880182" y="5909218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33" idx="6"/>
            <a:endCxn id="36" idx="2"/>
          </p:cNvCxnSpPr>
          <p:nvPr/>
        </p:nvCxnSpPr>
        <p:spPr>
          <a:xfrm>
            <a:off x="6585956" y="5646427"/>
            <a:ext cx="409660" cy="9619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5" idx="4"/>
            <a:endCxn id="36" idx="1"/>
          </p:cNvCxnSpPr>
          <p:nvPr/>
        </p:nvCxnSpPr>
        <p:spPr>
          <a:xfrm>
            <a:off x="4575244" y="2523062"/>
            <a:ext cx="2713740" cy="28643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圆柱形 19"/>
          <p:cNvSpPr/>
          <p:nvPr/>
        </p:nvSpPr>
        <p:spPr>
          <a:xfrm>
            <a:off x="5956466" y="5844407"/>
            <a:ext cx="570470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流程图: 资料带 20"/>
          <p:cNvSpPr/>
          <p:nvPr/>
        </p:nvSpPr>
        <p:spPr>
          <a:xfrm>
            <a:off x="5062844" y="5851679"/>
            <a:ext cx="593888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45023" y="5887202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51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52365" y="1546872"/>
            <a:ext cx="3887392" cy="3279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zh-CN" altLang="en-US" sz="1800" dirty="0" smtClean="0">
                <a:solidFill>
                  <a:srgbClr val="002060"/>
                </a:solidFill>
              </a:rPr>
              <a:t>正常读写</a:t>
            </a: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53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52365" y="1888892"/>
            <a:ext cx="3887392" cy="3279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zh-CN" sz="1800" dirty="0" smtClean="0">
                <a:solidFill>
                  <a:srgbClr val="002060"/>
                </a:solidFill>
              </a:rPr>
              <a:t>Primary</a:t>
            </a:r>
            <a:r>
              <a:rPr lang="zh-CN" altLang="en-US" sz="1800" dirty="0" smtClean="0">
                <a:solidFill>
                  <a:srgbClr val="002060"/>
                </a:solidFill>
              </a:rPr>
              <a:t>挂了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 startAt="2"/>
            </a:pPr>
            <a:endParaRPr lang="en-US" altLang="zh-C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5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52364" y="2217231"/>
            <a:ext cx="3615007" cy="64115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 startAt="3"/>
            </a:pPr>
            <a:r>
              <a:rPr lang="en-US" altLang="zh-CN" sz="1800" dirty="0" smtClean="0">
                <a:solidFill>
                  <a:srgbClr val="002060"/>
                </a:solidFill>
              </a:rPr>
              <a:t>MetaServer</a:t>
            </a:r>
            <a:r>
              <a:rPr lang="zh-CN" altLang="en-US" sz="1800" dirty="0" smtClean="0">
                <a:solidFill>
                  <a:srgbClr val="002060"/>
                </a:solidFill>
              </a:rPr>
              <a:t>选择一个</a:t>
            </a:r>
            <a:r>
              <a:rPr lang="en-US" altLang="zh-CN" sz="1800" dirty="0" smtClean="0">
                <a:solidFill>
                  <a:srgbClr val="002060"/>
                </a:solidFill>
              </a:rPr>
              <a:t>Secondary</a:t>
            </a:r>
            <a:r>
              <a:rPr lang="zh-CN" altLang="en-US" sz="1800" dirty="0" smtClean="0">
                <a:solidFill>
                  <a:srgbClr val="002060"/>
                </a:solidFill>
              </a:rPr>
              <a:t>成为新的</a:t>
            </a:r>
            <a:r>
              <a:rPr lang="en-US" altLang="zh-CN" sz="1800" dirty="0" smtClean="0">
                <a:solidFill>
                  <a:srgbClr val="002060"/>
                </a:solidFill>
              </a:rPr>
              <a:t>Primary</a:t>
            </a:r>
          </a:p>
          <a:p>
            <a:pPr marL="0" indent="0">
              <a:buNone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55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52365" y="2882843"/>
            <a:ext cx="3887392" cy="3279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zh-CN" altLang="en-US" sz="1800" dirty="0" smtClean="0">
                <a:solidFill>
                  <a:srgbClr val="002060"/>
                </a:solidFill>
              </a:rPr>
              <a:t>补充</a:t>
            </a:r>
            <a:r>
              <a:rPr lang="en-US" altLang="zh-CN" sz="1800" dirty="0" smtClean="0">
                <a:solidFill>
                  <a:srgbClr val="002060"/>
                </a:solidFill>
              </a:rPr>
              <a:t>Secondary</a:t>
            </a:r>
          </a:p>
          <a:p>
            <a:pPr marL="342900" indent="-342900">
              <a:buAutoNum type="arabicPeriod" startAt="4"/>
            </a:pPr>
            <a:endParaRPr lang="en-US" altLang="zh-C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pic>
        <p:nvPicPr>
          <p:cNvPr id="48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宕</a:t>
            </a:r>
            <a:r>
              <a:rPr lang="zh-CN" altLang="en-US" dirty="0" smtClean="0">
                <a:solidFill>
                  <a:srgbClr val="002060"/>
                </a:solidFill>
              </a:rPr>
              <a:t>机恢复 </a:t>
            </a:r>
            <a:r>
              <a:rPr lang="en-US" altLang="zh-CN" dirty="0" smtClean="0">
                <a:solidFill>
                  <a:srgbClr val="002060"/>
                </a:solidFill>
              </a:rPr>
              <a:t>- Primary</a:t>
            </a:r>
            <a:r>
              <a:rPr lang="zh-CN" altLang="en-US" dirty="0" smtClean="0">
                <a:solidFill>
                  <a:srgbClr val="002060"/>
                </a:solidFill>
              </a:rPr>
              <a:t>恢复</a:t>
            </a:r>
            <a:endParaRPr lang="en-US" altLang="zh-C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4851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5" grpId="0" animBg="1"/>
      <p:bldP spid="6" grpId="0" animBg="1"/>
      <p:bldP spid="6" grpId="1" animBg="1"/>
      <p:bldP spid="10" grpId="0" animBg="1"/>
      <p:bldP spid="14" grpId="0" animBg="1"/>
      <p:bldP spid="14" grpId="1" animBg="1"/>
      <p:bldP spid="15" grpId="0" animBg="1"/>
      <p:bldP spid="15" grpId="1" animBg="1"/>
      <p:bldP spid="16" grpId="0"/>
      <p:bldP spid="16" grpId="1"/>
      <p:bldP spid="17" grpId="0" animBg="1"/>
      <p:bldP spid="18" grpId="0" animBg="1"/>
      <p:bldP spid="19" grpId="0"/>
      <p:bldP spid="23" grpId="0" animBg="1"/>
      <p:bldP spid="25" grpId="0" animBg="1"/>
      <p:bldP spid="29" grpId="0" animBg="1"/>
      <p:bldP spid="30" grpId="0" animBg="1"/>
      <p:bldP spid="31" grpId="0"/>
      <p:bldP spid="33" grpId="0" animBg="1"/>
      <p:bldP spid="36" grpId="0" animBg="1"/>
      <p:bldP spid="37" grpId="0" animBg="1"/>
      <p:bldP spid="38" grpId="0" animBg="1"/>
      <p:bldP spid="39" grpId="0"/>
      <p:bldP spid="20" grpId="0" animBg="1"/>
      <p:bldP spid="21" grpId="0" animBg="1"/>
      <p:bldP spid="22" grpId="0"/>
      <p:bldP spid="51" grpId="0" build="p" animBg="1"/>
      <p:bldP spid="53" grpId="0" uiExpand="1" build="p" animBg="1"/>
      <p:bldP spid="54" grpId="0" build="p" animBg="1"/>
      <p:bldP spid="55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565522" y="1239822"/>
            <a:ext cx="177770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>
                <a:solidFill>
                  <a:srgbClr val="002060"/>
                </a:solidFill>
              </a:rPr>
              <a:t>大 纲</a:t>
            </a:r>
          </a:p>
        </p:txBody>
      </p:sp>
      <p:sp>
        <p:nvSpPr>
          <p:cNvPr id="124" name="Shape 124"/>
          <p:cNvSpPr/>
          <p:nvPr/>
        </p:nvSpPr>
        <p:spPr>
          <a:xfrm>
            <a:off x="2658481" y="1276874"/>
            <a:ext cx="6035042" cy="1892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>
                <a:solidFill>
                  <a:srgbClr val="FF0000"/>
                </a:solidFill>
              </a:rPr>
              <a:t>背景与目标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>
                <a:solidFill>
                  <a:srgbClr val="002060"/>
                </a:solidFill>
              </a:rPr>
              <a:t>设</a:t>
            </a:r>
            <a:r>
              <a:rPr lang="zh-CN" altLang="en-US" dirty="0" smtClean="0">
                <a:solidFill>
                  <a:srgbClr val="002060"/>
                </a:solidFill>
              </a:rPr>
              <a:t>计与实现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600" dirty="0" smtClean="0">
                <a:solidFill>
                  <a:srgbClr val="002060"/>
                </a:solidFill>
                <a:latin typeface="Microsoft YaHei"/>
                <a:ea typeface="Microsoft YaHei"/>
                <a:cs typeface="Microsoft YaHei"/>
              </a:rPr>
              <a:t>使用与实践</a:t>
            </a:r>
            <a:endParaRPr lang="en-US" altLang="zh-CN" sz="2600" dirty="0">
              <a:solidFill>
                <a:srgbClr val="002060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27" name="Shape 127"/>
          <p:cNvSpPr/>
          <p:nvPr/>
        </p:nvSpPr>
        <p:spPr>
          <a:xfrm flipH="1">
            <a:off x="2452742" y="1424940"/>
            <a:ext cx="0" cy="1744760"/>
          </a:xfrm>
          <a:prstGeom prst="line">
            <a:avLst/>
          </a:prstGeom>
          <a:ln w="6350">
            <a:solidFill>
              <a:srgbClr val="00206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3477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椭圆 48"/>
          <p:cNvSpPr/>
          <p:nvPr/>
        </p:nvSpPr>
        <p:spPr>
          <a:xfrm>
            <a:off x="4372798" y="3991223"/>
            <a:ext cx="1604622" cy="759853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Primary</a:t>
            </a:r>
            <a:endParaRPr lang="zh-CN" altLang="en-US" dirty="0"/>
          </a:p>
        </p:txBody>
      </p:sp>
      <p:sp>
        <p:nvSpPr>
          <p:cNvPr id="50" name="椭圆 49"/>
          <p:cNvSpPr/>
          <p:nvPr/>
        </p:nvSpPr>
        <p:spPr>
          <a:xfrm>
            <a:off x="6951062" y="1716790"/>
            <a:ext cx="1870704" cy="7598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ZooKeeper</a:t>
            </a:r>
            <a:endParaRPr lang="zh-CN" altLang="en-US" dirty="0"/>
          </a:p>
        </p:txBody>
      </p:sp>
      <p:sp>
        <p:nvSpPr>
          <p:cNvPr id="51" name="椭圆 50"/>
          <p:cNvSpPr/>
          <p:nvPr/>
        </p:nvSpPr>
        <p:spPr>
          <a:xfrm>
            <a:off x="4926164" y="1716789"/>
            <a:ext cx="1326524" cy="7598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6098514" y="5455951"/>
            <a:ext cx="1844486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Secondary</a:t>
            </a:r>
            <a:endParaRPr lang="zh-CN" altLang="en-US" dirty="0"/>
          </a:p>
        </p:txBody>
      </p:sp>
      <p:cxnSp>
        <p:nvCxnSpPr>
          <p:cNvPr id="53" name="直接箭头连接符 52"/>
          <p:cNvCxnSpPr>
            <a:stCxn id="51" idx="4"/>
            <a:endCxn id="49" idx="0"/>
          </p:cNvCxnSpPr>
          <p:nvPr/>
        </p:nvCxnSpPr>
        <p:spPr>
          <a:xfrm flipH="1">
            <a:off x="5175109" y="2476642"/>
            <a:ext cx="414317" cy="15145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1" idx="4"/>
            <a:endCxn id="52" idx="0"/>
          </p:cNvCxnSpPr>
          <p:nvPr/>
        </p:nvCxnSpPr>
        <p:spPr>
          <a:xfrm>
            <a:off x="5589426" y="2476642"/>
            <a:ext cx="1431331" cy="2979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1" idx="4"/>
            <a:endCxn id="56" idx="0"/>
          </p:cNvCxnSpPr>
          <p:nvPr/>
        </p:nvCxnSpPr>
        <p:spPr>
          <a:xfrm>
            <a:off x="5589426" y="2476642"/>
            <a:ext cx="2348577" cy="1521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7020757" y="3998494"/>
            <a:ext cx="1834491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Secondary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49" idx="6"/>
            <a:endCxn id="56" idx="2"/>
          </p:cNvCxnSpPr>
          <p:nvPr/>
        </p:nvCxnSpPr>
        <p:spPr>
          <a:xfrm>
            <a:off x="5977420" y="4371150"/>
            <a:ext cx="1043337" cy="7271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52" idx="0"/>
          </p:cNvCxnSpPr>
          <p:nvPr/>
        </p:nvCxnSpPr>
        <p:spPr>
          <a:xfrm>
            <a:off x="5899571" y="4553277"/>
            <a:ext cx="1121186" cy="902674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0" idx="2"/>
            <a:endCxn id="51" idx="6"/>
          </p:cNvCxnSpPr>
          <p:nvPr/>
        </p:nvCxnSpPr>
        <p:spPr>
          <a:xfrm flipH="1" flipV="1">
            <a:off x="6252688" y="2096716"/>
            <a:ext cx="69837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圆柱形 59"/>
          <p:cNvSpPr/>
          <p:nvPr/>
        </p:nvSpPr>
        <p:spPr>
          <a:xfrm>
            <a:off x="5486949" y="4553277"/>
            <a:ext cx="568972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1" name="流程图: 资料带 60"/>
          <p:cNvSpPr/>
          <p:nvPr/>
        </p:nvSpPr>
        <p:spPr>
          <a:xfrm>
            <a:off x="4642426" y="4560549"/>
            <a:ext cx="544789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175506" y="4596072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63" name="圆柱形 62"/>
          <p:cNvSpPr/>
          <p:nvPr/>
        </p:nvSpPr>
        <p:spPr>
          <a:xfrm>
            <a:off x="8163231" y="4588798"/>
            <a:ext cx="527410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4" name="流程图: 资料带 63"/>
          <p:cNvSpPr/>
          <p:nvPr/>
        </p:nvSpPr>
        <p:spPr>
          <a:xfrm>
            <a:off x="7312669" y="4596070"/>
            <a:ext cx="550828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851788" y="4631593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66" name="圆柱形 65"/>
          <p:cNvSpPr/>
          <p:nvPr/>
        </p:nvSpPr>
        <p:spPr>
          <a:xfrm>
            <a:off x="7217382" y="6026587"/>
            <a:ext cx="568972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流程图: 资料带 66"/>
          <p:cNvSpPr/>
          <p:nvPr/>
        </p:nvSpPr>
        <p:spPr>
          <a:xfrm>
            <a:off x="6325258" y="6033859"/>
            <a:ext cx="592390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6905939" y="6069382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69" name="椭圆 68"/>
          <p:cNvSpPr/>
          <p:nvPr/>
        </p:nvSpPr>
        <p:spPr>
          <a:xfrm>
            <a:off x="2148096" y="4043226"/>
            <a:ext cx="1339402" cy="6558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cxnSp>
        <p:nvCxnSpPr>
          <p:cNvPr id="70" name="直接箭头连接符 69"/>
          <p:cNvCxnSpPr>
            <a:stCxn id="69" idx="6"/>
            <a:endCxn id="49" idx="2"/>
          </p:cNvCxnSpPr>
          <p:nvPr/>
        </p:nvCxnSpPr>
        <p:spPr>
          <a:xfrm>
            <a:off x="3487498" y="4371149"/>
            <a:ext cx="885300" cy="1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49" idx="6"/>
            <a:endCxn id="72" idx="2"/>
          </p:cNvCxnSpPr>
          <p:nvPr/>
        </p:nvCxnSpPr>
        <p:spPr>
          <a:xfrm>
            <a:off x="5977420" y="4371150"/>
            <a:ext cx="1033343" cy="3636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7010763" y="3991224"/>
            <a:ext cx="1844486" cy="7671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Secondary</a:t>
            </a:r>
            <a:endParaRPr lang="zh-CN" altLang="en-US" dirty="0"/>
          </a:p>
        </p:txBody>
      </p:sp>
      <p:sp>
        <p:nvSpPr>
          <p:cNvPr id="73" name="圆柱形 72"/>
          <p:cNvSpPr/>
          <p:nvPr/>
        </p:nvSpPr>
        <p:spPr>
          <a:xfrm>
            <a:off x="8168547" y="4596071"/>
            <a:ext cx="527410" cy="41212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4" name="流程图: 资料带 73"/>
          <p:cNvSpPr/>
          <p:nvPr/>
        </p:nvSpPr>
        <p:spPr>
          <a:xfrm>
            <a:off x="7317985" y="4603343"/>
            <a:ext cx="550828" cy="404856"/>
          </a:xfrm>
          <a:prstGeom prst="flowChartPunchedTap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7857104" y="4638866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cxnSp>
        <p:nvCxnSpPr>
          <p:cNvPr id="76" name="直接箭头连接符 75"/>
          <p:cNvCxnSpPr>
            <a:stCxn id="51" idx="4"/>
            <a:endCxn id="56" idx="0"/>
          </p:cNvCxnSpPr>
          <p:nvPr/>
        </p:nvCxnSpPr>
        <p:spPr>
          <a:xfrm>
            <a:off x="5589426" y="2476642"/>
            <a:ext cx="2348577" cy="1521852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2787737" y="5444663"/>
            <a:ext cx="1891474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Secondary</a:t>
            </a:r>
            <a:endParaRPr lang="zh-CN" altLang="en-US" dirty="0"/>
          </a:p>
        </p:txBody>
      </p:sp>
      <p:sp>
        <p:nvSpPr>
          <p:cNvPr id="78" name="圆柱形 77"/>
          <p:cNvSpPr/>
          <p:nvPr/>
        </p:nvSpPr>
        <p:spPr>
          <a:xfrm>
            <a:off x="3921863" y="6046255"/>
            <a:ext cx="568972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9" name="流程图: 资料带 78"/>
          <p:cNvSpPr/>
          <p:nvPr/>
        </p:nvSpPr>
        <p:spPr>
          <a:xfrm>
            <a:off x="3008337" y="6053527"/>
            <a:ext cx="613792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3610420" y="6089050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cxnSp>
        <p:nvCxnSpPr>
          <p:cNvPr id="81" name="直接箭头连接符 80"/>
          <p:cNvCxnSpPr>
            <a:stCxn id="49" idx="3"/>
            <a:endCxn id="77" idx="0"/>
          </p:cNvCxnSpPr>
          <p:nvPr/>
        </p:nvCxnSpPr>
        <p:spPr>
          <a:xfrm flipH="1">
            <a:off x="3733474" y="4639798"/>
            <a:ext cx="874315" cy="804865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51" idx="4"/>
            <a:endCxn id="77" idx="0"/>
          </p:cNvCxnSpPr>
          <p:nvPr/>
        </p:nvCxnSpPr>
        <p:spPr>
          <a:xfrm flipH="1">
            <a:off x="3733474" y="2476642"/>
            <a:ext cx="1855952" cy="2968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52365" y="1661726"/>
            <a:ext cx="3887392" cy="3279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zh-CN" altLang="en-US" sz="1800" dirty="0" smtClean="0">
                <a:solidFill>
                  <a:srgbClr val="002060"/>
                </a:solidFill>
              </a:rPr>
              <a:t>正常读写</a:t>
            </a: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9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52365" y="2003746"/>
            <a:ext cx="3887392" cy="3279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sz="1800" dirty="0" smtClean="0">
                <a:solidFill>
                  <a:srgbClr val="002060"/>
                </a:solidFill>
              </a:rPr>
              <a:t>某个</a:t>
            </a:r>
            <a:r>
              <a:rPr lang="en-US" altLang="zh-CN" sz="1800" dirty="0" smtClean="0">
                <a:solidFill>
                  <a:srgbClr val="002060"/>
                </a:solidFill>
              </a:rPr>
              <a:t>Secondary</a:t>
            </a:r>
            <a:r>
              <a:rPr lang="zh-CN" altLang="en-US" sz="1800" dirty="0" smtClean="0">
                <a:solidFill>
                  <a:srgbClr val="002060"/>
                </a:solidFill>
              </a:rPr>
              <a:t>挂了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 startAt="2"/>
            </a:pPr>
            <a:endParaRPr lang="en-US" altLang="zh-C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95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52365" y="2332085"/>
            <a:ext cx="3150659" cy="64115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 startAt="3"/>
            </a:pPr>
            <a:r>
              <a:rPr lang="en-US" altLang="zh-CN" sz="1800" dirty="0" smtClean="0">
                <a:solidFill>
                  <a:srgbClr val="002060"/>
                </a:solidFill>
              </a:rPr>
              <a:t>Primary</a:t>
            </a:r>
            <a:r>
              <a:rPr lang="zh-CN" altLang="en-US" sz="1800" dirty="0" smtClean="0">
                <a:solidFill>
                  <a:srgbClr val="002060"/>
                </a:solidFill>
              </a:rPr>
              <a:t>在一</a:t>
            </a:r>
            <a:r>
              <a:rPr lang="zh-CN" altLang="en-US" sz="1800" dirty="0">
                <a:solidFill>
                  <a:srgbClr val="002060"/>
                </a:solidFill>
              </a:rPr>
              <a:t>主一备</a:t>
            </a:r>
            <a:r>
              <a:rPr lang="zh-CN" altLang="en-US" sz="1800" dirty="0" smtClean="0">
                <a:solidFill>
                  <a:srgbClr val="002060"/>
                </a:solidFill>
              </a:rPr>
              <a:t>状态下继续</a:t>
            </a:r>
            <a:r>
              <a:rPr lang="zh-CN" altLang="en-US" sz="1800" dirty="0">
                <a:solidFill>
                  <a:srgbClr val="002060"/>
                </a:solidFill>
              </a:rPr>
              <a:t>提供服务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3"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96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52365" y="2997697"/>
            <a:ext cx="3887392" cy="3279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zh-CN" altLang="en-US" sz="1800" dirty="0" smtClean="0">
                <a:solidFill>
                  <a:srgbClr val="002060"/>
                </a:solidFill>
              </a:rPr>
              <a:t>补充</a:t>
            </a:r>
            <a:r>
              <a:rPr lang="en-US" altLang="zh-CN" sz="1800" dirty="0" smtClean="0">
                <a:solidFill>
                  <a:srgbClr val="002060"/>
                </a:solidFill>
              </a:rPr>
              <a:t>Secondary</a:t>
            </a:r>
          </a:p>
          <a:p>
            <a:pPr marL="342900" indent="-342900">
              <a:buAutoNum type="arabicPeriod" startAt="4"/>
            </a:pPr>
            <a:endParaRPr lang="en-US" altLang="zh-C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pic>
        <p:nvPicPr>
          <p:cNvPr id="43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宕</a:t>
            </a:r>
            <a:r>
              <a:rPr lang="zh-CN" altLang="en-US" dirty="0" smtClean="0">
                <a:solidFill>
                  <a:srgbClr val="002060"/>
                </a:solidFill>
              </a:rPr>
              <a:t>机恢复 </a:t>
            </a:r>
            <a:r>
              <a:rPr lang="en-US" altLang="zh-CN" dirty="0" smtClean="0">
                <a:solidFill>
                  <a:srgbClr val="002060"/>
                </a:solidFill>
              </a:rPr>
              <a:t>- Secondary</a:t>
            </a:r>
            <a:r>
              <a:rPr lang="zh-CN" altLang="en-US" dirty="0" smtClean="0">
                <a:solidFill>
                  <a:srgbClr val="002060"/>
                </a:solidFill>
              </a:rPr>
              <a:t>恢复</a:t>
            </a:r>
            <a:endParaRPr lang="en-US" altLang="zh-C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5206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6" grpId="0" animBg="1"/>
      <p:bldP spid="56" grpId="1" animBg="1"/>
      <p:bldP spid="60" grpId="0" animBg="1"/>
      <p:bldP spid="61" grpId="0" animBg="1"/>
      <p:bldP spid="62" grpId="0"/>
      <p:bldP spid="63" grpId="0" animBg="1"/>
      <p:bldP spid="63" grpId="1" animBg="1"/>
      <p:bldP spid="64" grpId="0" animBg="1"/>
      <p:bldP spid="64" grpId="1" animBg="1"/>
      <p:bldP spid="65" grpId="0"/>
      <p:bldP spid="65" grpId="1"/>
      <p:bldP spid="66" grpId="0" animBg="1"/>
      <p:bldP spid="67" grpId="0" animBg="1"/>
      <p:bldP spid="68" grpId="0"/>
      <p:bldP spid="69" grpId="0" animBg="1"/>
      <p:bldP spid="72" grpId="0" animBg="1"/>
      <p:bldP spid="73" grpId="0" animBg="1"/>
      <p:bldP spid="74" grpId="0" animBg="1"/>
      <p:bldP spid="75" grpId="0"/>
      <p:bldP spid="77" grpId="0" animBg="1"/>
      <p:bldP spid="78" grpId="0" animBg="1"/>
      <p:bldP spid="79" grpId="0" animBg="1"/>
      <p:bldP spid="80" grpId="0"/>
      <p:bldP spid="92" grpId="0" build="p" animBg="1"/>
      <p:bldP spid="94" grpId="0" build="p" animBg="1"/>
      <p:bldP spid="95" grpId="0" build="p" animBg="1"/>
      <p:bldP spid="96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椭圆 29"/>
          <p:cNvSpPr/>
          <p:nvPr/>
        </p:nvSpPr>
        <p:spPr>
          <a:xfrm>
            <a:off x="4253781" y="2480612"/>
            <a:ext cx="1326524" cy="7598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30" idx="4"/>
            <a:endCxn id="45" idx="0"/>
          </p:cNvCxnSpPr>
          <p:nvPr/>
        </p:nvCxnSpPr>
        <p:spPr>
          <a:xfrm flipH="1">
            <a:off x="4569760" y="3240465"/>
            <a:ext cx="347283" cy="1480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4"/>
            <a:endCxn id="44" idx="0"/>
          </p:cNvCxnSpPr>
          <p:nvPr/>
        </p:nvCxnSpPr>
        <p:spPr>
          <a:xfrm>
            <a:off x="4917043" y="3240465"/>
            <a:ext cx="1104175" cy="2353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0" idx="4"/>
            <a:endCxn id="34" idx="0"/>
          </p:cNvCxnSpPr>
          <p:nvPr/>
        </p:nvCxnSpPr>
        <p:spPr>
          <a:xfrm>
            <a:off x="4917043" y="3240465"/>
            <a:ext cx="2551734" cy="15482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663819" y="4788724"/>
            <a:ext cx="1609916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Replica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36" name="圆柱形 35"/>
          <p:cNvSpPr/>
          <p:nvPr/>
        </p:nvSpPr>
        <p:spPr>
          <a:xfrm>
            <a:off x="7758229" y="5458540"/>
            <a:ext cx="550634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流程图: 资料带 36"/>
          <p:cNvSpPr/>
          <p:nvPr/>
        </p:nvSpPr>
        <p:spPr>
          <a:xfrm>
            <a:off x="6884443" y="5465812"/>
            <a:ext cx="574052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446786" y="5501335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4037540" y="4079496"/>
            <a:ext cx="12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heartbeat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986741" y="4392562"/>
            <a:ext cx="12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heartbeat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991692" y="4216636"/>
            <a:ext cx="12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heartbeat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7174415" y="2299397"/>
            <a:ext cx="1897567" cy="7598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ZooKeeper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endCxn id="30" idx="6"/>
          </p:cNvCxnSpPr>
          <p:nvPr/>
        </p:nvCxnSpPr>
        <p:spPr>
          <a:xfrm flipH="1">
            <a:off x="5580305" y="2679324"/>
            <a:ext cx="1569858" cy="1812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5216260" y="5593997"/>
            <a:ext cx="1609916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Replica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3764802" y="4720952"/>
            <a:ext cx="1609916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Replica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46" name="圆柱形 45"/>
          <p:cNvSpPr/>
          <p:nvPr/>
        </p:nvSpPr>
        <p:spPr>
          <a:xfrm>
            <a:off x="6203257" y="6248871"/>
            <a:ext cx="550634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7" name="流程图: 资料带 46"/>
          <p:cNvSpPr/>
          <p:nvPr/>
        </p:nvSpPr>
        <p:spPr>
          <a:xfrm>
            <a:off x="5311133" y="6256143"/>
            <a:ext cx="592390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891814" y="6291666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49" name="圆柱形 48"/>
          <p:cNvSpPr/>
          <p:nvPr/>
        </p:nvSpPr>
        <p:spPr>
          <a:xfrm>
            <a:off x="4770120" y="5396612"/>
            <a:ext cx="550634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流程图: 资料带 49"/>
          <p:cNvSpPr/>
          <p:nvPr/>
        </p:nvSpPr>
        <p:spPr>
          <a:xfrm>
            <a:off x="3910455" y="5403884"/>
            <a:ext cx="559931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458677" y="5439407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5216300" y="1749386"/>
            <a:ext cx="1326524" cy="7598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>
            <a:off x="5516742" y="3043911"/>
            <a:ext cx="1326524" cy="7598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cxnSp>
        <p:nvCxnSpPr>
          <p:cNvPr id="56" name="直接箭头连接符 55"/>
          <p:cNvCxnSpPr>
            <a:endCxn id="52" idx="6"/>
          </p:cNvCxnSpPr>
          <p:nvPr/>
        </p:nvCxnSpPr>
        <p:spPr>
          <a:xfrm flipH="1" flipV="1">
            <a:off x="6542824" y="2129313"/>
            <a:ext cx="750219" cy="3799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53" idx="7"/>
          </p:cNvCxnSpPr>
          <p:nvPr/>
        </p:nvCxnSpPr>
        <p:spPr>
          <a:xfrm flipH="1">
            <a:off x="6649001" y="2860539"/>
            <a:ext cx="644042" cy="294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圆角矩形 143"/>
          <p:cNvSpPr/>
          <p:nvPr/>
        </p:nvSpPr>
        <p:spPr>
          <a:xfrm>
            <a:off x="4151320" y="1630058"/>
            <a:ext cx="2811650" cy="233636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直接箭头连接符 98"/>
          <p:cNvCxnSpPr>
            <a:stCxn id="114" idx="4"/>
          </p:cNvCxnSpPr>
          <p:nvPr/>
        </p:nvCxnSpPr>
        <p:spPr>
          <a:xfrm flipH="1">
            <a:off x="4569761" y="3246997"/>
            <a:ext cx="350933" cy="148012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114" idx="4"/>
            <a:endCxn id="44" idx="0"/>
          </p:cNvCxnSpPr>
          <p:nvPr/>
        </p:nvCxnSpPr>
        <p:spPr>
          <a:xfrm>
            <a:off x="4920694" y="3246997"/>
            <a:ext cx="1100524" cy="234700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4037540" y="4085664"/>
            <a:ext cx="12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3"/>
                </a:solidFill>
              </a:rPr>
              <a:t>heartbeat</a:t>
            </a:r>
            <a:endParaRPr lang="zh-CN" altLang="en-US" sz="1600" dirty="0">
              <a:solidFill>
                <a:schemeClr val="accent3"/>
              </a:solidFill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986741" y="4398730"/>
            <a:ext cx="12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3"/>
                </a:solidFill>
              </a:rPr>
              <a:t>heartbeat</a:t>
            </a:r>
            <a:endParaRPr lang="zh-CN" altLang="en-US" sz="1600" dirty="0">
              <a:solidFill>
                <a:schemeClr val="accent3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991692" y="4222804"/>
            <a:ext cx="12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3"/>
                </a:solidFill>
              </a:rPr>
              <a:t>heartbeat</a:t>
            </a:r>
            <a:endParaRPr lang="zh-CN" altLang="en-US" sz="1600" dirty="0">
              <a:solidFill>
                <a:schemeClr val="accent3"/>
              </a:solidFill>
            </a:endParaRPr>
          </a:p>
        </p:txBody>
      </p:sp>
      <p:cxnSp>
        <p:nvCxnSpPr>
          <p:cNvPr id="105" name="直接箭头连接符 104"/>
          <p:cNvCxnSpPr>
            <a:endCxn id="114" idx="6"/>
          </p:cNvCxnSpPr>
          <p:nvPr/>
        </p:nvCxnSpPr>
        <p:spPr>
          <a:xfrm flipH="1">
            <a:off x="5583956" y="2685492"/>
            <a:ext cx="1566207" cy="181579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6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52365" y="1714398"/>
            <a:ext cx="2938897" cy="6104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zh-CN" altLang="en-US" sz="1800" dirty="0" smtClean="0">
                <a:solidFill>
                  <a:srgbClr val="002060"/>
                </a:solidFill>
              </a:rPr>
              <a:t>主</a:t>
            </a:r>
            <a:r>
              <a:rPr lang="en-US" altLang="zh-CN" sz="1800" dirty="0" smtClean="0">
                <a:solidFill>
                  <a:srgbClr val="002060"/>
                </a:solidFill>
              </a:rPr>
              <a:t>MetaServer</a:t>
            </a:r>
            <a:r>
              <a:rPr lang="zh-CN" altLang="en-US" sz="1800" dirty="0" smtClean="0">
                <a:solidFill>
                  <a:srgbClr val="002060"/>
                </a:solidFill>
              </a:rPr>
              <a:t>和所有</a:t>
            </a:r>
            <a:r>
              <a:rPr lang="zh-CN" altLang="en-US" sz="1800" dirty="0">
                <a:solidFill>
                  <a:srgbClr val="002060"/>
                </a:solidFill>
              </a:rPr>
              <a:t>的</a:t>
            </a:r>
            <a:r>
              <a:rPr lang="en-US" altLang="zh-CN" sz="1800" dirty="0" smtClean="0">
                <a:solidFill>
                  <a:srgbClr val="002060"/>
                </a:solidFill>
              </a:rPr>
              <a:t>ReplicaServer</a:t>
            </a:r>
            <a:r>
              <a:rPr lang="zh-CN" altLang="en-US" sz="1800" dirty="0" smtClean="0">
                <a:solidFill>
                  <a:srgbClr val="002060"/>
                </a:solidFill>
              </a:rPr>
              <a:t>维持心跳</a:t>
            </a: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107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65268" y="2333228"/>
            <a:ext cx="2721007" cy="32838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sz="1800" dirty="0">
                <a:solidFill>
                  <a:srgbClr val="002060"/>
                </a:solidFill>
              </a:rPr>
              <a:t>主</a:t>
            </a:r>
            <a:r>
              <a:rPr lang="en-US" altLang="zh-CN" sz="1800" dirty="0" smtClean="0">
                <a:solidFill>
                  <a:srgbClr val="002060"/>
                </a:solidFill>
              </a:rPr>
              <a:t>MetaServer</a:t>
            </a:r>
            <a:r>
              <a:rPr lang="zh-CN" altLang="en-US" sz="1800" dirty="0" smtClean="0">
                <a:solidFill>
                  <a:srgbClr val="002060"/>
                </a:solidFill>
              </a:rPr>
              <a:t>挂了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 startAt="2"/>
            </a:pPr>
            <a:endParaRPr lang="en-US" altLang="zh-C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108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65268" y="2662006"/>
            <a:ext cx="2772836" cy="95831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 startAt="3"/>
            </a:pPr>
            <a:r>
              <a:rPr lang="zh-CN" altLang="en-US" sz="1800" dirty="0" smtClean="0">
                <a:solidFill>
                  <a:srgbClr val="002060"/>
                </a:solidFill>
              </a:rPr>
              <a:t>某个备</a:t>
            </a:r>
            <a:r>
              <a:rPr lang="en-US" altLang="zh-CN" sz="1800" dirty="0" smtClean="0">
                <a:solidFill>
                  <a:srgbClr val="002060"/>
                </a:solidFill>
              </a:rPr>
              <a:t>MetaServer</a:t>
            </a:r>
            <a:r>
              <a:rPr lang="zh-CN" altLang="en-US" sz="1800" dirty="0" smtClean="0">
                <a:solidFill>
                  <a:srgbClr val="002060"/>
                </a:solidFill>
              </a:rPr>
              <a:t>通过</a:t>
            </a:r>
            <a:r>
              <a:rPr lang="en-US" altLang="zh-CN" sz="1800" dirty="0" smtClean="0">
                <a:solidFill>
                  <a:srgbClr val="002060"/>
                </a:solidFill>
              </a:rPr>
              <a:t>ZooKeeper</a:t>
            </a:r>
            <a:r>
              <a:rPr lang="zh-CN" altLang="en-US" sz="1800" dirty="0" smtClean="0">
                <a:solidFill>
                  <a:srgbClr val="002060"/>
                </a:solidFill>
              </a:rPr>
              <a:t>抢主成为新的主</a:t>
            </a:r>
            <a:r>
              <a:rPr lang="en-US" altLang="zh-CN" sz="1800" dirty="0" smtClean="0">
                <a:solidFill>
                  <a:srgbClr val="002060"/>
                </a:solidFill>
              </a:rPr>
              <a:t>MetaServer</a:t>
            </a:r>
            <a:endParaRPr lang="zh-CN" altLang="en-US" sz="1800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 startAt="3"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109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65268" y="3634838"/>
            <a:ext cx="2721007" cy="36227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zh-CN" altLang="en-US" sz="1800" dirty="0" smtClean="0">
                <a:solidFill>
                  <a:srgbClr val="002060"/>
                </a:solidFill>
              </a:rPr>
              <a:t>从</a:t>
            </a:r>
            <a:r>
              <a:rPr lang="en-US" altLang="zh-CN" sz="1800" dirty="0" smtClean="0">
                <a:solidFill>
                  <a:srgbClr val="002060"/>
                </a:solidFill>
              </a:rPr>
              <a:t>ZooKeeper</a:t>
            </a:r>
            <a:r>
              <a:rPr lang="zh-CN" altLang="en-US" sz="1800" dirty="0" smtClean="0">
                <a:solidFill>
                  <a:srgbClr val="002060"/>
                </a:solidFill>
              </a:rPr>
              <a:t>恢复状态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 startAt="4"/>
            </a:pPr>
            <a:endParaRPr lang="en-US" altLang="zh-C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110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65268" y="4000546"/>
            <a:ext cx="2946250" cy="60627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zh-CN" altLang="en-US" sz="1800" dirty="0" smtClean="0">
                <a:solidFill>
                  <a:srgbClr val="002060"/>
                </a:solidFill>
              </a:rPr>
              <a:t>重新和所有</a:t>
            </a:r>
            <a:r>
              <a:rPr lang="en-US" altLang="zh-CN" sz="1800" dirty="0" smtClean="0">
                <a:solidFill>
                  <a:srgbClr val="002060"/>
                </a:solidFill>
              </a:rPr>
              <a:t>ReplicaServer</a:t>
            </a:r>
            <a:r>
              <a:rPr lang="zh-CN" altLang="en-US" sz="1800" dirty="0" smtClean="0">
                <a:solidFill>
                  <a:srgbClr val="002060"/>
                </a:solidFill>
              </a:rPr>
              <a:t>建立心跳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5524059" y="3037612"/>
            <a:ext cx="1326524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14" name="椭圆 113"/>
          <p:cNvSpPr/>
          <p:nvPr/>
        </p:nvSpPr>
        <p:spPr>
          <a:xfrm>
            <a:off x="4257432" y="2487144"/>
            <a:ext cx="1326524" cy="759853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51" name="下箭头 150"/>
          <p:cNvSpPr/>
          <p:nvPr/>
        </p:nvSpPr>
        <p:spPr>
          <a:xfrm rot="3863789">
            <a:off x="7044860" y="2858346"/>
            <a:ext cx="179799" cy="631813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7063623" y="3107031"/>
            <a:ext cx="102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6"/>
                </a:solidFill>
              </a:rPr>
              <a:t>recover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cxnSp>
        <p:nvCxnSpPr>
          <p:cNvPr id="118" name="直接箭头连接符 117"/>
          <p:cNvCxnSpPr>
            <a:stCxn id="113" idx="4"/>
            <a:endCxn id="45" idx="0"/>
          </p:cNvCxnSpPr>
          <p:nvPr/>
        </p:nvCxnSpPr>
        <p:spPr>
          <a:xfrm flipH="1">
            <a:off x="4569760" y="3797465"/>
            <a:ext cx="1617561" cy="923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113" idx="4"/>
            <a:endCxn id="44" idx="0"/>
          </p:cNvCxnSpPr>
          <p:nvPr/>
        </p:nvCxnSpPr>
        <p:spPr>
          <a:xfrm flipH="1">
            <a:off x="6021218" y="3797465"/>
            <a:ext cx="166103" cy="1796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13" idx="4"/>
            <a:endCxn id="34" idx="0"/>
          </p:cNvCxnSpPr>
          <p:nvPr/>
        </p:nvCxnSpPr>
        <p:spPr>
          <a:xfrm>
            <a:off x="6187321" y="3797465"/>
            <a:ext cx="1281456" cy="9912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直接箭头连接符 56"/>
          <p:cNvCxnSpPr>
            <a:stCxn id="114" idx="4"/>
            <a:endCxn id="34" idx="0"/>
          </p:cNvCxnSpPr>
          <p:nvPr/>
        </p:nvCxnSpPr>
        <p:spPr>
          <a:xfrm>
            <a:off x="4920694" y="3246997"/>
            <a:ext cx="2548083" cy="1541727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宕</a:t>
            </a:r>
            <a:r>
              <a:rPr lang="zh-CN" altLang="en-US" dirty="0" smtClean="0">
                <a:solidFill>
                  <a:srgbClr val="002060"/>
                </a:solidFill>
              </a:rPr>
              <a:t>机恢复 </a:t>
            </a:r>
            <a:r>
              <a:rPr lang="en-US" altLang="zh-CN" dirty="0" smtClean="0">
                <a:solidFill>
                  <a:srgbClr val="002060"/>
                </a:solidFill>
              </a:rPr>
              <a:t>- MetaServer</a:t>
            </a:r>
            <a:r>
              <a:rPr lang="zh-CN" altLang="en-US" dirty="0" smtClean="0">
                <a:solidFill>
                  <a:srgbClr val="002060"/>
                </a:solidFill>
              </a:rPr>
              <a:t>恢复</a:t>
            </a:r>
            <a:endParaRPr lang="en-US" altLang="zh-C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1346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6" grpId="0" animBg="1"/>
      <p:bldP spid="37" grpId="0" animBg="1"/>
      <p:bldP spid="38" grpId="0"/>
      <p:bldP spid="39" grpId="0"/>
      <p:bldP spid="39" grpId="1"/>
      <p:bldP spid="40" grpId="0"/>
      <p:bldP spid="40" grpId="1"/>
      <p:bldP spid="41" grpId="0"/>
      <p:bldP spid="41" grpId="1"/>
      <p:bldP spid="42" grpId="0" animBg="1"/>
      <p:bldP spid="44" grpId="0" animBg="1"/>
      <p:bldP spid="45" grpId="0" animBg="1"/>
      <p:bldP spid="46" grpId="0" animBg="1"/>
      <p:bldP spid="47" grpId="0" animBg="1"/>
      <p:bldP spid="48" grpId="0"/>
      <p:bldP spid="49" grpId="0" animBg="1"/>
      <p:bldP spid="50" grpId="0" animBg="1"/>
      <p:bldP spid="51" grpId="0"/>
      <p:bldP spid="52" grpId="0" animBg="1"/>
      <p:bldP spid="53" grpId="0" animBg="1"/>
      <p:bldP spid="53" grpId="1" animBg="1"/>
      <p:bldP spid="144" grpId="0" animBg="1"/>
      <p:bldP spid="102" grpId="1"/>
      <p:bldP spid="102" grpId="2"/>
      <p:bldP spid="103" grpId="1"/>
      <p:bldP spid="103" grpId="2"/>
      <p:bldP spid="104" grpId="1"/>
      <p:bldP spid="104" grpId="2"/>
      <p:bldP spid="106" grpId="0" uiExpand="1" build="p" animBg="1"/>
      <p:bldP spid="107" grpId="0" uiExpand="1" build="p" animBg="1"/>
      <p:bldP spid="108" grpId="0" uiExpand="1" build="p" animBg="1"/>
      <p:bldP spid="109" grpId="0" build="p" animBg="1"/>
      <p:bldP spid="110" grpId="0" uiExpand="1" build="p" animBg="1"/>
      <p:bldP spid="113" grpId="0" animBg="1"/>
      <p:bldP spid="114" grpId="0" animBg="1"/>
      <p:bldP spid="151" grpId="0" animBg="1"/>
      <p:bldP spid="151" grpId="1" animBg="1"/>
      <p:bldP spid="116" grpId="0"/>
      <p:bldP spid="116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84899" y="4895754"/>
            <a:ext cx="3298004" cy="158910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253346" y="3548740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0174" y="3832209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分布式复制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07432" y="3548740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82989" y="3832161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宕机恢复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684819" y="5257797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22386" y="5540949"/>
            <a:ext cx="115388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单机</a:t>
            </a:r>
            <a:r>
              <a:rPr lang="zh-CN" altLang="en-US" dirty="0" smtClean="0"/>
              <a:t>存储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684818" y="1822960"/>
            <a:ext cx="1698171" cy="9361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65818" y="2106381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数据视图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723903" y="3265905"/>
            <a:ext cx="7620000" cy="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连接符 16"/>
          <p:cNvCxnSpPr/>
          <p:nvPr/>
        </p:nvCxnSpPr>
        <p:spPr>
          <a:xfrm flipV="1">
            <a:off x="723903" y="4754721"/>
            <a:ext cx="7620000" cy="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右箭头 18"/>
          <p:cNvSpPr/>
          <p:nvPr/>
        </p:nvSpPr>
        <p:spPr>
          <a:xfrm rot="16200000">
            <a:off x="4321631" y="4844483"/>
            <a:ext cx="424543" cy="348343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右箭头 19"/>
          <p:cNvSpPr/>
          <p:nvPr/>
        </p:nvSpPr>
        <p:spPr>
          <a:xfrm rot="16200000">
            <a:off x="4321630" y="2833675"/>
            <a:ext cx="424543" cy="348343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设计要点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22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717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单机存储</a:t>
            </a:r>
            <a:endParaRPr lang="en-US" altLang="zh-CN" dirty="0">
              <a:solidFill>
                <a:srgbClr val="002060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82461" y="5229546"/>
            <a:ext cx="7685069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棱台 3"/>
          <p:cNvSpPr/>
          <p:nvPr/>
        </p:nvSpPr>
        <p:spPr>
          <a:xfrm>
            <a:off x="1263720" y="5472182"/>
            <a:ext cx="585627" cy="490773"/>
          </a:xfrm>
          <a:prstGeom prst="bevel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棱台 6"/>
          <p:cNvSpPr/>
          <p:nvPr/>
        </p:nvSpPr>
        <p:spPr>
          <a:xfrm>
            <a:off x="2145585" y="5472182"/>
            <a:ext cx="585627" cy="490773"/>
          </a:xfrm>
          <a:prstGeom prst="bevel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棱台 7"/>
          <p:cNvSpPr/>
          <p:nvPr/>
        </p:nvSpPr>
        <p:spPr>
          <a:xfrm>
            <a:off x="3077108" y="5472182"/>
            <a:ext cx="585627" cy="490773"/>
          </a:xfrm>
          <a:prstGeom prst="bevel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棱台 8"/>
          <p:cNvSpPr/>
          <p:nvPr/>
        </p:nvSpPr>
        <p:spPr>
          <a:xfrm>
            <a:off x="3958973" y="5472182"/>
            <a:ext cx="585627" cy="490773"/>
          </a:xfrm>
          <a:prstGeom prst="bevel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棱台 9"/>
          <p:cNvSpPr/>
          <p:nvPr/>
        </p:nvSpPr>
        <p:spPr>
          <a:xfrm>
            <a:off x="4828851" y="5472182"/>
            <a:ext cx="585627" cy="490773"/>
          </a:xfrm>
          <a:prstGeom prst="bevel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棱台 10"/>
          <p:cNvSpPr/>
          <p:nvPr/>
        </p:nvSpPr>
        <p:spPr>
          <a:xfrm>
            <a:off x="5710716" y="5472182"/>
            <a:ext cx="585627" cy="490773"/>
          </a:xfrm>
          <a:prstGeom prst="bevel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棱台 11"/>
          <p:cNvSpPr/>
          <p:nvPr/>
        </p:nvSpPr>
        <p:spPr>
          <a:xfrm>
            <a:off x="6642239" y="5472182"/>
            <a:ext cx="585627" cy="490773"/>
          </a:xfrm>
          <a:prstGeom prst="bevel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棱台 12"/>
          <p:cNvSpPr/>
          <p:nvPr/>
        </p:nvSpPr>
        <p:spPr>
          <a:xfrm>
            <a:off x="7524104" y="5472182"/>
            <a:ext cx="585627" cy="490773"/>
          </a:xfrm>
          <a:prstGeom prst="bevel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60980" y="1705510"/>
            <a:ext cx="7099442" cy="3277456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六边形 5"/>
          <p:cNvSpPr/>
          <p:nvPr/>
        </p:nvSpPr>
        <p:spPr>
          <a:xfrm>
            <a:off x="3692698" y="2355606"/>
            <a:ext cx="2102780" cy="462198"/>
          </a:xfrm>
          <a:prstGeom prst="hexagon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 Manager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46607" y="3226351"/>
            <a:ext cx="984605" cy="36933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34298" y="3226351"/>
            <a:ext cx="984605" cy="36933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51786" y="3226351"/>
            <a:ext cx="984605" cy="36933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95823" y="3226351"/>
            <a:ext cx="984605" cy="36933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783514" y="3226351"/>
            <a:ext cx="984605" cy="36933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1765440" y="3994616"/>
            <a:ext cx="955499" cy="587213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RocksDB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圆柱形 26"/>
          <p:cNvSpPr/>
          <p:nvPr/>
        </p:nvSpPr>
        <p:spPr>
          <a:xfrm>
            <a:off x="3048851" y="3994615"/>
            <a:ext cx="955498" cy="587213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RocksDB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圆柱形 27"/>
          <p:cNvSpPr/>
          <p:nvPr/>
        </p:nvSpPr>
        <p:spPr>
          <a:xfrm>
            <a:off x="4251793" y="3994617"/>
            <a:ext cx="955498" cy="587213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RocksDB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圆柱形 28"/>
          <p:cNvSpPr/>
          <p:nvPr/>
        </p:nvSpPr>
        <p:spPr>
          <a:xfrm>
            <a:off x="5524930" y="3994616"/>
            <a:ext cx="955498" cy="587213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RocksDB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圆柱形 29"/>
          <p:cNvSpPr/>
          <p:nvPr/>
        </p:nvSpPr>
        <p:spPr>
          <a:xfrm>
            <a:off x="6798059" y="3994617"/>
            <a:ext cx="955498" cy="587213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RocksDB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直接连接符 20"/>
          <p:cNvCxnSpPr>
            <a:endCxn id="14" idx="0"/>
          </p:cNvCxnSpPr>
          <p:nvPr/>
        </p:nvCxnSpPr>
        <p:spPr>
          <a:xfrm flipH="1">
            <a:off x="2238910" y="2817803"/>
            <a:ext cx="2237191" cy="408548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直接连接符 33"/>
          <p:cNvCxnSpPr>
            <a:endCxn id="17" idx="0"/>
          </p:cNvCxnSpPr>
          <p:nvPr/>
        </p:nvCxnSpPr>
        <p:spPr>
          <a:xfrm flipH="1">
            <a:off x="3526601" y="2811048"/>
            <a:ext cx="1182383" cy="415303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直接连接符 36"/>
          <p:cNvCxnSpPr>
            <a:endCxn id="18" idx="0"/>
          </p:cNvCxnSpPr>
          <p:nvPr/>
        </p:nvCxnSpPr>
        <p:spPr>
          <a:xfrm>
            <a:off x="4744089" y="2817804"/>
            <a:ext cx="0" cy="408547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直接连接符 39"/>
          <p:cNvCxnSpPr>
            <a:endCxn id="19" idx="0"/>
          </p:cNvCxnSpPr>
          <p:nvPr/>
        </p:nvCxnSpPr>
        <p:spPr>
          <a:xfrm>
            <a:off x="4828851" y="2817804"/>
            <a:ext cx="1159275" cy="408547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直接连接符 42"/>
          <p:cNvCxnSpPr>
            <a:endCxn id="20" idx="0"/>
          </p:cNvCxnSpPr>
          <p:nvPr/>
        </p:nvCxnSpPr>
        <p:spPr>
          <a:xfrm>
            <a:off x="4968404" y="2798195"/>
            <a:ext cx="2307413" cy="428156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连接符 46"/>
          <p:cNvCxnSpPr>
            <a:stCxn id="14" idx="2"/>
            <a:endCxn id="15" idx="1"/>
          </p:cNvCxnSpPr>
          <p:nvPr/>
        </p:nvCxnSpPr>
        <p:spPr>
          <a:xfrm>
            <a:off x="2238910" y="3595681"/>
            <a:ext cx="4280" cy="398935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直接连接符 49"/>
          <p:cNvCxnSpPr>
            <a:stCxn id="17" idx="2"/>
          </p:cNvCxnSpPr>
          <p:nvPr/>
        </p:nvCxnSpPr>
        <p:spPr>
          <a:xfrm flipH="1">
            <a:off x="3526600" y="3595681"/>
            <a:ext cx="1" cy="398934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直接连接符 52"/>
          <p:cNvCxnSpPr>
            <a:stCxn id="18" idx="2"/>
            <a:endCxn id="28" idx="1"/>
          </p:cNvCxnSpPr>
          <p:nvPr/>
        </p:nvCxnSpPr>
        <p:spPr>
          <a:xfrm flipH="1">
            <a:off x="4729542" y="3595681"/>
            <a:ext cx="14547" cy="398936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直接连接符 56"/>
          <p:cNvCxnSpPr>
            <a:stCxn id="19" idx="2"/>
            <a:endCxn id="29" idx="1"/>
          </p:cNvCxnSpPr>
          <p:nvPr/>
        </p:nvCxnSpPr>
        <p:spPr>
          <a:xfrm>
            <a:off x="5988126" y="3595681"/>
            <a:ext cx="14553" cy="398935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直接连接符 59"/>
          <p:cNvCxnSpPr>
            <a:stCxn id="20" idx="2"/>
            <a:endCxn id="30" idx="1"/>
          </p:cNvCxnSpPr>
          <p:nvPr/>
        </p:nvCxnSpPr>
        <p:spPr>
          <a:xfrm flipH="1">
            <a:off x="7275808" y="3595681"/>
            <a:ext cx="9" cy="398936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直接连接符 63"/>
          <p:cNvCxnSpPr>
            <a:stCxn id="29" idx="3"/>
            <a:endCxn id="12" idx="6"/>
          </p:cNvCxnSpPr>
          <p:nvPr/>
        </p:nvCxnSpPr>
        <p:spPr>
          <a:xfrm>
            <a:off x="6002679" y="4581829"/>
            <a:ext cx="932374" cy="890353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直接连接符 66"/>
          <p:cNvCxnSpPr>
            <a:stCxn id="30" idx="3"/>
            <a:endCxn id="10" idx="6"/>
          </p:cNvCxnSpPr>
          <p:nvPr/>
        </p:nvCxnSpPr>
        <p:spPr>
          <a:xfrm flipH="1">
            <a:off x="5121665" y="4581830"/>
            <a:ext cx="2154143" cy="890352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直接连接符 69"/>
          <p:cNvCxnSpPr>
            <a:stCxn id="15" idx="3"/>
            <a:endCxn id="9" idx="6"/>
          </p:cNvCxnSpPr>
          <p:nvPr/>
        </p:nvCxnSpPr>
        <p:spPr>
          <a:xfrm>
            <a:off x="2243190" y="4581829"/>
            <a:ext cx="2008597" cy="890353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直接连接符 71"/>
          <p:cNvCxnSpPr>
            <a:stCxn id="28" idx="3"/>
            <a:endCxn id="8" idx="6"/>
          </p:cNvCxnSpPr>
          <p:nvPr/>
        </p:nvCxnSpPr>
        <p:spPr>
          <a:xfrm flipH="1">
            <a:off x="3369922" y="4581830"/>
            <a:ext cx="1359620" cy="890352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直接连接符 72"/>
          <p:cNvCxnSpPr>
            <a:stCxn id="27" idx="3"/>
            <a:endCxn id="4" idx="7"/>
          </p:cNvCxnSpPr>
          <p:nvPr/>
        </p:nvCxnSpPr>
        <p:spPr>
          <a:xfrm flipH="1">
            <a:off x="1556534" y="4581828"/>
            <a:ext cx="1970066" cy="95170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文本框 79"/>
          <p:cNvSpPr txBox="1"/>
          <p:nvPr/>
        </p:nvSpPr>
        <p:spPr>
          <a:xfrm>
            <a:off x="3958973" y="1705510"/>
            <a:ext cx="183650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 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92884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效果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57422" y="4385796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性能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81645" y="2350562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可用度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27084" y="4927376"/>
            <a:ext cx="564156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3600" b="1" dirty="0" smtClean="0">
                <a:ln/>
                <a:solidFill>
                  <a:schemeClr val="accent2"/>
                </a:solidFill>
              </a:rPr>
              <a:t>P99</a:t>
            </a:r>
            <a:r>
              <a:rPr lang="zh-CN" altLang="en-US" sz="3600" b="1" dirty="0" smtClean="0">
                <a:ln/>
                <a:solidFill>
                  <a:schemeClr val="accent2"/>
                </a:solidFill>
              </a:rPr>
              <a:t>写延迟 </a:t>
            </a:r>
            <a:r>
              <a:rPr lang="en-US" altLang="zh-CN" sz="3600" b="1" dirty="0" smtClean="0">
                <a:ln/>
                <a:solidFill>
                  <a:schemeClr val="accent2"/>
                </a:solidFill>
              </a:rPr>
              <a:t>&lt; 10ms</a:t>
            </a:r>
            <a:endParaRPr lang="zh-CN" altLang="en-US" sz="3600" b="1" dirty="0">
              <a:ln/>
              <a:solidFill>
                <a:schemeClr val="accent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14067" y="4154102"/>
            <a:ext cx="564156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3600" b="1" dirty="0" smtClean="0">
                <a:ln/>
                <a:solidFill>
                  <a:schemeClr val="accent2"/>
                </a:solidFill>
              </a:rPr>
              <a:t>P99</a:t>
            </a:r>
            <a:r>
              <a:rPr lang="zh-CN" altLang="en-US" sz="3600" b="1" dirty="0" smtClean="0">
                <a:ln/>
                <a:solidFill>
                  <a:schemeClr val="accent2"/>
                </a:solidFill>
              </a:rPr>
              <a:t>读延迟 </a:t>
            </a:r>
            <a:r>
              <a:rPr lang="en-US" altLang="zh-CN" sz="3600" b="1" dirty="0" smtClean="0">
                <a:ln/>
                <a:solidFill>
                  <a:schemeClr val="accent2"/>
                </a:solidFill>
              </a:rPr>
              <a:t>&lt; 5ms</a:t>
            </a:r>
            <a:endParaRPr lang="zh-CN" altLang="en-US" sz="3600" b="1" dirty="0">
              <a:ln/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53114" y="2520850"/>
            <a:ext cx="564156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3600" b="1" dirty="0">
                <a:ln/>
                <a:solidFill>
                  <a:schemeClr val="accent2"/>
                </a:solidFill>
              </a:rPr>
              <a:t>集</a:t>
            </a:r>
            <a:r>
              <a:rPr lang="zh-CN" altLang="en-US" sz="3600" b="1" dirty="0" smtClean="0">
                <a:ln/>
                <a:solidFill>
                  <a:schemeClr val="accent2"/>
                </a:solidFill>
              </a:rPr>
              <a:t>群可用度 </a:t>
            </a:r>
            <a:r>
              <a:rPr lang="en-US" altLang="zh-CN" sz="3600" b="1" dirty="0" smtClean="0">
                <a:ln/>
                <a:solidFill>
                  <a:schemeClr val="accent2"/>
                </a:solidFill>
              </a:rPr>
              <a:t>&gt; 99.99%</a:t>
            </a:r>
            <a:endParaRPr lang="zh-CN" altLang="en-US" sz="3600" b="1" dirty="0">
              <a:ln/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1807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116422" y="1692540"/>
            <a:ext cx="7387498" cy="82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en-US" altLang="zh-CN" sz="2400" dirty="0" smtClean="0">
                <a:solidFill>
                  <a:srgbClr val="002060"/>
                </a:solidFill>
              </a:rPr>
              <a:t>Table</a:t>
            </a:r>
            <a:r>
              <a:rPr lang="zh-CN" altLang="en-US" sz="2400" dirty="0" smtClean="0">
                <a:solidFill>
                  <a:srgbClr val="002060"/>
                </a:solidFill>
              </a:rPr>
              <a:t>软删除 （已上线）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en-US" altLang="zh-CN" sz="2000" dirty="0">
                <a:solidFill>
                  <a:srgbClr val="002060"/>
                </a:solidFill>
              </a:rPr>
              <a:t>Table</a:t>
            </a:r>
            <a:r>
              <a:rPr lang="zh-CN" altLang="en-US" sz="2000" dirty="0">
                <a:solidFill>
                  <a:srgbClr val="002060"/>
                </a:solidFill>
              </a:rPr>
              <a:t>删除</a:t>
            </a:r>
            <a:r>
              <a:rPr lang="zh-CN" altLang="en-US" sz="2000" dirty="0" smtClean="0">
                <a:solidFill>
                  <a:srgbClr val="002060"/>
                </a:solidFill>
              </a:rPr>
              <a:t>后，数据会保</a:t>
            </a:r>
            <a:r>
              <a:rPr lang="zh-CN" altLang="en-US" sz="2000" dirty="0">
                <a:solidFill>
                  <a:srgbClr val="002060"/>
                </a:solidFill>
              </a:rPr>
              <a:t>留一段时</a:t>
            </a:r>
            <a:r>
              <a:rPr lang="zh-CN" altLang="en-US" sz="2000" dirty="0" smtClean="0">
                <a:solidFill>
                  <a:srgbClr val="002060"/>
                </a:solidFill>
              </a:rPr>
              <a:t>间，防止误删除</a:t>
            </a:r>
            <a:endParaRPr lang="en-US" altLang="zh-CN" sz="2000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16422" y="2730300"/>
            <a:ext cx="7910566" cy="82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400" dirty="0" smtClean="0">
                <a:solidFill>
                  <a:srgbClr val="002060"/>
                </a:solidFill>
              </a:rPr>
              <a:t>元数据恢复 （已上线）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en-US" altLang="zh-CN" sz="2000" dirty="0" smtClean="0">
                <a:solidFill>
                  <a:srgbClr val="002060"/>
                </a:solidFill>
              </a:rPr>
              <a:t>Zookeeper</a:t>
            </a:r>
            <a:r>
              <a:rPr lang="zh-CN" altLang="en-US" sz="2000" dirty="0" smtClean="0">
                <a:solidFill>
                  <a:srgbClr val="002060"/>
                </a:solidFill>
              </a:rPr>
              <a:t>损坏</a:t>
            </a:r>
            <a:r>
              <a:rPr lang="zh-CN" altLang="en-US" sz="2000" dirty="0">
                <a:solidFill>
                  <a:srgbClr val="002060"/>
                </a:solidFill>
              </a:rPr>
              <a:t>时</a:t>
            </a:r>
            <a:r>
              <a:rPr lang="zh-CN" altLang="en-US" sz="2000" dirty="0" smtClean="0">
                <a:solidFill>
                  <a:srgbClr val="002060"/>
                </a:solidFill>
              </a:rPr>
              <a:t>，</a:t>
            </a:r>
            <a:r>
              <a:rPr lang="zh-CN" altLang="en-US" sz="2000" dirty="0">
                <a:solidFill>
                  <a:srgbClr val="002060"/>
                </a:solidFill>
              </a:rPr>
              <a:t>从</a:t>
            </a:r>
            <a:r>
              <a:rPr lang="zh-CN" altLang="en-US" sz="2000" dirty="0" smtClean="0">
                <a:solidFill>
                  <a:srgbClr val="002060"/>
                </a:solidFill>
              </a:rPr>
              <a:t>各</a:t>
            </a:r>
            <a:r>
              <a:rPr lang="en-US" altLang="zh-CN" sz="2000" dirty="0" smtClean="0">
                <a:solidFill>
                  <a:srgbClr val="002060"/>
                </a:solidFill>
              </a:rPr>
              <a:t>ReplicaServer</a:t>
            </a:r>
            <a:r>
              <a:rPr lang="zh-CN" altLang="en-US" sz="2000" dirty="0">
                <a:solidFill>
                  <a:srgbClr val="002060"/>
                </a:solidFill>
              </a:rPr>
              <a:t>收集并重建元数据</a:t>
            </a:r>
            <a:endParaRPr lang="en-US" altLang="zh-CN" sz="2000" dirty="0">
              <a:solidFill>
                <a:srgbClr val="00206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16422" y="3783887"/>
            <a:ext cx="6188618" cy="1235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400" dirty="0" smtClean="0">
                <a:solidFill>
                  <a:srgbClr val="002060"/>
                </a:solidFill>
              </a:rPr>
              <a:t>远程冷备份 （</a:t>
            </a:r>
            <a:r>
              <a:rPr lang="zh-CN" altLang="en-US" sz="2400" dirty="0">
                <a:solidFill>
                  <a:srgbClr val="002060"/>
                </a:solidFill>
              </a:rPr>
              <a:t>已</a:t>
            </a:r>
            <a:r>
              <a:rPr lang="zh-CN" altLang="en-US" sz="2400" dirty="0" smtClean="0">
                <a:solidFill>
                  <a:srgbClr val="002060"/>
                </a:solidFill>
              </a:rPr>
              <a:t>上线）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000" dirty="0" smtClean="0">
                <a:solidFill>
                  <a:srgbClr val="002060"/>
                </a:solidFill>
              </a:rPr>
              <a:t>数据</a:t>
            </a:r>
            <a:r>
              <a:rPr lang="zh-CN" altLang="en-US" sz="2000" dirty="0">
                <a:solidFill>
                  <a:srgbClr val="002060"/>
                </a:solidFill>
              </a:rPr>
              <a:t>定期备</a:t>
            </a:r>
            <a:r>
              <a:rPr lang="zh-CN" altLang="en-US" sz="2000" dirty="0" smtClean="0">
                <a:solidFill>
                  <a:srgbClr val="002060"/>
                </a:solidFill>
              </a:rPr>
              <a:t>份到</a:t>
            </a:r>
            <a:r>
              <a:rPr lang="zh-CN" altLang="en-US" sz="2000" dirty="0">
                <a:solidFill>
                  <a:srgbClr val="002060"/>
                </a:solidFill>
              </a:rPr>
              <a:t>异地</a:t>
            </a:r>
            <a:r>
              <a:rPr lang="zh-CN" altLang="en-US" sz="2000" dirty="0" smtClean="0">
                <a:solidFill>
                  <a:srgbClr val="002060"/>
                </a:solidFill>
              </a:rPr>
              <a:t>，譬如</a:t>
            </a:r>
            <a:r>
              <a:rPr lang="en-US" altLang="zh-CN" sz="2000" dirty="0" smtClean="0">
                <a:solidFill>
                  <a:srgbClr val="002060"/>
                </a:solidFill>
              </a:rPr>
              <a:t>HDFS</a:t>
            </a:r>
            <a:r>
              <a:rPr lang="zh-CN" altLang="en-US" sz="2000" dirty="0" smtClean="0">
                <a:solidFill>
                  <a:srgbClr val="002060"/>
                </a:solidFill>
              </a:rPr>
              <a:t>或者金山云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000" dirty="0" smtClean="0">
                <a:solidFill>
                  <a:srgbClr val="002060"/>
                </a:solidFill>
              </a:rPr>
              <a:t>在需要的时候可快速恢复</a:t>
            </a:r>
            <a:endParaRPr lang="en-US" altLang="zh-CN" sz="2400" dirty="0" smtClean="0">
              <a:solidFill>
                <a:srgbClr val="00206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16421" y="5193791"/>
            <a:ext cx="6928243" cy="1235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400" dirty="0" smtClean="0">
                <a:solidFill>
                  <a:srgbClr val="002060"/>
                </a:solidFill>
              </a:rPr>
              <a:t>跨机房同步 （开发中，预</a:t>
            </a:r>
            <a:r>
              <a:rPr lang="zh-CN" altLang="en-US" sz="2400" dirty="0" smtClean="0">
                <a:solidFill>
                  <a:srgbClr val="002060"/>
                </a:solidFill>
              </a:rPr>
              <a:t>计</a:t>
            </a:r>
            <a:r>
              <a:rPr lang="en-US" altLang="zh-CN" sz="2400" dirty="0" smtClean="0">
                <a:solidFill>
                  <a:srgbClr val="002060"/>
                </a:solidFill>
              </a:rPr>
              <a:t>2018</a:t>
            </a:r>
            <a:r>
              <a:rPr lang="zh-CN" altLang="en-US" sz="2400" dirty="0" smtClean="0">
                <a:solidFill>
                  <a:srgbClr val="002060"/>
                </a:solidFill>
              </a:rPr>
              <a:t>上</a:t>
            </a:r>
            <a:r>
              <a:rPr lang="zh-CN" altLang="en-US" sz="2400" dirty="0" smtClean="0">
                <a:solidFill>
                  <a:srgbClr val="002060"/>
                </a:solidFill>
              </a:rPr>
              <a:t>半年可上线）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000" dirty="0" smtClean="0">
                <a:solidFill>
                  <a:srgbClr val="002060"/>
                </a:solidFill>
              </a:rPr>
              <a:t>在多个机房部署集群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000" dirty="0">
                <a:solidFill>
                  <a:srgbClr val="002060"/>
                </a:solidFill>
              </a:rPr>
              <a:t>采</a:t>
            </a:r>
            <a:r>
              <a:rPr lang="zh-CN" altLang="en-US" sz="2000" dirty="0" smtClean="0">
                <a:solidFill>
                  <a:srgbClr val="002060"/>
                </a:solidFill>
              </a:rPr>
              <a:t>用</a:t>
            </a:r>
            <a:r>
              <a:rPr lang="zh-CN" altLang="en-US" sz="2000" dirty="0">
                <a:solidFill>
                  <a:srgbClr val="002060"/>
                </a:solidFill>
              </a:rPr>
              <a:t>异</a:t>
            </a:r>
            <a:r>
              <a:rPr lang="zh-CN" altLang="en-US" sz="2000" dirty="0" smtClean="0">
                <a:solidFill>
                  <a:srgbClr val="002060"/>
                </a:solidFill>
              </a:rPr>
              <a:t>步复制的方式同步数据</a:t>
            </a:r>
            <a:endParaRPr lang="en-US" altLang="zh-CN" sz="2000" dirty="0" smtClean="0">
              <a:solidFill>
                <a:srgbClr val="002060"/>
              </a:solidFill>
            </a:endParaRPr>
          </a:p>
        </p:txBody>
      </p:sp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数</a:t>
            </a:r>
            <a:r>
              <a:rPr lang="zh-CN" altLang="en-US" dirty="0" smtClean="0">
                <a:solidFill>
                  <a:srgbClr val="002060"/>
                </a:solidFill>
              </a:rPr>
              <a:t>据安全</a:t>
            </a:r>
            <a:endParaRPr lang="en-US" altLang="zh-C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1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远程冷备份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349321" y="1910996"/>
            <a:ext cx="3544585" cy="2024013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云形 55"/>
          <p:cNvSpPr/>
          <p:nvPr/>
        </p:nvSpPr>
        <p:spPr>
          <a:xfrm>
            <a:off x="1096197" y="2383608"/>
            <a:ext cx="2342507" cy="1263722"/>
          </a:xfrm>
          <a:prstGeom prst="clou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486614" y="2830804"/>
            <a:ext cx="15616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Pegasus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集群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36172" y="1975345"/>
            <a:ext cx="6713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机房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5119269" y="1910995"/>
            <a:ext cx="3544585" cy="2024013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云形 59"/>
          <p:cNvSpPr/>
          <p:nvPr/>
        </p:nvSpPr>
        <p:spPr>
          <a:xfrm>
            <a:off x="5717855" y="2383608"/>
            <a:ext cx="2342507" cy="1263722"/>
          </a:xfrm>
          <a:prstGeom prst="clou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108272" y="2830804"/>
            <a:ext cx="15616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HDFS </a:t>
            </a:r>
            <a:r>
              <a:rPr lang="en-US" altLang="zh-CN" dirty="0" smtClean="0"/>
              <a:t>/ </a:t>
            </a:r>
            <a:r>
              <a:rPr lang="zh-CN" altLang="en-US" dirty="0" smtClean="0"/>
              <a:t>金山云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357830" y="1975345"/>
            <a:ext cx="6713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机房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4006921" y="2830804"/>
            <a:ext cx="1017142" cy="282272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06921" y="2465804"/>
            <a:ext cx="101714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定期备份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2805871" y="4688295"/>
            <a:ext cx="3544585" cy="2024013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云形 63"/>
          <p:cNvSpPr/>
          <p:nvPr/>
        </p:nvSpPr>
        <p:spPr>
          <a:xfrm>
            <a:off x="3404457" y="5160908"/>
            <a:ext cx="2342507" cy="1263722"/>
          </a:xfrm>
          <a:prstGeom prst="clou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794874" y="5608104"/>
            <a:ext cx="15616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/>
              <a:t>Pegasus</a:t>
            </a:r>
            <a:r>
              <a:rPr lang="zh-CN" altLang="en-US" dirty="0"/>
              <a:t>集</a:t>
            </a:r>
            <a:r>
              <a:rPr lang="zh-CN" altLang="en-US" dirty="0" smtClean="0"/>
              <a:t>群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3044432" y="4752645"/>
            <a:ext cx="6713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机房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乘号 6"/>
          <p:cNvSpPr/>
          <p:nvPr/>
        </p:nvSpPr>
        <p:spPr>
          <a:xfrm>
            <a:off x="1571934" y="2224354"/>
            <a:ext cx="1349081" cy="1664953"/>
          </a:xfrm>
          <a:prstGeom prst="mathMultiply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右箭头 66"/>
          <p:cNvSpPr/>
          <p:nvPr/>
        </p:nvSpPr>
        <p:spPr>
          <a:xfrm rot="7247059">
            <a:off x="4640560" y="4101495"/>
            <a:ext cx="753111" cy="302336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192161" y="4098345"/>
            <a:ext cx="70035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恢复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17613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/>
      <p:bldP spid="66" grpId="0"/>
      <p:bldP spid="7" grpId="0" animBg="1"/>
      <p:bldP spid="67" grpId="0" animBg="1"/>
      <p:bldP spid="6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4805166" y="2332231"/>
            <a:ext cx="3917594" cy="3935004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5063375" y="5424755"/>
            <a:ext cx="3120333" cy="61644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754100" y="5445855"/>
            <a:ext cx="3120333" cy="61644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49321" y="2332230"/>
            <a:ext cx="4065427" cy="3935005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766045" y="5438103"/>
            <a:ext cx="3137595" cy="62420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跨机房同步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2" name="云形 1"/>
          <p:cNvSpPr/>
          <p:nvPr/>
        </p:nvSpPr>
        <p:spPr>
          <a:xfrm>
            <a:off x="1096197" y="2804842"/>
            <a:ext cx="2342507" cy="1263722"/>
          </a:xfrm>
          <a:prstGeom prst="clou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6614" y="3252038"/>
            <a:ext cx="15616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Pegasus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集群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云形 5"/>
          <p:cNvSpPr/>
          <p:nvPr/>
        </p:nvSpPr>
        <p:spPr>
          <a:xfrm>
            <a:off x="5404634" y="2804842"/>
            <a:ext cx="2342507" cy="1263722"/>
          </a:xfrm>
          <a:prstGeom prst="clou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95051" y="3252038"/>
            <a:ext cx="15616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Pegasus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集群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6172" y="2396579"/>
            <a:ext cx="6713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机房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63375" y="2396579"/>
            <a:ext cx="6713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机房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47374" y="1478938"/>
            <a:ext cx="530055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77429" y="1478938"/>
            <a:ext cx="5034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76893" y="1970134"/>
            <a:ext cx="201480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Set @ 2018-01-18</a:t>
            </a:r>
            <a:r>
              <a:rPr kumimoji="0" lang="en-US" altLang="zh-CN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13</a:t>
            </a:r>
            <a:r>
              <a:rPr lang="en-US" altLang="zh-CN" sz="1200" dirty="0" smtClean="0"/>
              <a:t>:05:02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98558" y="1477313"/>
            <a:ext cx="530055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28613" y="1477313"/>
            <a:ext cx="5034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1658210" y="1911263"/>
            <a:ext cx="236306" cy="669981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56559" y="4343567"/>
            <a:ext cx="530055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86614" y="4343567"/>
            <a:ext cx="5034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56619" y="4389733"/>
            <a:ext cx="142866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2018-01-18</a:t>
            </a:r>
            <a:r>
              <a:rPr kumimoji="0" lang="en-US" altLang="zh-CN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13</a:t>
            </a:r>
            <a:r>
              <a:rPr lang="en-US" altLang="zh-CN" sz="1200" dirty="0" smtClean="0"/>
              <a:t>:05:02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cxnSp>
        <p:nvCxnSpPr>
          <p:cNvPr id="31" name="直接箭头连接符 30"/>
          <p:cNvCxnSpPr>
            <a:stCxn id="30" idx="1"/>
            <a:endCxn id="29" idx="3"/>
          </p:cNvCxnSpPr>
          <p:nvPr/>
        </p:nvCxnSpPr>
        <p:spPr>
          <a:xfrm flipH="1">
            <a:off x="1990048" y="4528232"/>
            <a:ext cx="266571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矩形 31"/>
          <p:cNvSpPr/>
          <p:nvPr/>
        </p:nvSpPr>
        <p:spPr>
          <a:xfrm>
            <a:off x="5264996" y="4341571"/>
            <a:ext cx="530055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795051" y="4341571"/>
            <a:ext cx="5034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565056" y="4387737"/>
            <a:ext cx="142866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2018-01-18</a:t>
            </a:r>
            <a:r>
              <a:rPr kumimoji="0" lang="en-US" altLang="zh-CN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13</a:t>
            </a:r>
            <a:r>
              <a:rPr lang="en-US" altLang="zh-CN" sz="1200" dirty="0" smtClean="0"/>
              <a:t>:05:04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cxnSp>
        <p:nvCxnSpPr>
          <p:cNvPr id="35" name="直接箭头连接符 34"/>
          <p:cNvCxnSpPr>
            <a:stCxn id="34" idx="1"/>
            <a:endCxn id="33" idx="3"/>
          </p:cNvCxnSpPr>
          <p:nvPr/>
        </p:nvCxnSpPr>
        <p:spPr>
          <a:xfrm flipH="1">
            <a:off x="6298485" y="4526236"/>
            <a:ext cx="266571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文本框 36"/>
          <p:cNvSpPr txBox="1"/>
          <p:nvPr/>
        </p:nvSpPr>
        <p:spPr>
          <a:xfrm>
            <a:off x="6034404" y="1981150"/>
            <a:ext cx="201480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Set @ 2018-01-18</a:t>
            </a:r>
            <a:r>
              <a:rPr kumimoji="0" lang="en-US" altLang="zh-CN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13</a:t>
            </a:r>
            <a:r>
              <a:rPr lang="en-US" altLang="zh-CN" sz="1200" dirty="0" smtClean="0"/>
              <a:t>:05:04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39" name="下箭头 38"/>
          <p:cNvSpPr/>
          <p:nvPr/>
        </p:nvSpPr>
        <p:spPr>
          <a:xfrm>
            <a:off x="5815721" y="1922279"/>
            <a:ext cx="236306" cy="669981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3685284" y="4526236"/>
            <a:ext cx="1519282" cy="53892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矩形 41"/>
          <p:cNvSpPr/>
          <p:nvPr/>
        </p:nvSpPr>
        <p:spPr>
          <a:xfrm>
            <a:off x="5264996" y="4816719"/>
            <a:ext cx="530055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795051" y="4816719"/>
            <a:ext cx="5034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565056" y="4862885"/>
            <a:ext cx="142866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2018-01-18</a:t>
            </a:r>
            <a:r>
              <a:rPr kumimoji="0" lang="en-US" altLang="zh-CN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13</a:t>
            </a:r>
            <a:r>
              <a:rPr lang="en-US" altLang="zh-CN" sz="1200" dirty="0" smtClean="0"/>
              <a:t>:05:02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cxnSp>
        <p:nvCxnSpPr>
          <p:cNvPr id="45" name="直接箭头连接符 44"/>
          <p:cNvCxnSpPr>
            <a:stCxn id="44" idx="1"/>
            <a:endCxn id="43" idx="3"/>
          </p:cNvCxnSpPr>
          <p:nvPr/>
        </p:nvCxnSpPr>
        <p:spPr>
          <a:xfrm flipH="1">
            <a:off x="6298485" y="5001384"/>
            <a:ext cx="266571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矩形 45"/>
          <p:cNvSpPr/>
          <p:nvPr/>
        </p:nvSpPr>
        <p:spPr>
          <a:xfrm>
            <a:off x="943249" y="4849401"/>
            <a:ext cx="530055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473304" y="4849401"/>
            <a:ext cx="5034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243309" y="4895567"/>
            <a:ext cx="142866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2018-01-18</a:t>
            </a:r>
            <a:r>
              <a:rPr kumimoji="0" lang="en-US" altLang="zh-CN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13</a:t>
            </a:r>
            <a:r>
              <a:rPr lang="en-US" altLang="zh-CN" sz="1200" dirty="0" smtClean="0"/>
              <a:t>:05:04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cxnSp>
        <p:nvCxnSpPr>
          <p:cNvPr id="49" name="直接箭头连接符 48"/>
          <p:cNvCxnSpPr>
            <a:stCxn id="48" idx="1"/>
            <a:endCxn id="47" idx="3"/>
          </p:cNvCxnSpPr>
          <p:nvPr/>
        </p:nvCxnSpPr>
        <p:spPr>
          <a:xfrm flipH="1">
            <a:off x="1976738" y="5034066"/>
            <a:ext cx="266571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直接箭头连接符 50"/>
          <p:cNvCxnSpPr>
            <a:stCxn id="32" idx="1"/>
            <a:endCxn id="48" idx="3"/>
          </p:cNvCxnSpPr>
          <p:nvPr/>
        </p:nvCxnSpPr>
        <p:spPr>
          <a:xfrm flipH="1">
            <a:off x="3671974" y="4526236"/>
            <a:ext cx="1593022" cy="50783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右大括号 53"/>
          <p:cNvSpPr/>
          <p:nvPr/>
        </p:nvSpPr>
        <p:spPr>
          <a:xfrm rot="10800000">
            <a:off x="723079" y="4457561"/>
            <a:ext cx="200390" cy="682321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5" name="右大括号 54"/>
          <p:cNvSpPr/>
          <p:nvPr/>
        </p:nvSpPr>
        <p:spPr>
          <a:xfrm>
            <a:off x="7912890" y="4427121"/>
            <a:ext cx="281521" cy="679135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56559" y="5558318"/>
            <a:ext cx="530055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486614" y="5558318"/>
            <a:ext cx="5034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256619" y="5604484"/>
            <a:ext cx="142866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2018-01-18</a:t>
            </a:r>
            <a:r>
              <a:rPr kumimoji="0" lang="en-US" altLang="zh-CN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13</a:t>
            </a:r>
            <a:r>
              <a:rPr lang="en-US" altLang="zh-CN" sz="1200" dirty="0" smtClean="0"/>
              <a:t>:05:04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cxnSp>
        <p:nvCxnSpPr>
          <p:cNvPr id="59" name="直接箭头连接符 58"/>
          <p:cNvCxnSpPr>
            <a:stCxn id="58" idx="1"/>
            <a:endCxn id="57" idx="3"/>
          </p:cNvCxnSpPr>
          <p:nvPr/>
        </p:nvCxnSpPr>
        <p:spPr>
          <a:xfrm flipH="1">
            <a:off x="1990048" y="5742983"/>
            <a:ext cx="266571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矩形 59"/>
          <p:cNvSpPr/>
          <p:nvPr/>
        </p:nvSpPr>
        <p:spPr>
          <a:xfrm>
            <a:off x="5270255" y="5526053"/>
            <a:ext cx="530055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800310" y="5526053"/>
            <a:ext cx="5034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570315" y="5572219"/>
            <a:ext cx="142866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2018-01-18</a:t>
            </a:r>
            <a:r>
              <a:rPr kumimoji="0" lang="en-US" altLang="zh-CN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13</a:t>
            </a:r>
            <a:r>
              <a:rPr lang="en-US" altLang="zh-CN" sz="1200" dirty="0" smtClean="0"/>
              <a:t>:05:04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cxnSp>
        <p:nvCxnSpPr>
          <p:cNvPr id="63" name="直接箭头连接符 62"/>
          <p:cNvCxnSpPr>
            <a:stCxn id="62" idx="1"/>
            <a:endCxn id="61" idx="3"/>
          </p:cNvCxnSpPr>
          <p:nvPr/>
        </p:nvCxnSpPr>
        <p:spPr>
          <a:xfrm flipH="1">
            <a:off x="6303744" y="5710718"/>
            <a:ext cx="266571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曲线连接符 64"/>
          <p:cNvCxnSpPr>
            <a:stCxn id="55" idx="1"/>
            <a:endCxn id="62" idx="3"/>
          </p:cNvCxnSpPr>
          <p:nvPr/>
        </p:nvCxnSpPr>
        <p:spPr>
          <a:xfrm rot="10800000" flipV="1">
            <a:off x="7998981" y="4766688"/>
            <a:ext cx="195431" cy="944029"/>
          </a:xfrm>
          <a:prstGeom prst="curvedConnector5">
            <a:avLst>
              <a:gd name="adj1" fmla="val -119601"/>
              <a:gd name="adj2" fmla="val 60649"/>
              <a:gd name="adj3" fmla="val -122116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曲线连接符 74"/>
          <p:cNvCxnSpPr>
            <a:stCxn id="54" idx="1"/>
            <a:endCxn id="56" idx="1"/>
          </p:cNvCxnSpPr>
          <p:nvPr/>
        </p:nvCxnSpPr>
        <p:spPr>
          <a:xfrm>
            <a:off x="723079" y="4798721"/>
            <a:ext cx="233480" cy="944262"/>
          </a:xfrm>
          <a:prstGeom prst="curvedConnector3">
            <a:avLst>
              <a:gd name="adj1" fmla="val -60011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文本框 79"/>
          <p:cNvSpPr txBox="1"/>
          <p:nvPr/>
        </p:nvSpPr>
        <p:spPr>
          <a:xfrm>
            <a:off x="3851661" y="4427121"/>
            <a:ext cx="42542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200" dirty="0"/>
              <a:t>复制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4720541" y="4429199"/>
            <a:ext cx="453434" cy="28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复制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>
            <a:off x="3851661" y="6041204"/>
            <a:ext cx="695665" cy="43151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8" name="直接箭头连接符 87"/>
          <p:cNvCxnSpPr/>
          <p:nvPr/>
        </p:nvCxnSpPr>
        <p:spPr>
          <a:xfrm flipH="1">
            <a:off x="4547326" y="5993636"/>
            <a:ext cx="540284" cy="479083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" name="文本框 92"/>
          <p:cNvSpPr txBox="1"/>
          <p:nvPr/>
        </p:nvSpPr>
        <p:spPr>
          <a:xfrm>
            <a:off x="4344820" y="6403738"/>
            <a:ext cx="67016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Get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34937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5" grpId="0" animBg="1"/>
      <p:bldP spid="14" grpId="0" animBg="1"/>
      <p:bldP spid="16" grpId="0" animBg="1"/>
      <p:bldP spid="8" grpId="0"/>
      <p:bldP spid="22" grpId="0" animBg="1"/>
      <p:bldP spid="23" grpId="0" animBg="1"/>
      <p:bldP spid="20" grpId="0" animBg="1"/>
      <p:bldP spid="28" grpId="0" animBg="1"/>
      <p:bldP spid="29" grpId="0" animBg="1"/>
      <p:bldP spid="30" grpId="0"/>
      <p:bldP spid="32" grpId="0" animBg="1"/>
      <p:bldP spid="33" grpId="0" animBg="1"/>
      <p:bldP spid="34" grpId="0"/>
      <p:bldP spid="37" grpId="0"/>
      <p:bldP spid="39" grpId="0" animBg="1"/>
      <p:bldP spid="42" grpId="0" animBg="1"/>
      <p:bldP spid="43" grpId="0" animBg="1"/>
      <p:bldP spid="44" grpId="0"/>
      <p:bldP spid="46" grpId="0" animBg="1"/>
      <p:bldP spid="47" grpId="0" animBg="1"/>
      <p:bldP spid="48" grpId="0"/>
      <p:bldP spid="54" grpId="0" animBg="1"/>
      <p:bldP spid="55" grpId="0" animBg="1"/>
      <p:bldP spid="56" grpId="0" animBg="1"/>
      <p:bldP spid="57" grpId="0" animBg="1"/>
      <p:bldP spid="58" grpId="0"/>
      <p:bldP spid="60" grpId="0" animBg="1"/>
      <p:bldP spid="61" grpId="0" animBg="1"/>
      <p:bldP spid="62" grpId="0"/>
      <p:bldP spid="80" grpId="0"/>
      <p:bldP spid="81" grpId="0"/>
      <p:bldP spid="9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1491343" y="1774169"/>
            <a:ext cx="1730828" cy="132826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65514" y="2079171"/>
            <a:ext cx="15566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主</a:t>
            </a:r>
            <a:r>
              <a:rPr lang="en-US" altLang="zh-CN" dirty="0" smtClean="0"/>
              <a:t>MetaServer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570514" y="1774169"/>
            <a:ext cx="1730828" cy="132826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44685" y="2046906"/>
            <a:ext cx="15566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备</a:t>
            </a:r>
            <a:r>
              <a:rPr lang="en-US" altLang="zh-CN" dirty="0" smtClean="0"/>
              <a:t>MetaServer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46070" y="2611752"/>
            <a:ext cx="115388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Collector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12318" y="3406797"/>
            <a:ext cx="4381504" cy="302665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9970" y="5677294"/>
            <a:ext cx="478972" cy="3693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13113" y="5683129"/>
            <a:ext cx="478972" cy="3693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04356" y="5683129"/>
            <a:ext cx="478972" cy="3693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95599" y="5683129"/>
            <a:ext cx="478972" cy="3693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59627" y="5683913"/>
            <a:ext cx="478972" cy="3693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23655" y="5683913"/>
            <a:ext cx="478972" cy="3693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24742" y="4339204"/>
            <a:ext cx="15566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Replica</a:t>
            </a:r>
            <a:r>
              <a:rPr lang="en-US" altLang="zh-CN" dirty="0" smtClean="0"/>
              <a:t>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1099456" y="4937918"/>
            <a:ext cx="831397" cy="73937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直接箭头连接符 22"/>
          <p:cNvCxnSpPr/>
          <p:nvPr/>
        </p:nvCxnSpPr>
        <p:spPr>
          <a:xfrm flipH="1">
            <a:off x="1779814" y="4937918"/>
            <a:ext cx="484414" cy="73937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直接箭头连接符 25"/>
          <p:cNvCxnSpPr/>
          <p:nvPr/>
        </p:nvCxnSpPr>
        <p:spPr>
          <a:xfrm flipH="1">
            <a:off x="2432957" y="4937918"/>
            <a:ext cx="127907" cy="73937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直接箭头连接符 28"/>
          <p:cNvCxnSpPr/>
          <p:nvPr/>
        </p:nvCxnSpPr>
        <p:spPr>
          <a:xfrm>
            <a:off x="2996292" y="4937918"/>
            <a:ext cx="144235" cy="73937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直接箭头连接符 31"/>
          <p:cNvCxnSpPr>
            <a:endCxn id="17" idx="0"/>
          </p:cNvCxnSpPr>
          <p:nvPr/>
        </p:nvCxnSpPr>
        <p:spPr>
          <a:xfrm>
            <a:off x="3268435" y="4937918"/>
            <a:ext cx="530678" cy="74599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箭头连接符 34"/>
          <p:cNvCxnSpPr>
            <a:endCxn id="18" idx="0"/>
          </p:cNvCxnSpPr>
          <p:nvPr/>
        </p:nvCxnSpPr>
        <p:spPr>
          <a:xfrm>
            <a:off x="3559627" y="4937918"/>
            <a:ext cx="903514" cy="74599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圆角矩形 38"/>
          <p:cNvSpPr/>
          <p:nvPr/>
        </p:nvSpPr>
        <p:spPr>
          <a:xfrm>
            <a:off x="5200649" y="5595257"/>
            <a:ext cx="1499507" cy="83819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290456" y="5829691"/>
            <a:ext cx="15566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Replica</a:t>
            </a:r>
            <a:r>
              <a:rPr lang="en-US" altLang="zh-CN" dirty="0" smtClean="0"/>
              <a:t>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6991347" y="5595257"/>
            <a:ext cx="1499507" cy="83819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081154" y="5829691"/>
            <a:ext cx="15566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Replica</a:t>
            </a:r>
            <a:r>
              <a:rPr lang="en-US" altLang="zh-CN" dirty="0" smtClean="0"/>
              <a:t>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200649" y="4489964"/>
            <a:ext cx="1499507" cy="83819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290456" y="4724398"/>
            <a:ext cx="15566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Replica</a:t>
            </a:r>
            <a:r>
              <a:rPr lang="en-US" altLang="zh-CN" dirty="0" smtClean="0"/>
              <a:t>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991347" y="4489964"/>
            <a:ext cx="1499507" cy="83819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081154" y="4724398"/>
            <a:ext cx="15566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Replica</a:t>
            </a:r>
            <a:r>
              <a:rPr lang="en-US" altLang="zh-CN" dirty="0" smtClean="0"/>
              <a:t>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5200649" y="3419292"/>
            <a:ext cx="1499507" cy="83819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290456" y="3653726"/>
            <a:ext cx="15566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Replica</a:t>
            </a:r>
            <a:r>
              <a:rPr lang="en-US" altLang="zh-CN" dirty="0" smtClean="0"/>
              <a:t>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007674" y="3419292"/>
            <a:ext cx="1499507" cy="83819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097481" y="3653726"/>
            <a:ext cx="15566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Replica</a:t>
            </a:r>
            <a:r>
              <a:rPr lang="en-US" altLang="zh-CN" dirty="0" smtClean="0"/>
              <a:t>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云形 51"/>
          <p:cNvSpPr/>
          <p:nvPr/>
        </p:nvSpPr>
        <p:spPr>
          <a:xfrm>
            <a:off x="6188530" y="1798498"/>
            <a:ext cx="2302324" cy="1153886"/>
          </a:xfrm>
          <a:prstGeom prst="clou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648821" y="2155268"/>
            <a:ext cx="15566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Zookeeper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491343" y="4103914"/>
            <a:ext cx="2477859" cy="834004"/>
          </a:xfrm>
          <a:prstGeom prst="ellips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集群部署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282167" y="2317961"/>
            <a:ext cx="30752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+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743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185" y="2949350"/>
            <a:ext cx="7442006" cy="3647575"/>
          </a:xfrm>
          <a:prstGeom prst="rect">
            <a:avLst/>
          </a:prstGeom>
        </p:spPr>
      </p:pic>
      <p:sp>
        <p:nvSpPr>
          <p:cNvPr id="7" name="Shape 131"/>
          <p:cNvSpPr/>
          <p:nvPr/>
        </p:nvSpPr>
        <p:spPr>
          <a:xfrm>
            <a:off x="831921" y="740146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集群监控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64017" y="1595962"/>
            <a:ext cx="7764342" cy="1051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000" dirty="0" smtClean="0">
                <a:solidFill>
                  <a:srgbClr val="002060"/>
                </a:solidFill>
              </a:rPr>
              <a:t>集群可以用</a:t>
            </a:r>
            <a:r>
              <a:rPr lang="en-US" altLang="zh-CN" sz="2000" dirty="0" smtClean="0">
                <a:solidFill>
                  <a:srgbClr val="002060"/>
                </a:solidFill>
              </a:rPr>
              <a:t>falcon</a:t>
            </a:r>
            <a:r>
              <a:rPr lang="zh-CN" altLang="en-US" sz="2000" dirty="0" smtClean="0">
                <a:solidFill>
                  <a:srgbClr val="002060"/>
                </a:solidFill>
              </a:rPr>
              <a:t>进行监控</a:t>
            </a:r>
            <a:r>
              <a:rPr lang="zh-CN" altLang="en-US" sz="2000" dirty="0" smtClean="0">
                <a:solidFill>
                  <a:srgbClr val="002060"/>
                </a:solidFill>
              </a:rPr>
              <a:t>：</a:t>
            </a:r>
            <a:r>
              <a:rPr lang="en-US" altLang="zh-CN" sz="2000" dirty="0" smtClean="0">
                <a:solidFill>
                  <a:srgbClr val="002060"/>
                </a:solidFill>
                <a:hlinkClick r:id="rId5"/>
              </a:rPr>
              <a:t>https</a:t>
            </a:r>
            <a:r>
              <a:rPr lang="en-US" altLang="zh-CN" sz="2000" dirty="0">
                <a:solidFill>
                  <a:srgbClr val="002060"/>
                </a:solidFill>
                <a:hlinkClick r:id="rId5"/>
              </a:rPr>
              <a:t>://</a:t>
            </a:r>
            <a:r>
              <a:rPr lang="en-US" altLang="zh-CN" sz="2000" dirty="0" smtClean="0">
                <a:solidFill>
                  <a:srgbClr val="002060"/>
                </a:solidFill>
                <a:hlinkClick r:id="rId5"/>
              </a:rPr>
              <a:t>github.com/XiaoMi/open-falcon</a:t>
            </a:r>
            <a:r>
              <a:rPr lang="en-US" altLang="zh-CN" sz="2000" dirty="0" smtClean="0">
                <a:solidFill>
                  <a:srgbClr val="002060"/>
                </a:solidFill>
              </a:rPr>
              <a:t> 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000" dirty="0" smtClean="0">
                <a:solidFill>
                  <a:srgbClr val="002060"/>
                </a:solidFill>
              </a:rPr>
              <a:t>监控项包括：集群可用度、</a:t>
            </a:r>
            <a:r>
              <a:rPr lang="en-US" altLang="zh-CN" sz="2000" dirty="0" smtClean="0">
                <a:solidFill>
                  <a:srgbClr val="002060"/>
                </a:solidFill>
              </a:rPr>
              <a:t>QPS</a:t>
            </a:r>
            <a:r>
              <a:rPr lang="zh-CN" altLang="en-US" sz="2000" dirty="0" smtClean="0">
                <a:solidFill>
                  <a:srgbClr val="002060"/>
                </a:solidFill>
              </a:rPr>
              <a:t>、延迟、存储用</a:t>
            </a:r>
            <a:r>
              <a:rPr lang="zh-CN" altLang="en-US" sz="2000" dirty="0">
                <a:solidFill>
                  <a:srgbClr val="002060"/>
                </a:solidFill>
              </a:rPr>
              <a:t>量</a:t>
            </a:r>
            <a:r>
              <a:rPr lang="zh-CN" altLang="en-US" sz="2000" dirty="0" smtClean="0">
                <a:solidFill>
                  <a:srgbClr val="002060"/>
                </a:solidFill>
              </a:rPr>
              <a:t>、节点健康状况、</a:t>
            </a:r>
            <a:r>
              <a:rPr lang="en-US" altLang="zh-CN" sz="2000" dirty="0" smtClean="0">
                <a:solidFill>
                  <a:srgbClr val="002060"/>
                </a:solidFill>
              </a:rPr>
              <a:t>Replica</a:t>
            </a:r>
            <a:r>
              <a:rPr lang="zh-CN" altLang="en-US" sz="2000" dirty="0" smtClean="0">
                <a:solidFill>
                  <a:srgbClr val="002060"/>
                </a:solidFill>
              </a:rPr>
              <a:t>分布情况、集群异常统计</a:t>
            </a:r>
            <a:endParaRPr lang="en-US" altLang="zh-CN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319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ccoe.com/eductraining/assets/images/courses/projec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957" y="2579189"/>
            <a:ext cx="2952932" cy="147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椭圆 2"/>
          <p:cNvSpPr/>
          <p:nvPr/>
        </p:nvSpPr>
        <p:spPr>
          <a:xfrm>
            <a:off x="1808252" y="4079050"/>
            <a:ext cx="3818575" cy="130460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用</a:t>
            </a:r>
            <a:r>
              <a:rPr lang="zh-CN" altLang="en-US" dirty="0" smtClean="0">
                <a:solidFill>
                  <a:srgbClr val="002060"/>
                </a:solidFill>
              </a:rPr>
              <a:t>户的烦恼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1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/>
          <p:cNvSpPr/>
          <p:nvPr/>
        </p:nvSpPr>
        <p:spPr>
          <a:xfrm>
            <a:off x="2122346" y="4231993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设计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70019" y="4282835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开发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490026" y="3856029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测试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94604" y="3140514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调研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518340" y="1971604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运营</a:t>
            </a:r>
          </a:p>
        </p:txBody>
      </p:sp>
      <p:sp>
        <p:nvSpPr>
          <p:cNvPr id="11" name="椭圆 10"/>
          <p:cNvSpPr/>
          <p:nvPr/>
        </p:nvSpPr>
        <p:spPr>
          <a:xfrm>
            <a:off x="3616598" y="1602634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推广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908451" y="1925852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变现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260739" y="2948318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上线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40661" y="5652263"/>
            <a:ext cx="165680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zh-CN" altLang="en-US" sz="2400" dirty="0"/>
              <a:t>存储数据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直接箭头连接符 14"/>
          <p:cNvCxnSpPr>
            <a:endCxn id="4" idx="0"/>
          </p:cNvCxnSpPr>
          <p:nvPr/>
        </p:nvCxnSpPr>
        <p:spPr>
          <a:xfrm>
            <a:off x="4420327" y="5383656"/>
            <a:ext cx="248738" cy="26860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文本框 19"/>
          <p:cNvSpPr txBox="1"/>
          <p:nvPr/>
        </p:nvSpPr>
        <p:spPr>
          <a:xfrm>
            <a:off x="5817691" y="5001987"/>
            <a:ext cx="165680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选型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17691" y="5448035"/>
            <a:ext cx="165680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开发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17691" y="5894083"/>
            <a:ext cx="165680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测试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17691" y="6325499"/>
            <a:ext cx="165680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运维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5490026" y="5209805"/>
            <a:ext cx="815887" cy="53064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直接箭头连接符 27"/>
          <p:cNvCxnSpPr>
            <a:stCxn id="4" idx="3"/>
          </p:cNvCxnSpPr>
          <p:nvPr/>
        </p:nvCxnSpPr>
        <p:spPr>
          <a:xfrm flipV="1">
            <a:off x="5497469" y="5626003"/>
            <a:ext cx="808444" cy="257092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直接箭头连接符 30"/>
          <p:cNvCxnSpPr/>
          <p:nvPr/>
        </p:nvCxnSpPr>
        <p:spPr>
          <a:xfrm>
            <a:off x="5490026" y="6024149"/>
            <a:ext cx="835847" cy="2129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箭头连接符 34"/>
          <p:cNvCxnSpPr/>
          <p:nvPr/>
        </p:nvCxnSpPr>
        <p:spPr>
          <a:xfrm>
            <a:off x="5490026" y="6105258"/>
            <a:ext cx="835847" cy="36493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28" name="Picture 4" descr="http://thepapist.org/wp-content/uploads/2015/09/questi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735" y="5062104"/>
            <a:ext cx="1349906" cy="159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5712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565522" y="1239822"/>
            <a:ext cx="177770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>
                <a:solidFill>
                  <a:srgbClr val="002060"/>
                </a:solidFill>
              </a:rPr>
              <a:t>大 纲</a:t>
            </a:r>
          </a:p>
        </p:txBody>
      </p:sp>
      <p:sp>
        <p:nvSpPr>
          <p:cNvPr id="124" name="Shape 124"/>
          <p:cNvSpPr/>
          <p:nvPr/>
        </p:nvSpPr>
        <p:spPr>
          <a:xfrm>
            <a:off x="2658481" y="1276874"/>
            <a:ext cx="6035042" cy="1892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>
                <a:solidFill>
                  <a:srgbClr val="002060"/>
                </a:solidFill>
              </a:rPr>
              <a:t>背景与目标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>
                <a:solidFill>
                  <a:srgbClr val="002060"/>
                </a:solidFill>
              </a:rPr>
              <a:t>设</a:t>
            </a:r>
            <a:r>
              <a:rPr lang="zh-CN" altLang="en-US" dirty="0" smtClean="0">
                <a:solidFill>
                  <a:srgbClr val="002060"/>
                </a:solidFill>
              </a:rPr>
              <a:t>计与实现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600" dirty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</a:rPr>
              <a:t>使</a:t>
            </a:r>
            <a:r>
              <a:rPr lang="zh-CN" altLang="en-US" sz="2600" dirty="0" smtClean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</a:rPr>
              <a:t>用与实践</a:t>
            </a:r>
            <a:endParaRPr lang="en-US" altLang="zh-CN" sz="2600" dirty="0">
              <a:solidFill>
                <a:srgbClr val="FF0000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27" name="Shape 127"/>
          <p:cNvSpPr/>
          <p:nvPr/>
        </p:nvSpPr>
        <p:spPr>
          <a:xfrm flipH="1">
            <a:off x="2452742" y="1424940"/>
            <a:ext cx="0" cy="1744760"/>
          </a:xfrm>
          <a:prstGeom prst="line">
            <a:avLst/>
          </a:prstGeom>
          <a:ln w="6350">
            <a:solidFill>
              <a:srgbClr val="00206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4896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客户端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628" y="1728286"/>
            <a:ext cx="1302430" cy="6579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629" y="2643676"/>
            <a:ext cx="1302430" cy="736341"/>
          </a:xfrm>
          <a:prstGeom prst="rect">
            <a:avLst/>
          </a:prstGeom>
        </p:spPr>
      </p:pic>
      <p:pic>
        <p:nvPicPr>
          <p:cNvPr id="1026" name="Picture 2" descr="https://gss0.bdstatic.com/94o3dSag_xI4khGkpoWK1HF6hhy/baike/c0%3Dbaike150%2C5%2C5%2C150%2C50/sign=db37d3b8454a20a425133495f13bf347/3b87e950352ac65c8819edd9f1f2b21193138a78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28" y="3698969"/>
            <a:ext cx="1302429" cy="82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514279504681&amp;di=3dd7aabea9b915056a29d8cef12303ed&amp;imgtype=0&amp;src=http%3A%2F%2Fimage.techweb.com.cn%2Fupload%2Froll%2F2015%2F12%2F01%2F201512016602_9925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29" y="4766187"/>
            <a:ext cx="1302428" cy="90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582885" y="1880295"/>
            <a:ext cx="629194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>
                <a:hlinkClick r:id="rId8"/>
              </a:rPr>
              <a:t>https://</a:t>
            </a:r>
            <a:r>
              <a:rPr lang="en-US" altLang="zh-CN" dirty="0" smtClean="0">
                <a:hlinkClick r:id="rId8"/>
              </a:rPr>
              <a:t>github.com/xiaomi/pegasus/wiki/Cpp%E5%AE%A2%E6%88%B7%E7%AB%AF%E6%96%87%E6%A1%A3</a:t>
            </a:r>
            <a:r>
              <a:rPr lang="en-US" altLang="zh-CN" dirty="0" smtClean="0"/>
              <a:t>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82885" y="2933860"/>
            <a:ext cx="629194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>
                <a:hlinkClick r:id="rId9"/>
              </a:rPr>
              <a:t>https://</a:t>
            </a:r>
            <a:r>
              <a:rPr lang="en-US" altLang="zh-CN" dirty="0" smtClean="0">
                <a:hlinkClick r:id="rId9"/>
              </a:rPr>
              <a:t>github.com/xiaomi/pegasus/wiki/Java%E5%AE%A2%E6%88%B7%E7%AB%AF%E6%96%87%E6%A1%A3</a:t>
            </a:r>
            <a:r>
              <a:rPr lang="en-US" altLang="zh-CN" dirty="0" smtClean="0"/>
              <a:t>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69029" y="3876233"/>
            <a:ext cx="6215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10"/>
              </a:rPr>
              <a:t>https://github.com/pegasus-kv/pegasus-python-client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593275" y="5036453"/>
            <a:ext cx="6215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11"/>
              </a:rPr>
              <a:t>https://</a:t>
            </a:r>
            <a:r>
              <a:rPr lang="en-US" altLang="zh-CN" dirty="0" smtClean="0">
                <a:hlinkClick r:id="rId11"/>
              </a:rPr>
              <a:t>github.com/pegasus-kv/pegasus-go-client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sp>
        <p:nvSpPr>
          <p:cNvPr id="12" name="文本框 67"/>
          <p:cNvSpPr txBox="1"/>
          <p:nvPr/>
        </p:nvSpPr>
        <p:spPr>
          <a:xfrm>
            <a:off x="708611" y="6032737"/>
            <a:ext cx="8114260" cy="439367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4679" tIns="34679" rIns="34679" bIns="3467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rgbClr val="002060"/>
                </a:solidFill>
              </a:rPr>
              <a:t>其他语言需求</a:t>
            </a:r>
            <a:r>
              <a:rPr lang="zh-CN" altLang="en-US" sz="2400" dirty="0" smtClean="0">
                <a:solidFill>
                  <a:srgbClr val="002060"/>
                </a:solidFill>
              </a:rPr>
              <a:t>？欢迎贡献 或者 联</a:t>
            </a:r>
            <a:r>
              <a:rPr lang="zh-CN" altLang="en-US" sz="2400" dirty="0" smtClean="0">
                <a:solidFill>
                  <a:srgbClr val="002060"/>
                </a:solidFill>
              </a:rPr>
              <a:t>系我们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4562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客户端</a:t>
            </a:r>
            <a:r>
              <a:rPr lang="zh-CN" altLang="en-US" dirty="0">
                <a:solidFill>
                  <a:srgbClr val="002060"/>
                </a:solidFill>
              </a:rPr>
              <a:t>数</a:t>
            </a:r>
            <a:r>
              <a:rPr lang="zh-CN" altLang="en-US" dirty="0" smtClean="0">
                <a:solidFill>
                  <a:srgbClr val="002060"/>
                </a:solidFill>
              </a:rPr>
              <a:t>据访问过程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83769" y="1978275"/>
            <a:ext cx="1611087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Pegasus Client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流程图: 卡片 6"/>
          <p:cNvSpPr/>
          <p:nvPr/>
        </p:nvSpPr>
        <p:spPr>
          <a:xfrm>
            <a:off x="302371" y="3798148"/>
            <a:ext cx="3145973" cy="917255"/>
          </a:xfrm>
          <a:prstGeom prst="flowChartPunchedCar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altLang="zh-CN" sz="1400" dirty="0" err="1" smtClean="0">
                <a:solidFill>
                  <a:schemeClr val="accent2"/>
                </a:solidFill>
              </a:rPr>
              <a:t>meta_servers</a:t>
            </a:r>
            <a:r>
              <a:rPr lang="en-US" altLang="zh-CN" sz="1400" dirty="0" smtClean="0">
                <a:solidFill>
                  <a:schemeClr val="accent2"/>
                </a:solidFill>
              </a:rPr>
              <a:t> </a:t>
            </a:r>
            <a:r>
              <a:rPr lang="en-US" altLang="zh-CN" sz="1400" dirty="0">
                <a:solidFill>
                  <a:schemeClr val="accent2"/>
                </a:solidFill>
              </a:rPr>
              <a:t>= </a:t>
            </a:r>
            <a:r>
              <a:rPr lang="en-US" altLang="zh-CN" sz="1400" dirty="0" smtClean="0">
                <a:solidFill>
                  <a:schemeClr val="accent2"/>
                </a:solidFill>
              </a:rPr>
              <a:t>host1:port1,host2:port2</a:t>
            </a:r>
          </a:p>
          <a:p>
            <a:r>
              <a:rPr lang="en-US" altLang="zh-CN" sz="1400" dirty="0" err="1" smtClean="0"/>
              <a:t>operation_timeout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= </a:t>
            </a:r>
            <a:r>
              <a:rPr lang="en-US" altLang="zh-CN" sz="1400" dirty="0" smtClean="0"/>
              <a:t>1000</a:t>
            </a:r>
          </a:p>
          <a:p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2383" y="3406586"/>
            <a:ext cx="30480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配</a:t>
            </a:r>
            <a:r>
              <a:rPr lang="zh-CN" altLang="en-US" dirty="0" smtClean="0"/>
              <a:t>置文件</a:t>
            </a:r>
            <a:r>
              <a:rPr lang="en-US" altLang="zh-CN" dirty="0" err="1" smtClean="0"/>
              <a:t>p</a:t>
            </a: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egasus.properties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直接箭头连接符 14"/>
          <p:cNvCxnSpPr>
            <a:stCxn id="6" idx="2"/>
          </p:cNvCxnSpPr>
          <p:nvPr/>
        </p:nvCxnSpPr>
        <p:spPr>
          <a:xfrm>
            <a:off x="1589313" y="2386895"/>
            <a:ext cx="0" cy="101969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文本框 17"/>
          <p:cNvSpPr txBox="1"/>
          <p:nvPr/>
        </p:nvSpPr>
        <p:spPr>
          <a:xfrm>
            <a:off x="468085" y="2667926"/>
            <a:ext cx="119742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0000"/>
                </a:solidFill>
              </a:rPr>
              <a:t>(1) 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初始化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667282" y="3048983"/>
            <a:ext cx="4343400" cy="3276600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963886" y="3825923"/>
            <a:ext cx="1580752" cy="40862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主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MetaServer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963886" y="4557785"/>
            <a:ext cx="1580752" cy="40862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备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MetaServer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954332" y="3271183"/>
            <a:ext cx="1457511" cy="40862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982599" y="4704664"/>
            <a:ext cx="1457511" cy="40862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982599" y="5392718"/>
            <a:ext cx="1457511" cy="40862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3318929" y="4037678"/>
            <a:ext cx="1644957" cy="6148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直接箭头连接符 33"/>
          <p:cNvCxnSpPr/>
          <p:nvPr/>
        </p:nvCxnSpPr>
        <p:spPr>
          <a:xfrm>
            <a:off x="3318929" y="4099158"/>
            <a:ext cx="1644957" cy="61624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文本框 36"/>
          <p:cNvSpPr txBox="1"/>
          <p:nvPr/>
        </p:nvSpPr>
        <p:spPr>
          <a:xfrm>
            <a:off x="3515270" y="4110694"/>
            <a:ext cx="1197429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0000"/>
                </a:solidFill>
              </a:rPr>
              <a:t>(2) </a:t>
            </a:r>
            <a:r>
              <a:rPr lang="zh-CN" altLang="en-US" dirty="0">
                <a:solidFill>
                  <a:srgbClr val="FF0000"/>
                </a:solidFill>
              </a:rPr>
              <a:t>连</a:t>
            </a:r>
            <a:r>
              <a:rPr lang="zh-CN" altLang="en-US" dirty="0" smtClean="0">
                <a:solidFill>
                  <a:srgbClr val="FF0000"/>
                </a:solidFill>
              </a:rPr>
              <a:t>接</a:t>
            </a:r>
            <a:r>
              <a:rPr lang="en-US" altLang="zh-CN" dirty="0" smtClean="0">
                <a:solidFill>
                  <a:srgbClr val="FF0000"/>
                </a:solidFill>
              </a:rPr>
              <a:t>MetaServer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libri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H="1" flipV="1">
            <a:off x="2394856" y="2409127"/>
            <a:ext cx="2569030" cy="143619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文本框 43"/>
          <p:cNvSpPr txBox="1"/>
          <p:nvPr/>
        </p:nvSpPr>
        <p:spPr>
          <a:xfrm>
            <a:off x="2750151" y="2818566"/>
            <a:ext cx="161652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0000"/>
                </a:solidFill>
              </a:rPr>
              <a:t>(3) </a:t>
            </a:r>
            <a:r>
              <a:rPr lang="zh-CN" altLang="en-US" dirty="0" smtClean="0">
                <a:solidFill>
                  <a:srgbClr val="FF0000"/>
                </a:solidFill>
              </a:rPr>
              <a:t>获取路由表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libri"/>
            </a:endParaRPr>
          </a:p>
        </p:txBody>
      </p:sp>
      <p:cxnSp>
        <p:nvCxnSpPr>
          <p:cNvPr id="45" name="直接箭头连接符 44"/>
          <p:cNvCxnSpPr>
            <a:stCxn id="6" idx="3"/>
          </p:cNvCxnSpPr>
          <p:nvPr/>
        </p:nvCxnSpPr>
        <p:spPr>
          <a:xfrm>
            <a:off x="2394856" y="2182585"/>
            <a:ext cx="5181601" cy="103527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文本框 48"/>
          <p:cNvSpPr txBox="1"/>
          <p:nvPr/>
        </p:nvSpPr>
        <p:spPr>
          <a:xfrm>
            <a:off x="4278085" y="2262868"/>
            <a:ext cx="161652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0000"/>
                </a:solidFill>
              </a:rPr>
              <a:t>(4) </a:t>
            </a:r>
            <a:r>
              <a:rPr lang="zh-CN" altLang="en-US" dirty="0" smtClean="0">
                <a:solidFill>
                  <a:srgbClr val="FF0000"/>
                </a:solidFill>
              </a:rPr>
              <a:t>访问数据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libri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02371" y="5430583"/>
            <a:ext cx="7387498" cy="77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000" dirty="0" smtClean="0">
                <a:solidFill>
                  <a:srgbClr val="002060"/>
                </a:solidFill>
              </a:rPr>
              <a:t>寻址过程不依赖</a:t>
            </a:r>
            <a:r>
              <a:rPr lang="en-US" altLang="zh-CN" sz="2000" dirty="0" smtClean="0">
                <a:solidFill>
                  <a:srgbClr val="002060"/>
                </a:solidFill>
              </a:rPr>
              <a:t>Zookeeper</a:t>
            </a:r>
          </a:p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000" dirty="0" smtClean="0">
                <a:solidFill>
                  <a:srgbClr val="002060"/>
                </a:solidFill>
              </a:rPr>
              <a:t>用户直接提供</a:t>
            </a:r>
            <a:r>
              <a:rPr lang="en-US" altLang="zh-CN" sz="2000" dirty="0" smtClean="0">
                <a:solidFill>
                  <a:srgbClr val="002060"/>
                </a:solidFill>
              </a:rPr>
              <a:t>Meta Server</a:t>
            </a:r>
            <a:r>
              <a:rPr lang="zh-CN" altLang="en-US" sz="2000" dirty="0" smtClean="0">
                <a:solidFill>
                  <a:srgbClr val="002060"/>
                </a:solidFill>
              </a:rPr>
              <a:t>地址列表</a:t>
            </a:r>
            <a:endParaRPr lang="en-US" altLang="zh-CN" sz="2000" dirty="0" smtClean="0">
              <a:solidFill>
                <a:srgbClr val="002060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6982598" y="3976109"/>
            <a:ext cx="1457511" cy="40862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102699" y="5953319"/>
            <a:ext cx="155322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Pegasus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Cluster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18729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67591" y="2951677"/>
            <a:ext cx="3578316" cy="368043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25287" y="3729356"/>
            <a:ext cx="2669684" cy="153488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客户端性能监控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630618" y="4474105"/>
            <a:ext cx="1624129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Pegasus Client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2290" y="3901439"/>
            <a:ext cx="155322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业务进程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25287" y="3007369"/>
            <a:ext cx="128797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业务节点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630618" y="5968389"/>
            <a:ext cx="1611087" cy="40862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Falcon Agent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06430" y="5458184"/>
            <a:ext cx="118773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推送监控数据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" name="直接箭头连接符 31"/>
          <p:cNvCxnSpPr>
            <a:stCxn id="6" idx="2"/>
            <a:endCxn id="31" idx="0"/>
          </p:cNvCxnSpPr>
          <p:nvPr/>
        </p:nvCxnSpPr>
        <p:spPr>
          <a:xfrm flipH="1">
            <a:off x="2436162" y="4882725"/>
            <a:ext cx="6521" cy="108566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云形 10"/>
          <p:cNvSpPr/>
          <p:nvPr/>
        </p:nvSpPr>
        <p:spPr>
          <a:xfrm>
            <a:off x="5636712" y="5250194"/>
            <a:ext cx="2693096" cy="1406972"/>
          </a:xfrm>
          <a:prstGeom prst="clou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94328" y="5728882"/>
            <a:ext cx="137786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Falcon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814" y="2951677"/>
            <a:ext cx="3688891" cy="1159479"/>
          </a:xfrm>
          <a:prstGeom prst="rect">
            <a:avLst/>
          </a:prstGeom>
        </p:spPr>
      </p:pic>
      <p:cxnSp>
        <p:nvCxnSpPr>
          <p:cNvPr id="36" name="直接箭头连接符 35"/>
          <p:cNvCxnSpPr>
            <a:stCxn id="31" idx="3"/>
          </p:cNvCxnSpPr>
          <p:nvPr/>
        </p:nvCxnSpPr>
        <p:spPr>
          <a:xfrm>
            <a:off x="3241705" y="6172699"/>
            <a:ext cx="2395006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文本框 40"/>
          <p:cNvSpPr txBox="1"/>
          <p:nvPr/>
        </p:nvSpPr>
        <p:spPr>
          <a:xfrm>
            <a:off x="4242191" y="6248519"/>
            <a:ext cx="70033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/>
              <a:t>收</a:t>
            </a:r>
            <a:r>
              <a:rPr lang="zh-CN" altLang="en-US" sz="1400" dirty="0"/>
              <a:t>集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" name="直接箭头连接符 41"/>
          <p:cNvCxnSpPr>
            <a:stCxn id="11" idx="3"/>
            <a:endCxn id="35" idx="2"/>
          </p:cNvCxnSpPr>
          <p:nvPr/>
        </p:nvCxnSpPr>
        <p:spPr>
          <a:xfrm flipV="1">
            <a:off x="6983260" y="4111156"/>
            <a:ext cx="0" cy="1219483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文本框 45"/>
          <p:cNvSpPr txBox="1"/>
          <p:nvPr/>
        </p:nvSpPr>
        <p:spPr>
          <a:xfrm>
            <a:off x="6983259" y="4595858"/>
            <a:ext cx="107411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/>
              <a:t>展示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流程图: 卡片 50"/>
          <p:cNvSpPr/>
          <p:nvPr/>
        </p:nvSpPr>
        <p:spPr>
          <a:xfrm>
            <a:off x="500026" y="1851213"/>
            <a:ext cx="3882088" cy="649722"/>
          </a:xfrm>
          <a:prstGeom prst="flowChartPunchedCar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altLang="zh-CN" sz="1400" dirty="0" err="1">
                <a:solidFill>
                  <a:schemeClr val="accent2"/>
                </a:solidFill>
              </a:rPr>
              <a:t>enable_perf_counter</a:t>
            </a:r>
            <a:r>
              <a:rPr lang="en-US" altLang="zh-CN" sz="1400" dirty="0">
                <a:solidFill>
                  <a:schemeClr val="accent2"/>
                </a:solidFill>
              </a:rPr>
              <a:t> = true</a:t>
            </a:r>
          </a:p>
          <a:p>
            <a:r>
              <a:rPr lang="en-US" altLang="zh-CN" sz="1400" dirty="0" err="1">
                <a:solidFill>
                  <a:schemeClr val="tx1"/>
                </a:solidFill>
              </a:rPr>
              <a:t>perf_counter_tags</a:t>
            </a:r>
            <a:r>
              <a:rPr lang="en-US" altLang="zh-CN" sz="1400" dirty="0">
                <a:solidFill>
                  <a:schemeClr val="tx1"/>
                </a:solidFill>
              </a:rPr>
              <a:t> = cluster=</a:t>
            </a:r>
            <a:r>
              <a:rPr lang="en-US" altLang="zh-CN" sz="1400" dirty="0" err="1">
                <a:solidFill>
                  <a:schemeClr val="tx1"/>
                </a:solidFill>
              </a:rPr>
              <a:t>onebox,app</a:t>
            </a:r>
            <a:r>
              <a:rPr lang="en-US" altLang="zh-CN" sz="1400" dirty="0">
                <a:solidFill>
                  <a:schemeClr val="tx1"/>
                </a:solidFill>
              </a:rPr>
              <a:t>=</a:t>
            </a:r>
            <a:r>
              <a:rPr lang="en-US" altLang="zh-CN" sz="1400" dirty="0" err="1">
                <a:solidFill>
                  <a:schemeClr val="tx1"/>
                </a:solidFill>
              </a:rPr>
              <a:t>unit_test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libri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66188" y="1505888"/>
            <a:ext cx="132552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配置文件：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直接箭头连接符 20"/>
          <p:cNvCxnSpPr>
            <a:stCxn id="51" idx="2"/>
            <a:endCxn id="6" idx="0"/>
          </p:cNvCxnSpPr>
          <p:nvPr/>
        </p:nvCxnSpPr>
        <p:spPr>
          <a:xfrm>
            <a:off x="2441070" y="2500935"/>
            <a:ext cx="1613" cy="197317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文本框 36"/>
          <p:cNvSpPr txBox="1"/>
          <p:nvPr/>
        </p:nvSpPr>
        <p:spPr>
          <a:xfrm>
            <a:off x="2494202" y="3232031"/>
            <a:ext cx="118773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初始化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31044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客户端</a:t>
            </a:r>
            <a:r>
              <a:rPr lang="zh-CN" altLang="en-US" dirty="0">
                <a:solidFill>
                  <a:srgbClr val="002060"/>
                </a:solidFill>
              </a:rPr>
              <a:t>接</a:t>
            </a:r>
            <a:r>
              <a:rPr lang="zh-CN" altLang="en-US" dirty="0" smtClean="0">
                <a:solidFill>
                  <a:srgbClr val="002060"/>
                </a:solidFill>
              </a:rPr>
              <a:t>口介绍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9865" y="2192620"/>
            <a:ext cx="1191431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HashKey_1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9867" y="4478051"/>
            <a:ext cx="1191430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>
                <a:solidFill>
                  <a:srgbClr val="000000"/>
                </a:solidFill>
                <a:ea typeface="Calibri"/>
                <a:cs typeface="Calibri"/>
              </a:rPr>
              <a:t>HashKey_2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524561" y="2192620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SortKey_1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255666" y="2192620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524561" y="2714350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SortKey_2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255666" y="2714350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524561" y="3212361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SortKey_3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255666" y="3212361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524561" y="4478051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SortKey_1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255666" y="4478051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524561" y="4999781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SortKey_2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255666" y="4999781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524561" y="5497792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SortKey_3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255666" y="5497792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93132" y="4290059"/>
            <a:ext cx="8987280" cy="0"/>
          </a:xfrm>
          <a:prstGeom prst="line">
            <a:avLst/>
          </a:prstGeom>
          <a:noFill/>
          <a:ln w="12700" cap="flat">
            <a:solidFill>
              <a:srgbClr val="FFC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5" name="文本框 39"/>
          <p:cNvSpPr txBox="1"/>
          <p:nvPr/>
        </p:nvSpPr>
        <p:spPr>
          <a:xfrm>
            <a:off x="1524562" y="3412495"/>
            <a:ext cx="106369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… …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文本框 41"/>
          <p:cNvSpPr txBox="1"/>
          <p:nvPr/>
        </p:nvSpPr>
        <p:spPr>
          <a:xfrm>
            <a:off x="1524561" y="5682457"/>
            <a:ext cx="106369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… …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文本框 40"/>
          <p:cNvSpPr txBox="1"/>
          <p:nvPr/>
        </p:nvSpPr>
        <p:spPr>
          <a:xfrm>
            <a:off x="320911" y="1588423"/>
            <a:ext cx="111967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HashKey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文本框 43"/>
          <p:cNvSpPr txBox="1"/>
          <p:nvPr/>
        </p:nvSpPr>
        <p:spPr>
          <a:xfrm>
            <a:off x="1819125" y="1610685"/>
            <a:ext cx="111967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文本框 44"/>
          <p:cNvSpPr txBox="1"/>
          <p:nvPr/>
        </p:nvSpPr>
        <p:spPr>
          <a:xfrm>
            <a:off x="3404953" y="1621979"/>
            <a:ext cx="111967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直接连接符 89"/>
          <p:cNvCxnSpPr/>
          <p:nvPr/>
        </p:nvCxnSpPr>
        <p:spPr>
          <a:xfrm>
            <a:off x="99866" y="1997838"/>
            <a:ext cx="8861315" cy="0"/>
          </a:xfrm>
          <a:prstGeom prst="line">
            <a:avLst/>
          </a:prstGeom>
          <a:noFill/>
          <a:ln w="12700" cap="flat">
            <a:solidFill>
              <a:srgbClr val="FFC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1" name="直接箭头连接符 90"/>
          <p:cNvCxnSpPr/>
          <p:nvPr/>
        </p:nvCxnSpPr>
        <p:spPr>
          <a:xfrm>
            <a:off x="4366333" y="2377285"/>
            <a:ext cx="5437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圆角矩形 91"/>
          <p:cNvSpPr/>
          <p:nvPr/>
        </p:nvSpPr>
        <p:spPr>
          <a:xfrm>
            <a:off x="4935500" y="2172975"/>
            <a:ext cx="1268959" cy="40862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et/set/del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右大括号 92"/>
          <p:cNvSpPr/>
          <p:nvPr/>
        </p:nvSpPr>
        <p:spPr>
          <a:xfrm>
            <a:off x="4366333" y="2545968"/>
            <a:ext cx="279919" cy="1364643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1" vert="horz" wrap="square" lIns="91439" tIns="45719" rIns="91439" bIns="45719" numCol="1" spcCol="38100" rtlCol="0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94" name="直接箭头连接符 93"/>
          <p:cNvCxnSpPr/>
          <p:nvPr/>
        </p:nvCxnSpPr>
        <p:spPr>
          <a:xfrm>
            <a:off x="4649774" y="3223744"/>
            <a:ext cx="2603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圆角矩形 94"/>
          <p:cNvSpPr/>
          <p:nvPr/>
        </p:nvSpPr>
        <p:spPr>
          <a:xfrm>
            <a:off x="4938469" y="2798451"/>
            <a:ext cx="1250293" cy="102155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multi_get/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multi_set/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ulti_del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右大括号 95"/>
          <p:cNvSpPr/>
          <p:nvPr/>
        </p:nvSpPr>
        <p:spPr>
          <a:xfrm>
            <a:off x="7657479" y="2004368"/>
            <a:ext cx="298585" cy="4392503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1" vert="horz" wrap="square" lIns="91439" tIns="45719" rIns="91439" bIns="45719" numCol="1" spcCol="38100" rtlCol="0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7993213" y="3982111"/>
            <a:ext cx="1054359" cy="40862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full_scan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右大括号 97"/>
          <p:cNvSpPr/>
          <p:nvPr/>
        </p:nvSpPr>
        <p:spPr>
          <a:xfrm>
            <a:off x="6238950" y="2107282"/>
            <a:ext cx="298585" cy="2079139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1" vert="horz" wrap="square" lIns="91439" tIns="45719" rIns="91439" bIns="45719" numCol="1" spcCol="38100" rtlCol="0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6587723" y="2942542"/>
            <a:ext cx="1136791" cy="40862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ash_scan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93133" y="6389794"/>
            <a:ext cx="8987280" cy="0"/>
          </a:xfrm>
          <a:prstGeom prst="line">
            <a:avLst/>
          </a:prstGeom>
          <a:noFill/>
          <a:ln w="12700" cap="flat">
            <a:solidFill>
              <a:srgbClr val="FFC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4101436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客户端接口介绍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4" name="文本框 67"/>
          <p:cNvSpPr txBox="1"/>
          <p:nvPr/>
        </p:nvSpPr>
        <p:spPr>
          <a:xfrm>
            <a:off x="679521" y="1635048"/>
            <a:ext cx="8114260" cy="439367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4679" tIns="34679" rIns="34679" bIns="3467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rgbClr val="002060"/>
                </a:solidFill>
              </a:rPr>
              <a:t>三种接口区别：</a:t>
            </a:r>
            <a:r>
              <a:rPr lang="en-US" altLang="zh-CN" sz="2400" dirty="0" smtClean="0">
                <a:solidFill>
                  <a:srgbClr val="002060"/>
                </a:solidFill>
              </a:rPr>
              <a:t>get</a:t>
            </a:r>
            <a:r>
              <a:rPr lang="zh-CN" altLang="en-US" sz="2400" dirty="0" smtClean="0">
                <a:solidFill>
                  <a:srgbClr val="002060"/>
                </a:solidFill>
              </a:rPr>
              <a:t>、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multiGet</a:t>
            </a:r>
            <a:r>
              <a:rPr lang="zh-CN" altLang="en-US" sz="2400" dirty="0" smtClean="0">
                <a:solidFill>
                  <a:srgbClr val="002060"/>
                </a:solidFill>
              </a:rPr>
              <a:t>、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batchGet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09475" y="3635136"/>
            <a:ext cx="176681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multiGet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140780" y="2279145"/>
            <a:ext cx="176681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get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40780" y="5259859"/>
            <a:ext cx="176681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err="1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batchGet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43599" y="2463810"/>
            <a:ext cx="968809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HashKey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80780" y="2463810"/>
            <a:ext cx="848770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60351" y="2463810"/>
            <a:ext cx="6685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290481" y="2674599"/>
            <a:ext cx="308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151794" y="3805691"/>
            <a:ext cx="968809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HashKey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64808" y="3334210"/>
            <a:ext cx="848770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274509" y="3544999"/>
            <a:ext cx="308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364808" y="3800312"/>
            <a:ext cx="848770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274509" y="4011101"/>
            <a:ext cx="308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364808" y="4281104"/>
            <a:ext cx="848770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5274509" y="4491893"/>
            <a:ext cx="308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右大括号 30"/>
          <p:cNvSpPr/>
          <p:nvPr/>
        </p:nvSpPr>
        <p:spPr>
          <a:xfrm rot="10800000">
            <a:off x="4168222" y="3388969"/>
            <a:ext cx="184220" cy="1244264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1" vert="horz" wrap="square" lIns="91439" tIns="45719" rIns="91439" bIns="45719" numCol="1" spcCol="38100" rtlCol="0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50077" y="3334210"/>
            <a:ext cx="6685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60351" y="3805691"/>
            <a:ext cx="6685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660351" y="4277172"/>
            <a:ext cx="6685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233325" y="5054101"/>
            <a:ext cx="968809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HashKey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370506" y="5054101"/>
            <a:ext cx="848770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650077" y="5054101"/>
            <a:ext cx="6685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5280207" y="5264890"/>
            <a:ext cx="308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233325" y="5567435"/>
            <a:ext cx="968809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HashKey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370506" y="5567435"/>
            <a:ext cx="848770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650077" y="5567435"/>
            <a:ext cx="6685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5280207" y="5778224"/>
            <a:ext cx="308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233325" y="6062264"/>
            <a:ext cx="968809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HashKey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370506" y="6062264"/>
            <a:ext cx="848770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650077" y="6062264"/>
            <a:ext cx="6685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5280207" y="6273053"/>
            <a:ext cx="308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95901" y="3215813"/>
            <a:ext cx="819788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595901" y="4888788"/>
            <a:ext cx="819788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927525" y="2336314"/>
            <a:ext cx="15103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读单条数据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927525" y="3482526"/>
            <a:ext cx="1640229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一次读取同一</a:t>
            </a:r>
            <a:r>
              <a:rPr lang="en-US" altLang="zh-CN" dirty="0" err="1" smtClean="0"/>
              <a:t>HashKey</a:t>
            </a:r>
            <a:r>
              <a:rPr lang="zh-CN" altLang="en-US" dirty="0" smtClean="0"/>
              <a:t>下的多条数据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936902" y="5150709"/>
            <a:ext cx="1816683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Get</a:t>
            </a:r>
            <a:r>
              <a:rPr lang="zh-CN" altLang="en-US" dirty="0" smtClean="0"/>
              <a:t>的批量封装，</a:t>
            </a: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可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能需要访问多个节点获取数据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7187833" y="2777671"/>
            <a:ext cx="855495" cy="34051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原子操作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187832" y="4460670"/>
            <a:ext cx="855495" cy="34051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原子操作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7187833" y="6133644"/>
            <a:ext cx="1093141" cy="34051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非原子操作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52900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客户端接口介绍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264067" y="1806531"/>
            <a:ext cx="176681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err="1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ttl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56240" y="1914158"/>
            <a:ext cx="350074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/>
              <a:t>查询某</a:t>
            </a:r>
            <a:r>
              <a:rPr lang="zh-CN" altLang="en-US" dirty="0" smtClean="0"/>
              <a:t>个</a:t>
            </a:r>
            <a:r>
              <a:rPr lang="zh-CN" altLang="en-US" dirty="0"/>
              <a:t>数</a:t>
            </a:r>
            <a:r>
              <a:rPr lang="zh-CN" altLang="en-US" dirty="0" smtClean="0"/>
              <a:t>据的</a:t>
            </a:r>
            <a:r>
              <a:rPr lang="en-US" altLang="zh-CN" dirty="0" smtClean="0"/>
              <a:t>TTL</a:t>
            </a:r>
            <a:r>
              <a:rPr lang="zh-CN" altLang="en-US" dirty="0" smtClean="0"/>
              <a:t>时间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264067" y="2961131"/>
            <a:ext cx="176681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exist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56240" y="3152431"/>
            <a:ext cx="447212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查</a:t>
            </a:r>
            <a:r>
              <a:rPr lang="zh-CN" altLang="en-US" dirty="0" smtClean="0"/>
              <a:t>询某个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HashKey,SortKey</a:t>
            </a:r>
            <a:r>
              <a:rPr lang="en-US" altLang="zh-CN" dirty="0" smtClean="0"/>
              <a:t>]</a:t>
            </a:r>
            <a:r>
              <a:rPr lang="zh-CN" altLang="en-US" dirty="0" smtClean="0"/>
              <a:t>下是否存在</a:t>
            </a:r>
            <a:r>
              <a:rPr lang="en-US" altLang="zh-CN" dirty="0" smtClean="0"/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48310" y="4137348"/>
            <a:ext cx="262984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sortKeyCount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56239" y="4328648"/>
            <a:ext cx="429185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查</a:t>
            </a:r>
            <a:r>
              <a:rPr lang="zh-CN" altLang="en-US" dirty="0" smtClean="0"/>
              <a:t>询某个</a:t>
            </a:r>
            <a:r>
              <a:rPr lang="en-US" altLang="zh-CN" dirty="0" err="1" smtClean="0"/>
              <a:t>HashKey</a:t>
            </a:r>
            <a:r>
              <a:rPr lang="zh-CN" altLang="en-US" dirty="0" smtClean="0"/>
              <a:t>下的</a:t>
            </a:r>
            <a:r>
              <a:rPr lang="en-US" altLang="zh-CN" dirty="0" err="1" smtClean="0"/>
              <a:t>SortKey</a:t>
            </a:r>
            <a:r>
              <a:rPr lang="zh-CN" altLang="en-US" dirty="0" smtClean="0"/>
              <a:t>的个数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914456" y="5232196"/>
            <a:ext cx="2527441" cy="1466761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314006"/>
            <a:r>
              <a:rPr lang="zh-CN" altLang="en-US" sz="32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异步调用</a:t>
            </a:r>
            <a:endParaRPr lang="zh-CN" altLang="en-US" sz="32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58600" y="5763032"/>
            <a:ext cx="175585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所有接口都支持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86872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高级使</a:t>
            </a:r>
            <a:r>
              <a:rPr lang="zh-CN" altLang="en-US" dirty="0" smtClean="0">
                <a:solidFill>
                  <a:srgbClr val="002060"/>
                </a:solidFill>
              </a:rPr>
              <a:t>用 </a:t>
            </a:r>
            <a:r>
              <a:rPr lang="en-US" altLang="zh-CN" dirty="0" smtClean="0">
                <a:solidFill>
                  <a:srgbClr val="002060"/>
                </a:solidFill>
              </a:rPr>
              <a:t>—— TTL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56240" y="1914158"/>
            <a:ext cx="3500749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支持对数据指定过期时间，</a:t>
            </a: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数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据过期后就无法读取到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911339" y="1861357"/>
            <a:ext cx="176681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TTL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482267" y="3606229"/>
            <a:ext cx="6369703" cy="277960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圆柱形 2"/>
          <p:cNvSpPr/>
          <p:nvPr/>
        </p:nvSpPr>
        <p:spPr>
          <a:xfrm>
            <a:off x="5498791" y="4659505"/>
            <a:ext cx="1983480" cy="1290775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30309" y="4624081"/>
            <a:ext cx="94522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RocksDB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3013785" y="4256259"/>
            <a:ext cx="780836" cy="519348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Set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3013785" y="5634122"/>
            <a:ext cx="780836" cy="519348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Get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笑脸 8"/>
          <p:cNvSpPr/>
          <p:nvPr/>
        </p:nvSpPr>
        <p:spPr>
          <a:xfrm>
            <a:off x="589084" y="4639223"/>
            <a:ext cx="770562" cy="708377"/>
          </a:xfrm>
          <a:prstGeom prst="smileyFac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359646" y="4603871"/>
            <a:ext cx="1654139" cy="25967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接箭头连接符 14"/>
          <p:cNvCxnSpPr>
            <a:stCxn id="10" idx="2"/>
          </p:cNvCxnSpPr>
          <p:nvPr/>
        </p:nvCxnSpPr>
        <p:spPr>
          <a:xfrm flipH="1" flipV="1">
            <a:off x="1359646" y="5162639"/>
            <a:ext cx="1654139" cy="73115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矩形 18"/>
          <p:cNvSpPr/>
          <p:nvPr/>
        </p:nvSpPr>
        <p:spPr>
          <a:xfrm>
            <a:off x="1408938" y="4323909"/>
            <a:ext cx="6685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直接箭头连接符 19"/>
          <p:cNvCxnSpPr>
            <a:stCxn id="7" idx="6"/>
          </p:cNvCxnSpPr>
          <p:nvPr/>
        </p:nvCxnSpPr>
        <p:spPr>
          <a:xfrm>
            <a:off x="3794621" y="4515933"/>
            <a:ext cx="1704170" cy="57596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矩形 22"/>
          <p:cNvSpPr/>
          <p:nvPr/>
        </p:nvSpPr>
        <p:spPr>
          <a:xfrm>
            <a:off x="5542979" y="5169674"/>
            <a:ext cx="1217857" cy="3693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ExpireTime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768981" y="5173030"/>
            <a:ext cx="6685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640509" y="4063870"/>
            <a:ext cx="313565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/>
              <a:t>计</a:t>
            </a:r>
            <a:r>
              <a:rPr lang="zh-CN" altLang="en-US" sz="1400" dirty="0" smtClean="0"/>
              <a:t>算 </a:t>
            </a:r>
            <a:r>
              <a:rPr kumimoji="0" lang="en-US" altLang="zh-CN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ExpireTime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kumimoji="0" lang="en-US" altLang="zh-CN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CurrentTime</a:t>
            </a:r>
            <a:r>
              <a:rPr kumimoji="0" lang="en-US" altLang="zh-CN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+ TTL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直接箭头连接符 25"/>
          <p:cNvCxnSpPr>
            <a:endCxn id="10" idx="6"/>
          </p:cNvCxnSpPr>
          <p:nvPr/>
        </p:nvCxnSpPr>
        <p:spPr>
          <a:xfrm flipH="1">
            <a:off x="3794621" y="5667853"/>
            <a:ext cx="1704170" cy="225943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文本框 29"/>
          <p:cNvSpPr txBox="1"/>
          <p:nvPr/>
        </p:nvSpPr>
        <p:spPr>
          <a:xfrm>
            <a:off x="3733833" y="6014168"/>
            <a:ext cx="313565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/>
              <a:t>过</a:t>
            </a:r>
            <a:r>
              <a:rPr lang="zh-CN" altLang="en-US" sz="1400" dirty="0" smtClean="0"/>
              <a:t>滤 </a:t>
            </a:r>
            <a:r>
              <a:rPr kumimoji="0" lang="en-US" altLang="zh-CN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ExpireTime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&lt;</a:t>
            </a:r>
            <a:r>
              <a:rPr kumimoji="0" lang="en-US" altLang="zh-CN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CurrentTime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?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左右箭头 30"/>
          <p:cNvSpPr/>
          <p:nvPr/>
        </p:nvSpPr>
        <p:spPr>
          <a:xfrm>
            <a:off x="7513444" y="5282039"/>
            <a:ext cx="430882" cy="192271"/>
          </a:xfrm>
          <a:prstGeom prst="left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955405" y="5027904"/>
            <a:ext cx="956118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/>
              <a:t>后</a:t>
            </a:r>
            <a:r>
              <a:rPr lang="zh-CN" altLang="en-US" sz="1400" dirty="0" smtClean="0"/>
              <a:t>台</a:t>
            </a:r>
            <a:r>
              <a:rPr lang="zh-CN" altLang="en-US" sz="1400" dirty="0"/>
              <a:t>线</a:t>
            </a:r>
            <a:r>
              <a:rPr lang="zh-CN" altLang="en-US" sz="1400" dirty="0" smtClean="0"/>
              <a:t>程负责清理垃圾数据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8812" y="5633512"/>
            <a:ext cx="6685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641770" y="5643720"/>
            <a:ext cx="8771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cap="none" spc="0" dirty="0" smtClean="0">
                <a:ln/>
                <a:solidFill>
                  <a:schemeClr val="bg2"/>
                </a:solidFill>
                <a:effectLst/>
              </a:rPr>
              <a:t>不存在</a:t>
            </a:r>
            <a:endParaRPr lang="zh-CN" altLang="en-US" cap="none" spc="0" dirty="0">
              <a:ln/>
              <a:solidFill>
                <a:schemeClr val="bg2"/>
              </a:solidFill>
              <a:effectLst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474677" y="5705277"/>
            <a:ext cx="32276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/>
              <a:t>or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21" y="3040646"/>
            <a:ext cx="8172450" cy="257175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7326597" y="3061194"/>
            <a:ext cx="1638388" cy="257175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892618" y="3574168"/>
            <a:ext cx="147947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 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22172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高</a:t>
            </a:r>
            <a:r>
              <a:rPr lang="zh-CN" altLang="en-US" dirty="0" smtClean="0">
                <a:solidFill>
                  <a:srgbClr val="002060"/>
                </a:solidFill>
              </a:rPr>
              <a:t>级使用 </a:t>
            </a:r>
            <a:r>
              <a:rPr lang="en-US" altLang="zh-CN" dirty="0" smtClean="0">
                <a:solidFill>
                  <a:srgbClr val="002060"/>
                </a:solidFill>
              </a:rPr>
              <a:t>—— </a:t>
            </a:r>
            <a:r>
              <a:rPr lang="zh-CN" altLang="en-US" dirty="0" smtClean="0">
                <a:solidFill>
                  <a:srgbClr val="002060"/>
                </a:solidFill>
              </a:rPr>
              <a:t>单行事务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911339" y="1861357"/>
            <a:ext cx="176681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单行事务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78837" y="1932531"/>
            <a:ext cx="492885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对同一个</a:t>
            </a:r>
            <a:r>
              <a:rPr lang="en-US" altLang="zh-CN" dirty="0" err="1" smtClean="0"/>
              <a:t>HashKey</a:t>
            </a:r>
            <a:r>
              <a:rPr lang="zh-CN" altLang="en-US" dirty="0" smtClean="0"/>
              <a:t>的写操作，保证总是原子的，</a:t>
            </a: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包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括</a:t>
            </a:r>
            <a:r>
              <a:rPr lang="en-US" altLang="zh-CN" dirty="0" smtClean="0"/>
              <a:t>set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multiSet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multiDel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1337" y="4359732"/>
            <a:ext cx="968809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HashKey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4351" y="3888251"/>
            <a:ext cx="848770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54351" y="4354353"/>
            <a:ext cx="848770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54351" y="4835145"/>
            <a:ext cx="848770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右大括号 10"/>
          <p:cNvSpPr/>
          <p:nvPr/>
        </p:nvSpPr>
        <p:spPr>
          <a:xfrm rot="10800000">
            <a:off x="1257765" y="3943010"/>
            <a:ext cx="184220" cy="1244264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1" vert="horz" wrap="square" lIns="91439" tIns="45719" rIns="91439" bIns="45719" numCol="1" spcCol="38100" rtlCol="0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978836" y="3034145"/>
            <a:ext cx="4614446" cy="2878281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49261" y="3023605"/>
            <a:ext cx="158800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 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30472" y="4371753"/>
            <a:ext cx="984605" cy="36933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直接箭头连接符 11"/>
          <p:cNvCxnSpPr>
            <a:stCxn id="9" idx="3"/>
          </p:cNvCxnSpPr>
          <p:nvPr/>
        </p:nvCxnSpPr>
        <p:spPr>
          <a:xfrm>
            <a:off x="2303121" y="4539018"/>
            <a:ext cx="18204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7" idx="3"/>
          </p:cNvCxnSpPr>
          <p:nvPr/>
        </p:nvCxnSpPr>
        <p:spPr>
          <a:xfrm>
            <a:off x="5115077" y="4556418"/>
            <a:ext cx="1724702" cy="8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/>
        </p:nvSpPr>
        <p:spPr>
          <a:xfrm>
            <a:off x="6839779" y="3912846"/>
            <a:ext cx="1520575" cy="354907"/>
          </a:xfrm>
          <a:custGeom>
            <a:avLst/>
            <a:gdLst>
              <a:gd name="connsiteX0" fmla="*/ 0 w 1520575"/>
              <a:gd name="connsiteY0" fmla="*/ 3817 h 354907"/>
              <a:gd name="connsiteX1" fmla="*/ 41097 w 1520575"/>
              <a:gd name="connsiteY1" fmla="*/ 44914 h 354907"/>
              <a:gd name="connsiteX2" fmla="*/ 236306 w 1520575"/>
              <a:gd name="connsiteY2" fmla="*/ 322316 h 354907"/>
              <a:gd name="connsiteX3" fmla="*/ 513708 w 1520575"/>
              <a:gd name="connsiteY3" fmla="*/ 55188 h 354907"/>
              <a:gd name="connsiteX4" fmla="*/ 708917 w 1520575"/>
              <a:gd name="connsiteY4" fmla="*/ 322316 h 354907"/>
              <a:gd name="connsiteX5" fmla="*/ 893852 w 1520575"/>
              <a:gd name="connsiteY5" fmla="*/ 55188 h 354907"/>
              <a:gd name="connsiteX6" fmla="*/ 1150706 w 1520575"/>
              <a:gd name="connsiteY6" fmla="*/ 342865 h 354907"/>
              <a:gd name="connsiteX7" fmla="*/ 1325366 w 1520575"/>
              <a:gd name="connsiteY7" fmla="*/ 65462 h 354907"/>
              <a:gd name="connsiteX8" fmla="*/ 1500027 w 1520575"/>
              <a:gd name="connsiteY8" fmla="*/ 312042 h 354907"/>
              <a:gd name="connsiteX9" fmla="*/ 1510301 w 1520575"/>
              <a:gd name="connsiteY9" fmla="*/ 353139 h 35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0575" h="354907">
                <a:moveTo>
                  <a:pt x="0" y="3817"/>
                </a:moveTo>
                <a:cubicBezTo>
                  <a:pt x="856" y="-2176"/>
                  <a:pt x="1713" y="-8169"/>
                  <a:pt x="41097" y="44914"/>
                </a:cubicBezTo>
                <a:cubicBezTo>
                  <a:pt x="80481" y="97997"/>
                  <a:pt x="157538" y="320604"/>
                  <a:pt x="236306" y="322316"/>
                </a:cubicBezTo>
                <a:cubicBezTo>
                  <a:pt x="315074" y="324028"/>
                  <a:pt x="434940" y="55188"/>
                  <a:pt x="513708" y="55188"/>
                </a:cubicBezTo>
                <a:cubicBezTo>
                  <a:pt x="592476" y="55188"/>
                  <a:pt x="645560" y="322316"/>
                  <a:pt x="708917" y="322316"/>
                </a:cubicBezTo>
                <a:cubicBezTo>
                  <a:pt x="772274" y="322316"/>
                  <a:pt x="820221" y="51763"/>
                  <a:pt x="893852" y="55188"/>
                </a:cubicBezTo>
                <a:cubicBezTo>
                  <a:pt x="967483" y="58613"/>
                  <a:pt x="1078787" y="341153"/>
                  <a:pt x="1150706" y="342865"/>
                </a:cubicBezTo>
                <a:cubicBezTo>
                  <a:pt x="1222625" y="344577"/>
                  <a:pt x="1267146" y="70599"/>
                  <a:pt x="1325366" y="65462"/>
                </a:cubicBezTo>
                <a:cubicBezTo>
                  <a:pt x="1383586" y="60325"/>
                  <a:pt x="1469205" y="264096"/>
                  <a:pt x="1500027" y="312042"/>
                </a:cubicBezTo>
                <a:cubicBezTo>
                  <a:pt x="1530849" y="359988"/>
                  <a:pt x="1520575" y="356563"/>
                  <a:pt x="1510301" y="353139"/>
                </a:cubicBezTo>
              </a:path>
            </a:pathLst>
          </a:cu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6849858" y="4539018"/>
            <a:ext cx="1520575" cy="354907"/>
          </a:xfrm>
          <a:custGeom>
            <a:avLst/>
            <a:gdLst>
              <a:gd name="connsiteX0" fmla="*/ 0 w 1520575"/>
              <a:gd name="connsiteY0" fmla="*/ 3817 h 354907"/>
              <a:gd name="connsiteX1" fmla="*/ 41097 w 1520575"/>
              <a:gd name="connsiteY1" fmla="*/ 44914 h 354907"/>
              <a:gd name="connsiteX2" fmla="*/ 236306 w 1520575"/>
              <a:gd name="connsiteY2" fmla="*/ 322316 h 354907"/>
              <a:gd name="connsiteX3" fmla="*/ 513708 w 1520575"/>
              <a:gd name="connsiteY3" fmla="*/ 55188 h 354907"/>
              <a:gd name="connsiteX4" fmla="*/ 708917 w 1520575"/>
              <a:gd name="connsiteY4" fmla="*/ 322316 h 354907"/>
              <a:gd name="connsiteX5" fmla="*/ 893852 w 1520575"/>
              <a:gd name="connsiteY5" fmla="*/ 55188 h 354907"/>
              <a:gd name="connsiteX6" fmla="*/ 1150706 w 1520575"/>
              <a:gd name="connsiteY6" fmla="*/ 342865 h 354907"/>
              <a:gd name="connsiteX7" fmla="*/ 1325366 w 1520575"/>
              <a:gd name="connsiteY7" fmla="*/ 65462 h 354907"/>
              <a:gd name="connsiteX8" fmla="*/ 1500027 w 1520575"/>
              <a:gd name="connsiteY8" fmla="*/ 312042 h 354907"/>
              <a:gd name="connsiteX9" fmla="*/ 1510301 w 1520575"/>
              <a:gd name="connsiteY9" fmla="*/ 353139 h 35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0575" h="354907">
                <a:moveTo>
                  <a:pt x="0" y="3817"/>
                </a:moveTo>
                <a:cubicBezTo>
                  <a:pt x="856" y="-2176"/>
                  <a:pt x="1713" y="-8169"/>
                  <a:pt x="41097" y="44914"/>
                </a:cubicBezTo>
                <a:cubicBezTo>
                  <a:pt x="80481" y="97997"/>
                  <a:pt x="157538" y="320604"/>
                  <a:pt x="236306" y="322316"/>
                </a:cubicBezTo>
                <a:cubicBezTo>
                  <a:pt x="315074" y="324028"/>
                  <a:pt x="434940" y="55188"/>
                  <a:pt x="513708" y="55188"/>
                </a:cubicBezTo>
                <a:cubicBezTo>
                  <a:pt x="592476" y="55188"/>
                  <a:pt x="645560" y="322316"/>
                  <a:pt x="708917" y="322316"/>
                </a:cubicBezTo>
                <a:cubicBezTo>
                  <a:pt x="772274" y="322316"/>
                  <a:pt x="820221" y="51763"/>
                  <a:pt x="893852" y="55188"/>
                </a:cubicBezTo>
                <a:cubicBezTo>
                  <a:pt x="967483" y="58613"/>
                  <a:pt x="1078787" y="341153"/>
                  <a:pt x="1150706" y="342865"/>
                </a:cubicBezTo>
                <a:cubicBezTo>
                  <a:pt x="1222625" y="344577"/>
                  <a:pt x="1267146" y="70599"/>
                  <a:pt x="1325366" y="65462"/>
                </a:cubicBezTo>
                <a:cubicBezTo>
                  <a:pt x="1383586" y="60325"/>
                  <a:pt x="1469205" y="264096"/>
                  <a:pt x="1500027" y="312042"/>
                </a:cubicBezTo>
                <a:cubicBezTo>
                  <a:pt x="1530849" y="359988"/>
                  <a:pt x="1520575" y="356563"/>
                  <a:pt x="1510301" y="353139"/>
                </a:cubicBez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849859" y="5144174"/>
            <a:ext cx="1520575" cy="354907"/>
          </a:xfrm>
          <a:custGeom>
            <a:avLst/>
            <a:gdLst>
              <a:gd name="connsiteX0" fmla="*/ 0 w 1520575"/>
              <a:gd name="connsiteY0" fmla="*/ 3817 h 354907"/>
              <a:gd name="connsiteX1" fmla="*/ 41097 w 1520575"/>
              <a:gd name="connsiteY1" fmla="*/ 44914 h 354907"/>
              <a:gd name="connsiteX2" fmla="*/ 236306 w 1520575"/>
              <a:gd name="connsiteY2" fmla="*/ 322316 h 354907"/>
              <a:gd name="connsiteX3" fmla="*/ 513708 w 1520575"/>
              <a:gd name="connsiteY3" fmla="*/ 55188 h 354907"/>
              <a:gd name="connsiteX4" fmla="*/ 708917 w 1520575"/>
              <a:gd name="connsiteY4" fmla="*/ 322316 h 354907"/>
              <a:gd name="connsiteX5" fmla="*/ 893852 w 1520575"/>
              <a:gd name="connsiteY5" fmla="*/ 55188 h 354907"/>
              <a:gd name="connsiteX6" fmla="*/ 1150706 w 1520575"/>
              <a:gd name="connsiteY6" fmla="*/ 342865 h 354907"/>
              <a:gd name="connsiteX7" fmla="*/ 1325366 w 1520575"/>
              <a:gd name="connsiteY7" fmla="*/ 65462 h 354907"/>
              <a:gd name="connsiteX8" fmla="*/ 1500027 w 1520575"/>
              <a:gd name="connsiteY8" fmla="*/ 312042 h 354907"/>
              <a:gd name="connsiteX9" fmla="*/ 1510301 w 1520575"/>
              <a:gd name="connsiteY9" fmla="*/ 353139 h 35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0575" h="354907">
                <a:moveTo>
                  <a:pt x="0" y="3817"/>
                </a:moveTo>
                <a:cubicBezTo>
                  <a:pt x="856" y="-2176"/>
                  <a:pt x="1713" y="-8169"/>
                  <a:pt x="41097" y="44914"/>
                </a:cubicBezTo>
                <a:cubicBezTo>
                  <a:pt x="80481" y="97997"/>
                  <a:pt x="157538" y="320604"/>
                  <a:pt x="236306" y="322316"/>
                </a:cubicBezTo>
                <a:cubicBezTo>
                  <a:pt x="315074" y="324028"/>
                  <a:pt x="434940" y="55188"/>
                  <a:pt x="513708" y="55188"/>
                </a:cubicBezTo>
                <a:cubicBezTo>
                  <a:pt x="592476" y="55188"/>
                  <a:pt x="645560" y="322316"/>
                  <a:pt x="708917" y="322316"/>
                </a:cubicBezTo>
                <a:cubicBezTo>
                  <a:pt x="772274" y="322316"/>
                  <a:pt x="820221" y="51763"/>
                  <a:pt x="893852" y="55188"/>
                </a:cubicBezTo>
                <a:cubicBezTo>
                  <a:pt x="967483" y="58613"/>
                  <a:pt x="1078787" y="341153"/>
                  <a:pt x="1150706" y="342865"/>
                </a:cubicBezTo>
                <a:cubicBezTo>
                  <a:pt x="1222625" y="344577"/>
                  <a:pt x="1267146" y="70599"/>
                  <a:pt x="1325366" y="65462"/>
                </a:cubicBezTo>
                <a:cubicBezTo>
                  <a:pt x="1383586" y="60325"/>
                  <a:pt x="1469205" y="264096"/>
                  <a:pt x="1500027" y="312042"/>
                </a:cubicBezTo>
                <a:cubicBezTo>
                  <a:pt x="1530849" y="359988"/>
                  <a:pt x="1520575" y="356563"/>
                  <a:pt x="1510301" y="353139"/>
                </a:cubicBezTo>
              </a:path>
            </a:pathLst>
          </a:cu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130472" y="3668733"/>
            <a:ext cx="984605" cy="36933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130472" y="5054119"/>
            <a:ext cx="984605" cy="36933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551385" y="3603044"/>
            <a:ext cx="1194523" cy="81724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同一</a:t>
            </a:r>
            <a:r>
              <a:rPr kumimoji="0" lang="en-US" altLang="zh-CN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HashKey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的数据写入同一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331113" y="3603045"/>
            <a:ext cx="1292630" cy="81724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同一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的操作在同一线程内串行执行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3688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高级使</a:t>
            </a:r>
            <a:r>
              <a:rPr lang="zh-CN" altLang="en-US" dirty="0" smtClean="0">
                <a:solidFill>
                  <a:srgbClr val="002060"/>
                </a:solidFill>
              </a:rPr>
              <a:t>用 </a:t>
            </a:r>
            <a:r>
              <a:rPr lang="en-US" altLang="zh-CN" dirty="0" smtClean="0">
                <a:solidFill>
                  <a:srgbClr val="002060"/>
                </a:solidFill>
              </a:rPr>
              <a:t>—— </a:t>
            </a:r>
            <a:r>
              <a:rPr lang="zh-CN" altLang="en-US" dirty="0">
                <a:solidFill>
                  <a:srgbClr val="002060"/>
                </a:solidFill>
              </a:rPr>
              <a:t>条</a:t>
            </a:r>
            <a:r>
              <a:rPr lang="zh-CN" altLang="en-US" dirty="0" smtClean="0">
                <a:solidFill>
                  <a:srgbClr val="002060"/>
                </a:solidFill>
              </a:rPr>
              <a:t>件过滤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911339" y="1861357"/>
            <a:ext cx="176681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条件过滤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78837" y="1932531"/>
            <a:ext cx="492885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对</a:t>
            </a:r>
            <a:r>
              <a:rPr lang="en-US" altLang="zh-CN" dirty="0" err="1" smtClean="0"/>
              <a:t>HashKey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SortKey</a:t>
            </a:r>
            <a:r>
              <a:rPr lang="zh-CN" altLang="en-US" dirty="0" smtClean="0"/>
              <a:t>进行字符串匹配，</a:t>
            </a: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只有符合条件的结果才会返回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142204" y="3602346"/>
            <a:ext cx="1163718" cy="40862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匹配类型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474438" y="2832974"/>
            <a:ext cx="2116476" cy="51934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前缀匹配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474438" y="3546982"/>
            <a:ext cx="2116476" cy="51934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后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缀匹配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474438" y="4260990"/>
            <a:ext cx="2116476" cy="51934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任意位置匹配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直接箭头连接符 6"/>
          <p:cNvCxnSpPr>
            <a:stCxn id="2" idx="3"/>
            <a:endCxn id="3" idx="2"/>
          </p:cNvCxnSpPr>
          <p:nvPr/>
        </p:nvCxnSpPr>
        <p:spPr>
          <a:xfrm flipV="1">
            <a:off x="3305922" y="3092648"/>
            <a:ext cx="1168516" cy="71400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接箭头连接符 12"/>
          <p:cNvCxnSpPr>
            <a:stCxn id="2" idx="3"/>
            <a:endCxn id="9" idx="2"/>
          </p:cNvCxnSpPr>
          <p:nvPr/>
        </p:nvCxnSpPr>
        <p:spPr>
          <a:xfrm>
            <a:off x="3305922" y="3806656"/>
            <a:ext cx="1168516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接箭头连接符 15"/>
          <p:cNvCxnSpPr>
            <a:stCxn id="2" idx="3"/>
            <a:endCxn id="10" idx="2"/>
          </p:cNvCxnSpPr>
          <p:nvPr/>
        </p:nvCxnSpPr>
        <p:spPr>
          <a:xfrm>
            <a:off x="3305922" y="3806656"/>
            <a:ext cx="1168516" cy="71400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圆角矩形 18"/>
          <p:cNvSpPr/>
          <p:nvPr/>
        </p:nvSpPr>
        <p:spPr>
          <a:xfrm>
            <a:off x="2142204" y="5623158"/>
            <a:ext cx="1163718" cy="40862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支持操作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959657" y="5261738"/>
            <a:ext cx="1434276" cy="51934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multiGet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978837" y="5933486"/>
            <a:ext cx="1415096" cy="51934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scan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直接箭头连接符 21"/>
          <p:cNvCxnSpPr>
            <a:stCxn id="19" idx="3"/>
            <a:endCxn id="20" idx="2"/>
          </p:cNvCxnSpPr>
          <p:nvPr/>
        </p:nvCxnSpPr>
        <p:spPr>
          <a:xfrm flipV="1">
            <a:off x="3305922" y="5521412"/>
            <a:ext cx="653735" cy="30605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直接箭头连接符 25"/>
          <p:cNvCxnSpPr>
            <a:stCxn id="19" idx="3"/>
            <a:endCxn id="21" idx="2"/>
          </p:cNvCxnSpPr>
          <p:nvPr/>
        </p:nvCxnSpPr>
        <p:spPr>
          <a:xfrm>
            <a:off x="3305922" y="5827468"/>
            <a:ext cx="672915" cy="365692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文本框 27"/>
          <p:cNvSpPr txBox="1"/>
          <p:nvPr/>
        </p:nvSpPr>
        <p:spPr>
          <a:xfrm>
            <a:off x="5532676" y="5327117"/>
            <a:ext cx="350074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 smtClean="0"/>
              <a:t>对</a:t>
            </a:r>
            <a:r>
              <a:rPr lang="en-US" altLang="zh-CN" dirty="0" err="1" smtClean="0"/>
              <a:t>SortKey</a:t>
            </a:r>
            <a:r>
              <a:rPr lang="zh-CN" altLang="en-US" dirty="0" smtClean="0"/>
              <a:t>过滤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532676" y="6011604"/>
            <a:ext cx="350074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 smtClean="0"/>
              <a:t>对</a:t>
            </a:r>
            <a:r>
              <a:rPr lang="en-US" altLang="zh-CN" dirty="0" err="1" smtClean="0"/>
              <a:t>HashKey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SortKey</a:t>
            </a:r>
            <a:r>
              <a:rPr lang="zh-CN" altLang="en-US" dirty="0" smtClean="0"/>
              <a:t>过滤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72111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用户的需求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1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柱形 1"/>
          <p:cNvSpPr/>
          <p:nvPr/>
        </p:nvSpPr>
        <p:spPr>
          <a:xfrm>
            <a:off x="3706380" y="3495297"/>
            <a:ext cx="1023257" cy="587213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存储系统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Picture 4" descr="http://thepapist.org/wp-content/uploads/2015/09/questi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522" y="2990135"/>
            <a:ext cx="1349906" cy="159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椭圆 20"/>
          <p:cNvSpPr/>
          <p:nvPr/>
        </p:nvSpPr>
        <p:spPr>
          <a:xfrm>
            <a:off x="3663583" y="1627471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稳定</a:t>
            </a:r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性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761084" y="2057558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性能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460130" y="3232938"/>
            <a:ext cx="2177619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数据一致性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402910" y="5192019"/>
            <a:ext cx="1831161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可伸缩性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575639" y="4440090"/>
            <a:ext cx="1608069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持久化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230181" y="5080380"/>
            <a:ext cx="1831161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可监控性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980178" y="2433522"/>
            <a:ext cx="2261326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接口易用性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129152" y="4005943"/>
            <a:ext cx="1766448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自动运维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79304" y="2724108"/>
            <a:ext cx="8901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在线业务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860085" y="4741866"/>
            <a:ext cx="8901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离线业务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下箭头 29"/>
          <p:cNvSpPr/>
          <p:nvPr/>
        </p:nvSpPr>
        <p:spPr>
          <a:xfrm>
            <a:off x="4061342" y="3064902"/>
            <a:ext cx="230969" cy="342946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下箭头 31"/>
          <p:cNvSpPr/>
          <p:nvPr/>
        </p:nvSpPr>
        <p:spPr>
          <a:xfrm rot="10800000">
            <a:off x="4069690" y="4247558"/>
            <a:ext cx="237521" cy="363877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93805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高级使</a:t>
            </a:r>
            <a:r>
              <a:rPr lang="zh-CN" altLang="en-US" dirty="0" smtClean="0">
                <a:solidFill>
                  <a:srgbClr val="002060"/>
                </a:solidFill>
              </a:rPr>
              <a:t>用 </a:t>
            </a:r>
            <a:r>
              <a:rPr lang="en-US" altLang="zh-CN" dirty="0" smtClean="0">
                <a:solidFill>
                  <a:srgbClr val="002060"/>
                </a:solidFill>
              </a:rPr>
              <a:t>—— </a:t>
            </a:r>
            <a:r>
              <a:rPr lang="zh-CN" altLang="en-US" dirty="0" smtClean="0">
                <a:solidFill>
                  <a:srgbClr val="002060"/>
                </a:solidFill>
              </a:rPr>
              <a:t>容器支持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911339" y="1861357"/>
            <a:ext cx="176681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容器支持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78837" y="1932531"/>
            <a:ext cx="503070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Pegasus</a:t>
            </a:r>
            <a:r>
              <a:rPr lang="zh-CN" altLang="en-US" dirty="0"/>
              <a:t>本</a:t>
            </a:r>
            <a:r>
              <a:rPr lang="zh-CN" altLang="en-US" dirty="0" smtClean="0"/>
              <a:t>身不支持容器类型，</a:t>
            </a: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但是其</a:t>
            </a:r>
            <a:r>
              <a:rPr lang="en-US" altLang="zh-CN" dirty="0" err="1" smtClean="0"/>
              <a:t>HashKey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SortKey</a:t>
            </a:r>
            <a:r>
              <a:rPr lang="zh-CN" altLang="en-US" dirty="0" smtClean="0"/>
              <a:t>的数据模型可以模拟容器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14157" y="3325643"/>
            <a:ext cx="1163718" cy="40862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map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78837" y="3325643"/>
            <a:ext cx="1191431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Map ID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03533" y="3325643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34638" y="3325643"/>
            <a:ext cx="1268961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03533" y="3847373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文本框 40"/>
          <p:cNvSpPr txBox="1"/>
          <p:nvPr/>
        </p:nvSpPr>
        <p:spPr>
          <a:xfrm>
            <a:off x="4199883" y="2731720"/>
            <a:ext cx="111967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HashKey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文本框 43"/>
          <p:cNvSpPr txBox="1"/>
          <p:nvPr/>
        </p:nvSpPr>
        <p:spPr>
          <a:xfrm>
            <a:off x="5698097" y="2753982"/>
            <a:ext cx="111967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文本框 44"/>
          <p:cNvSpPr txBox="1"/>
          <p:nvPr/>
        </p:nvSpPr>
        <p:spPr>
          <a:xfrm>
            <a:off x="7283925" y="2765276"/>
            <a:ext cx="111967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34638" y="3847373"/>
            <a:ext cx="1268961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811658" y="3152420"/>
            <a:ext cx="819788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11658" y="4393882"/>
            <a:ext cx="819788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2114157" y="4569396"/>
            <a:ext cx="1163718" cy="40862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set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78837" y="4569396"/>
            <a:ext cx="1191431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Set ID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403533" y="4569396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134638" y="4569396"/>
            <a:ext cx="1268961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Null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403533" y="5091126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34638" y="5091126"/>
            <a:ext cx="1268961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Null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811658" y="5624149"/>
            <a:ext cx="819788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2114157" y="5799663"/>
            <a:ext cx="1163718" cy="40862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list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78837" y="5799663"/>
            <a:ext cx="1191431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List ID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03533" y="5799663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Index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134638" y="5799663"/>
            <a:ext cx="1268961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403533" y="6321393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Index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134638" y="6321393"/>
            <a:ext cx="1268961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3585681" y="2845942"/>
            <a:ext cx="0" cy="3935002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0681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高级使</a:t>
            </a:r>
            <a:r>
              <a:rPr lang="zh-CN" altLang="en-US" dirty="0" smtClean="0">
                <a:solidFill>
                  <a:srgbClr val="002060"/>
                </a:solidFill>
              </a:rPr>
              <a:t>用 </a:t>
            </a:r>
            <a:r>
              <a:rPr lang="en-US" altLang="zh-CN" dirty="0" smtClean="0">
                <a:solidFill>
                  <a:srgbClr val="002060"/>
                </a:solidFill>
              </a:rPr>
              <a:t>—— </a:t>
            </a:r>
            <a:r>
              <a:rPr lang="zh-CN" altLang="en-US" dirty="0" smtClean="0">
                <a:solidFill>
                  <a:srgbClr val="002060"/>
                </a:solidFill>
              </a:rPr>
              <a:t>流量控制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38728" y="2041374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Why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414832" y="2041374"/>
            <a:ext cx="5249022" cy="85026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rgbClr val="002060"/>
                </a:solidFill>
              </a:rPr>
              <a:t>很多业务是定期灌数据模式，可以容忍</a:t>
            </a:r>
            <a:r>
              <a:rPr lang="en-US" altLang="zh-CN" sz="1800" dirty="0" smtClean="0">
                <a:solidFill>
                  <a:srgbClr val="002060"/>
                </a:solidFill>
              </a:rPr>
              <a:t>QPS</a:t>
            </a:r>
            <a:r>
              <a:rPr lang="zh-CN" altLang="en-US" sz="1800" dirty="0" smtClean="0">
                <a:solidFill>
                  <a:srgbClr val="002060"/>
                </a:solidFill>
              </a:rPr>
              <a:t>限制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rgbClr val="002060"/>
                </a:solidFill>
              </a:rPr>
              <a:t>如果写</a:t>
            </a:r>
            <a:r>
              <a:rPr lang="zh-CN" altLang="en-US" sz="1800" dirty="0">
                <a:solidFill>
                  <a:srgbClr val="002060"/>
                </a:solidFill>
              </a:rPr>
              <a:t>压力太大，会影响读写的延迟性</a:t>
            </a:r>
            <a:r>
              <a:rPr lang="zh-CN" altLang="en-US" sz="1800" dirty="0" smtClean="0">
                <a:solidFill>
                  <a:srgbClr val="002060"/>
                </a:solidFill>
              </a:rPr>
              <a:t>能</a:t>
            </a:r>
            <a:endParaRPr lang="en-US" altLang="zh-CN" sz="1800" b="1" dirty="0">
              <a:solidFill>
                <a:srgbClr val="00206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438728" y="3444831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How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8727" y="5043494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Result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671" y="5005291"/>
            <a:ext cx="4388883" cy="1580264"/>
          </a:xfrm>
          <a:prstGeom prst="rect">
            <a:avLst/>
          </a:prstGeom>
        </p:spPr>
      </p:pic>
      <p:sp>
        <p:nvSpPr>
          <p:cNvPr id="10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414831" y="3351609"/>
            <a:ext cx="5491173" cy="1056007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US" altLang="zh-CN" sz="1800" dirty="0" smtClean="0">
                <a:solidFill>
                  <a:srgbClr val="002060"/>
                </a:solidFill>
              </a:rPr>
              <a:t>Java Client</a:t>
            </a:r>
            <a:r>
              <a:rPr lang="zh-CN" altLang="en-US" sz="1800" dirty="0" smtClean="0">
                <a:solidFill>
                  <a:srgbClr val="002060"/>
                </a:solidFill>
              </a:rPr>
              <a:t>中提供了流量控制辅助类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FlowController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zh-CN" altLang="en-US" sz="1800" dirty="0" smtClean="0">
                <a:solidFill>
                  <a:srgbClr val="002060"/>
                </a:solidFill>
              </a:rPr>
              <a:t>每次写操作之前只需要调用 </a:t>
            </a:r>
            <a:r>
              <a:rPr lang="en-US" altLang="zh-CN" sz="1800" dirty="0" err="1" smtClean="0">
                <a:solidFill>
                  <a:srgbClr val="002060"/>
                </a:solidFill>
              </a:rPr>
              <a:t>getToken</a:t>
            </a:r>
            <a:r>
              <a:rPr lang="en-US" altLang="zh-CN" sz="1800" dirty="0" smtClean="0">
                <a:solidFill>
                  <a:srgbClr val="002060"/>
                </a:solidFill>
              </a:rPr>
              <a:t>() </a:t>
            </a:r>
            <a:r>
              <a:rPr lang="zh-CN" altLang="en-US" sz="1800" dirty="0" smtClean="0">
                <a:solidFill>
                  <a:srgbClr val="002060"/>
                </a:solidFill>
              </a:rPr>
              <a:t>来获得流量配额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r>
              <a:rPr lang="zh-CN" altLang="en-US" sz="1800" dirty="0">
                <a:solidFill>
                  <a:srgbClr val="002060"/>
                </a:solidFill>
              </a:rPr>
              <a:t>如</a:t>
            </a:r>
            <a:r>
              <a:rPr lang="zh-CN" altLang="en-US" sz="1800" dirty="0" smtClean="0">
                <a:solidFill>
                  <a:srgbClr val="002060"/>
                </a:solidFill>
              </a:rPr>
              <a:t>果超过流量限制，</a:t>
            </a:r>
            <a:r>
              <a:rPr lang="en-US" altLang="zh-CN" sz="1800" dirty="0" err="1" smtClean="0">
                <a:solidFill>
                  <a:srgbClr val="002060"/>
                </a:solidFill>
              </a:rPr>
              <a:t>getToken</a:t>
            </a:r>
            <a:r>
              <a:rPr lang="en-US" altLang="zh-CN" sz="1800" dirty="0" smtClean="0">
                <a:solidFill>
                  <a:srgbClr val="002060"/>
                </a:solidFill>
              </a:rPr>
              <a:t>()</a:t>
            </a:r>
            <a:r>
              <a:rPr lang="zh-CN" altLang="en-US" sz="1800" dirty="0" smtClean="0">
                <a:solidFill>
                  <a:srgbClr val="002060"/>
                </a:solidFill>
              </a:rPr>
              <a:t>将会阻塞一段时间返回</a:t>
            </a:r>
            <a:endParaRPr lang="en-US" altLang="zh-CN" sz="1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1666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Java</a:t>
            </a:r>
            <a:r>
              <a:rPr lang="zh-CN" altLang="en-US" dirty="0" smtClean="0">
                <a:solidFill>
                  <a:srgbClr val="002060"/>
                </a:solidFill>
              </a:rPr>
              <a:t>客户端最佳实践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52102" y="2041374"/>
            <a:ext cx="1971339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线</a:t>
            </a:r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程安全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414831" y="2205815"/>
            <a:ext cx="5249022" cy="42304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所有</a:t>
            </a:r>
            <a:r>
              <a:rPr lang="zh-CN" altLang="en-US" sz="1800" dirty="0" smtClean="0"/>
              <a:t>接</a:t>
            </a:r>
            <a:r>
              <a:rPr lang="zh-CN" altLang="en-US" sz="1800" dirty="0"/>
              <a:t>口都是线程安全</a:t>
            </a:r>
            <a:r>
              <a:rPr lang="zh-CN" altLang="en-US" sz="1800" dirty="0" smtClean="0"/>
              <a:t>的，不用担心多线程问题</a:t>
            </a:r>
            <a:endParaRPr lang="en-US" altLang="zh-CN" sz="1800" b="1" dirty="0">
              <a:solidFill>
                <a:srgbClr val="00206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152102" y="3444831"/>
            <a:ext cx="197134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并发性能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52102" y="5043494"/>
            <a:ext cx="197134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Client</a:t>
            </a:r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单例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414831" y="3444831"/>
            <a:ext cx="5428086" cy="7716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客户端底</a:t>
            </a:r>
            <a:r>
              <a:rPr lang="zh-CN" altLang="en-US" sz="1800" dirty="0" smtClean="0"/>
              <a:t>层是</a:t>
            </a:r>
            <a:r>
              <a:rPr lang="zh-CN" altLang="en-US" sz="1800" dirty="0"/>
              <a:t>异</a:t>
            </a:r>
            <a:r>
              <a:rPr lang="zh-CN" altLang="en-US" sz="1800" dirty="0" smtClean="0"/>
              <a:t>步方式实</a:t>
            </a:r>
            <a:r>
              <a:rPr lang="zh-CN" altLang="en-US" sz="1800" dirty="0"/>
              <a:t>现的，可支持较大并</a:t>
            </a:r>
            <a:r>
              <a:rPr lang="zh-CN" altLang="en-US" sz="1800" dirty="0" smtClean="0"/>
              <a:t>发，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 smtClean="0"/>
              <a:t>不用担心性能问题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zh-CN" sz="1800" b="1" dirty="0">
              <a:solidFill>
                <a:srgbClr val="002060"/>
              </a:solidFill>
            </a:endParaRPr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414831" y="5043494"/>
            <a:ext cx="5428086" cy="7716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 smtClean="0"/>
              <a:t>通过 </a:t>
            </a:r>
            <a:r>
              <a:rPr lang="en-US" altLang="zh-CN" sz="1800" dirty="0" err="1" smtClean="0"/>
              <a:t>getSingletonClient</a:t>
            </a:r>
            <a:r>
              <a:rPr lang="en-US" altLang="zh-CN" sz="1800" dirty="0" smtClean="0"/>
              <a:t>() </a:t>
            </a:r>
            <a:r>
              <a:rPr lang="zh-CN" altLang="en-US" sz="1800" dirty="0" smtClean="0"/>
              <a:t>获得的</a:t>
            </a:r>
            <a:r>
              <a:rPr lang="en-US" altLang="zh-CN" sz="1800" dirty="0" smtClean="0"/>
              <a:t>Client</a:t>
            </a:r>
            <a:r>
              <a:rPr lang="zh-CN" altLang="en-US" sz="1800" dirty="0" smtClean="0"/>
              <a:t>是单例，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 smtClean="0"/>
              <a:t>可以重复使用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862381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业</a:t>
            </a:r>
            <a:r>
              <a:rPr lang="zh-CN" altLang="en-US" dirty="0" smtClean="0">
                <a:solidFill>
                  <a:srgbClr val="002060"/>
                </a:solidFill>
              </a:rPr>
              <a:t>务</a:t>
            </a:r>
            <a:r>
              <a:rPr lang="zh-CN" altLang="en-US" dirty="0">
                <a:solidFill>
                  <a:srgbClr val="002060"/>
                </a:solidFill>
              </a:rPr>
              <a:t>使用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607444" y="5673752"/>
            <a:ext cx="1798908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应用商店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928566" y="5683381"/>
            <a:ext cx="1798908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消</a:t>
            </a:r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息推送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636304" y="4387661"/>
            <a:ext cx="1798908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小爱音箱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607444" y="3091942"/>
            <a:ext cx="1798908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小米商城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286322" y="1801037"/>
            <a:ext cx="1798908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广告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310357" y="5673752"/>
            <a:ext cx="1798908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信息流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957426" y="4387661"/>
            <a:ext cx="1798908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短视频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957426" y="3091941"/>
            <a:ext cx="1770048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err="1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MiCloud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957426" y="1801037"/>
            <a:ext cx="1770048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安</a:t>
            </a:r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全隐私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636304" y="1801037"/>
            <a:ext cx="1770048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搜索推荐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310357" y="3091942"/>
            <a:ext cx="1798908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LBS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310357" y="4382847"/>
            <a:ext cx="1798908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浏览器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32552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131"/>
          <p:cNvSpPr/>
          <p:nvPr/>
        </p:nvSpPr>
        <p:spPr>
          <a:xfrm>
            <a:off x="529433" y="76096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业务场景示例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385461" y="3376022"/>
            <a:ext cx="1698171" cy="9361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385461" y="1741713"/>
            <a:ext cx="1698171" cy="9361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65071" y="2025134"/>
            <a:ext cx="15185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Redis as Cache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65071" y="3659443"/>
            <a:ext cx="14314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/>
              <a:t>HBase</a:t>
            </a:r>
            <a:r>
              <a:rPr lang="en-US" altLang="zh-CN" dirty="0" smtClean="0"/>
              <a:t>/MySQL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855180" y="2767203"/>
            <a:ext cx="751114" cy="502194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09610" y="2833635"/>
            <a:ext cx="64226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Write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下箭头 3"/>
          <p:cNvSpPr/>
          <p:nvPr/>
        </p:nvSpPr>
        <p:spPr>
          <a:xfrm rot="14419668">
            <a:off x="2868372" y="2110877"/>
            <a:ext cx="221028" cy="927291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下箭头 13"/>
          <p:cNvSpPr/>
          <p:nvPr/>
        </p:nvSpPr>
        <p:spPr>
          <a:xfrm rot="18171590">
            <a:off x="2859610" y="3021675"/>
            <a:ext cx="244784" cy="1013960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011605" y="2833635"/>
            <a:ext cx="751114" cy="5021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98693" y="2900067"/>
            <a:ext cx="64226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Read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下箭头 17"/>
          <p:cNvSpPr/>
          <p:nvPr/>
        </p:nvSpPr>
        <p:spPr>
          <a:xfrm rot="18298887">
            <a:off x="5462624" y="2073120"/>
            <a:ext cx="236179" cy="1099122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下箭头 18"/>
          <p:cNvSpPr/>
          <p:nvPr/>
        </p:nvSpPr>
        <p:spPr>
          <a:xfrm rot="13917550">
            <a:off x="5448108" y="2967744"/>
            <a:ext cx="217617" cy="1105500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5174" y="2847048"/>
            <a:ext cx="62955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双写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817809" y="2874668"/>
            <a:ext cx="12119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先读</a:t>
            </a:r>
            <a:r>
              <a:rPr lang="en-US" altLang="zh-CN" dirty="0" smtClean="0"/>
              <a:t>Cache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6949588" y="2247343"/>
            <a:ext cx="1900498" cy="164169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1800" dirty="0" smtClean="0">
                <a:solidFill>
                  <a:srgbClr val="002060"/>
                </a:solidFill>
              </a:rPr>
              <a:t>存在问题：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r>
              <a:rPr lang="zh-CN" altLang="en-US" sz="1800" dirty="0" smtClean="0">
                <a:solidFill>
                  <a:srgbClr val="002060"/>
                </a:solidFill>
              </a:rPr>
              <a:t>读写逻辑复杂</a:t>
            </a:r>
            <a:endParaRPr lang="en-US" altLang="zh-CN" sz="1800" b="1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rgbClr val="002060"/>
                </a:solidFill>
              </a:rPr>
              <a:t>数据一</a:t>
            </a:r>
            <a:r>
              <a:rPr lang="zh-CN" altLang="en-US" sz="1800" dirty="0">
                <a:solidFill>
                  <a:srgbClr val="002060"/>
                </a:solidFill>
              </a:rPr>
              <a:t>致</a:t>
            </a:r>
            <a:r>
              <a:rPr lang="zh-CN" altLang="en-US" sz="1800" dirty="0" smtClean="0">
                <a:solidFill>
                  <a:srgbClr val="002060"/>
                </a:solidFill>
              </a:rPr>
              <a:t>性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rgbClr val="002060"/>
                </a:solidFill>
                <a:sym typeface="Wingdings" panose="05000000000000000000" pitchFamily="2" charset="2"/>
              </a:rPr>
              <a:t>服务可用性</a:t>
            </a:r>
            <a:endParaRPr lang="en-US" altLang="zh-CN" sz="1800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rgbClr val="002060"/>
                </a:solidFill>
              </a:rPr>
              <a:t>机</a:t>
            </a:r>
            <a:r>
              <a:rPr lang="zh-CN" altLang="en-US" sz="1800" dirty="0">
                <a:solidFill>
                  <a:srgbClr val="002060"/>
                </a:solidFill>
              </a:rPr>
              <a:t>器</a:t>
            </a:r>
            <a:r>
              <a:rPr lang="zh-CN" altLang="en-US" sz="1800" dirty="0" smtClean="0">
                <a:solidFill>
                  <a:srgbClr val="002060"/>
                </a:solidFill>
              </a:rPr>
              <a:t>成</a:t>
            </a:r>
            <a:r>
              <a:rPr lang="zh-CN" altLang="en-US" sz="1800" dirty="0">
                <a:solidFill>
                  <a:srgbClr val="002060"/>
                </a:solidFill>
              </a:rPr>
              <a:t>本</a:t>
            </a: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 rot="5400000">
            <a:off x="3824565" y="4560918"/>
            <a:ext cx="814180" cy="883574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996691" y="5914560"/>
            <a:ext cx="751114" cy="502194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051121" y="5980992"/>
            <a:ext cx="64226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Write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700322" y="5914560"/>
            <a:ext cx="751114" cy="5021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787410" y="5980992"/>
            <a:ext cx="64226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Read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下箭头 35"/>
          <p:cNvSpPr/>
          <p:nvPr/>
        </p:nvSpPr>
        <p:spPr>
          <a:xfrm rot="16200000">
            <a:off x="2932364" y="5855990"/>
            <a:ext cx="275550" cy="550631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下箭头 36"/>
          <p:cNvSpPr/>
          <p:nvPr/>
        </p:nvSpPr>
        <p:spPr>
          <a:xfrm rot="16200000">
            <a:off x="5243845" y="5890341"/>
            <a:ext cx="275550" cy="550631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371899" y="5626227"/>
            <a:ext cx="1698171" cy="9361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856305" y="5909648"/>
            <a:ext cx="112667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Pegasus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流程图: 联系 1"/>
          <p:cNvSpPr/>
          <p:nvPr/>
        </p:nvSpPr>
        <p:spPr>
          <a:xfrm>
            <a:off x="4991900" y="4665845"/>
            <a:ext cx="1058238" cy="519348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性能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流程图: 联系 28"/>
          <p:cNvSpPr/>
          <p:nvPr/>
        </p:nvSpPr>
        <p:spPr>
          <a:xfrm>
            <a:off x="6368596" y="4657549"/>
            <a:ext cx="1396944" cy="519348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持久化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1742" y="4688372"/>
            <a:ext cx="27740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+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84840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0" grpId="0" animBg="1"/>
      <p:bldP spid="31" grpId="0"/>
      <p:bldP spid="32" grpId="0" animBg="1"/>
      <p:bldP spid="33" grpId="0"/>
      <p:bldP spid="36" grpId="0" animBg="1"/>
      <p:bldP spid="37" grpId="0" animBg="1"/>
      <p:bldP spid="39" grpId="0" animBg="1"/>
      <p:bldP spid="40" grpId="0"/>
      <p:bldP spid="2" grpId="0" animBg="1"/>
      <p:bldP spid="29" grpId="0" animBg="1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131"/>
          <p:cNvSpPr/>
          <p:nvPr/>
        </p:nvSpPr>
        <p:spPr>
          <a:xfrm>
            <a:off x="831921" y="10171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用户</a:t>
            </a:r>
            <a:r>
              <a:rPr lang="zh-CN" altLang="en-US" dirty="0" smtClean="0">
                <a:solidFill>
                  <a:srgbClr val="002060"/>
                </a:solidFill>
              </a:rPr>
              <a:t>的烦恼解决了吗？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9218" name="Picture 2" descr="Image result for us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522" y="2049237"/>
            <a:ext cx="1323904" cy="132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54" y="1863904"/>
            <a:ext cx="2146759" cy="169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左右箭头 4"/>
          <p:cNvSpPr/>
          <p:nvPr/>
        </p:nvSpPr>
        <p:spPr>
          <a:xfrm>
            <a:off x="3051426" y="2490294"/>
            <a:ext cx="2619128" cy="441789"/>
          </a:xfrm>
          <a:prstGeom prst="left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6351" y="3195491"/>
            <a:ext cx="106879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使用简单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6544" y="3558474"/>
            <a:ext cx="106879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高可用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9658" y="4505750"/>
            <a:ext cx="153568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/>
              <a:t>性能满足需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求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03301" y="3770277"/>
            <a:ext cx="160004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不担心丢数据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338836" y="4919414"/>
            <a:ext cx="122702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自动</a:t>
            </a:r>
            <a:r>
              <a:rPr lang="zh-CN" altLang="en-US" dirty="0" smtClean="0"/>
              <a:t>扩容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8524" y="5330510"/>
            <a:ext cx="122702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无需运维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207616" y="5619719"/>
            <a:ext cx="122702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系</a:t>
            </a:r>
            <a:r>
              <a:rPr lang="zh-CN" altLang="en-US" dirty="0" smtClean="0"/>
              <a:t>统稳定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213082" y="6126938"/>
            <a:ext cx="2352783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我啥都不想操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心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393617" y="3315444"/>
            <a:ext cx="0" cy="3424403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089798" y="3492837"/>
            <a:ext cx="183664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简单的数据模型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061015" y="3713411"/>
            <a:ext cx="195685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易使用的数据接口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13019" y="4620363"/>
            <a:ext cx="10746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高可用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52105" y="4363018"/>
            <a:ext cx="10746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高性能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863916" y="4435698"/>
            <a:ext cx="10746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持久化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49919" y="4036763"/>
            <a:ext cx="146369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强一致语义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739016" y="5576938"/>
            <a:ext cx="10746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自动运维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723868" y="5032961"/>
            <a:ext cx="10746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易伸缩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748211" y="5037792"/>
            <a:ext cx="10746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冷备份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389406" y="5574169"/>
            <a:ext cx="151573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跨机房同步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4890499" y="6139982"/>
            <a:ext cx="4014637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这个系统让我啥都不用操心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027160" y="5121770"/>
            <a:ext cx="10746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全</a:t>
            </a:r>
            <a:r>
              <a:rPr lang="zh-CN" altLang="en-US" dirty="0" smtClean="0"/>
              <a:t>面监控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207616" y="4391463"/>
            <a:ext cx="178285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支持</a:t>
            </a:r>
            <a:r>
              <a:rPr lang="en-US" altLang="zh-CN" dirty="0" smtClean="0"/>
              <a:t>TB</a:t>
            </a:r>
            <a:r>
              <a:rPr lang="zh-CN" altLang="en-US" dirty="0" smtClean="0"/>
              <a:t>级数据量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99448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131"/>
          <p:cNvSpPr/>
          <p:nvPr/>
        </p:nvSpPr>
        <p:spPr>
          <a:xfrm>
            <a:off x="831921" y="10171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项目开源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85" y="1957682"/>
            <a:ext cx="8675505" cy="374204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921609" y="5991647"/>
            <a:ext cx="5410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GitHub</a:t>
            </a:r>
            <a:r>
              <a:rPr lang="zh-CN" altLang="en-US" dirty="0"/>
              <a:t>开源</a:t>
            </a:r>
            <a:r>
              <a:rPr lang="zh-CN" altLang="en-US" dirty="0" smtClean="0"/>
              <a:t>地址：</a:t>
            </a:r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github.com/xiaomi/pegasus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9149" y="2433076"/>
            <a:ext cx="1280228" cy="5382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5007" y="3512594"/>
            <a:ext cx="44862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981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未来计划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1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/>
          <p:cNvSpPr/>
          <p:nvPr/>
        </p:nvSpPr>
        <p:spPr>
          <a:xfrm>
            <a:off x="1364552" y="1988512"/>
            <a:ext cx="2467709" cy="980720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3200" dirty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完善功能</a:t>
            </a:r>
          </a:p>
        </p:txBody>
      </p:sp>
      <p:sp>
        <p:nvSpPr>
          <p:cNvPr id="5" name="椭圆 4"/>
          <p:cNvSpPr/>
          <p:nvPr/>
        </p:nvSpPr>
        <p:spPr>
          <a:xfrm>
            <a:off x="1364549" y="5284584"/>
            <a:ext cx="2467709" cy="980720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32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开源推广</a:t>
            </a:r>
            <a:endParaRPr lang="zh-CN" altLang="en-US" sz="32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58981" y="2283488"/>
            <a:ext cx="428158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根据业务需要完善功能，将系统做到极致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64550" y="3625769"/>
            <a:ext cx="2467709" cy="980720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32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服务业务</a:t>
            </a:r>
            <a:endParaRPr lang="zh-CN" altLang="en-US" sz="32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58980" y="3931464"/>
            <a:ext cx="420855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提供高质量的服务，</a:t>
            </a:r>
            <a:r>
              <a:rPr lang="zh-CN" altLang="en-US" dirty="0" smtClean="0"/>
              <a:t>让更多用户受</a:t>
            </a:r>
            <a:r>
              <a:rPr lang="zh-CN" altLang="en-US" dirty="0" smtClean="0"/>
              <a:t>益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58980" y="5590279"/>
            <a:ext cx="45384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打造开源社区，让系统为更多公司所用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60516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600201" y="960292"/>
            <a:ext cx="6583507" cy="4154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400" b="1" dirty="0" smtClean="0">
                <a:solidFill>
                  <a:srgbClr val="002060"/>
                </a:solidFill>
              </a:rPr>
              <a:t>在做项目的时候</a:t>
            </a:r>
            <a:endParaRPr lang="en-US" altLang="zh-CN" sz="4400" b="1" dirty="0" smtClean="0">
              <a:solidFill>
                <a:srgbClr val="002060"/>
              </a:solidFill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400" b="1" dirty="0">
                <a:solidFill>
                  <a:srgbClr val="002060"/>
                </a:solidFill>
              </a:rPr>
              <a:t>在</a:t>
            </a:r>
            <a:r>
              <a:rPr lang="zh-CN" altLang="en-US" sz="4400" b="1" dirty="0" smtClean="0">
                <a:solidFill>
                  <a:srgbClr val="002060"/>
                </a:solidFill>
              </a:rPr>
              <a:t>需要存储数据的时候</a:t>
            </a:r>
            <a:endParaRPr lang="en-US" altLang="zh-CN" sz="4400" b="1" dirty="0" smtClean="0">
              <a:solidFill>
                <a:srgbClr val="002060"/>
              </a:solidFill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4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想</a:t>
            </a:r>
            <a:r>
              <a:rPr kumimoji="0" lang="zh-CN" altLang="en-US" sz="4400" b="1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到我们</a:t>
            </a:r>
            <a:r>
              <a:rPr kumimoji="0" lang="en-US" altLang="zh-CN" sz="4400" b="1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zh-CN" altLang="en-US" sz="4400" b="1" dirty="0" smtClean="0">
                <a:solidFill>
                  <a:srgbClr val="002060"/>
                </a:solidFill>
              </a:rPr>
              <a:t>咨询我们</a:t>
            </a:r>
            <a:endParaRPr lang="en-US" altLang="zh-CN" sz="4400" b="1" dirty="0" smtClean="0">
              <a:solidFill>
                <a:srgbClr val="002060"/>
              </a:solidFill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400" b="1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帮你</a:t>
            </a:r>
            <a:r>
              <a:rPr lang="zh-CN" altLang="en-US" sz="4400" b="1" dirty="0">
                <a:solidFill>
                  <a:srgbClr val="002060"/>
                </a:solidFill>
              </a:rPr>
              <a:t>节省</a:t>
            </a:r>
            <a:r>
              <a:rPr kumimoji="0" lang="zh-CN" altLang="en-US" sz="4400" b="1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很多时间</a:t>
            </a:r>
            <a:endParaRPr kumimoji="0" lang="en-US" altLang="zh-CN" sz="4400" b="1" i="0" u="none" strike="noStrike" cap="none" spc="0" normalizeH="0" baseline="0" dirty="0" smtClean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400" b="1" dirty="0">
                <a:solidFill>
                  <a:srgbClr val="002060"/>
                </a:solidFill>
              </a:rPr>
              <a:t>将</a:t>
            </a:r>
            <a:r>
              <a:rPr lang="zh-CN" altLang="en-US" sz="4400" b="1" dirty="0" smtClean="0">
                <a:solidFill>
                  <a:srgbClr val="002060"/>
                </a:solidFill>
              </a:rPr>
              <a:t>更多精力专注在业务上</a:t>
            </a:r>
            <a:endParaRPr kumimoji="0" lang="en-US" altLang="zh-CN" sz="4400" b="1" i="0" u="none" strike="noStrike" cap="none" spc="0" normalizeH="0" baseline="0" dirty="0" smtClean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400" b="1" dirty="0" smtClean="0">
                <a:solidFill>
                  <a:srgbClr val="002060"/>
                </a:solidFill>
              </a:rPr>
              <a:t>这就是我们的价值</a:t>
            </a:r>
            <a:endParaRPr kumimoji="0" lang="zh-CN" altLang="en-US" sz="44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61026" y="5519057"/>
            <a:ext cx="5061856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/>
              <a:t>请记住这个邮箱：</a:t>
            </a:r>
            <a:r>
              <a:rPr lang="en-US" altLang="zh-CN" sz="2000" dirty="0" smtClean="0">
                <a:solidFill>
                  <a:srgbClr val="0000FF"/>
                </a:solidFill>
              </a:rPr>
              <a:t>pegasus-help@xiaomi.com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2000" dirty="0" smtClean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欢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迎咨询！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14801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服</a:t>
            </a:r>
            <a:r>
              <a:rPr lang="zh-CN" altLang="en-US" dirty="0" smtClean="0">
                <a:solidFill>
                  <a:srgbClr val="002060"/>
                </a:solidFill>
              </a:rPr>
              <a:t>务可用性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1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/>
          <p:cNvSpPr/>
          <p:nvPr/>
        </p:nvSpPr>
        <p:spPr>
          <a:xfrm>
            <a:off x="4170789" y="4930892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性能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368246" y="2911762"/>
            <a:ext cx="1409874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一致性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547326" y="3975789"/>
            <a:ext cx="1476858" cy="699447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持久化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135189" y="1859623"/>
            <a:ext cx="1608069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稳定性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65956" y="3518520"/>
            <a:ext cx="1608069" cy="751929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可用性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2332234" y="2521983"/>
            <a:ext cx="874067" cy="896529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接连接符 12"/>
          <p:cNvCxnSpPr/>
          <p:nvPr/>
        </p:nvCxnSpPr>
        <p:spPr>
          <a:xfrm flipV="1">
            <a:off x="2774025" y="3308275"/>
            <a:ext cx="1429837" cy="375964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接连接符 15"/>
          <p:cNvCxnSpPr/>
          <p:nvPr/>
        </p:nvCxnSpPr>
        <p:spPr>
          <a:xfrm>
            <a:off x="2825550" y="3984159"/>
            <a:ext cx="1565116" cy="28629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直接连接符 19"/>
          <p:cNvCxnSpPr/>
          <p:nvPr/>
        </p:nvCxnSpPr>
        <p:spPr>
          <a:xfrm>
            <a:off x="2569482" y="4220131"/>
            <a:ext cx="1546008" cy="935887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文本框 25"/>
          <p:cNvSpPr txBox="1"/>
          <p:nvPr/>
        </p:nvSpPr>
        <p:spPr>
          <a:xfrm>
            <a:off x="4929405" y="1934960"/>
            <a:ext cx="232483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节点宕机不中断服务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976315" y="3082349"/>
            <a:ext cx="141830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所读即所写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235789" y="4158479"/>
            <a:ext cx="233174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节点宕机不丢失数据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624181" y="5189631"/>
            <a:ext cx="253086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超时率在可接受范围内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135189" y="5881570"/>
            <a:ext cx="1575512" cy="665638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易伸缩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869835" y="6026027"/>
            <a:ext cx="39821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集群扩容方便，且扩容过程不中断服务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2246305" y="4360124"/>
            <a:ext cx="1298279" cy="1417268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007193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小米云存储服务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453546" y="5193245"/>
            <a:ext cx="5444031" cy="77256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58515" y="4216654"/>
            <a:ext cx="5439062" cy="743665"/>
          </a:xfrm>
          <a:prstGeom prst="roundRect">
            <a:avLst/>
          </a:prstGeom>
          <a:solidFill>
            <a:srgbClr val="0070C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endParaRPr lang="zh-CN" altLang="en-US" sz="2800" b="1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458515" y="3174676"/>
            <a:ext cx="5439062" cy="839708"/>
          </a:xfrm>
          <a:prstGeom prst="round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endParaRPr lang="zh-CN" altLang="en-US" sz="2800" b="1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71533" y="5293564"/>
            <a:ext cx="180805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ZooKeeper</a:t>
            </a:r>
            <a:endParaRPr kumimoji="0" lang="zh-CN" altLang="en-US" sz="28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17467" y="4342002"/>
            <a:ext cx="159846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HDFS</a:t>
            </a:r>
            <a:endParaRPr kumimoji="0" lang="zh-CN" altLang="en-US" sz="28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46586" y="3327040"/>
            <a:ext cx="159846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HBase</a:t>
            </a:r>
            <a:endParaRPr kumimoji="0" lang="zh-CN" altLang="en-US" sz="28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453546" y="1970059"/>
            <a:ext cx="1629148" cy="947956"/>
          </a:xfrm>
          <a:prstGeom prst="roundRect">
            <a:avLst/>
          </a:prstGeom>
          <a:solidFill>
            <a:schemeClr val="accent2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10553" y="2039060"/>
            <a:ext cx="1751653" cy="800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FDS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bg1"/>
                </a:solidFill>
              </a:rPr>
              <a:t>对象存储服务</a:t>
            </a:r>
            <a:endParaRPr kumimoji="0" lang="zh-CN" altLang="en-US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41719" y="1957816"/>
            <a:ext cx="1824692" cy="947956"/>
          </a:xfrm>
          <a:prstGeom prst="roundRect">
            <a:avLst/>
          </a:prstGeom>
          <a:solidFill>
            <a:schemeClr val="accent2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78238" y="2046695"/>
            <a:ext cx="1751653" cy="800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SDS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chemeClr val="bg1"/>
                </a:solidFill>
              </a:rPr>
              <a:t>结构化</a:t>
            </a:r>
            <a:r>
              <a:rPr lang="zh-CN" altLang="en-US" dirty="0" smtClean="0">
                <a:solidFill>
                  <a:schemeClr val="bg1"/>
                </a:solidFill>
              </a:rPr>
              <a:t>存储服务</a:t>
            </a:r>
            <a:endParaRPr kumimoji="0" lang="zh-CN" altLang="en-US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268429" y="1961131"/>
            <a:ext cx="1629148" cy="947956"/>
          </a:xfrm>
          <a:prstGeom prst="roundRect">
            <a:avLst/>
          </a:prstGeom>
          <a:solidFill>
            <a:schemeClr val="accent2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25436" y="2030132"/>
            <a:ext cx="1751653" cy="800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EMQ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bg1"/>
                </a:solidFill>
              </a:rPr>
              <a:t>消息队列服务</a:t>
            </a:r>
            <a:endParaRPr kumimoji="0" lang="zh-CN" altLang="en-US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pic>
        <p:nvPicPr>
          <p:cNvPr id="1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/>
          <p:cNvSpPr txBox="1"/>
          <p:nvPr/>
        </p:nvSpPr>
        <p:spPr>
          <a:xfrm>
            <a:off x="587993" y="3526473"/>
            <a:ext cx="178360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结构化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半结构化数据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1543" y="4434598"/>
            <a:ext cx="123901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非结构化数据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94336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43943" y="3132657"/>
            <a:ext cx="2787763" cy="186327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131"/>
          <p:cNvSpPr/>
          <p:nvPr/>
        </p:nvSpPr>
        <p:spPr>
          <a:xfrm>
            <a:off x="527122" y="871369"/>
            <a:ext cx="692142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dirty="0" smtClean="0"/>
              <a:t>Storage Service In Xiaomi</a:t>
            </a:r>
            <a:endParaRPr dirty="0"/>
          </a:p>
        </p:txBody>
      </p:sp>
      <p:sp>
        <p:nvSpPr>
          <p:cNvPr id="7" name="文本框 6"/>
          <p:cNvSpPr txBox="1"/>
          <p:nvPr/>
        </p:nvSpPr>
        <p:spPr>
          <a:xfrm>
            <a:off x="731420" y="2580758"/>
            <a:ext cx="2631878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000" b="1" dirty="0" smtClean="0">
                <a:solidFill>
                  <a:srgbClr val="7030A0"/>
                </a:solidFill>
              </a:rPr>
              <a:t>上百个业务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rgbClr val="7030A0"/>
              </a:solidFill>
              <a:effectLst/>
              <a:uFillTx/>
              <a:sym typeface="Calibri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23192" y="1767437"/>
            <a:ext cx="308227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600" b="1" dirty="0" smtClean="0">
                <a:solidFill>
                  <a:schemeClr val="accent5"/>
                </a:solidFill>
              </a:rPr>
              <a:t>PB</a:t>
            </a:r>
            <a:r>
              <a:rPr lang="zh-CN" altLang="en-US" sz="3600" b="1" dirty="0" smtClean="0">
                <a:solidFill>
                  <a:schemeClr val="accent5"/>
                </a:solidFill>
              </a:rPr>
              <a:t>级数据规模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sym typeface="Calibr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80638" y="2515708"/>
            <a:ext cx="2535824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000" b="1" dirty="0">
                <a:solidFill>
                  <a:schemeClr val="accent6"/>
                </a:solidFill>
              </a:rPr>
              <a:t>数</a:t>
            </a:r>
            <a:r>
              <a:rPr lang="zh-CN" altLang="en-US" sz="4000" b="1" dirty="0" smtClean="0">
                <a:solidFill>
                  <a:schemeClr val="accent6"/>
                </a:solidFill>
              </a:rPr>
              <a:t>万亿行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73659" y="4033518"/>
            <a:ext cx="253582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1" i="0" u="none" strike="noStrike" cap="none" spc="0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uFillTx/>
                <a:sym typeface="Calibri"/>
              </a:rPr>
              <a:t>千万级</a:t>
            </a:r>
            <a:r>
              <a:rPr kumimoji="0" lang="en-US" altLang="zh-CN" sz="3600" b="1" i="0" u="none" strike="noStrike" cap="none" spc="0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uFillTx/>
                <a:sym typeface="Calibri"/>
              </a:rPr>
              <a:t>QPS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7030A0"/>
              </a:solidFill>
              <a:effectLst/>
              <a:uFillTx/>
              <a:sym typeface="Calibr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4041" y="3823050"/>
            <a:ext cx="2303881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b="1" dirty="0" smtClean="0">
                <a:solidFill>
                  <a:srgbClr val="FF0000"/>
                </a:solidFill>
              </a:rPr>
              <a:t>&gt;99.95%</a:t>
            </a:r>
            <a:endParaRPr kumimoji="0" lang="zh-CN" altLang="en-US" sz="4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libri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89449" y="5428232"/>
            <a:ext cx="434975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en-US" altLang="zh-CN" sz="3600" b="1" dirty="0" smtClean="0">
                <a:solidFill>
                  <a:schemeClr val="accent2">
                    <a:lumMod val="75000"/>
                  </a:schemeClr>
                </a:solidFill>
              </a:rPr>
              <a:t> HBase Committers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sym typeface="Calibri"/>
            </a:endParaRPr>
          </a:p>
        </p:txBody>
      </p:sp>
      <p:sp>
        <p:nvSpPr>
          <p:cNvPr id="16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err="1" smtClean="0">
                <a:solidFill>
                  <a:srgbClr val="002060"/>
                </a:solidFill>
              </a:rPr>
              <a:t>HBase</a:t>
            </a:r>
            <a:r>
              <a:rPr lang="zh-CN" altLang="en-US" dirty="0" smtClean="0">
                <a:solidFill>
                  <a:srgbClr val="002060"/>
                </a:solidFill>
              </a:rPr>
              <a:t>在小米的应用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1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h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815" y="3336540"/>
            <a:ext cx="2359870" cy="153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6155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131"/>
          <p:cNvSpPr/>
          <p:nvPr/>
        </p:nvSpPr>
        <p:spPr>
          <a:xfrm>
            <a:off x="527122" y="847253"/>
            <a:ext cx="8000652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err="1" smtClean="0">
                <a:solidFill>
                  <a:srgbClr val="002060"/>
                </a:solidFill>
              </a:rPr>
              <a:t>HBase</a:t>
            </a:r>
            <a:r>
              <a:rPr lang="zh-CN" altLang="en-US" dirty="0">
                <a:solidFill>
                  <a:srgbClr val="002060"/>
                </a:solidFill>
              </a:rPr>
              <a:t>存</a:t>
            </a:r>
            <a:r>
              <a:rPr lang="zh-CN" altLang="en-US" dirty="0" smtClean="0">
                <a:solidFill>
                  <a:srgbClr val="002060"/>
                </a:solidFill>
              </a:rPr>
              <a:t>在的问题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561" y="1721772"/>
            <a:ext cx="4744155" cy="3519857"/>
          </a:xfrm>
          <a:prstGeom prst="rect">
            <a:avLst/>
          </a:prstGeom>
        </p:spPr>
      </p:pic>
      <p:sp>
        <p:nvSpPr>
          <p:cNvPr id="17" name="椭圆 16"/>
          <p:cNvSpPr/>
          <p:nvPr/>
        </p:nvSpPr>
        <p:spPr>
          <a:xfrm>
            <a:off x="921013" y="2832145"/>
            <a:ext cx="2653553" cy="519348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数据不在本地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21013" y="2050587"/>
            <a:ext cx="2653553" cy="519348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分层架构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21013" y="3570695"/>
            <a:ext cx="2653553" cy="519348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宕</a:t>
            </a:r>
            <a:r>
              <a:rPr lang="zh-CN" altLang="en-US" dirty="0" smtClean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机恢复速度慢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79036" y="5654666"/>
            <a:ext cx="1280957" cy="36933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可用性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91096" y="5660562"/>
            <a:ext cx="1256286" cy="36933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性能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椭圆 11"/>
          <p:cNvSpPr/>
          <p:nvPr/>
        </p:nvSpPr>
        <p:spPr>
          <a:xfrm>
            <a:off x="921012" y="4309245"/>
            <a:ext cx="2653553" cy="519348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Java GC </a:t>
            </a:r>
            <a:r>
              <a:rPr lang="zh-CN" altLang="en-US" dirty="0" smtClean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问题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924645" y="5339099"/>
            <a:ext cx="3051985" cy="132802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数据量大</a:t>
            </a: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数据完整性要求较高</a:t>
            </a: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性能和可用性要求没那么高</a:t>
            </a:r>
            <a:endParaRPr lang="en-US" altLang="zh-CN" dirty="0" smtClean="0"/>
          </a:p>
        </p:txBody>
      </p:sp>
      <p:cxnSp>
        <p:nvCxnSpPr>
          <p:cNvPr id="4" name="直接箭头连接符 3"/>
          <p:cNvCxnSpPr>
            <a:stCxn id="12" idx="4"/>
            <a:endCxn id="21" idx="0"/>
          </p:cNvCxnSpPr>
          <p:nvPr/>
        </p:nvCxnSpPr>
        <p:spPr>
          <a:xfrm flipH="1">
            <a:off x="1419515" y="4828593"/>
            <a:ext cx="828274" cy="82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4"/>
            <a:endCxn id="22" idx="0"/>
          </p:cNvCxnSpPr>
          <p:nvPr/>
        </p:nvCxnSpPr>
        <p:spPr>
          <a:xfrm>
            <a:off x="2247789" y="4828593"/>
            <a:ext cx="971450" cy="831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984933" y="5133860"/>
            <a:ext cx="71817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影响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6178" y="5383565"/>
            <a:ext cx="708917" cy="27699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业务场景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4653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9535</TotalTime>
  <Words>4066</Words>
  <Application>Microsoft Office PowerPoint</Application>
  <PresentationFormat>全屏显示(4:3)</PresentationFormat>
  <Paragraphs>779</Paragraphs>
  <Slides>58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0" baseType="lpstr">
      <vt:lpstr>Helvetica Light</vt:lpstr>
      <vt:lpstr>Lantinghei SC Demibold</vt:lpstr>
      <vt:lpstr>DengXian</vt:lpstr>
      <vt:lpstr>宋体</vt:lpstr>
      <vt:lpstr>Microsoft YaHei</vt:lpstr>
      <vt:lpstr>Microsoft YaHei</vt:lpstr>
      <vt:lpstr>Arial</vt:lpstr>
      <vt:lpstr>Calibri</vt:lpstr>
      <vt:lpstr>Calibri Light</vt:lpstr>
      <vt:lpstr>Helvetica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帐户</cp:lastModifiedBy>
  <cp:revision>1293</cp:revision>
  <dcterms:modified xsi:type="dcterms:W3CDTF">2018-03-06T07:28:17Z</dcterms:modified>
</cp:coreProperties>
</file>