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0" r:id="rId4"/>
    <p:sldId id="257" r:id="rId5"/>
    <p:sldId id="258" r:id="rId6"/>
    <p:sldId id="279" r:id="rId7"/>
    <p:sldId id="259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3" r:id="rId24"/>
    <p:sldId id="284" r:id="rId25"/>
    <p:sldId id="285" r:id="rId26"/>
    <p:sldId id="287" r:id="rId27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88" autoAdjust="0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EF62-BC7D-2DBE-FC58-B5DADC9A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7B39-BE18-EBF3-26F2-1C346DB6C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AF6A1-7994-6977-0F27-1785A57E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52C4-0EE5-563E-C4E7-1120FD0A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DDCF-331E-79BA-1A14-F77DC5CC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172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A44B-674E-431B-C145-9CDCE1DB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C70F8-BB22-314E-8CFC-DDC5088AE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9A5F-D548-D357-EFD9-65EA7F96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52D1-EC3B-79D2-00EC-E72A2F49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438E-A4A6-DF47-FD38-EB5D4495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787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97EB1-4DCD-417F-9458-203224585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3B48C-6022-9698-3B50-94A50E12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C3F5-7D4A-8707-192D-9757C2A5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9D47-9BCC-26A7-FB00-F12992ED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C869-4B8E-D12C-3650-CF13928E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1830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2ECB-1CC1-3936-2E58-35D35945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20F5-474F-F9F3-F665-736010A2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04AFB-AF48-D7DC-2429-E4879EB9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903CB-DF83-31E0-2BBD-AD1E278E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262B8-BFA5-FE55-9484-A737F6CF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732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A7C4-A275-C876-97B3-C5F1ED9D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2D89-B6FA-C046-FB57-5E9D630E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1482-89ED-56AE-2D06-1DB0CD5C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8C47-7009-2A53-22DB-7FDFC92F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27F4-A35D-6042-9A10-2745B44F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214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F2A0-B752-A3E4-BC39-9424CCF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1F0C-5338-4D13-957D-76CEF9596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68465-8C93-52AE-A577-115501642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7F48-60ED-23E1-5E56-28DD6CE8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E2E89-CF45-73C8-DBFC-D4C3C65D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D2BEF-1134-8464-3B6D-446C737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8849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FF1-EADF-8699-B935-5FCB085B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5A4BE-CB38-B3FE-1B71-552DC310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610D-01F0-65F6-10E0-20D4A4194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17F8F-658B-CB40-AF9F-9B5B1991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FD3E9-CCC1-3912-9058-AAFFC7A34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CC3AC-95F5-EB13-9923-44BBDEBA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E953C-81F5-2621-A06D-062E1EE5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DDC3C-DEFD-0C3D-0DB3-59913D48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0215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BB0D-4FF9-6302-3FF6-813BFA90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F08F4-4296-DAF0-6F56-B2D15642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71E8D-774C-CA09-383D-A52FF04B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979CD-DBD8-BFDC-0276-5407CD1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9572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A003D-CA82-8754-D12D-B700E62E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7C647-3F44-919E-97FB-54A021EB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BAE55-A249-BF5B-2428-7772219A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5235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E0C0-FB5F-88E4-DC4D-C8C5558A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437A-28D8-DF71-910F-3E700EB9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6AD0-4630-2B11-57C7-03E664992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10506-C087-C730-F92A-0CC1D274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71CB1-18A6-A589-23FF-C555C02C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7471E-6A1F-E2C7-D867-492343A2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9200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E7C7-6CFB-33FE-2C6B-105AE76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A81E6-5625-DCE9-4CCD-7CDD85BEA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9D11D-046F-1022-7DC9-B0200609B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2C48-0B5D-85BA-59F8-8214BA31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525F1-B20D-AA4C-6B4F-B5F070F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798D3-A69A-E6BC-1747-7206B939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975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8F694-DDEA-3F36-3957-F7130EAB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01FAC-C2A1-5BFB-B574-4EBA44C35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8678-9477-CBD0-230C-F71E9BEB3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788418-5708-455C-81AC-771C3B214224}" type="datetimeFigureOut">
              <a:rPr lang="en-001" smtClean="0"/>
              <a:t>07/29/2024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E7C5-CF00-771D-F7A3-D4EF5FFDF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DF44E-A1D8-4DB9-44B4-8F1166B0D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D2CB0-E09C-4261-9351-D187CFEB4BE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644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D1FEB-6EF6-58AC-3B43-B9EF19AF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2257" y="640080"/>
            <a:ext cx="7096615" cy="3566160"/>
          </a:xfrm>
        </p:spPr>
        <p:txBody>
          <a:bodyPr anchor="b">
            <a:normAutofit/>
          </a:bodyPr>
          <a:lstStyle/>
          <a:p>
            <a:pPr algn="l"/>
            <a:r>
              <a:rPr lang="en-001" sz="5000" b="1" dirty="0"/>
              <a:t>Guide to Assessment 2, Part 2 </a:t>
            </a:r>
            <a:br>
              <a:rPr lang="en-001" sz="5000" dirty="0"/>
            </a:br>
            <a:br>
              <a:rPr lang="en-001" sz="5000" dirty="0"/>
            </a:br>
            <a:r>
              <a:rPr lang="zh-CN" altLang="en-US" sz="5000" b="1" dirty="0">
                <a:highlight>
                  <a:srgbClr val="FFFF00"/>
                </a:highlight>
              </a:rPr>
              <a:t>评估指南 </a:t>
            </a:r>
            <a:r>
              <a:rPr lang="en-US" altLang="zh-CN" sz="5000" b="1" dirty="0">
                <a:highlight>
                  <a:srgbClr val="FFFF00"/>
                </a:highlight>
              </a:rPr>
              <a:t>2</a:t>
            </a:r>
            <a:r>
              <a:rPr lang="zh-CN" altLang="en-US" sz="5000" b="1" dirty="0">
                <a:highlight>
                  <a:srgbClr val="FFFF00"/>
                </a:highlight>
              </a:rPr>
              <a:t>，第 </a:t>
            </a:r>
            <a:r>
              <a:rPr lang="en-US" altLang="zh-CN" sz="5000" b="1" dirty="0">
                <a:highlight>
                  <a:srgbClr val="FFFF00"/>
                </a:highlight>
              </a:rPr>
              <a:t>2 </a:t>
            </a:r>
            <a:r>
              <a:rPr lang="zh-CN" altLang="en-US" sz="5000" b="1" dirty="0">
                <a:highlight>
                  <a:srgbClr val="FFFF00"/>
                </a:highlight>
              </a:rPr>
              <a:t>部分</a:t>
            </a:r>
            <a:endParaRPr lang="en-001" sz="5000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25313-180A-D882-79B5-1656BF3C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67"/>
          <a:stretch/>
        </p:blipFill>
        <p:spPr>
          <a:xfrm>
            <a:off x="1" y="10"/>
            <a:ext cx="4332513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3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0F5F-33CE-5469-2580-E443E8D7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" y="136525"/>
            <a:ext cx="11059886" cy="1325563"/>
          </a:xfrm>
        </p:spPr>
        <p:txBody>
          <a:bodyPr/>
          <a:lstStyle/>
          <a:p>
            <a:pPr algn="ctr"/>
            <a:r>
              <a:rPr lang="en-001" dirty="0"/>
              <a:t>Example answers to Part 2, Task 2</a:t>
            </a:r>
            <a:br>
              <a:rPr lang="en-001" dirty="0"/>
            </a:b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第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部分任务 </a:t>
            </a:r>
            <a:r>
              <a:rPr lang="en-001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的示例答案</a:t>
            </a:r>
            <a:endParaRPr lang="en-00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3D1938-D66A-FC51-884D-47C404FF6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978" y="5861864"/>
            <a:ext cx="5243014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5DC1A2-9EE3-2585-BA21-3F0F7FC9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71" y="1831011"/>
            <a:ext cx="8652457" cy="40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A514-EC14-8468-A966-306EAC0E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4565535"/>
            <a:ext cx="11569536" cy="2045268"/>
          </a:xfrm>
        </p:spPr>
        <p:txBody>
          <a:bodyPr>
            <a:normAutofit/>
          </a:bodyPr>
          <a:lstStyle/>
          <a:p>
            <a:r>
              <a:rPr lang="en-001" sz="3200" dirty="0"/>
              <a:t>Please note that all documents must be completed individually, but you can discuss how to complete them as a group 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请注意，所有文件必须单独填写，但您可以讨论如何以小组形式完成</a:t>
            </a:r>
            <a:endParaRPr lang="en-001" sz="3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62B1-EB27-8589-9D99-6C1D3B7E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2" y="2013858"/>
            <a:ext cx="6422573" cy="2764972"/>
          </a:xfrm>
        </p:spPr>
        <p:txBody>
          <a:bodyPr>
            <a:normAutofit fontScale="92500" lnSpcReduction="10000"/>
          </a:bodyPr>
          <a:lstStyle/>
          <a:p>
            <a:r>
              <a:rPr lang="en-001" dirty="0"/>
              <a:t>Please download Document WBS template from your Moodle site (This will be additional document No 2). Please rename as WBS-Student name-student ID No</a:t>
            </a:r>
          </a:p>
          <a:p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请从您的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Moodle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网站下载文档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WBS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模板（这将是附加文档第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号）。请重命名为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WBS-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学生姓名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学生证号</a:t>
            </a:r>
          </a:p>
          <a:p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663A8-019D-D7F2-D32E-86A773B9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47197"/>
            <a:ext cx="6629401" cy="183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8CFF6-F974-F2DB-E572-FCA267D7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99" y="398621"/>
            <a:ext cx="4940135" cy="39883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FEE8CA-52FE-B94F-74A3-6E7B7D9F0730}"/>
              </a:ext>
            </a:extLst>
          </p:cNvPr>
          <p:cNvCxnSpPr>
            <a:cxnSpLocks/>
          </p:cNvCxnSpPr>
          <p:nvPr/>
        </p:nvCxnSpPr>
        <p:spPr>
          <a:xfrm flipV="1">
            <a:off x="6259286" y="3124200"/>
            <a:ext cx="4691743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0C9C79-DEAA-962F-F443-264373DD8C7C}"/>
              </a:ext>
            </a:extLst>
          </p:cNvPr>
          <p:cNvCxnSpPr/>
          <p:nvPr/>
        </p:nvCxnSpPr>
        <p:spPr>
          <a:xfrm>
            <a:off x="304799" y="598714"/>
            <a:ext cx="17852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3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1F22-9819-D4BC-8188-D9157509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30" y="1314677"/>
            <a:ext cx="6672942" cy="4228646"/>
          </a:xfrm>
        </p:spPr>
        <p:txBody>
          <a:bodyPr>
            <a:noAutofit/>
          </a:bodyPr>
          <a:lstStyle/>
          <a:p>
            <a:r>
              <a:rPr lang="en-001" sz="3600" dirty="0"/>
              <a:t>Insert your name 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插入名称</a:t>
            </a:r>
            <a:br>
              <a:rPr lang="en-001" sz="3600" dirty="0"/>
            </a:br>
            <a:br>
              <a:rPr lang="en-001" sz="3600" dirty="0"/>
            </a:br>
            <a:r>
              <a:rPr lang="en-001" sz="3600" dirty="0"/>
              <a:t>Insert date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插入日期</a:t>
            </a:r>
            <a:br>
              <a:rPr lang="en-001" sz="3600" dirty="0"/>
            </a:br>
            <a:br>
              <a:rPr lang="en-001" sz="3600" dirty="0"/>
            </a:br>
            <a:r>
              <a:rPr lang="en-001" sz="3600" dirty="0"/>
              <a:t>Change subcategories to fit in In2fitness scenario items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更改子类别以适应 </a:t>
            </a:r>
            <a:r>
              <a:rPr lang="en-US" altLang="zh-CN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In2fitness 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方案项</a:t>
            </a:r>
            <a:br>
              <a:rPr lang="en-001" sz="3600" dirty="0"/>
            </a:br>
            <a:br>
              <a:rPr lang="en-001" sz="3600" dirty="0"/>
            </a:br>
            <a:r>
              <a:rPr lang="en-001" sz="3600" dirty="0"/>
              <a:t>Fill in the duration for each plan/subcategories 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填写每个计划</a:t>
            </a:r>
            <a:r>
              <a:rPr lang="en-US" altLang="zh-CN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子类别的持续时间</a:t>
            </a:r>
            <a:endParaRPr lang="en-001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D2C34F-01B2-BEDF-A0F8-EBAB919D9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547"/>
            <a:ext cx="4789714" cy="6165396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B40F0D-3F2A-5976-EA28-28F2D9373FDE}"/>
              </a:ext>
            </a:extLst>
          </p:cNvPr>
          <p:cNvCxnSpPr>
            <a:cxnSpLocks/>
          </p:cNvCxnSpPr>
          <p:nvPr/>
        </p:nvCxnSpPr>
        <p:spPr>
          <a:xfrm>
            <a:off x="576944" y="781277"/>
            <a:ext cx="522511" cy="1416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F91B7E-FB0B-C65A-8A9C-DFB70E4282B0}"/>
              </a:ext>
            </a:extLst>
          </p:cNvPr>
          <p:cNvCxnSpPr>
            <a:cxnSpLocks/>
          </p:cNvCxnSpPr>
          <p:nvPr/>
        </p:nvCxnSpPr>
        <p:spPr>
          <a:xfrm>
            <a:off x="2993572" y="781277"/>
            <a:ext cx="522511" cy="141672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900236-8CB6-A497-36C7-F1586F8ED80B}"/>
              </a:ext>
            </a:extLst>
          </p:cNvPr>
          <p:cNvCxnSpPr>
            <a:cxnSpLocks/>
          </p:cNvCxnSpPr>
          <p:nvPr/>
        </p:nvCxnSpPr>
        <p:spPr>
          <a:xfrm>
            <a:off x="2225415" y="1132113"/>
            <a:ext cx="0" cy="125185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8028295-52F4-3065-F2BE-B655FE72FE08}"/>
              </a:ext>
            </a:extLst>
          </p:cNvPr>
          <p:cNvSpPr/>
          <p:nvPr/>
        </p:nvSpPr>
        <p:spPr>
          <a:xfrm>
            <a:off x="632089" y="2503714"/>
            <a:ext cx="1277639" cy="31162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88B73D-3128-F2F9-ACE7-AD0E431B9660}"/>
              </a:ext>
            </a:extLst>
          </p:cNvPr>
          <p:cNvSpPr txBox="1"/>
          <p:nvPr/>
        </p:nvSpPr>
        <p:spPr>
          <a:xfrm>
            <a:off x="1909728" y="3865665"/>
            <a:ext cx="2792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Change subcategories inhere to IN2FITNESS ITEMS</a:t>
            </a:r>
          </a:p>
          <a:p>
            <a:endParaRPr lang="en-001" dirty="0"/>
          </a:p>
          <a:p>
            <a:r>
              <a:rPr lang="en-001" dirty="0"/>
              <a:t>Please see next slide for example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9BDEB5-6A5D-681C-82D0-76FA1B774FCE}"/>
              </a:ext>
            </a:extLst>
          </p:cNvPr>
          <p:cNvCxnSpPr>
            <a:cxnSpLocks/>
          </p:cNvCxnSpPr>
          <p:nvPr/>
        </p:nvCxnSpPr>
        <p:spPr>
          <a:xfrm>
            <a:off x="5312229" y="381000"/>
            <a:ext cx="0" cy="715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59B6B0-4381-E062-AF7E-9BDB788E9B81}"/>
              </a:ext>
            </a:extLst>
          </p:cNvPr>
          <p:cNvCxnSpPr>
            <a:cxnSpLocks/>
          </p:cNvCxnSpPr>
          <p:nvPr/>
        </p:nvCxnSpPr>
        <p:spPr>
          <a:xfrm>
            <a:off x="5348410" y="4307400"/>
            <a:ext cx="0" cy="114634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AA7405-3423-1155-D524-5C5EF994862B}"/>
              </a:ext>
            </a:extLst>
          </p:cNvPr>
          <p:cNvCxnSpPr>
            <a:cxnSpLocks/>
          </p:cNvCxnSpPr>
          <p:nvPr/>
        </p:nvCxnSpPr>
        <p:spPr>
          <a:xfrm>
            <a:off x="5334001" y="1314677"/>
            <a:ext cx="0" cy="8055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C320011D-663F-E59B-89C1-9D2BF9FA0EB7}"/>
              </a:ext>
            </a:extLst>
          </p:cNvPr>
          <p:cNvSpPr/>
          <p:nvPr/>
        </p:nvSpPr>
        <p:spPr>
          <a:xfrm>
            <a:off x="5209702" y="2503714"/>
            <a:ext cx="277416" cy="1146343"/>
          </a:xfrm>
          <a:prstGeom prst="righ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2353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82DF-EC0C-07B3-DA84-D86D05F7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2" y="228428"/>
            <a:ext cx="11384835" cy="1325563"/>
          </a:xfrm>
        </p:spPr>
        <p:txBody>
          <a:bodyPr/>
          <a:lstStyle/>
          <a:p>
            <a:r>
              <a:rPr lang="en-001" dirty="0"/>
              <a:t>Please refer to sheet 2 WBS template for example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例如，请参阅表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 WBS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模板</a:t>
            </a:r>
            <a:endParaRPr lang="en-001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1A3-52D7-6B26-1E88-3D614F5D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849" y="1802068"/>
            <a:ext cx="5252066" cy="4757993"/>
          </a:xfrm>
        </p:spPr>
        <p:txBody>
          <a:bodyPr>
            <a:normAutofit lnSpcReduction="10000"/>
          </a:bodyPr>
          <a:lstStyle/>
          <a:p>
            <a:r>
              <a:rPr lang="en-001" dirty="0"/>
              <a:t>You can modify the table Sample WBS  for your use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您可以修改表示例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WBS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以供使用</a:t>
            </a:r>
            <a:endParaRPr lang="en-001" altLang="zh-CN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001" dirty="0"/>
              <a:t>Edit the dates (2024), edit the data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编辑日期 （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2024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），编辑数据</a:t>
            </a:r>
            <a:endParaRPr lang="en-001" dirty="0"/>
          </a:p>
          <a:p>
            <a:r>
              <a:rPr lang="en-001" dirty="0"/>
              <a:t>The duration of each category, the start date and the finishing date must be included as shown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每个类别的持续时间、开始日期和结束日期必须包括在内，如图所示</a:t>
            </a:r>
          </a:p>
          <a:p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10D9C-8150-68F2-7E3E-8C459A11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9" y="1824747"/>
            <a:ext cx="6666170" cy="47579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96258-0F1B-2682-DC30-13321E7EF808}"/>
              </a:ext>
            </a:extLst>
          </p:cNvPr>
          <p:cNvCxnSpPr>
            <a:cxnSpLocks/>
          </p:cNvCxnSpPr>
          <p:nvPr/>
        </p:nvCxnSpPr>
        <p:spPr>
          <a:xfrm flipH="1">
            <a:off x="1937658" y="4517571"/>
            <a:ext cx="642257" cy="17743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C82035-1B48-317E-B03B-2D1F4F4399B7}"/>
              </a:ext>
            </a:extLst>
          </p:cNvPr>
          <p:cNvCxnSpPr>
            <a:cxnSpLocks/>
          </p:cNvCxnSpPr>
          <p:nvPr/>
        </p:nvCxnSpPr>
        <p:spPr>
          <a:xfrm flipH="1">
            <a:off x="4590760" y="1873733"/>
            <a:ext cx="215804" cy="838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AB9DB7-AE8E-EAC4-68CC-1A230914AB5F}"/>
              </a:ext>
            </a:extLst>
          </p:cNvPr>
          <p:cNvCxnSpPr>
            <a:cxnSpLocks/>
          </p:cNvCxnSpPr>
          <p:nvPr/>
        </p:nvCxnSpPr>
        <p:spPr>
          <a:xfrm flipH="1">
            <a:off x="3868585" y="1824747"/>
            <a:ext cx="255002" cy="8871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4569A-AB17-05CF-D455-3DDF13B29AC6}"/>
              </a:ext>
            </a:extLst>
          </p:cNvPr>
          <p:cNvCxnSpPr>
            <a:cxnSpLocks/>
          </p:cNvCxnSpPr>
          <p:nvPr/>
        </p:nvCxnSpPr>
        <p:spPr>
          <a:xfrm flipH="1">
            <a:off x="5563584" y="1922719"/>
            <a:ext cx="266122" cy="789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7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9BF9-12A0-7020-68E0-B2A2F295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2" y="3091542"/>
            <a:ext cx="8178941" cy="3570515"/>
          </a:xfrm>
        </p:spPr>
        <p:txBody>
          <a:bodyPr>
            <a:normAutofit fontScale="90000"/>
          </a:bodyPr>
          <a:lstStyle/>
          <a:p>
            <a:r>
              <a:rPr lang="en-001" sz="2700" dirty="0"/>
              <a:t>Task 4: We are to prepare </a:t>
            </a:r>
            <a:r>
              <a:rPr lang="en-001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a Gantt chart </a:t>
            </a:r>
            <a:r>
              <a:rPr lang="en-001" sz="2700" dirty="0"/>
              <a:t>for  In2fitness Gym project, we will use the </a:t>
            </a:r>
            <a:r>
              <a:rPr lang="en-001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project schedule we designed in our WBS documents</a:t>
            </a:r>
            <a:br>
              <a:rPr lang="en-001" sz="27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br>
              <a:rPr lang="en-001" sz="27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任务 </a:t>
            </a:r>
            <a:r>
              <a:rPr lang="en-US" altLang="zh-CN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：我们将为 </a:t>
            </a:r>
            <a:r>
              <a:rPr lang="en-US" altLang="zh-CN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In2fitness Gym </a:t>
            </a:r>
            <a: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项目准备甘特图，我们将使用我们在 </a:t>
            </a:r>
            <a:r>
              <a:rPr lang="en-US" altLang="zh-CN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WBS </a:t>
            </a:r>
            <a: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文档中设计的项目时间表</a:t>
            </a:r>
            <a:b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b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br>
              <a:rPr lang="en-001" sz="2700" b="1" u="sng" dirty="0">
                <a:highlight>
                  <a:srgbClr val="FFFF00"/>
                </a:highlight>
              </a:rPr>
            </a:br>
            <a:r>
              <a:rPr lang="en-001" sz="27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Step 1: </a:t>
            </a:r>
            <a:r>
              <a:rPr lang="en-001" sz="2700" dirty="0"/>
              <a:t>You can visit </a:t>
            </a:r>
            <a:r>
              <a:rPr lang="en-001" sz="2700" b="1" dirty="0">
                <a:solidFill>
                  <a:srgbClr val="00B0F0"/>
                </a:solidFill>
                <a:highlight>
                  <a:srgbClr val="FFFF00"/>
                </a:highlight>
              </a:rPr>
              <a:t>www.draw.oi </a:t>
            </a:r>
            <a:r>
              <a:rPr lang="en-001" sz="2700" dirty="0"/>
              <a:t>using Microsoft edge, google or any other search </a:t>
            </a:r>
            <a:r>
              <a:rPr lang="en-001" sz="2700" dirty="0" err="1"/>
              <a:t>engineor</a:t>
            </a:r>
            <a:r>
              <a:rPr lang="en-001" sz="2700" dirty="0"/>
              <a:t> use any other chart software you are familiar with.</a:t>
            </a:r>
            <a: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步骤</a:t>
            </a:r>
            <a:r>
              <a:rPr lang="en-US" altLang="zh-CN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：您可以使用</a:t>
            </a:r>
            <a:r>
              <a:rPr lang="en-US" altLang="zh-CN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Microsoft Edge</a:t>
            </a:r>
            <a: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，</a:t>
            </a:r>
            <a:r>
              <a:rPr lang="en-US" altLang="zh-CN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Google</a:t>
            </a:r>
            <a: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或任何其他搜索引擎访问</a:t>
            </a:r>
            <a:r>
              <a:rPr lang="en-US" altLang="zh-CN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www.draw.oi</a:t>
            </a:r>
            <a:r>
              <a:rPr lang="zh-CN" altLang="en-US" sz="2700" b="1" dirty="0">
                <a:solidFill>
                  <a:srgbClr val="FF0000"/>
                </a:solidFill>
                <a:highlight>
                  <a:srgbClr val="FFFF00"/>
                </a:highlight>
              </a:rPr>
              <a:t>，或使用您熟悉的任何其他图表软件</a:t>
            </a:r>
            <a:br>
              <a:rPr lang="en-001" sz="2700" dirty="0"/>
            </a:br>
            <a:br>
              <a:rPr lang="en-001" dirty="0"/>
            </a:br>
            <a:endParaRPr lang="en-00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2F298-5D88-B0B5-58C7-1DDEF67D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830" y="354240"/>
            <a:ext cx="7819710" cy="16487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F31C67-1D6F-52E7-858A-C4EA7A293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055" y="2525485"/>
            <a:ext cx="3929743" cy="2438401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2836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51B-9625-1E23-168F-D515076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0" y="365125"/>
            <a:ext cx="1828800" cy="2280104"/>
          </a:xfrm>
        </p:spPr>
        <p:txBody>
          <a:bodyPr/>
          <a:lstStyle/>
          <a:p>
            <a:r>
              <a:rPr lang="en-001" dirty="0"/>
              <a:t>Click “start”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088E9-60A7-D1B6-09B3-374A363E6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52" y="992074"/>
            <a:ext cx="8509895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8C333A-CAAC-2341-1986-F9BC4B45F09B}"/>
              </a:ext>
            </a:extLst>
          </p:cNvPr>
          <p:cNvCxnSpPr>
            <a:cxnSpLocks/>
          </p:cNvCxnSpPr>
          <p:nvPr/>
        </p:nvCxnSpPr>
        <p:spPr>
          <a:xfrm flipH="1" flipV="1">
            <a:off x="1763486" y="4288971"/>
            <a:ext cx="1502228" cy="1850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63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5253-8BCA-C766-E7FA-2BD5BC6A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486" y="365125"/>
            <a:ext cx="3113314" cy="1325563"/>
          </a:xfrm>
        </p:spPr>
        <p:txBody>
          <a:bodyPr/>
          <a:lstStyle/>
          <a:p>
            <a:endParaRPr lang="en-00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BB816-EAA1-C935-2388-0F964C1F8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56" y="680810"/>
            <a:ext cx="3944373" cy="523013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F0C85-AFBE-AD16-DFE7-0294B1DBA7C8}"/>
              </a:ext>
            </a:extLst>
          </p:cNvPr>
          <p:cNvCxnSpPr/>
          <p:nvPr/>
        </p:nvCxnSpPr>
        <p:spPr>
          <a:xfrm flipV="1">
            <a:off x="224856" y="3350305"/>
            <a:ext cx="2286000" cy="1480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67CF460-17F5-1BA3-FE2D-87A434FB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1690688"/>
            <a:ext cx="7413171" cy="42202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8F2953-E950-1BC0-192A-96C38293D279}"/>
              </a:ext>
            </a:extLst>
          </p:cNvPr>
          <p:cNvCxnSpPr/>
          <p:nvPr/>
        </p:nvCxnSpPr>
        <p:spPr>
          <a:xfrm flipV="1">
            <a:off x="4963886" y="3243943"/>
            <a:ext cx="1828800" cy="15868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0072BC-7C89-BDAA-2B7C-6B06C1FBB2A4}"/>
              </a:ext>
            </a:extLst>
          </p:cNvPr>
          <p:cNvCxnSpPr/>
          <p:nvPr/>
        </p:nvCxnSpPr>
        <p:spPr>
          <a:xfrm flipV="1">
            <a:off x="6063343" y="4617584"/>
            <a:ext cx="1828800" cy="15868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7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3F6C-C651-8711-5181-30C9137C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7" y="2007874"/>
            <a:ext cx="7222671" cy="2789239"/>
          </a:xfrm>
        </p:spPr>
        <p:txBody>
          <a:bodyPr>
            <a:noAutofit/>
          </a:bodyPr>
          <a:lstStyle/>
          <a:p>
            <a:r>
              <a:rPr lang="en-001" sz="3200" b="1" dirty="0"/>
              <a:t>Copy and paste all your data from the WBS document and paste in this space 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从 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WBS 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文档复制并粘贴所有数据并粘贴到此空间中</a:t>
            </a:r>
            <a:br>
              <a:rPr lang="zh-CN" altLang="en-US" sz="3200" dirty="0"/>
            </a:br>
            <a:br>
              <a:rPr lang="en-001" sz="3200" dirty="0"/>
            </a:br>
            <a:r>
              <a:rPr lang="en-001" sz="3200" b="1" dirty="0"/>
              <a:t>Click on “Generate”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点击“生成”</a:t>
            </a:r>
            <a:br>
              <a:rPr lang="en-001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br>
              <a:rPr lang="en-001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001" altLang="zh-CN" sz="3200" b="1" dirty="0">
                <a:highlight>
                  <a:srgbClr val="FFFF00"/>
                </a:highlight>
              </a:rPr>
              <a:t>You can adjust the background, edit the data, change colour   depending on you</a:t>
            </a:r>
            <a:r>
              <a:rPr lang="zh-CN" altLang="en-US" sz="3200" b="1" dirty="0">
                <a:highlight>
                  <a:srgbClr val="FFFF00"/>
                </a:highlight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您可以根据自己调整背景、编辑数据、更改颜色</a:t>
            </a:r>
            <a:br>
              <a:rPr lang="en-001" altLang="zh-CN" sz="32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br>
              <a:rPr lang="en-001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001" altLang="zh-CN" sz="3200" b="1" dirty="0">
                <a:highlight>
                  <a:srgbClr val="FFFF00"/>
                </a:highlight>
              </a:rPr>
              <a:t>Save file as In2fitGantt-Student ID-student name </a:t>
            </a:r>
            <a:r>
              <a:rPr lang="zh-TW" altLang="en-US" sz="3200" b="1" dirty="0">
                <a:highlight>
                  <a:srgbClr val="FFFF00"/>
                </a:highlight>
              </a:rPr>
              <a:t>将文件另存为 </a:t>
            </a:r>
            <a:r>
              <a:rPr lang="en-001" altLang="zh-CN" sz="3200" b="1" dirty="0">
                <a:highlight>
                  <a:srgbClr val="FFFF00"/>
                </a:highlight>
              </a:rPr>
              <a:t>In2fitGantt-Student ID-student name</a:t>
            </a:r>
            <a:endParaRPr lang="en-001" sz="3200" b="1" dirty="0"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8D755-60D7-6AEF-1502-8D2108AE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2" y="504611"/>
            <a:ext cx="4898571" cy="519106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F70725-A357-5F29-A2D2-D18ABFD4D7CB}"/>
              </a:ext>
            </a:extLst>
          </p:cNvPr>
          <p:cNvCxnSpPr>
            <a:cxnSpLocks/>
          </p:cNvCxnSpPr>
          <p:nvPr/>
        </p:nvCxnSpPr>
        <p:spPr>
          <a:xfrm>
            <a:off x="5290457" y="1436914"/>
            <a:ext cx="3189514" cy="3592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B57D1-F98D-2D54-7C2F-D650B16B824F}"/>
              </a:ext>
            </a:extLst>
          </p:cNvPr>
          <p:cNvCxnSpPr>
            <a:cxnSpLocks/>
          </p:cNvCxnSpPr>
          <p:nvPr/>
        </p:nvCxnSpPr>
        <p:spPr>
          <a:xfrm flipV="1">
            <a:off x="5464633" y="2166257"/>
            <a:ext cx="4190994" cy="360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B21F2A-0BF1-DD40-905B-75F5185F3963}"/>
              </a:ext>
            </a:extLst>
          </p:cNvPr>
          <p:cNvCxnSpPr>
            <a:cxnSpLocks/>
          </p:cNvCxnSpPr>
          <p:nvPr/>
        </p:nvCxnSpPr>
        <p:spPr>
          <a:xfrm flipV="1">
            <a:off x="6324600" y="5308741"/>
            <a:ext cx="5110843" cy="386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8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AC84-A58D-CC16-D18B-B651E2A0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6" y="158297"/>
            <a:ext cx="11806790" cy="1325563"/>
          </a:xfrm>
        </p:spPr>
        <p:txBody>
          <a:bodyPr>
            <a:normAutofit/>
          </a:bodyPr>
          <a:lstStyle/>
          <a:p>
            <a:r>
              <a:rPr lang="en-001" sz="4000" dirty="0"/>
              <a:t>Gantt Chart results will differ depending on your data input</a:t>
            </a:r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甘特图结果会因数据输入而异</a:t>
            </a:r>
            <a:endParaRPr lang="en-001" sz="4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598A7A-49CA-1A47-0429-E1C86FFD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BE31B-BFAC-7F73-A39E-7786132C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8" y="1589314"/>
            <a:ext cx="11779855" cy="49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0B75-D956-1480-ACD9-F672F5E0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365125"/>
            <a:ext cx="11277600" cy="5415189"/>
          </a:xfrm>
        </p:spPr>
        <p:txBody>
          <a:bodyPr>
            <a:normAutofit fontScale="90000"/>
          </a:bodyPr>
          <a:lstStyle/>
          <a:p>
            <a:r>
              <a:rPr lang="en-001" altLang="zh-CN" sz="4400" b="1" dirty="0">
                <a:highlight>
                  <a:srgbClr val="FFFF00"/>
                </a:highlight>
              </a:rPr>
              <a:t>Please save Gantt   chart file as In2fitGantt-Student ID-student name </a:t>
            </a:r>
            <a:r>
              <a:rPr lang="zh-TW" altLang="en-US" sz="4400" b="1" dirty="0">
                <a:highlight>
                  <a:srgbClr val="FFFF00"/>
                </a:highlight>
              </a:rPr>
              <a:t>将文件另存为 </a:t>
            </a:r>
            <a:r>
              <a:rPr lang="en-001" altLang="zh-CN" sz="4400" b="1" dirty="0">
                <a:highlight>
                  <a:srgbClr val="FFFF00"/>
                </a:highlight>
              </a:rPr>
              <a:t>In2fitGantt-Student ID-student name</a:t>
            </a:r>
            <a:br>
              <a:rPr lang="en-001" altLang="zh-CN" sz="4400" b="1" dirty="0">
                <a:highlight>
                  <a:srgbClr val="FFFF00"/>
                </a:highlight>
              </a:rPr>
            </a:br>
            <a:br>
              <a:rPr lang="en-001" altLang="zh-CN" sz="4400" b="1" dirty="0">
                <a:highlight>
                  <a:srgbClr val="FFFF00"/>
                </a:highlight>
              </a:rPr>
            </a:br>
            <a:br>
              <a:rPr lang="en-001" altLang="zh-CN" sz="4400" b="1" dirty="0">
                <a:highlight>
                  <a:srgbClr val="FFFF00"/>
                </a:highlight>
              </a:rPr>
            </a:br>
            <a:br>
              <a:rPr lang="en-001" altLang="zh-CN" sz="4400" b="1" dirty="0">
                <a:highlight>
                  <a:srgbClr val="FFFF00"/>
                </a:highlight>
              </a:rPr>
            </a:br>
            <a:r>
              <a:rPr lang="en-001" b="1" dirty="0"/>
              <a:t>This will be our additional doc No 3 for Assessment 2</a:t>
            </a:r>
            <a:br>
              <a:rPr lang="en-001" dirty="0"/>
            </a:b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这将是我们评估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的附加文档 </a:t>
            </a:r>
            <a:r>
              <a:rPr lang="en-001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号</a:t>
            </a:r>
            <a:br>
              <a:rPr lang="en-001" altLang="zh-CN" sz="4400" b="1" dirty="0">
                <a:highlight>
                  <a:srgbClr val="FFFF00"/>
                </a:highlight>
              </a:rPr>
            </a:b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05607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3601-9DFF-BA03-0A1D-CFFF419B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65"/>
            <a:ext cx="12050486" cy="1169761"/>
          </a:xfrm>
        </p:spPr>
        <p:txBody>
          <a:bodyPr>
            <a:normAutofit fontScale="90000"/>
          </a:bodyPr>
          <a:lstStyle/>
          <a:p>
            <a:pPr algn="ctr"/>
            <a:r>
              <a:rPr lang="en-001" b="1" dirty="0"/>
              <a:t>Assessment 2, Part 1 for Week 1 explained</a:t>
            </a:r>
            <a:br>
              <a:rPr lang="en-001" dirty="0"/>
            </a:b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第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周的评估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，第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部分解释</a:t>
            </a:r>
            <a:endParaRPr lang="en-001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A009-BAAF-24DC-79F5-A718AD083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3" y="1349828"/>
            <a:ext cx="5285509" cy="528847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001" sz="3200" dirty="0"/>
              <a:t>Please log in to your Student Portal @ Moodle. 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请登录您的学生门户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@Moodle</a:t>
            </a:r>
            <a:r>
              <a:rPr lang="zh-CN" altLang="en-US" sz="3200" dirty="0"/>
              <a:t>。</a:t>
            </a:r>
            <a:endParaRPr lang="en-001" sz="3200" dirty="0"/>
          </a:p>
          <a:p>
            <a:pPr marL="514350" indent="-514350">
              <a:buFont typeface="+mj-lt"/>
              <a:buAutoNum type="arabicPeriod"/>
            </a:pPr>
            <a:r>
              <a:rPr lang="en-001" sz="3200" dirty="0"/>
              <a:t>Find Manage ICT Projects 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查找 管理 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ICT 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项目</a:t>
            </a:r>
          </a:p>
          <a:p>
            <a:pPr marL="514350" indent="-514350">
              <a:buFont typeface="+mj-lt"/>
              <a:buAutoNum type="arabicPeriod"/>
            </a:pPr>
            <a:r>
              <a:rPr lang="en-001" sz="3200" dirty="0"/>
              <a:t>Click on assessment, Click assessment 2 and download this file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单击评估，单击评估 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2 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并下载此文件</a:t>
            </a:r>
          </a:p>
          <a:p>
            <a:pPr marL="514350" indent="-514350">
              <a:buFont typeface="+mj-lt"/>
              <a:buAutoNum type="arabicPeriod"/>
            </a:pPr>
            <a:endParaRPr lang="en-001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11D47-C425-4FB1-C946-3A933C5A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652" y="1349829"/>
            <a:ext cx="6277566" cy="207917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EF5C15-51F3-799B-F07E-D7B19F2EBB42}"/>
              </a:ext>
            </a:extLst>
          </p:cNvPr>
          <p:cNvCxnSpPr>
            <a:cxnSpLocks/>
          </p:cNvCxnSpPr>
          <p:nvPr/>
        </p:nvCxnSpPr>
        <p:spPr>
          <a:xfrm flipV="1">
            <a:off x="3917868" y="2731325"/>
            <a:ext cx="5285509" cy="1294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168FA1-966B-16FE-8943-B37C2CB70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51" y="3712029"/>
            <a:ext cx="6068291" cy="27976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FD20D0-8871-B867-73ED-58726B0816E1}"/>
              </a:ext>
            </a:extLst>
          </p:cNvPr>
          <p:cNvCxnSpPr>
            <a:cxnSpLocks/>
          </p:cNvCxnSpPr>
          <p:nvPr/>
        </p:nvCxnSpPr>
        <p:spPr>
          <a:xfrm flipV="1">
            <a:off x="4876800" y="5348349"/>
            <a:ext cx="2989352" cy="117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5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B193-9467-8661-9C93-72116B06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086" y="3010354"/>
            <a:ext cx="7972252" cy="2922360"/>
          </a:xfrm>
        </p:spPr>
        <p:txBody>
          <a:bodyPr>
            <a:normAutofit fontScale="90000"/>
          </a:bodyPr>
          <a:lstStyle/>
          <a:p>
            <a:r>
              <a:rPr lang="en-001" dirty="0"/>
              <a:t>Please download doc “Cost estimate budget template from  Moodle site”</a:t>
            </a:r>
            <a:br>
              <a:rPr lang="en-001" dirty="0"/>
            </a:br>
            <a:r>
              <a:rPr lang="en-001" dirty="0"/>
              <a:t>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请从“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Moodle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网站”下载“成本估算预算模板”文档</a:t>
            </a:r>
            <a:br>
              <a:rPr lang="zh-CN" altLang="en-US" dirty="0"/>
            </a:br>
            <a:br>
              <a:rPr lang="en-001" dirty="0"/>
            </a:br>
            <a:r>
              <a:rPr lang="en-001" dirty="0"/>
              <a:t>Please refer to additional information section in  the case study to create the cost estimate budget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请参阅案例研究中的“其他信息”部分，以创建成本估算预算</a:t>
            </a: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endParaRPr lang="en-00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8C4BA-8A29-4C65-FA4E-751AB2DBC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62" y="478972"/>
            <a:ext cx="3465567" cy="2819399"/>
          </a:xfrm>
        </p:spPr>
      </p:pic>
    </p:spTree>
    <p:extLst>
      <p:ext uri="{BB962C8B-B14F-4D97-AF65-F5344CB8AC3E}">
        <p14:creationId xmlns:p14="http://schemas.microsoft.com/office/powerpoint/2010/main" val="258052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FAA4-8959-9302-A2DB-15DC0C08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Example “Cost Estimate Budget” doc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B1D37-C246-7BFC-A76D-E161EB560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3" y="1690688"/>
            <a:ext cx="8860971" cy="3726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35D2C-724B-B856-B74D-E09F724FCDAC}"/>
              </a:ext>
            </a:extLst>
          </p:cNvPr>
          <p:cNvSpPr txBox="1"/>
          <p:nvPr/>
        </p:nvSpPr>
        <p:spPr>
          <a:xfrm>
            <a:off x="5111891" y="5417417"/>
            <a:ext cx="5033595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001" sz="3200" dirty="0"/>
              <a:t>DO NOT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3214052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71F9-EC36-9550-3125-09906A48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057" y="484694"/>
            <a:ext cx="6672943" cy="3825876"/>
          </a:xfrm>
        </p:spPr>
        <p:txBody>
          <a:bodyPr>
            <a:normAutofit fontScale="90000"/>
          </a:bodyPr>
          <a:lstStyle/>
          <a:p>
            <a:r>
              <a:rPr lang="en-001" sz="3600" dirty="0"/>
              <a:t>Check that you have completed the following documents appropriately</a:t>
            </a:r>
            <a:br>
              <a:rPr lang="en-001" sz="3600" dirty="0"/>
            </a:br>
            <a:br>
              <a:rPr lang="en-001" sz="3600" dirty="0"/>
            </a:br>
            <a:r>
              <a:rPr lang="en-001" sz="3600" dirty="0"/>
              <a:t>Save each doc with Doc name- student ID and Student number</a:t>
            </a:r>
            <a:br>
              <a:rPr lang="en-001" sz="3600" dirty="0"/>
            </a:br>
            <a:br>
              <a:rPr lang="en-001" sz="3600" dirty="0"/>
            </a:br>
            <a:r>
              <a:rPr lang="en-001" sz="3600" dirty="0"/>
              <a:t>Get all the documents ready to be checked by your client @Folasade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4A6B9-9D7D-DBDC-8DC5-F573302C5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62" y="484694"/>
            <a:ext cx="5020267" cy="4609819"/>
          </a:xfr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EEA23DEC-7424-15C2-8D21-7AEF74FE4E2E}"/>
              </a:ext>
            </a:extLst>
          </p:cNvPr>
          <p:cNvSpPr/>
          <p:nvPr/>
        </p:nvSpPr>
        <p:spPr>
          <a:xfrm>
            <a:off x="2819400" y="1393370"/>
            <a:ext cx="2699657" cy="16981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2576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5E8-BB31-7384-2DC6-4578EAAA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750D83-9FFA-5478-23D9-7F48D3217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035" y="990600"/>
            <a:ext cx="5249765" cy="542108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E31C3-2B80-6194-EB5A-DD5AED195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" y="365125"/>
            <a:ext cx="544285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9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D95A-F58D-1EB3-A17C-2477B727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5" y="201840"/>
            <a:ext cx="10515600" cy="1039132"/>
          </a:xfrm>
        </p:spPr>
        <p:txBody>
          <a:bodyPr>
            <a:normAutofit fontScale="90000"/>
          </a:bodyPr>
          <a:lstStyle/>
          <a:p>
            <a:r>
              <a:rPr lang="en-001" dirty="0"/>
              <a:t>Example “Project plan Approval sign off”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4B331-BC68-2412-1A42-07D1494C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27" y="1434096"/>
            <a:ext cx="5426202" cy="18860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D4CAB-22AB-4545-5595-0B8C35931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27" y="3320143"/>
            <a:ext cx="5339116" cy="3180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58E99-3691-DAEE-3121-F8ADF0C35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729" y="1602367"/>
            <a:ext cx="5339115" cy="3426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03E32-2F5D-D4BD-3182-EFEF193639AF}"/>
              </a:ext>
            </a:extLst>
          </p:cNvPr>
          <p:cNvSpPr txBox="1"/>
          <p:nvPr/>
        </p:nvSpPr>
        <p:spPr>
          <a:xfrm>
            <a:off x="6096001" y="5471084"/>
            <a:ext cx="5693228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001" sz="3200" dirty="0"/>
              <a:t>DO NOT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290276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B2BD-BCC1-21C5-1DA3-E90EECB3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Notice!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F7EE-1777-B5B5-238B-AB9E3A54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1032"/>
          </a:xfrm>
        </p:spPr>
        <p:txBody>
          <a:bodyPr/>
          <a:lstStyle/>
          <a:p>
            <a:r>
              <a:rPr lang="en-001" dirty="0"/>
              <a:t>Please be informed that all properly completed documents for this Part 2, will be assessed by  @ Folasade On Friday 26th of July, 2024.</a:t>
            </a:r>
          </a:p>
          <a:p>
            <a:endParaRPr lang="en-001" dirty="0"/>
          </a:p>
          <a:p>
            <a:endParaRPr lang="en-001" dirty="0"/>
          </a:p>
          <a:p>
            <a:r>
              <a:rPr lang="en-001" dirty="0"/>
              <a:t>Then we can proceed to the Part 3 of this assessment task.</a:t>
            </a:r>
          </a:p>
        </p:txBody>
      </p:sp>
    </p:spTree>
    <p:extLst>
      <p:ext uri="{BB962C8B-B14F-4D97-AF65-F5344CB8AC3E}">
        <p14:creationId xmlns:p14="http://schemas.microsoft.com/office/powerpoint/2010/main" val="141508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66DD-AFF0-90F4-3EDE-8D97023D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39" y="2257816"/>
            <a:ext cx="11298381" cy="1325563"/>
          </a:xfrm>
        </p:spPr>
        <p:txBody>
          <a:bodyPr>
            <a:normAutofit fontScale="90000"/>
          </a:bodyPr>
          <a:lstStyle/>
          <a:p>
            <a:r>
              <a:rPr lang="en-001" dirty="0"/>
              <a:t>Please see your </a:t>
            </a:r>
            <a:r>
              <a:rPr lang="en-001" b="1" dirty="0">
                <a:solidFill>
                  <a:srgbClr val="FF0000"/>
                </a:solidFill>
                <a:highlight>
                  <a:srgbClr val="FFFF00"/>
                </a:highlight>
              </a:rPr>
              <a:t>WeChat for more forms </a:t>
            </a:r>
            <a:r>
              <a:rPr lang="en-001" dirty="0"/>
              <a:t>and other information.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请查看您的微信以获取更多表格和其他信息。</a:t>
            </a:r>
            <a:b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br>
              <a:rPr lang="en-001" dirty="0"/>
            </a:br>
            <a:r>
              <a:rPr lang="en-001" dirty="0"/>
              <a:t>Please contact me @Folasade @ WeChat if you have any questions.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如果您有任何问题，请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@</a:t>
            </a:r>
            <a:r>
              <a:rPr lang="en-001" b="1" dirty="0">
                <a:solidFill>
                  <a:srgbClr val="FF0000"/>
                </a:solidFill>
                <a:highlight>
                  <a:srgbClr val="FFFF00"/>
                </a:highlight>
              </a:rPr>
              <a:t>Folasade@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微信与我联系。</a:t>
            </a:r>
            <a:br>
              <a:rPr lang="en-001" dirty="0"/>
            </a:br>
            <a:br>
              <a:rPr lang="en-001" dirty="0"/>
            </a:br>
            <a:r>
              <a:rPr lang="en-001" dirty="0"/>
              <a:t>Thank you!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谢谢！</a:t>
            </a:r>
            <a:endParaRPr lang="en-001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Logo Thank You Vector Images (over 4,700)">
            <a:extLst>
              <a:ext uri="{FF2B5EF4-FFF2-40B4-BE49-F238E27FC236}">
                <a16:creationId xmlns:a16="http://schemas.microsoft.com/office/drawing/2014/main" id="{9668C982-67D5-421F-744D-8F9FED92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1" y="4274808"/>
            <a:ext cx="592578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DA09-D999-0404-80ED-27157CE7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11647714" cy="1532392"/>
          </a:xfrm>
        </p:spPr>
        <p:txBody>
          <a:bodyPr>
            <a:normAutofit/>
          </a:bodyPr>
          <a:lstStyle/>
          <a:p>
            <a:pPr algn="ctr"/>
            <a:r>
              <a:rPr lang="en-001" sz="3200" b="1" dirty="0"/>
              <a:t>All documents can be downloaded from students resources </a:t>
            </a:r>
            <a:br>
              <a:rPr lang="en-001" sz="3200" b="1" dirty="0"/>
            </a:b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所有文件都可以从学生资源中下载</a:t>
            </a:r>
            <a:endParaRPr lang="en-001" sz="3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8E566-64B6-6507-B9C4-DAD7C6E8E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665" y="1897517"/>
            <a:ext cx="8669241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E1F4A-1973-0DE8-3B45-209C6D0D9E92}"/>
              </a:ext>
            </a:extLst>
          </p:cNvPr>
          <p:cNvCxnSpPr/>
          <p:nvPr/>
        </p:nvCxnSpPr>
        <p:spPr>
          <a:xfrm>
            <a:off x="1349829" y="2971800"/>
            <a:ext cx="1959428" cy="1850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1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5113-0FCD-E0D0-4FC4-4725CFF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07" y="5174990"/>
            <a:ext cx="11783786" cy="1589313"/>
          </a:xfrm>
        </p:spPr>
        <p:txBody>
          <a:bodyPr>
            <a:normAutofit fontScale="90000"/>
          </a:bodyPr>
          <a:lstStyle/>
          <a:p>
            <a:r>
              <a:rPr lang="en-001" sz="4000" b="1" dirty="0"/>
              <a:t>A quick flip back to Part 1, task 4, Cost benefit Analysis</a:t>
            </a:r>
            <a:br>
              <a:rPr lang="en-001" sz="4000" b="1" dirty="0"/>
            </a:br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快速切换回第 </a:t>
            </a:r>
            <a:r>
              <a:rPr lang="en-US" altLang="zh-CN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1 </a:t>
            </a:r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部分，任务 </a:t>
            </a:r>
            <a:r>
              <a:rPr lang="en-US" altLang="zh-CN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，成本效益分析</a:t>
            </a:r>
            <a:br>
              <a:rPr lang="en-001" sz="4000" dirty="0"/>
            </a:br>
            <a:br>
              <a:rPr lang="en-001" sz="4000" dirty="0"/>
            </a:br>
            <a:br>
              <a:rPr lang="en-001" sz="4000" dirty="0"/>
            </a:br>
            <a:br>
              <a:rPr lang="en-001" sz="4000" dirty="0"/>
            </a:br>
            <a:br>
              <a:rPr lang="en-001" sz="4000" dirty="0"/>
            </a:br>
            <a:br>
              <a:rPr lang="en-001" sz="4000" dirty="0"/>
            </a:br>
            <a:br>
              <a:rPr lang="en-001" sz="4000" dirty="0"/>
            </a:br>
            <a:br>
              <a:rPr lang="en-001" sz="4000" dirty="0"/>
            </a:br>
            <a:r>
              <a:rPr lang="en-001" sz="4000" b="1" dirty="0"/>
              <a:t>Please download “Cost benefit analysis doc from students site, and complete it to add to  Part 1 supporting documents </a:t>
            </a:r>
            <a:br>
              <a:rPr lang="en-001" sz="4000" dirty="0"/>
            </a:br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请从学生网站下载“成本效益分析文档”，并完成以添加到第 </a:t>
            </a:r>
            <a:r>
              <a:rPr lang="en-US" altLang="zh-CN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1 </a:t>
            </a:r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部分支持文档</a:t>
            </a:r>
            <a:br>
              <a:rPr lang="en-001" dirty="0"/>
            </a:br>
            <a:r>
              <a:rPr lang="en-001" dirty="0"/>
              <a:t> </a:t>
            </a: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r>
              <a:rPr lang="en-001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89B9A-0612-4558-E686-B7B5D3F44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057" y="1304149"/>
            <a:ext cx="4737343" cy="31829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0CBD7-6DD1-5C67-2F51-834D956D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4" y="1696033"/>
            <a:ext cx="5464628" cy="29107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954AF3-F9C3-BECA-8457-2CB357EC623C}"/>
              </a:ext>
            </a:extLst>
          </p:cNvPr>
          <p:cNvCxnSpPr>
            <a:cxnSpLocks/>
          </p:cNvCxnSpPr>
          <p:nvPr/>
        </p:nvCxnSpPr>
        <p:spPr>
          <a:xfrm flipV="1">
            <a:off x="881744" y="3429000"/>
            <a:ext cx="2090057" cy="9252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23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0E66-B436-D081-4149-C5B390C8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4637314"/>
            <a:ext cx="11974285" cy="2220686"/>
          </a:xfrm>
        </p:spPr>
        <p:txBody>
          <a:bodyPr>
            <a:normAutofit fontScale="90000"/>
          </a:bodyPr>
          <a:lstStyle/>
          <a:p>
            <a:pPr algn="ctr"/>
            <a:r>
              <a:rPr lang="en-001" b="1" dirty="0"/>
              <a:t>Insert your name and date here, and save file as “</a:t>
            </a:r>
            <a:r>
              <a:rPr lang="en-001" sz="4400" b="1" dirty="0"/>
              <a:t>Cost benefit analysis,</a:t>
            </a:r>
            <a:r>
              <a:rPr lang="en-001" b="1" dirty="0"/>
              <a:t> student Id, student name”.</a:t>
            </a:r>
            <a:br>
              <a:rPr lang="en-001" dirty="0"/>
            </a:b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在此处输入您的姓名和日期，并将文件保存为“成本效益分析、学生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ID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、学生姓名”。</a:t>
            </a: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r>
              <a:rPr lang="en-001" b="1" dirty="0"/>
              <a:t>This will be our additional doc No 1 for Assessment 2</a:t>
            </a:r>
            <a:br>
              <a:rPr lang="en-001" dirty="0"/>
            </a:b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这将是我们评估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的附加文档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号</a:t>
            </a: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br>
              <a:rPr lang="en-001" dirty="0"/>
            </a:br>
            <a:endParaRPr lang="en-00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09383-5586-B62E-6EBC-E34659A55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50" y="2895600"/>
            <a:ext cx="9855079" cy="242751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45340C-1B5E-876C-B449-FC84683CF209}"/>
              </a:ext>
            </a:extLst>
          </p:cNvPr>
          <p:cNvCxnSpPr>
            <a:cxnSpLocks/>
          </p:cNvCxnSpPr>
          <p:nvPr/>
        </p:nvCxnSpPr>
        <p:spPr>
          <a:xfrm flipH="1">
            <a:off x="1709057" y="2634343"/>
            <a:ext cx="1175657" cy="7837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4D9F52-8FEB-11EF-BB99-B8692A211B4D}"/>
              </a:ext>
            </a:extLst>
          </p:cNvPr>
          <p:cNvCxnSpPr>
            <a:cxnSpLocks/>
          </p:cNvCxnSpPr>
          <p:nvPr/>
        </p:nvCxnSpPr>
        <p:spPr>
          <a:xfrm flipH="1">
            <a:off x="4234544" y="2623457"/>
            <a:ext cx="1317172" cy="7946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0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D892-30C8-9284-4C4A-D61403C1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0" y="365125"/>
            <a:ext cx="11199330" cy="1768475"/>
          </a:xfrm>
        </p:spPr>
        <p:txBody>
          <a:bodyPr>
            <a:normAutofit fontScale="90000"/>
          </a:bodyPr>
          <a:lstStyle/>
          <a:p>
            <a:r>
              <a:rPr lang="en-001" dirty="0"/>
              <a:t>Then in Part 1 Task 4, please change all input here to follow as this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然后在第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部分任务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4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中，请更改此处的所有输入，如下所示</a:t>
            </a:r>
            <a:endParaRPr lang="en-001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E8DEC-CD67-7087-FF80-B895F3B83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0" y="2251375"/>
            <a:ext cx="7702946" cy="358336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DAD908-67CF-FC6F-1D10-D3654CB9C55D}"/>
              </a:ext>
            </a:extLst>
          </p:cNvPr>
          <p:cNvCxnSpPr/>
          <p:nvPr/>
        </p:nvCxnSpPr>
        <p:spPr>
          <a:xfrm flipH="1">
            <a:off x="6324600" y="2688771"/>
            <a:ext cx="4201886" cy="2579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A1DE-E616-FF89-A1E3-A6F97D9F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304800"/>
            <a:ext cx="11571514" cy="1186543"/>
          </a:xfrm>
        </p:spPr>
        <p:txBody>
          <a:bodyPr>
            <a:normAutofit fontScale="90000"/>
          </a:bodyPr>
          <a:lstStyle/>
          <a:p>
            <a:pPr algn="ctr"/>
            <a:r>
              <a:rPr lang="en-001" b="1" dirty="0"/>
              <a:t>Now to Part 2, Task 1-task 6</a:t>
            </a:r>
            <a:br>
              <a:rPr lang="en-001" dirty="0"/>
            </a:b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现在转到第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部分，任务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1-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任务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endParaRPr lang="en-001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4BD30-AA95-4F91-3940-693DCC0F9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43" y="1644543"/>
            <a:ext cx="5595257" cy="4146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8DE4A-9EAB-B5CD-D695-920B2D78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84" y="1633551"/>
            <a:ext cx="5308873" cy="41467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0DFFC8-283B-B817-6096-B906DC65BA59}"/>
              </a:ext>
            </a:extLst>
          </p:cNvPr>
          <p:cNvCxnSpPr>
            <a:cxnSpLocks/>
          </p:cNvCxnSpPr>
          <p:nvPr/>
        </p:nvCxnSpPr>
        <p:spPr>
          <a:xfrm>
            <a:off x="337457" y="2743200"/>
            <a:ext cx="10014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0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5CAF-B5A1-B4D9-C2BC-A48D1865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4" y="190954"/>
            <a:ext cx="11146971" cy="1325563"/>
          </a:xfrm>
        </p:spPr>
        <p:txBody>
          <a:bodyPr/>
          <a:lstStyle/>
          <a:p>
            <a:pPr algn="ctr"/>
            <a:r>
              <a:rPr lang="en-001" dirty="0"/>
              <a:t>Example answers to Part 2, Task 1</a:t>
            </a:r>
            <a:br>
              <a:rPr lang="en-001" dirty="0"/>
            </a:b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第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部分任务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的示例答案</a:t>
            </a:r>
            <a:endParaRPr lang="en-001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E68AF-F443-545A-E355-B3015EEA0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455" y="1658031"/>
            <a:ext cx="8746459" cy="4176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7AF84-226B-1701-9592-9EDE49EDB7D1}"/>
              </a:ext>
            </a:extLst>
          </p:cNvPr>
          <p:cNvSpPr txBox="1"/>
          <p:nvPr/>
        </p:nvSpPr>
        <p:spPr>
          <a:xfrm>
            <a:off x="6596743" y="5930242"/>
            <a:ext cx="5088859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001" sz="3200" dirty="0"/>
              <a:t>DO NOT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321591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3585-CFAD-4054-286D-9C7DABB7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E70B-6C48-F2E7-4B3C-C5DD622A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B1E49-716F-F74A-A3C4-D0FAA0A0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7144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0E3733-CC3F-9285-4D22-C996150588D8}"/>
              </a:ext>
            </a:extLst>
          </p:cNvPr>
          <p:cNvCxnSpPr/>
          <p:nvPr/>
        </p:nvCxnSpPr>
        <p:spPr>
          <a:xfrm>
            <a:off x="1545771" y="681037"/>
            <a:ext cx="13824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4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1107</Words>
  <Application>Microsoft Office PowerPoint</Application>
  <PresentationFormat>宽屏</PresentationFormat>
  <Paragraphs>41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Guide to Assessment 2, Part 2   评估指南 2，第 2 部分</vt:lpstr>
      <vt:lpstr>Assessment 2, Part 1 for Week 1 explained 第 1 周的评估 2，第 1 部分解释</vt:lpstr>
      <vt:lpstr>All documents can be downloaded from students resources  所有文件都可以从学生资源中下载</vt:lpstr>
      <vt:lpstr>A quick flip back to Part 1, task 4, Cost benefit Analysis 快速切换回第 1 部分，任务 4，成本效益分析        Please download “Cost benefit analysis doc from students site, and complete it to add to  Part 1 supporting documents  请从学生网站下载“成本效益分析文档”，并完成以添加到第 1 部分支持文档           </vt:lpstr>
      <vt:lpstr>Insert your name and date here, and save file as “Cost benefit analysis, student Id, student name”. 在此处输入您的姓名和日期，并将文件保存为“成本效益分析、学生 ID、学生姓名”。      This will be our additional doc No 1 for Assessment 2 这将是我们评估 2 的附加文档 1 号        </vt:lpstr>
      <vt:lpstr>Then in Part 1 Task 4, please change all input here to follow as this 然后在第 1 部分任务 4 中，请更改此处的所有输入，如下所示</vt:lpstr>
      <vt:lpstr>Now to Part 2, Task 1-task 6 现在转到第 2 部分，任务 1-任务 6</vt:lpstr>
      <vt:lpstr>Example answers to Part 2, Task 1 第 2 部分任务 1 的示例答案</vt:lpstr>
      <vt:lpstr>PowerPoint 演示文稿</vt:lpstr>
      <vt:lpstr>Example answers to Part 2, Task 2 第 2 部分任务 2 的示例答案</vt:lpstr>
      <vt:lpstr>Please note that all documents must be completed individually, but you can discuss how to complete them as a group 请注意，所有文件必须单独填写，但您可以讨论如何以小组形式完成</vt:lpstr>
      <vt:lpstr>Insert your name 插入名称  Insert date插入日期  Change subcategories to fit in In2fitness scenario items更改子类别以适应 In2fitness 方案项  Fill in the duration for each plan/subcategories 填写每个计划/子类别的持续时间</vt:lpstr>
      <vt:lpstr>Please refer to sheet 2 WBS template for example 例如，请参阅表 2 WBS 模板</vt:lpstr>
      <vt:lpstr>Task 4: We are to prepare a Gantt chart for  In2fitness Gym project, we will use the project schedule we designed in our WBS documents  任务 4：我们将为 In2fitness Gym 项目准备甘特图，我们将使用我们在 WBS 文档中设计的项目时间表   Step 1: You can visit www.draw.oi using Microsoft edge, google or any other search engineor use any other chart software you are familiar with.步骤1：您可以使用Microsoft Edge，Google或任何其他搜索引擎访问www.draw.oi，或使用您熟悉的任何其他图表软件  </vt:lpstr>
      <vt:lpstr>Click “start”</vt:lpstr>
      <vt:lpstr>PowerPoint 演示文稿</vt:lpstr>
      <vt:lpstr>Copy and paste all your data from the WBS document and paste in this space 从 WBS 文档复制并粘贴所有数据并粘贴到此空间中  Click on “Generate”点击“生成”  You can adjust the background, edit the data, change colour   depending on you 您可以根据自己调整背景、编辑数据、更改颜色  Save file as In2fitGantt-Student ID-student name 将文件另存为 In2fitGantt-Student ID-student name</vt:lpstr>
      <vt:lpstr>Gantt Chart results will differ depending on your data input甘特图结果会因数据输入而异</vt:lpstr>
      <vt:lpstr>Please save Gantt   chart file as In2fitGantt-Student ID-student name 将文件另存为 In2fitGantt-Student ID-student name    This will be our additional doc No 3 for Assessment 2 这将是我们评估 2 的附加文档 3号 </vt:lpstr>
      <vt:lpstr>Please download doc “Cost estimate budget template from  Moodle site”  请从“Moodle网站”下载“成本估算预算模板”文档  Please refer to additional information section in  the case study to create the cost estimate budget 请参阅案例研究中的“其他信息”部分，以创建成本估算预算    </vt:lpstr>
      <vt:lpstr>Example “Cost Estimate Budget” doc</vt:lpstr>
      <vt:lpstr>Check that you have completed the following documents appropriately  Save each doc with Doc name- student ID and Student number  Get all the documents ready to be checked by your client @Folasade</vt:lpstr>
      <vt:lpstr>PowerPoint 演示文稿</vt:lpstr>
      <vt:lpstr>Example “Project plan Approval sign off” template</vt:lpstr>
      <vt:lpstr>Notice!</vt:lpstr>
      <vt:lpstr>Please see your WeChat for more forms and other information.请查看您的微信以获取更多表格和其他信息。  Please contact me @Folasade @ WeChat if you have any questions.如果您有任何问题，请@Folasade@微信与我联系。  Thank you!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Folasade Abimbola</dc:creator>
  <cp:lastModifiedBy>冕 小</cp:lastModifiedBy>
  <cp:revision>2</cp:revision>
  <dcterms:created xsi:type="dcterms:W3CDTF">2024-07-19T09:21:15Z</dcterms:created>
  <dcterms:modified xsi:type="dcterms:W3CDTF">2024-07-29T07:36:17Z</dcterms:modified>
</cp:coreProperties>
</file>