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71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906" y="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66D42B-7C57-1650-5D95-EB2C4642E9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A7D23E8-5211-5A0B-547A-BF673FBCD7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TW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E67E8C-3614-7B37-EAAA-377530AC8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AB13D-E480-4D1B-AC2A-8120879DD74D}" type="datetimeFigureOut">
              <a:rPr lang="zh-TW" altLang="en-US" smtClean="0"/>
              <a:t>2024/5/7</a:t>
            </a:fld>
            <a:endParaRPr lang="zh-TW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3FB72E-0A38-E388-45ED-CCFECC968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EF25E5-D723-56EF-4F4B-BCF037E7C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9860E-1108-4E7E-A486-2E4F4205A1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5133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E31846-B7AA-D32D-9E7C-3FA3D02AD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440A25-4949-8226-1AE7-4DDDCF5B20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TW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F3C486-013E-8364-8B95-885197D05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AB13D-E480-4D1B-AC2A-8120879DD74D}" type="datetimeFigureOut">
              <a:rPr lang="zh-TW" altLang="en-US" smtClean="0"/>
              <a:t>2024/5/7</a:t>
            </a:fld>
            <a:endParaRPr lang="zh-TW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B88029-9249-1CE8-48BC-F05398FEA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958FAA-AAFF-8F2A-CBB4-02E9353EB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9860E-1108-4E7E-A486-2E4F4205A1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2767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CBE3FA9-E63D-E604-DB37-28FE0D3E00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38F497-A41A-82EC-446F-054FD0958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TW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216B4F-6AF5-CBB7-145F-EEEE29340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AB13D-E480-4D1B-AC2A-8120879DD74D}" type="datetimeFigureOut">
              <a:rPr lang="zh-TW" altLang="en-US" smtClean="0"/>
              <a:t>2024/5/7</a:t>
            </a:fld>
            <a:endParaRPr lang="zh-TW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4FC6E1-7F7F-7870-47F4-3B5BE0AA1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D0AC2B-57EF-1D68-7D3E-0982FD9D3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9860E-1108-4E7E-A486-2E4F4205A1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9568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42B549-1225-228C-BAB4-CD650E419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A9976B-8E1F-B60F-319C-C2FD2F08E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TW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06AE8C-6C5F-4FC5-C47D-44452D654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AB13D-E480-4D1B-AC2A-8120879DD74D}" type="datetimeFigureOut">
              <a:rPr lang="zh-TW" altLang="en-US" smtClean="0"/>
              <a:t>2024/5/7</a:t>
            </a:fld>
            <a:endParaRPr lang="zh-TW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97203F-05F2-8F96-E96F-4BD3810D9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3F1206-2B8E-7840-AEAC-083573876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9860E-1108-4E7E-A486-2E4F4205A1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0712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2A06F5-ABCD-2BA4-4021-FD967303C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890E52-5739-3C85-5501-9EBDDF910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A00567-DC4A-8A53-D34B-54207D526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AB13D-E480-4D1B-AC2A-8120879DD74D}" type="datetimeFigureOut">
              <a:rPr lang="zh-TW" altLang="en-US" smtClean="0"/>
              <a:t>2024/5/7</a:t>
            </a:fld>
            <a:endParaRPr lang="zh-TW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1E6862-8244-1E9A-29E0-3EA7A2772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1AC987-56AE-5C1B-EB62-05F85A641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9860E-1108-4E7E-A486-2E4F4205A1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1840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B45A5F-7986-1A05-3DF8-725F230B2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D488FE-46F8-2B41-9C96-E553A06D3B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TW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F45C24-6361-A10A-21D4-0D4D7142B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TW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836599-3292-C8A3-F579-50FCE43E5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AB13D-E480-4D1B-AC2A-8120879DD74D}" type="datetimeFigureOut">
              <a:rPr lang="zh-TW" altLang="en-US" smtClean="0"/>
              <a:t>2024/5/7</a:t>
            </a:fld>
            <a:endParaRPr lang="zh-TW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CAC898-D4BC-7562-08D8-250E19DD7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279435-9E62-8217-ECBA-9C9E2F3AA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9860E-1108-4E7E-A486-2E4F4205A1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764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6EEC2A-CDFC-CAE9-D6EC-0D39E312D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800785-DB35-8F1F-FE63-6B4DAFE6C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6BA4CF-1B3D-B706-A724-0422B6E78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TW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E55EB4F-0285-AEFE-52AF-01C552A726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0AF5CF8-5243-F077-A89E-91CDAD8678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TW" alt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0950835-DCEC-B911-8173-6A36A8BCD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AB13D-E480-4D1B-AC2A-8120879DD74D}" type="datetimeFigureOut">
              <a:rPr lang="zh-TW" altLang="en-US" smtClean="0"/>
              <a:t>2024/5/7</a:t>
            </a:fld>
            <a:endParaRPr lang="zh-TW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A45777A-4AFA-7A36-1DD8-57851EAEB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3A41A44-CB72-7275-AB7F-C7BE31681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9860E-1108-4E7E-A486-2E4F4205A1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67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6A0E40-E777-9A8D-522E-8065EC966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B535623-B51F-66FA-F548-00E281FCB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AB13D-E480-4D1B-AC2A-8120879DD74D}" type="datetimeFigureOut">
              <a:rPr lang="zh-TW" altLang="en-US" smtClean="0"/>
              <a:t>2024/5/7</a:t>
            </a:fld>
            <a:endParaRPr lang="zh-TW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352B9DB-252D-B7EE-4254-FA18FE3BF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BCA0442-E4D4-EBE2-9054-7667DAA2F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9860E-1108-4E7E-A486-2E4F4205A1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3887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BEA6D88-5281-7CDA-4EBE-0064A5813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AB13D-E480-4D1B-AC2A-8120879DD74D}" type="datetimeFigureOut">
              <a:rPr lang="zh-TW" altLang="en-US" smtClean="0"/>
              <a:t>2024/5/7</a:t>
            </a:fld>
            <a:endParaRPr lang="zh-TW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92E5088-5599-F747-0CDB-935749F74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6CB10D-1C5B-2D17-963D-912AC8A94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9860E-1108-4E7E-A486-2E4F4205A1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742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511351-C347-A710-A107-4A5ACC45D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37C875-94DC-DC26-4BFB-75DCA2C69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TW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7A9CD9-25F9-A293-549B-2611C3F777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4B279B-1506-B8D8-997E-4290196E4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AB13D-E480-4D1B-AC2A-8120879DD74D}" type="datetimeFigureOut">
              <a:rPr lang="zh-TW" altLang="en-US" smtClean="0"/>
              <a:t>2024/5/7</a:t>
            </a:fld>
            <a:endParaRPr lang="zh-TW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346333-79E1-4FDE-92FF-A97C598E3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2AE53D-F69F-29FE-CE95-5CCC55AC4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9860E-1108-4E7E-A486-2E4F4205A1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442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E09EB2-C38D-67D9-E42E-DCE7FCDCD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9F2218E-2A2B-89C2-9C6B-75ACE8CEA3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6C1E26-EB2E-25A8-CAC0-A26FA83B5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917520-311C-1014-58ED-38E84AE0A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AB13D-E480-4D1B-AC2A-8120879DD74D}" type="datetimeFigureOut">
              <a:rPr lang="zh-TW" altLang="en-US" smtClean="0"/>
              <a:t>2024/5/7</a:t>
            </a:fld>
            <a:endParaRPr lang="zh-TW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80B587-7BDB-832E-A7D1-98EF43B9D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5795C6-FE25-976C-EB72-9A3364733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9860E-1108-4E7E-A486-2E4F4205A1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0799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EFE79A7-28F5-DE17-5A26-CAEAA182C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D48207-AB97-3F94-ABE7-89C51EA1A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TW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4A0CC9-7453-F533-2942-7247405AA3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5AB13D-E480-4D1B-AC2A-8120879DD74D}" type="datetimeFigureOut">
              <a:rPr lang="zh-TW" altLang="en-US" smtClean="0"/>
              <a:t>2024/5/7</a:t>
            </a:fld>
            <a:endParaRPr lang="zh-TW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BD6C3E-B6F9-996D-31DB-29AFF5062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09D53D-C3E0-8EA5-8325-6D89699760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99860E-1108-4E7E-A486-2E4F4205A1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8363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4B8480-7191-D74C-3E85-2A61BB56B9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8537" y="2813875"/>
            <a:ext cx="4572000" cy="1618954"/>
          </a:xfrm>
        </p:spPr>
        <p:txBody>
          <a:bodyPr>
            <a:normAutofit fontScale="90000"/>
          </a:bodyPr>
          <a:lstStyle/>
          <a:p>
            <a:r>
              <a:rPr lang="en-US" altLang="zh-TW" sz="6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Computer </a:t>
            </a:r>
            <a:br>
              <a:rPr lang="en-US" altLang="zh-TW" sz="6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altLang="zh-TW" sz="6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Networks</a:t>
            </a:r>
            <a:br>
              <a:rPr lang="en-US" altLang="zh-TW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zh-TW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BF8BA5AD-4BA1-04D9-F2FA-14B7409E2577}"/>
              </a:ext>
            </a:extLst>
          </p:cNvPr>
          <p:cNvSpPr/>
          <p:nvPr/>
        </p:nvSpPr>
        <p:spPr>
          <a:xfrm>
            <a:off x="8521148" y="7074294"/>
            <a:ext cx="3670852" cy="3670852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DF8B7FA-C267-BEE7-C3D6-5F286080D0CF}"/>
              </a:ext>
            </a:extLst>
          </p:cNvPr>
          <p:cNvSpPr/>
          <p:nvPr/>
        </p:nvSpPr>
        <p:spPr>
          <a:xfrm>
            <a:off x="12967759" y="3623352"/>
            <a:ext cx="2981740" cy="2981740"/>
          </a:xfrm>
          <a:prstGeom prst="rect">
            <a:avLst/>
          </a:prstGeom>
          <a:noFill/>
          <a:ln w="165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32D92B47-5E65-FEB6-01B4-590A543A2BF9}"/>
              </a:ext>
            </a:extLst>
          </p:cNvPr>
          <p:cNvSpPr/>
          <p:nvPr/>
        </p:nvSpPr>
        <p:spPr>
          <a:xfrm rot="5400000">
            <a:off x="7420303" y="-3742494"/>
            <a:ext cx="2319130" cy="1999250"/>
          </a:xfrm>
          <a:prstGeom prst="triangle">
            <a:avLst/>
          </a:prstGeom>
          <a:noFill/>
          <a:ln w="165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EEE2F14-0C41-D3D5-95B6-2E6C72EC32E2}"/>
              </a:ext>
            </a:extLst>
          </p:cNvPr>
          <p:cNvSpPr/>
          <p:nvPr/>
        </p:nvSpPr>
        <p:spPr>
          <a:xfrm>
            <a:off x="861393" y="8118230"/>
            <a:ext cx="2809460" cy="2809460"/>
          </a:xfrm>
          <a:prstGeom prst="ellipse">
            <a:avLst/>
          </a:prstGeom>
          <a:noFill/>
          <a:ln w="381000">
            <a:solidFill>
              <a:srgbClr val="E97132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63F788E-1FE7-A1BF-D291-39654975E58D}"/>
              </a:ext>
            </a:extLst>
          </p:cNvPr>
          <p:cNvSpPr/>
          <p:nvPr/>
        </p:nvSpPr>
        <p:spPr>
          <a:xfrm>
            <a:off x="4814377" y="-3287202"/>
            <a:ext cx="1280160" cy="1280160"/>
          </a:xfrm>
          <a:prstGeom prst="ellipse">
            <a:avLst/>
          </a:prstGeom>
          <a:noFill/>
          <a:ln w="165100">
            <a:solidFill>
              <a:srgbClr val="0070C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E9A245CC-1850-C5C0-ED55-7C3848245B4E}"/>
              </a:ext>
            </a:extLst>
          </p:cNvPr>
          <p:cNvSpPr/>
          <p:nvPr/>
        </p:nvSpPr>
        <p:spPr>
          <a:xfrm>
            <a:off x="10561468" y="-3892164"/>
            <a:ext cx="1885122" cy="188512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A80A2288-498E-7B58-88F2-842185392732}"/>
              </a:ext>
            </a:extLst>
          </p:cNvPr>
          <p:cNvSpPr/>
          <p:nvPr/>
        </p:nvSpPr>
        <p:spPr>
          <a:xfrm>
            <a:off x="12967759" y="2181171"/>
            <a:ext cx="238995" cy="1196741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80DF207B-C74A-0DCC-3805-914DCA766BBD}"/>
              </a:ext>
            </a:extLst>
          </p:cNvPr>
          <p:cNvSpPr/>
          <p:nvPr/>
        </p:nvSpPr>
        <p:spPr>
          <a:xfrm>
            <a:off x="5384218" y="7832034"/>
            <a:ext cx="2155372" cy="2155372"/>
          </a:xfrm>
          <a:prstGeom prst="ellipse">
            <a:avLst/>
          </a:prstGeom>
          <a:noFill/>
          <a:ln w="114300" cap="rnd">
            <a:solidFill>
              <a:srgbClr val="FFC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654507F-5B5A-1D6D-2E2A-93DB568A8409}"/>
              </a:ext>
            </a:extLst>
          </p:cNvPr>
          <p:cNvSpPr/>
          <p:nvPr/>
        </p:nvSpPr>
        <p:spPr>
          <a:xfrm>
            <a:off x="4692164" y="3709393"/>
            <a:ext cx="2888079" cy="125685"/>
          </a:xfrm>
          <a:prstGeom prst="rect">
            <a:avLst/>
          </a:prstGeom>
          <a:solidFill>
            <a:srgbClr val="E97132"/>
          </a:solidFill>
          <a:ln>
            <a:solidFill>
              <a:srgbClr val="E971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52F4B129-7511-9823-795C-A22E2D518486}"/>
              </a:ext>
            </a:extLst>
          </p:cNvPr>
          <p:cNvSpPr/>
          <p:nvPr/>
        </p:nvSpPr>
        <p:spPr>
          <a:xfrm>
            <a:off x="12967759" y="738990"/>
            <a:ext cx="238995" cy="1196741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67728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>
            <a:extLst>
              <a:ext uri="{FF2B5EF4-FFF2-40B4-BE49-F238E27FC236}">
                <a16:creationId xmlns:a16="http://schemas.microsoft.com/office/drawing/2014/main" id="{32D92B47-5E65-FEB6-01B4-590A543A2BF9}"/>
              </a:ext>
            </a:extLst>
          </p:cNvPr>
          <p:cNvSpPr/>
          <p:nvPr/>
        </p:nvSpPr>
        <p:spPr>
          <a:xfrm rot="5400000">
            <a:off x="5915105" y="-658310"/>
            <a:ext cx="4413233" cy="3804512"/>
          </a:xfrm>
          <a:prstGeom prst="triangle">
            <a:avLst/>
          </a:prstGeom>
          <a:noFill/>
          <a:ln w="165100">
            <a:solidFill>
              <a:schemeClr val="accent6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C2DD053-2DC7-3CCB-FDE5-077A232A7E1C}"/>
              </a:ext>
            </a:extLst>
          </p:cNvPr>
          <p:cNvGrpSpPr/>
          <p:nvPr/>
        </p:nvGrpSpPr>
        <p:grpSpPr>
          <a:xfrm rot="8416890">
            <a:off x="8324294" y="8567722"/>
            <a:ext cx="4417691" cy="4602930"/>
            <a:chOff x="-3147948" y="7490975"/>
            <a:chExt cx="4687359" cy="4883905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ABBEB91B-37FA-2523-96B9-37B1EE4DECE9}"/>
                </a:ext>
              </a:extLst>
            </p:cNvPr>
            <p:cNvSpPr/>
            <p:nvPr/>
          </p:nvSpPr>
          <p:spPr>
            <a:xfrm>
              <a:off x="-3147948" y="7614705"/>
              <a:ext cx="4572934" cy="4572934"/>
            </a:xfrm>
            <a:prstGeom prst="ellipse">
              <a:avLst/>
            </a:prstGeom>
            <a:noFill/>
            <a:ln w="114300" cap="rnd">
              <a:solidFill>
                <a:srgbClr val="FFC000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4427FD30-416A-9996-55C8-4607432C0307}"/>
                </a:ext>
              </a:extLst>
            </p:cNvPr>
            <p:cNvSpPr/>
            <p:nvPr/>
          </p:nvSpPr>
          <p:spPr>
            <a:xfrm>
              <a:off x="-975360" y="7490975"/>
              <a:ext cx="2514771" cy="48839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7654507F-5B5A-1D6D-2E2A-93DB568A8409}"/>
              </a:ext>
            </a:extLst>
          </p:cNvPr>
          <p:cNvSpPr/>
          <p:nvPr/>
        </p:nvSpPr>
        <p:spPr>
          <a:xfrm>
            <a:off x="150471" y="216294"/>
            <a:ext cx="5822066" cy="1362778"/>
          </a:xfrm>
          <a:prstGeom prst="roundRect">
            <a:avLst>
              <a:gd name="adj" fmla="val 50000"/>
            </a:avLst>
          </a:prstGeom>
          <a:solidFill>
            <a:srgbClr val="E97132"/>
          </a:solidFill>
          <a:ln>
            <a:solidFill>
              <a:srgbClr val="E971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DF8B7FA-C267-BEE7-C3D6-5F286080D0CF}"/>
              </a:ext>
            </a:extLst>
          </p:cNvPr>
          <p:cNvSpPr/>
          <p:nvPr/>
        </p:nvSpPr>
        <p:spPr>
          <a:xfrm>
            <a:off x="14569168" y="4325195"/>
            <a:ext cx="2981740" cy="2981740"/>
          </a:xfrm>
          <a:prstGeom prst="rect">
            <a:avLst/>
          </a:prstGeom>
          <a:noFill/>
          <a:ln w="165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EEE2F14-0C41-D3D5-95B6-2E6C72EC32E2}"/>
              </a:ext>
            </a:extLst>
          </p:cNvPr>
          <p:cNvSpPr/>
          <p:nvPr/>
        </p:nvSpPr>
        <p:spPr>
          <a:xfrm>
            <a:off x="7170371" y="5719985"/>
            <a:ext cx="2809460" cy="2809460"/>
          </a:xfrm>
          <a:prstGeom prst="ellipse">
            <a:avLst/>
          </a:prstGeom>
          <a:noFill/>
          <a:ln w="381000">
            <a:solidFill>
              <a:srgbClr val="E97132">
                <a:alpha val="50000"/>
              </a:srgb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63F788E-1FE7-A1BF-D291-39654975E58D}"/>
              </a:ext>
            </a:extLst>
          </p:cNvPr>
          <p:cNvSpPr/>
          <p:nvPr/>
        </p:nvSpPr>
        <p:spPr>
          <a:xfrm>
            <a:off x="5243685" y="-3165945"/>
            <a:ext cx="1280160" cy="1280160"/>
          </a:xfrm>
          <a:prstGeom prst="ellipse">
            <a:avLst/>
          </a:prstGeom>
          <a:noFill/>
          <a:ln w="165100">
            <a:solidFill>
              <a:srgbClr val="0070C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E9A245CC-1850-C5C0-ED55-7C3848245B4E}"/>
              </a:ext>
            </a:extLst>
          </p:cNvPr>
          <p:cNvSpPr/>
          <p:nvPr/>
        </p:nvSpPr>
        <p:spPr>
          <a:xfrm>
            <a:off x="10636437" y="-764381"/>
            <a:ext cx="1885122" cy="1885122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A80A2288-498E-7B58-88F2-842185392732}"/>
              </a:ext>
            </a:extLst>
          </p:cNvPr>
          <p:cNvSpPr/>
          <p:nvPr/>
        </p:nvSpPr>
        <p:spPr>
          <a:xfrm>
            <a:off x="11888849" y="4619324"/>
            <a:ext cx="238995" cy="1196741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80DF207B-C74A-0DCC-3805-914DCA766BBD}"/>
              </a:ext>
            </a:extLst>
          </p:cNvPr>
          <p:cNvSpPr/>
          <p:nvPr/>
        </p:nvSpPr>
        <p:spPr>
          <a:xfrm>
            <a:off x="5384218" y="7832034"/>
            <a:ext cx="2155372" cy="2155372"/>
          </a:xfrm>
          <a:prstGeom prst="ellipse">
            <a:avLst/>
          </a:prstGeom>
          <a:noFill/>
          <a:ln w="114300" cap="rnd">
            <a:solidFill>
              <a:srgbClr val="FFC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52F4B129-7511-9823-795C-A22E2D518486}"/>
              </a:ext>
            </a:extLst>
          </p:cNvPr>
          <p:cNvSpPr/>
          <p:nvPr/>
        </p:nvSpPr>
        <p:spPr>
          <a:xfrm>
            <a:off x="11888850" y="1935731"/>
            <a:ext cx="238995" cy="1196741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2845E96-3337-AB72-AD04-FFF325EA3313}"/>
              </a:ext>
            </a:extLst>
          </p:cNvPr>
          <p:cNvSpPr/>
          <p:nvPr/>
        </p:nvSpPr>
        <p:spPr>
          <a:xfrm>
            <a:off x="-7408483" y="216294"/>
            <a:ext cx="324091" cy="6858000"/>
          </a:xfrm>
          <a:prstGeom prst="rect">
            <a:avLst/>
          </a:prstGeom>
          <a:gradFill flip="none" rotWithShape="1">
            <a:gsLst>
              <a:gs pos="100000">
                <a:srgbClr val="FFC000"/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06A6382-5BE9-ECBE-EAB3-F2433C7E5F1C}"/>
              </a:ext>
            </a:extLst>
          </p:cNvPr>
          <p:cNvSpPr/>
          <p:nvPr/>
        </p:nvSpPr>
        <p:spPr>
          <a:xfrm rot="5400000">
            <a:off x="6010760" y="908756"/>
            <a:ext cx="170480" cy="11457234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74B8480-7191-D74C-3E85-2A61BB56B9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01" y="298912"/>
            <a:ext cx="6032288" cy="128016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TW" sz="4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Cloud Computing and Networks</a:t>
            </a:r>
            <a:endParaRPr lang="en-US" altLang="zh-TW" sz="4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BF8BA5AD-4BA1-04D9-F2FA-14B7409E2577}"/>
              </a:ext>
            </a:extLst>
          </p:cNvPr>
          <p:cNvSpPr/>
          <p:nvPr/>
        </p:nvSpPr>
        <p:spPr>
          <a:xfrm>
            <a:off x="-3786281" y="7721284"/>
            <a:ext cx="3670852" cy="3670852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Text 1">
            <a:extLst>
              <a:ext uri="{FF2B5EF4-FFF2-40B4-BE49-F238E27FC236}">
                <a16:creationId xmlns:a16="http://schemas.microsoft.com/office/drawing/2014/main" id="{A0BAA5DC-018D-592B-BE40-A8A94679E064}"/>
              </a:ext>
            </a:extLst>
          </p:cNvPr>
          <p:cNvSpPr/>
          <p:nvPr/>
        </p:nvSpPr>
        <p:spPr>
          <a:xfrm>
            <a:off x="648276" y="1643126"/>
            <a:ext cx="5522741" cy="48513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prstClr val="black"/>
                </a:solidFill>
                <a:latin typeface="Aptos Display" panose="020B0004020202020204" pitchFamily="34" charset="0"/>
              </a:rPr>
              <a:t>Cloud computing relies on network infrastructure to deliver services over the internet.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TW" sz="3200" dirty="0">
              <a:solidFill>
                <a:prstClr val="black"/>
              </a:solidFill>
              <a:latin typeface="Aptos Display" panose="020B0004020202020204" pitchFamily="34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prstClr val="black"/>
                </a:solidFill>
                <a:latin typeface="Aptos Display" panose="020B0004020202020204" pitchFamily="34" charset="0"/>
              </a:rPr>
              <a:t>Cloud networks provide scalability, flexibility, and cost-efficiency for businesses.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TW" sz="3200" dirty="0">
              <a:solidFill>
                <a:prstClr val="black"/>
              </a:solidFill>
              <a:latin typeface="Aptos Display" panose="020B0004020202020204" pitchFamily="34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prstClr val="black"/>
                </a:solidFill>
                <a:latin typeface="Aptos Display" panose="020B0004020202020204" pitchFamily="34" charset="0"/>
              </a:rPr>
              <a:t>Virtual private networks (VPNs) are used to securely connect to cloud services over the internet.</a:t>
            </a:r>
          </a:p>
        </p:txBody>
      </p:sp>
      <p:pic>
        <p:nvPicPr>
          <p:cNvPr id="3" name="Image 0" descr="https://search-letsfade-com.herokuapp.com/proxy?url=https://scienceblog.com/wp-content/uploads/2017/05/Riding-the-Airways-Ultra-Wideband-Ambient-Backscatter-via-Commercial-Broadcast-Systems-Image.png">
            <a:extLst>
              <a:ext uri="{FF2B5EF4-FFF2-40B4-BE49-F238E27FC236}">
                <a16:creationId xmlns:a16="http://schemas.microsoft.com/office/drawing/2014/main" id="{F44BCBC6-0CCF-530A-E8F3-AA144F18B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1" y="8160188"/>
            <a:ext cx="5730011" cy="3993818"/>
          </a:xfrm>
          <a:prstGeom prst="rect">
            <a:avLst/>
          </a:prstGeom>
        </p:spPr>
      </p:pic>
      <p:pic>
        <p:nvPicPr>
          <p:cNvPr id="8" name="Image 0" descr="https://search-letsfade-com.herokuapp.com/proxy?url=https://i2.wp.com/www.informationq.com/wp-content/uploads/2015/04/cloud-computing-layout-diagram.jpg?resize=1024%2C796">
            <a:extLst>
              <a:ext uri="{FF2B5EF4-FFF2-40B4-BE49-F238E27FC236}">
                <a16:creationId xmlns:a16="http://schemas.microsoft.com/office/drawing/2014/main" id="{1E18E1EF-1A83-C980-F6CB-D990C6EEB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6688" y="1660020"/>
            <a:ext cx="4792009" cy="3725038"/>
          </a:xfrm>
          <a:prstGeom prst="rect">
            <a:avLst/>
          </a:prstGeom>
        </p:spPr>
      </p:pic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424B19F6-B894-3B57-A7EE-B9743F88D044}"/>
              </a:ext>
            </a:extLst>
          </p:cNvPr>
          <p:cNvSpPr/>
          <p:nvPr/>
        </p:nvSpPr>
        <p:spPr>
          <a:xfrm rot="10800000">
            <a:off x="-1855865" y="-1"/>
            <a:ext cx="1204092" cy="6858000"/>
          </a:xfrm>
          <a:prstGeom prst="roundRect">
            <a:avLst>
              <a:gd name="adj" fmla="val 27160"/>
            </a:avLst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F1F46A64-DCED-8BF2-4D51-2C29973F78B9}"/>
              </a:ext>
            </a:extLst>
          </p:cNvPr>
          <p:cNvSpPr/>
          <p:nvPr/>
        </p:nvSpPr>
        <p:spPr>
          <a:xfrm>
            <a:off x="6219465" y="-1174259"/>
            <a:ext cx="5822066" cy="170481"/>
          </a:xfrm>
          <a:prstGeom prst="roundRect">
            <a:avLst>
              <a:gd name="adj" fmla="val 50000"/>
            </a:avLst>
          </a:prstGeom>
          <a:solidFill>
            <a:srgbClr val="E97132"/>
          </a:solidFill>
          <a:ln>
            <a:solidFill>
              <a:srgbClr val="E971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27657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>
            <a:extLst>
              <a:ext uri="{FF2B5EF4-FFF2-40B4-BE49-F238E27FC236}">
                <a16:creationId xmlns:a16="http://schemas.microsoft.com/office/drawing/2014/main" id="{32D92B47-5E65-FEB6-01B4-590A543A2BF9}"/>
              </a:ext>
            </a:extLst>
          </p:cNvPr>
          <p:cNvSpPr/>
          <p:nvPr/>
        </p:nvSpPr>
        <p:spPr>
          <a:xfrm rot="5400000">
            <a:off x="5768529" y="-4276391"/>
            <a:ext cx="4413233" cy="3804512"/>
          </a:xfrm>
          <a:prstGeom prst="triangle">
            <a:avLst/>
          </a:prstGeom>
          <a:noFill/>
          <a:ln w="165100">
            <a:solidFill>
              <a:schemeClr val="accent6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C2DD053-2DC7-3CCB-FDE5-077A232A7E1C}"/>
              </a:ext>
            </a:extLst>
          </p:cNvPr>
          <p:cNvGrpSpPr/>
          <p:nvPr/>
        </p:nvGrpSpPr>
        <p:grpSpPr>
          <a:xfrm rot="8416890">
            <a:off x="8324294" y="8567722"/>
            <a:ext cx="4417691" cy="4602930"/>
            <a:chOff x="-3147948" y="7490975"/>
            <a:chExt cx="4687359" cy="4883905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ABBEB91B-37FA-2523-96B9-37B1EE4DECE9}"/>
                </a:ext>
              </a:extLst>
            </p:cNvPr>
            <p:cNvSpPr/>
            <p:nvPr/>
          </p:nvSpPr>
          <p:spPr>
            <a:xfrm>
              <a:off x="-3147948" y="7614705"/>
              <a:ext cx="4572934" cy="4572934"/>
            </a:xfrm>
            <a:prstGeom prst="ellipse">
              <a:avLst/>
            </a:prstGeom>
            <a:noFill/>
            <a:ln w="114300" cap="rnd">
              <a:solidFill>
                <a:srgbClr val="FFC000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4427FD30-416A-9996-55C8-4607432C0307}"/>
                </a:ext>
              </a:extLst>
            </p:cNvPr>
            <p:cNvSpPr/>
            <p:nvPr/>
          </p:nvSpPr>
          <p:spPr>
            <a:xfrm>
              <a:off x="-975360" y="7490975"/>
              <a:ext cx="2514771" cy="48839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5DF8B7FA-C267-BEE7-C3D6-5F286080D0CF}"/>
              </a:ext>
            </a:extLst>
          </p:cNvPr>
          <p:cNvSpPr/>
          <p:nvPr/>
        </p:nvSpPr>
        <p:spPr>
          <a:xfrm>
            <a:off x="14569168" y="4325195"/>
            <a:ext cx="2981740" cy="2981740"/>
          </a:xfrm>
          <a:prstGeom prst="rect">
            <a:avLst/>
          </a:prstGeom>
          <a:noFill/>
          <a:ln w="165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EEE2F14-0C41-D3D5-95B6-2E6C72EC32E2}"/>
              </a:ext>
            </a:extLst>
          </p:cNvPr>
          <p:cNvSpPr/>
          <p:nvPr/>
        </p:nvSpPr>
        <p:spPr>
          <a:xfrm>
            <a:off x="7539590" y="8048291"/>
            <a:ext cx="2809460" cy="2809460"/>
          </a:xfrm>
          <a:prstGeom prst="ellipse">
            <a:avLst/>
          </a:prstGeom>
          <a:noFill/>
          <a:ln w="381000">
            <a:solidFill>
              <a:srgbClr val="E97132">
                <a:alpha val="50000"/>
              </a:srgb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63F788E-1FE7-A1BF-D291-39654975E58D}"/>
              </a:ext>
            </a:extLst>
          </p:cNvPr>
          <p:cNvSpPr/>
          <p:nvPr/>
        </p:nvSpPr>
        <p:spPr>
          <a:xfrm>
            <a:off x="5243685" y="-3165945"/>
            <a:ext cx="1280160" cy="1280160"/>
          </a:xfrm>
          <a:prstGeom prst="ellipse">
            <a:avLst/>
          </a:prstGeom>
          <a:noFill/>
          <a:ln w="165100">
            <a:solidFill>
              <a:srgbClr val="0070C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E9A245CC-1850-C5C0-ED55-7C3848245B4E}"/>
              </a:ext>
            </a:extLst>
          </p:cNvPr>
          <p:cNvSpPr/>
          <p:nvPr/>
        </p:nvSpPr>
        <p:spPr>
          <a:xfrm>
            <a:off x="12512129" y="-2374135"/>
            <a:ext cx="1885122" cy="1885122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A80A2288-498E-7B58-88F2-842185392732}"/>
              </a:ext>
            </a:extLst>
          </p:cNvPr>
          <p:cNvSpPr/>
          <p:nvPr/>
        </p:nvSpPr>
        <p:spPr>
          <a:xfrm>
            <a:off x="12631626" y="4527884"/>
            <a:ext cx="238995" cy="1196741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80DF207B-C74A-0DCC-3805-914DCA766BBD}"/>
              </a:ext>
            </a:extLst>
          </p:cNvPr>
          <p:cNvSpPr/>
          <p:nvPr/>
        </p:nvSpPr>
        <p:spPr>
          <a:xfrm>
            <a:off x="5384218" y="7832034"/>
            <a:ext cx="2155372" cy="2155372"/>
          </a:xfrm>
          <a:prstGeom prst="ellipse">
            <a:avLst/>
          </a:prstGeom>
          <a:noFill/>
          <a:ln w="114300" cap="rnd">
            <a:solidFill>
              <a:srgbClr val="FFC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52F4B129-7511-9823-795C-A22E2D518486}"/>
              </a:ext>
            </a:extLst>
          </p:cNvPr>
          <p:cNvSpPr/>
          <p:nvPr/>
        </p:nvSpPr>
        <p:spPr>
          <a:xfrm>
            <a:off x="12392631" y="1871965"/>
            <a:ext cx="238995" cy="1196741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2845E96-3337-AB72-AD04-FFF325EA3313}"/>
              </a:ext>
            </a:extLst>
          </p:cNvPr>
          <p:cNvSpPr/>
          <p:nvPr/>
        </p:nvSpPr>
        <p:spPr>
          <a:xfrm>
            <a:off x="-7408483" y="216294"/>
            <a:ext cx="324091" cy="6858000"/>
          </a:xfrm>
          <a:prstGeom prst="rect">
            <a:avLst/>
          </a:prstGeom>
          <a:gradFill flip="none" rotWithShape="1">
            <a:gsLst>
              <a:gs pos="100000">
                <a:srgbClr val="FFC000"/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06A6382-5BE9-ECBE-EAB3-F2433C7E5F1C}"/>
              </a:ext>
            </a:extLst>
          </p:cNvPr>
          <p:cNvSpPr/>
          <p:nvPr/>
        </p:nvSpPr>
        <p:spPr>
          <a:xfrm rot="5400000">
            <a:off x="6438605" y="1595732"/>
            <a:ext cx="170480" cy="11457234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74B8480-7191-D74C-3E85-2A61BB56B9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66849" y="-123013"/>
            <a:ext cx="6032288" cy="128016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TW" sz="4400" b="1" kern="1200" dirty="0">
                <a:latin typeface="+mj-lt"/>
                <a:ea typeface="+mj-ea"/>
                <a:cs typeface="+mj-cs"/>
              </a:rPr>
              <a:t>Network Virtualization</a:t>
            </a:r>
            <a:endParaRPr lang="en-US" altLang="zh-TW" sz="44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BF8BA5AD-4BA1-04D9-F2FA-14B7409E2577}"/>
              </a:ext>
            </a:extLst>
          </p:cNvPr>
          <p:cNvSpPr/>
          <p:nvPr/>
        </p:nvSpPr>
        <p:spPr>
          <a:xfrm>
            <a:off x="-3786281" y="7721284"/>
            <a:ext cx="3670852" cy="3670852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Text 1">
            <a:extLst>
              <a:ext uri="{FF2B5EF4-FFF2-40B4-BE49-F238E27FC236}">
                <a16:creationId xmlns:a16="http://schemas.microsoft.com/office/drawing/2014/main" id="{A0BAA5DC-018D-592B-BE40-A8A94679E064}"/>
              </a:ext>
            </a:extLst>
          </p:cNvPr>
          <p:cNvSpPr/>
          <p:nvPr/>
        </p:nvSpPr>
        <p:spPr>
          <a:xfrm>
            <a:off x="6942162" y="1639926"/>
            <a:ext cx="5077118" cy="48513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sz="2800" dirty="0"/>
              <a:t>Network virtualization enables the creation of multiple virtual networks on a single physical network infrastructure.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TW" sz="28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sz="2800" dirty="0"/>
              <a:t>Virtual networks can be customized to meet specific requirements without the need for additional hardware.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TW" sz="28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sz="2800" dirty="0"/>
              <a:t>Software-defined networking (SDN) is a key technology that facilitates network virtualization and automation.</a:t>
            </a:r>
          </a:p>
        </p:txBody>
      </p:sp>
      <p:pic>
        <p:nvPicPr>
          <p:cNvPr id="8" name="Image 0" descr="https://search-letsfade-com.herokuapp.com/proxy?url=https://i2.wp.com/www.informationq.com/wp-content/uploads/2015/04/cloud-computing-layout-diagram.jpg?resize=1024%2C796">
            <a:extLst>
              <a:ext uri="{FF2B5EF4-FFF2-40B4-BE49-F238E27FC236}">
                <a16:creationId xmlns:a16="http://schemas.microsoft.com/office/drawing/2014/main" id="{1E18E1EF-1A83-C980-F6CB-D990C6EEB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989" y="11833203"/>
            <a:ext cx="4792009" cy="3725038"/>
          </a:xfrm>
          <a:prstGeom prst="rect">
            <a:avLst/>
          </a:prstGeom>
        </p:spPr>
      </p:pic>
      <p:pic>
        <p:nvPicPr>
          <p:cNvPr id="21" name="Image 0" descr="https://search-letsfade-com.herokuapp.com/proxy?url=https://s3.amazonaws.com/bradhedlund2/2011/net-virt-chassis/net-virt2.png">
            <a:extLst>
              <a:ext uri="{FF2B5EF4-FFF2-40B4-BE49-F238E27FC236}">
                <a16:creationId xmlns:a16="http://schemas.microsoft.com/office/drawing/2014/main" id="{CF11370D-801F-EBD0-A9D8-63DA75430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202" y="942872"/>
            <a:ext cx="6715959" cy="5171910"/>
          </a:xfrm>
          <a:prstGeom prst="rect">
            <a:avLst/>
          </a:prstGeom>
        </p:spPr>
      </p:pic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7654507F-5B5A-1D6D-2E2A-93DB568A8409}"/>
              </a:ext>
            </a:extLst>
          </p:cNvPr>
          <p:cNvSpPr/>
          <p:nvPr/>
        </p:nvSpPr>
        <p:spPr>
          <a:xfrm>
            <a:off x="6305778" y="1120152"/>
            <a:ext cx="5822066" cy="170481"/>
          </a:xfrm>
          <a:prstGeom prst="roundRect">
            <a:avLst>
              <a:gd name="adj" fmla="val 50000"/>
            </a:avLst>
          </a:prstGeom>
          <a:solidFill>
            <a:srgbClr val="E97132"/>
          </a:solidFill>
          <a:ln>
            <a:solidFill>
              <a:srgbClr val="E971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7FC93557-1B22-29DC-17BD-89A8522268E1}"/>
              </a:ext>
            </a:extLst>
          </p:cNvPr>
          <p:cNvSpPr/>
          <p:nvPr/>
        </p:nvSpPr>
        <p:spPr>
          <a:xfrm rot="10800000">
            <a:off x="-97890" y="-231648"/>
            <a:ext cx="324092" cy="7305942"/>
          </a:xfrm>
          <a:prstGeom prst="roundRect">
            <a:avLst>
              <a:gd name="adj" fmla="val 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630D8F4D-FE54-DEAB-B9DA-307799CD6EEF}"/>
              </a:ext>
            </a:extLst>
          </p:cNvPr>
          <p:cNvSpPr/>
          <p:nvPr/>
        </p:nvSpPr>
        <p:spPr>
          <a:xfrm>
            <a:off x="226202" y="-1634237"/>
            <a:ext cx="5822066" cy="1362778"/>
          </a:xfrm>
          <a:prstGeom prst="roundRect">
            <a:avLst>
              <a:gd name="adj" fmla="val 50000"/>
            </a:avLst>
          </a:prstGeom>
          <a:solidFill>
            <a:srgbClr val="E97132"/>
          </a:solidFill>
          <a:ln>
            <a:solidFill>
              <a:srgbClr val="E971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689CF4E9-534D-BD54-4D93-5C6A5E07789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0"/>
          </a:blip>
          <a:stretch>
            <a:fillRect/>
          </a:stretch>
        </p:blipFill>
        <p:spPr>
          <a:xfrm>
            <a:off x="-1330378" y="-1127760"/>
            <a:ext cx="14925177" cy="8915401"/>
          </a:xfrm>
          <a:prstGeom prst="rect">
            <a:avLst/>
          </a:prstGeom>
        </p:spPr>
      </p:pic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0458D7C7-1A95-498E-67F1-F95FD4B25C18}"/>
              </a:ext>
            </a:extLst>
          </p:cNvPr>
          <p:cNvSpPr/>
          <p:nvPr/>
        </p:nvSpPr>
        <p:spPr>
          <a:xfrm>
            <a:off x="611634" y="-612656"/>
            <a:ext cx="4143892" cy="753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05766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>
            <a:extLst>
              <a:ext uri="{FF2B5EF4-FFF2-40B4-BE49-F238E27FC236}">
                <a16:creationId xmlns:a16="http://schemas.microsoft.com/office/drawing/2014/main" id="{EB805537-98E4-62F7-BA6A-3DED37402C4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2310" y="-39987"/>
            <a:ext cx="12264772" cy="7001676"/>
          </a:xfrm>
          <a:prstGeom prst="rect">
            <a:avLst/>
          </a:prstGeom>
        </p:spPr>
      </p:pic>
      <p:sp>
        <p:nvSpPr>
          <p:cNvPr id="6" name="等腰三角形 5">
            <a:extLst>
              <a:ext uri="{FF2B5EF4-FFF2-40B4-BE49-F238E27FC236}">
                <a16:creationId xmlns:a16="http://schemas.microsoft.com/office/drawing/2014/main" id="{32D92B47-5E65-FEB6-01B4-590A543A2BF9}"/>
              </a:ext>
            </a:extLst>
          </p:cNvPr>
          <p:cNvSpPr/>
          <p:nvPr/>
        </p:nvSpPr>
        <p:spPr>
          <a:xfrm rot="5400000">
            <a:off x="5768529" y="-4276391"/>
            <a:ext cx="4413233" cy="3804512"/>
          </a:xfrm>
          <a:prstGeom prst="triangle">
            <a:avLst/>
          </a:prstGeom>
          <a:noFill/>
          <a:ln w="165100">
            <a:solidFill>
              <a:schemeClr val="accent6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C2DD053-2DC7-3CCB-FDE5-077A232A7E1C}"/>
              </a:ext>
            </a:extLst>
          </p:cNvPr>
          <p:cNvGrpSpPr/>
          <p:nvPr/>
        </p:nvGrpSpPr>
        <p:grpSpPr>
          <a:xfrm rot="8416890">
            <a:off x="8324294" y="8567722"/>
            <a:ext cx="4417691" cy="4602930"/>
            <a:chOff x="-3147948" y="7490975"/>
            <a:chExt cx="4687359" cy="4883905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ABBEB91B-37FA-2523-96B9-37B1EE4DECE9}"/>
                </a:ext>
              </a:extLst>
            </p:cNvPr>
            <p:cNvSpPr/>
            <p:nvPr/>
          </p:nvSpPr>
          <p:spPr>
            <a:xfrm>
              <a:off x="-3147948" y="7614705"/>
              <a:ext cx="4572934" cy="4572934"/>
            </a:xfrm>
            <a:prstGeom prst="ellipse">
              <a:avLst/>
            </a:prstGeom>
            <a:noFill/>
            <a:ln w="114300" cap="rnd">
              <a:solidFill>
                <a:srgbClr val="FFC000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4427FD30-416A-9996-55C8-4607432C0307}"/>
                </a:ext>
              </a:extLst>
            </p:cNvPr>
            <p:cNvSpPr/>
            <p:nvPr/>
          </p:nvSpPr>
          <p:spPr>
            <a:xfrm>
              <a:off x="-975360" y="7490975"/>
              <a:ext cx="2514771" cy="48839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5DF8B7FA-C267-BEE7-C3D6-5F286080D0CF}"/>
              </a:ext>
            </a:extLst>
          </p:cNvPr>
          <p:cNvSpPr/>
          <p:nvPr/>
        </p:nvSpPr>
        <p:spPr>
          <a:xfrm>
            <a:off x="14569168" y="4325195"/>
            <a:ext cx="2981740" cy="2981740"/>
          </a:xfrm>
          <a:prstGeom prst="rect">
            <a:avLst/>
          </a:prstGeom>
          <a:noFill/>
          <a:ln w="165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EEE2F14-0C41-D3D5-95B6-2E6C72EC32E2}"/>
              </a:ext>
            </a:extLst>
          </p:cNvPr>
          <p:cNvSpPr/>
          <p:nvPr/>
        </p:nvSpPr>
        <p:spPr>
          <a:xfrm>
            <a:off x="7539590" y="8048291"/>
            <a:ext cx="2809460" cy="2809460"/>
          </a:xfrm>
          <a:prstGeom prst="ellipse">
            <a:avLst/>
          </a:prstGeom>
          <a:noFill/>
          <a:ln w="381000">
            <a:solidFill>
              <a:srgbClr val="E97132">
                <a:alpha val="50000"/>
              </a:srgb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63F788E-1FE7-A1BF-D291-39654975E58D}"/>
              </a:ext>
            </a:extLst>
          </p:cNvPr>
          <p:cNvSpPr/>
          <p:nvPr/>
        </p:nvSpPr>
        <p:spPr>
          <a:xfrm>
            <a:off x="5243685" y="-3165945"/>
            <a:ext cx="1280160" cy="1280160"/>
          </a:xfrm>
          <a:prstGeom prst="ellipse">
            <a:avLst/>
          </a:prstGeom>
          <a:noFill/>
          <a:ln w="165100">
            <a:solidFill>
              <a:srgbClr val="0070C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E9A245CC-1850-C5C0-ED55-7C3848245B4E}"/>
              </a:ext>
            </a:extLst>
          </p:cNvPr>
          <p:cNvSpPr/>
          <p:nvPr/>
        </p:nvSpPr>
        <p:spPr>
          <a:xfrm>
            <a:off x="12512129" y="-2374135"/>
            <a:ext cx="1885122" cy="1885122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A80A2288-498E-7B58-88F2-842185392732}"/>
              </a:ext>
            </a:extLst>
          </p:cNvPr>
          <p:cNvSpPr/>
          <p:nvPr/>
        </p:nvSpPr>
        <p:spPr>
          <a:xfrm>
            <a:off x="12631626" y="4527884"/>
            <a:ext cx="238995" cy="1196741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80DF207B-C74A-0DCC-3805-914DCA766BBD}"/>
              </a:ext>
            </a:extLst>
          </p:cNvPr>
          <p:cNvSpPr/>
          <p:nvPr/>
        </p:nvSpPr>
        <p:spPr>
          <a:xfrm>
            <a:off x="5384218" y="7832034"/>
            <a:ext cx="2155372" cy="2155372"/>
          </a:xfrm>
          <a:prstGeom prst="ellipse">
            <a:avLst/>
          </a:prstGeom>
          <a:noFill/>
          <a:ln w="114300" cap="rnd">
            <a:solidFill>
              <a:srgbClr val="FFC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52F4B129-7511-9823-795C-A22E2D518486}"/>
              </a:ext>
            </a:extLst>
          </p:cNvPr>
          <p:cNvSpPr/>
          <p:nvPr/>
        </p:nvSpPr>
        <p:spPr>
          <a:xfrm>
            <a:off x="12392631" y="1871965"/>
            <a:ext cx="238995" cy="1196741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2845E96-3337-AB72-AD04-FFF325EA3313}"/>
              </a:ext>
            </a:extLst>
          </p:cNvPr>
          <p:cNvSpPr/>
          <p:nvPr/>
        </p:nvSpPr>
        <p:spPr>
          <a:xfrm>
            <a:off x="-7408483" y="216294"/>
            <a:ext cx="324091" cy="6858000"/>
          </a:xfrm>
          <a:prstGeom prst="rect">
            <a:avLst/>
          </a:prstGeom>
          <a:gradFill flip="none" rotWithShape="1">
            <a:gsLst>
              <a:gs pos="100000">
                <a:srgbClr val="FFC000"/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06A6382-5BE9-ECBE-EAB3-F2433C7E5F1C}"/>
              </a:ext>
            </a:extLst>
          </p:cNvPr>
          <p:cNvSpPr/>
          <p:nvPr/>
        </p:nvSpPr>
        <p:spPr>
          <a:xfrm rot="5400000">
            <a:off x="6438605" y="1595732"/>
            <a:ext cx="170480" cy="11457234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74B8480-7191-D74C-3E85-2A61BB56B9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326" y="553156"/>
            <a:ext cx="5161817" cy="1128127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TW" sz="36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Future Trends in Computer Networks</a:t>
            </a:r>
            <a:endParaRPr lang="en-US" altLang="zh-TW" sz="36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BF8BA5AD-4BA1-04D9-F2FA-14B7409E2577}"/>
              </a:ext>
            </a:extLst>
          </p:cNvPr>
          <p:cNvSpPr/>
          <p:nvPr/>
        </p:nvSpPr>
        <p:spPr>
          <a:xfrm>
            <a:off x="-4694914" y="1954938"/>
            <a:ext cx="3670852" cy="3670852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Text 1">
            <a:extLst>
              <a:ext uri="{FF2B5EF4-FFF2-40B4-BE49-F238E27FC236}">
                <a16:creationId xmlns:a16="http://schemas.microsoft.com/office/drawing/2014/main" id="{A0BAA5DC-018D-592B-BE40-A8A94679E064}"/>
              </a:ext>
            </a:extLst>
          </p:cNvPr>
          <p:cNvSpPr/>
          <p:nvPr/>
        </p:nvSpPr>
        <p:spPr>
          <a:xfrm>
            <a:off x="482426" y="2233049"/>
            <a:ext cx="5077118" cy="4367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chemeClr val="bg1"/>
                </a:solidFill>
              </a:rPr>
              <a:t>Emerging technologies like 5G, Internet of Things (IoT), and edge computing are shaping the future of computer networks.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TW" sz="24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chemeClr val="bg1"/>
                </a:solidFill>
              </a:rPr>
              <a:t>5G networks promise faster speeds and lower latency for mobile devices.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TW" sz="24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chemeClr val="bg1"/>
                </a:solidFill>
              </a:rPr>
              <a:t>IoT devices are driving the need for secure and scalable networks to support the growing number of connected devices.</a:t>
            </a:r>
          </a:p>
        </p:txBody>
      </p:sp>
      <p:pic>
        <p:nvPicPr>
          <p:cNvPr id="8" name="Image 0" descr="https://search-letsfade-com.herokuapp.com/proxy?url=https://i2.wp.com/www.informationq.com/wp-content/uploads/2015/04/cloud-computing-layout-diagram.jpg?resize=1024%2C796">
            <a:extLst>
              <a:ext uri="{FF2B5EF4-FFF2-40B4-BE49-F238E27FC236}">
                <a16:creationId xmlns:a16="http://schemas.microsoft.com/office/drawing/2014/main" id="{1E18E1EF-1A83-C980-F6CB-D990C6EEB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6989" y="11833203"/>
            <a:ext cx="4792009" cy="3725038"/>
          </a:xfrm>
          <a:prstGeom prst="rect">
            <a:avLst/>
          </a:prstGeom>
        </p:spPr>
      </p:pic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7654507F-5B5A-1D6D-2E2A-93DB568A8409}"/>
              </a:ext>
            </a:extLst>
          </p:cNvPr>
          <p:cNvSpPr/>
          <p:nvPr/>
        </p:nvSpPr>
        <p:spPr>
          <a:xfrm>
            <a:off x="556326" y="1879570"/>
            <a:ext cx="4143892" cy="753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7FC93557-1B22-29DC-17BD-89A8522268E1}"/>
              </a:ext>
            </a:extLst>
          </p:cNvPr>
          <p:cNvSpPr/>
          <p:nvPr/>
        </p:nvSpPr>
        <p:spPr>
          <a:xfrm rot="10800000">
            <a:off x="-1354133" y="-271459"/>
            <a:ext cx="324092" cy="730594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630D8F4D-FE54-DEAB-B9DA-307799CD6EEF}"/>
              </a:ext>
            </a:extLst>
          </p:cNvPr>
          <p:cNvSpPr/>
          <p:nvPr/>
        </p:nvSpPr>
        <p:spPr>
          <a:xfrm>
            <a:off x="691619" y="354398"/>
            <a:ext cx="1523261" cy="114304"/>
          </a:xfrm>
          <a:prstGeom prst="roundRect">
            <a:avLst>
              <a:gd name="adj" fmla="val 0"/>
            </a:avLst>
          </a:prstGeom>
          <a:solidFill>
            <a:srgbClr val="E97132"/>
          </a:solidFill>
          <a:ln>
            <a:solidFill>
              <a:srgbClr val="E971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91175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BF8BA5AD-4BA1-04D9-F2FA-14B7409E2577}"/>
              </a:ext>
            </a:extLst>
          </p:cNvPr>
          <p:cNvSpPr/>
          <p:nvPr/>
        </p:nvSpPr>
        <p:spPr>
          <a:xfrm>
            <a:off x="-3034100" y="-291282"/>
            <a:ext cx="7873152" cy="7873152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EB805537-98E4-62F7-BA6A-3DED37402C4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0"/>
          </a:blip>
          <a:stretch>
            <a:fillRect/>
          </a:stretch>
        </p:blipFill>
        <p:spPr>
          <a:xfrm>
            <a:off x="-259048" y="8080"/>
            <a:ext cx="12192000" cy="6855220"/>
          </a:xfrm>
          <a:prstGeom prst="rect">
            <a:avLst/>
          </a:prstGeom>
        </p:spPr>
      </p:pic>
      <p:sp>
        <p:nvSpPr>
          <p:cNvPr id="6" name="等腰三角形 5">
            <a:extLst>
              <a:ext uri="{FF2B5EF4-FFF2-40B4-BE49-F238E27FC236}">
                <a16:creationId xmlns:a16="http://schemas.microsoft.com/office/drawing/2014/main" id="{32D92B47-5E65-FEB6-01B4-590A543A2BF9}"/>
              </a:ext>
            </a:extLst>
          </p:cNvPr>
          <p:cNvSpPr/>
          <p:nvPr/>
        </p:nvSpPr>
        <p:spPr>
          <a:xfrm rot="5400000">
            <a:off x="4848961" y="-565435"/>
            <a:ext cx="4413233" cy="3804512"/>
          </a:xfrm>
          <a:prstGeom prst="triangle">
            <a:avLst/>
          </a:prstGeom>
          <a:noFill/>
          <a:ln w="165100">
            <a:solidFill>
              <a:schemeClr val="accent6">
                <a:lumMod val="75000"/>
                <a:alpha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C2DD053-2DC7-3CCB-FDE5-077A232A7E1C}"/>
              </a:ext>
            </a:extLst>
          </p:cNvPr>
          <p:cNvGrpSpPr/>
          <p:nvPr/>
        </p:nvGrpSpPr>
        <p:grpSpPr>
          <a:xfrm rot="7608262">
            <a:off x="9326543" y="8008561"/>
            <a:ext cx="4417691" cy="4602930"/>
            <a:chOff x="-3147948" y="7490975"/>
            <a:chExt cx="4687359" cy="4883905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ABBEB91B-37FA-2523-96B9-37B1EE4DECE9}"/>
                </a:ext>
              </a:extLst>
            </p:cNvPr>
            <p:cNvSpPr/>
            <p:nvPr/>
          </p:nvSpPr>
          <p:spPr>
            <a:xfrm>
              <a:off x="-3147948" y="7614705"/>
              <a:ext cx="4572934" cy="4572934"/>
            </a:xfrm>
            <a:prstGeom prst="ellipse">
              <a:avLst/>
            </a:prstGeom>
            <a:noFill/>
            <a:ln w="114300" cap="rnd">
              <a:solidFill>
                <a:srgbClr val="FFC000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4427FD30-416A-9996-55C8-4607432C0307}"/>
                </a:ext>
              </a:extLst>
            </p:cNvPr>
            <p:cNvSpPr/>
            <p:nvPr/>
          </p:nvSpPr>
          <p:spPr>
            <a:xfrm>
              <a:off x="-975360" y="7490975"/>
              <a:ext cx="2514771" cy="48839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5DF8B7FA-C267-BEE7-C3D6-5F286080D0CF}"/>
              </a:ext>
            </a:extLst>
          </p:cNvPr>
          <p:cNvSpPr/>
          <p:nvPr/>
        </p:nvSpPr>
        <p:spPr>
          <a:xfrm>
            <a:off x="13952357" y="3283570"/>
            <a:ext cx="2981740" cy="2981740"/>
          </a:xfrm>
          <a:prstGeom prst="rect">
            <a:avLst/>
          </a:prstGeom>
          <a:noFill/>
          <a:ln w="165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EEE2F14-0C41-D3D5-95B6-2E6C72EC32E2}"/>
              </a:ext>
            </a:extLst>
          </p:cNvPr>
          <p:cNvSpPr/>
          <p:nvPr/>
        </p:nvSpPr>
        <p:spPr>
          <a:xfrm>
            <a:off x="3769556" y="4498333"/>
            <a:ext cx="2809460" cy="2809460"/>
          </a:xfrm>
          <a:prstGeom prst="ellipse">
            <a:avLst/>
          </a:prstGeom>
          <a:noFill/>
          <a:ln w="381000">
            <a:solidFill>
              <a:srgbClr val="E97132">
                <a:alpha val="50000"/>
              </a:srgb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63F788E-1FE7-A1BF-D291-39654975E58D}"/>
              </a:ext>
            </a:extLst>
          </p:cNvPr>
          <p:cNvSpPr/>
          <p:nvPr/>
        </p:nvSpPr>
        <p:spPr>
          <a:xfrm>
            <a:off x="5243685" y="-3165945"/>
            <a:ext cx="1280160" cy="1280160"/>
          </a:xfrm>
          <a:prstGeom prst="ellipse">
            <a:avLst/>
          </a:prstGeom>
          <a:noFill/>
          <a:ln w="165100">
            <a:solidFill>
              <a:srgbClr val="0070C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E9A245CC-1850-C5C0-ED55-7C3848245B4E}"/>
              </a:ext>
            </a:extLst>
          </p:cNvPr>
          <p:cNvSpPr/>
          <p:nvPr/>
        </p:nvSpPr>
        <p:spPr>
          <a:xfrm>
            <a:off x="10592828" y="-424794"/>
            <a:ext cx="1885122" cy="1885122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A80A2288-498E-7B58-88F2-842185392732}"/>
              </a:ext>
            </a:extLst>
          </p:cNvPr>
          <p:cNvSpPr/>
          <p:nvPr/>
        </p:nvSpPr>
        <p:spPr>
          <a:xfrm>
            <a:off x="11902716" y="4706322"/>
            <a:ext cx="238995" cy="1196741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80DF207B-C74A-0DCC-3805-914DCA766BBD}"/>
              </a:ext>
            </a:extLst>
          </p:cNvPr>
          <p:cNvSpPr/>
          <p:nvPr/>
        </p:nvSpPr>
        <p:spPr>
          <a:xfrm>
            <a:off x="5384218" y="7832034"/>
            <a:ext cx="2155372" cy="2155372"/>
          </a:xfrm>
          <a:prstGeom prst="ellipse">
            <a:avLst/>
          </a:prstGeom>
          <a:noFill/>
          <a:ln w="114300" cap="rnd">
            <a:solidFill>
              <a:srgbClr val="FFC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52F4B129-7511-9823-795C-A22E2D518486}"/>
              </a:ext>
            </a:extLst>
          </p:cNvPr>
          <p:cNvSpPr/>
          <p:nvPr/>
        </p:nvSpPr>
        <p:spPr>
          <a:xfrm>
            <a:off x="11904127" y="2448553"/>
            <a:ext cx="238995" cy="1196741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2845E96-3337-AB72-AD04-FFF325EA3313}"/>
              </a:ext>
            </a:extLst>
          </p:cNvPr>
          <p:cNvSpPr/>
          <p:nvPr/>
        </p:nvSpPr>
        <p:spPr>
          <a:xfrm>
            <a:off x="-7408483" y="216294"/>
            <a:ext cx="324091" cy="6858000"/>
          </a:xfrm>
          <a:prstGeom prst="rect">
            <a:avLst/>
          </a:prstGeom>
          <a:gradFill flip="none" rotWithShape="1">
            <a:gsLst>
              <a:gs pos="100000">
                <a:srgbClr val="FFC000"/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06A6382-5BE9-ECBE-EAB3-F2433C7E5F1C}"/>
              </a:ext>
            </a:extLst>
          </p:cNvPr>
          <p:cNvSpPr/>
          <p:nvPr/>
        </p:nvSpPr>
        <p:spPr>
          <a:xfrm rot="5400000">
            <a:off x="7627399" y="2658430"/>
            <a:ext cx="170480" cy="704327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74B8480-7191-D74C-3E85-2A61BB56B9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868" y="2665562"/>
            <a:ext cx="5161817" cy="1128127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TW" sz="5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References</a:t>
            </a:r>
            <a:endParaRPr lang="en-US" altLang="zh-TW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3" name="Text 1">
            <a:extLst>
              <a:ext uri="{FF2B5EF4-FFF2-40B4-BE49-F238E27FC236}">
                <a16:creationId xmlns:a16="http://schemas.microsoft.com/office/drawing/2014/main" id="{A0BAA5DC-018D-592B-BE40-A8A94679E064}"/>
              </a:ext>
            </a:extLst>
          </p:cNvPr>
          <p:cNvSpPr/>
          <p:nvPr/>
        </p:nvSpPr>
        <p:spPr>
          <a:xfrm>
            <a:off x="5277955" y="665607"/>
            <a:ext cx="5956323" cy="5311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sz="2800" dirty="0" err="1"/>
              <a:t>Forouzan</a:t>
            </a:r>
            <a:r>
              <a:rPr lang="en-US" altLang="zh-TW" sz="2800" dirty="0"/>
              <a:t>, B. A. (2013). Data communications and networking. McGraw-Hill Education.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TW" sz="28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sz="2800" dirty="0"/>
              <a:t>Kurose, J. F., &amp; Ross, K. W. (2017). Computer networking: a top-down approach. Pearson.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TW" sz="28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sz="2800" dirty="0"/>
              <a:t>Tanenbaum, A. S., &amp; Wetherall, D. J. (2018). Computer networks. Pearson.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7654507F-5B5A-1D6D-2E2A-93DB568A8409}"/>
              </a:ext>
            </a:extLst>
          </p:cNvPr>
          <p:cNvSpPr/>
          <p:nvPr/>
        </p:nvSpPr>
        <p:spPr>
          <a:xfrm>
            <a:off x="570525" y="-564381"/>
            <a:ext cx="4143892" cy="753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7FC93557-1B22-29DC-17BD-89A8522268E1}"/>
              </a:ext>
            </a:extLst>
          </p:cNvPr>
          <p:cNvSpPr/>
          <p:nvPr/>
        </p:nvSpPr>
        <p:spPr>
          <a:xfrm rot="10800000">
            <a:off x="-4430811" y="-447942"/>
            <a:ext cx="324092" cy="730594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630D8F4D-FE54-DEAB-B9DA-307799CD6EEF}"/>
              </a:ext>
            </a:extLst>
          </p:cNvPr>
          <p:cNvSpPr/>
          <p:nvPr/>
        </p:nvSpPr>
        <p:spPr>
          <a:xfrm>
            <a:off x="806433" y="-1534028"/>
            <a:ext cx="1523261" cy="114304"/>
          </a:xfrm>
          <a:prstGeom prst="roundRect">
            <a:avLst>
              <a:gd name="adj" fmla="val 0"/>
            </a:avLst>
          </a:prstGeom>
          <a:solidFill>
            <a:srgbClr val="E97132"/>
          </a:solidFill>
          <a:ln>
            <a:solidFill>
              <a:srgbClr val="E971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1178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7654507F-5B5A-1D6D-2E2A-93DB568A8409}"/>
              </a:ext>
            </a:extLst>
          </p:cNvPr>
          <p:cNvSpPr/>
          <p:nvPr/>
        </p:nvSpPr>
        <p:spPr>
          <a:xfrm>
            <a:off x="769620" y="929641"/>
            <a:ext cx="3017519" cy="1549400"/>
          </a:xfrm>
          <a:prstGeom prst="rect">
            <a:avLst/>
          </a:prstGeom>
          <a:solidFill>
            <a:srgbClr val="E97132"/>
          </a:solidFill>
          <a:ln>
            <a:solidFill>
              <a:srgbClr val="E971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74B8480-7191-D74C-3E85-2A61BB56B9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94678"/>
            <a:ext cx="4572000" cy="1618954"/>
          </a:xfrm>
        </p:spPr>
        <p:txBody>
          <a:bodyPr>
            <a:normAutofit fontScale="90000"/>
          </a:bodyPr>
          <a:lstStyle/>
          <a:p>
            <a:r>
              <a:rPr lang="en-US" altLang="zh-TW" sz="6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Computer </a:t>
            </a:r>
            <a:br>
              <a:rPr lang="en-US" altLang="zh-TW" sz="6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altLang="zh-TW" sz="6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Networks</a:t>
            </a:r>
            <a:br>
              <a:rPr lang="en-US" altLang="zh-TW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DF8B7FA-C267-BEE7-C3D6-5F286080D0CF}"/>
              </a:ext>
            </a:extLst>
          </p:cNvPr>
          <p:cNvSpPr/>
          <p:nvPr/>
        </p:nvSpPr>
        <p:spPr>
          <a:xfrm>
            <a:off x="10561468" y="3964705"/>
            <a:ext cx="2415875" cy="2415875"/>
          </a:xfrm>
          <a:prstGeom prst="rect">
            <a:avLst/>
          </a:prstGeom>
          <a:noFill/>
          <a:ln w="165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32D92B47-5E65-FEB6-01B4-590A543A2BF9}"/>
              </a:ext>
            </a:extLst>
          </p:cNvPr>
          <p:cNvSpPr/>
          <p:nvPr/>
        </p:nvSpPr>
        <p:spPr>
          <a:xfrm rot="5400000">
            <a:off x="5427581" y="-498221"/>
            <a:ext cx="3715196" cy="3202755"/>
          </a:xfrm>
          <a:prstGeom prst="triangle">
            <a:avLst/>
          </a:prstGeom>
          <a:noFill/>
          <a:ln w="165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EEE2F14-0C41-D3D5-95B6-2E6C72EC32E2}"/>
              </a:ext>
            </a:extLst>
          </p:cNvPr>
          <p:cNvSpPr/>
          <p:nvPr/>
        </p:nvSpPr>
        <p:spPr>
          <a:xfrm>
            <a:off x="8269331" y="1459482"/>
            <a:ext cx="2302433" cy="2302433"/>
          </a:xfrm>
          <a:prstGeom prst="ellipse">
            <a:avLst/>
          </a:prstGeom>
          <a:noFill/>
          <a:ln w="381000">
            <a:solidFill>
              <a:srgbClr val="E97132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63F788E-1FE7-A1BF-D291-39654975E58D}"/>
              </a:ext>
            </a:extLst>
          </p:cNvPr>
          <p:cNvSpPr/>
          <p:nvPr/>
        </p:nvSpPr>
        <p:spPr>
          <a:xfrm>
            <a:off x="5877370" y="3121835"/>
            <a:ext cx="1280160" cy="1280160"/>
          </a:xfrm>
          <a:prstGeom prst="ellipse">
            <a:avLst/>
          </a:prstGeom>
          <a:noFill/>
          <a:ln w="165100">
            <a:solidFill>
              <a:srgbClr val="0070C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E9A245CC-1850-C5C0-ED55-7C3848245B4E}"/>
              </a:ext>
            </a:extLst>
          </p:cNvPr>
          <p:cNvSpPr/>
          <p:nvPr/>
        </p:nvSpPr>
        <p:spPr>
          <a:xfrm>
            <a:off x="9131253" y="-1070044"/>
            <a:ext cx="1885122" cy="188512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A80A2288-498E-7B58-88F2-842185392732}"/>
              </a:ext>
            </a:extLst>
          </p:cNvPr>
          <p:cNvSpPr/>
          <p:nvPr/>
        </p:nvSpPr>
        <p:spPr>
          <a:xfrm>
            <a:off x="11555223" y="2362385"/>
            <a:ext cx="238995" cy="1196741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80DF207B-C74A-0DCC-3805-914DCA766BBD}"/>
              </a:ext>
            </a:extLst>
          </p:cNvPr>
          <p:cNvSpPr/>
          <p:nvPr/>
        </p:nvSpPr>
        <p:spPr>
          <a:xfrm>
            <a:off x="-785795" y="3644369"/>
            <a:ext cx="4572934" cy="4572934"/>
          </a:xfrm>
          <a:prstGeom prst="ellipse">
            <a:avLst/>
          </a:prstGeom>
          <a:noFill/>
          <a:ln w="114300" cap="rnd">
            <a:solidFill>
              <a:srgbClr val="FFC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52F4B129-7511-9823-795C-A22E2D518486}"/>
              </a:ext>
            </a:extLst>
          </p:cNvPr>
          <p:cNvSpPr/>
          <p:nvPr/>
        </p:nvSpPr>
        <p:spPr>
          <a:xfrm>
            <a:off x="11504029" y="984430"/>
            <a:ext cx="238995" cy="1196741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BF8BA5AD-4BA1-04D9-F2FA-14B7409E2577}"/>
              </a:ext>
            </a:extLst>
          </p:cNvPr>
          <p:cNvSpPr/>
          <p:nvPr/>
        </p:nvSpPr>
        <p:spPr>
          <a:xfrm>
            <a:off x="5908641" y="4715950"/>
            <a:ext cx="3670852" cy="3670852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97107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7654507F-5B5A-1D6D-2E2A-93DB568A8409}"/>
              </a:ext>
            </a:extLst>
          </p:cNvPr>
          <p:cNvSpPr/>
          <p:nvPr/>
        </p:nvSpPr>
        <p:spPr>
          <a:xfrm>
            <a:off x="111476" y="105354"/>
            <a:ext cx="4981634" cy="1477640"/>
          </a:xfrm>
          <a:prstGeom prst="rect">
            <a:avLst/>
          </a:prstGeom>
          <a:solidFill>
            <a:srgbClr val="E97132"/>
          </a:solidFill>
          <a:ln>
            <a:solidFill>
              <a:srgbClr val="E971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74B8480-7191-D74C-3E85-2A61BB56B9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748015" y="56194"/>
            <a:ext cx="8622407" cy="3053211"/>
          </a:xfrm>
        </p:spPr>
        <p:txBody>
          <a:bodyPr>
            <a:normAutofit/>
          </a:bodyPr>
          <a:lstStyle/>
          <a:p>
            <a:r>
              <a:rPr lang="en-US" altLang="zh-TW" sz="4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Introduction to</a:t>
            </a:r>
            <a:br>
              <a:rPr lang="en-US" altLang="zh-TW" sz="4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altLang="zh-TW" sz="4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Computer Networks</a:t>
            </a:r>
            <a:br>
              <a:rPr lang="en-US" altLang="zh-TW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altLang="zh-TW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zh-TW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EEE2F14-0C41-D3D5-95B6-2E6C72EC32E2}"/>
              </a:ext>
            </a:extLst>
          </p:cNvPr>
          <p:cNvSpPr/>
          <p:nvPr/>
        </p:nvSpPr>
        <p:spPr>
          <a:xfrm>
            <a:off x="13395141" y="5706783"/>
            <a:ext cx="2302433" cy="2302433"/>
          </a:xfrm>
          <a:prstGeom prst="ellipse">
            <a:avLst/>
          </a:prstGeom>
          <a:noFill/>
          <a:ln w="381000">
            <a:solidFill>
              <a:srgbClr val="E97132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63F788E-1FE7-A1BF-D291-39654975E58D}"/>
              </a:ext>
            </a:extLst>
          </p:cNvPr>
          <p:cNvSpPr/>
          <p:nvPr/>
        </p:nvSpPr>
        <p:spPr>
          <a:xfrm>
            <a:off x="9792602" y="-2214688"/>
            <a:ext cx="1280160" cy="1280160"/>
          </a:xfrm>
          <a:prstGeom prst="ellipse">
            <a:avLst/>
          </a:prstGeom>
          <a:noFill/>
          <a:ln w="165100">
            <a:solidFill>
              <a:srgbClr val="0070C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E9A245CC-1850-C5C0-ED55-7C3848245B4E}"/>
              </a:ext>
            </a:extLst>
          </p:cNvPr>
          <p:cNvSpPr/>
          <p:nvPr/>
        </p:nvSpPr>
        <p:spPr>
          <a:xfrm>
            <a:off x="10278406" y="-569412"/>
            <a:ext cx="1885122" cy="188512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A80A2288-498E-7B58-88F2-842185392732}"/>
              </a:ext>
            </a:extLst>
          </p:cNvPr>
          <p:cNvSpPr/>
          <p:nvPr/>
        </p:nvSpPr>
        <p:spPr>
          <a:xfrm>
            <a:off x="11783013" y="3029247"/>
            <a:ext cx="238995" cy="1196741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80DF207B-C74A-0DCC-3805-914DCA766BBD}"/>
              </a:ext>
            </a:extLst>
          </p:cNvPr>
          <p:cNvSpPr/>
          <p:nvPr/>
        </p:nvSpPr>
        <p:spPr>
          <a:xfrm>
            <a:off x="4790091" y="7547235"/>
            <a:ext cx="4572934" cy="4572934"/>
          </a:xfrm>
          <a:prstGeom prst="ellipse">
            <a:avLst/>
          </a:prstGeom>
          <a:noFill/>
          <a:ln w="114300" cap="rnd">
            <a:solidFill>
              <a:srgbClr val="FFC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52F4B129-7511-9823-795C-A22E2D518486}"/>
              </a:ext>
            </a:extLst>
          </p:cNvPr>
          <p:cNvSpPr/>
          <p:nvPr/>
        </p:nvSpPr>
        <p:spPr>
          <a:xfrm>
            <a:off x="11783012" y="1680826"/>
            <a:ext cx="238995" cy="1196741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3" name="Image 0" descr="https://search-letsfade-com.herokuapp.com/proxy?url=https://sp-uploads.s3.amazonaws.com/uploads/services/4544151/20220804171117_62ebfdb5a3ef8_introduction_to_computer_networks__ppt_1_page1.jpg">
            <a:extLst>
              <a:ext uri="{FF2B5EF4-FFF2-40B4-BE49-F238E27FC236}">
                <a16:creationId xmlns:a16="http://schemas.microsoft.com/office/drawing/2014/main" id="{E2DA7A50-64FC-CF10-5692-CF0FF8D943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3" t="2111" r="1297" b="3517"/>
          <a:stretch/>
        </p:blipFill>
        <p:spPr>
          <a:xfrm>
            <a:off x="5681576" y="1586863"/>
            <a:ext cx="6101437" cy="4429704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5F21DBDD-BB95-7017-4D27-83DF6FE2699E}"/>
              </a:ext>
            </a:extLst>
          </p:cNvPr>
          <p:cNvSpPr txBox="1"/>
          <p:nvPr/>
        </p:nvSpPr>
        <p:spPr>
          <a:xfrm>
            <a:off x="276721" y="1970137"/>
            <a:ext cx="4572934" cy="43888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0B0004020202020204" pitchFamily="34" charset="0"/>
              </a:rPr>
              <a:t>Computer networks are systems of interconnected devices that can communicate and share resources.</a:t>
            </a: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 Display" panose="020B0004020202020204" pitchFamily="34" charset="0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0B0004020202020204" pitchFamily="34" charset="0"/>
              </a:rPr>
              <a:t>Networks can be classified based on their geographical scope, such as LANs (Local Area Networks) and WANs (Wide Area Networks).</a:t>
            </a: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 Display" panose="020B0004020202020204" pitchFamily="34" charset="0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0B0004020202020204" pitchFamily="34" charset="0"/>
              </a:rPr>
              <a:t>The Internet is a global network of networks that connects billions of devices worldwide.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BF8BA5AD-4BA1-04D9-F2FA-14B7409E2577}"/>
              </a:ext>
            </a:extLst>
          </p:cNvPr>
          <p:cNvSpPr/>
          <p:nvPr/>
        </p:nvSpPr>
        <p:spPr>
          <a:xfrm>
            <a:off x="4326525" y="5022574"/>
            <a:ext cx="3670852" cy="3670852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DF8B7FA-C267-BEE7-C3D6-5F286080D0CF}"/>
              </a:ext>
            </a:extLst>
          </p:cNvPr>
          <p:cNvSpPr/>
          <p:nvPr/>
        </p:nvSpPr>
        <p:spPr>
          <a:xfrm>
            <a:off x="10707341" y="5338309"/>
            <a:ext cx="2415875" cy="2415875"/>
          </a:xfrm>
          <a:prstGeom prst="rect">
            <a:avLst/>
          </a:prstGeom>
          <a:noFill/>
          <a:ln w="165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32D92B47-5E65-FEB6-01B4-590A543A2BF9}"/>
              </a:ext>
            </a:extLst>
          </p:cNvPr>
          <p:cNvSpPr/>
          <p:nvPr/>
        </p:nvSpPr>
        <p:spPr>
          <a:xfrm rot="5400000">
            <a:off x="5657484" y="-1230395"/>
            <a:ext cx="3098937" cy="2671497"/>
          </a:xfrm>
          <a:prstGeom prst="triangle">
            <a:avLst/>
          </a:prstGeom>
          <a:noFill/>
          <a:ln w="165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D80B147B-BCB9-34E3-F697-3577BFF8E994}"/>
              </a:ext>
            </a:extLst>
          </p:cNvPr>
          <p:cNvSpPr/>
          <p:nvPr/>
        </p:nvSpPr>
        <p:spPr>
          <a:xfrm>
            <a:off x="12335328" y="2345715"/>
            <a:ext cx="3670852" cy="367085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AE93BC15-A05E-D625-1A61-B89D2E563A05}"/>
              </a:ext>
            </a:extLst>
          </p:cNvPr>
          <p:cNvSpPr/>
          <p:nvPr/>
        </p:nvSpPr>
        <p:spPr>
          <a:xfrm rot="5400000">
            <a:off x="9329072" y="6948865"/>
            <a:ext cx="238995" cy="1196741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1B36202A-5B4D-B202-5014-F7C1350D62B5}"/>
              </a:ext>
            </a:extLst>
          </p:cNvPr>
          <p:cNvGrpSpPr/>
          <p:nvPr/>
        </p:nvGrpSpPr>
        <p:grpSpPr>
          <a:xfrm rot="1904632">
            <a:off x="5087698" y="7104099"/>
            <a:ext cx="4687359" cy="4883905"/>
            <a:chOff x="-3147948" y="7490975"/>
            <a:chExt cx="4687359" cy="4883905"/>
          </a:xfrm>
        </p:grpSpPr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4CF56FA4-E052-5E81-9DD6-A8A20B54BC7D}"/>
                </a:ext>
              </a:extLst>
            </p:cNvPr>
            <p:cNvSpPr/>
            <p:nvPr/>
          </p:nvSpPr>
          <p:spPr>
            <a:xfrm>
              <a:off x="-3147948" y="7614705"/>
              <a:ext cx="4572934" cy="4572934"/>
            </a:xfrm>
            <a:prstGeom prst="ellipse">
              <a:avLst/>
            </a:prstGeom>
            <a:noFill/>
            <a:ln w="114300" cap="rnd">
              <a:solidFill>
                <a:srgbClr val="FFC000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C403273C-626A-6BAF-DE1E-7B678E07BEF5}"/>
                </a:ext>
              </a:extLst>
            </p:cNvPr>
            <p:cNvSpPr/>
            <p:nvPr/>
          </p:nvSpPr>
          <p:spPr>
            <a:xfrm>
              <a:off x="-975360" y="7490975"/>
              <a:ext cx="2514771" cy="48839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28552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4F0FFAFD-2678-0690-7556-1A705B8A11DD}"/>
              </a:ext>
            </a:extLst>
          </p:cNvPr>
          <p:cNvGrpSpPr/>
          <p:nvPr/>
        </p:nvGrpSpPr>
        <p:grpSpPr>
          <a:xfrm rot="1904632">
            <a:off x="5235305" y="337587"/>
            <a:ext cx="4687359" cy="4883905"/>
            <a:chOff x="-3147948" y="7490975"/>
            <a:chExt cx="4687359" cy="4883905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80DF207B-C74A-0DCC-3805-914DCA766BBD}"/>
                </a:ext>
              </a:extLst>
            </p:cNvPr>
            <p:cNvSpPr/>
            <p:nvPr/>
          </p:nvSpPr>
          <p:spPr>
            <a:xfrm>
              <a:off x="-3147948" y="7614705"/>
              <a:ext cx="4572934" cy="4572934"/>
            </a:xfrm>
            <a:prstGeom prst="ellipse">
              <a:avLst/>
            </a:prstGeom>
            <a:noFill/>
            <a:ln w="114300" cap="rnd">
              <a:solidFill>
                <a:srgbClr val="FFC000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51CCE35-EBA0-6669-2407-1DEBEABA222F}"/>
                </a:ext>
              </a:extLst>
            </p:cNvPr>
            <p:cNvSpPr/>
            <p:nvPr/>
          </p:nvSpPr>
          <p:spPr>
            <a:xfrm>
              <a:off x="-975360" y="7490975"/>
              <a:ext cx="2514771" cy="48839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7654507F-5B5A-1D6D-2E2A-93DB568A8409}"/>
              </a:ext>
            </a:extLst>
          </p:cNvPr>
          <p:cNvSpPr/>
          <p:nvPr/>
        </p:nvSpPr>
        <p:spPr>
          <a:xfrm>
            <a:off x="111476" y="105354"/>
            <a:ext cx="4981634" cy="1022406"/>
          </a:xfrm>
          <a:prstGeom prst="rect">
            <a:avLst/>
          </a:prstGeom>
          <a:solidFill>
            <a:srgbClr val="E97132"/>
          </a:solidFill>
          <a:ln>
            <a:solidFill>
              <a:srgbClr val="E971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74B8480-7191-D74C-3E85-2A61BB56B9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748016" y="139250"/>
            <a:ext cx="8622407" cy="3053211"/>
          </a:xfrm>
        </p:spPr>
        <p:txBody>
          <a:bodyPr>
            <a:normAutofit fontScale="90000"/>
          </a:bodyPr>
          <a:lstStyle/>
          <a:p>
            <a:r>
              <a:rPr lang="en-US" altLang="zh-TW" sz="4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Network Topologies</a:t>
            </a:r>
            <a:br>
              <a:rPr lang="en-US" altLang="zh-TW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altLang="zh-TW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altLang="zh-TW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zh-TW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EEE2F14-0C41-D3D5-95B6-2E6C72EC32E2}"/>
              </a:ext>
            </a:extLst>
          </p:cNvPr>
          <p:cNvSpPr/>
          <p:nvPr/>
        </p:nvSpPr>
        <p:spPr>
          <a:xfrm>
            <a:off x="13746833" y="7332449"/>
            <a:ext cx="2302433" cy="2302433"/>
          </a:xfrm>
          <a:prstGeom prst="ellipse">
            <a:avLst/>
          </a:prstGeom>
          <a:noFill/>
          <a:ln w="381000">
            <a:solidFill>
              <a:srgbClr val="E97132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63F788E-1FE7-A1BF-D291-39654975E58D}"/>
              </a:ext>
            </a:extLst>
          </p:cNvPr>
          <p:cNvSpPr/>
          <p:nvPr/>
        </p:nvSpPr>
        <p:spPr>
          <a:xfrm>
            <a:off x="9940807" y="-3137136"/>
            <a:ext cx="1280160" cy="1280160"/>
          </a:xfrm>
          <a:prstGeom prst="ellipse">
            <a:avLst/>
          </a:prstGeom>
          <a:noFill/>
          <a:ln w="165100">
            <a:solidFill>
              <a:srgbClr val="0070C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E9A245CC-1850-C5C0-ED55-7C3848245B4E}"/>
              </a:ext>
            </a:extLst>
          </p:cNvPr>
          <p:cNvSpPr/>
          <p:nvPr/>
        </p:nvSpPr>
        <p:spPr>
          <a:xfrm>
            <a:off x="12192000" y="-2799537"/>
            <a:ext cx="1885122" cy="188512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A80A2288-498E-7B58-88F2-842185392732}"/>
              </a:ext>
            </a:extLst>
          </p:cNvPr>
          <p:cNvSpPr/>
          <p:nvPr/>
        </p:nvSpPr>
        <p:spPr>
          <a:xfrm>
            <a:off x="13507838" y="3109405"/>
            <a:ext cx="238995" cy="1196741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52F4B129-7511-9823-795C-A22E2D518486}"/>
              </a:ext>
            </a:extLst>
          </p:cNvPr>
          <p:cNvSpPr/>
          <p:nvPr/>
        </p:nvSpPr>
        <p:spPr>
          <a:xfrm>
            <a:off x="13507838" y="1582799"/>
            <a:ext cx="238995" cy="1196741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F21DBDD-BB95-7017-4D27-83DF6FE2699E}"/>
              </a:ext>
            </a:extLst>
          </p:cNvPr>
          <p:cNvSpPr txBox="1"/>
          <p:nvPr/>
        </p:nvSpPr>
        <p:spPr>
          <a:xfrm>
            <a:off x="276721" y="1970137"/>
            <a:ext cx="4572934" cy="43888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prstClr val="black"/>
                </a:solidFill>
                <a:latin typeface="Aptos Display" panose="020B0004020202020204" pitchFamily="34" charset="0"/>
              </a:rPr>
              <a:t>Network topology refers to the physical or logical layout of devices in a network.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TW" sz="2400" dirty="0">
              <a:solidFill>
                <a:prstClr val="black"/>
              </a:solidFill>
              <a:latin typeface="Aptos Display" panose="020B0004020202020204" pitchFamily="34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prstClr val="black"/>
                </a:solidFill>
                <a:latin typeface="Aptos Display" panose="020B0004020202020204" pitchFamily="34" charset="0"/>
              </a:rPr>
              <a:t>Common topologies include bus, ring, star, mesh, and hybrid configurations.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TW" sz="2400" dirty="0">
              <a:solidFill>
                <a:prstClr val="black"/>
              </a:solidFill>
              <a:latin typeface="Aptos Display" panose="020B0004020202020204" pitchFamily="34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prstClr val="black"/>
                </a:solidFill>
                <a:latin typeface="Aptos Display" panose="020B0004020202020204" pitchFamily="34" charset="0"/>
              </a:rPr>
              <a:t>Each topology has its own advantages and disadvantages in terms of cost, scalability, and fault tolerance.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BF8BA5AD-4BA1-04D9-F2FA-14B7409E2577}"/>
              </a:ext>
            </a:extLst>
          </p:cNvPr>
          <p:cNvSpPr/>
          <p:nvPr/>
        </p:nvSpPr>
        <p:spPr>
          <a:xfrm>
            <a:off x="4180901" y="7490975"/>
            <a:ext cx="3670852" cy="3670852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DF8B7FA-C267-BEE7-C3D6-5F286080D0CF}"/>
              </a:ext>
            </a:extLst>
          </p:cNvPr>
          <p:cNvSpPr/>
          <p:nvPr/>
        </p:nvSpPr>
        <p:spPr>
          <a:xfrm>
            <a:off x="10493243" y="8410978"/>
            <a:ext cx="2415875" cy="2415875"/>
          </a:xfrm>
          <a:prstGeom prst="rect">
            <a:avLst/>
          </a:prstGeom>
          <a:noFill/>
          <a:ln w="165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32D92B47-5E65-FEB6-01B4-590A543A2BF9}"/>
              </a:ext>
            </a:extLst>
          </p:cNvPr>
          <p:cNvSpPr/>
          <p:nvPr/>
        </p:nvSpPr>
        <p:spPr>
          <a:xfrm rot="5400000">
            <a:off x="5324923" y="-3149471"/>
            <a:ext cx="3098937" cy="2671497"/>
          </a:xfrm>
          <a:prstGeom prst="triangle">
            <a:avLst/>
          </a:prstGeom>
          <a:noFill/>
          <a:ln w="165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0EF8BE8-D0DA-4182-B52A-7598BAB2208F}"/>
              </a:ext>
            </a:extLst>
          </p:cNvPr>
          <p:cNvSpPr/>
          <p:nvPr/>
        </p:nvSpPr>
        <p:spPr>
          <a:xfrm>
            <a:off x="11162560" y="-737931"/>
            <a:ext cx="3670852" cy="367085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11" name="Image 0" descr="https://search-letsfade-com.herokuapp.com/proxy?url=https://static.packt-cdn.com/products/9781838643508/graphics/assets/f5146cbb-0bf1-422c-9c6c-cfb2bd959865.png">
            <a:extLst>
              <a:ext uri="{FF2B5EF4-FFF2-40B4-BE49-F238E27FC236}">
                <a16:creationId xmlns:a16="http://schemas.microsoft.com/office/drawing/2014/main" id="{0C037DAF-4014-4473-AA15-A521082E4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0835" y="1130170"/>
            <a:ext cx="4891127" cy="4597660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795A9EC1-7526-3D18-30FA-B5DE4B8D2844}"/>
              </a:ext>
            </a:extLst>
          </p:cNvPr>
          <p:cNvSpPr/>
          <p:nvPr/>
        </p:nvSpPr>
        <p:spPr>
          <a:xfrm rot="5400000">
            <a:off x="8573861" y="3546851"/>
            <a:ext cx="208273" cy="4891127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07C8676-100A-1F1C-A0BA-BFBE62279ECA}"/>
              </a:ext>
            </a:extLst>
          </p:cNvPr>
          <p:cNvSpPr/>
          <p:nvPr/>
        </p:nvSpPr>
        <p:spPr>
          <a:xfrm>
            <a:off x="-479683" y="0"/>
            <a:ext cx="324091" cy="6858000"/>
          </a:xfrm>
          <a:prstGeom prst="rect">
            <a:avLst/>
          </a:prstGeom>
          <a:gradFill flip="none" rotWithShape="1">
            <a:gsLst>
              <a:gs pos="100000">
                <a:srgbClr val="FFC000"/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48635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7654507F-5B5A-1D6D-2E2A-93DB568A8409}"/>
              </a:ext>
            </a:extLst>
          </p:cNvPr>
          <p:cNvSpPr/>
          <p:nvPr/>
        </p:nvSpPr>
        <p:spPr>
          <a:xfrm>
            <a:off x="5984240" y="985521"/>
            <a:ext cx="5659119" cy="1076470"/>
          </a:xfrm>
          <a:prstGeom prst="rect">
            <a:avLst/>
          </a:prstGeom>
          <a:solidFill>
            <a:srgbClr val="E97132"/>
          </a:solidFill>
          <a:ln>
            <a:solidFill>
              <a:srgbClr val="E971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74B8480-7191-D74C-3E85-2A61BB56B9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97656" y="1897869"/>
            <a:ext cx="6032288" cy="1618954"/>
          </a:xfrm>
        </p:spPr>
        <p:txBody>
          <a:bodyPr>
            <a:normAutofit fontScale="90000"/>
          </a:bodyPr>
          <a:lstStyle/>
          <a:p>
            <a:r>
              <a:rPr lang="en-US" altLang="zh-TW" sz="60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Network Protocols</a:t>
            </a:r>
            <a:br>
              <a:rPr lang="en-US" altLang="zh-TW" sz="6000" dirty="0">
                <a:latin typeface="+mj-lt"/>
                <a:ea typeface="+mj-ea"/>
                <a:cs typeface="+mj-cs"/>
              </a:rPr>
            </a:br>
            <a:br>
              <a:rPr lang="en-US" altLang="zh-TW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zh-TW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BF8BA5AD-4BA1-04D9-F2FA-14B7409E2577}"/>
              </a:ext>
            </a:extLst>
          </p:cNvPr>
          <p:cNvSpPr/>
          <p:nvPr/>
        </p:nvSpPr>
        <p:spPr>
          <a:xfrm>
            <a:off x="8521148" y="7074294"/>
            <a:ext cx="3670852" cy="3670852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DF8B7FA-C267-BEE7-C3D6-5F286080D0CF}"/>
              </a:ext>
            </a:extLst>
          </p:cNvPr>
          <p:cNvSpPr/>
          <p:nvPr/>
        </p:nvSpPr>
        <p:spPr>
          <a:xfrm>
            <a:off x="12967759" y="3623352"/>
            <a:ext cx="2981740" cy="2981740"/>
          </a:xfrm>
          <a:prstGeom prst="rect">
            <a:avLst/>
          </a:prstGeom>
          <a:noFill/>
          <a:ln w="165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32D92B47-5E65-FEB6-01B4-590A543A2BF9}"/>
              </a:ext>
            </a:extLst>
          </p:cNvPr>
          <p:cNvSpPr/>
          <p:nvPr/>
        </p:nvSpPr>
        <p:spPr>
          <a:xfrm rot="5400000">
            <a:off x="7420303" y="-3742494"/>
            <a:ext cx="2319130" cy="1999250"/>
          </a:xfrm>
          <a:prstGeom prst="triangle">
            <a:avLst/>
          </a:prstGeom>
          <a:noFill/>
          <a:ln w="165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EEE2F14-0C41-D3D5-95B6-2E6C72EC32E2}"/>
              </a:ext>
            </a:extLst>
          </p:cNvPr>
          <p:cNvSpPr/>
          <p:nvPr/>
        </p:nvSpPr>
        <p:spPr>
          <a:xfrm>
            <a:off x="861393" y="8118230"/>
            <a:ext cx="2809460" cy="2809460"/>
          </a:xfrm>
          <a:prstGeom prst="ellipse">
            <a:avLst/>
          </a:prstGeom>
          <a:noFill/>
          <a:ln w="381000">
            <a:solidFill>
              <a:srgbClr val="E97132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63F788E-1FE7-A1BF-D291-39654975E58D}"/>
              </a:ext>
            </a:extLst>
          </p:cNvPr>
          <p:cNvSpPr/>
          <p:nvPr/>
        </p:nvSpPr>
        <p:spPr>
          <a:xfrm>
            <a:off x="4814377" y="-3287202"/>
            <a:ext cx="1280160" cy="1280160"/>
          </a:xfrm>
          <a:prstGeom prst="ellipse">
            <a:avLst/>
          </a:prstGeom>
          <a:noFill/>
          <a:ln w="165100">
            <a:solidFill>
              <a:srgbClr val="0070C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E9A245CC-1850-C5C0-ED55-7C3848245B4E}"/>
              </a:ext>
            </a:extLst>
          </p:cNvPr>
          <p:cNvSpPr/>
          <p:nvPr/>
        </p:nvSpPr>
        <p:spPr>
          <a:xfrm>
            <a:off x="10561468" y="-3892164"/>
            <a:ext cx="1885122" cy="188512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A80A2288-498E-7B58-88F2-842185392732}"/>
              </a:ext>
            </a:extLst>
          </p:cNvPr>
          <p:cNvSpPr/>
          <p:nvPr/>
        </p:nvSpPr>
        <p:spPr>
          <a:xfrm>
            <a:off x="12967759" y="2181171"/>
            <a:ext cx="238995" cy="1196741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80DF207B-C74A-0DCC-3805-914DCA766BBD}"/>
              </a:ext>
            </a:extLst>
          </p:cNvPr>
          <p:cNvSpPr/>
          <p:nvPr/>
        </p:nvSpPr>
        <p:spPr>
          <a:xfrm>
            <a:off x="5384218" y="7832034"/>
            <a:ext cx="2155372" cy="2155372"/>
          </a:xfrm>
          <a:prstGeom prst="ellipse">
            <a:avLst/>
          </a:prstGeom>
          <a:noFill/>
          <a:ln w="114300" cap="rnd">
            <a:solidFill>
              <a:srgbClr val="FFC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52F4B129-7511-9823-795C-A22E2D518486}"/>
              </a:ext>
            </a:extLst>
          </p:cNvPr>
          <p:cNvSpPr/>
          <p:nvPr/>
        </p:nvSpPr>
        <p:spPr>
          <a:xfrm>
            <a:off x="12967759" y="738990"/>
            <a:ext cx="238995" cy="1196741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Image 0" descr="https://search-letsfade-com.herokuapp.com/proxy?url=http://mechomotive.com/wp-content/uploads/2021/07/unnamed-1.jpg">
            <a:extLst>
              <a:ext uri="{FF2B5EF4-FFF2-40B4-BE49-F238E27FC236}">
                <a16:creationId xmlns:a16="http://schemas.microsoft.com/office/drawing/2014/main" id="{9314E449-EEE0-2D07-0CC7-A0509BA3D7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58" r="2554" b="1"/>
          <a:stretch/>
        </p:blipFill>
        <p:spPr>
          <a:xfrm>
            <a:off x="242397" y="0"/>
            <a:ext cx="5741843" cy="6827520"/>
          </a:xfrm>
          <a:prstGeom prst="rect">
            <a:avLst/>
          </a:prstGeom>
        </p:spPr>
      </p:pic>
      <p:sp>
        <p:nvSpPr>
          <p:cNvPr id="8" name="Text 1">
            <a:extLst>
              <a:ext uri="{FF2B5EF4-FFF2-40B4-BE49-F238E27FC236}">
                <a16:creationId xmlns:a16="http://schemas.microsoft.com/office/drawing/2014/main" id="{800C17E7-DC33-7DD6-7931-39A8CEF2C021}"/>
              </a:ext>
            </a:extLst>
          </p:cNvPr>
          <p:cNvSpPr/>
          <p:nvPr/>
        </p:nvSpPr>
        <p:spPr>
          <a:xfrm>
            <a:off x="5984240" y="2330415"/>
            <a:ext cx="5659120" cy="38113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Aptos Display" panose="020B0004020202020204" pitchFamily="34" charset="0"/>
              </a:rPr>
              <a:t>Network protocols are standardized rules that govern communication between devices on a network.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prstClr val="black"/>
              </a:solidFill>
              <a:latin typeface="Aptos Display" panose="020B0004020202020204" pitchFamily="34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Aptos Display" panose="020B0004020202020204" pitchFamily="34" charset="0"/>
              </a:rPr>
              <a:t>Examples of protocols include TCP/IP, HTTP, and SMTP.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prstClr val="black"/>
              </a:solidFill>
              <a:latin typeface="Aptos Display" panose="020B0004020202020204" pitchFamily="34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Aptos Display" panose="020B0004020202020204" pitchFamily="34" charset="0"/>
              </a:rPr>
              <a:t>Protocols ensure that data is transmitted reliably and efficiently across the network.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2845E96-3337-AB72-AD04-FFF325EA3313}"/>
              </a:ext>
            </a:extLst>
          </p:cNvPr>
          <p:cNvSpPr/>
          <p:nvPr/>
        </p:nvSpPr>
        <p:spPr>
          <a:xfrm>
            <a:off x="-181527" y="-15240"/>
            <a:ext cx="324091" cy="69265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06A6382-5BE9-ECBE-EAB3-F2433C7E5F1C}"/>
              </a:ext>
            </a:extLst>
          </p:cNvPr>
          <p:cNvSpPr/>
          <p:nvPr/>
        </p:nvSpPr>
        <p:spPr>
          <a:xfrm rot="5400000">
            <a:off x="8563432" y="3553920"/>
            <a:ext cx="132073" cy="4891127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C2DD053-2DC7-3CCB-FDE5-077A232A7E1C}"/>
              </a:ext>
            </a:extLst>
          </p:cNvPr>
          <p:cNvGrpSpPr/>
          <p:nvPr/>
        </p:nvGrpSpPr>
        <p:grpSpPr>
          <a:xfrm rot="1904632">
            <a:off x="4735043" y="9704449"/>
            <a:ext cx="4687359" cy="4883905"/>
            <a:chOff x="-3147948" y="7490975"/>
            <a:chExt cx="4687359" cy="4883905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ABBEB91B-37FA-2523-96B9-37B1EE4DECE9}"/>
                </a:ext>
              </a:extLst>
            </p:cNvPr>
            <p:cNvSpPr/>
            <p:nvPr/>
          </p:nvSpPr>
          <p:spPr>
            <a:xfrm>
              <a:off x="-3147948" y="7614705"/>
              <a:ext cx="4572934" cy="4572934"/>
            </a:xfrm>
            <a:prstGeom prst="ellipse">
              <a:avLst/>
            </a:prstGeom>
            <a:noFill/>
            <a:ln w="114300" cap="rnd">
              <a:solidFill>
                <a:srgbClr val="FFC000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4427FD30-416A-9996-55C8-4607432C0307}"/>
                </a:ext>
              </a:extLst>
            </p:cNvPr>
            <p:cNvSpPr/>
            <p:nvPr/>
          </p:nvSpPr>
          <p:spPr>
            <a:xfrm>
              <a:off x="-975360" y="7490975"/>
              <a:ext cx="2514771" cy="48839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34344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7654507F-5B5A-1D6D-2E2A-93DB568A8409}"/>
              </a:ext>
            </a:extLst>
          </p:cNvPr>
          <p:cNvSpPr/>
          <p:nvPr/>
        </p:nvSpPr>
        <p:spPr>
          <a:xfrm>
            <a:off x="610581" y="604203"/>
            <a:ext cx="5298355" cy="1076470"/>
          </a:xfrm>
          <a:prstGeom prst="rect">
            <a:avLst/>
          </a:prstGeom>
          <a:solidFill>
            <a:srgbClr val="E97132"/>
          </a:solidFill>
          <a:ln>
            <a:solidFill>
              <a:srgbClr val="E971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74B8480-7191-D74C-3E85-2A61BB56B9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504" y="341210"/>
            <a:ext cx="6032288" cy="1280160"/>
          </a:xfrm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OSI </a:t>
            </a:r>
            <a:r>
              <a:rPr lang="en-US" altLang="zh-CN" sz="60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Model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BF8BA5AD-4BA1-04D9-F2FA-14B7409E2577}"/>
              </a:ext>
            </a:extLst>
          </p:cNvPr>
          <p:cNvSpPr/>
          <p:nvPr/>
        </p:nvSpPr>
        <p:spPr>
          <a:xfrm>
            <a:off x="8521148" y="7074294"/>
            <a:ext cx="3670852" cy="3670852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DF8B7FA-C267-BEE7-C3D6-5F286080D0CF}"/>
              </a:ext>
            </a:extLst>
          </p:cNvPr>
          <p:cNvSpPr/>
          <p:nvPr/>
        </p:nvSpPr>
        <p:spPr>
          <a:xfrm>
            <a:off x="12967759" y="3623352"/>
            <a:ext cx="2981740" cy="2981740"/>
          </a:xfrm>
          <a:prstGeom prst="rect">
            <a:avLst/>
          </a:prstGeom>
          <a:noFill/>
          <a:ln w="165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32D92B47-5E65-FEB6-01B4-590A543A2BF9}"/>
              </a:ext>
            </a:extLst>
          </p:cNvPr>
          <p:cNvSpPr/>
          <p:nvPr/>
        </p:nvSpPr>
        <p:spPr>
          <a:xfrm rot="5400000">
            <a:off x="7420303" y="-3742494"/>
            <a:ext cx="2319130" cy="1999250"/>
          </a:xfrm>
          <a:prstGeom prst="triangle">
            <a:avLst/>
          </a:prstGeom>
          <a:noFill/>
          <a:ln w="165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EEE2F14-0C41-D3D5-95B6-2E6C72EC32E2}"/>
              </a:ext>
            </a:extLst>
          </p:cNvPr>
          <p:cNvSpPr/>
          <p:nvPr/>
        </p:nvSpPr>
        <p:spPr>
          <a:xfrm>
            <a:off x="861393" y="8118230"/>
            <a:ext cx="2809460" cy="2809460"/>
          </a:xfrm>
          <a:prstGeom prst="ellipse">
            <a:avLst/>
          </a:prstGeom>
          <a:noFill/>
          <a:ln w="381000">
            <a:solidFill>
              <a:srgbClr val="E97132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63F788E-1FE7-A1BF-D291-39654975E58D}"/>
              </a:ext>
            </a:extLst>
          </p:cNvPr>
          <p:cNvSpPr/>
          <p:nvPr/>
        </p:nvSpPr>
        <p:spPr>
          <a:xfrm>
            <a:off x="4814377" y="-3287202"/>
            <a:ext cx="1280160" cy="1280160"/>
          </a:xfrm>
          <a:prstGeom prst="ellipse">
            <a:avLst/>
          </a:prstGeom>
          <a:noFill/>
          <a:ln w="165100">
            <a:solidFill>
              <a:srgbClr val="0070C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E9A245CC-1850-C5C0-ED55-7C3848245B4E}"/>
              </a:ext>
            </a:extLst>
          </p:cNvPr>
          <p:cNvSpPr/>
          <p:nvPr/>
        </p:nvSpPr>
        <p:spPr>
          <a:xfrm>
            <a:off x="11042820" y="-1002587"/>
            <a:ext cx="1885122" cy="188512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A80A2288-498E-7B58-88F2-842185392732}"/>
              </a:ext>
            </a:extLst>
          </p:cNvPr>
          <p:cNvSpPr/>
          <p:nvPr/>
        </p:nvSpPr>
        <p:spPr>
          <a:xfrm>
            <a:off x="12967759" y="2181171"/>
            <a:ext cx="238995" cy="1196741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80DF207B-C74A-0DCC-3805-914DCA766BBD}"/>
              </a:ext>
            </a:extLst>
          </p:cNvPr>
          <p:cNvSpPr/>
          <p:nvPr/>
        </p:nvSpPr>
        <p:spPr>
          <a:xfrm>
            <a:off x="5384218" y="7832034"/>
            <a:ext cx="2155372" cy="2155372"/>
          </a:xfrm>
          <a:prstGeom prst="ellipse">
            <a:avLst/>
          </a:prstGeom>
          <a:noFill/>
          <a:ln w="114300" cap="rnd">
            <a:solidFill>
              <a:srgbClr val="FFC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52F4B129-7511-9823-795C-A22E2D518486}"/>
              </a:ext>
            </a:extLst>
          </p:cNvPr>
          <p:cNvSpPr/>
          <p:nvPr/>
        </p:nvSpPr>
        <p:spPr>
          <a:xfrm>
            <a:off x="12967759" y="738990"/>
            <a:ext cx="238995" cy="1196741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Image 0" descr="https://search-letsfade-com.herokuapp.com/proxy?url=http://mechomotive.com/wp-content/uploads/2021/07/unnamed-1.jpg">
            <a:extLst>
              <a:ext uri="{FF2B5EF4-FFF2-40B4-BE49-F238E27FC236}">
                <a16:creationId xmlns:a16="http://schemas.microsoft.com/office/drawing/2014/main" id="{9314E449-EEE0-2D07-0CC7-A0509BA3D7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58" r="2554" b="1"/>
          <a:stretch/>
        </p:blipFill>
        <p:spPr>
          <a:xfrm>
            <a:off x="-6170201" y="30480"/>
            <a:ext cx="5741843" cy="682752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D2845E96-3337-AB72-AD04-FFF325EA3313}"/>
              </a:ext>
            </a:extLst>
          </p:cNvPr>
          <p:cNvSpPr/>
          <p:nvPr/>
        </p:nvSpPr>
        <p:spPr>
          <a:xfrm>
            <a:off x="-7408483" y="216294"/>
            <a:ext cx="324091" cy="6858000"/>
          </a:xfrm>
          <a:prstGeom prst="rect">
            <a:avLst/>
          </a:prstGeom>
          <a:gradFill flip="none" rotWithShape="1">
            <a:gsLst>
              <a:gs pos="100000">
                <a:srgbClr val="FFC000"/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06A6382-5BE9-ECBE-EAB3-F2433C7E5F1C}"/>
              </a:ext>
            </a:extLst>
          </p:cNvPr>
          <p:cNvSpPr/>
          <p:nvPr/>
        </p:nvSpPr>
        <p:spPr>
          <a:xfrm rot="5400000">
            <a:off x="9091827" y="2984189"/>
            <a:ext cx="90728" cy="5350576"/>
          </a:xfrm>
          <a:prstGeom prst="roundRect">
            <a:avLst>
              <a:gd name="adj" fmla="val 50000"/>
            </a:avLst>
          </a:prstGeom>
          <a:gradFill>
            <a:gsLst>
              <a:gs pos="53000">
                <a:schemeClr val="accent5">
                  <a:lumMod val="60000"/>
                  <a:lumOff val="40000"/>
                </a:schemeClr>
              </a:gs>
              <a:gs pos="0">
                <a:srgbClr val="FFC00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C2DD053-2DC7-3CCB-FDE5-077A232A7E1C}"/>
              </a:ext>
            </a:extLst>
          </p:cNvPr>
          <p:cNvGrpSpPr/>
          <p:nvPr/>
        </p:nvGrpSpPr>
        <p:grpSpPr>
          <a:xfrm rot="1904632">
            <a:off x="4735043" y="9704449"/>
            <a:ext cx="4687359" cy="4883905"/>
            <a:chOff x="-3147948" y="7490975"/>
            <a:chExt cx="4687359" cy="4883905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ABBEB91B-37FA-2523-96B9-37B1EE4DECE9}"/>
                </a:ext>
              </a:extLst>
            </p:cNvPr>
            <p:cNvSpPr/>
            <p:nvPr/>
          </p:nvSpPr>
          <p:spPr>
            <a:xfrm>
              <a:off x="-3147948" y="7614705"/>
              <a:ext cx="4572934" cy="4572934"/>
            </a:xfrm>
            <a:prstGeom prst="ellipse">
              <a:avLst/>
            </a:prstGeom>
            <a:noFill/>
            <a:ln w="114300" cap="rnd">
              <a:solidFill>
                <a:srgbClr val="FFC000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4427FD30-416A-9996-55C8-4607432C0307}"/>
                </a:ext>
              </a:extLst>
            </p:cNvPr>
            <p:cNvSpPr/>
            <p:nvPr/>
          </p:nvSpPr>
          <p:spPr>
            <a:xfrm>
              <a:off x="-975360" y="7490975"/>
              <a:ext cx="2514771" cy="48839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0" name="Text 1">
            <a:extLst>
              <a:ext uri="{FF2B5EF4-FFF2-40B4-BE49-F238E27FC236}">
                <a16:creationId xmlns:a16="http://schemas.microsoft.com/office/drawing/2014/main" id="{5585801A-573A-4386-07C1-8F6CE67912A1}"/>
              </a:ext>
            </a:extLst>
          </p:cNvPr>
          <p:cNvSpPr/>
          <p:nvPr/>
        </p:nvSpPr>
        <p:spPr>
          <a:xfrm>
            <a:off x="558360" y="1915094"/>
            <a:ext cx="5350577" cy="43705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Aptos Display" panose="020B0004020202020204" pitchFamily="34" charset="0"/>
              </a:rPr>
              <a:t>The OSI (Open Systems Interconnection) model is a conceptual framework that standardizes the functions of a network into seven layers.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prstClr val="black"/>
              </a:solidFill>
              <a:latin typeface="Aptos Display" panose="020B0004020202020204" pitchFamily="34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Aptos Display" panose="020B0004020202020204" pitchFamily="34" charset="0"/>
              </a:rPr>
              <a:t>Each layer has specific responsibilities, such as data encapsulation, routing, and error detection.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prstClr val="black"/>
              </a:solidFill>
              <a:latin typeface="Aptos Display" panose="020B0004020202020204" pitchFamily="34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Aptos Display" panose="020B0004020202020204" pitchFamily="34" charset="0"/>
              </a:rPr>
              <a:t>Understanding the OSI model helps in troubleshooting network issues and designing scalable networks.</a:t>
            </a:r>
          </a:p>
        </p:txBody>
      </p:sp>
      <p:pic>
        <p:nvPicPr>
          <p:cNvPr id="21" name="Image 0" descr="https://search-letsfade-com.herokuapp.com/proxy?url=https://2.bp.blogspot.com/-Y2konI8y35Y/WZBVKHYBbAI/AAAAAAAAB1k/UL4tCHJGPGobKTzonrSRTJmQxQLezRcEACPcBGAYYCw/s1600/OSI.png">
            <a:extLst>
              <a:ext uri="{FF2B5EF4-FFF2-40B4-BE49-F238E27FC236}">
                <a16:creationId xmlns:a16="http://schemas.microsoft.com/office/drawing/2014/main" id="{8FFDDFB4-22F2-B0D3-4858-3E12A168FB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78" r="2982" b="2"/>
          <a:stretch/>
        </p:blipFill>
        <p:spPr>
          <a:xfrm>
            <a:off x="6249792" y="882535"/>
            <a:ext cx="5641731" cy="457231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743366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9C2DD053-2DC7-3CCB-FDE5-077A232A7E1C}"/>
              </a:ext>
            </a:extLst>
          </p:cNvPr>
          <p:cNvGrpSpPr/>
          <p:nvPr/>
        </p:nvGrpSpPr>
        <p:grpSpPr>
          <a:xfrm rot="8416890">
            <a:off x="7715535" y="8169"/>
            <a:ext cx="4417691" cy="4602930"/>
            <a:chOff x="-3147948" y="7490975"/>
            <a:chExt cx="4687359" cy="4883905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ABBEB91B-37FA-2523-96B9-37B1EE4DECE9}"/>
                </a:ext>
              </a:extLst>
            </p:cNvPr>
            <p:cNvSpPr/>
            <p:nvPr/>
          </p:nvSpPr>
          <p:spPr>
            <a:xfrm>
              <a:off x="-3147948" y="7614705"/>
              <a:ext cx="4572934" cy="4572934"/>
            </a:xfrm>
            <a:prstGeom prst="ellipse">
              <a:avLst/>
            </a:prstGeom>
            <a:noFill/>
            <a:ln w="114300" cap="rnd">
              <a:solidFill>
                <a:srgbClr val="FFC000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4427FD30-416A-9996-55C8-4607432C0307}"/>
                </a:ext>
              </a:extLst>
            </p:cNvPr>
            <p:cNvSpPr/>
            <p:nvPr/>
          </p:nvSpPr>
          <p:spPr>
            <a:xfrm>
              <a:off x="-975360" y="7490975"/>
              <a:ext cx="2514771" cy="48839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7654507F-5B5A-1D6D-2E2A-93DB568A8409}"/>
              </a:ext>
            </a:extLst>
          </p:cNvPr>
          <p:cNvSpPr/>
          <p:nvPr/>
        </p:nvSpPr>
        <p:spPr>
          <a:xfrm>
            <a:off x="6170748" y="387861"/>
            <a:ext cx="5757092" cy="1076470"/>
          </a:xfrm>
          <a:prstGeom prst="rect">
            <a:avLst/>
          </a:prstGeom>
          <a:solidFill>
            <a:srgbClr val="E97132"/>
          </a:solidFill>
          <a:ln>
            <a:solidFill>
              <a:srgbClr val="E971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DF8B7FA-C267-BEE7-C3D6-5F286080D0CF}"/>
              </a:ext>
            </a:extLst>
          </p:cNvPr>
          <p:cNvSpPr/>
          <p:nvPr/>
        </p:nvSpPr>
        <p:spPr>
          <a:xfrm>
            <a:off x="12967759" y="3623352"/>
            <a:ext cx="2981740" cy="2981740"/>
          </a:xfrm>
          <a:prstGeom prst="rect">
            <a:avLst/>
          </a:prstGeom>
          <a:noFill/>
          <a:ln w="165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32D92B47-5E65-FEB6-01B4-590A543A2BF9}"/>
              </a:ext>
            </a:extLst>
          </p:cNvPr>
          <p:cNvSpPr/>
          <p:nvPr/>
        </p:nvSpPr>
        <p:spPr>
          <a:xfrm rot="5400000">
            <a:off x="7420303" y="-3742494"/>
            <a:ext cx="2319130" cy="1999250"/>
          </a:xfrm>
          <a:prstGeom prst="triangle">
            <a:avLst/>
          </a:prstGeom>
          <a:noFill/>
          <a:ln w="165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EEE2F14-0C41-D3D5-95B6-2E6C72EC32E2}"/>
              </a:ext>
            </a:extLst>
          </p:cNvPr>
          <p:cNvSpPr/>
          <p:nvPr/>
        </p:nvSpPr>
        <p:spPr>
          <a:xfrm>
            <a:off x="2004917" y="8582676"/>
            <a:ext cx="2809460" cy="2809460"/>
          </a:xfrm>
          <a:prstGeom prst="ellipse">
            <a:avLst/>
          </a:prstGeom>
          <a:noFill/>
          <a:ln w="381000">
            <a:solidFill>
              <a:srgbClr val="E97132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63F788E-1FE7-A1BF-D291-39654975E58D}"/>
              </a:ext>
            </a:extLst>
          </p:cNvPr>
          <p:cNvSpPr/>
          <p:nvPr/>
        </p:nvSpPr>
        <p:spPr>
          <a:xfrm>
            <a:off x="4814377" y="-3287202"/>
            <a:ext cx="1280160" cy="1280160"/>
          </a:xfrm>
          <a:prstGeom prst="ellipse">
            <a:avLst/>
          </a:prstGeom>
          <a:noFill/>
          <a:ln w="165100">
            <a:solidFill>
              <a:srgbClr val="0070C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E9A245CC-1850-C5C0-ED55-7C3848245B4E}"/>
              </a:ext>
            </a:extLst>
          </p:cNvPr>
          <p:cNvSpPr/>
          <p:nvPr/>
        </p:nvSpPr>
        <p:spPr>
          <a:xfrm>
            <a:off x="12264193" y="-2525865"/>
            <a:ext cx="1885122" cy="188512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A80A2288-498E-7B58-88F2-842185392732}"/>
              </a:ext>
            </a:extLst>
          </p:cNvPr>
          <p:cNvSpPr/>
          <p:nvPr/>
        </p:nvSpPr>
        <p:spPr>
          <a:xfrm>
            <a:off x="12967759" y="2181171"/>
            <a:ext cx="238995" cy="1196741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80DF207B-C74A-0DCC-3805-914DCA766BBD}"/>
              </a:ext>
            </a:extLst>
          </p:cNvPr>
          <p:cNvSpPr/>
          <p:nvPr/>
        </p:nvSpPr>
        <p:spPr>
          <a:xfrm>
            <a:off x="5384218" y="7832034"/>
            <a:ext cx="2155372" cy="2155372"/>
          </a:xfrm>
          <a:prstGeom prst="ellipse">
            <a:avLst/>
          </a:prstGeom>
          <a:noFill/>
          <a:ln w="114300" cap="rnd">
            <a:solidFill>
              <a:srgbClr val="FFC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52F4B129-7511-9823-795C-A22E2D518486}"/>
              </a:ext>
            </a:extLst>
          </p:cNvPr>
          <p:cNvSpPr/>
          <p:nvPr/>
        </p:nvSpPr>
        <p:spPr>
          <a:xfrm>
            <a:off x="12967759" y="738990"/>
            <a:ext cx="238995" cy="1196741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2845E96-3337-AB72-AD04-FFF325EA3313}"/>
              </a:ext>
            </a:extLst>
          </p:cNvPr>
          <p:cNvSpPr/>
          <p:nvPr/>
        </p:nvSpPr>
        <p:spPr>
          <a:xfrm>
            <a:off x="-7408483" y="216294"/>
            <a:ext cx="324091" cy="6858000"/>
          </a:xfrm>
          <a:prstGeom prst="rect">
            <a:avLst/>
          </a:prstGeom>
          <a:gradFill flip="none" rotWithShape="1">
            <a:gsLst>
              <a:gs pos="100000">
                <a:srgbClr val="FFC000"/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06A6382-5BE9-ECBE-EAB3-F2433C7E5F1C}"/>
              </a:ext>
            </a:extLst>
          </p:cNvPr>
          <p:cNvSpPr/>
          <p:nvPr/>
        </p:nvSpPr>
        <p:spPr>
          <a:xfrm rot="5400000">
            <a:off x="8843170" y="3252391"/>
            <a:ext cx="303270" cy="5648113"/>
          </a:xfrm>
          <a:prstGeom prst="roundRect">
            <a:avLst>
              <a:gd name="adj" fmla="val 50000"/>
            </a:avLst>
          </a:prstGeom>
          <a:gradFill>
            <a:gsLst>
              <a:gs pos="53000">
                <a:schemeClr val="accent5">
                  <a:lumMod val="60000"/>
                  <a:lumOff val="40000"/>
                </a:schemeClr>
              </a:gs>
              <a:gs pos="0">
                <a:srgbClr val="FFC00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21" name="Image 0" descr="https://search-letsfade-com.herokuapp.com/proxy?url=https://2.bp.blogspot.com/-Y2konI8y35Y/WZBVKHYBbAI/AAAAAAAAB1k/UL4tCHJGPGobKTzonrSRTJmQxQLezRcEACPcBGAYYCw/s1600/OSI.png">
            <a:extLst>
              <a:ext uri="{FF2B5EF4-FFF2-40B4-BE49-F238E27FC236}">
                <a16:creationId xmlns:a16="http://schemas.microsoft.com/office/drawing/2014/main" id="{8FFDDFB4-22F2-B0D3-4858-3E12A168FB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78" r="2982" b="2"/>
          <a:stretch/>
        </p:blipFill>
        <p:spPr>
          <a:xfrm>
            <a:off x="-6044473" y="1091756"/>
            <a:ext cx="5641731" cy="4572311"/>
          </a:xfrm>
          <a:prstGeom prst="rect">
            <a:avLst/>
          </a:prstGeom>
          <a:effectLst/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74B8480-7191-D74C-3E85-2A61BB56B9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21253" y="157704"/>
            <a:ext cx="6032288" cy="12801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TW" sz="6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Network Devices</a:t>
            </a:r>
            <a:endParaRPr lang="en-US" altLang="zh-TW" sz="6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Text 1">
            <a:extLst>
              <a:ext uri="{FF2B5EF4-FFF2-40B4-BE49-F238E27FC236}">
                <a16:creationId xmlns:a16="http://schemas.microsoft.com/office/drawing/2014/main" id="{B55C94DA-56A0-2C85-02DA-C518EBFF6474}"/>
              </a:ext>
            </a:extLst>
          </p:cNvPr>
          <p:cNvSpPr/>
          <p:nvPr/>
        </p:nvSpPr>
        <p:spPr>
          <a:xfrm>
            <a:off x="6170748" y="1792699"/>
            <a:ext cx="5641731" cy="41321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latin typeface="Aptos Display" panose="020B0004020202020204" pitchFamily="34" charset="0"/>
              </a:rPr>
              <a:t>Network devices include routers, switches, hubs, and access points.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200" dirty="0">
              <a:solidFill>
                <a:prstClr val="black"/>
              </a:solidFill>
              <a:latin typeface="Aptos Display" panose="020B0004020202020204" pitchFamily="34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latin typeface="Aptos Display" panose="020B0004020202020204" pitchFamily="34" charset="0"/>
              </a:rPr>
              <a:t>Routers facilitate communication between different networks.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200" dirty="0">
              <a:solidFill>
                <a:prstClr val="black"/>
              </a:solidFill>
              <a:latin typeface="Aptos Display" panose="020B0004020202020204" pitchFamily="34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latin typeface="Aptos Display" panose="020B0004020202020204" pitchFamily="34" charset="0"/>
              </a:rPr>
              <a:t>Switches connect devices within a network and manage traffic efficiently.</a:t>
            </a:r>
          </a:p>
        </p:txBody>
      </p:sp>
      <p:pic>
        <p:nvPicPr>
          <p:cNvPr id="22" name="Image 0" descr="https://search-letsfade-com.herokuapp.com/proxy?url=https://www.itrelease.com/wp-content/uploads/2021/06/Types-of-network-devices.jpg">
            <a:extLst>
              <a:ext uri="{FF2B5EF4-FFF2-40B4-BE49-F238E27FC236}">
                <a16:creationId xmlns:a16="http://schemas.microsoft.com/office/drawing/2014/main" id="{759F3953-517D-9CD8-973D-9412D1161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14" y="1828709"/>
            <a:ext cx="5139856" cy="3589285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BF8BA5AD-4BA1-04D9-F2FA-14B7409E2577}"/>
              </a:ext>
            </a:extLst>
          </p:cNvPr>
          <p:cNvSpPr/>
          <p:nvPr/>
        </p:nvSpPr>
        <p:spPr>
          <a:xfrm>
            <a:off x="-400350" y="5491394"/>
            <a:ext cx="3670852" cy="3670852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74668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9C2DD053-2DC7-3CCB-FDE5-077A232A7E1C}"/>
              </a:ext>
            </a:extLst>
          </p:cNvPr>
          <p:cNvGrpSpPr/>
          <p:nvPr/>
        </p:nvGrpSpPr>
        <p:grpSpPr>
          <a:xfrm rot="8416890">
            <a:off x="8324294" y="8567722"/>
            <a:ext cx="4417691" cy="4602930"/>
            <a:chOff x="-3147948" y="7490975"/>
            <a:chExt cx="4687359" cy="4883905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ABBEB91B-37FA-2523-96B9-37B1EE4DECE9}"/>
                </a:ext>
              </a:extLst>
            </p:cNvPr>
            <p:cNvSpPr/>
            <p:nvPr/>
          </p:nvSpPr>
          <p:spPr>
            <a:xfrm>
              <a:off x="-3147948" y="7614705"/>
              <a:ext cx="4572934" cy="4572934"/>
            </a:xfrm>
            <a:prstGeom prst="ellipse">
              <a:avLst/>
            </a:prstGeom>
            <a:noFill/>
            <a:ln w="114300" cap="rnd">
              <a:solidFill>
                <a:srgbClr val="FFC000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4427FD30-416A-9996-55C8-4607432C0307}"/>
                </a:ext>
              </a:extLst>
            </p:cNvPr>
            <p:cNvSpPr/>
            <p:nvPr/>
          </p:nvSpPr>
          <p:spPr>
            <a:xfrm>
              <a:off x="-975360" y="7490975"/>
              <a:ext cx="2514771" cy="48839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7654507F-5B5A-1D6D-2E2A-93DB568A8409}"/>
              </a:ext>
            </a:extLst>
          </p:cNvPr>
          <p:cNvSpPr/>
          <p:nvPr/>
        </p:nvSpPr>
        <p:spPr>
          <a:xfrm>
            <a:off x="281325" y="364844"/>
            <a:ext cx="1420154" cy="235567"/>
          </a:xfrm>
          <a:prstGeom prst="rect">
            <a:avLst/>
          </a:prstGeom>
          <a:solidFill>
            <a:srgbClr val="E97132"/>
          </a:solidFill>
          <a:ln>
            <a:solidFill>
              <a:srgbClr val="E971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DF8B7FA-C267-BEE7-C3D6-5F286080D0CF}"/>
              </a:ext>
            </a:extLst>
          </p:cNvPr>
          <p:cNvSpPr/>
          <p:nvPr/>
        </p:nvSpPr>
        <p:spPr>
          <a:xfrm>
            <a:off x="12967759" y="3623352"/>
            <a:ext cx="2981740" cy="2981740"/>
          </a:xfrm>
          <a:prstGeom prst="rect">
            <a:avLst/>
          </a:prstGeom>
          <a:noFill/>
          <a:ln w="165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32D92B47-5E65-FEB6-01B4-590A543A2BF9}"/>
              </a:ext>
            </a:extLst>
          </p:cNvPr>
          <p:cNvSpPr/>
          <p:nvPr/>
        </p:nvSpPr>
        <p:spPr>
          <a:xfrm rot="5400000">
            <a:off x="7420303" y="-3742494"/>
            <a:ext cx="2319130" cy="1999250"/>
          </a:xfrm>
          <a:prstGeom prst="triangle">
            <a:avLst/>
          </a:prstGeom>
          <a:noFill/>
          <a:ln w="165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EEE2F14-0C41-D3D5-95B6-2E6C72EC32E2}"/>
              </a:ext>
            </a:extLst>
          </p:cNvPr>
          <p:cNvSpPr/>
          <p:nvPr/>
        </p:nvSpPr>
        <p:spPr>
          <a:xfrm>
            <a:off x="2004917" y="8582676"/>
            <a:ext cx="2809460" cy="2809460"/>
          </a:xfrm>
          <a:prstGeom prst="ellipse">
            <a:avLst/>
          </a:prstGeom>
          <a:noFill/>
          <a:ln w="381000">
            <a:solidFill>
              <a:srgbClr val="E97132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63F788E-1FE7-A1BF-D291-39654975E58D}"/>
              </a:ext>
            </a:extLst>
          </p:cNvPr>
          <p:cNvSpPr/>
          <p:nvPr/>
        </p:nvSpPr>
        <p:spPr>
          <a:xfrm>
            <a:off x="5243685" y="-3165945"/>
            <a:ext cx="1280160" cy="1280160"/>
          </a:xfrm>
          <a:prstGeom prst="ellipse">
            <a:avLst/>
          </a:prstGeom>
          <a:noFill/>
          <a:ln w="165100">
            <a:solidFill>
              <a:srgbClr val="0070C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E9A245CC-1850-C5C0-ED55-7C3848245B4E}"/>
              </a:ext>
            </a:extLst>
          </p:cNvPr>
          <p:cNvSpPr/>
          <p:nvPr/>
        </p:nvSpPr>
        <p:spPr>
          <a:xfrm>
            <a:off x="12264193" y="-2525865"/>
            <a:ext cx="1885122" cy="188512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A80A2288-498E-7B58-88F2-842185392732}"/>
              </a:ext>
            </a:extLst>
          </p:cNvPr>
          <p:cNvSpPr/>
          <p:nvPr/>
        </p:nvSpPr>
        <p:spPr>
          <a:xfrm>
            <a:off x="11655098" y="4613821"/>
            <a:ext cx="238995" cy="1196741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80DF207B-C74A-0DCC-3805-914DCA766BBD}"/>
              </a:ext>
            </a:extLst>
          </p:cNvPr>
          <p:cNvSpPr/>
          <p:nvPr/>
        </p:nvSpPr>
        <p:spPr>
          <a:xfrm>
            <a:off x="5384218" y="7832034"/>
            <a:ext cx="2155372" cy="2155372"/>
          </a:xfrm>
          <a:prstGeom prst="ellipse">
            <a:avLst/>
          </a:prstGeom>
          <a:noFill/>
          <a:ln w="114300" cap="rnd">
            <a:solidFill>
              <a:srgbClr val="FFC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52F4B129-7511-9823-795C-A22E2D518486}"/>
              </a:ext>
            </a:extLst>
          </p:cNvPr>
          <p:cNvSpPr/>
          <p:nvPr/>
        </p:nvSpPr>
        <p:spPr>
          <a:xfrm>
            <a:off x="11655098" y="1935731"/>
            <a:ext cx="238995" cy="1196741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2845E96-3337-AB72-AD04-FFF325EA3313}"/>
              </a:ext>
            </a:extLst>
          </p:cNvPr>
          <p:cNvSpPr/>
          <p:nvPr/>
        </p:nvSpPr>
        <p:spPr>
          <a:xfrm>
            <a:off x="-7408483" y="216294"/>
            <a:ext cx="324091" cy="6858000"/>
          </a:xfrm>
          <a:prstGeom prst="rect">
            <a:avLst/>
          </a:prstGeom>
          <a:gradFill flip="none" rotWithShape="1">
            <a:gsLst>
              <a:gs pos="100000">
                <a:srgbClr val="FFC000"/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06A6382-5BE9-ECBE-EAB3-F2433C7E5F1C}"/>
              </a:ext>
            </a:extLst>
          </p:cNvPr>
          <p:cNvSpPr/>
          <p:nvPr/>
        </p:nvSpPr>
        <p:spPr>
          <a:xfrm rot="5400000">
            <a:off x="8745310" y="4579162"/>
            <a:ext cx="303270" cy="5648113"/>
          </a:xfrm>
          <a:prstGeom prst="roundRect">
            <a:avLst>
              <a:gd name="adj" fmla="val 50000"/>
            </a:avLst>
          </a:prstGeom>
          <a:gradFill>
            <a:gsLst>
              <a:gs pos="53000">
                <a:schemeClr val="accent5">
                  <a:lumMod val="60000"/>
                  <a:lumOff val="40000"/>
                </a:schemeClr>
              </a:gs>
              <a:gs pos="0">
                <a:srgbClr val="FFC00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74B8480-7191-D74C-3E85-2A61BB56B9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01" y="298912"/>
            <a:ext cx="6032288" cy="12801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TW" sz="6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Network Security</a:t>
            </a:r>
            <a:endParaRPr lang="en-US" altLang="zh-TW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2" name="Image 0" descr="https://search-letsfade-com.herokuapp.com/proxy?url=https://www.itrelease.com/wp-content/uploads/2021/06/Types-of-network-devices.jpg">
            <a:extLst>
              <a:ext uri="{FF2B5EF4-FFF2-40B4-BE49-F238E27FC236}">
                <a16:creationId xmlns:a16="http://schemas.microsoft.com/office/drawing/2014/main" id="{759F3953-517D-9CD8-973D-9412D1161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402572" y="1935731"/>
            <a:ext cx="5139856" cy="3589285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BF8BA5AD-4BA1-04D9-F2FA-14B7409E2577}"/>
              </a:ext>
            </a:extLst>
          </p:cNvPr>
          <p:cNvSpPr/>
          <p:nvPr/>
        </p:nvSpPr>
        <p:spPr>
          <a:xfrm>
            <a:off x="-3128310" y="6747250"/>
            <a:ext cx="3670852" cy="3670852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Text 1">
            <a:extLst>
              <a:ext uri="{FF2B5EF4-FFF2-40B4-BE49-F238E27FC236}">
                <a16:creationId xmlns:a16="http://schemas.microsoft.com/office/drawing/2014/main" id="{A0BAA5DC-018D-592B-BE40-A8A94679E064}"/>
              </a:ext>
            </a:extLst>
          </p:cNvPr>
          <p:cNvSpPr/>
          <p:nvPr/>
        </p:nvSpPr>
        <p:spPr>
          <a:xfrm>
            <a:off x="297907" y="1660495"/>
            <a:ext cx="5522741" cy="45675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latin typeface="Aptos Display" panose="020B0004020202020204" pitchFamily="34" charset="0"/>
              </a:rPr>
              <a:t>Network security encompasses measures to protect data and resources from unauthorized access or attacks.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200" dirty="0">
              <a:solidFill>
                <a:prstClr val="black"/>
              </a:solidFill>
              <a:latin typeface="Aptos Display" panose="020B0004020202020204" pitchFamily="34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latin typeface="Aptos Display" panose="020B0004020202020204" pitchFamily="34" charset="0"/>
              </a:rPr>
              <a:t>Common security measures include firewalls, encryption, and access control lists.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200" dirty="0">
              <a:solidFill>
                <a:prstClr val="black"/>
              </a:solidFill>
              <a:latin typeface="Aptos Display" panose="020B0004020202020204" pitchFamily="34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latin typeface="Aptos Display" panose="020B0004020202020204" pitchFamily="34" charset="0"/>
              </a:rPr>
              <a:t>Regular security audits and updates are essential to maintain the integrity of a network.</a:t>
            </a:r>
          </a:p>
        </p:txBody>
      </p:sp>
      <p:pic>
        <p:nvPicPr>
          <p:cNvPr id="24" name="Image 0" descr="https://search-letsfade-com.herokuapp.com/proxy?url=https://www.infosectrain.com/wp-content/uploads/2023/01/7-Layers-of-the-OSI-Model.jpg">
            <a:extLst>
              <a:ext uri="{FF2B5EF4-FFF2-40B4-BE49-F238E27FC236}">
                <a16:creationId xmlns:a16="http://schemas.microsoft.com/office/drawing/2014/main" id="{A0F04DC7-F7D4-78B8-E330-5103DFD0B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8412" y="610695"/>
            <a:ext cx="5434428" cy="553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854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9C2DD053-2DC7-3CCB-FDE5-077A232A7E1C}"/>
              </a:ext>
            </a:extLst>
          </p:cNvPr>
          <p:cNvGrpSpPr/>
          <p:nvPr/>
        </p:nvGrpSpPr>
        <p:grpSpPr>
          <a:xfrm rot="8416890">
            <a:off x="8324294" y="8567722"/>
            <a:ext cx="4417691" cy="4602930"/>
            <a:chOff x="-3147948" y="7490975"/>
            <a:chExt cx="4687359" cy="4883905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ABBEB91B-37FA-2523-96B9-37B1EE4DECE9}"/>
                </a:ext>
              </a:extLst>
            </p:cNvPr>
            <p:cNvSpPr/>
            <p:nvPr/>
          </p:nvSpPr>
          <p:spPr>
            <a:xfrm>
              <a:off x="-3147948" y="7614705"/>
              <a:ext cx="4572934" cy="4572934"/>
            </a:xfrm>
            <a:prstGeom prst="ellipse">
              <a:avLst/>
            </a:prstGeom>
            <a:noFill/>
            <a:ln w="114300" cap="rnd">
              <a:solidFill>
                <a:srgbClr val="FFC000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4427FD30-416A-9996-55C8-4607432C0307}"/>
                </a:ext>
              </a:extLst>
            </p:cNvPr>
            <p:cNvSpPr/>
            <p:nvPr/>
          </p:nvSpPr>
          <p:spPr>
            <a:xfrm>
              <a:off x="-975360" y="7490975"/>
              <a:ext cx="2514771" cy="48839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7654507F-5B5A-1D6D-2E2A-93DB568A8409}"/>
              </a:ext>
            </a:extLst>
          </p:cNvPr>
          <p:cNvSpPr/>
          <p:nvPr/>
        </p:nvSpPr>
        <p:spPr>
          <a:xfrm>
            <a:off x="150471" y="671654"/>
            <a:ext cx="5822066" cy="907418"/>
          </a:xfrm>
          <a:prstGeom prst="roundRect">
            <a:avLst>
              <a:gd name="adj" fmla="val 50000"/>
            </a:avLst>
          </a:prstGeom>
          <a:solidFill>
            <a:srgbClr val="E97132"/>
          </a:solidFill>
          <a:ln>
            <a:solidFill>
              <a:srgbClr val="E971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DF8B7FA-C267-BEE7-C3D6-5F286080D0CF}"/>
              </a:ext>
            </a:extLst>
          </p:cNvPr>
          <p:cNvSpPr/>
          <p:nvPr/>
        </p:nvSpPr>
        <p:spPr>
          <a:xfrm>
            <a:off x="12967759" y="3623352"/>
            <a:ext cx="2981740" cy="2981740"/>
          </a:xfrm>
          <a:prstGeom prst="rect">
            <a:avLst/>
          </a:prstGeom>
          <a:noFill/>
          <a:ln w="165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32D92B47-5E65-FEB6-01B4-590A543A2BF9}"/>
              </a:ext>
            </a:extLst>
          </p:cNvPr>
          <p:cNvSpPr/>
          <p:nvPr/>
        </p:nvSpPr>
        <p:spPr>
          <a:xfrm rot="5400000">
            <a:off x="7420303" y="-3742494"/>
            <a:ext cx="2319130" cy="1999250"/>
          </a:xfrm>
          <a:prstGeom prst="triangle">
            <a:avLst/>
          </a:prstGeom>
          <a:noFill/>
          <a:ln w="165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EEE2F14-0C41-D3D5-95B6-2E6C72EC32E2}"/>
              </a:ext>
            </a:extLst>
          </p:cNvPr>
          <p:cNvSpPr/>
          <p:nvPr/>
        </p:nvSpPr>
        <p:spPr>
          <a:xfrm>
            <a:off x="2004917" y="8582676"/>
            <a:ext cx="2809460" cy="2809460"/>
          </a:xfrm>
          <a:prstGeom prst="ellipse">
            <a:avLst/>
          </a:prstGeom>
          <a:noFill/>
          <a:ln w="381000">
            <a:solidFill>
              <a:srgbClr val="E97132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63F788E-1FE7-A1BF-D291-39654975E58D}"/>
              </a:ext>
            </a:extLst>
          </p:cNvPr>
          <p:cNvSpPr/>
          <p:nvPr/>
        </p:nvSpPr>
        <p:spPr>
          <a:xfrm>
            <a:off x="5243685" y="-3165945"/>
            <a:ext cx="1280160" cy="1280160"/>
          </a:xfrm>
          <a:prstGeom prst="ellipse">
            <a:avLst/>
          </a:prstGeom>
          <a:noFill/>
          <a:ln w="165100">
            <a:solidFill>
              <a:srgbClr val="0070C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E9A245CC-1850-C5C0-ED55-7C3848245B4E}"/>
              </a:ext>
            </a:extLst>
          </p:cNvPr>
          <p:cNvSpPr/>
          <p:nvPr/>
        </p:nvSpPr>
        <p:spPr>
          <a:xfrm>
            <a:off x="12264193" y="-2525865"/>
            <a:ext cx="1885122" cy="188512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A80A2288-498E-7B58-88F2-842185392732}"/>
              </a:ext>
            </a:extLst>
          </p:cNvPr>
          <p:cNvSpPr/>
          <p:nvPr/>
        </p:nvSpPr>
        <p:spPr>
          <a:xfrm>
            <a:off x="11888849" y="4619324"/>
            <a:ext cx="238995" cy="1196741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80DF207B-C74A-0DCC-3805-914DCA766BBD}"/>
              </a:ext>
            </a:extLst>
          </p:cNvPr>
          <p:cNvSpPr/>
          <p:nvPr/>
        </p:nvSpPr>
        <p:spPr>
          <a:xfrm>
            <a:off x="5384218" y="7832034"/>
            <a:ext cx="2155372" cy="2155372"/>
          </a:xfrm>
          <a:prstGeom prst="ellipse">
            <a:avLst/>
          </a:prstGeom>
          <a:noFill/>
          <a:ln w="114300" cap="rnd">
            <a:solidFill>
              <a:srgbClr val="FFC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52F4B129-7511-9823-795C-A22E2D518486}"/>
              </a:ext>
            </a:extLst>
          </p:cNvPr>
          <p:cNvSpPr/>
          <p:nvPr/>
        </p:nvSpPr>
        <p:spPr>
          <a:xfrm>
            <a:off x="11888850" y="1935731"/>
            <a:ext cx="238995" cy="1196741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2845E96-3337-AB72-AD04-FFF325EA3313}"/>
              </a:ext>
            </a:extLst>
          </p:cNvPr>
          <p:cNvSpPr/>
          <p:nvPr/>
        </p:nvSpPr>
        <p:spPr>
          <a:xfrm>
            <a:off x="-7408483" y="216294"/>
            <a:ext cx="324091" cy="6858000"/>
          </a:xfrm>
          <a:prstGeom prst="rect">
            <a:avLst/>
          </a:prstGeom>
          <a:gradFill flip="none" rotWithShape="1">
            <a:gsLst>
              <a:gs pos="100000">
                <a:srgbClr val="FFC000"/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06A6382-5BE9-ECBE-EAB3-F2433C7E5F1C}"/>
              </a:ext>
            </a:extLst>
          </p:cNvPr>
          <p:cNvSpPr/>
          <p:nvPr/>
        </p:nvSpPr>
        <p:spPr>
          <a:xfrm rot="5400000">
            <a:off x="5924701" y="745231"/>
            <a:ext cx="170480" cy="11457234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74B8480-7191-D74C-3E85-2A61BB56B9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01" y="298912"/>
            <a:ext cx="6032288" cy="1280160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TW" sz="6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Wireless Networks</a:t>
            </a:r>
            <a:endParaRPr lang="en-US" altLang="zh-TW" sz="6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BF8BA5AD-4BA1-04D9-F2FA-14B7409E2577}"/>
              </a:ext>
            </a:extLst>
          </p:cNvPr>
          <p:cNvSpPr/>
          <p:nvPr/>
        </p:nvSpPr>
        <p:spPr>
          <a:xfrm>
            <a:off x="-3128310" y="6747250"/>
            <a:ext cx="3670852" cy="3670852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Text 1">
            <a:extLst>
              <a:ext uri="{FF2B5EF4-FFF2-40B4-BE49-F238E27FC236}">
                <a16:creationId xmlns:a16="http://schemas.microsoft.com/office/drawing/2014/main" id="{A0BAA5DC-018D-592B-BE40-A8A94679E064}"/>
              </a:ext>
            </a:extLst>
          </p:cNvPr>
          <p:cNvSpPr/>
          <p:nvPr/>
        </p:nvSpPr>
        <p:spPr>
          <a:xfrm>
            <a:off x="6215816" y="1304696"/>
            <a:ext cx="5522741" cy="48513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prstClr val="black"/>
                </a:solidFill>
                <a:latin typeface="Aptos Display" panose="020B0004020202020204" pitchFamily="34" charset="0"/>
              </a:rPr>
              <a:t>Wireless networks use radio waves to transmit data between devices.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TW" sz="3200" dirty="0">
              <a:solidFill>
                <a:prstClr val="black"/>
              </a:solidFill>
              <a:latin typeface="Aptos Display" panose="020B0004020202020204" pitchFamily="34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prstClr val="black"/>
                </a:solidFill>
                <a:latin typeface="Aptos Display" panose="020B0004020202020204" pitchFamily="34" charset="0"/>
              </a:rPr>
              <a:t>Wi-Fi is a common wireless networking technology that enables connectivity without physical cables.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TW" sz="3200" dirty="0">
              <a:solidFill>
                <a:prstClr val="black"/>
              </a:solidFill>
              <a:latin typeface="Aptos Display" panose="020B0004020202020204" pitchFamily="34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prstClr val="black"/>
                </a:solidFill>
                <a:latin typeface="Aptos Display" panose="020B0004020202020204" pitchFamily="34" charset="0"/>
              </a:rPr>
              <a:t>Security protocols like WPA2 and WPA3 are used to secure wireless networks from unauthorized access.</a:t>
            </a:r>
          </a:p>
        </p:txBody>
      </p:sp>
      <p:pic>
        <p:nvPicPr>
          <p:cNvPr id="24" name="Image 0" descr="https://search-letsfade-com.herokuapp.com/proxy?url=https://www.infosectrain.com/wp-content/uploads/2023/01/7-Layers-of-the-OSI-Model.jpg">
            <a:extLst>
              <a:ext uri="{FF2B5EF4-FFF2-40B4-BE49-F238E27FC236}">
                <a16:creationId xmlns:a16="http://schemas.microsoft.com/office/drawing/2014/main" id="{A0F04DC7-F7D4-78B8-E330-5103DFD0B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648" y="-6462995"/>
            <a:ext cx="5434428" cy="5534434"/>
          </a:xfrm>
          <a:prstGeom prst="rect">
            <a:avLst/>
          </a:prstGeom>
        </p:spPr>
      </p:pic>
      <p:pic>
        <p:nvPicPr>
          <p:cNvPr id="3" name="Image 0" descr="https://search-letsfade-com.herokuapp.com/proxy?url=https://scienceblog.com/wp-content/uploads/2017/05/Riding-the-Airways-Ultra-Wideband-Ambient-Backscatter-via-Commercial-Broadcast-Systems-Image.png">
            <a:extLst>
              <a:ext uri="{FF2B5EF4-FFF2-40B4-BE49-F238E27FC236}">
                <a16:creationId xmlns:a16="http://schemas.microsoft.com/office/drawing/2014/main" id="{F44BCBC6-0CCF-530A-E8F3-AA144F18B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877" y="1935731"/>
            <a:ext cx="5730011" cy="399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3603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565</Words>
  <Application>Microsoft Office PowerPoint</Application>
  <PresentationFormat>宽屏</PresentationFormat>
  <Paragraphs>68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Aptos Display</vt:lpstr>
      <vt:lpstr>Arial</vt:lpstr>
      <vt:lpstr>Aptos</vt:lpstr>
      <vt:lpstr>Office 主题​​</vt:lpstr>
      <vt:lpstr>Computer  Networks </vt:lpstr>
      <vt:lpstr>Computer  Networks </vt:lpstr>
      <vt:lpstr>Introduction to  Computer Networks  </vt:lpstr>
      <vt:lpstr>Network Topologies   </vt:lpstr>
      <vt:lpstr>Network Protocols  </vt:lpstr>
      <vt:lpstr>OSI Model</vt:lpstr>
      <vt:lpstr>Network Devices</vt:lpstr>
      <vt:lpstr>Network Security</vt:lpstr>
      <vt:lpstr>Wireless Networks</vt:lpstr>
      <vt:lpstr>Cloud Computing and Networks</vt:lpstr>
      <vt:lpstr>Network Virtualization</vt:lpstr>
      <vt:lpstr>Future Trends in Computer Networks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 Networks</dc:title>
  <dc:creator>冕 小</dc:creator>
  <cp:lastModifiedBy>冕 小</cp:lastModifiedBy>
  <cp:revision>10</cp:revision>
  <dcterms:created xsi:type="dcterms:W3CDTF">2024-05-07T03:08:15Z</dcterms:created>
  <dcterms:modified xsi:type="dcterms:W3CDTF">2024-05-07T04:39:02Z</dcterms:modified>
</cp:coreProperties>
</file>