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280" r:id="rId2"/>
    <p:sldId id="281" r:id="rId3"/>
  </p:sldIdLst>
  <p:sldSz cx="12192000" cy="6858000"/>
  <p:notesSz cx="13716000" cy="24384000"/>
  <p:defaultTextStyle>
    <a:defPPr rtl="0">
      <a:defRPr lang="zh-CN"/>
    </a:defPPr>
    <a:lvl1pPr marL="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9" autoAdjust="0"/>
  </p:normalViewPr>
  <p:slideViewPr>
    <p:cSldViewPr snapToGrid="0" snapToObjects="1">
      <p:cViewPr varScale="1">
        <p:scale>
          <a:sx n="82" d="100"/>
          <a:sy n="82" d="100"/>
        </p:scale>
        <p:origin x="720" y="91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5" d="100"/>
          <a:sy n="35" d="100"/>
        </p:scale>
        <p:origin x="34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D9EDE00-CF98-1408-BD3F-4BA15E9F16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5AEAC6-A0AD-7A74-4B7A-CB90CBEF9F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574B0-0602-4B0F-922A-1A7DF645B03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2024/3/2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7BDE77-D5B3-D951-6707-DB711C5C96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168CF-1E64-87EC-D579-A291643C5D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932A6-C9BC-49DB-B40A-5FF7371DE2DF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716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1pPr>
    <a:lvl2pPr marL="228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2pPr>
    <a:lvl3pPr marL="457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3pPr>
    <a:lvl4pPr marL="685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4pPr>
    <a:lvl5pPr marL="9144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5pPr>
    <a:lvl6pPr marL="11430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6pPr>
    <a:lvl7pPr marL="1371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7pPr>
    <a:lvl8pPr marL="1600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8pPr>
    <a:lvl9pPr marL="1828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1401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33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像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rtlCol="0" anchor="t">
            <a:noAutofit/>
          </a:bodyPr>
          <a:lstStyle>
            <a:lvl1pPr algn="ctr">
              <a:defRPr lang="zh-CN" sz="44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18" name="长方形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2" name="长方形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4" name="图片占位符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7" name="文本占位符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8" name="图片占位符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8" name="文本占位符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7" name="图片占位符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9" name="文本占位符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6" name="图片占位符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5" name="图片占位符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：形状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/>
          </a:p>
        </p:txBody>
      </p:sp>
      <p:sp>
        <p:nvSpPr>
          <p:cNvPr id="26" name="任意多边形：形状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6" name="任意多边形：形状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lnSpc>
                <a:spcPct val="100000"/>
              </a:lnSpc>
              <a:defRPr lang="zh-CN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30" name="图像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1" name="文本占位符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MMM YYYY</a:t>
            </a:r>
          </a:p>
        </p:txBody>
      </p:sp>
      <p:sp>
        <p:nvSpPr>
          <p:cNvPr id="32" name="文本占位符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MMM YYYY</a:t>
            </a:r>
          </a:p>
        </p:txBody>
      </p:sp>
      <p:sp>
        <p:nvSpPr>
          <p:cNvPr id="33" name="文本占位符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34" name="文本占位符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35" name="文本占位符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/>
              <a:t>MMM YYYY</a:t>
            </a:r>
          </a:p>
        </p:txBody>
      </p:sp>
      <p:sp>
        <p:nvSpPr>
          <p:cNvPr id="36" name="文本占位符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rtlCol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cxnSp>
        <p:nvCxnSpPr>
          <p:cNvPr id="42" name="直接连接符​​(S)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/>
          </a:p>
        </p:txBody>
      </p:sp>
      <p:sp>
        <p:nvSpPr>
          <p:cNvPr id="11" name="图像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3" name="图像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任意多边形：形状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7" name="图像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9" name="图像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zh-CN" sz="1800" b="1" cap="all" baseline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rtlCol="0" anchor="t">
            <a:noAutofit/>
          </a:bodyPr>
          <a:lstStyle>
            <a:lvl1pPr marL="0" indent="0">
              <a:spcBef>
                <a:spcPts val="0"/>
              </a:spcBef>
              <a:buNone/>
              <a:defRPr lang="zh-CN" sz="1800" b="1" cap="all" baseline="0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6" name="文本占位符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4" name="图片占位符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6" name="图片占位符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0" name="文本占位符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zh-CN" sz="1800" b="1" cap="all" spc="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5" name="图片占位符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zh-CN" sz="9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61" name="文本占位符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rtlCol="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lang="zh-CN" sz="15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图像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5" name="图像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6" name="图像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3" name="图像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21" name="图像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图像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 b="1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 rtlCol="0">
            <a:noAutofit/>
          </a:bodyPr>
          <a:lstStyle>
            <a:lvl1pPr marL="0" indent="0">
              <a:buNone/>
              <a:defRPr lang="zh-CN" sz="1500"/>
            </a:lvl1pPr>
            <a:lvl2pPr>
              <a:defRPr lang="zh-CN" sz="1500"/>
            </a:lvl2pPr>
            <a:lvl3pPr>
              <a:defRPr lang="zh-CN" sz="1500"/>
            </a:lvl3pPr>
            <a:lvl4pPr>
              <a:defRPr lang="zh-CN" sz="1500"/>
            </a:lvl4pPr>
            <a:lvl5pPr>
              <a:defRPr lang="zh-CN" sz="15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9" name="图像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rtlCol="0" anchor="ctr">
            <a:noAutofit/>
          </a:bodyPr>
          <a:lstStyle>
            <a:lvl1pPr algn="l">
              <a:defRPr lang="zh-CN" sz="44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 rtlCol="0">
            <a:noAutofit/>
          </a:bodyPr>
          <a:lstStyle>
            <a:lvl1pPr marL="0" indent="0" algn="l">
              <a:spcBef>
                <a:spcPts val="576"/>
              </a:spcBef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像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1" name="图像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5" name="图像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7" name="图像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  <p:sp>
        <p:nvSpPr>
          <p:cNvPr id="18" name="标题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/>
          </a:p>
        </p:txBody>
      </p:sp>
      <p:sp>
        <p:nvSpPr>
          <p:cNvPr id="19" name="内容占位符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/>
          </a:p>
        </p:txBody>
      </p:sp>
      <p:sp>
        <p:nvSpPr>
          <p:cNvPr id="20" name="内容占位符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 rtlCol="0">
            <a:noAutofit/>
          </a:bodyPr>
          <a:lstStyle>
            <a:lvl1pPr>
              <a:defRPr lang="zh-CN" sz="1500"/>
            </a:lvl1pPr>
            <a:lvl2pPr>
              <a:defRPr lang="zh-CN" sz="1300"/>
            </a:lvl2pPr>
            <a:lvl3pPr>
              <a:defRPr lang="zh-CN" sz="12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任意多边形(F)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" name="任意多边形(F)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grpSp>
        <p:nvGrpSpPr>
          <p:cNvPr id="9" name="组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任意多边形(F)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" name="任意多边形(F)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14" name="图像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zh-CN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zh-CN" sz="1800"/>
            </a:lvl3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zh-CN" sz="32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lang="zh-CN" sz="32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：形状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4" name="任意多边形：形状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 rtlCol="0">
            <a:noAutofit/>
          </a:bodyPr>
          <a:lstStyle>
            <a:lvl1pPr algn="l">
              <a:lnSpc>
                <a:spcPct val="100000"/>
              </a:lnSpc>
              <a:defRPr lang="zh-CN" b="1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 rtlCol="0">
            <a:noAutofit/>
          </a:bodyPr>
          <a:lstStyle>
            <a:lvl1pPr marL="0" indent="0">
              <a:buNone/>
              <a:defRPr lang="zh-CN" sz="1500"/>
            </a:lvl1pPr>
            <a:lvl2pPr>
              <a:defRPr lang="zh-CN" sz="1500"/>
            </a:lvl2pPr>
            <a:lvl3pPr>
              <a:defRPr lang="zh-CN" sz="1500"/>
            </a:lvl3pPr>
            <a:lvl4pPr>
              <a:defRPr lang="zh-CN" sz="1500"/>
            </a:lvl4pPr>
            <a:lvl5pPr>
              <a:defRPr lang="zh-CN" sz="15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/>
              <a:t>演示文稿标题</a:t>
            </a:r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任意多边形：形状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6" name="任意多边形：形状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3" name="任意多边形：形状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9" name="任意多边形：形状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0" name="任意多边形：形状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7" name="任意多边形：形状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lvl="0" algn="ctr"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lang="zh-CN" sz="4400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 rtlCol="0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2400">
                <a:solidFill>
                  <a:schemeClr val="accent6"/>
                </a:solidFill>
              </a:defRPr>
            </a:lvl1pPr>
            <a:lvl2pPr marL="457200" indent="0">
              <a:buNone/>
              <a:defRPr lang="zh-CN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：形状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 rtlCol="0">
            <a:noAutofit/>
          </a:bodyPr>
          <a:lstStyle>
            <a:lvl1pPr>
              <a:defRPr lang="zh-CN" sz="1800"/>
            </a:lvl1pPr>
            <a:lvl2pPr>
              <a:defRPr lang="zh-CN" sz="1600"/>
            </a:lvl2pPr>
            <a:lvl3pPr>
              <a:defRPr lang="zh-CN" sz="14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：形状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 rtlCol="0">
            <a:noAutofit/>
          </a:bodyPr>
          <a:lstStyle>
            <a:lvl1pPr>
              <a:defRPr lang="zh-CN" sz="1800"/>
            </a:lvl1pPr>
            <a:lvl2pPr>
              <a:defRPr lang="zh-CN" sz="1600"/>
            </a:lvl2pPr>
            <a:lvl3pPr>
              <a:defRPr lang="zh-CN" sz="1400"/>
            </a:lvl3pPr>
            <a:lvl4pPr>
              <a:defRPr lang="zh-CN" sz="1200"/>
            </a:lvl4pPr>
            <a:lvl5pPr>
              <a:defRPr lang="zh-CN" sz="1200"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报价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 rtlCol="0">
            <a:noAutofit/>
          </a:bodyPr>
          <a:lstStyle>
            <a:lvl1pPr algn="l">
              <a:lnSpc>
                <a:spcPct val="100000"/>
              </a:lnSpc>
              <a:defRPr lang="zh-CN" sz="3300" b="1"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57" name="文本占位符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zh-CN" sz="10000" b="1"/>
            </a:lvl1pPr>
          </a:lstStyle>
          <a:p>
            <a:pPr lvl="0" rtl="0"/>
            <a:r>
              <a:rPr lang="zh-CN" dirty="0"/>
              <a:t>“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zh-CN" sz="2400"/>
            </a:lvl1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6" name="文本占位符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 rtlCol="0">
            <a:noAutofit/>
          </a:bodyPr>
          <a:lstStyle>
            <a:lvl1pPr marL="0" indent="0">
              <a:buNone/>
              <a:defRPr lang="zh-CN" sz="10000" b="1"/>
            </a:lvl1pPr>
          </a:lstStyle>
          <a:p>
            <a:pPr lvl="0" rtl="0"/>
            <a:r>
              <a:rPr lang="zh-CN" dirty="0"/>
              <a:t>”</a:t>
            </a:r>
          </a:p>
        </p:txBody>
      </p:sp>
      <p:sp>
        <p:nvSpPr>
          <p:cNvPr id="32" name="图像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3" name="任意多边形：形状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3" name="图像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9" name="任意多边形(F)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1" name="任意多边形(F)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dirty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3" name="图片占位符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24" name="文本占位符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 dirty="0"/>
              <a:t>标题</a:t>
            </a:r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27" name="文本占位符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9" name="图片占位符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8" name="文本占位符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800" b="1" cap="all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0" name="文本占位符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lvl="0" rtl="0"/>
            <a:r>
              <a:rPr lang="zh-CN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 lang="zh-CN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17" name="图片占位符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10" name="图片占位符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15" name="文本占位符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3" name="图片占位符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2" name="文本占位符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24" name="文本占位符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11" name="图片占位符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18" name="文本占位符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6" name="图片占位符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 dirty="0"/>
              <a:t>姓名</a:t>
            </a:r>
          </a:p>
        </p:txBody>
      </p:sp>
      <p:sp>
        <p:nvSpPr>
          <p:cNvPr id="27" name="文本占位符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12" name="图片占位符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1" name="文本占位符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  <p:sp>
        <p:nvSpPr>
          <p:cNvPr id="29" name="图片占位符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8" name="文本占位符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0" name="文本占位符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 dirty="0"/>
              <a:t>标题</a:t>
            </a:r>
          </a:p>
        </p:txBody>
      </p:sp>
      <p:sp>
        <p:nvSpPr>
          <p:cNvPr id="13" name="图片占位符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zh-CN" sz="14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rtlCol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lang="zh-CN" sz="1400" b="1" cap="all" spc="20" baseline="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lvl="0" rtl="0"/>
            <a:r>
              <a:rPr lang="zh-CN"/>
              <a:t>姓名</a:t>
            </a:r>
          </a:p>
        </p:txBody>
      </p:sp>
      <p:sp>
        <p:nvSpPr>
          <p:cNvPr id="33" name="文本占位符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zh-CN" sz="1200" spc="20" baseline="0"/>
            </a:lvl1pPr>
          </a:lstStyle>
          <a:p>
            <a:pPr lvl="0" rtl="0"/>
            <a:r>
              <a:rPr lang="zh-CN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b="1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accent6"/>
                </a:solidFill>
                <a:latin typeface="Microsoft YaHei UI" panose="020B0604020202020204" pitchFamily="34" charset="0"/>
                <a:ea typeface="Microsoft YaHei UI"/>
                <a:cs typeface="Microsoft YaHei UI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zh-CN" sz="4400" b="1" kern="1200" cap="all" baseline="0">
          <a:solidFill>
            <a:schemeClr val="accent6"/>
          </a:solidFill>
          <a:latin typeface="+mj-ea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800" kern="1200">
          <a:solidFill>
            <a:schemeClr val="accent6"/>
          </a:solidFill>
          <a:latin typeface="+mn-ea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400" kern="1200">
          <a:solidFill>
            <a:schemeClr val="accent6"/>
          </a:solidFill>
          <a:latin typeface="+mn-ea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+mn-ea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zh.wikipedia.org/wiki/%E9%A3%9B%E5%BD%88" TargetMode="External"/><Relationship Id="rId7" Type="http://schemas.openxmlformats.org/officeDocument/2006/relationships/hyperlink" Target="https://zh.wikipedia.org/wiki/%E9%BA%A5%E9%81%9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zh.wikipedia.org/wiki/%E9%9B%B7%E7%A5%9E%E5%85%AC%E5%8F%B8" TargetMode="External"/><Relationship Id="rId5" Type="http://schemas.openxmlformats.org/officeDocument/2006/relationships/hyperlink" Target="https://zh.wikipedia.org/wiki/%E9%80%9A%E7%94%A8%E5%8B%95%E5%8A%9B%E5%85%AC%E5%8F%B8" TargetMode="External"/><Relationship Id="rId4" Type="http://schemas.openxmlformats.org/officeDocument/2006/relationships/hyperlink" Target="https://zh.wikipedia.org/wiki/%E5%8D%B0%E7%AC%AC%E5%AE%89%E6%88%B0%E6%96%A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59" y="347472"/>
            <a:ext cx="6766560" cy="76809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4400" b="0" i="0" dirty="0">
                <a:solidFill>
                  <a:srgbClr val="0D0D0D"/>
                </a:solidFill>
                <a:effectLst/>
                <a:latin typeface="Söhne"/>
              </a:rPr>
              <a:t>陀螺仪</a:t>
            </a:r>
            <a:endParaRPr 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635" y="1449935"/>
            <a:ext cx="6766560" cy="2700528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sz="3200" b="0" i="0" dirty="0">
                <a:solidFill>
                  <a:srgbClr val="0D0D0D"/>
                </a:solidFill>
                <a:effectLst/>
                <a:latin typeface="Söhne"/>
              </a:rPr>
              <a:t>陀螺仪是一种用于测量和维持物体角速度的传感器。它通过检测物体绕其轴线的旋转，根据</a:t>
            </a:r>
            <a:r>
              <a:rPr lang="zh-CN" altLang="en-US" sz="3200" b="1" i="0" dirty="0">
                <a:solidFill>
                  <a:srgbClr val="0D0D0D"/>
                </a:solidFill>
                <a:effectLst/>
                <a:latin typeface="Söhne"/>
              </a:rPr>
              <a:t>角动量守恒</a:t>
            </a:r>
            <a:r>
              <a:rPr lang="zh-CN" altLang="en-US" sz="3200" b="0" i="0" dirty="0">
                <a:solidFill>
                  <a:srgbClr val="0D0D0D"/>
                </a:solidFill>
                <a:effectLst/>
                <a:latin typeface="Söhne"/>
              </a:rPr>
              <a:t>原理提供导航、稳定和姿态控制等应用所需的准确方向信息。惯性导航</a:t>
            </a:r>
            <a:r>
              <a:rPr lang="zh-CN" altLang="en-US" sz="2800" b="0" i="0" dirty="0">
                <a:solidFill>
                  <a:srgbClr val="0D0D0D"/>
                </a:solidFill>
                <a:effectLst/>
                <a:latin typeface="Söhne"/>
              </a:rPr>
              <a:t>陀螺仪用于测量导弹的角速度，即导弹围绕各个轴线的旋转速度。基于旋转速度的积分，可以得到导弹在时间上的旋转角度，从而确定导弹的方向。</a:t>
            </a:r>
            <a:endParaRPr lang="zh-CN" sz="2800" dirty="0"/>
          </a:p>
        </p:txBody>
      </p: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smtClean="0"/>
              <a:t>1</a:t>
            </a:fld>
            <a:endParaRPr 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163B12-B645-B695-C0DB-48B767DC9679}"/>
              </a:ext>
            </a:extLst>
          </p:cNvPr>
          <p:cNvSpPr txBox="1"/>
          <p:nvPr/>
        </p:nvSpPr>
        <p:spPr>
          <a:xfrm>
            <a:off x="0" y="742511"/>
            <a:ext cx="337451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0D0D0D"/>
                </a:solidFill>
                <a:effectLst/>
                <a:latin typeface="Söhne"/>
              </a:rPr>
              <a:t>一些专业制造高精度陀螺仪的公司包括</a:t>
            </a:r>
            <a:endParaRPr lang="en-US" altLang="zh-CN" sz="2400" b="0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Honeywell International Inc.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Northrop Grumman Corporation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Safran Electronics &amp; Defense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Bosch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Sensortec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GmbH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MEMSIC Inc.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KVH Industries, Inc.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Silicon Sensing Systems Ltd.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Sagem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(part of Safran Group)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iXBlue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(part of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latin typeface="Söhne"/>
              </a:rPr>
              <a:t>iXBlue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 Group)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STMicroelectronics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AFF54FD-E6F6-5980-BA5C-94342AC019B4}"/>
              </a:ext>
            </a:extLst>
          </p:cNvPr>
          <p:cNvSpPr txBox="1"/>
          <p:nvPr/>
        </p:nvSpPr>
        <p:spPr>
          <a:xfrm>
            <a:off x="125963" y="5104046"/>
            <a:ext cx="30277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这些公司都在惯性传感器领域拥有丰富的经验和技术，提供各种高精度陀螺仪产品，应用于航空航天、导航系统、惯导导弹、惯导制导等领域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5A5E558-938D-88D1-0537-FCFC86CA35F8}"/>
              </a:ext>
            </a:extLst>
          </p:cNvPr>
          <p:cNvSpPr txBox="1"/>
          <p:nvPr/>
        </p:nvSpPr>
        <p:spPr>
          <a:xfrm>
            <a:off x="6094446" y="4826675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战斧巡航导弹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Tomahawk cruise missile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，制式型号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BGM-109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）是一种长程、全天候、具有短翼、以次音速巡航飞行的</a:t>
            </a:r>
            <a:r>
              <a:rPr lang="zh-CN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导弹"/>
              </a:rPr>
              <a:t>导弹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，名字源自</a:t>
            </a:r>
            <a:r>
              <a:rPr lang="zh-CN" altLang="en-US" b="0" i="0" u="sng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/>
              </a:rPr>
              <a:t>印第安战斧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。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1972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年由</a:t>
            </a:r>
            <a:r>
              <a:rPr lang="zh-CN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通用动力公司"/>
              </a:rPr>
              <a:t>通用动力公司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开始研发，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1983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年推出服役。战斧巡航导弹设计上是一种中到远距离，低空飞行，并且以模组化设计，能够自陆地，船舰，空中与水面下发射。</a:t>
            </a:r>
            <a:r>
              <a:rPr lang="zh-CN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雷神公司"/>
              </a:rPr>
              <a:t>雷神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zh-CN" alt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麦道"/>
              </a:rPr>
              <a:t>麦道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都获得过生产合约共同生产。</a:t>
            </a:r>
            <a:endParaRPr lang="zh-CN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41BA0DF-EC3A-1D7A-8E2C-899948FFE9AD}"/>
              </a:ext>
            </a:extLst>
          </p:cNvPr>
          <p:cNvSpPr txBox="1"/>
          <p:nvPr/>
        </p:nvSpPr>
        <p:spPr>
          <a:xfrm>
            <a:off x="520182" y="631070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i="0" dirty="0">
                <a:solidFill>
                  <a:srgbClr val="0D0D0D"/>
                </a:solidFill>
                <a:effectLst/>
                <a:latin typeface="Söhne"/>
              </a:rPr>
              <a:t>惯性导航系统（</a:t>
            </a:r>
            <a:r>
              <a:rPr lang="en-US" altLang="zh-CN" sz="3600" b="1" i="0" dirty="0">
                <a:solidFill>
                  <a:srgbClr val="0D0D0D"/>
                </a:solidFill>
                <a:effectLst/>
                <a:latin typeface="Söhne"/>
              </a:rPr>
              <a:t>INS</a:t>
            </a:r>
            <a:r>
              <a:rPr lang="zh-CN" altLang="en-US" sz="3600" b="1" i="0" dirty="0">
                <a:solidFill>
                  <a:srgbClr val="0D0D0D"/>
                </a:solidFill>
                <a:effectLst/>
                <a:latin typeface="Söhne"/>
              </a:rPr>
              <a:t>）</a:t>
            </a:r>
            <a:endParaRPr lang="zh-CN" altLang="en-US" sz="3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544444-08A7-9B5F-DA10-3AF85FA6FED5}"/>
              </a:ext>
            </a:extLst>
          </p:cNvPr>
          <p:cNvSpPr txBox="1"/>
          <p:nvPr/>
        </p:nvSpPr>
        <p:spPr>
          <a:xfrm>
            <a:off x="436207" y="1463075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惯性导航系统（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INS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）是一种利用惯性传感器测量和计算导弹、飞行器或其他载具的位置、速度和方向的导航系统。它包括陀螺仪和加速度计等惯性传感器，通过测量载具的加速度和角速度，并进行积分处理，来推算载具的位置和姿态。</a:t>
            </a:r>
            <a:r>
              <a:rPr lang="en-US" altLang="zh-CN" b="0" i="0" dirty="0">
                <a:solidFill>
                  <a:srgbClr val="0D0D0D"/>
                </a:solidFill>
                <a:effectLst/>
                <a:latin typeface="Söhne"/>
              </a:rPr>
              <a:t>INS</a:t>
            </a:r>
            <a:r>
              <a:rPr lang="zh-CN" altLang="en-US" b="0" i="0" dirty="0">
                <a:solidFill>
                  <a:srgbClr val="0D0D0D"/>
                </a:solidFill>
                <a:effectLst/>
                <a:latin typeface="Söhne"/>
              </a:rPr>
              <a:t>不依赖外部参考，适用于各种环境条件下的导航任务</a:t>
            </a:r>
            <a:r>
              <a:rPr lang="zh-CN" altLang="en-US" sz="1800" b="1" i="0" dirty="0">
                <a:solidFill>
                  <a:srgbClr val="0D0D0D"/>
                </a:solidFill>
                <a:effectLst/>
                <a:latin typeface="Söhne"/>
              </a:rPr>
              <a:t>。</a:t>
            </a:r>
            <a:r>
              <a:rPr lang="zh-CN" altLang="en-US" sz="1800" b="0" i="0" dirty="0">
                <a:solidFill>
                  <a:srgbClr val="0D0D0D"/>
                </a:solidFill>
                <a:effectLst/>
                <a:latin typeface="Söhne"/>
              </a:rPr>
              <a:t>陀螺仪传感器成了该系统中的主角，</a:t>
            </a:r>
            <a:r>
              <a:rPr lang="zh-CN" altLang="en-US" b="1" i="0" dirty="0">
                <a:effectLst/>
                <a:latin typeface="mm"/>
              </a:rPr>
              <a:t>美国以军事为名制裁多家中国传感器企业。而美国的战斧巡航导弹缺搭载着先进的制导系统。</a:t>
            </a:r>
            <a:endParaRPr lang="zh-CN" altLang="en-US" dirty="0"/>
          </a:p>
        </p:txBody>
      </p:sp>
      <p:pic>
        <p:nvPicPr>
          <p:cNvPr id="13" name="Picture 2" descr="undefined">
            <a:extLst>
              <a:ext uri="{FF2B5EF4-FFF2-40B4-BE49-F238E27FC236}">
                <a16:creationId xmlns:a16="http://schemas.microsoft.com/office/drawing/2014/main" id="{EBB96EEF-5DEF-1EA5-1926-E40C67ADD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6" y="4022387"/>
            <a:ext cx="4229099" cy="26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Microsoft YaHei UI"/>
        <a:ea typeface="Microsoft YaHei UI"/>
        <a:cs typeface="Microsoft YaHei UI"/>
      </a:majorFont>
      <a:minorFont>
        <a:latin typeface="Microsoft YaHei UI"/>
        <a:ea typeface="Microsoft YaHei UI"/>
        <a:cs typeface="Microsoft YaHei U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1374525_TF78438558_Win32.potx" id="{1FE4D7B4-8799-4E6C-8F84-8E9C30390C6A}" vid="{45E92B60-3139-405B-B124-447675406FB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Microsoft YaHei UI Light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Microsoft YaHei UI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{9B192CAF-0AB8-4546-A03A-242BA71E8F30}tf78438558_win32</Template>
  <TotalTime>26</TotalTime>
  <Words>383</Words>
  <Application>Microsoft Office PowerPoint</Application>
  <PresentationFormat>宽屏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 UI</vt:lpstr>
      <vt:lpstr>mm</vt:lpstr>
      <vt:lpstr>Söhne</vt:lpstr>
      <vt:lpstr>Arial</vt:lpstr>
      <vt:lpstr>Office 主题</vt:lpstr>
      <vt:lpstr>陀螺仪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陀螺仪</dc:title>
  <dc:subject/>
  <dc:creator>刘嘉明</dc:creator>
  <cp:lastModifiedBy>刘嘉明</cp:lastModifiedBy>
  <cp:revision>1</cp:revision>
  <dcterms:created xsi:type="dcterms:W3CDTF">2024-03-02T08:01:15Z</dcterms:created>
  <dcterms:modified xsi:type="dcterms:W3CDTF">2024-03-02T08:27:50Z</dcterms:modified>
</cp:coreProperties>
</file>