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69" r:id="rId5"/>
    <p:sldId id="259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6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06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0081E2"/>
    <a:srgbClr val="000000"/>
    <a:srgbClr val="DEA900"/>
    <a:srgbClr val="3F9DD1"/>
    <a:srgbClr val="FFFFFF"/>
    <a:srgbClr val="35345E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5" autoAdjust="0"/>
    <p:restoredTop sz="94660"/>
  </p:normalViewPr>
  <p:slideViewPr>
    <p:cSldViewPr>
      <p:cViewPr>
        <p:scale>
          <a:sx n="150" d="100"/>
          <a:sy n="150" d="100"/>
        </p:scale>
        <p:origin x="-360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833D41-02D0-4AB4-A6D7-EDFC1F6F6CA8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FA7CF4-028C-4782-93FF-D7AE0369FF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66A4B-E00E-448E-845C-6713DCCBE4D3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923478-508F-43B5-B386-62549630E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起步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全局样式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全局样式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未标题-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18100" y="749300"/>
            <a:ext cx="40259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4463" y="306388"/>
            <a:ext cx="611187" cy="158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787" y="179388"/>
            <a:ext cx="360363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v3.bootcss.com/components/#navbar-component-alignment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ctrTitle"/>
          </p:nvPr>
        </p:nvSpPr>
        <p:spPr bwMode="auto">
          <a:xfrm>
            <a:off x="684213" y="1563688"/>
            <a:ext cx="4957762" cy="588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smtClean="0">
                <a:latin typeface="Verdana" pitchFamily="34" charset="0"/>
                <a:ea typeface="微软雅黑" pitchFamily="34" charset="-122"/>
              </a:rPr>
              <a:t>Bootstrap</a:t>
            </a: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 bwMode="auto">
          <a:xfrm>
            <a:off x="684213" y="2071688"/>
            <a:ext cx="4987925" cy="8604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Bootstrap </a:t>
            </a:r>
            <a:r>
              <a:rPr lang="zh-CN" altLang="en-US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是最受欢迎的 </a:t>
            </a:r>
            <a:r>
              <a:rPr lang="en-US" altLang="zh-CN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HTML</a:t>
            </a:r>
            <a:r>
              <a:rPr lang="zh-CN" altLang="en-US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CSS </a:t>
            </a:r>
            <a:r>
              <a:rPr lang="zh-CN" altLang="en-US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和 </a:t>
            </a:r>
            <a:r>
              <a:rPr lang="en-US" altLang="zh-CN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JS </a:t>
            </a:r>
            <a:r>
              <a:rPr lang="zh-CN" altLang="en-US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框架，用于开发响应式布局、移动设备优先的 </a:t>
            </a:r>
            <a:r>
              <a:rPr lang="en-US" altLang="zh-CN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WEB </a:t>
            </a:r>
            <a:r>
              <a:rPr lang="zh-CN" altLang="en-US" smtClean="0">
                <a:solidFill>
                  <a:srgbClr val="C4C4C4"/>
                </a:solidFill>
                <a:latin typeface="Verdana" pitchFamily="34" charset="0"/>
                <a:ea typeface="微软雅黑" pitchFamily="34" charset="-122"/>
              </a:rPr>
              <a:t>项目。</a:t>
            </a:r>
            <a:endParaRPr lang="en-US" altLang="zh-CN" smtClean="0">
              <a:solidFill>
                <a:srgbClr val="C4C4C4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2" name="标题 1"/>
          <p:cNvSpPr>
            <a:spLocks/>
          </p:cNvSpPr>
          <p:nvPr/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表单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7705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7707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711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714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基本实例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715" name="Group 92"/>
          <p:cNvGrpSpPr>
            <a:grpSpLocks/>
          </p:cNvGrpSpPr>
          <p:nvPr/>
        </p:nvGrpSpPr>
        <p:grpSpPr bwMode="auto">
          <a:xfrm>
            <a:off x="395288" y="1419225"/>
            <a:ext cx="2549525" cy="660400"/>
            <a:chOff x="249" y="895"/>
            <a:chExt cx="1606" cy="416"/>
          </a:xfrm>
        </p:grpSpPr>
        <p:sp>
          <p:nvSpPr>
            <p:cNvPr id="27716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718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内联表单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719" name="Group 93"/>
          <p:cNvGrpSpPr>
            <a:grpSpLocks/>
          </p:cNvGrpSpPr>
          <p:nvPr/>
        </p:nvGrpSpPr>
        <p:grpSpPr bwMode="auto">
          <a:xfrm>
            <a:off x="395288" y="2139950"/>
            <a:ext cx="2549525" cy="660400"/>
            <a:chOff x="249" y="895"/>
            <a:chExt cx="1606" cy="416"/>
          </a:xfrm>
        </p:grpSpPr>
        <p:sp>
          <p:nvSpPr>
            <p:cNvPr id="27720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7722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水平排列的表单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724" name="TextBox 7"/>
          <p:cNvSpPr txBox="1">
            <a:spLocks noChangeArrowheads="1"/>
          </p:cNvSpPr>
          <p:nvPr/>
        </p:nvSpPr>
        <p:spPr bwMode="auto">
          <a:xfrm>
            <a:off x="395288" y="2859088"/>
            <a:ext cx="2516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6"/>
          <p:cNvSpPr/>
          <p:nvPr/>
        </p:nvSpPr>
        <p:spPr bwMode="auto">
          <a:xfrm>
            <a:off x="900113" y="3003550"/>
            <a:ext cx="2044700" cy="360363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Verdana" pitchFamily="34" charset="0"/>
              <a:ea typeface="微软雅黑" pitchFamily="34" charset="-122"/>
            </a:endParaRPr>
          </a:p>
        </p:txBody>
      </p:sp>
      <p:grpSp>
        <p:nvGrpSpPr>
          <p:cNvPr id="27727" name="Group 101"/>
          <p:cNvGrpSpPr>
            <a:grpSpLocks/>
          </p:cNvGrpSpPr>
          <p:nvPr/>
        </p:nvGrpSpPr>
        <p:grpSpPr bwMode="auto">
          <a:xfrm>
            <a:off x="395288" y="3508375"/>
            <a:ext cx="2549525" cy="660400"/>
            <a:chOff x="249" y="895"/>
            <a:chExt cx="1606" cy="416"/>
          </a:xfrm>
        </p:grpSpPr>
        <p:sp>
          <p:nvSpPr>
            <p:cNvPr id="27728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7730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各种状态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739" name="Group 113"/>
          <p:cNvGrpSpPr>
            <a:grpSpLocks/>
          </p:cNvGrpSpPr>
          <p:nvPr/>
        </p:nvGrpSpPr>
        <p:grpSpPr bwMode="auto">
          <a:xfrm>
            <a:off x="4140200" y="700088"/>
            <a:ext cx="2549525" cy="660400"/>
            <a:chOff x="249" y="895"/>
            <a:chExt cx="1606" cy="416"/>
          </a:xfrm>
        </p:grpSpPr>
        <p:sp>
          <p:nvSpPr>
            <p:cNvPr id="27740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7742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控件尺寸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743" name="Group 125"/>
          <p:cNvGrpSpPr>
            <a:grpSpLocks/>
          </p:cNvGrpSpPr>
          <p:nvPr/>
        </p:nvGrpSpPr>
        <p:grpSpPr bwMode="auto">
          <a:xfrm>
            <a:off x="3995738" y="1347788"/>
            <a:ext cx="2763837" cy="661987"/>
            <a:chOff x="2472" y="2255"/>
            <a:chExt cx="1741" cy="417"/>
          </a:xfrm>
        </p:grpSpPr>
        <p:sp>
          <p:nvSpPr>
            <p:cNvPr id="27744" name="TextBox 7"/>
            <p:cNvSpPr txBox="1">
              <a:spLocks noChangeArrowheads="1"/>
            </p:cNvSpPr>
            <p:nvPr/>
          </p:nvSpPr>
          <p:spPr bwMode="auto">
            <a:xfrm>
              <a:off x="2472" y="225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 7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圆角矩形 6"/>
            <p:cNvSpPr/>
            <p:nvPr/>
          </p:nvSpPr>
          <p:spPr bwMode="auto">
            <a:xfrm>
              <a:off x="2925" y="2346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7746" name="TextBox 13"/>
            <p:cNvSpPr txBox="1">
              <a:spLocks noChangeArrowheads="1"/>
            </p:cNvSpPr>
            <p:nvPr/>
          </p:nvSpPr>
          <p:spPr bwMode="auto">
            <a:xfrm>
              <a:off x="2925" y="2346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辅助文本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751" name="Text Box 103"/>
          <p:cNvSpPr txBox="1">
            <a:spLocks noChangeArrowheads="1"/>
          </p:cNvSpPr>
          <p:nvPr/>
        </p:nvSpPr>
        <p:spPr bwMode="auto">
          <a:xfrm>
            <a:off x="900113" y="3051175"/>
            <a:ext cx="125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b="1">
                <a:ea typeface="微软雅黑" pitchFamily="34" charset="-122"/>
              </a:rPr>
              <a:t>被支持的控件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基本实例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76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单独的表单控件会被自动赋予一些全局样式。所有设置了 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.form-control 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 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&lt;input&gt;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&lt;textarea&gt; 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&lt;select&gt; 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元素都将被默认设置宽度属性为 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width: 100%;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 将 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label 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元素和前面提到的控件包裹在 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.form-group 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中可以获得最好的排列。</a:t>
            </a:r>
          </a:p>
          <a:p>
            <a:pPr>
              <a:buFont typeface="Wingdings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8677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347788"/>
            <a:ext cx="5903912" cy="362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内联表单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0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" b="1">
                <a:solidFill>
                  <a:schemeClr val="bg1"/>
                </a:solidFill>
              </a:rPr>
              <a:t>为 </a:t>
            </a:r>
            <a:r>
              <a:rPr lang="en-US" altLang="zh-CN" sz="800" b="1">
                <a:solidFill>
                  <a:schemeClr val="bg1"/>
                </a:solidFill>
              </a:rPr>
              <a:t>&lt;form&gt; </a:t>
            </a:r>
            <a:r>
              <a:rPr lang="zh-CN" altLang="en-US" sz="800" b="1">
                <a:solidFill>
                  <a:schemeClr val="bg1"/>
                </a:solidFill>
              </a:rPr>
              <a:t>元素添加 </a:t>
            </a:r>
            <a:r>
              <a:rPr lang="en-US" altLang="zh-CN" sz="800" b="1">
                <a:solidFill>
                  <a:schemeClr val="bg1"/>
                </a:solidFill>
              </a:rPr>
              <a:t>.form-inline </a:t>
            </a:r>
            <a:r>
              <a:rPr lang="zh-CN" altLang="en-US" sz="800" b="1">
                <a:solidFill>
                  <a:schemeClr val="bg1"/>
                </a:solidFill>
              </a:rPr>
              <a:t>类可使其内容左对齐并且表现为 </a:t>
            </a:r>
            <a:r>
              <a:rPr lang="en-US" altLang="zh-CN" sz="800" b="1">
                <a:solidFill>
                  <a:schemeClr val="bg1"/>
                </a:solidFill>
              </a:rPr>
              <a:t>inline-block </a:t>
            </a:r>
            <a:r>
              <a:rPr lang="zh-CN" altLang="en-US" sz="800" b="1">
                <a:solidFill>
                  <a:schemeClr val="bg1"/>
                </a:solidFill>
              </a:rPr>
              <a:t>级别的控件。只适用于视口（</a:t>
            </a:r>
            <a:r>
              <a:rPr lang="en-US" altLang="zh-CN" sz="800" b="1">
                <a:solidFill>
                  <a:schemeClr val="bg1"/>
                </a:solidFill>
              </a:rPr>
              <a:t>viewport</a:t>
            </a:r>
            <a:r>
              <a:rPr lang="zh-CN" altLang="en-US" sz="800" b="1">
                <a:solidFill>
                  <a:schemeClr val="bg1"/>
                </a:solidFill>
              </a:rPr>
              <a:t>）至少在 </a:t>
            </a:r>
            <a:r>
              <a:rPr lang="en-US" altLang="zh-CN" sz="800" b="1">
                <a:solidFill>
                  <a:schemeClr val="bg1"/>
                </a:solidFill>
              </a:rPr>
              <a:t>768px </a:t>
            </a:r>
            <a:r>
              <a:rPr lang="zh-CN" altLang="en-US" sz="800" b="1">
                <a:solidFill>
                  <a:schemeClr val="bg1"/>
                </a:solidFill>
              </a:rPr>
              <a:t>宽度时（视口宽度再小的话就会使表单折叠）。</a:t>
            </a:r>
          </a:p>
          <a:p>
            <a:r>
              <a:rPr lang="zh-CN" altLang="en-US" sz="800" b="1">
                <a:solidFill>
                  <a:schemeClr val="bg1"/>
                </a:solidFill>
              </a:rPr>
              <a:t>需要手动设置宽度</a:t>
            </a:r>
          </a:p>
          <a:p>
            <a:r>
              <a:rPr lang="zh-CN" altLang="en-US" sz="800" b="1">
                <a:solidFill>
                  <a:schemeClr val="bg1"/>
                </a:solidFill>
              </a:rPr>
              <a:t>在 </a:t>
            </a:r>
            <a:r>
              <a:rPr lang="en-US" altLang="zh-CN" sz="800" b="1">
                <a:solidFill>
                  <a:schemeClr val="bg1"/>
                </a:solidFill>
              </a:rPr>
              <a:t>Bootstrap </a:t>
            </a:r>
            <a:r>
              <a:rPr lang="zh-CN" altLang="en-US" sz="800" b="1">
                <a:solidFill>
                  <a:schemeClr val="bg1"/>
                </a:solidFill>
              </a:rPr>
              <a:t>中，输入框和单选</a:t>
            </a:r>
            <a:r>
              <a:rPr lang="en-US" altLang="zh-CN" sz="800" b="1">
                <a:solidFill>
                  <a:schemeClr val="bg1"/>
                </a:solidFill>
              </a:rPr>
              <a:t>/</a:t>
            </a:r>
            <a:r>
              <a:rPr lang="zh-CN" altLang="en-US" sz="800" b="1">
                <a:solidFill>
                  <a:schemeClr val="bg1"/>
                </a:solidFill>
              </a:rPr>
              <a:t>多选框控件默认被设置为 </a:t>
            </a:r>
            <a:r>
              <a:rPr lang="en-US" altLang="zh-CN" sz="800" b="1">
                <a:solidFill>
                  <a:schemeClr val="bg1"/>
                </a:solidFill>
              </a:rPr>
              <a:t>width: 100%; </a:t>
            </a:r>
            <a:r>
              <a:rPr lang="zh-CN" altLang="en-US" sz="800" b="1">
                <a:solidFill>
                  <a:schemeClr val="bg1"/>
                </a:solidFill>
              </a:rPr>
              <a:t>宽度。在内联表单，我们将这些元素的宽度设置为 </a:t>
            </a:r>
            <a:r>
              <a:rPr lang="en-US" altLang="zh-CN" sz="800" b="1">
                <a:solidFill>
                  <a:schemeClr val="bg1"/>
                </a:solidFill>
              </a:rPr>
              <a:t>width: auto;</a:t>
            </a:r>
            <a:r>
              <a:rPr lang="zh-CN" altLang="en-US" sz="800" b="1">
                <a:solidFill>
                  <a:schemeClr val="bg1"/>
                </a:solidFill>
              </a:rPr>
              <a:t>，因此，多个控件可以排列在同一行。根据你的布局需求，可能需要一些额外的定制化组件。</a:t>
            </a:r>
          </a:p>
          <a:p>
            <a:r>
              <a:rPr lang="zh-CN" altLang="en-US" sz="800" b="1">
                <a:solidFill>
                  <a:schemeClr val="bg1"/>
                </a:solidFill>
              </a:rPr>
              <a:t>一定要添加 </a:t>
            </a:r>
            <a:r>
              <a:rPr lang="en-US" altLang="zh-CN" sz="800" b="1">
                <a:solidFill>
                  <a:schemeClr val="bg1"/>
                </a:solidFill>
              </a:rPr>
              <a:t>label </a:t>
            </a:r>
            <a:r>
              <a:rPr lang="zh-CN" altLang="en-US" sz="800" b="1">
                <a:solidFill>
                  <a:schemeClr val="bg1"/>
                </a:solidFill>
              </a:rPr>
              <a:t>标签</a:t>
            </a:r>
          </a:p>
          <a:p>
            <a:r>
              <a:rPr lang="zh-CN" altLang="en-US" sz="800" b="1">
                <a:solidFill>
                  <a:schemeClr val="bg1"/>
                </a:solidFill>
              </a:rPr>
              <a:t>如果你没有为每个输入控件设置 </a:t>
            </a:r>
            <a:r>
              <a:rPr lang="en-US" altLang="zh-CN" sz="800" b="1">
                <a:solidFill>
                  <a:schemeClr val="bg1"/>
                </a:solidFill>
              </a:rPr>
              <a:t>label </a:t>
            </a:r>
            <a:r>
              <a:rPr lang="zh-CN" altLang="en-US" sz="800" b="1">
                <a:solidFill>
                  <a:schemeClr val="bg1"/>
                </a:solidFill>
              </a:rPr>
              <a:t>标签，屏幕阅读器将无法正确识别。对于这些内联表单，你可以通过为 </a:t>
            </a:r>
            <a:r>
              <a:rPr lang="en-US" altLang="zh-CN" sz="800" b="1">
                <a:solidFill>
                  <a:schemeClr val="bg1"/>
                </a:solidFill>
              </a:rPr>
              <a:t>label </a:t>
            </a:r>
            <a:r>
              <a:rPr lang="zh-CN" altLang="en-US" sz="800" b="1">
                <a:solidFill>
                  <a:schemeClr val="bg1"/>
                </a:solidFill>
              </a:rPr>
              <a:t>设置 </a:t>
            </a:r>
            <a:r>
              <a:rPr lang="en-US" altLang="zh-CN" sz="800" b="1">
                <a:solidFill>
                  <a:schemeClr val="bg1"/>
                </a:solidFill>
              </a:rPr>
              <a:t>.sr-only </a:t>
            </a:r>
            <a:r>
              <a:rPr lang="zh-CN" altLang="en-US" sz="800" b="1">
                <a:solidFill>
                  <a:schemeClr val="bg1"/>
                </a:solidFill>
              </a:rPr>
              <a:t>类将其隐藏。</a:t>
            </a:r>
          </a:p>
          <a:p>
            <a:pPr>
              <a:buFont typeface="Wingdings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9702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635125"/>
            <a:ext cx="6551612" cy="298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水平排列的表单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24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</a:rPr>
              <a:t>通过为表单添加 </a:t>
            </a:r>
            <a:r>
              <a:rPr lang="en-US" altLang="zh-CN" sz="1200" b="1">
                <a:solidFill>
                  <a:schemeClr val="bg1"/>
                </a:solidFill>
              </a:rPr>
              <a:t>.form-horizontal </a:t>
            </a:r>
            <a:r>
              <a:rPr lang="zh-CN" altLang="en-US" sz="1200" b="1">
                <a:solidFill>
                  <a:schemeClr val="bg1"/>
                </a:solidFill>
              </a:rPr>
              <a:t>类，并联合使用 </a:t>
            </a:r>
            <a:r>
              <a:rPr lang="en-US" altLang="zh-CN" sz="1200" b="1">
                <a:solidFill>
                  <a:schemeClr val="bg1"/>
                </a:solidFill>
              </a:rPr>
              <a:t>Bootstrap </a:t>
            </a:r>
            <a:r>
              <a:rPr lang="zh-CN" altLang="en-US" sz="1200" b="1">
                <a:solidFill>
                  <a:schemeClr val="bg1"/>
                </a:solidFill>
              </a:rPr>
              <a:t>预置的栅格类，可以将 </a:t>
            </a:r>
            <a:r>
              <a:rPr lang="en-US" altLang="zh-CN" sz="1200" b="1">
                <a:solidFill>
                  <a:schemeClr val="bg1"/>
                </a:solidFill>
              </a:rPr>
              <a:t>label </a:t>
            </a:r>
            <a:r>
              <a:rPr lang="zh-CN" altLang="en-US" sz="1200" b="1">
                <a:solidFill>
                  <a:schemeClr val="bg1"/>
                </a:solidFill>
              </a:rPr>
              <a:t>标签和控件组水平并排布局。这样做将改变 </a:t>
            </a:r>
            <a:r>
              <a:rPr lang="en-US" altLang="zh-CN" sz="1200" b="1">
                <a:solidFill>
                  <a:schemeClr val="bg1"/>
                </a:solidFill>
              </a:rPr>
              <a:t>.form-group </a:t>
            </a:r>
            <a:r>
              <a:rPr lang="zh-CN" altLang="en-US" sz="1200" b="1">
                <a:solidFill>
                  <a:schemeClr val="bg1"/>
                </a:solidFill>
              </a:rPr>
              <a:t>的行为，使其表现为栅格系统中的行（</a:t>
            </a:r>
            <a:r>
              <a:rPr lang="en-US" altLang="zh-CN" sz="1200" b="1">
                <a:solidFill>
                  <a:schemeClr val="bg1"/>
                </a:solidFill>
              </a:rPr>
              <a:t>row</a:t>
            </a:r>
            <a:r>
              <a:rPr lang="zh-CN" altLang="en-US" sz="1200" b="1">
                <a:solidFill>
                  <a:schemeClr val="bg1"/>
                </a:solidFill>
              </a:rPr>
              <a:t>），因此就无需再额外添加 </a:t>
            </a:r>
            <a:r>
              <a:rPr lang="en-US" altLang="zh-CN" sz="1200" b="1">
                <a:solidFill>
                  <a:schemeClr val="bg1"/>
                </a:solidFill>
              </a:rPr>
              <a:t>.row </a:t>
            </a:r>
            <a:r>
              <a:rPr lang="zh-CN" altLang="en-US" sz="1200" b="1">
                <a:solidFill>
                  <a:schemeClr val="bg1"/>
                </a:solidFill>
              </a:rPr>
              <a:t>了。</a:t>
            </a:r>
            <a:r>
              <a:rPr lang="zh-CN" altLang="en-US" sz="1200">
                <a:solidFill>
                  <a:schemeClr val="bg1"/>
                </a:solidFill>
              </a:rPr>
              <a:t> </a:t>
            </a:r>
            <a:endParaRPr lang="zh-CN" altLang="en-US" sz="1200" b="1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0726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31888"/>
            <a:ext cx="5761037" cy="377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 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– 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被支持的控件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48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输入框：</a:t>
            </a:r>
            <a:r>
              <a:rPr lang="zh-CN" altLang="en-US" sz="800">
                <a:solidFill>
                  <a:srgbClr val="C4C4C4"/>
                </a:solidFill>
              </a:rPr>
              <a:t>包括大部分表单控件、文本输入域控件，还支持所有 </a:t>
            </a:r>
            <a:r>
              <a:rPr lang="en-US" altLang="zh-CN" sz="800">
                <a:solidFill>
                  <a:srgbClr val="C4C4C4"/>
                </a:solidFill>
              </a:rPr>
              <a:t>HTML5 </a:t>
            </a:r>
            <a:r>
              <a:rPr lang="zh-CN" altLang="en-US" sz="800">
                <a:solidFill>
                  <a:srgbClr val="C4C4C4"/>
                </a:solidFill>
              </a:rPr>
              <a:t>类型的输入控件： </a:t>
            </a:r>
            <a:r>
              <a:rPr lang="en-US" altLang="zh-CN" sz="800">
                <a:solidFill>
                  <a:srgbClr val="C4C4C4"/>
                </a:solidFill>
              </a:rPr>
              <a:t>text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password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datetime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datetime-local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date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month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time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week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number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email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url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search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tel </a:t>
            </a:r>
            <a:r>
              <a:rPr lang="zh-CN" altLang="en-US" sz="800">
                <a:solidFill>
                  <a:srgbClr val="C4C4C4"/>
                </a:solidFill>
              </a:rPr>
              <a:t>和 </a:t>
            </a:r>
            <a:r>
              <a:rPr lang="en-US" altLang="zh-CN" sz="800">
                <a:solidFill>
                  <a:srgbClr val="C4C4C4"/>
                </a:solidFill>
              </a:rPr>
              <a:t>color</a:t>
            </a:r>
            <a:r>
              <a:rPr lang="zh-CN" altLang="en-US" sz="800">
                <a:solidFill>
                  <a:srgbClr val="C4C4C4"/>
                </a:solidFill>
              </a:rPr>
              <a:t>。</a:t>
            </a:r>
            <a:r>
              <a:rPr lang="zh-CN" altLang="en-US" sz="800">
                <a:solidFill>
                  <a:srgbClr val="FFFFFF"/>
                </a:solidFill>
              </a:rPr>
              <a:t>只有正确设置了 </a:t>
            </a:r>
            <a:r>
              <a:rPr lang="en-US" altLang="zh-CN" sz="800">
                <a:solidFill>
                  <a:srgbClr val="FFFFFF"/>
                </a:solidFill>
              </a:rPr>
              <a:t>type </a:t>
            </a:r>
            <a:r>
              <a:rPr lang="zh-CN" altLang="en-US" sz="800">
                <a:solidFill>
                  <a:srgbClr val="FFFFFF"/>
                </a:solidFill>
              </a:rPr>
              <a:t>属性的输入控件才能被赋予正确的样式。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文本域</a:t>
            </a:r>
            <a:r>
              <a:rPr lang="zh-CN" altLang="en-US" sz="800" b="1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支持多行文本的表单控件。可根据需要改变 </a:t>
            </a:r>
            <a:r>
              <a:rPr lang="en-US" altLang="zh-CN" sz="800">
                <a:solidFill>
                  <a:srgbClr val="C4C4C4"/>
                </a:solidFill>
              </a:rPr>
              <a:t>rows </a:t>
            </a:r>
            <a:r>
              <a:rPr lang="zh-CN" altLang="en-US" sz="800">
                <a:solidFill>
                  <a:srgbClr val="C4C4C4"/>
                </a:solidFill>
              </a:rPr>
              <a:t>属性。</a:t>
            </a:r>
            <a:r>
              <a:rPr lang="zh-CN" altLang="en-US"/>
              <a:t> </a:t>
            </a:r>
            <a:r>
              <a:rPr lang="en-US" altLang="zh-CN" sz="800" b="1">
                <a:solidFill>
                  <a:schemeClr val="bg1"/>
                </a:solidFill>
              </a:rPr>
              <a:t>&lt;textarea class="form-control" rows="3"&gt;&lt;/textarea&gt; </a:t>
            </a:r>
            <a:endParaRPr lang="zh-CN" altLang="en-US" sz="800" b="1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多选和单选框</a:t>
            </a:r>
            <a:r>
              <a:rPr lang="zh-CN" altLang="en-US" sz="800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多选框（</a:t>
            </a:r>
            <a:r>
              <a:rPr lang="en-US" altLang="zh-CN" sz="800">
                <a:solidFill>
                  <a:srgbClr val="C4C4C4"/>
                </a:solidFill>
              </a:rPr>
              <a:t>checkbox</a:t>
            </a:r>
            <a:r>
              <a:rPr lang="zh-CN" altLang="en-US" sz="800">
                <a:solidFill>
                  <a:srgbClr val="C4C4C4"/>
                </a:solidFill>
              </a:rPr>
              <a:t>）用于选择列表中的一个或多个选项，而单选框（</a:t>
            </a:r>
            <a:r>
              <a:rPr lang="en-US" altLang="zh-CN" sz="800">
                <a:solidFill>
                  <a:srgbClr val="C4C4C4"/>
                </a:solidFill>
              </a:rPr>
              <a:t>radio</a:t>
            </a:r>
            <a:r>
              <a:rPr lang="zh-CN" altLang="en-US" sz="800">
                <a:solidFill>
                  <a:srgbClr val="C4C4C4"/>
                </a:solidFill>
              </a:rPr>
              <a:t>）用于从多个选项中只选择一个。</a:t>
            </a:r>
          </a:p>
          <a:p>
            <a:r>
              <a:rPr lang="zh-CN" altLang="en-US" sz="800">
                <a:solidFill>
                  <a:srgbClr val="C4C4C4"/>
                </a:solidFill>
              </a:rPr>
              <a:t>	设置了 </a:t>
            </a:r>
            <a:r>
              <a:rPr lang="en-US" altLang="zh-CN" sz="800">
                <a:solidFill>
                  <a:srgbClr val="C4C4C4"/>
                </a:solidFill>
              </a:rPr>
              <a:t>disabled </a:t>
            </a:r>
            <a:r>
              <a:rPr lang="zh-CN" altLang="en-US" sz="800">
                <a:solidFill>
                  <a:srgbClr val="C4C4C4"/>
                </a:solidFill>
              </a:rPr>
              <a:t>属性的单选或多选框都能被赋予合适的样式。对于和多选或单选框联合使用的 </a:t>
            </a:r>
            <a:r>
              <a:rPr lang="en-US" altLang="zh-CN" sz="800">
                <a:solidFill>
                  <a:srgbClr val="C4C4C4"/>
                </a:solidFill>
              </a:rPr>
              <a:t>&lt;label&gt; </a:t>
            </a:r>
            <a:r>
              <a:rPr lang="zh-CN" altLang="en-US" sz="800">
                <a:solidFill>
                  <a:srgbClr val="C4C4C4"/>
                </a:solidFill>
              </a:rPr>
              <a:t>标签，如果也希望将悬停于上方的鼠标设置为“禁	止点击”的样式，请将 </a:t>
            </a:r>
            <a:r>
              <a:rPr lang="en-US" altLang="zh-CN" sz="800">
                <a:solidFill>
                  <a:srgbClr val="C4C4C4"/>
                </a:solidFill>
              </a:rPr>
              <a:t>.disabled </a:t>
            </a:r>
            <a:r>
              <a:rPr lang="zh-CN" altLang="en-US" sz="800">
                <a:solidFill>
                  <a:srgbClr val="C4C4C4"/>
                </a:solidFill>
              </a:rPr>
              <a:t>类赋予 </a:t>
            </a:r>
            <a:r>
              <a:rPr lang="en-US" altLang="zh-CN" sz="800">
                <a:solidFill>
                  <a:srgbClr val="C4C4C4"/>
                </a:solidFill>
              </a:rPr>
              <a:t>.radio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.radio-inline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.checkbox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.checkbox-inline </a:t>
            </a:r>
            <a:r>
              <a:rPr lang="zh-CN" altLang="en-US" sz="800">
                <a:solidFill>
                  <a:srgbClr val="C4C4C4"/>
                </a:solidFill>
              </a:rPr>
              <a:t>或 </a:t>
            </a:r>
            <a:r>
              <a:rPr lang="en-US" altLang="zh-CN" sz="800">
                <a:solidFill>
                  <a:srgbClr val="C4C4C4"/>
                </a:solidFill>
              </a:rPr>
              <a:t>&lt;fieldset&gt;</a:t>
            </a:r>
            <a:r>
              <a:rPr lang="zh-CN" altLang="en-US" sz="800">
                <a:solidFill>
                  <a:srgbClr val="C4C4C4"/>
                </a:solidFill>
              </a:rPr>
              <a:t>。</a:t>
            </a:r>
            <a:r>
              <a:rPr lang="zh-CN" altLang="en-US" sz="800">
                <a:solidFill>
                  <a:srgbClr val="FFFFFF"/>
                </a:solidFill>
              </a:rPr>
              <a:t>默认外观（堆叠在一起）</a:t>
            </a:r>
          </a:p>
          <a:p>
            <a:endParaRPr lang="zh-CN" altLang="en-US" sz="800">
              <a:solidFill>
                <a:srgbClr val="FFFFFF"/>
              </a:solidFill>
            </a:endParaRPr>
          </a:p>
          <a:p>
            <a:r>
              <a:rPr lang="zh-CN" altLang="en-US" sz="800">
                <a:solidFill>
                  <a:srgbClr val="FFFFFF"/>
                </a:solidFill>
              </a:rPr>
              <a:t>	</a:t>
            </a:r>
            <a:r>
              <a:rPr lang="zh-CN" altLang="en-US" sz="800" b="1">
                <a:solidFill>
                  <a:srgbClr val="FFFFFF"/>
                </a:solidFill>
              </a:rPr>
              <a:t>内联单选和多选框：</a:t>
            </a:r>
            <a:r>
              <a:rPr lang="zh-CN" altLang="en-US" sz="800" b="1">
                <a:solidFill>
                  <a:srgbClr val="C4C4C4"/>
                </a:solidFill>
              </a:rPr>
              <a:t>通过将 </a:t>
            </a:r>
            <a:r>
              <a:rPr lang="en-US" altLang="zh-CN" sz="800" b="1">
                <a:solidFill>
                  <a:srgbClr val="C4C4C4"/>
                </a:solidFill>
              </a:rPr>
              <a:t>.checkbox-inline </a:t>
            </a:r>
            <a:r>
              <a:rPr lang="zh-CN" altLang="en-US" sz="800" b="1">
                <a:solidFill>
                  <a:srgbClr val="C4C4C4"/>
                </a:solidFill>
              </a:rPr>
              <a:t>或 </a:t>
            </a:r>
            <a:r>
              <a:rPr lang="en-US" altLang="zh-CN" sz="800" b="1">
                <a:solidFill>
                  <a:srgbClr val="C4C4C4"/>
                </a:solidFill>
              </a:rPr>
              <a:t>.radio-inline </a:t>
            </a:r>
            <a:r>
              <a:rPr lang="zh-CN" altLang="en-US" sz="800" b="1">
                <a:solidFill>
                  <a:srgbClr val="C4C4C4"/>
                </a:solidFill>
              </a:rPr>
              <a:t>类应用到一系列的多选框（</a:t>
            </a:r>
            <a:r>
              <a:rPr lang="en-US" altLang="zh-CN" sz="800" b="1">
                <a:solidFill>
                  <a:srgbClr val="C4C4C4"/>
                </a:solidFill>
              </a:rPr>
              <a:t>checkbox</a:t>
            </a:r>
            <a:r>
              <a:rPr lang="zh-CN" altLang="en-US" sz="800" b="1">
                <a:solidFill>
                  <a:srgbClr val="C4C4C4"/>
                </a:solidFill>
              </a:rPr>
              <a:t>）或单选框（</a:t>
            </a:r>
            <a:r>
              <a:rPr lang="en-US" altLang="zh-CN" sz="800" b="1">
                <a:solidFill>
                  <a:srgbClr val="C4C4C4"/>
                </a:solidFill>
              </a:rPr>
              <a:t>radio</a:t>
            </a:r>
            <a:r>
              <a:rPr lang="zh-CN" altLang="en-US" sz="800" b="1">
                <a:solidFill>
                  <a:srgbClr val="C4C4C4"/>
                </a:solidFill>
              </a:rPr>
              <a:t>）控件上，可以使这些控件排列	在一行。</a:t>
            </a:r>
            <a:r>
              <a:rPr lang="zh-CN" altLang="en-US" sz="800">
                <a:solidFill>
                  <a:srgbClr val="C4C4C4"/>
                </a:solidFill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下拉菜单：</a:t>
            </a:r>
            <a:r>
              <a:rPr lang="zh-CN" altLang="en-US" sz="800">
                <a:solidFill>
                  <a:srgbClr val="C4C4C4"/>
                </a:solidFill>
              </a:rPr>
              <a:t>使用默认选项或添加 </a:t>
            </a:r>
            <a:r>
              <a:rPr lang="en-US" altLang="zh-CN" sz="800">
                <a:solidFill>
                  <a:srgbClr val="C4C4C4"/>
                </a:solidFill>
              </a:rPr>
              <a:t>multiple </a:t>
            </a:r>
            <a:r>
              <a:rPr lang="zh-CN" altLang="en-US" sz="800">
                <a:solidFill>
                  <a:srgbClr val="C4C4C4"/>
                </a:solidFill>
              </a:rPr>
              <a:t>属性可以同时显示多个选项</a:t>
            </a:r>
          </a:p>
          <a:p>
            <a:pPr>
              <a:buFont typeface="Wingdings" pitchFamily="2" charset="2"/>
              <a:buNone/>
            </a:pPr>
            <a:r>
              <a:rPr lang="en-US" altLang="zh-CN" sz="800" b="1">
                <a:solidFill>
                  <a:schemeClr val="bg1"/>
                </a:solidFill>
              </a:rPr>
              <a:t>	&lt;select class="form-control"&gt; &lt;option&gt;1&lt;/option&gt; &lt;option&gt;2&lt;/option&gt; &lt;option&gt;3&lt;/option&gt; &lt;option&gt;4&lt;/option&gt; &lt;option&gt;5&lt;/option&gt; &lt;/select&gt; 	&lt;select multiple class="form-control"&gt; &lt;option&gt;1&lt;/option&gt; &lt;option&gt;2&lt;/option&gt; &lt;option&gt;3&lt;/option&gt; &lt;option&gt;4&lt;/option&gt; &lt;option&gt;5&lt;/option&gt; 	&lt;/select&gt;</a:t>
            </a:r>
            <a:r>
              <a:rPr lang="en-US" altLang="zh-CN" sz="800">
                <a:solidFill>
                  <a:schemeClr val="bg1"/>
                </a:solidFill>
              </a:rPr>
              <a:t> </a:t>
            </a:r>
            <a:endParaRPr lang="zh-CN" altLang="en-US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rgbClr val="C4C4C4"/>
                </a:solidFill>
              </a:rPr>
              <a:t>	</a:t>
            </a:r>
          </a:p>
        </p:txBody>
      </p:sp>
      <p:pic>
        <p:nvPicPr>
          <p:cNvPr id="31749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643188"/>
            <a:ext cx="3744912" cy="2227262"/>
          </a:xfrm>
          <a:prstGeom prst="rect">
            <a:avLst/>
          </a:prstGeom>
          <a:noFill/>
        </p:spPr>
      </p:pic>
      <p:pic>
        <p:nvPicPr>
          <p:cNvPr id="31750" name="Picture 6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2643188"/>
            <a:ext cx="3816350" cy="2208212"/>
          </a:xfrm>
          <a:prstGeom prst="rect">
            <a:avLst/>
          </a:prstGeom>
          <a:noFill/>
        </p:spPr>
      </p:pic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3203575" y="2859088"/>
            <a:ext cx="914400" cy="609600"/>
          </a:xfrm>
          <a:prstGeom prst="cloudCallout">
            <a:avLst>
              <a:gd name="adj1" fmla="val -51565"/>
              <a:gd name="adj2" fmla="val 141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单选，多选框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6948488" y="2787650"/>
            <a:ext cx="1152525" cy="609600"/>
          </a:xfrm>
          <a:prstGeom prst="cloudCallout">
            <a:avLst>
              <a:gd name="adj1" fmla="val -51241"/>
              <a:gd name="adj2" fmla="val 141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内联单选，多选框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静态控件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772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">
                <a:solidFill>
                  <a:srgbClr val="FFFFFF"/>
                </a:solidFill>
              </a:rPr>
              <a:t>如果需要在表单中将一行纯文本和 </a:t>
            </a:r>
            <a:r>
              <a:rPr lang="en-US" altLang="zh-CN" sz="800">
                <a:solidFill>
                  <a:srgbClr val="FFFFFF"/>
                </a:solidFill>
              </a:rPr>
              <a:t>label </a:t>
            </a:r>
            <a:r>
              <a:rPr lang="zh-CN" altLang="en-US" sz="800">
                <a:solidFill>
                  <a:srgbClr val="FFFFFF"/>
                </a:solidFill>
              </a:rPr>
              <a:t>元素放置于同一行，为 </a:t>
            </a:r>
            <a:r>
              <a:rPr lang="en-US" altLang="zh-CN" sz="800">
                <a:solidFill>
                  <a:srgbClr val="FFFFFF"/>
                </a:solidFill>
              </a:rPr>
              <a:t>&lt;p&gt; </a:t>
            </a:r>
            <a:r>
              <a:rPr lang="zh-CN" altLang="en-US" sz="800">
                <a:solidFill>
                  <a:srgbClr val="FFFFFF"/>
                </a:solidFill>
              </a:rPr>
              <a:t>元素添加 </a:t>
            </a:r>
            <a:r>
              <a:rPr lang="en-US" altLang="zh-CN" sz="800">
                <a:solidFill>
                  <a:srgbClr val="FFFFFF"/>
                </a:solidFill>
              </a:rPr>
              <a:t>.form-control-static </a:t>
            </a:r>
            <a:r>
              <a:rPr lang="zh-CN" altLang="en-US" sz="800">
                <a:solidFill>
                  <a:srgbClr val="FFFFFF"/>
                </a:solidFill>
              </a:rPr>
              <a:t>类即可。 </a:t>
            </a:r>
          </a:p>
          <a:p>
            <a:pPr>
              <a:buFont typeface="Wingdings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2774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058863"/>
            <a:ext cx="6696075" cy="3503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各种状态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798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输入框焦点</a:t>
            </a:r>
            <a:r>
              <a:rPr lang="en-US" altLang="zh-CN" sz="800" b="1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我们将某些表单控件的默认 </a:t>
            </a:r>
            <a:r>
              <a:rPr lang="en-US" altLang="zh-CN" sz="800">
                <a:solidFill>
                  <a:srgbClr val="C4C4C4"/>
                </a:solidFill>
              </a:rPr>
              <a:t>outline </a:t>
            </a:r>
            <a:r>
              <a:rPr lang="zh-CN" altLang="en-US" sz="800">
                <a:solidFill>
                  <a:srgbClr val="C4C4C4"/>
                </a:solidFill>
              </a:rPr>
              <a:t>样式移除，然后对 </a:t>
            </a:r>
            <a:r>
              <a:rPr lang="en-US" altLang="zh-CN" sz="800">
                <a:solidFill>
                  <a:srgbClr val="C4C4C4"/>
                </a:solidFill>
              </a:rPr>
              <a:t>:focus </a:t>
            </a:r>
            <a:r>
              <a:rPr lang="zh-CN" altLang="en-US" sz="800">
                <a:solidFill>
                  <a:srgbClr val="C4C4C4"/>
                </a:solidFill>
              </a:rPr>
              <a:t>状态赋予 </a:t>
            </a:r>
            <a:r>
              <a:rPr lang="en-US" altLang="zh-CN" sz="800">
                <a:solidFill>
                  <a:srgbClr val="C4C4C4"/>
                </a:solidFill>
              </a:rPr>
              <a:t>box-shadow </a:t>
            </a:r>
            <a:r>
              <a:rPr lang="zh-CN" altLang="en-US" sz="800">
                <a:solidFill>
                  <a:srgbClr val="C4C4C4"/>
                </a:solidFill>
              </a:rPr>
              <a:t>属性。（</a:t>
            </a:r>
            <a:r>
              <a:rPr lang="en-US" altLang="zh-CN" sz="800">
                <a:solidFill>
                  <a:srgbClr val="C4C4C4"/>
                </a:solidFill>
              </a:rPr>
              <a:t>bootstrap</a:t>
            </a:r>
            <a:r>
              <a:rPr lang="zh-CN" altLang="en-US" sz="800">
                <a:solidFill>
                  <a:srgbClr val="C4C4C4"/>
                </a:solidFill>
              </a:rPr>
              <a:t>已做）</a:t>
            </a:r>
            <a:endParaRPr lang="zh-CN" altLang="en-US"/>
          </a:p>
          <a:p>
            <a:pPr>
              <a:buFont typeface="Wingdings" pitchFamily="2" charset="2"/>
              <a:buNone/>
            </a:pP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被禁用的输入框 ：</a:t>
            </a:r>
            <a:r>
              <a:rPr lang="zh-CN" altLang="en-US" sz="800" b="1">
                <a:solidFill>
                  <a:srgbClr val="C4C4C4"/>
                </a:solidFill>
              </a:rPr>
              <a:t>为输入框设置 </a:t>
            </a:r>
            <a:r>
              <a:rPr lang="en-US" altLang="zh-CN" sz="800" b="1">
                <a:solidFill>
                  <a:srgbClr val="C4C4C4"/>
                </a:solidFill>
              </a:rPr>
              <a:t>disabled </a:t>
            </a:r>
            <a:r>
              <a:rPr lang="zh-CN" altLang="en-US" sz="800" b="1">
                <a:solidFill>
                  <a:srgbClr val="C4C4C4"/>
                </a:solidFill>
              </a:rPr>
              <a:t>属性可以防止用户输入，并能对外观做一些修改，使其更直观</a:t>
            </a: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en-US" altLang="zh-CN" sz="800" b="1">
                <a:solidFill>
                  <a:srgbClr val="FFFFFF"/>
                </a:solidFill>
              </a:rPr>
              <a:t>	&lt;input type="text" disabled="" placeholder="Disabled input here…" id="disabledInput" class="form-control"&gt;</a:t>
            </a: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被禁用的</a:t>
            </a:r>
            <a:r>
              <a:rPr lang="en-US" altLang="zh-CN" sz="800" b="1">
                <a:solidFill>
                  <a:srgbClr val="FFCC00"/>
                </a:solidFill>
              </a:rPr>
              <a:t>fieldset</a:t>
            </a:r>
            <a:r>
              <a:rPr lang="zh-CN" altLang="en-US" sz="800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为</a:t>
            </a:r>
            <a:r>
              <a:rPr lang="en-US" altLang="zh-CN" sz="800">
                <a:solidFill>
                  <a:srgbClr val="C4C4C4"/>
                </a:solidFill>
              </a:rPr>
              <a:t>&lt;fieldset&gt; </a:t>
            </a:r>
            <a:r>
              <a:rPr lang="zh-CN" altLang="en-US" sz="800">
                <a:solidFill>
                  <a:srgbClr val="C4C4C4"/>
                </a:solidFill>
              </a:rPr>
              <a:t>设置 </a:t>
            </a:r>
            <a:r>
              <a:rPr lang="en-US" altLang="zh-CN" sz="800">
                <a:solidFill>
                  <a:srgbClr val="C4C4C4"/>
                </a:solidFill>
              </a:rPr>
              <a:t>disabled </a:t>
            </a:r>
            <a:r>
              <a:rPr lang="zh-CN" altLang="en-US" sz="800">
                <a:solidFill>
                  <a:srgbClr val="C4C4C4"/>
                </a:solidFill>
              </a:rPr>
              <a:t>属性</a:t>
            </a:r>
            <a:r>
              <a:rPr lang="en-US" altLang="zh-CN" sz="800">
                <a:solidFill>
                  <a:srgbClr val="C4C4C4"/>
                </a:solidFill>
              </a:rPr>
              <a:t>,</a:t>
            </a:r>
            <a:r>
              <a:rPr lang="zh-CN" altLang="en-US" sz="800">
                <a:solidFill>
                  <a:srgbClr val="C4C4C4"/>
                </a:solidFill>
              </a:rPr>
              <a:t>可以禁用 </a:t>
            </a:r>
            <a:r>
              <a:rPr lang="en-US" altLang="zh-CN" sz="800">
                <a:solidFill>
                  <a:srgbClr val="C4C4C4"/>
                </a:solidFill>
              </a:rPr>
              <a:t>&lt;fieldset&gt; </a:t>
            </a:r>
            <a:r>
              <a:rPr lang="zh-CN" altLang="en-US" sz="800">
                <a:solidFill>
                  <a:srgbClr val="C4C4C4"/>
                </a:solidFill>
              </a:rPr>
              <a:t>中包含的所有控件。 </a:t>
            </a:r>
            <a:r>
              <a:rPr lang="en-US" altLang="zh-CN" sz="800">
                <a:solidFill>
                  <a:srgbClr val="FFFFFF"/>
                </a:solidFill>
              </a:rPr>
              <a:t>&lt;a&gt;</a:t>
            </a:r>
            <a:r>
              <a:rPr lang="zh-CN" altLang="en-US" sz="800">
                <a:solidFill>
                  <a:srgbClr val="FFFFFF"/>
                </a:solidFill>
              </a:rPr>
              <a:t>标签不受影响  </a:t>
            </a:r>
            <a:r>
              <a:rPr lang="en-US" altLang="zh-CN" sz="800">
                <a:solidFill>
                  <a:srgbClr val="FFFFFF"/>
                </a:solidFill>
              </a:rPr>
              <a:t>IE9 </a:t>
            </a:r>
            <a:r>
              <a:rPr lang="zh-CN" altLang="en-US" sz="800">
                <a:solidFill>
                  <a:srgbClr val="FFFFFF"/>
                </a:solidFill>
              </a:rPr>
              <a:t>和以下浏览器不支持，最好还是考虑</a:t>
            </a:r>
            <a:r>
              <a:rPr lang="en-US" altLang="zh-CN" sz="800">
                <a:solidFill>
                  <a:srgbClr val="FFFFFF"/>
                </a:solidFill>
              </a:rPr>
              <a:t>JS</a:t>
            </a:r>
            <a:r>
              <a:rPr lang="zh-CN" altLang="en-US" sz="800">
                <a:solidFill>
                  <a:srgbClr val="FFFFFF"/>
                </a:solidFill>
              </a:rPr>
              <a:t>实现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只读输入 ：</a:t>
            </a:r>
            <a:r>
              <a:rPr lang="en-US" altLang="zh-CN" sz="800">
                <a:solidFill>
                  <a:srgbClr val="FFFFFF"/>
                </a:solidFill>
              </a:rPr>
              <a:t>&lt;input type="text" readonly="" placeholder="Readonly input here…" class="form-control"&gt;</a:t>
            </a:r>
            <a:endParaRPr lang="zh-CN" altLang="en-US" sz="800">
              <a:solidFill>
                <a:srgbClr val="FFFFFF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校验状态：</a:t>
            </a:r>
            <a:r>
              <a:rPr lang="en-US" altLang="zh-CN" sz="800">
                <a:solidFill>
                  <a:srgbClr val="C4C4C4"/>
                </a:solidFill>
              </a:rPr>
              <a:t>Bootstrap </a:t>
            </a:r>
            <a:r>
              <a:rPr lang="zh-CN" altLang="en-US" sz="800">
                <a:solidFill>
                  <a:srgbClr val="C4C4C4"/>
                </a:solidFill>
              </a:rPr>
              <a:t>对表单控件的校验状态，如 </a:t>
            </a:r>
            <a:r>
              <a:rPr lang="en-US" altLang="zh-CN" sz="800">
                <a:solidFill>
                  <a:srgbClr val="C4C4C4"/>
                </a:solidFill>
              </a:rPr>
              <a:t>error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warning </a:t>
            </a:r>
            <a:r>
              <a:rPr lang="zh-CN" altLang="en-US" sz="800">
                <a:solidFill>
                  <a:srgbClr val="C4C4C4"/>
                </a:solidFill>
              </a:rPr>
              <a:t>和 </a:t>
            </a:r>
            <a:r>
              <a:rPr lang="en-US" altLang="zh-CN" sz="800">
                <a:solidFill>
                  <a:srgbClr val="C4C4C4"/>
                </a:solidFill>
              </a:rPr>
              <a:t>success </a:t>
            </a:r>
            <a:r>
              <a:rPr lang="zh-CN" altLang="en-US" sz="800">
                <a:solidFill>
                  <a:srgbClr val="C4C4C4"/>
                </a:solidFill>
              </a:rPr>
              <a:t>状态，都定义了样式。使用时，添加 </a:t>
            </a:r>
            <a:r>
              <a:rPr lang="en-US" altLang="zh-CN" sz="800">
                <a:solidFill>
                  <a:srgbClr val="C4C4C4"/>
                </a:solidFill>
              </a:rPr>
              <a:t>.has-warning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.has-error </a:t>
            </a:r>
            <a:r>
              <a:rPr lang="zh-CN" altLang="en-US" sz="800">
                <a:solidFill>
                  <a:srgbClr val="C4C4C4"/>
                </a:solidFill>
              </a:rPr>
              <a:t>或 </a:t>
            </a:r>
            <a:r>
              <a:rPr lang="en-US" altLang="zh-CN" sz="800">
                <a:solidFill>
                  <a:srgbClr val="C4C4C4"/>
                </a:solidFill>
              </a:rPr>
              <a:t>.has-success </a:t>
            </a:r>
            <a:r>
              <a:rPr lang="zh-CN" altLang="en-US" sz="800">
                <a:solidFill>
                  <a:srgbClr val="C4C4C4"/>
                </a:solidFill>
              </a:rPr>
              <a:t>类到这些控件  	的父元素即可。任何包含在此元素之内的 </a:t>
            </a:r>
            <a:r>
              <a:rPr lang="en-US" altLang="zh-CN" sz="800">
                <a:solidFill>
                  <a:srgbClr val="C4C4C4"/>
                </a:solidFill>
              </a:rPr>
              <a:t>.control-label</a:t>
            </a:r>
            <a:r>
              <a:rPr lang="zh-CN" altLang="en-US" sz="800">
                <a:solidFill>
                  <a:srgbClr val="C4C4C4"/>
                </a:solidFill>
              </a:rPr>
              <a:t>、</a:t>
            </a:r>
            <a:r>
              <a:rPr lang="en-US" altLang="zh-CN" sz="800">
                <a:solidFill>
                  <a:srgbClr val="C4C4C4"/>
                </a:solidFill>
              </a:rPr>
              <a:t>.form-control </a:t>
            </a:r>
            <a:r>
              <a:rPr lang="zh-CN" altLang="en-US" sz="800">
                <a:solidFill>
                  <a:srgbClr val="C4C4C4"/>
                </a:solidFill>
              </a:rPr>
              <a:t>和 </a:t>
            </a:r>
            <a:r>
              <a:rPr lang="en-US" altLang="zh-CN" sz="800">
                <a:solidFill>
                  <a:srgbClr val="C4C4C4"/>
                </a:solidFill>
              </a:rPr>
              <a:t>.help-block </a:t>
            </a:r>
            <a:r>
              <a:rPr lang="zh-CN" altLang="en-US" sz="800">
                <a:solidFill>
                  <a:srgbClr val="C4C4C4"/>
                </a:solidFill>
              </a:rPr>
              <a:t>元素都将接受这些校验状态的样式。</a:t>
            </a: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添加额外的图标：</a:t>
            </a:r>
            <a:r>
              <a:rPr lang="zh-CN" altLang="en-US" sz="800" b="1">
                <a:solidFill>
                  <a:srgbClr val="C4C4C4"/>
                </a:solidFill>
              </a:rPr>
              <a:t>你还可以针对校验状态为输入框添加额外的图标。只需设置相应的 </a:t>
            </a:r>
            <a:r>
              <a:rPr lang="en-US" altLang="zh-CN" sz="800" b="1">
                <a:solidFill>
                  <a:srgbClr val="C4C4C4"/>
                </a:solidFill>
              </a:rPr>
              <a:t>.has-feedback </a:t>
            </a:r>
            <a:r>
              <a:rPr lang="zh-CN" altLang="en-US" sz="800" b="1">
                <a:solidFill>
                  <a:srgbClr val="C4C4C4"/>
                </a:solidFill>
              </a:rPr>
              <a:t>类并添加正确的图标即可。</a:t>
            </a:r>
            <a:r>
              <a:rPr lang="zh-CN" altLang="en-US"/>
              <a:t> </a:t>
            </a:r>
            <a:endParaRPr lang="zh-CN" altLang="en-US" sz="800" b="1">
              <a:solidFill>
                <a:srgbClr val="C4C4C4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</a:endParaRPr>
          </a:p>
        </p:txBody>
      </p:sp>
      <p:pic>
        <p:nvPicPr>
          <p:cNvPr id="33799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355850"/>
            <a:ext cx="3887787" cy="2552700"/>
          </a:xfrm>
          <a:prstGeom prst="rect">
            <a:avLst/>
          </a:prstGeom>
          <a:noFill/>
        </p:spPr>
      </p:pic>
      <p:pic>
        <p:nvPicPr>
          <p:cNvPr id="33800" name="Picture 8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355850"/>
            <a:ext cx="4868863" cy="2520950"/>
          </a:xfrm>
          <a:prstGeom prst="rect">
            <a:avLst/>
          </a:prstGeom>
          <a:noFill/>
        </p:spPr>
      </p:pic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2555875" y="4011613"/>
            <a:ext cx="1150938" cy="215900"/>
          </a:xfrm>
          <a:prstGeom prst="wedgeRectCallout">
            <a:avLst>
              <a:gd name="adj1" fmla="val 66412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800">
                <a:solidFill>
                  <a:srgbClr val="FFFFFF"/>
                </a:solidFill>
              </a:rPr>
              <a:t>校验状态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7812088" y="3867150"/>
            <a:ext cx="1150937" cy="288925"/>
          </a:xfrm>
          <a:prstGeom prst="wedgeRectCallout">
            <a:avLst>
              <a:gd name="adj1" fmla="val 11241"/>
              <a:gd name="adj2" fmla="val 163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800">
                <a:solidFill>
                  <a:srgbClr val="FFFFFF"/>
                </a:solidFill>
              </a:rPr>
              <a:t>自定义图标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控件尺寸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4822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987425"/>
            <a:ext cx="3600450" cy="808038"/>
          </a:xfrm>
          <a:prstGeom prst="rect">
            <a:avLst/>
          </a:prstGeom>
          <a:noFill/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11188" y="192405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FFFF"/>
                </a:solidFill>
              </a:rPr>
              <a:t>水平排列的表单组的尺寸</a:t>
            </a:r>
          </a:p>
          <a:p>
            <a:r>
              <a:rPr lang="zh-CN" altLang="en-US" sz="800" b="1">
                <a:solidFill>
                  <a:srgbClr val="C4C4C4"/>
                </a:solidFill>
              </a:rPr>
              <a:t>通过添加 </a:t>
            </a:r>
            <a:r>
              <a:rPr lang="en-US" altLang="zh-CN" sz="800" b="1">
                <a:solidFill>
                  <a:srgbClr val="C4C4C4"/>
                </a:solidFill>
              </a:rPr>
              <a:t>.form-group-lg </a:t>
            </a:r>
            <a:r>
              <a:rPr lang="zh-CN" altLang="en-US" sz="800" b="1">
                <a:solidFill>
                  <a:srgbClr val="C4C4C4"/>
                </a:solidFill>
              </a:rPr>
              <a:t>或 </a:t>
            </a:r>
            <a:r>
              <a:rPr lang="en-US" altLang="zh-CN" sz="800" b="1">
                <a:solidFill>
                  <a:srgbClr val="C4C4C4"/>
                </a:solidFill>
              </a:rPr>
              <a:t>.form-group-sm </a:t>
            </a:r>
            <a:r>
              <a:rPr lang="zh-CN" altLang="en-US" sz="800" b="1">
                <a:solidFill>
                  <a:srgbClr val="C4C4C4"/>
                </a:solidFill>
              </a:rPr>
              <a:t>类，为 </a:t>
            </a:r>
            <a:r>
              <a:rPr lang="en-US" altLang="zh-CN" sz="800" b="1">
                <a:solidFill>
                  <a:srgbClr val="C4C4C4"/>
                </a:solidFill>
              </a:rPr>
              <a:t>.form-horizontal </a:t>
            </a:r>
            <a:r>
              <a:rPr lang="zh-CN" altLang="en-US" sz="800" b="1">
                <a:solidFill>
                  <a:srgbClr val="C4C4C4"/>
                </a:solidFill>
              </a:rPr>
              <a:t>包裹的 </a:t>
            </a:r>
            <a:r>
              <a:rPr lang="en-US" altLang="zh-CN" sz="800" b="1">
                <a:solidFill>
                  <a:srgbClr val="C4C4C4"/>
                </a:solidFill>
              </a:rPr>
              <a:t>label </a:t>
            </a:r>
            <a:r>
              <a:rPr lang="zh-CN" altLang="en-US" sz="800" b="1">
                <a:solidFill>
                  <a:srgbClr val="C4C4C4"/>
                </a:solidFill>
              </a:rPr>
              <a:t>元素和表单控件快速设置尺寸。</a:t>
            </a:r>
            <a:r>
              <a:rPr lang="zh-CN" altLang="en-US" sz="800">
                <a:solidFill>
                  <a:srgbClr val="C4C4C4"/>
                </a:solidFill>
              </a:rPr>
              <a:t> 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11188" y="700088"/>
            <a:ext cx="936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FFFF"/>
                </a:solidFill>
              </a:rPr>
              <a:t>高度尺寸</a:t>
            </a:r>
            <a:endParaRPr lang="zh-CN" altLang="en-US" sz="1200">
              <a:solidFill>
                <a:srgbClr val="FFFFFF"/>
              </a:solidFill>
            </a:endParaRPr>
          </a:p>
        </p:txBody>
      </p:sp>
      <p:pic>
        <p:nvPicPr>
          <p:cNvPr id="34827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355850"/>
            <a:ext cx="4103687" cy="1525588"/>
          </a:xfrm>
          <a:prstGeom prst="rect">
            <a:avLst/>
          </a:prstGeom>
          <a:noFill/>
        </p:spPr>
      </p:pic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859338" y="2284413"/>
            <a:ext cx="41036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FFFF"/>
                </a:solidFill>
              </a:rPr>
              <a:t>调整列尺寸</a:t>
            </a:r>
          </a:p>
          <a:p>
            <a:r>
              <a:rPr lang="zh-CN" altLang="en-US" sz="800" b="1">
                <a:solidFill>
                  <a:srgbClr val="C4C4C4"/>
                </a:solidFill>
              </a:rPr>
              <a:t>用栅格系统中的列（</a:t>
            </a:r>
            <a:r>
              <a:rPr lang="en-US" altLang="zh-CN" sz="800" b="1">
                <a:solidFill>
                  <a:srgbClr val="C4C4C4"/>
                </a:solidFill>
              </a:rPr>
              <a:t>column</a:t>
            </a:r>
            <a:r>
              <a:rPr lang="zh-CN" altLang="en-US" sz="800" b="1">
                <a:solidFill>
                  <a:srgbClr val="C4C4C4"/>
                </a:solidFill>
              </a:rPr>
              <a:t>）包裹输入框或其任何父元素，都可很容易的为其设置宽度。</a:t>
            </a:r>
            <a:r>
              <a:rPr lang="zh-CN" altLang="en-US"/>
              <a:t> </a:t>
            </a:r>
          </a:p>
        </p:txBody>
      </p:sp>
      <p:pic>
        <p:nvPicPr>
          <p:cNvPr id="34829" name="Picture 13" descr="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0775" y="2859088"/>
            <a:ext cx="4033838" cy="2017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表单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辅助文本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11188" y="700088"/>
            <a:ext cx="4681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FFFF"/>
                </a:solidFill>
              </a:rPr>
              <a:t>针对表单控件的“块（</a:t>
            </a:r>
            <a:r>
              <a:rPr lang="en-US" altLang="zh-CN" sz="1200" b="1">
                <a:solidFill>
                  <a:srgbClr val="FFFFFF"/>
                </a:solidFill>
              </a:rPr>
              <a:t>block</a:t>
            </a:r>
            <a:r>
              <a:rPr lang="zh-CN" altLang="en-US" sz="1200" b="1">
                <a:solidFill>
                  <a:srgbClr val="FFFFFF"/>
                </a:solidFill>
              </a:rPr>
              <a:t>）”级辅助文本。</a:t>
            </a:r>
            <a:r>
              <a:rPr lang="zh-CN" altLang="en-US"/>
              <a:t> </a:t>
            </a:r>
          </a:p>
        </p:txBody>
      </p:sp>
      <p:pic>
        <p:nvPicPr>
          <p:cNvPr id="35850" name="Picture 10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31888"/>
            <a:ext cx="6840537" cy="1754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/>
          </p:cNvSpPr>
          <p:nvPr/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按钮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6869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6871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5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8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预定义样式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9" name="Group 92"/>
          <p:cNvGrpSpPr>
            <a:grpSpLocks/>
          </p:cNvGrpSpPr>
          <p:nvPr/>
        </p:nvGrpSpPr>
        <p:grpSpPr bwMode="auto">
          <a:xfrm>
            <a:off x="395288" y="1419225"/>
            <a:ext cx="2549525" cy="660400"/>
            <a:chOff x="249" y="895"/>
            <a:chExt cx="1606" cy="416"/>
          </a:xfrm>
        </p:grpSpPr>
        <p:sp>
          <p:nvSpPr>
            <p:cNvPr id="36880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882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尺寸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883" name="Group 93"/>
          <p:cNvGrpSpPr>
            <a:grpSpLocks/>
          </p:cNvGrpSpPr>
          <p:nvPr/>
        </p:nvGrpSpPr>
        <p:grpSpPr bwMode="auto">
          <a:xfrm>
            <a:off x="395288" y="2139950"/>
            <a:ext cx="2549525" cy="660400"/>
            <a:chOff x="249" y="895"/>
            <a:chExt cx="1606" cy="416"/>
          </a:xfrm>
        </p:grpSpPr>
        <p:sp>
          <p:nvSpPr>
            <p:cNvPr id="36884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36886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激活状态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887" name="TextBox 7"/>
          <p:cNvSpPr txBox="1">
            <a:spLocks noChangeArrowheads="1"/>
          </p:cNvSpPr>
          <p:nvPr/>
        </p:nvSpPr>
        <p:spPr bwMode="auto">
          <a:xfrm>
            <a:off x="395288" y="2859088"/>
            <a:ext cx="2516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6"/>
          <p:cNvSpPr/>
          <p:nvPr/>
        </p:nvSpPr>
        <p:spPr bwMode="auto">
          <a:xfrm>
            <a:off x="900113" y="3003550"/>
            <a:ext cx="2044700" cy="360363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36894" name="TextBox 7"/>
          <p:cNvSpPr txBox="1">
            <a:spLocks noChangeArrowheads="1"/>
          </p:cNvSpPr>
          <p:nvPr/>
        </p:nvSpPr>
        <p:spPr bwMode="auto">
          <a:xfrm>
            <a:off x="395288" y="3579813"/>
            <a:ext cx="2516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6"/>
          <p:cNvSpPr/>
          <p:nvPr/>
        </p:nvSpPr>
        <p:spPr bwMode="auto">
          <a:xfrm>
            <a:off x="900113" y="3724275"/>
            <a:ext cx="2044700" cy="360363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36896" name="TextBox 13"/>
          <p:cNvSpPr txBox="1">
            <a:spLocks noChangeArrowheads="1"/>
          </p:cNvSpPr>
          <p:nvPr/>
        </p:nvSpPr>
        <p:spPr bwMode="auto">
          <a:xfrm>
            <a:off x="900113" y="3724275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按钮类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900113" y="3051175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b="1">
                <a:ea typeface="微软雅黑" pitchFamily="34" charset="-122"/>
              </a:rPr>
              <a:t>禁用状态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50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目录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835150" y="3867150"/>
            <a:ext cx="2303463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33563" y="3206750"/>
            <a:ext cx="230346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833563" y="2501900"/>
            <a:ext cx="230346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33563" y="1787525"/>
            <a:ext cx="230346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6" name="组合 8"/>
          <p:cNvGrpSpPr>
            <a:grpSpLocks/>
          </p:cNvGrpSpPr>
          <p:nvPr/>
        </p:nvGrpSpPr>
        <p:grpSpPr bwMode="auto">
          <a:xfrm>
            <a:off x="1619250" y="1492250"/>
            <a:ext cx="428625" cy="2571750"/>
            <a:chOff x="2285984" y="1000114"/>
            <a:chExt cx="428628" cy="2571768"/>
          </a:xfrm>
        </p:grpSpPr>
        <p:sp>
          <p:nvSpPr>
            <p:cNvPr id="5" name="椭圆 4"/>
            <p:cNvSpPr/>
            <p:nvPr/>
          </p:nvSpPr>
          <p:spPr>
            <a:xfrm>
              <a:off x="2285984" y="1000114"/>
              <a:ext cx="428628" cy="42862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285984" y="1714494"/>
              <a:ext cx="428628" cy="42862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2428874"/>
              <a:ext cx="428628" cy="42862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3143254"/>
              <a:ext cx="428628" cy="42862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pic>
        <p:nvPicPr>
          <p:cNvPr id="10247" name="图片 17" descr="未标题休-1.png"/>
          <p:cNvPicPr>
            <a:picLocks noChangeAspect="1"/>
          </p:cNvPicPr>
          <p:nvPr/>
        </p:nvPicPr>
        <p:blipFill>
          <a:blip r:embed="rId3">
            <a:lum bright="100000"/>
          </a:blip>
          <a:srcRect l="50781"/>
          <a:stretch>
            <a:fillRect/>
          </a:stretch>
        </p:blipFill>
        <p:spPr bwMode="auto">
          <a:xfrm>
            <a:off x="5724525" y="1635125"/>
            <a:ext cx="2487613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Text Box 1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1419225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起步</a:t>
            </a:r>
          </a:p>
        </p:txBody>
      </p:sp>
      <p:sp>
        <p:nvSpPr>
          <p:cNvPr id="10249" name="Text Box 1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2066925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a typeface="黑体" pitchFamily="49" charset="-122"/>
              </a:rPr>
              <a:t>全局样式</a:t>
            </a:r>
          </a:p>
        </p:txBody>
      </p:sp>
      <p:sp>
        <p:nvSpPr>
          <p:cNvPr id="10250" name="Text Box 1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2787650"/>
            <a:ext cx="998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LESS</a:t>
            </a: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2051050" y="3435350"/>
            <a:ext cx="255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组件</a:t>
            </a:r>
            <a:r>
              <a:rPr lang="zh-CN" altLang="en-US" sz="1000" b="1">
                <a:solidFill>
                  <a:schemeClr val="bg1"/>
                </a:solidFill>
              </a:rPr>
              <a:t>（参阅：</a:t>
            </a:r>
            <a:r>
              <a:rPr lang="en-US" altLang="zh-CN" sz="1000" b="1">
                <a:solidFill>
                  <a:schemeClr val="bg1"/>
                </a:solidFill>
              </a:rPr>
              <a:t>bootstrap</a:t>
            </a:r>
            <a:r>
              <a:rPr lang="zh-CN" altLang="en-US" sz="1000" b="1">
                <a:solidFill>
                  <a:schemeClr val="bg1"/>
                </a:solidFill>
              </a:rPr>
              <a:t>进阶）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按钮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预定义样式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11188" y="700088"/>
            <a:ext cx="4897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rgbClr val="FFFFFF"/>
                </a:solidFill>
              </a:rPr>
              <a:t>使用下面列出的类可以快速创建一个带有预定义样式的按钮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7898" name="Picture 10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987425"/>
            <a:ext cx="6740525" cy="396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按钮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尺寸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1188" y="700088"/>
            <a:ext cx="5545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000" b="1">
                <a:solidFill>
                  <a:srgbClr val="FFFFFF"/>
                </a:solidFill>
              </a:rPr>
              <a:t>需要让按钮具有不同尺寸吗？使用 </a:t>
            </a:r>
            <a:r>
              <a:rPr lang="en-US" altLang="zh-CN" sz="1000" b="1">
                <a:solidFill>
                  <a:srgbClr val="FFFFFF"/>
                </a:solidFill>
              </a:rPr>
              <a:t>.btn-lg</a:t>
            </a:r>
            <a:r>
              <a:rPr lang="zh-CN" altLang="en-US" sz="1000" b="1">
                <a:solidFill>
                  <a:srgbClr val="FFFFFF"/>
                </a:solidFill>
              </a:rPr>
              <a:t>、</a:t>
            </a:r>
            <a:r>
              <a:rPr lang="en-US" altLang="zh-CN" sz="1000" b="1">
                <a:solidFill>
                  <a:srgbClr val="FFFFFF"/>
                </a:solidFill>
              </a:rPr>
              <a:t>.btn-sm </a:t>
            </a:r>
            <a:r>
              <a:rPr lang="zh-CN" altLang="en-US" sz="1000" b="1">
                <a:solidFill>
                  <a:srgbClr val="FFFFFF"/>
                </a:solidFill>
              </a:rPr>
              <a:t>或 </a:t>
            </a:r>
            <a:r>
              <a:rPr lang="en-US" altLang="zh-CN" sz="1000" b="1">
                <a:solidFill>
                  <a:srgbClr val="FFFFFF"/>
                </a:solidFill>
              </a:rPr>
              <a:t>.btn-xs </a:t>
            </a:r>
            <a:r>
              <a:rPr lang="zh-CN" altLang="en-US" sz="1000" b="1">
                <a:solidFill>
                  <a:srgbClr val="FFFFFF"/>
                </a:solidFill>
              </a:rPr>
              <a:t>可以获得不同尺寸的按钮。</a:t>
            </a:r>
            <a:r>
              <a:rPr lang="zh-CN" alt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8918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987425"/>
            <a:ext cx="4248150" cy="2952750"/>
          </a:xfrm>
          <a:prstGeom prst="rect">
            <a:avLst/>
          </a:prstGeom>
          <a:noFill/>
        </p:spPr>
      </p:pic>
      <p:pic>
        <p:nvPicPr>
          <p:cNvPr id="38919" name="Picture 7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987425"/>
            <a:ext cx="3382963" cy="295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按钮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激活状态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1188" y="700088"/>
            <a:ext cx="7561262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000">
                <a:solidFill>
                  <a:srgbClr val="FFFFFF"/>
                </a:solidFill>
              </a:rPr>
              <a:t>当按钮处于激活状态时，其表现为被按压下去（底色更深、边框夜色更深、向内投射阴影）。对于 </a:t>
            </a:r>
            <a:r>
              <a:rPr lang="en-US" altLang="zh-CN" sz="1000">
                <a:solidFill>
                  <a:srgbClr val="FFFFFF"/>
                </a:solidFill>
              </a:rPr>
              <a:t>&lt;button&gt; </a:t>
            </a:r>
            <a:r>
              <a:rPr lang="zh-CN" altLang="en-US" sz="1000">
                <a:solidFill>
                  <a:srgbClr val="FFFFFF"/>
                </a:solidFill>
              </a:rPr>
              <a:t>元素，是通过 </a:t>
            </a:r>
            <a:r>
              <a:rPr lang="en-US" altLang="zh-CN" sz="1000">
                <a:solidFill>
                  <a:srgbClr val="FFFFFF"/>
                </a:solidFill>
              </a:rPr>
              <a:t>:active </a:t>
            </a:r>
            <a:r>
              <a:rPr lang="zh-CN" altLang="en-US" sz="1000">
                <a:solidFill>
                  <a:srgbClr val="FFFFFF"/>
                </a:solidFill>
              </a:rPr>
              <a:t>状态实现的。对于 </a:t>
            </a:r>
            <a:r>
              <a:rPr lang="en-US" altLang="zh-CN" sz="1000">
                <a:solidFill>
                  <a:srgbClr val="FFFFFF"/>
                </a:solidFill>
              </a:rPr>
              <a:t>&lt;a&gt; </a:t>
            </a:r>
            <a:r>
              <a:rPr lang="zh-CN" altLang="en-US" sz="1000">
                <a:solidFill>
                  <a:srgbClr val="FFFFFF"/>
                </a:solidFill>
              </a:rPr>
              <a:t>元素，是通过 </a:t>
            </a:r>
            <a:r>
              <a:rPr lang="en-US" altLang="zh-CN" sz="1000">
                <a:solidFill>
                  <a:srgbClr val="FFFFFF"/>
                </a:solidFill>
              </a:rPr>
              <a:t>.active </a:t>
            </a:r>
            <a:r>
              <a:rPr lang="zh-CN" altLang="en-US" sz="1000">
                <a:solidFill>
                  <a:srgbClr val="FFFFFF"/>
                </a:solidFill>
              </a:rPr>
              <a:t>类实现的。然而，你还可以将 </a:t>
            </a:r>
            <a:r>
              <a:rPr lang="en-US" altLang="zh-CN" sz="1000">
                <a:solidFill>
                  <a:srgbClr val="FFFFFF"/>
                </a:solidFill>
              </a:rPr>
              <a:t>.active </a:t>
            </a:r>
            <a:r>
              <a:rPr lang="zh-CN" altLang="en-US" sz="1000">
                <a:solidFill>
                  <a:srgbClr val="FFFFFF"/>
                </a:solidFill>
              </a:rPr>
              <a:t>应用到 </a:t>
            </a:r>
            <a:r>
              <a:rPr lang="en-US" altLang="zh-CN" sz="1000">
                <a:solidFill>
                  <a:srgbClr val="FFFFFF"/>
                </a:solidFill>
              </a:rPr>
              <a:t>&lt;button&gt; </a:t>
            </a:r>
            <a:r>
              <a:rPr lang="zh-CN" altLang="en-US" sz="1000">
                <a:solidFill>
                  <a:srgbClr val="FFFFFF"/>
                </a:solidFill>
              </a:rPr>
              <a:t>上，并通过编程的方式使其处于激活状态。</a:t>
            </a:r>
            <a:r>
              <a:rPr lang="zh-CN" altLang="en-US"/>
              <a:t> </a:t>
            </a:r>
          </a:p>
        </p:txBody>
      </p:sp>
      <p:pic>
        <p:nvPicPr>
          <p:cNvPr id="39943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347788"/>
            <a:ext cx="5713412" cy="358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按钮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禁用状态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11188" y="700088"/>
            <a:ext cx="7561262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FFFFFF"/>
                </a:solidFill>
              </a:rPr>
              <a:t>button </a:t>
            </a:r>
            <a:r>
              <a:rPr lang="zh-CN" altLang="en-US" sz="1000" b="1">
                <a:solidFill>
                  <a:srgbClr val="FFFFFF"/>
                </a:solidFill>
              </a:rPr>
              <a:t>元素</a:t>
            </a:r>
          </a:p>
          <a:p>
            <a:r>
              <a:rPr lang="zh-CN" altLang="en-US" sz="1000">
                <a:solidFill>
                  <a:srgbClr val="FFFFFF"/>
                </a:solidFill>
              </a:rPr>
              <a:t>为 </a:t>
            </a:r>
            <a:r>
              <a:rPr lang="en-US" altLang="zh-CN" sz="1000">
                <a:solidFill>
                  <a:srgbClr val="FFFFFF"/>
                </a:solidFill>
              </a:rPr>
              <a:t>&lt;button&gt; </a:t>
            </a:r>
            <a:r>
              <a:rPr lang="zh-CN" altLang="en-US" sz="1000">
                <a:solidFill>
                  <a:srgbClr val="FFFFFF"/>
                </a:solidFill>
              </a:rPr>
              <a:t>元素添加 </a:t>
            </a:r>
            <a:r>
              <a:rPr lang="en-US" altLang="zh-CN" sz="1000">
                <a:solidFill>
                  <a:srgbClr val="FFFFFF"/>
                </a:solidFill>
              </a:rPr>
              <a:t>disabled </a:t>
            </a:r>
            <a:r>
              <a:rPr lang="zh-CN" altLang="en-US" sz="1000">
                <a:solidFill>
                  <a:srgbClr val="FFFFFF"/>
                </a:solidFill>
              </a:rPr>
              <a:t>属性，使其表现出禁用状态。（</a:t>
            </a:r>
            <a:r>
              <a:rPr lang="en-US" altLang="zh-CN" sz="1000">
                <a:solidFill>
                  <a:srgbClr val="FFFFFF"/>
                </a:solidFill>
              </a:rPr>
              <a:t>IE9 </a:t>
            </a:r>
            <a:r>
              <a:rPr lang="zh-CN" altLang="en-US" sz="1000">
                <a:solidFill>
                  <a:srgbClr val="FFFFFF"/>
                </a:solidFill>
              </a:rPr>
              <a:t>及以下浏览器背景不兼容）</a:t>
            </a:r>
          </a:p>
          <a:p>
            <a:r>
              <a:rPr lang="zh-CN" altLang="en-US" sz="1000" b="1">
                <a:solidFill>
                  <a:srgbClr val="FFFFFF"/>
                </a:solidFill>
              </a:rPr>
              <a:t>链接（</a:t>
            </a:r>
            <a:r>
              <a:rPr lang="en-US" altLang="zh-CN" sz="1000" b="1">
                <a:solidFill>
                  <a:srgbClr val="FFFFFF"/>
                </a:solidFill>
              </a:rPr>
              <a:t>&lt;a&gt;</a:t>
            </a:r>
            <a:r>
              <a:rPr lang="zh-CN" altLang="en-US" sz="1000" b="1">
                <a:solidFill>
                  <a:srgbClr val="FFFFFF"/>
                </a:solidFill>
              </a:rPr>
              <a:t>）元素</a:t>
            </a:r>
          </a:p>
          <a:p>
            <a:r>
              <a:rPr lang="zh-CN" altLang="en-US" sz="1000">
                <a:solidFill>
                  <a:srgbClr val="FFFFFF"/>
                </a:solidFill>
              </a:rPr>
              <a:t>为基于 </a:t>
            </a:r>
            <a:r>
              <a:rPr lang="en-US" altLang="zh-CN" sz="1000">
                <a:solidFill>
                  <a:srgbClr val="FFFFFF"/>
                </a:solidFill>
              </a:rPr>
              <a:t>&lt;a&gt; </a:t>
            </a:r>
            <a:r>
              <a:rPr lang="zh-CN" altLang="en-US" sz="1000">
                <a:solidFill>
                  <a:srgbClr val="FFFFFF"/>
                </a:solidFill>
              </a:rPr>
              <a:t>元素创建的按钮添加 </a:t>
            </a:r>
            <a:r>
              <a:rPr lang="en-US" altLang="zh-CN" sz="1000">
                <a:solidFill>
                  <a:srgbClr val="FFFFFF"/>
                </a:solidFill>
              </a:rPr>
              <a:t>.disabled </a:t>
            </a:r>
            <a:r>
              <a:rPr lang="zh-CN" altLang="en-US" sz="1000">
                <a:solidFill>
                  <a:srgbClr val="FFFFFF"/>
                </a:solidFill>
              </a:rPr>
              <a:t>类。（上面提到的类只是通过设置 </a:t>
            </a:r>
            <a:r>
              <a:rPr lang="en-US" altLang="zh-CN" sz="1000">
                <a:solidFill>
                  <a:srgbClr val="FFFFFF"/>
                </a:solidFill>
              </a:rPr>
              <a:t>pointer-events: none </a:t>
            </a:r>
            <a:r>
              <a:rPr lang="zh-CN" altLang="en-US" sz="1000">
                <a:solidFill>
                  <a:srgbClr val="FFFFFF"/>
                </a:solidFill>
              </a:rPr>
              <a:t>来禁止 </a:t>
            </a:r>
            <a:r>
              <a:rPr lang="en-US" altLang="zh-CN" sz="1000">
                <a:solidFill>
                  <a:srgbClr val="FFFFFF"/>
                </a:solidFill>
              </a:rPr>
              <a:t>&lt;a&gt; </a:t>
            </a:r>
            <a:r>
              <a:rPr lang="zh-CN" altLang="en-US" sz="1000">
                <a:solidFill>
                  <a:srgbClr val="FFFFFF"/>
                </a:solidFill>
              </a:rPr>
              <a:t>元素作为链接的原始功能</a:t>
            </a:r>
            <a:r>
              <a:rPr lang="zh-CN" altLang="en-US"/>
              <a:t> </a:t>
            </a:r>
            <a:r>
              <a:rPr lang="zh-CN" altLang="en-US" sz="1000">
                <a:solidFill>
                  <a:srgbClr val="FFFFFF"/>
                </a:solidFill>
              </a:rPr>
              <a:t>）</a:t>
            </a:r>
          </a:p>
        </p:txBody>
      </p:sp>
      <p:pic>
        <p:nvPicPr>
          <p:cNvPr id="40966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79588"/>
            <a:ext cx="6115050" cy="165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按钮</a:t>
            </a:r>
            <a:r>
              <a:rPr lang="en-US" altLang="zh-CN" smtClean="0">
                <a:latin typeface="Verdana" pitchFamily="34" charset="0"/>
                <a:ea typeface="微软雅黑" pitchFamily="34" charset="-122"/>
              </a:rPr>
              <a:t>-</a:t>
            </a:r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按钮类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11188" y="700088"/>
            <a:ext cx="7561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000" b="1">
                <a:solidFill>
                  <a:srgbClr val="FFFFFF"/>
                </a:solidFill>
              </a:rPr>
              <a:t>为 </a:t>
            </a:r>
            <a:r>
              <a:rPr lang="en-US" altLang="zh-CN" sz="1000" b="1">
                <a:solidFill>
                  <a:srgbClr val="FFFFFF"/>
                </a:solidFill>
              </a:rPr>
              <a:t>&lt;a&gt;</a:t>
            </a:r>
            <a:r>
              <a:rPr lang="zh-CN" altLang="en-US" sz="1000" b="1">
                <a:solidFill>
                  <a:srgbClr val="FFFFFF"/>
                </a:solidFill>
              </a:rPr>
              <a:t>、</a:t>
            </a:r>
            <a:r>
              <a:rPr lang="en-US" altLang="zh-CN" sz="1000" b="1">
                <a:solidFill>
                  <a:srgbClr val="FFFFFF"/>
                </a:solidFill>
              </a:rPr>
              <a:t>&lt;button&gt; </a:t>
            </a:r>
            <a:r>
              <a:rPr lang="zh-CN" altLang="en-US" sz="1000" b="1">
                <a:solidFill>
                  <a:srgbClr val="FFFFFF"/>
                </a:solidFill>
              </a:rPr>
              <a:t>或 </a:t>
            </a:r>
            <a:r>
              <a:rPr lang="en-US" altLang="zh-CN" sz="1000" b="1">
                <a:solidFill>
                  <a:srgbClr val="FFFFFF"/>
                </a:solidFill>
              </a:rPr>
              <a:t>&lt;input&gt; </a:t>
            </a:r>
            <a:r>
              <a:rPr lang="zh-CN" altLang="en-US" sz="1000" b="1">
                <a:solidFill>
                  <a:srgbClr val="FFFFFF"/>
                </a:solidFill>
              </a:rPr>
              <a:t>元素应用按钮类。</a:t>
            </a:r>
            <a:r>
              <a:rPr lang="zh-CN" altLang="en-US"/>
              <a:t> </a:t>
            </a:r>
          </a:p>
        </p:txBody>
      </p:sp>
      <p:pic>
        <p:nvPicPr>
          <p:cNvPr id="41990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31888"/>
            <a:ext cx="6251575" cy="291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图片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3014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627063"/>
            <a:ext cx="6119813" cy="437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辅助类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0484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7">
            <a:hlinkClick r:id="rId3" action="ppaction://hlinksldjump"/>
          </p:cNvPr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文本颜色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4" name="Group 15"/>
          <p:cNvGrpSpPr>
            <a:grpSpLocks/>
          </p:cNvGrpSpPr>
          <p:nvPr/>
        </p:nvGrpSpPr>
        <p:grpSpPr bwMode="auto">
          <a:xfrm>
            <a:off x="395288" y="1419225"/>
            <a:ext cx="2549525" cy="660400"/>
            <a:chOff x="249" y="895"/>
            <a:chExt cx="1606" cy="416"/>
          </a:xfrm>
        </p:grpSpPr>
        <p:sp>
          <p:nvSpPr>
            <p:cNvPr id="20527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29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  <a:hlinkClick r:id="rId4" action="ppaction://hlinksldjump"/>
                </a:rPr>
                <a:t>文本背景</a:t>
              </a:r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95" name="Group 19"/>
          <p:cNvGrpSpPr>
            <a:grpSpLocks/>
          </p:cNvGrpSpPr>
          <p:nvPr/>
        </p:nvGrpSpPr>
        <p:grpSpPr bwMode="auto">
          <a:xfrm>
            <a:off x="395288" y="2139950"/>
            <a:ext cx="2549525" cy="660400"/>
            <a:chOff x="249" y="895"/>
            <a:chExt cx="1606" cy="416"/>
          </a:xfrm>
        </p:grpSpPr>
        <p:sp>
          <p:nvSpPr>
            <p:cNvPr id="20524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0526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关闭按钮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96" name="Group 23"/>
          <p:cNvGrpSpPr>
            <a:grpSpLocks/>
          </p:cNvGrpSpPr>
          <p:nvPr/>
        </p:nvGrpSpPr>
        <p:grpSpPr bwMode="auto">
          <a:xfrm>
            <a:off x="395288" y="2859088"/>
            <a:ext cx="2549525" cy="660400"/>
            <a:chOff x="249" y="895"/>
            <a:chExt cx="1606" cy="416"/>
          </a:xfrm>
        </p:grpSpPr>
        <p:sp>
          <p:nvSpPr>
            <p:cNvPr id="20521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0523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三角符号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97" name="Group 27"/>
          <p:cNvGrpSpPr>
            <a:grpSpLocks/>
          </p:cNvGrpSpPr>
          <p:nvPr/>
        </p:nvGrpSpPr>
        <p:grpSpPr bwMode="auto">
          <a:xfrm>
            <a:off x="395288" y="3508375"/>
            <a:ext cx="2549525" cy="660400"/>
            <a:chOff x="249" y="895"/>
            <a:chExt cx="1606" cy="416"/>
          </a:xfrm>
        </p:grpSpPr>
        <p:sp>
          <p:nvSpPr>
            <p:cNvPr id="20518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0520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快速浮动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98" name="Group 31"/>
          <p:cNvGrpSpPr>
            <a:grpSpLocks/>
          </p:cNvGrpSpPr>
          <p:nvPr/>
        </p:nvGrpSpPr>
        <p:grpSpPr bwMode="auto">
          <a:xfrm>
            <a:off x="4183063" y="1492250"/>
            <a:ext cx="2549525" cy="660400"/>
            <a:chOff x="249" y="895"/>
            <a:chExt cx="1606" cy="416"/>
          </a:xfrm>
        </p:grpSpPr>
        <p:sp>
          <p:nvSpPr>
            <p:cNvPr id="20515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17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清除浮动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499" name="Group 35"/>
          <p:cNvGrpSpPr>
            <a:grpSpLocks/>
          </p:cNvGrpSpPr>
          <p:nvPr/>
        </p:nvGrpSpPr>
        <p:grpSpPr bwMode="auto">
          <a:xfrm>
            <a:off x="4183063" y="2211388"/>
            <a:ext cx="2549525" cy="660400"/>
            <a:chOff x="249" y="895"/>
            <a:chExt cx="1606" cy="416"/>
          </a:xfrm>
        </p:grpSpPr>
        <p:sp>
          <p:nvSpPr>
            <p:cNvPr id="20512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0514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显示隐藏内容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00" name="Group 39"/>
          <p:cNvGrpSpPr>
            <a:grpSpLocks/>
          </p:cNvGrpSpPr>
          <p:nvPr/>
        </p:nvGrpSpPr>
        <p:grpSpPr bwMode="auto">
          <a:xfrm>
            <a:off x="4140200" y="2932113"/>
            <a:ext cx="2549525" cy="660400"/>
            <a:chOff x="249" y="895"/>
            <a:chExt cx="1606" cy="416"/>
          </a:xfrm>
        </p:grpSpPr>
        <p:sp>
          <p:nvSpPr>
            <p:cNvPr id="20509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0511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阅读器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01" name="Group 43"/>
          <p:cNvGrpSpPr>
            <a:grpSpLocks/>
          </p:cNvGrpSpPr>
          <p:nvPr/>
        </p:nvGrpSpPr>
        <p:grpSpPr bwMode="auto">
          <a:xfrm>
            <a:off x="3924300" y="3579813"/>
            <a:ext cx="2763838" cy="661987"/>
            <a:chOff x="2472" y="2255"/>
            <a:chExt cx="1741" cy="417"/>
          </a:xfrm>
        </p:grpSpPr>
        <p:sp>
          <p:nvSpPr>
            <p:cNvPr id="20506" name="TextBox 7"/>
            <p:cNvSpPr txBox="1">
              <a:spLocks noChangeArrowheads="1"/>
            </p:cNvSpPr>
            <p:nvPr/>
          </p:nvSpPr>
          <p:spPr bwMode="auto">
            <a:xfrm>
              <a:off x="2472" y="225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圆角矩形 6"/>
            <p:cNvSpPr/>
            <p:nvPr/>
          </p:nvSpPr>
          <p:spPr bwMode="auto">
            <a:xfrm>
              <a:off x="2925" y="2346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20508" name="TextBox 13"/>
            <p:cNvSpPr txBox="1">
              <a:spLocks noChangeArrowheads="1"/>
            </p:cNvSpPr>
            <p:nvPr/>
          </p:nvSpPr>
          <p:spPr bwMode="auto">
            <a:xfrm>
              <a:off x="2925" y="2346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图片替换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02" name="Group 47"/>
          <p:cNvGrpSpPr>
            <a:grpSpLocks/>
          </p:cNvGrpSpPr>
          <p:nvPr/>
        </p:nvGrpSpPr>
        <p:grpSpPr bwMode="auto">
          <a:xfrm>
            <a:off x="4183063" y="771525"/>
            <a:ext cx="2549525" cy="660400"/>
            <a:chOff x="249" y="895"/>
            <a:chExt cx="1606" cy="416"/>
          </a:xfrm>
        </p:grpSpPr>
        <p:sp>
          <p:nvSpPr>
            <p:cNvPr id="20503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05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居中的内容块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文本颜色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4037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790575"/>
            <a:ext cx="8029575" cy="356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文本背景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5061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698500"/>
            <a:ext cx="7513638" cy="407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关闭按钮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85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771525"/>
            <a:ext cx="7527925" cy="179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起步</a:t>
            </a:r>
          </a:p>
        </p:txBody>
      </p:sp>
      <p:grpSp>
        <p:nvGrpSpPr>
          <p:cNvPr id="12290" name="组合 50"/>
          <p:cNvGrpSpPr>
            <a:grpSpLocks/>
          </p:cNvGrpSpPr>
          <p:nvPr/>
        </p:nvGrpSpPr>
        <p:grpSpPr bwMode="auto">
          <a:xfrm>
            <a:off x="1042988" y="339725"/>
            <a:ext cx="6264275" cy="1252538"/>
            <a:chOff x="1691902" y="1058159"/>
            <a:chExt cx="2516187" cy="1253242"/>
          </a:xfrm>
        </p:grpSpPr>
        <p:sp>
          <p:nvSpPr>
            <p:cNvPr id="2" name="圆角矩形 6"/>
            <p:cNvSpPr/>
            <p:nvPr/>
          </p:nvSpPr>
          <p:spPr bwMode="auto">
            <a:xfrm>
              <a:off x="2076408" y="1178877"/>
              <a:ext cx="2044960" cy="1132524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TextBox 7"/>
            <p:cNvSpPr txBox="1"/>
            <p:nvPr/>
          </p:nvSpPr>
          <p:spPr bwMode="auto">
            <a:xfrm>
              <a:off x="1691902" y="1058159"/>
              <a:ext cx="2516187" cy="64171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C000"/>
                  </a:solidFill>
                  <a:latin typeface="+mj-ea"/>
                  <a:ea typeface="+mj-ea"/>
                </a:rPr>
                <a:t>1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12300" name="TextBox 5"/>
            <p:cNvSpPr txBox="1">
              <a:spLocks noChangeArrowheads="1"/>
            </p:cNvSpPr>
            <p:nvPr/>
          </p:nvSpPr>
          <p:spPr bwMode="auto">
            <a:xfrm>
              <a:off x="2186722" y="1690339"/>
              <a:ext cx="1789261" cy="457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 b="1">
                  <a:solidFill>
                    <a:srgbClr val="7F7F7F"/>
                  </a:solidFill>
                  <a:latin typeface="Verdana" pitchFamily="34" charset="0"/>
                  <a:ea typeface="微软雅黑" pitchFamily="34" charset="-122"/>
                </a:rPr>
                <a:t>生产环境：</a:t>
              </a:r>
              <a:r>
                <a:rPr lang="en-US" altLang="zh-CN" sz="1200" b="1"/>
                <a:t>http://d.bootcss.com/bootstrap-3.2.0-dist.zip</a:t>
              </a:r>
            </a:p>
            <a:p>
              <a:r>
                <a:rPr lang="zh-CN" altLang="en-US" sz="1200" b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源码：</a:t>
              </a:r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http://d.bootcss.com/bootstrap-3.2.0.zip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1" name="TextBox 13"/>
            <p:cNvSpPr txBox="1">
              <a:spLocks noChangeArrowheads="1"/>
            </p:cNvSpPr>
            <p:nvPr/>
          </p:nvSpPr>
          <p:spPr bwMode="auto">
            <a:xfrm>
              <a:off x="2187776" y="1237006"/>
              <a:ext cx="1241216" cy="33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Verdana" pitchFamily="34" charset="0"/>
                  <a:ea typeface="微软雅黑" pitchFamily="34" charset="-122"/>
                </a:rPr>
                <a:t>下载</a:t>
              </a:r>
            </a:p>
          </p:txBody>
        </p:sp>
      </p:grpSp>
      <p:sp>
        <p:nvSpPr>
          <p:cNvPr id="20" name="圆角矩形 6"/>
          <p:cNvSpPr/>
          <p:nvPr/>
        </p:nvSpPr>
        <p:spPr bwMode="auto">
          <a:xfrm>
            <a:off x="1979613" y="1708150"/>
            <a:ext cx="5091112" cy="1512888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042988" y="1708150"/>
            <a:ext cx="626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2339975" y="2066925"/>
            <a:ext cx="44545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chemeClr val="hlink"/>
                </a:solidFill>
              </a:rPr>
              <a:t>less/</a:t>
            </a:r>
            <a:r>
              <a:rPr lang="zh-CN" altLang="en-US" sz="1200" b="1">
                <a:solidFill>
                  <a:schemeClr val="hlink"/>
                </a:solidFill>
              </a:rPr>
              <a:t>、</a:t>
            </a:r>
            <a:r>
              <a:rPr lang="en-US" altLang="zh-CN" sz="1200" b="1">
                <a:solidFill>
                  <a:schemeClr val="hlink"/>
                </a:solidFill>
              </a:rPr>
              <a:t>js/ </a:t>
            </a:r>
            <a:r>
              <a:rPr lang="zh-CN" altLang="en-US" sz="1200" b="1">
                <a:solidFill>
                  <a:schemeClr val="hlink"/>
                </a:solidFill>
              </a:rPr>
              <a:t>和 </a:t>
            </a:r>
            <a:r>
              <a:rPr lang="en-US" altLang="zh-CN" sz="1200" b="1">
                <a:solidFill>
                  <a:schemeClr val="hlink"/>
                </a:solidFill>
              </a:rPr>
              <a:t>fonts/ </a:t>
            </a:r>
            <a:r>
              <a:rPr lang="zh-CN" altLang="en-US" sz="1200" b="1">
                <a:solidFill>
                  <a:schemeClr val="hlink"/>
                </a:solidFill>
              </a:rPr>
              <a:t>目录分别包含了 </a:t>
            </a:r>
            <a:r>
              <a:rPr lang="en-US" altLang="zh-CN" sz="1200" b="1">
                <a:solidFill>
                  <a:schemeClr val="hlink"/>
                </a:solidFill>
              </a:rPr>
              <a:t>CSS</a:t>
            </a:r>
            <a:r>
              <a:rPr lang="zh-CN" altLang="en-US" sz="1200" b="1">
                <a:solidFill>
                  <a:schemeClr val="hlink"/>
                </a:solidFill>
              </a:rPr>
              <a:t>、</a:t>
            </a:r>
            <a:r>
              <a:rPr lang="en-US" altLang="zh-CN" sz="1200" b="1">
                <a:solidFill>
                  <a:schemeClr val="hlink"/>
                </a:solidFill>
              </a:rPr>
              <a:t>JS </a:t>
            </a:r>
            <a:r>
              <a:rPr lang="zh-CN" altLang="en-US" sz="1200" b="1">
                <a:solidFill>
                  <a:schemeClr val="hlink"/>
                </a:solidFill>
              </a:rPr>
              <a:t>和字体图标的源码。</a:t>
            </a:r>
            <a:r>
              <a:rPr lang="en-US" altLang="zh-CN" sz="1200" b="1">
                <a:solidFill>
                  <a:schemeClr val="hlink"/>
                </a:solidFill>
              </a:rPr>
              <a:t>dist/ </a:t>
            </a:r>
            <a:r>
              <a:rPr lang="zh-CN" altLang="en-US" sz="1200" b="1">
                <a:solidFill>
                  <a:schemeClr val="hlink"/>
                </a:solidFill>
              </a:rPr>
              <a:t>目录包含了上面所说的预编译 </a:t>
            </a:r>
            <a:r>
              <a:rPr lang="en-US" altLang="zh-CN" sz="1200" b="1">
                <a:solidFill>
                  <a:schemeClr val="hlink"/>
                </a:solidFill>
              </a:rPr>
              <a:t>Bootstrap </a:t>
            </a:r>
            <a:r>
              <a:rPr lang="zh-CN" altLang="en-US" sz="1200" b="1">
                <a:solidFill>
                  <a:schemeClr val="hlink"/>
                </a:solidFill>
              </a:rPr>
              <a:t>包内的所有文件。</a:t>
            </a:r>
            <a:r>
              <a:rPr lang="en-US" altLang="zh-CN" sz="1200" b="1">
                <a:solidFill>
                  <a:schemeClr val="hlink"/>
                </a:solidFill>
              </a:rPr>
              <a:t>docs/ </a:t>
            </a:r>
            <a:r>
              <a:rPr lang="zh-CN" altLang="en-US" sz="1200" b="1">
                <a:solidFill>
                  <a:schemeClr val="hlink"/>
                </a:solidFill>
              </a:rPr>
              <a:t>包含了所有文档的源码文件，</a:t>
            </a:r>
            <a:r>
              <a:rPr lang="en-US" altLang="zh-CN" sz="1200" b="1">
                <a:solidFill>
                  <a:schemeClr val="hlink"/>
                </a:solidFill>
              </a:rPr>
              <a:t>examples/ </a:t>
            </a:r>
            <a:r>
              <a:rPr lang="zh-CN" altLang="en-US" sz="1200" b="1">
                <a:solidFill>
                  <a:schemeClr val="hlink"/>
                </a:solidFill>
              </a:rPr>
              <a:t>目录是 </a:t>
            </a:r>
            <a:r>
              <a:rPr lang="en-US" altLang="zh-CN" sz="1200" b="1">
                <a:solidFill>
                  <a:schemeClr val="hlink"/>
                </a:solidFill>
              </a:rPr>
              <a:t>Bootstrap </a:t>
            </a:r>
            <a:r>
              <a:rPr lang="zh-CN" altLang="en-US" sz="1200" b="1">
                <a:solidFill>
                  <a:schemeClr val="hlink"/>
                </a:solidFill>
              </a:rPr>
              <a:t>官方提供的实例工程。除了这些，其他文件还包含 </a:t>
            </a:r>
            <a:r>
              <a:rPr lang="en-US" altLang="zh-CN" sz="1200" b="1">
                <a:solidFill>
                  <a:schemeClr val="hlink"/>
                </a:solidFill>
              </a:rPr>
              <a:t>Bootstrap </a:t>
            </a:r>
            <a:r>
              <a:rPr lang="zh-CN" altLang="en-US" sz="1200" b="1">
                <a:solidFill>
                  <a:schemeClr val="hlink"/>
                </a:solidFill>
              </a:rPr>
              <a:t>安装包的定义文件、许可证文件和编译脚本等。</a:t>
            </a:r>
            <a:endParaRPr lang="zh-CN" altLang="en-US" sz="1200" b="1"/>
          </a:p>
        </p:txBody>
      </p:sp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2268538" y="1781175"/>
            <a:ext cx="308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latin typeface="Verdana" pitchFamily="34" charset="0"/>
                <a:ea typeface="微软雅黑" pitchFamily="34" charset="-122"/>
              </a:rPr>
              <a:t>目录结构</a:t>
            </a:r>
          </a:p>
        </p:txBody>
      </p:sp>
      <p:sp>
        <p:nvSpPr>
          <p:cNvPr id="17" name="圆角矩形 6"/>
          <p:cNvSpPr/>
          <p:nvPr/>
        </p:nvSpPr>
        <p:spPr bwMode="auto">
          <a:xfrm>
            <a:off x="1979613" y="3363913"/>
            <a:ext cx="5091112" cy="16557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 sz="900">
              <a:solidFill>
                <a:schemeClr val="hlink"/>
              </a:solidFill>
              <a:latin typeface="Arial" charset="0"/>
              <a:ea typeface="宋体" charset="-122"/>
            </a:endParaRPr>
          </a:p>
          <a:p>
            <a:pPr>
              <a:defRPr/>
            </a:pPr>
            <a:endParaRPr lang="en-US" altLang="zh-CN" sz="900">
              <a:solidFill>
                <a:schemeClr val="hlink"/>
              </a:solidFill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 &lt;!--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新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Bootstrap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核心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CSS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文件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--&gt;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&lt;link rel="stylesheet" href="http://cdn.bootcss.com/bootstrap/3.2.0/css/bootstrap.min.css"&gt;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&lt;!--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可选的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Bootstrap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主题文件（一般不用引入）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--&gt;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&lt;link rel="stylesheet" href="http://cdn.bootcss.com/bootstrap/3.2.0/css/bootstrap-   theme.min.css"&gt;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 &lt;!-- jQuery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文件。务必在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bootstrap.min.js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之前引入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--&gt;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 &lt;script src="http://cdn.bootcss.com/jquery/1.11.1/jquery.min.js"&gt;&lt;/script&gt;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 &lt;!--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最新的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Bootstrap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核心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JavaScript </a:t>
            </a:r>
            <a:r>
              <a:rPr lang="zh-CN" altLang="en-US" sz="900">
                <a:solidFill>
                  <a:schemeClr val="hlink"/>
                </a:solidFill>
                <a:latin typeface="Arial" charset="0"/>
                <a:ea typeface="宋体" charset="-122"/>
              </a:rPr>
              <a:t>文件 </a:t>
            </a: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--&gt;</a:t>
            </a:r>
          </a:p>
          <a:p>
            <a:pPr>
              <a:defRPr/>
            </a:pPr>
            <a:r>
              <a:rPr lang="en-US" altLang="zh-CN" sz="900">
                <a:solidFill>
                  <a:schemeClr val="hlink"/>
                </a:solidFill>
                <a:latin typeface="Arial" charset="0"/>
                <a:ea typeface="宋体" charset="-122"/>
              </a:rPr>
              <a:t>       &lt;script src="http://cdn.bootcss.com/bootstrap/3.2.0/js/bootstrap.min.js"&gt;&lt;/script&gt;</a:t>
            </a:r>
            <a:endParaRPr lang="zh-CN" altLang="en-US" sz="900">
              <a:solidFill>
                <a:schemeClr val="hlink"/>
              </a:solidFill>
              <a:latin typeface="Arial" charset="0"/>
              <a:ea typeface="宋体" charset="-122"/>
            </a:endParaRP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1042988" y="3148013"/>
            <a:ext cx="626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2268538" y="3363913"/>
            <a:ext cx="308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latin typeface="Verdana" pitchFamily="34" charset="0"/>
                <a:ea typeface="微软雅黑" pitchFamily="34" charset="-122"/>
              </a:rPr>
              <a:t>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三角符号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7109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79488"/>
            <a:ext cx="7127875" cy="1449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快速浮动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8133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058863"/>
            <a:ext cx="7346950" cy="3876675"/>
          </a:xfrm>
          <a:prstGeom prst="rect">
            <a:avLst/>
          </a:prstGeom>
          <a:noFill/>
        </p:spPr>
      </p:pic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9750" y="627063"/>
            <a:ext cx="705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FFFFFF"/>
                </a:solidFill>
              </a:rPr>
              <a:t>To align components in navbars with utility classes, use .navbar-left or .navbar-right instead. </a:t>
            </a:r>
            <a:r>
              <a:rPr lang="en-US" altLang="zh-CN" sz="1000">
                <a:solidFill>
                  <a:srgbClr val="FFFFFF"/>
                </a:solidFill>
                <a:hlinkClick r:id="rId3"/>
              </a:rPr>
              <a:t>See the navbar docs</a:t>
            </a:r>
            <a:r>
              <a:rPr lang="en-US" altLang="zh-CN" sz="1000">
                <a:solidFill>
                  <a:srgbClr val="FFFFFF"/>
                </a:solidFill>
              </a:rPr>
              <a:t> for details. </a:t>
            </a:r>
            <a:endParaRPr lang="zh-CN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居中的内容块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9158" name="Picture 6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771525"/>
            <a:ext cx="7762875" cy="332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清除浮动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50181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636588"/>
            <a:ext cx="7667625" cy="412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显示隐藏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51205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627063"/>
            <a:ext cx="5473700" cy="442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屏幕阅读器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52228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627063"/>
            <a:ext cx="5473700" cy="442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图片替换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53253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19225"/>
            <a:ext cx="7704137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响应式工具</a:t>
            </a:r>
            <a:endParaRPr lang="zh-CN" altLang="en-US" smtClean="0">
              <a:solidFill>
                <a:srgbClr val="FFCC00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式 题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>
            <a:off x="6862084" y="1560685"/>
            <a:ext cx="1015259" cy="1500199"/>
          </a:xfrm>
          <a:prstGeom prst="rect">
            <a:avLst/>
          </a:prstGeo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5650" y="1203325"/>
            <a:ext cx="5670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谢谢您的耐心阅读！</a:t>
            </a:r>
          </a:p>
        </p:txBody>
      </p: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808038" y="3860800"/>
            <a:ext cx="2487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更多内容请访问</a:t>
            </a:r>
            <a:r>
              <a:rPr lang="en-US" altLang="zh-CN">
                <a:solidFill>
                  <a:schemeClr val="bg1"/>
                </a:solidFill>
              </a:rPr>
              <a:t>http://v3.bootcss.com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全局样式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4342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6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文档类型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 bwMode="auto">
          <a:xfrm>
            <a:off x="395288" y="700088"/>
            <a:ext cx="2516187" cy="6413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900113" y="842963"/>
            <a:ext cx="2044700" cy="3603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9" name="TextBox 13"/>
          <p:cNvSpPr txBox="1">
            <a:spLocks noChangeArrowheads="1"/>
          </p:cNvSpPr>
          <p:nvPr/>
        </p:nvSpPr>
        <p:spPr bwMode="auto">
          <a:xfrm>
            <a:off x="900113" y="842963"/>
            <a:ext cx="1881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概览</a:t>
            </a:r>
          </a:p>
          <a:p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50" name="Group 92"/>
          <p:cNvGrpSpPr>
            <a:grpSpLocks/>
          </p:cNvGrpSpPr>
          <p:nvPr/>
        </p:nvGrpSpPr>
        <p:grpSpPr bwMode="auto">
          <a:xfrm>
            <a:off x="395288" y="1419225"/>
            <a:ext cx="2549525" cy="660400"/>
            <a:chOff x="249" y="895"/>
            <a:chExt cx="1606" cy="416"/>
          </a:xfrm>
        </p:grpSpPr>
        <p:sp>
          <p:nvSpPr>
            <p:cNvPr id="14383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85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栅格系统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1" name="Group 93"/>
          <p:cNvGrpSpPr>
            <a:grpSpLocks/>
          </p:cNvGrpSpPr>
          <p:nvPr/>
        </p:nvGrpSpPr>
        <p:grpSpPr bwMode="auto">
          <a:xfrm>
            <a:off x="395288" y="2139950"/>
            <a:ext cx="2549525" cy="660400"/>
            <a:chOff x="249" y="895"/>
            <a:chExt cx="1606" cy="416"/>
          </a:xfrm>
        </p:grpSpPr>
        <p:sp>
          <p:nvSpPr>
            <p:cNvPr id="14380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14382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排版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2" name="Group 97"/>
          <p:cNvGrpSpPr>
            <a:grpSpLocks/>
          </p:cNvGrpSpPr>
          <p:nvPr/>
        </p:nvGrpSpPr>
        <p:grpSpPr bwMode="auto">
          <a:xfrm>
            <a:off x="395288" y="2859088"/>
            <a:ext cx="2549525" cy="660400"/>
            <a:chOff x="249" y="895"/>
            <a:chExt cx="1606" cy="416"/>
          </a:xfrm>
        </p:grpSpPr>
        <p:sp>
          <p:nvSpPr>
            <p:cNvPr id="14377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14379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代码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3" name="Group 101"/>
          <p:cNvGrpSpPr>
            <a:grpSpLocks/>
          </p:cNvGrpSpPr>
          <p:nvPr/>
        </p:nvGrpSpPr>
        <p:grpSpPr bwMode="auto">
          <a:xfrm>
            <a:off x="395288" y="3508375"/>
            <a:ext cx="2549525" cy="660400"/>
            <a:chOff x="249" y="895"/>
            <a:chExt cx="1606" cy="416"/>
          </a:xfrm>
        </p:grpSpPr>
        <p:sp>
          <p:nvSpPr>
            <p:cNvPr id="14374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14376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表格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4" name="Group 105"/>
          <p:cNvGrpSpPr>
            <a:grpSpLocks/>
          </p:cNvGrpSpPr>
          <p:nvPr/>
        </p:nvGrpSpPr>
        <p:grpSpPr bwMode="auto">
          <a:xfrm>
            <a:off x="4183063" y="1492250"/>
            <a:ext cx="2549525" cy="660400"/>
            <a:chOff x="249" y="895"/>
            <a:chExt cx="1606" cy="416"/>
          </a:xfrm>
        </p:grpSpPr>
        <p:sp>
          <p:nvSpPr>
            <p:cNvPr id="14371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73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按钮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5" name="Group 109"/>
          <p:cNvGrpSpPr>
            <a:grpSpLocks/>
          </p:cNvGrpSpPr>
          <p:nvPr/>
        </p:nvGrpSpPr>
        <p:grpSpPr bwMode="auto">
          <a:xfrm>
            <a:off x="4183063" y="2211388"/>
            <a:ext cx="2549525" cy="660400"/>
            <a:chOff x="249" y="895"/>
            <a:chExt cx="1606" cy="416"/>
          </a:xfrm>
        </p:grpSpPr>
        <p:sp>
          <p:nvSpPr>
            <p:cNvPr id="14368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14370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图片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6" name="Group 113"/>
          <p:cNvGrpSpPr>
            <a:grpSpLocks/>
          </p:cNvGrpSpPr>
          <p:nvPr/>
        </p:nvGrpSpPr>
        <p:grpSpPr bwMode="auto">
          <a:xfrm>
            <a:off x="4140200" y="2932113"/>
            <a:ext cx="2549525" cy="660400"/>
            <a:chOff x="249" y="895"/>
            <a:chExt cx="1606" cy="416"/>
          </a:xfrm>
        </p:grpSpPr>
        <p:sp>
          <p:nvSpPr>
            <p:cNvPr id="14365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14367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辅助类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7" name="Group 125"/>
          <p:cNvGrpSpPr>
            <a:grpSpLocks/>
          </p:cNvGrpSpPr>
          <p:nvPr/>
        </p:nvGrpSpPr>
        <p:grpSpPr bwMode="auto">
          <a:xfrm>
            <a:off x="3924300" y="3579813"/>
            <a:ext cx="2763838" cy="661987"/>
            <a:chOff x="2472" y="2255"/>
            <a:chExt cx="1741" cy="417"/>
          </a:xfrm>
        </p:grpSpPr>
        <p:sp>
          <p:nvSpPr>
            <p:cNvPr id="14362" name="TextBox 7"/>
            <p:cNvSpPr txBox="1">
              <a:spLocks noChangeArrowheads="1"/>
            </p:cNvSpPr>
            <p:nvPr/>
          </p:nvSpPr>
          <p:spPr bwMode="auto">
            <a:xfrm>
              <a:off x="2472" y="225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圆角矩形 6"/>
            <p:cNvSpPr/>
            <p:nvPr/>
          </p:nvSpPr>
          <p:spPr bwMode="auto">
            <a:xfrm>
              <a:off x="2925" y="2346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排版</a:t>
              </a:r>
            </a:p>
          </p:txBody>
        </p:sp>
        <p:sp>
          <p:nvSpPr>
            <p:cNvPr id="14364" name="TextBox 13"/>
            <p:cNvSpPr txBox="1">
              <a:spLocks noChangeArrowheads="1"/>
            </p:cNvSpPr>
            <p:nvPr/>
          </p:nvSpPr>
          <p:spPr bwMode="auto">
            <a:xfrm>
              <a:off x="2925" y="2346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响应式工具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58" name="Group 121"/>
          <p:cNvGrpSpPr>
            <a:grpSpLocks/>
          </p:cNvGrpSpPr>
          <p:nvPr/>
        </p:nvGrpSpPr>
        <p:grpSpPr bwMode="auto">
          <a:xfrm>
            <a:off x="4183063" y="771525"/>
            <a:ext cx="2549525" cy="660400"/>
            <a:chOff x="249" y="895"/>
            <a:chExt cx="1606" cy="416"/>
          </a:xfrm>
        </p:grpSpPr>
        <p:sp>
          <p:nvSpPr>
            <p:cNvPr id="14359" name="TextBox 7"/>
            <p:cNvSpPr txBox="1">
              <a:spLocks noChangeArrowheads="1"/>
            </p:cNvSpPr>
            <p:nvPr/>
          </p:nvSpPr>
          <p:spPr bwMode="auto">
            <a:xfrm>
              <a:off x="249" y="895"/>
              <a:ext cx="15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36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6"/>
            <p:cNvSpPr/>
            <p:nvPr/>
          </p:nvSpPr>
          <p:spPr bwMode="auto">
            <a:xfrm>
              <a:off x="567" y="985"/>
              <a:ext cx="1288" cy="22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61" name="TextBox 13"/>
            <p:cNvSpPr txBox="1">
              <a:spLocks noChangeArrowheads="1"/>
            </p:cNvSpPr>
            <p:nvPr/>
          </p:nvSpPr>
          <p:spPr bwMode="auto">
            <a:xfrm>
              <a:off x="567" y="985"/>
              <a:ext cx="11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表单</a:t>
              </a:r>
            </a:p>
            <a:p>
              <a:endParaRPr lang="en-US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概览</a:t>
            </a:r>
          </a:p>
        </p:txBody>
      </p:sp>
      <p:sp>
        <p:nvSpPr>
          <p:cNvPr id="16386" name="矩形 33"/>
          <p:cNvSpPr>
            <a:spLocks noChangeArrowheads="1"/>
          </p:cNvSpPr>
          <p:nvPr/>
        </p:nvSpPr>
        <p:spPr bwMode="auto">
          <a:xfrm>
            <a:off x="611188" y="700088"/>
            <a:ext cx="74898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文档类型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，在你项目中的每个页面都要参照下面的格式进行设置。</a:t>
            </a:r>
          </a:p>
          <a:p>
            <a:pPr>
              <a:lnSpc>
                <a:spcPct val="114000"/>
              </a:lnSpc>
            </a:pPr>
            <a:r>
              <a:rPr lang="en-US" altLang="zh-CN" sz="800">
                <a:solidFill>
                  <a:srgbClr val="DEA900"/>
                </a:solidFill>
              </a:rPr>
              <a:t>&lt;!DOCTYPE html&gt; &lt;html lang="zh-CN"&gt; ... &lt;/html&gt;</a:t>
            </a:r>
            <a:r>
              <a:rPr lang="en-US" altLang="zh-CN">
                <a:solidFill>
                  <a:srgbClr val="DEA900"/>
                </a:solidFill>
              </a:rPr>
              <a:t> </a:t>
            </a:r>
          </a:p>
        </p:txBody>
      </p:sp>
      <p:sp>
        <p:nvSpPr>
          <p:cNvPr id="16387" name="矩形 33"/>
          <p:cNvSpPr>
            <a:spLocks noChangeArrowheads="1"/>
          </p:cNvSpPr>
          <p:nvPr/>
        </p:nvSpPr>
        <p:spPr bwMode="auto">
          <a:xfrm>
            <a:off x="611188" y="1276350"/>
            <a:ext cx="75628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b="1">
                <a:solidFill>
                  <a:srgbClr val="FFFFFF"/>
                </a:solidFill>
                <a:ea typeface="微软雅黑" pitchFamily="34" charset="-122"/>
              </a:rPr>
              <a:t>移动设备优先</a:t>
            </a:r>
            <a:r>
              <a:rPr lang="zh-CN" altLang="en-US" sz="1200">
                <a:solidFill>
                  <a:srgbClr val="FFFFFF"/>
                </a:solidFill>
                <a:ea typeface="微软雅黑" pitchFamily="34" charset="-122"/>
              </a:rPr>
              <a:t>，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为了确保适当的绘制和触屏缩放，需要在 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&lt;head&gt; 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之中添加 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viewport 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元数据标签。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endParaRPr lang="zh-CN" altLang="en-US" sz="12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800">
                <a:solidFill>
                  <a:srgbClr val="DEA900"/>
                </a:solidFill>
              </a:rPr>
              <a:t>&lt;meta name="viewport" content="width=device-width, initial-scale=1"&gt;</a:t>
            </a:r>
            <a:r>
              <a:rPr lang="en-US" altLang="zh-CN">
                <a:solidFill>
                  <a:srgbClr val="DEA900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通过为视口（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）设置 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meta 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属性为 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user-scalable=no 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可以禁用其缩放（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zooming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）功能</a:t>
            </a:r>
            <a:r>
              <a:rPr lang="zh-CN" altLang="en-US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altLang="zh-CN" sz="800">
                <a:solidFill>
                  <a:srgbClr val="DEA900"/>
                </a:solidFill>
              </a:rPr>
              <a:t>&lt;meta name="viewport" content="width=device-width, initial-scale=1, maximum-scale=1, user-scalable=no"&gt; </a:t>
            </a:r>
          </a:p>
        </p:txBody>
      </p:sp>
      <p:sp>
        <p:nvSpPr>
          <p:cNvPr id="16388" name="矩形 33"/>
          <p:cNvSpPr>
            <a:spLocks noChangeArrowheads="1"/>
          </p:cNvSpPr>
          <p:nvPr/>
        </p:nvSpPr>
        <p:spPr bwMode="auto">
          <a:xfrm>
            <a:off x="611188" y="2571750"/>
            <a:ext cx="756285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布局容器</a:t>
            </a:r>
          </a:p>
          <a:p>
            <a:pPr>
              <a:lnSpc>
                <a:spcPct val="114000"/>
              </a:lnSpc>
            </a:pP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.container 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类用于固定宽度并支持响应式布局的容器。</a:t>
            </a:r>
          </a:p>
          <a:p>
            <a:pPr>
              <a:lnSpc>
                <a:spcPct val="114000"/>
              </a:lnSpc>
            </a:pPr>
            <a:r>
              <a:rPr lang="en-US" altLang="zh-CN" sz="800">
                <a:solidFill>
                  <a:srgbClr val="DEA900"/>
                </a:solidFill>
              </a:rPr>
              <a:t>&lt;div class="container"&gt; ... &lt;/div&gt; </a:t>
            </a:r>
            <a:r>
              <a:rPr lang="zh-CN" altLang="en-US" sz="800">
                <a:solidFill>
                  <a:srgbClr val="DEA900"/>
                </a:solidFill>
              </a:rPr>
              <a:t> </a:t>
            </a:r>
            <a:endParaRPr lang="en-US" altLang="zh-CN" sz="800">
              <a:solidFill>
                <a:srgbClr val="DEA9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200">
                <a:solidFill>
                  <a:srgbClr val="FFFFFF"/>
                </a:solidFill>
              </a:rPr>
              <a:t>.container-fluid </a:t>
            </a:r>
            <a:r>
              <a:rPr lang="zh-CN" altLang="en-US" sz="1200">
                <a:solidFill>
                  <a:srgbClr val="FFFFFF"/>
                </a:solidFill>
              </a:rPr>
              <a:t>类用于 </a:t>
            </a:r>
            <a:r>
              <a:rPr lang="en-US" altLang="zh-CN" sz="1200">
                <a:solidFill>
                  <a:srgbClr val="FFFFFF"/>
                </a:solidFill>
              </a:rPr>
              <a:t>100% </a:t>
            </a:r>
            <a:r>
              <a:rPr lang="zh-CN" altLang="en-US" sz="1200">
                <a:solidFill>
                  <a:srgbClr val="FFFFFF"/>
                </a:solidFill>
              </a:rPr>
              <a:t>宽度，占据全部视口（</a:t>
            </a:r>
            <a:r>
              <a:rPr lang="en-US" altLang="zh-CN" sz="1200">
                <a:solidFill>
                  <a:srgbClr val="FFFFFF"/>
                </a:solidFill>
              </a:rPr>
              <a:t>viewport</a:t>
            </a:r>
            <a:r>
              <a:rPr lang="zh-CN" altLang="en-US" sz="1200">
                <a:solidFill>
                  <a:srgbClr val="FFFFFF"/>
                </a:solidFill>
              </a:rPr>
              <a:t>）的容器。</a:t>
            </a:r>
            <a:r>
              <a:rPr lang="zh-CN" altLang="en-US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altLang="zh-CN" sz="800">
                <a:solidFill>
                  <a:srgbClr val="DEA900"/>
                </a:solidFill>
              </a:rPr>
              <a:t>&lt;div class="container-fluid"&gt; ... &lt;/div&gt;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栅格系统</a:t>
            </a:r>
          </a:p>
        </p:txBody>
      </p:sp>
      <p:sp>
        <p:nvSpPr>
          <p:cNvPr id="17410" name="矩形 33"/>
          <p:cNvSpPr>
            <a:spLocks noChangeArrowheads="1"/>
          </p:cNvSpPr>
          <p:nvPr/>
        </p:nvSpPr>
        <p:spPr bwMode="auto">
          <a:xfrm>
            <a:off x="611188" y="700088"/>
            <a:ext cx="748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 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提供了一套响应式、移动设备优先的流式栅格系统，随着屏幕或视口（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）尺寸的增加，系统会自动分为最多</a:t>
            </a:r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列。 </a:t>
            </a:r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412" name="矩形 33"/>
          <p:cNvSpPr>
            <a:spLocks noChangeArrowheads="1"/>
          </p:cNvSpPr>
          <p:nvPr/>
        </p:nvSpPr>
        <p:spPr bwMode="auto">
          <a:xfrm>
            <a:off x="611188" y="1203325"/>
            <a:ext cx="7562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栅格系统用于通过一系列的行（</a:t>
            </a:r>
            <a:r>
              <a:rPr lang="en-US" altLang="zh-CN" sz="800">
                <a:solidFill>
                  <a:srgbClr val="C4C4C4"/>
                </a:solidFill>
              </a:rPr>
              <a:t>row</a:t>
            </a:r>
            <a:r>
              <a:rPr lang="zh-CN" altLang="en-US" sz="800">
                <a:solidFill>
                  <a:srgbClr val="C4C4C4"/>
                </a:solidFill>
              </a:rPr>
              <a:t>）与列（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）的组合来创建页面布局，你的内容就可以放入这些创建好的布局中。下面就介绍一下 </a:t>
            </a:r>
            <a:r>
              <a:rPr lang="en-US" altLang="zh-CN" sz="800">
                <a:solidFill>
                  <a:srgbClr val="C4C4C4"/>
                </a:solidFill>
              </a:rPr>
              <a:t>Bootstrap </a:t>
            </a:r>
            <a:r>
              <a:rPr lang="zh-CN" altLang="en-US" sz="800">
                <a:solidFill>
                  <a:srgbClr val="C4C4C4"/>
                </a:solidFill>
              </a:rPr>
              <a:t>栅格系统的工作原理：</a:t>
            </a: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“行（</a:t>
            </a:r>
            <a:r>
              <a:rPr lang="en-US" altLang="zh-CN" sz="800">
                <a:solidFill>
                  <a:srgbClr val="C4C4C4"/>
                </a:solidFill>
              </a:rPr>
              <a:t>row</a:t>
            </a:r>
            <a:r>
              <a:rPr lang="zh-CN" altLang="en-US" sz="800">
                <a:solidFill>
                  <a:srgbClr val="C4C4C4"/>
                </a:solidFill>
              </a:rPr>
              <a:t>）”必须包含在 </a:t>
            </a:r>
            <a:r>
              <a:rPr lang="en-US" altLang="zh-CN" sz="800">
                <a:solidFill>
                  <a:srgbClr val="C4C4C4"/>
                </a:solidFill>
              </a:rPr>
              <a:t>.container </a:t>
            </a:r>
            <a:r>
              <a:rPr lang="zh-CN" altLang="en-US" sz="800">
                <a:solidFill>
                  <a:srgbClr val="C4C4C4"/>
                </a:solidFill>
              </a:rPr>
              <a:t>（固定宽度）或 </a:t>
            </a:r>
            <a:r>
              <a:rPr lang="en-US" altLang="zh-CN" sz="800">
                <a:solidFill>
                  <a:srgbClr val="C4C4C4"/>
                </a:solidFill>
              </a:rPr>
              <a:t>.container-fluid </a:t>
            </a:r>
            <a:r>
              <a:rPr lang="zh-CN" altLang="en-US" sz="800">
                <a:solidFill>
                  <a:srgbClr val="C4C4C4"/>
                </a:solidFill>
              </a:rPr>
              <a:t>（</a:t>
            </a:r>
            <a:r>
              <a:rPr lang="en-US" altLang="zh-CN" sz="800">
                <a:solidFill>
                  <a:srgbClr val="C4C4C4"/>
                </a:solidFill>
              </a:rPr>
              <a:t>100% </a:t>
            </a:r>
            <a:r>
              <a:rPr lang="zh-CN" altLang="en-US" sz="800">
                <a:solidFill>
                  <a:srgbClr val="C4C4C4"/>
                </a:solidFill>
              </a:rPr>
              <a:t>宽度）中，以便为其赋予合适的排列（</a:t>
            </a:r>
            <a:r>
              <a:rPr lang="en-US" altLang="zh-CN" sz="800">
                <a:solidFill>
                  <a:srgbClr val="C4C4C4"/>
                </a:solidFill>
              </a:rPr>
              <a:t>aligment</a:t>
            </a:r>
            <a:r>
              <a:rPr lang="zh-CN" altLang="en-US" sz="800">
                <a:solidFill>
                  <a:srgbClr val="C4C4C4"/>
                </a:solidFill>
              </a:rPr>
              <a:t>）和内补（</a:t>
            </a:r>
            <a:r>
              <a:rPr lang="en-US" altLang="zh-CN" sz="800">
                <a:solidFill>
                  <a:srgbClr val="C4C4C4"/>
                </a:solidFill>
              </a:rPr>
              <a:t>padding</a:t>
            </a:r>
            <a:r>
              <a:rPr lang="zh-CN" altLang="en-US" sz="800">
                <a:solidFill>
                  <a:srgbClr val="C4C4C4"/>
                </a:solidFill>
              </a:rPr>
              <a:t>）。 </a:t>
            </a: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通过“行（</a:t>
            </a:r>
            <a:r>
              <a:rPr lang="en-US" altLang="zh-CN" sz="800">
                <a:solidFill>
                  <a:srgbClr val="C4C4C4"/>
                </a:solidFill>
              </a:rPr>
              <a:t>row</a:t>
            </a:r>
            <a:r>
              <a:rPr lang="zh-CN" altLang="en-US" sz="800">
                <a:solidFill>
                  <a:srgbClr val="C4C4C4"/>
                </a:solidFill>
              </a:rPr>
              <a:t>）”在水平方向创建一组“列（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）”。 </a:t>
            </a: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你的内容应当放置于“列（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）”内，并且，只有“列（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）”可以作为行（</a:t>
            </a:r>
            <a:r>
              <a:rPr lang="en-US" altLang="zh-CN" sz="800">
                <a:solidFill>
                  <a:srgbClr val="C4C4C4"/>
                </a:solidFill>
              </a:rPr>
              <a:t>row</a:t>
            </a:r>
            <a:r>
              <a:rPr lang="zh-CN" altLang="en-US" sz="800">
                <a:solidFill>
                  <a:srgbClr val="C4C4C4"/>
                </a:solidFill>
              </a:rPr>
              <a:t>）”的直接子元素。 </a:t>
            </a: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类似 </a:t>
            </a:r>
            <a:r>
              <a:rPr lang="en-US" altLang="zh-CN" sz="800">
                <a:solidFill>
                  <a:srgbClr val="C4C4C4"/>
                </a:solidFill>
              </a:rPr>
              <a:t>.row </a:t>
            </a:r>
            <a:r>
              <a:rPr lang="zh-CN" altLang="en-US" sz="800">
                <a:solidFill>
                  <a:srgbClr val="C4C4C4"/>
                </a:solidFill>
              </a:rPr>
              <a:t>和 </a:t>
            </a:r>
            <a:r>
              <a:rPr lang="en-US" altLang="zh-CN" sz="800">
                <a:solidFill>
                  <a:srgbClr val="C4C4C4"/>
                </a:solidFill>
              </a:rPr>
              <a:t>.col-xs-4 </a:t>
            </a:r>
            <a:r>
              <a:rPr lang="zh-CN" altLang="en-US" sz="800">
                <a:solidFill>
                  <a:srgbClr val="C4C4C4"/>
                </a:solidFill>
              </a:rPr>
              <a:t>这种预定义的类，可以用来快速创建栅格布局。</a:t>
            </a:r>
            <a:r>
              <a:rPr lang="en-US" altLang="zh-CN" sz="800">
                <a:solidFill>
                  <a:srgbClr val="C4C4C4"/>
                </a:solidFill>
              </a:rPr>
              <a:t>Bootstrap </a:t>
            </a:r>
            <a:r>
              <a:rPr lang="zh-CN" altLang="en-US" sz="800">
                <a:solidFill>
                  <a:srgbClr val="C4C4C4"/>
                </a:solidFill>
              </a:rPr>
              <a:t>源码中定义的 </a:t>
            </a:r>
            <a:r>
              <a:rPr lang="en-US" altLang="zh-CN" sz="800">
                <a:solidFill>
                  <a:srgbClr val="C4C4C4"/>
                </a:solidFill>
              </a:rPr>
              <a:t>mixin </a:t>
            </a:r>
            <a:r>
              <a:rPr lang="zh-CN" altLang="en-US" sz="800">
                <a:solidFill>
                  <a:srgbClr val="C4C4C4"/>
                </a:solidFill>
              </a:rPr>
              <a:t>也可以用来创建语义化的布局。 </a:t>
            </a: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通过为“列（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）”设置 </a:t>
            </a:r>
            <a:r>
              <a:rPr lang="en-US" altLang="zh-CN" sz="800">
                <a:solidFill>
                  <a:srgbClr val="C4C4C4"/>
                </a:solidFill>
              </a:rPr>
              <a:t>padding </a:t>
            </a:r>
            <a:r>
              <a:rPr lang="zh-CN" altLang="en-US" sz="800">
                <a:solidFill>
                  <a:srgbClr val="C4C4C4"/>
                </a:solidFill>
              </a:rPr>
              <a:t>属性，从而创建列与列之间的间隔。通过为 </a:t>
            </a:r>
            <a:r>
              <a:rPr lang="en-US" altLang="zh-CN" sz="800">
                <a:solidFill>
                  <a:srgbClr val="C4C4C4"/>
                </a:solidFill>
              </a:rPr>
              <a:t>.row </a:t>
            </a:r>
            <a:r>
              <a:rPr lang="zh-CN" altLang="en-US" sz="800">
                <a:solidFill>
                  <a:srgbClr val="C4C4C4"/>
                </a:solidFill>
              </a:rPr>
              <a:t>元素设置负值 </a:t>
            </a:r>
            <a:r>
              <a:rPr lang="en-US" altLang="zh-CN" sz="800">
                <a:solidFill>
                  <a:srgbClr val="C4C4C4"/>
                </a:solidFill>
              </a:rPr>
              <a:t>margin </a:t>
            </a:r>
            <a:r>
              <a:rPr lang="zh-CN" altLang="en-US" sz="800">
                <a:solidFill>
                  <a:srgbClr val="C4C4C4"/>
                </a:solidFill>
              </a:rPr>
              <a:t>从而抵消掉为 </a:t>
            </a:r>
            <a:r>
              <a:rPr lang="en-US" altLang="zh-CN" sz="800">
                <a:solidFill>
                  <a:srgbClr val="C4C4C4"/>
                </a:solidFill>
              </a:rPr>
              <a:t>.container </a:t>
            </a:r>
            <a:r>
              <a:rPr lang="zh-CN" altLang="en-US" sz="800">
                <a:solidFill>
                  <a:srgbClr val="C4C4C4"/>
                </a:solidFill>
              </a:rPr>
              <a:t>元素设置的 </a:t>
            </a:r>
          </a:p>
          <a:p>
            <a:r>
              <a:rPr lang="en-US" altLang="zh-CN" sz="800">
                <a:solidFill>
                  <a:srgbClr val="C4C4C4"/>
                </a:solidFill>
              </a:rPr>
              <a:t>    padding</a:t>
            </a:r>
            <a:r>
              <a:rPr lang="zh-CN" altLang="en-US" sz="800">
                <a:solidFill>
                  <a:srgbClr val="C4C4C4"/>
                </a:solidFill>
              </a:rPr>
              <a:t>，也就间接为“行（</a:t>
            </a:r>
            <a:r>
              <a:rPr lang="en-US" altLang="zh-CN" sz="800">
                <a:solidFill>
                  <a:srgbClr val="C4C4C4"/>
                </a:solidFill>
              </a:rPr>
              <a:t>row</a:t>
            </a:r>
            <a:r>
              <a:rPr lang="zh-CN" altLang="en-US" sz="800">
                <a:solidFill>
                  <a:srgbClr val="C4C4C4"/>
                </a:solidFill>
              </a:rPr>
              <a:t>）”所包含的“列（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）”抵消掉了</a:t>
            </a:r>
            <a:r>
              <a:rPr lang="en-US" altLang="zh-CN" sz="800">
                <a:solidFill>
                  <a:srgbClr val="C4C4C4"/>
                </a:solidFill>
              </a:rPr>
              <a:t>padding</a:t>
            </a:r>
            <a:r>
              <a:rPr lang="zh-CN" altLang="en-US" sz="800">
                <a:solidFill>
                  <a:srgbClr val="C4C4C4"/>
                </a:solidFill>
              </a:rPr>
              <a:t>。</a:t>
            </a: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C4C4C4"/>
                </a:solidFill>
              </a:rPr>
              <a:t> 如果一“行（</a:t>
            </a:r>
            <a:r>
              <a:rPr lang="en-US" altLang="zh-CN" sz="800">
                <a:solidFill>
                  <a:srgbClr val="C4C4C4"/>
                </a:solidFill>
              </a:rPr>
              <a:t>row</a:t>
            </a:r>
            <a:r>
              <a:rPr lang="zh-CN" altLang="en-US" sz="800">
                <a:solidFill>
                  <a:srgbClr val="C4C4C4"/>
                </a:solidFill>
              </a:rPr>
              <a:t>）”中包含了的“列（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）”大于 </a:t>
            </a:r>
            <a:r>
              <a:rPr lang="en-US" altLang="zh-CN" sz="800">
                <a:solidFill>
                  <a:srgbClr val="C4C4C4"/>
                </a:solidFill>
              </a:rPr>
              <a:t>12</a:t>
            </a:r>
            <a:r>
              <a:rPr lang="zh-CN" altLang="en-US" sz="800">
                <a:solidFill>
                  <a:srgbClr val="C4C4C4"/>
                </a:solidFill>
              </a:rPr>
              <a:t>，多余的“列（</a:t>
            </a:r>
            <a:r>
              <a:rPr lang="en-US" altLang="zh-CN" sz="800">
                <a:solidFill>
                  <a:srgbClr val="C4C4C4"/>
                </a:solidFill>
              </a:rPr>
              <a:t>column</a:t>
            </a:r>
            <a:r>
              <a:rPr lang="zh-CN" altLang="en-US" sz="800">
                <a:solidFill>
                  <a:srgbClr val="C4C4C4"/>
                </a:solidFill>
              </a:rPr>
              <a:t>）”所在的元素将被作为一个整体另起一行排列。 </a:t>
            </a:r>
          </a:p>
          <a:p>
            <a:endParaRPr lang="zh-CN" altLang="en-US" sz="800">
              <a:solidFill>
                <a:srgbClr val="C4C4C4"/>
              </a:solidFill>
            </a:endParaRPr>
          </a:p>
        </p:txBody>
      </p:sp>
      <p:sp>
        <p:nvSpPr>
          <p:cNvPr id="17413" name="矩形 33"/>
          <p:cNvSpPr>
            <a:spLocks noChangeArrowheads="1"/>
          </p:cNvSpPr>
          <p:nvPr/>
        </p:nvSpPr>
        <p:spPr bwMode="auto">
          <a:xfrm>
            <a:off x="611188" y="3148013"/>
            <a:ext cx="763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列偏移</a:t>
            </a:r>
          </a:p>
          <a:p>
            <a:endParaRPr lang="zh-CN" altLang="en-US" sz="800" b="1">
              <a:solidFill>
                <a:srgbClr val="C4C4C4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.col-md-offset-* 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类可以将列向右侧偏移。这些类实际是通过使用 * 选择器为当前元素增加了左侧的边距（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）。例如，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.col-md-offset-4 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类将 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.col-md-4 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元素向右侧偏移了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个列（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）的宽度。</a:t>
            </a:r>
            <a:r>
              <a:rPr lang="zh-CN" altLang="en-US" sz="1200">
                <a:solidFill>
                  <a:srgbClr val="DEA900"/>
                </a:solidFill>
              </a:rPr>
              <a:t> </a:t>
            </a:r>
          </a:p>
        </p:txBody>
      </p:sp>
      <p:sp>
        <p:nvSpPr>
          <p:cNvPr id="17414" name="矩形 33"/>
          <p:cNvSpPr>
            <a:spLocks noChangeArrowheads="1"/>
          </p:cNvSpPr>
          <p:nvPr/>
        </p:nvSpPr>
        <p:spPr bwMode="auto">
          <a:xfrm>
            <a:off x="611188" y="3724275"/>
            <a:ext cx="7780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嵌套列</a:t>
            </a:r>
          </a:p>
          <a:p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为了使用内置的栅格系统将内容再次嵌套，可以通过添加一个新的 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.row 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元素和一系列 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.col-sm-* 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元素到已经存在的 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.col-sm-* 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元素内。被嵌套的行（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）所包含的列（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）的个数不能超过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（其实，没有要求你必须占满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列）。</a:t>
            </a:r>
          </a:p>
        </p:txBody>
      </p:sp>
      <p:sp>
        <p:nvSpPr>
          <p:cNvPr id="17415" name="矩形 33"/>
          <p:cNvSpPr>
            <a:spLocks noChangeArrowheads="1"/>
          </p:cNvSpPr>
          <p:nvPr/>
        </p:nvSpPr>
        <p:spPr bwMode="auto">
          <a:xfrm>
            <a:off x="611188" y="4300538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200" b="1">
              <a:solidFill>
                <a:schemeClr val="bg1"/>
              </a:solidFill>
              <a:ea typeface="微软雅黑" pitchFamily="34" charset="-122"/>
            </a:endParaRPr>
          </a:p>
          <a:p>
            <a:r>
              <a:rPr lang="zh-CN" altLang="en-US" sz="1200" b="1">
                <a:solidFill>
                  <a:schemeClr val="bg1"/>
                </a:solidFill>
                <a:ea typeface="微软雅黑" pitchFamily="34" charset="-122"/>
              </a:rPr>
              <a:t>列排序</a:t>
            </a:r>
          </a:p>
          <a:p>
            <a:r>
              <a:rPr lang="zh-CN" altLang="en-US" sz="1200">
                <a:solidFill>
                  <a:srgbClr val="C4C4C4"/>
                </a:solidFill>
              </a:rPr>
              <a:t>通过使用 </a:t>
            </a:r>
            <a:r>
              <a:rPr lang="en-US" altLang="zh-CN" sz="1200">
                <a:solidFill>
                  <a:srgbClr val="C4C4C4"/>
                </a:solidFill>
              </a:rPr>
              <a:t>.col-md-push-* </a:t>
            </a:r>
            <a:r>
              <a:rPr lang="zh-CN" altLang="en-US" sz="1200">
                <a:solidFill>
                  <a:srgbClr val="C4C4C4"/>
                </a:solidFill>
              </a:rPr>
              <a:t>和 </a:t>
            </a:r>
            <a:r>
              <a:rPr lang="en-US" altLang="zh-CN" sz="1200">
                <a:solidFill>
                  <a:srgbClr val="C4C4C4"/>
                </a:solidFill>
              </a:rPr>
              <a:t>.col-md-pull-* </a:t>
            </a:r>
            <a:r>
              <a:rPr lang="zh-CN" altLang="en-US" sz="1200">
                <a:solidFill>
                  <a:srgbClr val="C4C4C4"/>
                </a:solidFill>
              </a:rPr>
              <a:t>类就可以很容易的改变列（</a:t>
            </a:r>
            <a:r>
              <a:rPr lang="en-US" altLang="zh-CN" sz="1200">
                <a:solidFill>
                  <a:srgbClr val="C4C4C4"/>
                </a:solidFill>
              </a:rPr>
              <a:t>column</a:t>
            </a:r>
            <a:r>
              <a:rPr lang="zh-CN" altLang="en-US" sz="1200">
                <a:solidFill>
                  <a:srgbClr val="C4C4C4"/>
                </a:solidFill>
              </a:rPr>
              <a:t>）的顺序。</a:t>
            </a:r>
          </a:p>
          <a:p>
            <a:r>
              <a:rPr lang="en-US" altLang="zh-CN" sz="800">
                <a:solidFill>
                  <a:srgbClr val="C4C4C4"/>
                </a:solidFill>
              </a:rPr>
              <a:t>&lt;div class="row"&gt; &lt;div class="col-md-9 col-md-push-3"&gt;.col-md-9 .col-md-push-3&lt;/div&gt; &lt;div class="col-md-3 col-md-pull-9"&gt;.col-md-3 .col-md-pull-9&lt;/div&gt; &lt;/div&gt; </a:t>
            </a:r>
            <a:endParaRPr lang="zh-CN" altLang="en-US" sz="800">
              <a:solidFill>
                <a:srgbClr val="C4C4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排版</a:t>
            </a: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435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标题：</a:t>
            </a:r>
            <a:r>
              <a:rPr lang="en-US" altLang="zh-CN" sz="800">
                <a:solidFill>
                  <a:srgbClr val="C4C4C4"/>
                </a:solidFill>
              </a:rPr>
              <a:t>HTML </a:t>
            </a:r>
            <a:r>
              <a:rPr lang="zh-CN" altLang="en-US" sz="800">
                <a:solidFill>
                  <a:srgbClr val="C4C4C4"/>
                </a:solidFill>
              </a:rPr>
              <a:t>中的所有标题标签，</a:t>
            </a:r>
            <a:r>
              <a:rPr lang="en-US" altLang="zh-CN" sz="800">
                <a:solidFill>
                  <a:srgbClr val="C4C4C4"/>
                </a:solidFill>
              </a:rPr>
              <a:t>&lt;h1&gt; </a:t>
            </a:r>
            <a:r>
              <a:rPr lang="zh-CN" altLang="en-US" sz="800">
                <a:solidFill>
                  <a:srgbClr val="C4C4C4"/>
                </a:solidFill>
              </a:rPr>
              <a:t>到 </a:t>
            </a:r>
            <a:r>
              <a:rPr lang="en-US" altLang="zh-CN" sz="800">
                <a:solidFill>
                  <a:srgbClr val="C4C4C4"/>
                </a:solidFill>
              </a:rPr>
              <a:t>&lt;h6&gt; </a:t>
            </a:r>
            <a:r>
              <a:rPr lang="zh-CN" altLang="en-US" sz="800">
                <a:solidFill>
                  <a:srgbClr val="C4C4C4"/>
                </a:solidFill>
              </a:rPr>
              <a:t>均可使用。另外，还提供了 </a:t>
            </a:r>
            <a:r>
              <a:rPr lang="en-US" altLang="zh-CN" sz="800">
                <a:solidFill>
                  <a:srgbClr val="C4C4C4"/>
                </a:solidFill>
              </a:rPr>
              <a:t>.h1 </a:t>
            </a:r>
            <a:r>
              <a:rPr lang="zh-CN" altLang="en-US" sz="800">
                <a:solidFill>
                  <a:srgbClr val="C4C4C4"/>
                </a:solidFill>
              </a:rPr>
              <a:t>到 </a:t>
            </a:r>
            <a:r>
              <a:rPr lang="en-US" altLang="zh-CN" sz="800">
                <a:solidFill>
                  <a:srgbClr val="C4C4C4"/>
                </a:solidFill>
              </a:rPr>
              <a:t>.h6 </a:t>
            </a:r>
            <a:r>
              <a:rPr lang="zh-CN" altLang="en-US" sz="800">
                <a:solidFill>
                  <a:srgbClr val="C4C4C4"/>
                </a:solidFill>
              </a:rPr>
              <a:t>类，为的是给内联（</a:t>
            </a:r>
            <a:r>
              <a:rPr lang="en-US" altLang="zh-CN" sz="800">
                <a:solidFill>
                  <a:srgbClr val="C4C4C4"/>
                </a:solidFill>
              </a:rPr>
              <a:t>inline</a:t>
            </a:r>
            <a:r>
              <a:rPr lang="zh-CN" altLang="en-US" sz="800">
                <a:solidFill>
                  <a:srgbClr val="C4C4C4"/>
                </a:solidFill>
              </a:rPr>
              <a:t>）属性的文本赋予标题的样式。</a:t>
            </a:r>
            <a:endParaRPr lang="zh-CN" altLang="en-US" sz="800">
              <a:solidFill>
                <a:srgbClr val="FFCC00"/>
              </a:solidFill>
            </a:endParaRPr>
          </a:p>
          <a:p>
            <a:endParaRPr lang="zh-CN" altLang="en-US" sz="800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页面主体：</a:t>
            </a:r>
            <a:r>
              <a:rPr lang="en-US" altLang="zh-CN" sz="800">
                <a:solidFill>
                  <a:srgbClr val="C4C4C4"/>
                </a:solidFill>
              </a:rPr>
              <a:t>Bootstrap </a:t>
            </a:r>
            <a:r>
              <a:rPr lang="zh-CN" altLang="en-US" sz="800">
                <a:solidFill>
                  <a:srgbClr val="C4C4C4"/>
                </a:solidFill>
              </a:rPr>
              <a:t>将全局 </a:t>
            </a:r>
            <a:r>
              <a:rPr lang="en-US" altLang="zh-CN" sz="800">
                <a:solidFill>
                  <a:srgbClr val="C4C4C4"/>
                </a:solidFill>
              </a:rPr>
              <a:t>font-size </a:t>
            </a:r>
            <a:r>
              <a:rPr lang="zh-CN" altLang="en-US" sz="800">
                <a:solidFill>
                  <a:srgbClr val="C4C4C4"/>
                </a:solidFill>
              </a:rPr>
              <a:t>设置为 </a:t>
            </a:r>
            <a:r>
              <a:rPr lang="en-US" altLang="zh-CN" sz="800" b="1">
                <a:solidFill>
                  <a:srgbClr val="C4C4C4"/>
                </a:solidFill>
              </a:rPr>
              <a:t>14px</a:t>
            </a:r>
            <a:r>
              <a:rPr lang="zh-CN" altLang="en-US" sz="800">
                <a:solidFill>
                  <a:srgbClr val="C4C4C4"/>
                </a:solidFill>
              </a:rPr>
              <a:t>，</a:t>
            </a:r>
            <a:r>
              <a:rPr lang="en-US" altLang="zh-CN" sz="800">
                <a:solidFill>
                  <a:srgbClr val="C4C4C4"/>
                </a:solidFill>
              </a:rPr>
              <a:t>line-height </a:t>
            </a:r>
            <a:r>
              <a:rPr lang="zh-CN" altLang="en-US" sz="800">
                <a:solidFill>
                  <a:srgbClr val="C4C4C4"/>
                </a:solidFill>
              </a:rPr>
              <a:t>设置为 </a:t>
            </a:r>
            <a:r>
              <a:rPr lang="en-US" altLang="zh-CN" sz="800" b="1">
                <a:solidFill>
                  <a:srgbClr val="C4C4C4"/>
                </a:solidFill>
              </a:rPr>
              <a:t>1.428</a:t>
            </a:r>
            <a:r>
              <a:rPr lang="zh-CN" altLang="en-US" sz="800">
                <a:solidFill>
                  <a:srgbClr val="C4C4C4"/>
                </a:solidFill>
              </a:rPr>
              <a:t>。这些属性直接赋予 </a:t>
            </a:r>
            <a:r>
              <a:rPr lang="en-US" altLang="zh-CN" sz="800">
                <a:solidFill>
                  <a:srgbClr val="C4C4C4"/>
                </a:solidFill>
              </a:rPr>
              <a:t>&lt;body&gt; </a:t>
            </a:r>
            <a:r>
              <a:rPr lang="zh-CN" altLang="en-US" sz="800">
                <a:solidFill>
                  <a:srgbClr val="C4C4C4"/>
                </a:solidFill>
              </a:rPr>
              <a:t>元素和所有段落元素。另外，</a:t>
            </a:r>
            <a:r>
              <a:rPr lang="en-US" altLang="zh-CN" sz="800">
                <a:solidFill>
                  <a:srgbClr val="C4C4C4"/>
                </a:solidFill>
              </a:rPr>
              <a:t>&lt;p&gt; </a:t>
            </a:r>
            <a:r>
              <a:rPr lang="zh-CN" altLang="en-US" sz="800">
                <a:solidFill>
                  <a:srgbClr val="C4C4C4"/>
                </a:solidFill>
              </a:rPr>
              <a:t>（段落）元素还被设   置了等于 </a:t>
            </a:r>
            <a:r>
              <a:rPr lang="en-US" altLang="zh-CN" sz="800">
                <a:solidFill>
                  <a:srgbClr val="C4C4C4"/>
                </a:solidFill>
              </a:rPr>
              <a:t>1/2 </a:t>
            </a:r>
            <a:r>
              <a:rPr lang="zh-CN" altLang="en-US" sz="800">
                <a:solidFill>
                  <a:srgbClr val="C4C4C4"/>
                </a:solidFill>
              </a:rPr>
              <a:t>行高（即 </a:t>
            </a:r>
            <a:r>
              <a:rPr lang="en-US" altLang="zh-CN" sz="800">
                <a:solidFill>
                  <a:srgbClr val="C4C4C4"/>
                </a:solidFill>
              </a:rPr>
              <a:t>10px</a:t>
            </a:r>
            <a:r>
              <a:rPr lang="zh-CN" altLang="en-US" sz="800">
                <a:solidFill>
                  <a:srgbClr val="C4C4C4"/>
                </a:solidFill>
              </a:rPr>
              <a:t>）的底部外边距（</a:t>
            </a:r>
            <a:r>
              <a:rPr lang="en-US" altLang="zh-CN" sz="800">
                <a:solidFill>
                  <a:srgbClr val="C4C4C4"/>
                </a:solidFill>
              </a:rPr>
              <a:t>margin</a:t>
            </a:r>
            <a:r>
              <a:rPr lang="zh-CN" altLang="en-US" sz="800">
                <a:solidFill>
                  <a:srgbClr val="C4C4C4"/>
                </a:solidFill>
              </a:rPr>
              <a:t>）。</a:t>
            </a: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中心内容</a:t>
            </a:r>
            <a:r>
              <a:rPr lang="zh-CN" altLang="en-US" sz="800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通过添加 </a:t>
            </a:r>
            <a:r>
              <a:rPr lang="en-US" altLang="zh-CN" sz="800">
                <a:solidFill>
                  <a:srgbClr val="C4C4C4"/>
                </a:solidFill>
              </a:rPr>
              <a:t>.lead </a:t>
            </a:r>
            <a:r>
              <a:rPr lang="zh-CN" altLang="en-US" sz="800">
                <a:solidFill>
                  <a:srgbClr val="C4C4C4"/>
                </a:solidFill>
              </a:rPr>
              <a:t>类可以让段落突出显示。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内联文本元素：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You can use the mark tag to &lt;mark&gt;highlight&lt;/mark&gt; text.</a:t>
            </a: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被删除的文本：</a:t>
            </a:r>
            <a:r>
              <a:rPr lang="zh-CN" altLang="en-US" sz="800">
                <a:solidFill>
                  <a:srgbClr val="C4C4C4"/>
                </a:solidFill>
              </a:rPr>
              <a:t>对于被删除的文本使用 </a:t>
            </a:r>
            <a:r>
              <a:rPr lang="en-US" altLang="zh-CN" sz="800">
                <a:solidFill>
                  <a:srgbClr val="C4C4C4"/>
                </a:solidFill>
              </a:rPr>
              <a:t>&lt;del&gt; </a:t>
            </a:r>
            <a:r>
              <a:rPr lang="zh-CN" altLang="en-US" sz="800">
                <a:solidFill>
                  <a:srgbClr val="C4C4C4"/>
                </a:solidFill>
              </a:rPr>
              <a:t>标签。</a:t>
            </a: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其他文本效果：</a:t>
            </a:r>
            <a:r>
              <a:rPr lang="zh-CN" altLang="en-US" sz="800">
                <a:solidFill>
                  <a:srgbClr val="C4C4C4"/>
                </a:solidFill>
              </a:rPr>
              <a:t>没用的文本使用 </a:t>
            </a:r>
            <a:r>
              <a:rPr lang="en-US" altLang="zh-CN" sz="800">
                <a:solidFill>
                  <a:srgbClr val="C4C4C4"/>
                </a:solidFill>
              </a:rPr>
              <a:t>&lt;s&gt; </a:t>
            </a:r>
            <a:r>
              <a:rPr lang="zh-CN" altLang="en-US" sz="800">
                <a:solidFill>
                  <a:srgbClr val="C4C4C4"/>
                </a:solidFill>
              </a:rPr>
              <a:t>标签 ，额外插入的文本使用 </a:t>
            </a:r>
            <a:r>
              <a:rPr lang="en-US" altLang="zh-CN" sz="800">
                <a:solidFill>
                  <a:srgbClr val="C4C4C4"/>
                </a:solidFill>
              </a:rPr>
              <a:t>&lt;ins&gt; </a:t>
            </a:r>
            <a:r>
              <a:rPr lang="zh-CN" altLang="en-US" sz="800">
                <a:solidFill>
                  <a:srgbClr val="C4C4C4"/>
                </a:solidFill>
              </a:rPr>
              <a:t>标签，为文本添加下划线，使用 </a:t>
            </a:r>
            <a:r>
              <a:rPr lang="en-US" altLang="zh-CN" sz="800">
                <a:solidFill>
                  <a:srgbClr val="C4C4C4"/>
                </a:solidFill>
              </a:rPr>
              <a:t>&lt;u&gt; </a:t>
            </a:r>
            <a:r>
              <a:rPr lang="zh-CN" altLang="en-US" sz="800">
                <a:solidFill>
                  <a:srgbClr val="C4C4C4"/>
                </a:solidFill>
              </a:rPr>
              <a:t>标签，</a:t>
            </a:r>
            <a:r>
              <a:rPr lang="zh-CN" altLang="en-US" sz="800" b="1">
                <a:solidFill>
                  <a:srgbClr val="C4C4C4"/>
                </a:solidFill>
              </a:rPr>
              <a:t>小号文本</a:t>
            </a:r>
            <a:r>
              <a:rPr lang="en-US" altLang="zh-CN" sz="800" b="1">
                <a:solidFill>
                  <a:srgbClr val="C4C4C4"/>
                </a:solidFill>
              </a:rPr>
              <a:t>&lt;small&gt;</a:t>
            </a:r>
            <a:r>
              <a:rPr lang="zh-CN" altLang="en-US" sz="800" b="1">
                <a:solidFill>
                  <a:srgbClr val="C4C4C4"/>
                </a:solidFill>
              </a:rPr>
              <a:t>标签或</a:t>
            </a:r>
            <a:r>
              <a:rPr lang="en-US" altLang="zh-CN" sz="800" b="1">
                <a:solidFill>
                  <a:srgbClr val="C4C4C4"/>
                </a:solidFill>
              </a:rPr>
              <a:t>.small,</a:t>
            </a:r>
            <a:r>
              <a:rPr lang="zh-CN" altLang="en-US" sz="800" b="1">
                <a:solidFill>
                  <a:srgbClr val="C4C4C4"/>
                </a:solidFill>
              </a:rPr>
              <a:t>大小为父级容器</a:t>
            </a:r>
            <a:r>
              <a:rPr lang="en-US" altLang="zh-CN" sz="800" b="1">
                <a:solidFill>
                  <a:srgbClr val="C4C4C4"/>
                </a:solidFill>
              </a:rPr>
              <a:t>85%</a:t>
            </a:r>
            <a:r>
              <a:rPr lang="zh-CN" altLang="en-US" sz="800" b="1">
                <a:solidFill>
                  <a:srgbClr val="C4C4C4"/>
                </a:solidFill>
              </a:rPr>
              <a:t>，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  <a:ea typeface="微软雅黑" pitchFamily="34" charset="-122"/>
              </a:rPr>
              <a:t>文本对齐：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 text-left</a:t>
            </a:r>
            <a:r>
              <a:rPr lang="en-US" altLang="zh-CN" sz="800" b="1">
                <a:solidFill>
                  <a:srgbClr val="C4C4C4"/>
                </a:solidFill>
              </a:rPr>
              <a:t> , .text-right, .text-center, .text-justify, .text-nowrap</a:t>
            </a:r>
          </a:p>
          <a:p>
            <a:pPr>
              <a:buFont typeface="Wingdings" pitchFamily="2" charset="2"/>
              <a:buNone/>
            </a:pPr>
            <a:endParaRPr lang="en-US" altLang="zh-CN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b="1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文本大小写</a:t>
            </a:r>
            <a:r>
              <a:rPr lang="zh-CN" altLang="en-US" sz="1200" b="1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800" b="1">
                <a:solidFill>
                  <a:srgbClr val="C4C4C4"/>
                </a:solidFill>
              </a:rPr>
              <a:t>. text-lowercase , .text-uppercase,  .text-capitalize</a:t>
            </a:r>
          </a:p>
          <a:p>
            <a:pPr>
              <a:buFont typeface="Wingdings" pitchFamily="2" charset="2"/>
              <a:buNone/>
            </a:pPr>
            <a:endParaRPr lang="en-US" altLang="zh-CN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 基本缩略语：</a:t>
            </a:r>
            <a:r>
              <a:rPr lang="en-US" altLang="zh-CN" sz="800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&lt;abbr title="attribute"&gt;attr&lt;/abbr&gt;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b="1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首字母缩略语：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为缩略语添加 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.initialism 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类，可以让 </a:t>
            </a:r>
            <a:r>
              <a:rPr lang="en-US" altLang="zh-CN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font-size </a:t>
            </a:r>
            <a:r>
              <a:rPr lang="zh-CN" altLang="en-US" sz="800" b="1">
                <a:solidFill>
                  <a:srgbClr val="C4C4C4"/>
                </a:solidFill>
                <a:latin typeface="微软雅黑" pitchFamily="34" charset="-122"/>
                <a:ea typeface="微软雅黑" pitchFamily="34" charset="-122"/>
              </a:rPr>
              <a:t>变得稍微小些。</a:t>
            </a:r>
            <a:r>
              <a:rPr lang="zh-CN" altLang="en-US"/>
              <a:t> </a:t>
            </a:r>
            <a:r>
              <a:rPr lang="en-US" altLang="zh-CN" sz="800">
                <a:solidFill>
                  <a:srgbClr val="C4C4C4"/>
                </a:solidFill>
              </a:rPr>
              <a:t>&lt;abbr title="HyperText Markup Language" class="initialism"&gt;HTML&lt;/abbr&gt; 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地址：</a:t>
            </a:r>
            <a:r>
              <a:rPr lang="en-US" altLang="zh-CN" sz="800">
                <a:solidFill>
                  <a:srgbClr val="C4C4C4"/>
                </a:solidFill>
              </a:rPr>
              <a:t>&lt;address&gt;…&lt;/address&gt;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800" b="1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  <a:ea typeface="微软雅黑" pitchFamily="34" charset="-122"/>
              </a:rPr>
              <a:t>引用：</a:t>
            </a:r>
            <a:r>
              <a:rPr lang="en-US" altLang="zh-CN" sz="800">
                <a:solidFill>
                  <a:srgbClr val="C4C4C4"/>
                </a:solidFill>
              </a:rPr>
              <a:t>&lt;blockquote&gt;…&lt;/blockquote&gt;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800" b="1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列表：</a:t>
            </a:r>
            <a:r>
              <a:rPr lang="en-US" altLang="zh-CN" sz="800">
                <a:solidFill>
                  <a:srgbClr val="C4C4C4"/>
                </a:solidFill>
              </a:rPr>
              <a:t>.list-unstyled :</a:t>
            </a:r>
            <a:r>
              <a:rPr lang="zh-CN" altLang="en-US" sz="800">
                <a:solidFill>
                  <a:srgbClr val="C4C4C4"/>
                </a:solidFill>
              </a:rPr>
              <a:t>去除列表默认样式 和左侧外边距   </a:t>
            </a:r>
            <a:r>
              <a:rPr lang="en-US" altLang="zh-CN" sz="800">
                <a:solidFill>
                  <a:srgbClr val="C4C4C4"/>
                </a:solidFill>
              </a:rPr>
              <a:t>.list-inline </a:t>
            </a:r>
            <a:r>
              <a:rPr lang="zh-CN" altLang="en-US" sz="800">
                <a:solidFill>
                  <a:srgbClr val="C4C4C4"/>
                </a:solidFill>
              </a:rPr>
              <a:t>将所有元素放置于同一行。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描述</a:t>
            </a:r>
            <a:r>
              <a:rPr lang="zh-CN" altLang="en-US" sz="800">
                <a:solidFill>
                  <a:srgbClr val="C4C4C4"/>
                </a:solidFill>
              </a:rPr>
              <a:t>：带短语的描述列表：</a:t>
            </a:r>
            <a:r>
              <a:rPr lang="en-US" altLang="zh-CN" sz="800">
                <a:solidFill>
                  <a:srgbClr val="C4C4C4"/>
                </a:solidFill>
              </a:rPr>
              <a:t>&lt;dl&gt; &lt;dt&gt;...&lt;/dt&gt; &lt;dd&gt;...&lt;/dd&gt; &lt;/dl&gt;</a:t>
            </a:r>
            <a:r>
              <a:rPr lang="en-US" altLang="zh-CN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800">
                <a:solidFill>
                  <a:srgbClr val="C4C4C4"/>
                </a:solidFill>
              </a:rPr>
              <a:t>             .dl-horizontal </a:t>
            </a:r>
            <a:r>
              <a:rPr lang="zh-CN" altLang="en-US" sz="800">
                <a:solidFill>
                  <a:srgbClr val="C4C4C4"/>
                </a:solidFill>
              </a:rPr>
              <a:t>可以让 </a:t>
            </a:r>
            <a:r>
              <a:rPr lang="en-US" altLang="zh-CN" sz="800">
                <a:solidFill>
                  <a:srgbClr val="C4C4C4"/>
                </a:solidFill>
              </a:rPr>
              <a:t>&lt;dl&gt; </a:t>
            </a:r>
            <a:r>
              <a:rPr lang="zh-CN" altLang="en-US" sz="800">
                <a:solidFill>
                  <a:srgbClr val="C4C4C4"/>
                </a:solidFill>
              </a:rPr>
              <a:t>内的短语及其描述排在一行。 </a:t>
            </a:r>
            <a:r>
              <a:rPr lang="en-US" altLang="zh-CN" sz="800">
                <a:solidFill>
                  <a:srgbClr val="C4C4C4"/>
                </a:solidFill>
              </a:rPr>
              <a:t>&lt;dl class=“dl-horizontal”&gt; &lt;dt&gt;...&lt;/dt&gt; &lt;dd&gt;...&lt;/dd&gt; &lt;/dl&gt; </a:t>
            </a:r>
          </a:p>
          <a:p>
            <a:pPr>
              <a:buFont typeface="Wingdings" pitchFamily="2" charset="2"/>
              <a:buNone/>
            </a:pPr>
            <a:r>
              <a:rPr lang="en-US" altLang="zh-CN" sz="800">
                <a:solidFill>
                  <a:srgbClr val="C4C4C4"/>
                </a:solidFill>
              </a:rPr>
              <a:t>             </a:t>
            </a:r>
            <a:r>
              <a:rPr lang="zh-CN" altLang="en-US" sz="800">
                <a:solidFill>
                  <a:srgbClr val="C4C4C4"/>
                </a:solidFill>
              </a:rPr>
              <a:t>通过 </a:t>
            </a:r>
            <a:r>
              <a:rPr lang="en-US" altLang="zh-CN" sz="800">
                <a:solidFill>
                  <a:srgbClr val="C4C4C4"/>
                </a:solidFill>
              </a:rPr>
              <a:t>text-overflow </a:t>
            </a:r>
            <a:r>
              <a:rPr lang="zh-CN" altLang="en-US" sz="800">
                <a:solidFill>
                  <a:srgbClr val="C4C4C4"/>
                </a:solidFill>
              </a:rPr>
              <a:t>属性（</a:t>
            </a:r>
            <a:r>
              <a:rPr lang="en-US" altLang="zh-CN" sz="800">
                <a:solidFill>
                  <a:srgbClr val="C4C4C4"/>
                </a:solidFill>
              </a:rPr>
              <a:t>bootstrap </a:t>
            </a:r>
            <a:r>
              <a:rPr lang="zh-CN" altLang="en-US" sz="800">
                <a:solidFill>
                  <a:srgbClr val="C4C4C4"/>
                </a:solidFill>
              </a:rPr>
              <a:t>已设置），水平排列的描述列表将会截断左侧太长的短语。在较窄的视口（</a:t>
            </a:r>
            <a:r>
              <a:rPr lang="en-US" altLang="zh-CN" sz="800">
                <a:solidFill>
                  <a:srgbClr val="C4C4C4"/>
                </a:solidFill>
              </a:rPr>
              <a:t>viewport</a:t>
            </a:r>
            <a:r>
              <a:rPr lang="zh-CN" altLang="en-US" sz="800">
                <a:solidFill>
                  <a:srgbClr val="C4C4C4"/>
                </a:solidFill>
              </a:rPr>
              <a:t>）内，列表将变为默认堆叠排列的布局方式。</a:t>
            </a:r>
            <a:r>
              <a:rPr lang="zh-CN" altLang="en-US"/>
              <a:t> </a:t>
            </a:r>
            <a:endParaRPr lang="zh-CN" altLang="en-US" sz="800" b="1">
              <a:solidFill>
                <a:srgbClr val="C4C4C4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8313" y="195263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代码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9459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内联代码：</a:t>
            </a:r>
            <a:r>
              <a:rPr lang="en-US" altLang="zh-CN" sz="800">
                <a:solidFill>
                  <a:srgbClr val="C4C4C4"/>
                </a:solidFill>
              </a:rPr>
              <a:t>&lt;code&gt;&amp;lt;section&amp;gt;&lt;/code&gt;</a:t>
            </a:r>
            <a:r>
              <a:rPr lang="en-US" altLang="zh-CN"/>
              <a:t> </a:t>
            </a:r>
            <a:endParaRPr lang="zh-CN" altLang="en-US" sz="800">
              <a:solidFill>
                <a:srgbClr val="FFCC00"/>
              </a:solidFill>
            </a:endParaRPr>
          </a:p>
          <a:p>
            <a:endParaRPr lang="zh-CN" altLang="en-US" sz="800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用户输入：</a:t>
            </a:r>
            <a:r>
              <a:rPr lang="en-US" altLang="zh-CN" sz="800">
                <a:solidFill>
                  <a:srgbClr val="C4C4C4"/>
                </a:solidFill>
              </a:rPr>
              <a:t>To switch directories, type &lt;kbd&gt;cd&lt;/kbd&gt; followed by the name of the directory.&lt;br&gt; To edit settings, press &lt;kbd&gt;&lt;kbd&gt;ctrl&lt;/kbd&gt; + &lt;kbd&gt;,&lt;/kbd&gt;&lt;/kbd&gt;</a:t>
            </a:r>
            <a:r>
              <a:rPr lang="en-US" altLang="zh-CN"/>
              <a:t> </a:t>
            </a: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代码块</a:t>
            </a:r>
            <a:r>
              <a:rPr lang="zh-CN" altLang="en-US" sz="800">
                <a:solidFill>
                  <a:srgbClr val="FFCC00"/>
                </a:solidFill>
              </a:rPr>
              <a:t>：</a:t>
            </a:r>
            <a:r>
              <a:rPr lang="en-US" altLang="zh-CN" sz="800">
                <a:solidFill>
                  <a:srgbClr val="C4C4C4"/>
                </a:solidFill>
              </a:rPr>
              <a:t>&lt;pre&gt;&amp;lt;p&amp;gt;Sample text here...&amp;lt;/p&amp;gt;&lt;/pre&gt; </a:t>
            </a: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变量：</a:t>
            </a:r>
            <a:r>
              <a:rPr lang="en-US" altLang="zh-CN" sz="800">
                <a:solidFill>
                  <a:srgbClr val="C4C4C4"/>
                </a:solidFill>
              </a:rPr>
              <a:t>&lt;var&gt;y&lt;/var&gt; = &lt;var&gt;m&lt;/var&gt;&lt;var&gt;x&lt;/var&gt; + &lt;var&gt;b&lt;/var&gt;</a:t>
            </a:r>
            <a:r>
              <a:rPr lang="en-US" altLang="zh-CN"/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程序输出：</a:t>
            </a:r>
            <a:r>
              <a:rPr lang="en-US" altLang="zh-CN" sz="800">
                <a:solidFill>
                  <a:srgbClr val="C4C4C4"/>
                </a:solidFill>
              </a:rPr>
              <a:t>&lt;samp&gt;This text is meant to be treated as sample output from a computer program.&lt;/samp&gt; </a:t>
            </a:r>
            <a:endParaRPr lang="zh-CN" altLang="en-US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06375"/>
            <a:ext cx="82296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mtClean="0">
                <a:latin typeface="Verdana" pitchFamily="34" charset="0"/>
                <a:ea typeface="微软雅黑" pitchFamily="34" charset="-122"/>
              </a:rPr>
              <a:t>表格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92138" y="1065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28" name="矩形 33"/>
          <p:cNvSpPr>
            <a:spLocks noChangeArrowheads="1"/>
          </p:cNvSpPr>
          <p:nvPr/>
        </p:nvSpPr>
        <p:spPr bwMode="auto">
          <a:xfrm>
            <a:off x="539750" y="627063"/>
            <a:ext cx="7920038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基本实例</a:t>
            </a:r>
            <a:r>
              <a:rPr lang="en-US" altLang="zh-CN" sz="800" b="1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为任意 </a:t>
            </a:r>
            <a:r>
              <a:rPr lang="en-US" altLang="zh-CN" sz="800">
                <a:solidFill>
                  <a:srgbClr val="C4C4C4"/>
                </a:solidFill>
              </a:rPr>
              <a:t>&lt;table&gt; </a:t>
            </a:r>
            <a:r>
              <a:rPr lang="zh-CN" altLang="en-US" sz="800">
                <a:solidFill>
                  <a:srgbClr val="C4C4C4"/>
                </a:solidFill>
              </a:rPr>
              <a:t>标签添加 </a:t>
            </a:r>
            <a:r>
              <a:rPr lang="en-US" altLang="zh-CN" sz="800">
                <a:solidFill>
                  <a:srgbClr val="C4C4C4"/>
                </a:solidFill>
              </a:rPr>
              <a:t>.table </a:t>
            </a:r>
            <a:r>
              <a:rPr lang="zh-CN" altLang="en-US" sz="800">
                <a:solidFill>
                  <a:srgbClr val="C4C4C4"/>
                </a:solidFill>
              </a:rPr>
              <a:t>类可以为其赋予基本的样式 </a:t>
            </a:r>
            <a:r>
              <a:rPr lang="en-US" altLang="zh-CN" sz="800">
                <a:solidFill>
                  <a:srgbClr val="C4C4C4"/>
                </a:solidFill>
              </a:rPr>
              <a:t>— </a:t>
            </a:r>
            <a:r>
              <a:rPr lang="zh-CN" altLang="en-US" sz="800">
                <a:solidFill>
                  <a:srgbClr val="C4C4C4"/>
                </a:solidFill>
              </a:rPr>
              <a:t>少量的内补（</a:t>
            </a:r>
            <a:r>
              <a:rPr lang="en-US" altLang="zh-CN" sz="800">
                <a:solidFill>
                  <a:srgbClr val="C4C4C4"/>
                </a:solidFill>
              </a:rPr>
              <a:t>padding</a:t>
            </a:r>
            <a:r>
              <a:rPr lang="zh-CN" altLang="en-US" sz="800">
                <a:solidFill>
                  <a:srgbClr val="C4C4C4"/>
                </a:solidFill>
              </a:rPr>
              <a:t>）和水平方向的分隔线。</a:t>
            </a:r>
            <a:r>
              <a:rPr lang="zh-CN" altLang="en-US"/>
              <a:t> </a:t>
            </a:r>
            <a:r>
              <a:rPr lang="en-US" altLang="zh-CN" sz="800">
                <a:solidFill>
                  <a:srgbClr val="C4C4C4"/>
                </a:solidFill>
              </a:rPr>
              <a:t>&lt;table class="table"&gt; ... &lt;/table&gt; </a:t>
            </a:r>
            <a:endParaRPr lang="zh-CN" altLang="en-US" sz="800">
              <a:solidFill>
                <a:srgbClr val="C4C4C4"/>
              </a:solidFill>
            </a:endParaRPr>
          </a:p>
          <a:p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条状文表格 ：</a:t>
            </a:r>
            <a:r>
              <a:rPr lang="zh-CN" altLang="en-US" sz="800">
                <a:solidFill>
                  <a:srgbClr val="C4C4C4"/>
                </a:solidFill>
              </a:rPr>
              <a:t>通过 </a:t>
            </a:r>
            <a:r>
              <a:rPr lang="en-US" altLang="zh-CN" sz="800">
                <a:solidFill>
                  <a:srgbClr val="C4C4C4"/>
                </a:solidFill>
              </a:rPr>
              <a:t>.table-striped </a:t>
            </a:r>
            <a:r>
              <a:rPr lang="zh-CN" altLang="en-US" sz="800">
                <a:solidFill>
                  <a:srgbClr val="C4C4C4"/>
                </a:solidFill>
              </a:rPr>
              <a:t>类可以给 </a:t>
            </a:r>
            <a:r>
              <a:rPr lang="en-US" altLang="zh-CN" sz="800">
                <a:solidFill>
                  <a:srgbClr val="C4C4C4"/>
                </a:solidFill>
              </a:rPr>
              <a:t>&lt;tbody&gt; </a:t>
            </a:r>
            <a:r>
              <a:rPr lang="zh-CN" altLang="en-US" sz="800">
                <a:solidFill>
                  <a:srgbClr val="C4C4C4"/>
                </a:solidFill>
              </a:rPr>
              <a:t>之内的每一行增加斑马条纹样式。 </a:t>
            </a:r>
            <a:r>
              <a:rPr lang="en-US" altLang="zh-CN" sz="800">
                <a:solidFill>
                  <a:srgbClr val="C4C4C4"/>
                </a:solidFill>
              </a:rPr>
              <a:t>(IE8</a:t>
            </a:r>
            <a:r>
              <a:rPr lang="zh-CN" altLang="en-US" sz="800">
                <a:solidFill>
                  <a:srgbClr val="C4C4C4"/>
                </a:solidFill>
              </a:rPr>
              <a:t>不支持</a:t>
            </a:r>
            <a:r>
              <a:rPr lang="en-US" altLang="zh-CN" sz="800">
                <a:solidFill>
                  <a:srgbClr val="C4C4C4"/>
                </a:solidFill>
              </a:rPr>
              <a:t>)</a:t>
            </a:r>
            <a:endParaRPr lang="en-US" altLang="zh-CN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带边框的表格</a:t>
            </a:r>
            <a:r>
              <a:rPr lang="zh-CN" altLang="en-US" sz="800">
                <a:solidFill>
                  <a:srgbClr val="FFCC00"/>
                </a:solidFill>
              </a:rPr>
              <a:t>：</a:t>
            </a:r>
            <a:r>
              <a:rPr lang="zh-CN" altLang="en-US" sz="800">
                <a:solidFill>
                  <a:srgbClr val="C4C4C4"/>
                </a:solidFill>
              </a:rPr>
              <a:t>添加 </a:t>
            </a:r>
            <a:r>
              <a:rPr lang="en-US" altLang="zh-CN" sz="800">
                <a:solidFill>
                  <a:srgbClr val="C4C4C4"/>
                </a:solidFill>
              </a:rPr>
              <a:t>.table-bordered </a:t>
            </a:r>
            <a:r>
              <a:rPr lang="zh-CN" altLang="en-US" sz="800">
                <a:solidFill>
                  <a:srgbClr val="C4C4C4"/>
                </a:solidFill>
              </a:rPr>
              <a:t>类为表格和其中的每个单元格增加边框。</a:t>
            </a:r>
            <a:r>
              <a:rPr lang="zh-CN" altLang="en-US"/>
              <a:t> </a:t>
            </a:r>
            <a:r>
              <a:rPr lang="en-US" altLang="zh-CN" sz="800">
                <a:solidFill>
                  <a:srgbClr val="C4C4C4"/>
                </a:solidFill>
              </a:rPr>
              <a:t>&lt;table class="table table-bordered"&gt; ... &lt;/table&gt; 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鼠标悬停：</a:t>
            </a:r>
            <a:r>
              <a:rPr lang="zh-CN" altLang="en-US" sz="800">
                <a:solidFill>
                  <a:srgbClr val="C4C4C4"/>
                </a:solidFill>
              </a:rPr>
              <a:t>通过添加 </a:t>
            </a:r>
            <a:r>
              <a:rPr lang="en-US" altLang="zh-CN" sz="800">
                <a:solidFill>
                  <a:srgbClr val="C4C4C4"/>
                </a:solidFill>
              </a:rPr>
              <a:t>.table-hover </a:t>
            </a:r>
            <a:r>
              <a:rPr lang="zh-CN" altLang="en-US" sz="800">
                <a:solidFill>
                  <a:srgbClr val="C4C4C4"/>
                </a:solidFill>
              </a:rPr>
              <a:t>类可以让 </a:t>
            </a:r>
            <a:r>
              <a:rPr lang="en-US" altLang="zh-CN" sz="800">
                <a:solidFill>
                  <a:srgbClr val="C4C4C4"/>
                </a:solidFill>
              </a:rPr>
              <a:t>&lt;tbody&gt; </a:t>
            </a:r>
            <a:r>
              <a:rPr lang="zh-CN" altLang="en-US" sz="800">
                <a:solidFill>
                  <a:srgbClr val="C4C4C4"/>
                </a:solidFill>
              </a:rPr>
              <a:t>中的每一行对鼠标悬停状态作出响应。</a:t>
            </a:r>
            <a:r>
              <a:rPr lang="en-US" altLang="zh-CN" sz="800">
                <a:solidFill>
                  <a:srgbClr val="C4C4C4"/>
                </a:solidFill>
              </a:rPr>
              <a:t>&lt;table class="table table-hover"&gt; ... &lt;/table&gt; </a:t>
            </a: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 b="1">
                <a:solidFill>
                  <a:srgbClr val="FFCC00"/>
                </a:solidFill>
              </a:rPr>
              <a:t> 紧缩表格：</a:t>
            </a:r>
            <a:r>
              <a:rPr lang="zh-CN" altLang="en-US" sz="800">
                <a:solidFill>
                  <a:srgbClr val="C4C4C4"/>
                </a:solidFill>
              </a:rPr>
              <a:t>通过添加 </a:t>
            </a:r>
            <a:r>
              <a:rPr lang="en-US" altLang="zh-CN" sz="800">
                <a:solidFill>
                  <a:srgbClr val="C4C4C4"/>
                </a:solidFill>
              </a:rPr>
              <a:t>.table-condensed </a:t>
            </a:r>
            <a:r>
              <a:rPr lang="zh-CN" altLang="en-US" sz="800">
                <a:solidFill>
                  <a:srgbClr val="C4C4C4"/>
                </a:solidFill>
              </a:rPr>
              <a:t>类可以让表格更加紧凑，单元格中的内补（</a:t>
            </a:r>
            <a:r>
              <a:rPr lang="en-US" altLang="zh-CN" sz="800">
                <a:solidFill>
                  <a:srgbClr val="C4C4C4"/>
                </a:solidFill>
              </a:rPr>
              <a:t>padding</a:t>
            </a:r>
            <a:r>
              <a:rPr lang="zh-CN" altLang="en-US" sz="800">
                <a:solidFill>
                  <a:srgbClr val="C4C4C4"/>
                </a:solidFill>
              </a:rPr>
              <a:t>）均会减半。</a:t>
            </a: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FFCC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</a:rPr>
              <a:t>状态类：</a:t>
            </a:r>
            <a:r>
              <a:rPr lang="zh-CN" altLang="en-US" sz="800" b="1">
                <a:solidFill>
                  <a:srgbClr val="C4C4C4"/>
                </a:solidFill>
              </a:rPr>
              <a:t>通过这些状态类可以为行或单元格设置颜色。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zh-CN" altLang="en-US" sz="800">
                <a:solidFill>
                  <a:srgbClr val="C4C4C4"/>
                </a:solidFill>
              </a:rPr>
              <a:t> </a:t>
            </a:r>
            <a:r>
              <a:rPr lang="en-US" altLang="zh-CN" sz="800">
                <a:solidFill>
                  <a:srgbClr val="C4C4C4"/>
                </a:solidFill>
              </a:rPr>
              <a:t>.active </a:t>
            </a:r>
            <a:r>
              <a:rPr lang="zh-CN" altLang="en-US" sz="800">
                <a:solidFill>
                  <a:srgbClr val="C4C4C4"/>
                </a:solidFill>
              </a:rPr>
              <a:t>鼠标悬停在行或单元格上时所设置的颜色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zh-CN" sz="800">
                <a:solidFill>
                  <a:srgbClr val="C4C4C4"/>
                </a:solidFill>
              </a:rPr>
              <a:t>.success </a:t>
            </a:r>
            <a:r>
              <a:rPr lang="zh-CN" altLang="en-US" sz="800">
                <a:solidFill>
                  <a:srgbClr val="C4C4C4"/>
                </a:solidFill>
              </a:rPr>
              <a:t>标识成功或积极的动作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zh-CN" sz="800">
                <a:solidFill>
                  <a:srgbClr val="C4C4C4"/>
                </a:solidFill>
              </a:rPr>
              <a:t>.info </a:t>
            </a:r>
            <a:r>
              <a:rPr lang="zh-CN" altLang="en-US" sz="800">
                <a:solidFill>
                  <a:srgbClr val="C4C4C4"/>
                </a:solidFill>
              </a:rPr>
              <a:t>标识普通的提示信息或动作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zh-CN" sz="800">
                <a:solidFill>
                  <a:srgbClr val="C4C4C4"/>
                </a:solidFill>
              </a:rPr>
              <a:t>.warning </a:t>
            </a:r>
            <a:r>
              <a:rPr lang="zh-CN" altLang="en-US" sz="800">
                <a:solidFill>
                  <a:srgbClr val="C4C4C4"/>
                </a:solidFill>
              </a:rPr>
              <a:t>标识警告或需要用户注意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zh-CN" sz="800">
                <a:solidFill>
                  <a:srgbClr val="C4C4C4"/>
                </a:solidFill>
              </a:rPr>
              <a:t>.danger </a:t>
            </a:r>
            <a:r>
              <a:rPr lang="zh-CN" altLang="en-US" sz="800">
                <a:solidFill>
                  <a:srgbClr val="C4C4C4"/>
                </a:solidFill>
              </a:rPr>
              <a:t>标识危险或潜在的带来负面影响的动作</a:t>
            </a:r>
            <a:endParaRPr lang="zh-CN" altLang="en-US" sz="800" b="1">
              <a:solidFill>
                <a:srgbClr val="C4C4C4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800">
              <a:solidFill>
                <a:srgbClr val="C4C4C4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800">
                <a:solidFill>
                  <a:srgbClr val="FFCC00"/>
                </a:solidFill>
              </a:rPr>
              <a:t> </a:t>
            </a:r>
            <a:r>
              <a:rPr lang="zh-CN" altLang="en-US" sz="800" b="1">
                <a:solidFill>
                  <a:srgbClr val="FFCC00"/>
                </a:solidFill>
                <a:ea typeface="微软雅黑" pitchFamily="34" charset="-122"/>
              </a:rPr>
              <a:t>响应式表格：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zh-CN" altLang="en-US" sz="800" b="1">
                <a:solidFill>
                  <a:srgbClr val="C4C4C4"/>
                </a:solidFill>
              </a:rPr>
              <a:t>	将任何 </a:t>
            </a:r>
            <a:r>
              <a:rPr lang="en-US" altLang="zh-CN" sz="800" b="1">
                <a:solidFill>
                  <a:srgbClr val="C4C4C4"/>
                </a:solidFill>
              </a:rPr>
              <a:t>.table </a:t>
            </a:r>
            <a:r>
              <a:rPr lang="zh-CN" altLang="en-US" sz="800" b="1">
                <a:solidFill>
                  <a:srgbClr val="C4C4C4"/>
                </a:solidFill>
              </a:rPr>
              <a:t>元素包裹在 </a:t>
            </a:r>
            <a:r>
              <a:rPr lang="en-US" altLang="zh-CN" sz="800" b="1">
                <a:solidFill>
                  <a:srgbClr val="C4C4C4"/>
                </a:solidFill>
              </a:rPr>
              <a:t>.table-responsive </a:t>
            </a:r>
            <a:r>
              <a:rPr lang="zh-CN" altLang="en-US" sz="800" b="1">
                <a:solidFill>
                  <a:srgbClr val="C4C4C4"/>
                </a:solidFill>
              </a:rPr>
              <a:t>元素内，即可创建响应式表格，其会在小屏幕设备上（小于</a:t>
            </a:r>
            <a:r>
              <a:rPr lang="en-US" altLang="zh-CN" sz="800" b="1">
                <a:solidFill>
                  <a:srgbClr val="C4C4C4"/>
                </a:solidFill>
              </a:rPr>
              <a:t>768px</a:t>
            </a:r>
            <a:r>
              <a:rPr lang="zh-CN" altLang="en-US" sz="800" b="1">
                <a:solidFill>
                  <a:srgbClr val="C4C4C4"/>
                </a:solidFill>
              </a:rPr>
              <a:t>）水平滚动。当屏幕大于 </a:t>
            </a:r>
            <a:r>
              <a:rPr lang="en-US" altLang="zh-CN" sz="800" b="1">
                <a:solidFill>
                  <a:srgbClr val="C4C4C4"/>
                </a:solidFill>
              </a:rPr>
              <a:t>768px </a:t>
            </a:r>
            <a:r>
              <a:rPr lang="zh-CN" altLang="en-US" sz="800" b="1">
                <a:solidFill>
                  <a:srgbClr val="C4C4C4"/>
                </a:solidFill>
              </a:rPr>
              <a:t>宽度时，水平滚动条消失。</a:t>
            </a:r>
          </a:p>
          <a:p>
            <a:pPr>
              <a:buFont typeface="Wingdings" pitchFamily="2" charset="2"/>
              <a:buNone/>
            </a:pPr>
            <a:r>
              <a:rPr lang="en-US" altLang="zh-CN" sz="800" b="1">
                <a:solidFill>
                  <a:srgbClr val="C4C4C4"/>
                </a:solidFill>
              </a:rPr>
              <a:t>                          &lt;div class="table-responsive"&gt; &lt;table class="table"&gt; ... &lt;/table&gt; &lt;/div&gt;</a:t>
            </a:r>
            <a:r>
              <a:rPr lang="en-US" altLang="zh-CN"/>
              <a:t> </a:t>
            </a:r>
            <a:r>
              <a:rPr lang="zh-CN" altLang="en-US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800" b="1">
                <a:solidFill>
                  <a:srgbClr val="C4C4C4"/>
                </a:solidFill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</a:t>
            </a:r>
            <a:endParaRPr lang="zh-CN" altLang="en-US" sz="800" b="1">
              <a:solidFill>
                <a:srgbClr val="C4C4C4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b="1">
              <a:solidFill>
                <a:srgbClr val="C4C4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3567</Words>
  <PresentationFormat>全屏显示(16:9)</PresentationFormat>
  <Paragraphs>323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Verdana</vt:lpstr>
      <vt:lpstr>微软雅黑</vt:lpstr>
      <vt:lpstr>Calibri</vt:lpstr>
      <vt:lpstr>黑体</vt:lpstr>
      <vt:lpstr>Wingdings</vt:lpstr>
      <vt:lpstr>Office 主题</vt:lpstr>
      <vt:lpstr>Office 主题</vt:lpstr>
      <vt:lpstr>Bootstrap</vt:lpstr>
      <vt:lpstr>目录</vt:lpstr>
      <vt:lpstr>起步</vt:lpstr>
      <vt:lpstr>全局样式</vt:lpstr>
      <vt:lpstr>概览</vt:lpstr>
      <vt:lpstr>栅格系统</vt:lpstr>
      <vt:lpstr>排版</vt:lpstr>
      <vt:lpstr>代码</vt:lpstr>
      <vt:lpstr>表格</vt:lpstr>
      <vt:lpstr>幻灯片 10</vt:lpstr>
      <vt:lpstr>表单-基本实例</vt:lpstr>
      <vt:lpstr>表单-内联表单</vt:lpstr>
      <vt:lpstr>表单-水平排列的表单</vt:lpstr>
      <vt:lpstr>表单 – 被支持的控件</vt:lpstr>
      <vt:lpstr>表单-静态控件</vt:lpstr>
      <vt:lpstr>表单-各种状态</vt:lpstr>
      <vt:lpstr>表单-控件尺寸</vt:lpstr>
      <vt:lpstr>表单-辅助文本</vt:lpstr>
      <vt:lpstr>幻灯片 19</vt:lpstr>
      <vt:lpstr>按钮-预定义样式</vt:lpstr>
      <vt:lpstr>按钮-尺寸</vt:lpstr>
      <vt:lpstr>按钮-激活状态</vt:lpstr>
      <vt:lpstr>按钮-禁用状态</vt:lpstr>
      <vt:lpstr>按钮-按钮类</vt:lpstr>
      <vt:lpstr>图片</vt:lpstr>
      <vt:lpstr>辅助类</vt:lpstr>
      <vt:lpstr>文本颜色</vt:lpstr>
      <vt:lpstr>文本背景</vt:lpstr>
      <vt:lpstr>关闭按钮</vt:lpstr>
      <vt:lpstr>三角符号</vt:lpstr>
      <vt:lpstr>快速浮动</vt:lpstr>
      <vt:lpstr>居中的内容块</vt:lpstr>
      <vt:lpstr>清除浮动</vt:lpstr>
      <vt:lpstr>显示隐藏</vt:lpstr>
      <vt:lpstr>屏幕阅读器</vt:lpstr>
      <vt:lpstr>图片替换</vt:lpstr>
      <vt:lpstr>响应式工具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267</cp:revision>
  <dcterms:modified xsi:type="dcterms:W3CDTF">2014-08-22T08:53:45Z</dcterms:modified>
</cp:coreProperties>
</file>