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9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4" r:id="rId12"/>
    <p:sldId id="279" r:id="rId13"/>
    <p:sldId id="278" r:id="rId14"/>
    <p:sldId id="280" r:id="rId15"/>
    <p:sldId id="275" r:id="rId16"/>
    <p:sldId id="281" r:id="rId17"/>
    <p:sldId id="272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E7A"/>
    <a:srgbClr val="6CA45E"/>
    <a:srgbClr val="85D58E"/>
    <a:srgbClr val="8CC84C"/>
    <a:srgbClr val="6BBF47"/>
    <a:srgbClr val="64985F"/>
    <a:srgbClr val="71A861"/>
    <a:srgbClr val="689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image" Target="../media/image3.png"/><Relationship Id="rId7" Type="http://schemas.openxmlformats.org/officeDocument/2006/relationships/image" Target="../media/image2.jpeg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4733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think-cell Slide" r:id="rId3" imgW="12700" imgH="12700" progId="">
                  <p:embed/>
                </p:oleObj>
              </mc:Choice>
              <mc:Fallback>
                <p:oleObj name="think-cell Slide" r:id="rId3" imgW="12700" imgH="12700" progId="">
                  <p:embed/>
                  <p:pic>
                    <p:nvPicPr>
                      <p:cNvPr id="0" name="图片 1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4733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4434" y="404813"/>
            <a:ext cx="1248833" cy="366712"/>
          </a:xfrm>
          <a:prstGeom prst="rect">
            <a:avLst/>
          </a:prstGeom>
          <a:noFill/>
          <a:ln>
            <a:noFill/>
          </a:ln>
        </p:spPr>
        <p:txBody>
          <a:bodyPr lIns="91338" tIns="45668" rIns="91338" bIns="4566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130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en-US" sz="1800" smtClean="0">
              <a:solidFill>
                <a:srgbClr val="000000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cxnSp>
        <p:nvCxnSpPr>
          <p:cNvPr id="9" name="直接连接符 8"/>
          <p:cNvCxnSpPr/>
          <p:nvPr userDrawn="1">
            <p:custDataLst>
              <p:tags r:id="rId6"/>
            </p:custDataLst>
          </p:nvPr>
        </p:nvCxnSpPr>
        <p:spPr bwMode="auto">
          <a:xfrm>
            <a:off x="-16934" y="955675"/>
            <a:ext cx="1221105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34" y="247269"/>
            <a:ext cx="2346960" cy="52425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91" y="6118073"/>
            <a:ext cx="10058400" cy="3906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hyperlink" Target="https://nodejs.org/e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hyperlink" Target="https://risingstars2016.js.org/#nodejs-framework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expressjs.com/en/starter/generator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www.npmjs.com/" TargetMode="External"/><Relationship Id="rId1" Type="http://schemas.openxmlformats.org/officeDocument/2006/relationships/hyperlink" Target="http://nodejs.cn/api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A86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3025" y="1464310"/>
            <a:ext cx="9144000" cy="1379855"/>
          </a:xfrm>
        </p:spPr>
        <p:txBody>
          <a:bodyPr/>
          <a:p>
            <a:r>
              <a:rPr lang="en-US" altLang="zh-CN">
                <a:solidFill>
                  <a:schemeClr val="bg1"/>
                </a:solidFill>
              </a:rPr>
              <a:t>NodeJS</a:t>
            </a:r>
            <a:r>
              <a:rPr lang="zh-CN" altLang="en-US">
                <a:solidFill>
                  <a:schemeClr val="bg1"/>
                </a:solidFill>
              </a:rPr>
              <a:t>之</a:t>
            </a:r>
            <a:r>
              <a:rPr lang="en-US" altLang="zh-CN">
                <a:solidFill>
                  <a:schemeClr val="bg1"/>
                </a:solidFill>
              </a:rPr>
              <a:t>Koa</a:t>
            </a:r>
            <a:r>
              <a:rPr lang="zh-CN" altLang="en-US">
                <a:solidFill>
                  <a:schemeClr val="bg1"/>
                </a:solidFill>
              </a:rPr>
              <a:t>分享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43025" y="5589905"/>
            <a:ext cx="9144000" cy="800735"/>
          </a:xfrm>
        </p:spPr>
        <p:txBody>
          <a:bodyPr/>
          <a:p>
            <a:r>
              <a:rPr lang="en-US" altLang="zh-CN">
                <a:solidFill>
                  <a:schemeClr val="bg1"/>
                </a:solidFill>
              </a:rPr>
              <a:t>by Gavin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4760" y="3114040"/>
            <a:ext cx="1701165" cy="8616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7117080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二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.koa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框架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7610" y="1659890"/>
            <a:ext cx="889190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1.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介绍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Koa，下一代 Node.js web 框架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。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由 Express 原班人马打造的 koa，致力于成为一个更小、更健壮、更富有表现力的 Web 框架。使用 koa 编写 web 应用，通过组合不同的 generator，可以免除重复繁琐的回调函数嵌套，并极大地提升常用错误处理效率。Koa 不在内核方法中绑定任何中间件，它仅仅提供了一个轻量优雅的函数库，使得编写 Web 应用变得得心应手。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安装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npm i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nstall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koa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在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app.js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里写入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: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 var Koa = require('koa');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 var app = new Koa();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 app.use(ctx =&gt; {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   ctx.body = 'Hello World';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 });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 app.listen(3000);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3.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添加路由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见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app2.js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6286870" y="1575838"/>
            <a:ext cx="4776187" cy="43809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marR="0" indent="-82550" algn="ctr" defTabSz="914400" eaLnBrk="0" latinLnBrk="0" hangingPunct="0">
              <a:lnSpc>
                <a:spcPct val="90000"/>
              </a:lnSpc>
              <a:buClrTx/>
              <a:buSzTx/>
              <a:buFontTx/>
              <a:buNone/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091953" y="1575838"/>
            <a:ext cx="4776187" cy="43809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indent="-82550" algn="ctr" eaLnBrk="0" hangingPunct="0">
              <a:lnSpc>
                <a:spcPct val="90000"/>
              </a:lnSpc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2557673" y="728483"/>
            <a:ext cx="3279341" cy="8580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概念和使用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8301200" y="677065"/>
            <a:ext cx="3279341" cy="854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原理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878" y="1803687"/>
            <a:ext cx="837257" cy="8427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334" y="2765765"/>
            <a:ext cx="787035" cy="94143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 bwMode="auto">
          <a:xfrm>
            <a:off x="2551119" y="3149979"/>
            <a:ext cx="1054004" cy="402502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marR="0" indent="-82550" algn="ctr" defTabSz="914400" eaLnBrk="0" latinLnBrk="0" hangingPunct="0">
              <a:lnSpc>
                <a:spcPct val="90000"/>
              </a:lnSpc>
              <a:buClrTx/>
              <a:buSzTx/>
              <a:buFontTx/>
              <a:buNone/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442380" y="3136003"/>
            <a:ext cx="1054004" cy="402502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marR="0" indent="-82550" algn="ctr" defTabSz="914400" eaLnBrk="0" latinLnBrk="0" hangingPunct="0">
              <a:lnSpc>
                <a:spcPct val="90000"/>
              </a:lnSpc>
              <a:buClrTx/>
              <a:buSzTx/>
              <a:buFontTx/>
              <a:buNone/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8" name="TextBox 11"/>
          <p:cNvSpPr txBox="1">
            <a:spLocks noChangeArrowheads="1"/>
          </p:cNvSpPr>
          <p:nvPr/>
        </p:nvSpPr>
        <p:spPr bwMode="auto">
          <a:xfrm>
            <a:off x="2511316" y="2875642"/>
            <a:ext cx="1110273" cy="7848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收到请求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4430717" y="2848073"/>
            <a:ext cx="1110273" cy="6666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发送响应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 flipH="1">
            <a:off x="3078114" y="2551726"/>
            <a:ext cx="635696" cy="5842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 bwMode="auto">
          <a:xfrm flipH="1" flipV="1">
            <a:off x="4273757" y="2551726"/>
            <a:ext cx="695625" cy="58427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>
            <a:off x="3633250" y="3352459"/>
            <a:ext cx="78580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 bwMode="auto">
          <a:xfrm>
            <a:off x="4015506" y="2949144"/>
            <a:ext cx="0" cy="84025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auto">
          <a:xfrm>
            <a:off x="2639357" y="4068435"/>
            <a:ext cx="597240" cy="402502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marR="0" indent="-82550" algn="ctr" defTabSz="914400" eaLnBrk="0" latinLnBrk="0" hangingPunct="0">
              <a:lnSpc>
                <a:spcPct val="90000"/>
              </a:lnSpc>
              <a:buClrTx/>
              <a:buSzTx/>
              <a:buFontTx/>
              <a:buNone/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365585" y="4068435"/>
            <a:ext cx="597240" cy="402502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marR="0" indent="-82550" algn="ctr" defTabSz="914400" eaLnBrk="0" latinLnBrk="0" hangingPunct="0">
              <a:lnSpc>
                <a:spcPct val="90000"/>
              </a:lnSpc>
              <a:buClrTx/>
              <a:buSzTx/>
              <a:buFontTx/>
              <a:buNone/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109144" y="4068435"/>
            <a:ext cx="597240" cy="402502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marR="0" indent="-82550" algn="ctr" defTabSz="914400" eaLnBrk="0" latinLnBrk="0" hangingPunct="0">
              <a:lnSpc>
                <a:spcPct val="90000"/>
              </a:lnSpc>
              <a:buClrTx/>
              <a:buSzTx/>
              <a:buFontTx/>
              <a:buNone/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821103" y="4068435"/>
            <a:ext cx="597240" cy="402502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marR="0" indent="-82550" algn="ctr" defTabSz="914400" eaLnBrk="0" latinLnBrk="0" hangingPunct="0">
              <a:lnSpc>
                <a:spcPct val="90000"/>
              </a:lnSpc>
              <a:buClrTx/>
              <a:buSzTx/>
              <a:buFontTx/>
              <a:buNone/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 flipH="1">
            <a:off x="2959492" y="3789403"/>
            <a:ext cx="1056014" cy="27903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3" idx="0"/>
          </p:cNvCxnSpPr>
          <p:nvPr/>
        </p:nvCxnSpPr>
        <p:spPr bwMode="auto">
          <a:xfrm flipH="1">
            <a:off x="3664205" y="3787771"/>
            <a:ext cx="351301" cy="28066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4" idx="0"/>
          </p:cNvCxnSpPr>
          <p:nvPr/>
        </p:nvCxnSpPr>
        <p:spPr bwMode="auto">
          <a:xfrm>
            <a:off x="4026153" y="3808282"/>
            <a:ext cx="381611" cy="26015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35" idx="0"/>
          </p:cNvCxnSpPr>
          <p:nvPr/>
        </p:nvCxnSpPr>
        <p:spPr bwMode="auto">
          <a:xfrm>
            <a:off x="4049599" y="3818537"/>
            <a:ext cx="1070124" cy="24989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TextBox 11"/>
          <p:cNvSpPr txBox="1">
            <a:spLocks noChangeArrowheads="1"/>
          </p:cNvSpPr>
          <p:nvPr/>
        </p:nvSpPr>
        <p:spPr bwMode="auto">
          <a:xfrm>
            <a:off x="2618881" y="3786497"/>
            <a:ext cx="777081" cy="7848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路由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TextBox 11"/>
          <p:cNvSpPr txBox="1">
            <a:spLocks noChangeArrowheads="1"/>
          </p:cNvSpPr>
          <p:nvPr/>
        </p:nvSpPr>
        <p:spPr bwMode="auto">
          <a:xfrm>
            <a:off x="3351316" y="3795790"/>
            <a:ext cx="777081" cy="6666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日志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TextBox 11"/>
          <p:cNvSpPr txBox="1">
            <a:spLocks noChangeArrowheads="1"/>
          </p:cNvSpPr>
          <p:nvPr/>
        </p:nvSpPr>
        <p:spPr bwMode="auto">
          <a:xfrm>
            <a:off x="4095054" y="3786497"/>
            <a:ext cx="777081" cy="6666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错误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TextBox 11"/>
          <p:cNvSpPr txBox="1">
            <a:spLocks noChangeArrowheads="1"/>
          </p:cNvSpPr>
          <p:nvPr/>
        </p:nvSpPr>
        <p:spPr bwMode="auto">
          <a:xfrm>
            <a:off x="4827201" y="3727410"/>
            <a:ext cx="777081" cy="7848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… …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Rectangle 1"/>
          <p:cNvSpPr>
            <a:spLocks noChangeArrowheads="1"/>
          </p:cNvSpPr>
          <p:nvPr/>
        </p:nvSpPr>
        <p:spPr bwMode="auto">
          <a:xfrm>
            <a:off x="1189983" y="4693348"/>
            <a:ext cx="4647031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charset="-122"/>
                <a:ea typeface="Source Code Pro"/>
              </a:rPr>
              <a:t>app</a:t>
            </a:r>
            <a:b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charset="-122"/>
                <a:ea typeface="Source Code Pro"/>
              </a:rPr>
            </a:b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charset="-122"/>
                <a:ea typeface="Source Code Pro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charset="-122"/>
                <a:ea typeface="Source Code Pro"/>
              </a:rPr>
              <a:t>use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Source Code Pro"/>
              </a:rPr>
              <a:t>(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charset="-122"/>
                <a:ea typeface="Source Code Pro"/>
              </a:rPr>
              <a:t>logger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Source Code Pro"/>
              </a:rPr>
              <a:t>())   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charset="-122"/>
                <a:ea typeface="Source Code Pro"/>
              </a:rPr>
              <a:t>//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日志中间件</a:t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charset="-122"/>
                <a:ea typeface="Source Code Pro"/>
              </a:rPr>
              <a:t>use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Source Code Pro"/>
              </a:rPr>
              <a:t>(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charset="-122"/>
                <a:ea typeface="Source Code Pro"/>
              </a:rPr>
              <a:t>serve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Source Code Pro"/>
              </a:rPr>
              <a:t>(__dirname +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charset="-122"/>
                <a:ea typeface="Source Code Pro"/>
              </a:rPr>
              <a:t>‘/public’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Source Code Pro"/>
              </a:rPr>
              <a:t>))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charset="-122"/>
                <a:ea typeface="Source Code Pro"/>
              </a:rPr>
              <a:t>//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静态文件指定中间件</a:t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charset="-122"/>
                <a:ea typeface="Source Code Pro"/>
              </a:rPr>
              <a:t>use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Source Code Pro"/>
              </a:rPr>
              <a:t>(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charset="-122"/>
                <a:ea typeface="Source Code Pro"/>
              </a:rPr>
              <a:t>router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charset="-122"/>
                <a:ea typeface="Source Code Pro"/>
              </a:rPr>
              <a:t>routes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Source Code Pro"/>
              </a:rPr>
              <a:t>())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charset="-122"/>
                <a:ea typeface="Source Code Pro"/>
              </a:rPr>
              <a:t>//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路由中间件</a:t>
            </a:r>
            <a:b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charset="-122"/>
                <a:ea typeface="Source Code Pro"/>
              </a:rPr>
              <a:t>use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Source Code Pro"/>
              </a:rPr>
              <a:t>(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Arial Unicode MS" panose="020B0604020202020204" charset="-122"/>
                <a:ea typeface="Source Code Pro"/>
              </a:rPr>
              <a:t>router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Source Code Pro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7A7A43"/>
                </a:solidFill>
                <a:effectLst/>
                <a:latin typeface="Arial Unicode MS" panose="020B0604020202020204" charset="-122"/>
                <a:ea typeface="Source Code Pro"/>
              </a:rPr>
              <a:t>allowedMethods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Source Code Pro"/>
              </a:rPr>
              <a:t>()); 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charset="-122"/>
                <a:ea typeface="Source Code Pro"/>
              </a:rPr>
              <a:t>//</a:t>
            </a:r>
            <a:r>
              <a:rPr kumimoji="0" lang="zh-CN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路由</a:t>
            </a:r>
            <a:r>
              <a:rPr lang="zh-CN" altLang="en-US" sz="1200" i="1" dirty="0" smtClean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中间件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6755907" y="2338656"/>
            <a:ext cx="1545293" cy="2828813"/>
            <a:chOff x="6755907" y="2130641"/>
            <a:chExt cx="1545293" cy="3578370"/>
          </a:xfrm>
        </p:grpSpPr>
        <p:cxnSp>
          <p:nvCxnSpPr>
            <p:cNvPr id="50" name="直接连接符 49"/>
            <p:cNvCxnSpPr/>
            <p:nvPr/>
          </p:nvCxnSpPr>
          <p:spPr bwMode="auto">
            <a:xfrm>
              <a:off x="6755907" y="2130641"/>
              <a:ext cx="0" cy="35783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 bwMode="auto">
            <a:xfrm>
              <a:off x="6764784" y="5709011"/>
              <a:ext cx="153641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 bwMode="auto">
            <a:xfrm flipV="1">
              <a:off x="8301200" y="2130641"/>
              <a:ext cx="0" cy="35783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6" name="矩形 55"/>
          <p:cNvSpPr/>
          <p:nvPr/>
        </p:nvSpPr>
        <p:spPr>
          <a:xfrm>
            <a:off x="6700746" y="5284341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0" dirty="0" err="1" smtClean="0">
                <a:solidFill>
                  <a:srgbClr val="660E7A"/>
                </a:solidFill>
                <a:latin typeface="Source Code Pro"/>
                <a:ea typeface="宋体" panose="02010600030101010101" pitchFamily="2" charset="-122"/>
                <a:cs typeface="宋体" panose="02010600030101010101" pitchFamily="2" charset="-122"/>
              </a:rPr>
              <a:t>Middlewares</a:t>
            </a:r>
            <a:r>
              <a:rPr lang="en-US" altLang="zh-CN" b="1" kern="0" dirty="0" smtClean="0">
                <a:solidFill>
                  <a:srgbClr val="660E7A"/>
                </a:solidFill>
                <a:latin typeface="Source Code Pro"/>
                <a:ea typeface="宋体" panose="02010600030101010101" pitchFamily="2" charset="-122"/>
                <a:cs typeface="宋体" panose="02010600030101010101" pitchFamily="2" charset="-122"/>
              </a:rPr>
              <a:t>[]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 bwMode="auto">
          <a:xfrm>
            <a:off x="6858000" y="4498804"/>
            <a:ext cx="1334073" cy="582125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marR="0" indent="-82550" algn="ctr" defTabSz="914400" eaLnBrk="0" latinLnBrk="0" hangingPunct="0">
              <a:lnSpc>
                <a:spcPct val="90000"/>
              </a:lnSpc>
              <a:buClrTx/>
              <a:buSzTx/>
              <a:buFontTx/>
              <a:buNone/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6858000" y="3827946"/>
            <a:ext cx="1334073" cy="582125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marR="0" indent="-82550" algn="ctr" defTabSz="914400" eaLnBrk="0" latinLnBrk="0" hangingPunct="0">
              <a:lnSpc>
                <a:spcPct val="90000"/>
              </a:lnSpc>
              <a:buClrTx/>
              <a:buSzTx/>
              <a:buFontTx/>
              <a:buNone/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6858000" y="3137776"/>
            <a:ext cx="1334073" cy="582125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marR="0" indent="-82550" algn="ctr" defTabSz="914400" eaLnBrk="0" latinLnBrk="0" hangingPunct="0">
              <a:lnSpc>
                <a:spcPct val="90000"/>
              </a:lnSpc>
              <a:buClrTx/>
              <a:buSzTx/>
              <a:buFontTx/>
              <a:buNone/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6865955" y="2455772"/>
            <a:ext cx="1334073" cy="582125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82550" marR="0" indent="-82550" algn="ctr" defTabSz="914400" eaLnBrk="0" latinLnBrk="0" hangingPunct="0">
              <a:lnSpc>
                <a:spcPct val="90000"/>
              </a:lnSpc>
              <a:buClrTx/>
              <a:buSzTx/>
              <a:buFontTx/>
              <a:buNone/>
            </a:pPr>
            <a:endParaRPr lang="zh-CN" altLang="en-US" sz="12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1" name="TextBox 11"/>
          <p:cNvSpPr txBox="1">
            <a:spLocks noChangeArrowheads="1"/>
          </p:cNvSpPr>
          <p:nvPr/>
        </p:nvSpPr>
        <p:spPr bwMode="auto">
          <a:xfrm>
            <a:off x="7010582" y="2285123"/>
            <a:ext cx="1195766" cy="7848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中间件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TextBox 11"/>
          <p:cNvSpPr txBox="1">
            <a:spLocks noChangeArrowheads="1"/>
          </p:cNvSpPr>
          <p:nvPr/>
        </p:nvSpPr>
        <p:spPr bwMode="auto">
          <a:xfrm>
            <a:off x="7016901" y="2968233"/>
            <a:ext cx="1195766" cy="7848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中间件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TextBox 11"/>
          <p:cNvSpPr txBox="1">
            <a:spLocks noChangeArrowheads="1"/>
          </p:cNvSpPr>
          <p:nvPr/>
        </p:nvSpPr>
        <p:spPr bwMode="auto">
          <a:xfrm>
            <a:off x="7016901" y="3642199"/>
            <a:ext cx="1195766" cy="7848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中间件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TextBox 11"/>
          <p:cNvSpPr txBox="1">
            <a:spLocks noChangeArrowheads="1"/>
          </p:cNvSpPr>
          <p:nvPr/>
        </p:nvSpPr>
        <p:spPr bwMode="auto">
          <a:xfrm>
            <a:off x="7031819" y="4324203"/>
            <a:ext cx="1195766" cy="7848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50000"/>
              </a:lnSpc>
              <a:defRPr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中间件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948334" y="1750953"/>
            <a:ext cx="1726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i="1" dirty="0" smtClean="0">
                <a:solidFill>
                  <a:srgbClr val="660E7A"/>
                </a:solidFill>
                <a:latin typeface="Arial Unicode MS" panose="020B0604020202020204" charset="-122"/>
                <a:ea typeface="Source Code Pro"/>
              </a:rPr>
              <a:t>app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charset="-122"/>
                <a:ea typeface="Source Code Pro"/>
              </a:rPr>
              <a:t>.</a:t>
            </a:r>
            <a:r>
              <a:rPr lang="zh-CN" altLang="zh-CN" dirty="0" smtClean="0">
                <a:solidFill>
                  <a:srgbClr val="7A7A43"/>
                </a:solidFill>
                <a:latin typeface="Arial Unicode MS" panose="020B0604020202020204" charset="-122"/>
                <a:ea typeface="Source Code Pro"/>
              </a:rPr>
              <a:t>use</a:t>
            </a:r>
            <a:r>
              <a:rPr lang="en-US" altLang="zh-CN" dirty="0" smtClean="0">
                <a:solidFill>
                  <a:srgbClr val="7A7A43"/>
                </a:solidFill>
                <a:latin typeface="Arial Unicode MS" panose="020B0604020202020204" charset="-122"/>
                <a:ea typeface="Source Code Pro"/>
              </a:rPr>
              <a:t>()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9234256" y="1729472"/>
            <a:ext cx="1726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i="1" dirty="0" smtClean="0">
                <a:solidFill>
                  <a:srgbClr val="660E7A"/>
                </a:solidFill>
                <a:latin typeface="Arial Unicode MS" panose="020B0604020202020204" charset="-122"/>
                <a:ea typeface="Source Code Pro"/>
              </a:rPr>
              <a:t>app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charset="-122"/>
                <a:ea typeface="Source Code Pro"/>
              </a:rPr>
              <a:t>.</a:t>
            </a:r>
            <a:r>
              <a:rPr lang="en-US" altLang="zh-CN" dirty="0" smtClean="0">
                <a:solidFill>
                  <a:srgbClr val="7A7A43"/>
                </a:solidFill>
                <a:latin typeface="Arial Unicode MS" panose="020B0604020202020204" charset="-122"/>
                <a:ea typeface="Source Code Pro"/>
              </a:rPr>
              <a:t>listen()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69645" y="512445"/>
            <a:ext cx="7117080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二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.koa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框架 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- 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中间件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49690" y="5285740"/>
            <a:ext cx="2446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660E7A"/>
                </a:solidFill>
              </a:rPr>
              <a:t>栈 </a:t>
            </a:r>
            <a:r>
              <a:rPr lang="zh-CN" altLang="en-US">
                <a:solidFill>
                  <a:srgbClr val="660E7A"/>
                </a:solidFill>
              </a:rPr>
              <a:t>：</a:t>
            </a:r>
            <a:r>
              <a:rPr lang="en-US" altLang="zh-CN">
                <a:solidFill>
                  <a:srgbClr val="660E7A"/>
                </a:solidFill>
              </a:rPr>
              <a:t>first-in-last-out </a:t>
            </a:r>
            <a:endParaRPr lang="en-US" altLang="zh-CN">
              <a:solidFill>
                <a:srgbClr val="660E7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0.00486 L 1.45833E-6 -0.00463 C -0.00026 -0.0081 -0.00065 -0.01157 -0.00065 -0.01504 C -0.00065 -0.01898 -0.00026 -0.02268 1.45833E-6 -0.02662 C 0.00026 -0.03148 0.00052 -0.03634 0.00078 -0.0412 C 0.00898 -0.0412 0.01719 -0.04097 0.02552 -0.04027 C 0.02643 -0.04027 0.02734 -0.03935 0.02838 -0.03912 C 0.05872 -0.03773 0.17292 -0.03703 0.18359 -0.0368 C 0.18854 -0.03426 0.18529 -0.03727 0.18659 -0.02315 C 0.18659 -0.02199 0.18711 -0.02083 0.18724 -0.01967 C 0.18763 -0.01736 0.18776 -0.01504 0.18802 -0.01296 C 0.18828 -0.00902 0.18841 -0.00509 0.18867 -0.00139 C 0.18906 0.00255 0.18971 0.00741 0.19036 0.01135 C 0.18997 0.09422 0.18997 0.17732 0.18945 0.26042 C 0.18945 0.26158 0.18893 0.26273 0.18867 0.26389 C 0.18815 0.2669 0.18789 0.27014 0.18724 0.27292 C 0.18672 0.27523 0.18581 0.27755 0.18581 0.27986 L 0.18581 0.29584 L 0.18659 0.29723 " pathEditMode="relative" rAng="0" ptsTypes="AAAAAAAAAAAAAAAAAAA">
                                      <p:cBhvr>
                                        <p:cTn id="18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000"/>
                            </p:stCondLst>
                            <p:childTnLst>
                              <p:par>
                                <p:cTn id="191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156 -0.04399 -0.00039 0.01041 0.00143 -0.05162 C 0.00156 -0.05811 0.00182 -0.06459 0.00208 -0.07107 C 0.0026 -0.08102 0.00234 -0.07894 0.00351 -0.08542 C 0.00377 -0.09005 0.00234 -0.0963 0.00429 -0.09954 C 0.00586 -0.10232 0.00872 -0.09862 0.0108 -0.09838 C 0.01497 -0.09769 0.01914 -0.097 0.02317 -0.097 L 0.11354 -0.09561 C 0.11666 -0.09375 0.11705 -0.09329 0.12148 -0.09306 C 0.14062 -0.09237 0.15976 -0.09213 0.17903 -0.0919 C 0.18164 -0.09144 0.18437 -0.0919 0.18698 -0.09051 C 0.18802 -0.09005 0.18984 -0.0801 0.18997 -0.0801 C 0.18971 -0.02917 0.18958 0.02175 0.18919 0.07268 C 0.18919 0.07685 0.18854 0.08125 0.18841 0.08541 C 0.18763 0.11365 0.18776 0.13888 0.18776 0.10231 L 0.18776 0.10231 " pathEditMode="relative" ptsTypes="AAAAAAAAAAAAAAAAA">
                                      <p:cBhvr>
                                        <p:cTn id="19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9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5602 L 2.5E-6 -0.05578 C 0.00026 -0.05902 0.00065 -0.0618 0.0013 -0.06481 C 0.00169 -0.06666 0.00247 -0.06852 0.00273 -0.07037 C 0.00508 -0.0956 0.00169 -0.08171 0.00416 -0.09143 C 0.00442 -0.09421 0.00455 -0.09722 0.00495 -0.1 C 0.00521 -0.10277 0.00586 -0.10578 0.00625 -0.10856 C 0.00651 -0.12615 0.00664 -0.14352 0.0069 -0.16111 C 0.00716 -0.17291 0.00286 -0.18657 0.00768 -0.19629 C 0.01107 -0.20301 0.01953 -0.19745 0.02552 -0.19815 C 0.03476 -0.19953 0.0362 -0.19977 0.04349 -0.20115 C 0.21354 -0.2 0.1875 -0.26435 0.1875 -0.09606 L 0.1875 -0.09606 " pathEditMode="relative" rAng="0" ptsTypes="AAAAAAAAAAAAA">
                                      <p:cBhvr>
                                        <p:cTn id="20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0" y="-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00"/>
                            </p:stCondLst>
                            <p:childTnLst>
                              <p:par>
                                <p:cTn id="207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-0.00023 L 0.00469 0.00023 C 0.00469 -0.05509 0.00495 -0.10995 0.00521 -0.16482 C 0.00547 -0.23495 0.00429 -0.30532 0.00599 -0.37523 C 0.00599 -0.3787 0.00872 -0.37454 0.01015 -0.37384 C 0.01562 -0.36991 0.01341 -0.37107 0.02357 -0.36898 C 0.02812 -0.36829 0.03268 -0.36759 0.03724 -0.36736 L 0.15065 -0.36597 L 0.17344 -0.36111 L 0.1819 -0.35949 C 0.18268 -0.35926 0.18333 -0.3588 0.18398 -0.3581 C 0.1845 -0.35718 0.18528 -0.35625 0.18541 -0.35486 C 0.18607 -0.33796 0.18633 -0.32107 0.18633 -0.3044 L 0.18633 -0.30394 " pathEditMode="relative" rAng="0" ptsTypes="AAAAAAAAAAAAAA">
                                      <p:cBhvr>
                                        <p:cTn id="21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76" y="-1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000"/>
                            </p:stCondLst>
                            <p:childTnLst>
                              <p:par>
                                <p:cTn id="215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4" grpId="0" bldLvl="0" animBg="1"/>
      <p:bldP spid="6" grpId="0"/>
      <p:bldP spid="7" grpId="0"/>
      <p:bldP spid="16" grpId="0" bldLvl="0" animBg="1"/>
      <p:bldP spid="17" grpId="0" bldLvl="0" animBg="1"/>
      <p:bldP spid="18" grpId="0"/>
      <p:bldP spid="19" grpId="0"/>
      <p:bldP spid="32" grpId="0" bldLvl="0" animBg="1"/>
      <p:bldP spid="33" grpId="0" bldLvl="0" animBg="1"/>
      <p:bldP spid="34" grpId="0" bldLvl="0" animBg="1"/>
      <p:bldP spid="35" grpId="0" bldLvl="0" animBg="1"/>
      <p:bldP spid="44" grpId="0"/>
      <p:bldP spid="45" grpId="0"/>
      <p:bldP spid="46" grpId="0"/>
      <p:bldP spid="47" grpId="0"/>
      <p:bldP spid="48" grpId="0" bldLvl="0" animBg="1"/>
      <p:bldP spid="56" grpId="0"/>
      <p:bldP spid="57" grpId="0" bldLvl="0" animBg="1"/>
      <p:bldP spid="57" grpId="1" bldLvl="0" animBg="1"/>
      <p:bldP spid="58" grpId="0" bldLvl="0" animBg="1"/>
      <p:bldP spid="58" grpId="1" bldLvl="0" animBg="1"/>
      <p:bldP spid="59" grpId="0" bldLvl="0" animBg="1"/>
      <p:bldP spid="59" grpId="1" bldLvl="0" animBg="1"/>
      <p:bldP spid="60" grpId="0" bldLvl="0" animBg="1"/>
      <p:bldP spid="60" grpId="1" bldLvl="0" animBg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7117080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二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.koa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框架 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- 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中间件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9645" y="1785620"/>
            <a:ext cx="88919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koa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就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是一个中间件框架，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它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只是一个基础的架子，需要用到的相应的功能时，用相应的中间件来实现就好，如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：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路由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，日志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等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82" y="2467361"/>
            <a:ext cx="4552950" cy="4143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7117080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二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.koa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框架 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- 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中间件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7610" y="1659890"/>
            <a:ext cx="889190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常用的中间件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1.koa-logger  -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日志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const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logger = require('koa-logger')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  app.use(logger())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en-US" altLang="zh-CN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2.koa-static  -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静态目录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const static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= require('koa-static')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app.use(static(__dirname + '/public')) 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 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应用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    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  &lt;img src="images/location.png" class="img-responsive" alt=""/&gt;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3.koa-views / ejs  -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模板引擎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const views = require('koa-views')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  app.use(views(__dirname + '/views', {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    extension: 'ejs'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  }))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4.koa-onerror/koa-bodyparser/koa-route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等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错误记录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/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解析数据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/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路由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  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2525" y="1659890"/>
            <a:ext cx="3200400" cy="1383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4603115"/>
            <a:ext cx="4351655" cy="1706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7117080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二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.koa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框架 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- 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使用构建工具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7610" y="1659890"/>
            <a:ext cx="889190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1.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安装 koa-generator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npm install koa-generator -g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构建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koa2 -e projectName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3.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运行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npm start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4.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我们来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看下项目结构和代码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7117080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二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.koa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框架 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- 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路由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7610" y="1659890"/>
            <a:ext cx="889190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1.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安装 koa-generator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npm install koa-generator -g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构建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koa2 -e projectName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3.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运行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npm start</a:t>
            </a: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en-US" altLang="zh-CN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4.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我们来看下项目结构和代码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五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资源列表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97610" y="1659890"/>
            <a:ext cx="889190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NodeJS 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中文官网 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- http://nodejs.cn/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NodeJS 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教程 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- https://github.com/nswbmw/N-blog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框架 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- https://risingstars2016.js.org/zh/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express - http://expressjs.com/en/starter/generator.html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中文开发文档 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- https://docschina.org/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041525" y="3799205"/>
            <a:ext cx="8108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solidFill>
                  <a:schemeClr val="bg1"/>
                </a:solidFill>
              </a:rPr>
              <a:t>THANK YOU</a:t>
            </a:r>
            <a:endParaRPr lang="en-US" altLang="zh-CN" sz="6000">
              <a:solidFill>
                <a:schemeClr val="bg1"/>
              </a:solidFill>
            </a:endParaRPr>
          </a:p>
        </p:txBody>
      </p:sp>
      <p:pic>
        <p:nvPicPr>
          <p:cNvPr id="8" name="图片 7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4585" y="1569085"/>
            <a:ext cx="2323465" cy="18967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目录</a:t>
            </a:r>
            <a:endParaRPr lang="zh-CN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97610" y="1659890"/>
            <a:ext cx="889190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回顾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koa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框架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路由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socket.io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资源列表</a:t>
            </a: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endParaRPr lang="zh-CN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一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回顾 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- NodeJS 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</a:rPr>
              <a:t>介绍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97610" y="1659890"/>
            <a:ext cx="10629265" cy="3636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“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Node.js是一个Javascript运行环境(runtime)，发布于2009年5月，由Ryan Dahl开发，实质是对Chrome V8引擎进行了封装。Node.js对一些用例进行优化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如二进制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)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，使得V8在非浏览器环境下运行得更好。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”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--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摘自百度百科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zh-CN" altLang="en-US" sz="1600">
              <a:solidFill>
                <a:schemeClr val="bg2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官方介绍：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 Node.js 是一个基于 Chrome V8 引擎的 JavaScript 运行环境。 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 Node.js 使用了一个事件驱动、非阻塞式 I/O 的模型，使其轻量又高效。 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 Node.js 的包管理器 npm，是全球最大的开源库生态系统。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翻译过来：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Node.js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就是运行在服务器端的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JavaScript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。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Node.js 非常高效，运行它的服务器能支持数万个并发连接。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Node.js 有着超级活跃的社区 并且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npm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上已有着55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W+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个模块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 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6590" y="2384425"/>
            <a:ext cx="3174365" cy="1818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一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回顾 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- NodeJS 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强项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7610" y="1659890"/>
            <a:ext cx="8891905" cy="2745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None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网站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express/koa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IM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即时聊天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socket.io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RESTFul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API: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移动端，pc，h5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HTTP Proxy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淘宝、Qunar、腾讯、百度都有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前端构建工具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grunt/gulp/bower/webpack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写操作系统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NodeOS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跨平台打包工具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PC端的electron、nw.js，比如钉钉PC客户端、微信小程序IDE、微信客户端，移动的cordova，Phonegap，</a:t>
            </a:r>
            <a:r>
              <a:rPr lang="en-US" altLang="zh-CN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ReactNative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，还有更加有名的一站式开发框架ionicframework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命令行工具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比如cordova、shell.js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反向代理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比如anyproxy，node-http-proxy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编辑器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: </a:t>
            </a:r>
            <a:r>
              <a:rPr lang="zh-CN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Atom、VSCode</a:t>
            </a:r>
            <a:endParaRPr lang="zh-CN" altLang="en-US" sz="16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一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回顾 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- 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一个小例子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7135" y="1659890"/>
            <a:ext cx="889190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首先下载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hlinkClick r:id="rId1" action="ppaction://hlinkfile"/>
              </a:rPr>
              <a:t>NodeJS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然后安装。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新建一个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HelloWorld.js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文件，并写入：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lvl="1" indent="0">
              <a:lnSpc>
                <a:spcPct val="100000"/>
              </a:lnSpc>
              <a:buFont typeface="+mj-lt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var http = require("http")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lvl="1" indent="0">
              <a:lnSpc>
                <a:spcPct val="100000"/>
              </a:lnSpc>
              <a:buFont typeface="+mj-lt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http.createServer(function (req, res) {  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lvl="1" indent="0">
              <a:lnSpc>
                <a:spcPct val="100000"/>
              </a:lnSpc>
              <a:buFont typeface="+mj-lt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 res.writeHead(200, {'Content-Type': 'text/plain'});  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lvl="1" indent="0">
              <a:lnSpc>
                <a:spcPct val="100000"/>
              </a:lnSpc>
              <a:buFont typeface="+mj-lt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 res.end('Hello World');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lvl="1" indent="0">
              <a:lnSpc>
                <a:spcPct val="100000"/>
              </a:lnSpc>
              <a:buFont typeface="+mj-lt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}).listen(808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0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);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lvl="1" indent="0">
              <a:lnSpc>
                <a:spcPct val="100000"/>
              </a:lnSpc>
              <a:buFont typeface="+mj-lt"/>
              <a:buNone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运行：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node HelloWorld.js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在浏览器输入：localhost:8080/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b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</a:b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065" y="1985010"/>
            <a:ext cx="2466975" cy="704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一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回顾 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- NodeJS 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框架介绍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7610" y="1659890"/>
            <a:ext cx="6322060" cy="3698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NodeJS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常用框架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hlinkClick r:id="rId1" action="ppaction://hlinkfile"/>
              </a:rPr>
              <a:t>2016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hlinkClick r:id="rId1" action="ppaction://hlinkfile"/>
              </a:rPr>
              <a:t>年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): 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Express: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基于Node.js 平台,快速、开放、极简的 Web MVC开发框架</a:t>
            </a:r>
            <a:endParaRPr lang="en-US" altLang="zh-CN" sz="12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Koa: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下一代 Node.js web 框架,由 Express 原班人马打造的，致力于成为一个更小、更富有表现力、更健壮的 Web 框架</a:t>
            </a:r>
            <a:r>
              <a:rPr lang="zh-CN" altLang="en-US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，使用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async</a:t>
            </a:r>
            <a:r>
              <a:rPr lang="zh-CN" altLang="en-US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，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await</a:t>
            </a:r>
            <a:r>
              <a:rPr lang="zh-CN" altLang="en-US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解决回调地狱</a:t>
            </a:r>
            <a:endParaRPr lang="zh-CN" altLang="en-US" sz="12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Feathers: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用来实现面向服务架构的一种灵活的解决方案，非常适合创建 Node.js 微服务</a:t>
            </a:r>
            <a:endParaRPr lang="en-US" altLang="zh-CN" sz="12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Nodeal: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用来创建基于 PostgreSQL 的无状态的、分布式的服务</a:t>
            </a:r>
            <a:endParaRPr lang="en-US" altLang="zh-CN" sz="12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Keystone: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快速搭建基于 MongoDB 的管理后台的最佳解决方案，Keystone.js 基于数据模型的定义即可自动生成后台界面，支持常见的增删改查操作和灵活的数据过滤</a:t>
            </a:r>
            <a:endParaRPr lang="en-US" altLang="zh-CN" sz="12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Sails: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是一个全能的 MVC 框架，主要是受到 Ruby on Rails 启发，他已经存在很长时间，支持各种数据库，不管是 SQL 还是 No-SQL。</a:t>
            </a:r>
            <a:endParaRPr lang="en-US" altLang="zh-CN" sz="12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Loopback: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内置了很多特性的成熟框架，支持基于 token 的认证，支持各种数据库。 Loopback 的“杀手锏”功能是 API 浏览器，该功能能让开发者用非常直观的方式查看所有的 API 接口，如果你需要创建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  <a:sym typeface="+mn-ea"/>
              </a:rPr>
              <a:t> RESTFul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API 服务的话，它无疑是个很好的选择</a:t>
            </a:r>
            <a:endParaRPr lang="en-US" altLang="zh-CN" sz="120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435" y="1659890"/>
            <a:ext cx="4080510" cy="3502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一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回顾 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- Express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基础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7610" y="1659890"/>
            <a:ext cx="8891905" cy="2897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安装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hlinkClick r:id="rId1"/>
              </a:rPr>
              <a:t>express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生成器</a:t>
            </a:r>
            <a:b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npm install express-generator -g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快速构建项目</a:t>
            </a:r>
            <a:b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express myapp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安装依赖并启动项目</a:t>
            </a:r>
            <a:b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cd myapp &amp;&amp; npm i &amp;&amp; npm start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使用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ejs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模板引擎</a:t>
            </a:r>
            <a:b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express myapp --view ejs</a:t>
            </a:r>
            <a:b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</a:b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4554855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一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回顾 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- NodeJS 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模块简介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8560" y="1341120"/>
            <a:ext cx="8891905" cy="5113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hlinkClick r:id="rId1"/>
              </a:rPr>
              <a:t>原生模块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: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Buffer - 缓冲器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child_process - 子进程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crypto - 加密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fs - 文件系统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global - 全局变量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http - HTTP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path - 路径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process - 进程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stream - 流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  <a:hlinkClick r:id="rId2" action="ppaction://hlinkfile"/>
              </a:rPr>
              <a:t>NPM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  <a:hlinkClick r:id="rId2" action="ppaction://hlinkfile"/>
              </a:rPr>
              <a:t>模块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: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express - MVC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框架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mocha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/AVA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测试框架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node_redis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redis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mongodb/mysql - 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数据库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mongoose - odm 对象文档映射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（关系型数据库中的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orm对象关系映射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）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socket.io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WebSockets 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...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A4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69645" y="512445"/>
            <a:ext cx="7117080" cy="460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一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.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回顾 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- 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基于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NodeJS</a:t>
            </a:r>
            <a:r>
              <a:rPr lang="zh-CN" altLang="en-US" sz="240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的前端构建</a:t>
            </a:r>
            <a:r>
              <a:rPr lang="en-US" altLang="zh-CN" sz="240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CN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7610" y="1659890"/>
            <a:ext cx="8891905" cy="3390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前端构建工具：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Webpack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Grunt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Glup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fis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等</a:t>
            </a:r>
            <a:b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</a:b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indent="0">
              <a:lnSpc>
                <a:spcPct val="100000"/>
              </a:lnSpc>
              <a:buFont typeface="+mj-ea"/>
              <a:buNone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构建工具能做什么？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模块化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improt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js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检查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EsLint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css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检查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styleLint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合并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压缩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UglifyJsPlugin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css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预处理器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ssass/stylus/postscss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E6</a:t>
            </a: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语法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babel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图片压缩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image-webpack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热加载 </a:t>
            </a:r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- HMR</a:t>
            </a: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00000"/>
              </a:lnSpc>
              <a:buFont typeface="+mj-ea"/>
              <a:buAutoNum type="arabicPeriod"/>
            </a:pPr>
            <a:endParaRPr lang="en-US" altLang="zh-CN" sz="1600">
              <a:solidFill>
                <a:schemeClr val="bg1"/>
              </a:solidFill>
              <a:latin typeface="+mj-ea"/>
              <a:ea typeface="+mj-ea"/>
            </a:endParaRPr>
          </a:p>
          <a:p>
            <a:pPr marL="400050" indent="-400050">
              <a:lnSpc>
                <a:spcPct val="140000"/>
              </a:lnSpc>
              <a:buFont typeface="+mj-ea"/>
              <a:buAutoNum type="ea1JpnChsDbPeriod"/>
            </a:pP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pHT7jeq82LUOrBMFnTD8DDg"/>
</p:tagLst>
</file>

<file path=ppt/tags/tag3.xml><?xml version="1.0" encoding="utf-8"?>
<p:tagLst xmlns:p="http://schemas.openxmlformats.org/presentationml/2006/main">
  <p:tag name="THINKCELLSHAPEDONOTDELETE" val="pomvVI24n9kOIho51JMpDSA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3889</Words>
  <Application>WPS 演示</Application>
  <PresentationFormat>宽屏</PresentationFormat>
  <Paragraphs>241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Source Code Pro</vt:lpstr>
      <vt:lpstr>Segoe Print</vt:lpstr>
      <vt:lpstr>Arial</vt:lpstr>
      <vt:lpstr>黑体</vt:lpstr>
      <vt:lpstr>Office 主题</vt:lpstr>
      <vt:lpstr>NodeJS之Koa分享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Gavin</cp:lastModifiedBy>
  <cp:revision>71</cp:revision>
  <dcterms:created xsi:type="dcterms:W3CDTF">2015-05-05T08:02:00Z</dcterms:created>
  <dcterms:modified xsi:type="dcterms:W3CDTF">2017-09-28T08:56:15Z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