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3"/>
    <p:sldId id="259" r:id="rId4"/>
    <p:sldId id="262" r:id="rId5"/>
    <p:sldId id="263" r:id="rId6"/>
    <p:sldId id="264" r:id="rId7"/>
    <p:sldId id="266" r:id="rId8"/>
    <p:sldId id="267" r:id="rId9"/>
    <p:sldId id="275" r:id="rId10"/>
    <p:sldId id="268" r:id="rId11"/>
    <p:sldId id="276" r:id="rId12"/>
    <p:sldId id="272" r:id="rId13"/>
    <p:sldId id="271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D58E"/>
    <a:srgbClr val="71A861"/>
    <a:srgbClr val="64985F"/>
    <a:srgbClr val="6BBF47"/>
    <a:srgbClr val="8CC84C"/>
    <a:srgbClr val="6CA45E"/>
    <a:srgbClr val="689F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http://stylelint.cn/" TargetMode="External"/><Relationship Id="rId1" Type="http://schemas.openxmlformats.org/officeDocument/2006/relationships/hyperlink" Target="https://standardjs.com/readme-zhcn.html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hyperlink" Target="http://www.alloyteam.com/2016/03/es6-front-end-developers-will-have-to-know-the-top-ten-properties/" TargetMode="External"/><Relationship Id="rId6" Type="http://schemas.openxmlformats.org/officeDocument/2006/relationships/hyperlink" Target="http://es6.ruanyifeng.com/" TargetMode="External"/><Relationship Id="rId5" Type="http://schemas.openxmlformats.org/officeDocument/2006/relationships/hyperlink" Target="http://www.browsersync.cn/" TargetMode="External"/><Relationship Id="rId4" Type="http://schemas.openxmlformats.org/officeDocument/2006/relationships/hyperlink" Target="http://stylelint.cn/" TargetMode="External"/><Relationship Id="rId3" Type="http://schemas.openxmlformats.org/officeDocument/2006/relationships/hyperlink" Target="https://standardjs.com/readme-zhcn.html" TargetMode="External"/><Relationship Id="rId2" Type="http://schemas.openxmlformats.org/officeDocument/2006/relationships/hyperlink" Target="http://www.gruntjs.net/" TargetMode="External"/><Relationship Id="rId1" Type="http://schemas.openxmlformats.org/officeDocument/2006/relationships/hyperlink" Target="http://www.gulpjs.com.cn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http://www.gruntjs.net/" TargetMode="External"/><Relationship Id="rId1" Type="http://schemas.openxmlformats.org/officeDocument/2006/relationships/hyperlink" Target="http://www.gulpjs.com.c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http://es6.ruanyifeng.com/" TargetMode="External"/><Relationship Id="rId1" Type="http://schemas.openxmlformats.org/officeDocument/2006/relationships/hyperlink" Target="http://www.alloyteam.com/2016/03/es6-front-end-developers-will-have-to-know-the-top-ten-properties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43025" y="1967230"/>
            <a:ext cx="9144000" cy="1379855"/>
          </a:xfrm>
        </p:spPr>
        <p:txBody>
          <a:bodyPr/>
          <a:p>
            <a:r>
              <a:rPr lang="zh-CN" altLang="en-US">
                <a:solidFill>
                  <a:schemeClr val="bg1"/>
                </a:solidFill>
              </a:rPr>
              <a:t>前端自动化构建</a:t>
            </a:r>
            <a:r>
              <a:rPr lang="zh-CN" altLang="en-US">
                <a:solidFill>
                  <a:schemeClr val="bg1"/>
                </a:solidFill>
              </a:rPr>
              <a:t>分享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43025" y="5444490"/>
            <a:ext cx="9144000" cy="800735"/>
          </a:xfrm>
        </p:spPr>
        <p:txBody>
          <a:bodyPr/>
          <a:p>
            <a:r>
              <a:rPr lang="en-US" altLang="zh-CN">
                <a:solidFill>
                  <a:schemeClr val="bg1"/>
                </a:solidFill>
              </a:rPr>
              <a:t>by Gavin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969645" y="512445"/>
            <a:ext cx="4554855" cy="4603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</a:rPr>
              <a:t>六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</a:rPr>
              <a:t>.</a:t>
            </a:r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编码规范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en-US" altLang="zh-CN" sz="2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78560" y="1341120"/>
            <a:ext cx="8891905" cy="31921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00000"/>
              </a:lnSpc>
              <a:buFont typeface="+mj-ea"/>
              <a:buNone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三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. 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编辑器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: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缩进  两个空格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文件末尾加个换行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行尾不加分号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endParaRPr lang="zh-CN" altLang="en-US" sz="16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四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. JS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规范 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- 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  <a:hlinkClick r:id="rId1" tooltip="" action="ppaction://hlinkfile"/>
              </a:rPr>
              <a:t>JavaScript Standard Style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  </a:t>
            </a:r>
            <a:r>
              <a:rPr lang="en-US" altLang="zh-CN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JS</a:t>
            </a:r>
            <a:r>
              <a:rPr lang="zh-CN" altLang="en-US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规范的</a:t>
            </a:r>
            <a:r>
              <a:rPr lang="zh-CN" altLang="en-US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一个小例子</a:t>
            </a:r>
            <a:endParaRPr lang="zh-CN" altLang="en-US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40000"/>
              </a:lnSpc>
              <a:buFont typeface="+mj-ea"/>
              <a:buNone/>
            </a:pPr>
            <a:endParaRPr lang="en-US" altLang="zh-CN" sz="16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40000"/>
              </a:lnSpc>
              <a:buFont typeface="+mj-ea"/>
              <a:buNone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五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. CSS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规范 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- 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  <a:hlinkClick r:id="rId2" tooltip=""/>
              </a:rPr>
              <a:t>stylelint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40000"/>
              </a:lnSpc>
              <a:buFont typeface="+mj-ea"/>
              <a:buNone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  </a:t>
            </a:r>
            <a:r>
              <a:rPr lang="en-US" altLang="zh-CN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CSS</a:t>
            </a:r>
            <a:r>
              <a:rPr lang="zh-CN" altLang="en-US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规范的一个小例子</a:t>
            </a:r>
            <a:endParaRPr lang="zh-CN" altLang="en-US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40000"/>
              </a:lnSpc>
              <a:buFont typeface="+mj-ea"/>
              <a:buNone/>
            </a:pPr>
            <a:endParaRPr lang="zh-CN" altLang="en-US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969645" y="512445"/>
            <a:ext cx="4554855" cy="4603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六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.</a:t>
            </a:r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</a:rPr>
              <a:t>资源列表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en-US" altLang="zh-CN" sz="2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97610" y="1659890"/>
            <a:ext cx="8891905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</a:rPr>
              <a:t>Gulp</a:t>
            </a: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</a:rPr>
              <a:t>中文官网            </a:t>
            </a: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</a:rPr>
              <a:t>- </a:t>
            </a: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  <a:sym typeface="+mn-ea"/>
                <a:hlinkClick r:id="rId1"/>
              </a:rPr>
              <a:t>www.gulpjs.com.cn</a:t>
            </a:r>
            <a:endParaRPr lang="en-US" altLang="zh-CN" sz="2000">
              <a:solidFill>
                <a:schemeClr val="bg1"/>
              </a:solidFill>
              <a:latin typeface="+mj-ea"/>
              <a:ea typeface="+mj-ea"/>
            </a:endParaRPr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Grunt</a:t>
            </a: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中文官网</a:t>
            </a: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         </a:t>
            </a: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- </a:t>
            </a: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  <a:sym typeface="+mn-ea"/>
                <a:hlinkClick r:id="rId2"/>
              </a:rPr>
              <a:t>www.gruntjs.net</a:t>
            </a:r>
            <a:endParaRPr lang="en-US" altLang="zh-CN" sz="2000">
              <a:solidFill>
                <a:schemeClr val="bg1"/>
              </a:solidFill>
              <a:latin typeface="+mj-ea"/>
              <a:ea typeface="+mj-ea"/>
              <a:sym typeface="+mn-ea"/>
              <a:hlinkClick r:id="rId2"/>
            </a:endParaRPr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en-US" sz="20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ESLint</a:t>
            </a: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之</a:t>
            </a: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Standard</a:t>
            </a: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规范    </a:t>
            </a: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- </a:t>
            </a: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  <a:sym typeface="+mn-ea"/>
                <a:hlinkClick r:id="rId3" tooltip="" action="ppaction://hlinkfile"/>
              </a:rPr>
              <a:t>standardjs.com/readme-zhcn.html</a:t>
            </a:r>
            <a:endParaRPr lang="en-US" altLang="zh-CN" sz="20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en-US" sz="20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s</a:t>
            </a:r>
            <a:r>
              <a:rPr sz="20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tylelint </a:t>
            </a:r>
            <a:r>
              <a:rPr lang="zh-CN" sz="20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规范             </a:t>
            </a: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- </a:t>
            </a: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  <a:sym typeface="+mn-ea"/>
                <a:hlinkClick r:id="rId4" tooltip=""/>
              </a:rPr>
              <a:t>stylelint.cn</a:t>
            </a: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</a:t>
            </a:r>
            <a:endParaRPr lang="en-US" altLang="zh-CN" sz="20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browser-sync</a:t>
            </a: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中文官网    </a:t>
            </a: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- </a:t>
            </a: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  <a:sym typeface="+mn-ea"/>
                <a:hlinkClick r:id="rId5" tooltip=""/>
              </a:rPr>
              <a:t>browsersync.cn</a:t>
            </a:r>
            <a:endParaRPr lang="en-US" altLang="zh-CN" sz="20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ES</a:t>
            </a: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6 入门</a:t>
            </a: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</a:t>
            </a:r>
            <a:r>
              <a:rPr lang="zh-CN" altLang="en-US" sz="2000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⭐</a:t>
            </a: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阮一峰</a:t>
            </a:r>
            <a:r>
              <a:rPr lang="zh-CN" altLang="en-US" sz="2000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⭐   </a:t>
            </a: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</a:t>
            </a: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- </a:t>
            </a: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  <a:sym typeface="+mn-ea"/>
                <a:hlinkClick r:id="rId6" tooltip=""/>
              </a:rPr>
              <a:t>es6.ruanyifeng.com</a:t>
            </a:r>
            <a:endParaRPr lang="en-US" altLang="zh-CN" sz="20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ES</a:t>
            </a: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6是个常用特性         </a:t>
            </a: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- </a:t>
            </a: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  <a:sym typeface="+mn-ea"/>
                <a:hlinkClick r:id="rId7" tooltip=""/>
              </a:rPr>
              <a:t>www.alloyteam.com</a:t>
            </a:r>
            <a:endParaRPr lang="zh-CN" altLang="en-US" sz="20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041525" y="3799205"/>
            <a:ext cx="8108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>
                <a:solidFill>
                  <a:schemeClr val="bg1"/>
                </a:solidFill>
              </a:rPr>
              <a:t>THANK YOU</a:t>
            </a:r>
            <a:endParaRPr lang="en-US" altLang="zh-CN" sz="6000">
              <a:solidFill>
                <a:schemeClr val="bg1"/>
              </a:solidFill>
            </a:endParaRPr>
          </a:p>
        </p:txBody>
      </p:sp>
      <p:pic>
        <p:nvPicPr>
          <p:cNvPr id="8" name="图片 7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34585" y="1569085"/>
            <a:ext cx="2323465" cy="18967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969645" y="512445"/>
            <a:ext cx="4554855" cy="4603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</a:rPr>
              <a:t>目录</a:t>
            </a:r>
            <a:endParaRPr lang="zh-CN" altLang="en-US" sz="2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97610" y="1659890"/>
            <a:ext cx="889190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00050" indent="-400050">
              <a:lnSpc>
                <a:spcPct val="140000"/>
              </a:lnSpc>
              <a:buFont typeface="+mj-ea"/>
              <a:buAutoNum type="ea1JpnChsDbPeriod"/>
            </a:pP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</a:rPr>
              <a:t>前端自动化</a:t>
            </a: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</a:rPr>
              <a:t>简介</a:t>
            </a:r>
            <a:endParaRPr lang="zh-CN" altLang="en-US" sz="2000">
              <a:solidFill>
                <a:schemeClr val="bg1"/>
              </a:solidFill>
              <a:latin typeface="+mj-ea"/>
              <a:ea typeface="+mj-ea"/>
            </a:endParaRPr>
          </a:p>
          <a:p>
            <a:pPr marL="400050" indent="-400050">
              <a:lnSpc>
                <a:spcPct val="140000"/>
              </a:lnSpc>
              <a:buFont typeface="+mj-ea"/>
              <a:buAutoNum type="ea1JpnChsDbPeriod"/>
            </a:pP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</a:rPr>
              <a:t>Gulp &amp; Grunt</a:t>
            </a: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</a:rPr>
              <a:t>对比</a:t>
            </a:r>
            <a:endParaRPr lang="zh-CN" altLang="en-US" sz="2000">
              <a:solidFill>
                <a:schemeClr val="bg1"/>
              </a:solidFill>
              <a:latin typeface="+mj-ea"/>
              <a:ea typeface="+mj-ea"/>
            </a:endParaRPr>
          </a:p>
          <a:p>
            <a:pPr marL="400050" indent="-400050">
              <a:lnSpc>
                <a:spcPct val="140000"/>
              </a:lnSpc>
              <a:buFont typeface="+mj-ea"/>
              <a:buAutoNum type="ea1JpnChsDbPeriod"/>
            </a:pP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Gulp </a:t>
            </a: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入门</a:t>
            </a:r>
            <a:endParaRPr lang="zh-CN" altLang="en-US" sz="20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marL="400050" indent="-400050">
              <a:lnSpc>
                <a:spcPct val="140000"/>
              </a:lnSpc>
              <a:buFont typeface="+mj-ea"/>
              <a:buAutoNum type="ea1JpnChsDbPeriod"/>
            </a:pP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</a:rPr>
              <a:t>基于themeleaf模板的前端自动化</a:t>
            </a:r>
            <a:endParaRPr lang="zh-CN" altLang="en-US" sz="2000">
              <a:solidFill>
                <a:schemeClr val="bg1"/>
              </a:solidFill>
              <a:latin typeface="+mj-ea"/>
              <a:ea typeface="+mj-ea"/>
            </a:endParaRPr>
          </a:p>
          <a:p>
            <a:pPr marL="400050" indent="-400050">
              <a:lnSpc>
                <a:spcPct val="140000"/>
              </a:lnSpc>
              <a:buFont typeface="+mj-ea"/>
              <a:buAutoNum type="ea1JpnChsDbPeriod"/>
            </a:pPr>
            <a:r>
              <a:rPr lang="en-US" sz="20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ES6 </a:t>
            </a: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简介</a:t>
            </a:r>
            <a:endParaRPr lang="zh-CN" altLang="en-US" sz="2000">
              <a:solidFill>
                <a:schemeClr val="bg1"/>
              </a:solidFill>
              <a:latin typeface="+mj-ea"/>
              <a:ea typeface="+mj-ea"/>
            </a:endParaRPr>
          </a:p>
          <a:p>
            <a:pPr marL="400050" indent="-400050">
              <a:lnSpc>
                <a:spcPct val="140000"/>
              </a:lnSpc>
              <a:buFont typeface="+mj-ea"/>
              <a:buAutoNum type="ea1JpnChsDbPeriod"/>
            </a:pP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</a:rPr>
              <a:t>编码规范</a:t>
            </a:r>
            <a:endParaRPr lang="zh-CN" altLang="en-US" sz="2000">
              <a:solidFill>
                <a:schemeClr val="bg1"/>
              </a:solidFill>
              <a:latin typeface="+mj-ea"/>
              <a:ea typeface="+mj-ea"/>
            </a:endParaRPr>
          </a:p>
          <a:p>
            <a:pPr marL="400050" indent="-400050">
              <a:lnSpc>
                <a:spcPct val="140000"/>
              </a:lnSpc>
              <a:buFont typeface="+mj-ea"/>
              <a:buAutoNum type="ea1JpnChsDbPeriod"/>
            </a:pP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</a:rPr>
              <a:t>资源列表</a:t>
            </a:r>
            <a:endParaRPr lang="zh-CN" altLang="en-US" sz="2000">
              <a:solidFill>
                <a:schemeClr val="bg1"/>
              </a:solidFill>
              <a:latin typeface="+mj-ea"/>
              <a:ea typeface="+mj-ea"/>
            </a:endParaRPr>
          </a:p>
          <a:p>
            <a:pPr marL="400050" indent="-400050">
              <a:lnSpc>
                <a:spcPct val="140000"/>
              </a:lnSpc>
              <a:buFont typeface="+mj-ea"/>
              <a:buAutoNum type="ea1JpnChsDbPeriod"/>
            </a:pPr>
            <a:endParaRPr lang="zh-CN" altLang="en-US" sz="200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969645" y="512445"/>
            <a:ext cx="4554855" cy="4603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</a:rPr>
              <a:t>一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</a:rPr>
              <a:t>.</a:t>
            </a:r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前端自动化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</a:t>
            </a:r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简介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en-US" altLang="zh-CN" sz="2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78560" y="1650365"/>
            <a:ext cx="9306560" cy="46215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00000"/>
              </a:lnSpc>
              <a:buFont typeface="+mj-ea"/>
              <a:buNone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1.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什么是前端自动化构建？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</a:t>
            </a:r>
            <a:r>
              <a:rPr lang="zh-CN" altLang="en-US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让我们不再做机械重复的事情，解放我们的双手的</a:t>
            </a:r>
            <a:endParaRPr lang="zh-CN" altLang="en-US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endParaRPr lang="zh-CN" altLang="en-US" sz="1600">
              <a:solidFill>
                <a:srgbClr val="64985F"/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2.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前端自动化构建能做什么？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</a:t>
            </a:r>
            <a:r>
              <a:rPr lang="en-US" altLang="zh-CN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TypeScript/CoffeeScript/ES6       -&gt; </a:t>
            </a:r>
            <a:r>
              <a:rPr lang="zh-CN" altLang="en-US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编译成浏览器能识别的</a:t>
            </a:r>
            <a:r>
              <a:rPr lang="en-US" altLang="zh-CN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JS(ES5)</a:t>
            </a:r>
            <a:endParaRPr lang="en-US" altLang="zh-CN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en-US" altLang="zh-CN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  PostCSS/SASS/Stylus/Less          -&gt; </a:t>
            </a:r>
            <a:r>
              <a:rPr lang="zh-CN" altLang="en-US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编译成浏览器能识别的</a:t>
            </a:r>
            <a:r>
              <a:rPr lang="en-US" altLang="zh-CN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CSS</a:t>
            </a:r>
            <a:endParaRPr lang="en-US" altLang="zh-CN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en-US" altLang="zh-CN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  Jade/Pug/Ejs                      -&gt; </a:t>
            </a:r>
            <a:r>
              <a:rPr lang="zh-CN" altLang="en-US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编译成浏览器能识别的</a:t>
            </a:r>
            <a:r>
              <a:rPr lang="en-US" altLang="zh-CN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HTML</a:t>
            </a:r>
            <a:endParaRPr lang="en-US" altLang="zh-CN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en-US" altLang="zh-CN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  uglify/</a:t>
            </a:r>
            <a:r>
              <a:rPr lang="zh-CN" altLang="en-US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cssnano</a:t>
            </a:r>
            <a:r>
              <a:rPr lang="en-US" altLang="zh-CN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/</a:t>
            </a:r>
            <a:r>
              <a:rPr lang="zh-CN" altLang="en-US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htmlmin</a:t>
            </a:r>
            <a:r>
              <a:rPr lang="en-US" altLang="zh-CN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/imagemin</a:t>
            </a:r>
            <a:r>
              <a:rPr lang="zh-CN" altLang="en-US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 </a:t>
            </a:r>
            <a:r>
              <a:rPr lang="en-US" altLang="zh-CN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  -&gt; JS/CSS/HTML/</a:t>
            </a:r>
            <a:r>
              <a:rPr lang="zh-CN" altLang="en-US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图片 压缩</a:t>
            </a:r>
            <a:endParaRPr lang="zh-CN" altLang="en-US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zh-CN" altLang="en-US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  </a:t>
            </a:r>
            <a:r>
              <a:rPr lang="en-US" altLang="zh-CN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ESLint/StyleLint/htmllint         -&gt; JS/CSS/HTML </a:t>
            </a:r>
            <a:r>
              <a:rPr lang="zh-CN" altLang="en-US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语法规范检测</a:t>
            </a:r>
            <a:endParaRPr lang="zh-CN" altLang="en-US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zh-CN" altLang="en-US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  rename</a:t>
            </a:r>
            <a:r>
              <a:rPr lang="en-US" altLang="zh-CN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/del/dest                   -&gt; </a:t>
            </a:r>
            <a:r>
              <a:rPr lang="zh-CN" altLang="en-US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文件的重命名</a:t>
            </a:r>
            <a:r>
              <a:rPr lang="en-US" altLang="zh-CN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/</a:t>
            </a:r>
            <a:r>
              <a:rPr lang="zh-CN" altLang="en-US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删除</a:t>
            </a:r>
            <a:r>
              <a:rPr lang="en-US" altLang="zh-CN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/</a:t>
            </a:r>
            <a:r>
              <a:rPr lang="zh-CN" altLang="en-US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移动</a:t>
            </a:r>
            <a:r>
              <a:rPr lang="en-US" altLang="zh-CN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/</a:t>
            </a:r>
            <a:r>
              <a:rPr lang="zh-CN" altLang="en-US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新建</a:t>
            </a:r>
            <a:endParaRPr lang="zh-CN" altLang="en-US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zh-CN" altLang="en-US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  browser-sync                      </a:t>
            </a:r>
            <a:r>
              <a:rPr lang="en-US" altLang="zh-CN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-&gt; </a:t>
            </a:r>
            <a:r>
              <a:rPr lang="zh-CN" altLang="en-US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启动服务</a:t>
            </a:r>
            <a:r>
              <a:rPr lang="en-US" altLang="zh-CN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/</a:t>
            </a:r>
            <a:r>
              <a:rPr lang="zh-CN" altLang="en-US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热加载</a:t>
            </a:r>
            <a:endParaRPr lang="zh-CN" altLang="en-US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zh-CN" altLang="en-US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  生成版本号</a:t>
            </a:r>
            <a:r>
              <a:rPr lang="en-US" altLang="zh-CN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/</a:t>
            </a:r>
            <a:r>
              <a:rPr lang="zh-CN" altLang="en-US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合并文件 等等等等</a:t>
            </a:r>
            <a:endParaRPr lang="zh-CN" altLang="en-US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endParaRPr lang="zh-CN" altLang="en-US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3.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前端自动化构建工具有哪儿些？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</a:t>
            </a:r>
            <a:r>
              <a:rPr lang="en-US" altLang="zh-CN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webpack/gulp/Yeoman/grunt/fis/rollup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          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marL="400050" indent="-400050">
              <a:lnSpc>
                <a:spcPct val="140000"/>
              </a:lnSpc>
              <a:buFont typeface="+mj-ea"/>
              <a:buAutoNum type="ea1JpnChsDbPeriod"/>
            </a:pP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969645" y="512445"/>
            <a:ext cx="4554855" cy="4603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</a:rPr>
              <a:t>二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</a:rPr>
              <a:t>.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Gulp &amp; Grunt</a:t>
            </a:r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对比</a:t>
            </a:r>
            <a:endParaRPr lang="zh-CN" altLang="en-US" sz="24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6660" y="1659890"/>
            <a:ext cx="8891905" cy="34093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ea"/>
              <a:buNone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Gulp 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中文官网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: 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  <a:hlinkClick r:id="rId1"/>
              </a:rPr>
              <a:t>www.gulpjs.com.cn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  <a:sym typeface="+mn-ea"/>
              <a:hlinkClick r:id="rId1"/>
            </a:endParaRPr>
          </a:p>
          <a:p>
            <a:pPr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ea"/>
              <a:buNone/>
            </a:pPr>
            <a:endParaRPr lang="en-US" altLang="zh-CN" sz="1600">
              <a:solidFill>
                <a:schemeClr val="bg1"/>
              </a:solidFill>
              <a:latin typeface="+mj-ea"/>
              <a:ea typeface="+mj-ea"/>
              <a:sym typeface="+mn-ea"/>
              <a:hlinkClick r:id="rId1"/>
            </a:endParaRPr>
          </a:p>
          <a:p>
            <a:pPr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ea"/>
              <a:buNone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Grunt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中文官网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: 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  <a:hlinkClick r:id="rId2" tooltip=""/>
              </a:rPr>
              <a:t>www.gruntjs.net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ea"/>
              <a:buNone/>
            </a:pPr>
            <a:endParaRPr lang="en-US" altLang="zh-CN" sz="16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ea"/>
              <a:buNone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Gulp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和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Grunt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的区别？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ea"/>
              <a:buNone/>
            </a:pPr>
            <a:endParaRPr lang="zh-CN" altLang="en-US" sz="16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ea"/>
              <a:buNone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</a:t>
            </a:r>
            <a:r>
              <a:rPr lang="en-US" altLang="zh-CN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grunt 运用配置的思想来写打包脚本，一切皆配置，所以会出现比较多的配置项，诸如option,src,dest等等</a:t>
            </a:r>
            <a:endParaRPr lang="en-US" altLang="zh-CN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ea"/>
              <a:buNone/>
            </a:pPr>
            <a:r>
              <a:rPr lang="en-US" altLang="zh-CN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  gulp 是用代码方式来写打包脚本，并且代码采用流式的写法，只抽象出了gulp.src, gulp.pipe, gulp.dest, gulp.watch 接口,运用相当简单。</a:t>
            </a:r>
            <a:endParaRPr lang="en-US" altLang="zh-CN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ea"/>
              <a:buNone/>
            </a:pPr>
            <a:r>
              <a:rPr lang="en-US" altLang="zh-CN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  使用gulp的代码量能比grunt少一半左右</a:t>
            </a:r>
            <a:endParaRPr lang="en-US" altLang="zh-CN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ea"/>
              <a:buNone/>
            </a:pPr>
            <a:endParaRPr lang="en-US" altLang="zh-CN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ea"/>
              <a:buNone/>
            </a:pPr>
            <a:endParaRPr lang="en-US" altLang="zh-CN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ea"/>
              <a:buNone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让我们直接来对比下它们各自的配置文件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.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ea"/>
              <a:buNone/>
            </a:pPr>
            <a:endParaRPr lang="en-US" altLang="zh-CN" sz="16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969645" y="512445"/>
            <a:ext cx="4554855" cy="4603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</a:rPr>
              <a:t>三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</a:rPr>
              <a:t>.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Gulp </a:t>
            </a:r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入门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en-US" altLang="zh-CN" sz="2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07135" y="1659890"/>
            <a:ext cx="8891905" cy="47694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安装 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Gulp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   </a:t>
            </a:r>
            <a:r>
              <a:rPr lang="en-US" altLang="zh-CN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npm install gulp -D</a:t>
            </a:r>
            <a:endParaRPr lang="en-US" altLang="zh-CN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1600">
              <a:solidFill>
                <a:schemeClr val="bg1"/>
              </a:solidFill>
              <a:latin typeface="+mj-ea"/>
              <a:ea typeface="+mj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2. 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新建 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gulpfile.js 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文件，并添加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  </a:t>
            </a:r>
            <a:r>
              <a:rPr lang="zh-CN" altLang="en-US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const gulp = require('gulp')</a:t>
            </a:r>
            <a:endParaRPr lang="zh-CN" altLang="en-US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    </a:t>
            </a:r>
            <a:r>
              <a:rPr lang="en-US" altLang="zh-CN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gulp.task('default', function() {</a:t>
            </a:r>
            <a:endParaRPr lang="en-US" altLang="zh-CN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  <a:p>
            <a:pPr lvl="1" indent="0">
              <a:lnSpc>
                <a:spcPct val="100000"/>
              </a:lnSpc>
              <a:buFont typeface="+mj-lt"/>
              <a:buNone/>
            </a:pPr>
            <a:r>
              <a:rPr lang="en-US" altLang="zh-CN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 console.log("启动Gulp-default任务")</a:t>
            </a:r>
            <a:endParaRPr lang="en-US" altLang="zh-CN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  <a:p>
            <a:pPr lvl="1" indent="0">
              <a:lnSpc>
                <a:spcPct val="100000"/>
              </a:lnSpc>
              <a:buFont typeface="+mj-lt"/>
              <a:buNone/>
            </a:pPr>
            <a:r>
              <a:rPr lang="en-US" altLang="zh-CN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})</a:t>
            </a:r>
            <a:endParaRPr lang="en-US" altLang="zh-CN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  <a:p>
            <a:pPr lvl="1" indent="0">
              <a:lnSpc>
                <a:spcPct val="100000"/>
              </a:lnSpc>
              <a:buFont typeface="+mj-lt"/>
              <a:buNone/>
            </a:pPr>
            <a:endParaRPr lang="en-US" altLang="zh-CN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3. 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在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package.json 'scripts'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里添加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    </a:t>
            </a:r>
            <a:r>
              <a:rPr lang="zh-CN" altLang="en-US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"start": "gulp"</a:t>
            </a:r>
            <a:endParaRPr lang="zh-CN" altLang="en-US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zh-CN" altLang="en-US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4. 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命令行运行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   </a:t>
            </a:r>
            <a:r>
              <a:rPr lang="en-US" altLang="zh-CN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npm start</a:t>
            </a:r>
            <a:endParaRPr lang="en-US" altLang="zh-CN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1600">
              <a:solidFill>
                <a:schemeClr val="bg1"/>
              </a:solidFill>
              <a:latin typeface="+mj-ea"/>
              <a:ea typeface="+mj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我们再来看一个更加复杂点的例子。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lvl="1" indent="0">
              <a:lnSpc>
                <a:spcPct val="100000"/>
              </a:lnSpc>
              <a:buFont typeface="+mj-lt"/>
              <a:buNone/>
            </a:pPr>
            <a:b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</a:b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969645" y="512445"/>
            <a:ext cx="5928360" cy="4603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</a:rPr>
              <a:t>四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</a:rPr>
              <a:t>.</a:t>
            </a:r>
            <a:r>
              <a:rPr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基于themeleaf模板的前端自动化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en-US" altLang="zh-CN" sz="2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65860" y="1447165"/>
            <a:ext cx="9860280" cy="49117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40000"/>
              </a:lnSpc>
              <a:buFont typeface="+mj-ea"/>
              <a:buNone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1.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首先我们来看下订单助手的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目录结构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: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</a:endParaRPr>
          </a:p>
          <a:p>
            <a:pPr indent="0">
              <a:lnSpc>
                <a:spcPct val="140000"/>
              </a:lnSpc>
              <a:buFont typeface="+mj-ea"/>
              <a:buNone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├─build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</a:endParaRPr>
          </a:p>
          <a:p>
            <a:pPr indent="0">
              <a:lnSpc>
                <a:spcPct val="140000"/>
              </a:lnSpc>
              <a:buFont typeface="+mj-ea"/>
              <a:buNone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├─css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</a:endParaRPr>
          </a:p>
          <a:p>
            <a:pPr indent="0">
              <a:lnSpc>
                <a:spcPct val="140000"/>
              </a:lnSpc>
              <a:buFont typeface="+mj-ea"/>
              <a:buNone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├─img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</a:endParaRPr>
          </a:p>
          <a:p>
            <a:pPr indent="0">
              <a:lnSpc>
                <a:spcPct val="140000"/>
              </a:lnSpc>
              <a:buFont typeface="+mj-ea"/>
              <a:buNone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│  ├─comment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</a:endParaRPr>
          </a:p>
          <a:p>
            <a:pPr indent="0">
              <a:lnSpc>
                <a:spcPct val="140000"/>
              </a:lnSpc>
              <a:buFont typeface="+mj-ea"/>
              <a:buNone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│  └─icon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</a:endParaRPr>
          </a:p>
          <a:p>
            <a:pPr indent="0">
              <a:lnSpc>
                <a:spcPct val="140000"/>
              </a:lnSpc>
              <a:buFont typeface="+mj-ea"/>
              <a:buNone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├─js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</a:endParaRPr>
          </a:p>
          <a:p>
            <a:pPr indent="0">
              <a:lnSpc>
                <a:spcPct val="140000"/>
              </a:lnSpc>
              <a:buFont typeface="+mj-ea"/>
              <a:buNone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│  └─libs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</a:endParaRPr>
          </a:p>
          <a:p>
            <a:pPr indent="0">
              <a:lnSpc>
                <a:spcPct val="140000"/>
              </a:lnSpc>
              <a:buFont typeface="+mj-ea"/>
              <a:buNone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└─WEB-INF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</a:endParaRPr>
          </a:p>
          <a:p>
            <a:pPr indent="0">
              <a:lnSpc>
                <a:spcPct val="140000"/>
              </a:lnSpc>
              <a:buFont typeface="+mj-ea"/>
              <a:buNone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    └─view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</a:endParaRPr>
          </a:p>
          <a:p>
            <a:pPr indent="0">
              <a:lnSpc>
                <a:spcPct val="140000"/>
              </a:lnSpc>
              <a:buFont typeface="+mj-ea"/>
              <a:buNone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        ├─designer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</a:endParaRPr>
          </a:p>
          <a:p>
            <a:pPr indent="0">
              <a:lnSpc>
                <a:spcPct val="140000"/>
              </a:lnSpc>
              <a:buFont typeface="+mj-ea"/>
              <a:buNone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        └─factory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</a:endParaRPr>
          </a:p>
          <a:p>
            <a:pPr indent="0">
              <a:lnSpc>
                <a:spcPct val="140000"/>
              </a:lnSpc>
              <a:buFont typeface="+mj-ea"/>
              <a:buNone/>
            </a:pPr>
            <a:endParaRPr lang="en-US" altLang="zh-CN" sz="1600">
              <a:solidFill>
                <a:schemeClr val="bg1"/>
              </a:solidFill>
              <a:latin typeface="+mj-ea"/>
              <a:ea typeface="+mj-ea"/>
            </a:endParaRPr>
          </a:p>
          <a:p>
            <a:pPr indent="0">
              <a:lnSpc>
                <a:spcPct val="140000"/>
              </a:lnSpc>
              <a:buFont typeface="+mj-ea"/>
              <a:buNone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2.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再来看下gulpfile.prod.js配置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969645" y="512445"/>
            <a:ext cx="4554855" cy="4603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</a:rPr>
              <a:t>五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</a:rPr>
              <a:t>.</a:t>
            </a:r>
            <a:r>
              <a:rPr lang="en-US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ES6 </a:t>
            </a:r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简介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en-US" altLang="zh-CN" sz="2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7610" y="1659890"/>
            <a:ext cx="8891905" cy="46107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40000"/>
              </a:lnSpc>
              <a:buFont typeface="+mj-ea"/>
              <a:buNone/>
            </a:pPr>
            <a:r>
              <a:rPr lang="zh-CN" altLang="en-US">
                <a:solidFill>
                  <a:schemeClr val="bg1"/>
                </a:solidFill>
                <a:latin typeface="+mj-ea"/>
                <a:ea typeface="+mj-ea"/>
              </a:rPr>
              <a:t>JavaScript简史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</a:rPr>
              <a:t>:</a:t>
            </a:r>
            <a:endParaRPr lang="en-US" altLang="zh-CN">
              <a:solidFill>
                <a:schemeClr val="bg1"/>
              </a:solidFill>
              <a:latin typeface="+mj-ea"/>
              <a:ea typeface="+mj-ea"/>
            </a:endParaRPr>
          </a:p>
          <a:p>
            <a:pPr indent="0">
              <a:lnSpc>
                <a:spcPct val="140000"/>
              </a:lnSpc>
              <a:buFont typeface="+mj-ea"/>
              <a:buNone/>
            </a:pP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indent="0">
              <a:lnSpc>
                <a:spcPct val="140000"/>
              </a:lnSpc>
              <a:buFont typeface="+mj-ea"/>
              <a:buNone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1995：JavaScript诞生，它的初始名叫LiveScript。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indent="0">
              <a:lnSpc>
                <a:spcPct val="140000"/>
              </a:lnSpc>
              <a:buFont typeface="+mj-ea"/>
              <a:buNone/>
            </a:pP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indent="0">
              <a:lnSpc>
                <a:spcPct val="140000"/>
              </a:lnSpc>
              <a:buFont typeface="+mj-ea"/>
              <a:buNone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1997：ECMAScript标准确立。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indent="0">
              <a:lnSpc>
                <a:spcPct val="140000"/>
              </a:lnSpc>
              <a:buFont typeface="+mj-ea"/>
              <a:buNone/>
            </a:pP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indent="0">
              <a:lnSpc>
                <a:spcPct val="140000"/>
              </a:lnSpc>
              <a:buFont typeface="+mj-ea"/>
              <a:buNone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1999：ES3出现，与此同时IE5风靡一时。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indent="0">
              <a:lnSpc>
                <a:spcPct val="140000"/>
              </a:lnSpc>
              <a:buFont typeface="+mj-ea"/>
              <a:buNone/>
            </a:pP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indent="0">
              <a:lnSpc>
                <a:spcPct val="140000"/>
              </a:lnSpc>
              <a:buFont typeface="+mj-ea"/>
              <a:buNone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2000–2005：XMLHttpRequest又名AJAX，Gmail (2004)和Google Maps (2005)大受重用。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indent="0">
              <a:lnSpc>
                <a:spcPct val="140000"/>
              </a:lnSpc>
              <a:buFont typeface="+mj-ea"/>
              <a:buNone/>
            </a:pP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indent="0">
              <a:lnSpc>
                <a:spcPct val="140000"/>
              </a:lnSpc>
              <a:buFont typeface="+mj-ea"/>
              <a:buNone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2009： ES5出现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就是我们现在使用的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)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例如foreach和JSON标准。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indent="0">
              <a:lnSpc>
                <a:spcPct val="140000"/>
              </a:lnSpc>
              <a:buFont typeface="+mj-ea"/>
              <a:buNone/>
            </a:pP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indent="0">
              <a:lnSpc>
                <a:spcPct val="140000"/>
              </a:lnSpc>
              <a:buFont typeface="+mj-ea"/>
              <a:buNone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2015：ES6/ECMAScript2015出现。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969645" y="512445"/>
            <a:ext cx="4554855" cy="4603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</a:rPr>
              <a:t>五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</a:rPr>
              <a:t>.</a:t>
            </a:r>
            <a:r>
              <a:rPr lang="en-US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ES6 </a:t>
            </a:r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简介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en-US" altLang="zh-CN" sz="2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7610" y="1659890"/>
            <a:ext cx="8891905" cy="45675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40000"/>
              </a:lnSpc>
              <a:buFont typeface="+mj-ea"/>
              <a:buNone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hlinkClick r:id="rId1" tooltip=""/>
              </a:rPr>
              <a:t>十个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hlinkClick r:id="rId1" tooltip=""/>
              </a:rPr>
              <a:t>ES6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hlinkClick r:id="rId1" tooltip=""/>
              </a:rPr>
              <a:t>常用特性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: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indent="0">
              <a:lnSpc>
                <a:spcPct val="140000"/>
              </a:lnSpc>
              <a:buFont typeface="+mj-ea"/>
              <a:buNone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1.Default Parameters（默认参数） in ES6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</a:endParaRPr>
          </a:p>
          <a:p>
            <a:pPr indent="0">
              <a:lnSpc>
                <a:spcPct val="140000"/>
              </a:lnSpc>
              <a:buFont typeface="+mj-ea"/>
              <a:buNone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2.Template Literals （模板文本）in ES6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</a:endParaRPr>
          </a:p>
          <a:p>
            <a:pPr indent="0">
              <a:lnSpc>
                <a:spcPct val="140000"/>
              </a:lnSpc>
              <a:buFont typeface="+mj-ea"/>
              <a:buNone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3.Multi-line Strings （多行字符串）in ES6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</a:endParaRPr>
          </a:p>
          <a:p>
            <a:pPr indent="0">
              <a:lnSpc>
                <a:spcPct val="140000"/>
              </a:lnSpc>
              <a:buFont typeface="+mj-ea"/>
              <a:buNone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4.Destructuring Assignment （解构赋值）in ES6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</a:endParaRPr>
          </a:p>
          <a:p>
            <a:pPr indent="0">
              <a:lnSpc>
                <a:spcPct val="140000"/>
              </a:lnSpc>
              <a:buFont typeface="+mj-ea"/>
              <a:buNone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5.Enhanced Object Literals （增强的对象文本）in ES6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</a:endParaRPr>
          </a:p>
          <a:p>
            <a:pPr indent="0">
              <a:lnSpc>
                <a:spcPct val="140000"/>
              </a:lnSpc>
              <a:buFont typeface="+mj-ea"/>
              <a:buNone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6.Arrow Functions （箭头函数）in ES6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</a:endParaRPr>
          </a:p>
          <a:p>
            <a:pPr indent="0">
              <a:lnSpc>
                <a:spcPct val="140000"/>
              </a:lnSpc>
              <a:buFont typeface="+mj-ea"/>
              <a:buNone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7.Promises in ES6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</a:endParaRPr>
          </a:p>
          <a:p>
            <a:pPr indent="0">
              <a:lnSpc>
                <a:spcPct val="140000"/>
              </a:lnSpc>
              <a:buFont typeface="+mj-ea"/>
              <a:buNone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8.Block-Scoped Constructs Let and Const（块作用域构造Let and Const）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</a:endParaRPr>
          </a:p>
          <a:p>
            <a:pPr indent="0">
              <a:lnSpc>
                <a:spcPct val="140000"/>
              </a:lnSpc>
              <a:buFont typeface="+mj-ea"/>
              <a:buNone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9.Classes（类） in ES6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</a:endParaRPr>
          </a:p>
          <a:p>
            <a:pPr indent="0">
              <a:lnSpc>
                <a:spcPct val="140000"/>
              </a:lnSpc>
              <a:buFont typeface="+mj-ea"/>
              <a:buNone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10.Modules（模块） in ES6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</a:endParaRPr>
          </a:p>
          <a:p>
            <a:pPr indent="0">
              <a:lnSpc>
                <a:spcPct val="140000"/>
              </a:lnSpc>
              <a:buFont typeface="+mj-ea"/>
              <a:buNone/>
            </a:pPr>
            <a:endParaRPr lang="en-US" altLang="zh-CN" sz="1600">
              <a:solidFill>
                <a:schemeClr val="bg1"/>
              </a:solidFill>
              <a:latin typeface="+mj-ea"/>
              <a:ea typeface="+mj-ea"/>
            </a:endParaRPr>
          </a:p>
          <a:p>
            <a:pPr indent="0">
              <a:lnSpc>
                <a:spcPct val="140000"/>
              </a:lnSpc>
              <a:buFont typeface="+mj-ea"/>
              <a:buNone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推荐一本开源书籍：《ECMAScript 6 入门》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- 阮一峰(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hlinkClick r:id="rId2" tooltip=""/>
              </a:rPr>
              <a:t>链接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969645" y="512445"/>
            <a:ext cx="4554855" cy="4603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</a:rPr>
              <a:t>六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</a:rPr>
              <a:t>.</a:t>
            </a:r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编码规范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en-US" altLang="zh-CN" sz="2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78560" y="1341120"/>
            <a:ext cx="8891905" cy="5158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00050" indent="-400050">
              <a:lnSpc>
                <a:spcPct val="100000"/>
              </a:lnSpc>
              <a:buFont typeface="+mj-ea"/>
              <a:buAutoNum type="ea1JpnChsDb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目录结构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: 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</a:endParaRPr>
          </a:p>
          <a:p>
            <a:pPr indent="0">
              <a:lnSpc>
                <a:spcPct val="140000"/>
              </a:lnSpc>
              <a:buFont typeface="+mj-ea"/>
              <a:buNone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├─build        //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构建工具，环境变量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40000"/>
              </a:lnSpc>
              <a:buFont typeface="+mj-ea"/>
              <a:buNone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├─css          //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样式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40000"/>
              </a:lnSpc>
              <a:buFont typeface="+mj-ea"/>
              <a:buNone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├─fonts        //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字体文件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40000"/>
              </a:lnSpc>
              <a:buFont typeface="+mj-ea"/>
              <a:buNone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├─img          //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图片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40000"/>
              </a:lnSpc>
              <a:buFont typeface="+mj-ea"/>
              <a:buNone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├─js           //js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40000"/>
              </a:lnSpc>
              <a:buFont typeface="+mj-ea"/>
              <a:buNone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 └─vendor      //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第三方插件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40000"/>
              </a:lnSpc>
              <a:buFont typeface="+mj-ea"/>
              <a:buNone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二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. 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命名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: 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marL="342900" indent="-342900">
              <a:lnSpc>
                <a:spcPct val="140000"/>
              </a:lnSpc>
              <a:buFont typeface="+mj-ea"/>
              <a:buAutoNum type="circleNumDbPlain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不能用拼音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marL="342900" indent="-342900">
              <a:lnSpc>
                <a:spcPct val="140000"/>
              </a:lnSpc>
              <a:buFont typeface="+mj-ea"/>
              <a:buAutoNum type="circleNumDbPlain"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css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用中划线，如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: btn btn-info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marL="342900" indent="-342900">
              <a:lnSpc>
                <a:spcPct val="140000"/>
              </a:lnSpc>
              <a:buFont typeface="+mj-ea"/>
              <a:buAutoNum type="circleNumDbPlain"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js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变量用驼峰命名，如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:btn btnInfo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marL="342900" indent="-342900">
              <a:lnSpc>
                <a:spcPct val="140000"/>
              </a:lnSpc>
              <a:buFont typeface="+mj-ea"/>
              <a:buAutoNum type="circleNumDbPlain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文件用下划线，如：图片 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icon_btn.png  HTML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文件 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home_header.html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40000"/>
              </a:lnSpc>
              <a:buFont typeface="+mj-ea"/>
              <a:buNone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(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例外：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js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插件版本号和压缩用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“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.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”</a:t>
            </a:r>
            <a:r>
              <a:rPr 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，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如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:jquery_3.2.1.min.js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)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marL="342900" indent="-342900">
              <a:lnSpc>
                <a:spcPct val="140000"/>
              </a:lnSpc>
              <a:buFont typeface="+mj-ea"/>
              <a:buAutoNum type="circleNumDbPlain"/>
            </a:pPr>
            <a:endParaRPr lang="en-US" altLang="zh-CN" sz="16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40000"/>
              </a:lnSpc>
              <a:buFont typeface="+mj-ea"/>
              <a:buNone/>
            </a:pP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2623</Words>
  <Application>WPS 演示</Application>
  <PresentationFormat>宽屏</PresentationFormat>
  <Paragraphs>166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E3前端自动化分享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Gavin</cp:lastModifiedBy>
  <cp:revision>78</cp:revision>
  <dcterms:created xsi:type="dcterms:W3CDTF">2015-05-05T08:02:00Z</dcterms:created>
  <dcterms:modified xsi:type="dcterms:W3CDTF">2017-09-26T03:54:22Z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