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70" r:id="rId6"/>
    <p:sldId id="260" r:id="rId7"/>
    <p:sldId id="261" r:id="rId8"/>
    <p:sldId id="263" r:id="rId9"/>
    <p:sldId id="265" r:id="rId10"/>
    <p:sldId id="266" r:id="rId11"/>
    <p:sldId id="267" r:id="rId12"/>
    <p:sldId id="268" r:id="rId13"/>
    <p:sldId id="264" r:id="rId14"/>
    <p:sldId id="274" r:id="rId15"/>
    <p:sldId id="269" r:id="rId16"/>
    <p:sldId id="262" r:id="rId17"/>
    <p:sldId id="271" r:id="rId18"/>
    <p:sldId id="272" r:id="rId19"/>
    <p:sldId id="273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92"/>
    <p:restoredTop sz="94662"/>
  </p:normalViewPr>
  <p:slideViewPr>
    <p:cSldViewPr snapToGrid="0" snapToObjects="1">
      <p:cViewPr varScale="1">
        <p:scale>
          <a:sx n="104" d="100"/>
          <a:sy n="104" d="100"/>
        </p:scale>
        <p:origin x="3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86C2B-A9EE-F043-B7A7-3D43499AFA15}" type="datetimeFigureOut">
              <a:rPr kumimoji="1" lang="zh-CN" altLang="en-US" smtClean="0"/>
              <a:t>2017/9/12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6FA59-DBF4-E949-A65E-D96A1D5B49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172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86C2B-A9EE-F043-B7A7-3D43499AFA15}" type="datetimeFigureOut">
              <a:rPr kumimoji="1" lang="zh-CN" altLang="en-US" smtClean="0"/>
              <a:t>2017/9/12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6FA59-DBF4-E949-A65E-D96A1D5B49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3597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86C2B-A9EE-F043-B7A7-3D43499AFA15}" type="datetimeFigureOut">
              <a:rPr kumimoji="1" lang="zh-CN" altLang="en-US" smtClean="0"/>
              <a:t>2017/9/12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6FA59-DBF4-E949-A65E-D96A1D5B49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3404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86C2B-A9EE-F043-B7A7-3D43499AFA15}" type="datetimeFigureOut">
              <a:rPr kumimoji="1" lang="zh-CN" altLang="en-US" smtClean="0"/>
              <a:t>2017/9/12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6FA59-DBF4-E949-A65E-D96A1D5B49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0713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86C2B-A9EE-F043-B7A7-3D43499AFA15}" type="datetimeFigureOut">
              <a:rPr kumimoji="1" lang="zh-CN" altLang="en-US" smtClean="0"/>
              <a:t>2017/9/12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6FA59-DBF4-E949-A65E-D96A1D5B49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3329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86C2B-A9EE-F043-B7A7-3D43499AFA15}" type="datetimeFigureOut">
              <a:rPr kumimoji="1" lang="zh-CN" altLang="en-US" smtClean="0"/>
              <a:t>2017/9/12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6FA59-DBF4-E949-A65E-D96A1D5B49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4401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86C2B-A9EE-F043-B7A7-3D43499AFA15}" type="datetimeFigureOut">
              <a:rPr kumimoji="1" lang="zh-CN" altLang="en-US" smtClean="0"/>
              <a:t>2017/9/12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6FA59-DBF4-E949-A65E-D96A1D5B49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1754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86C2B-A9EE-F043-B7A7-3D43499AFA15}" type="datetimeFigureOut">
              <a:rPr kumimoji="1" lang="zh-CN" altLang="en-US" smtClean="0"/>
              <a:t>2017/9/12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6FA59-DBF4-E949-A65E-D96A1D5B49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9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86C2B-A9EE-F043-B7A7-3D43499AFA15}" type="datetimeFigureOut">
              <a:rPr kumimoji="1" lang="zh-CN" altLang="en-US" smtClean="0"/>
              <a:t>2017/9/12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6FA59-DBF4-E949-A65E-D96A1D5B49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9644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86C2B-A9EE-F043-B7A7-3D43499AFA15}" type="datetimeFigureOut">
              <a:rPr kumimoji="1" lang="zh-CN" altLang="en-US" smtClean="0"/>
              <a:t>2017/9/12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6FA59-DBF4-E949-A65E-D96A1D5B49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3821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86C2B-A9EE-F043-B7A7-3D43499AFA15}" type="datetimeFigureOut">
              <a:rPr kumimoji="1" lang="zh-CN" altLang="en-US" smtClean="0"/>
              <a:t>2017/9/12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6FA59-DBF4-E949-A65E-D96A1D5B49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6597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986C2B-A9EE-F043-B7A7-3D43499AFA15}" type="datetimeFigureOut">
              <a:rPr kumimoji="1" lang="zh-CN" altLang="en-US" smtClean="0"/>
              <a:t>2017/9/12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26FA59-DBF4-E949-A65E-D96A1D5B49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9335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pring.io/spring/docs/current/spring-framework-reference/html/cache.html#cache-annotations-put" TargetMode="External"/><Relationship Id="rId4" Type="http://schemas.openxmlformats.org/officeDocument/2006/relationships/hyperlink" Target="https://docs.spring.io/spring/docs/current/spring-framework-reference/html/cache.html#cache-annotations-evict" TargetMode="External"/><Relationship Id="rId5" Type="http://schemas.openxmlformats.org/officeDocument/2006/relationships/hyperlink" Target="https://docs.spring.io/spring/docs/current/spring-framework-reference/html/cache.html#cache-annotations-caching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cs.spring.io/spring/docs/current/spring-framework-reference/html/cache.html#cache-annotations-cacheable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E3</a:t>
            </a:r>
            <a:r>
              <a:rPr kumimoji="1" lang="zh-CN" altLang="en-US" dirty="0" smtClean="0"/>
              <a:t>研发团队开发培训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Mike </a:t>
            </a:r>
            <a:r>
              <a:rPr kumimoji="1" lang="en-US" altLang="zh-CN" dirty="0" err="1" smtClean="0"/>
              <a:t>Guo</a:t>
            </a:r>
            <a:r>
              <a:rPr kumimoji="1" lang="en-US" altLang="zh-CN" dirty="0" smtClean="0"/>
              <a:t> 2017-9-12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3978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Shiro</a:t>
            </a:r>
            <a:r>
              <a:rPr kumimoji="1" lang="zh-CN" altLang="en-US" dirty="0" smtClean="0"/>
              <a:t>配置（一）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zh-CN" altLang="en-US" dirty="0" smtClean="0"/>
              <a:t>新增一个</a:t>
            </a:r>
            <a:r>
              <a:rPr kumimoji="1" lang="en-US" altLang="zh-CN" dirty="0" smtClean="0"/>
              <a:t>Servlet</a:t>
            </a:r>
            <a:r>
              <a:rPr kumimoji="1" lang="zh-CN" altLang="en-US" dirty="0" smtClean="0"/>
              <a:t>的配置：为了注册一个</a:t>
            </a:r>
            <a:r>
              <a:rPr kumimoji="1" lang="en-US" altLang="zh-CN" dirty="0" err="1" smtClean="0"/>
              <a:t>shiro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Filter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lang="en-US" altLang="zh-CN" dirty="0"/>
              <a:t>public class </a:t>
            </a:r>
            <a:r>
              <a:rPr lang="en-US" altLang="zh-CN" dirty="0" err="1"/>
              <a:t>WebApplicationForShiroInitializer</a:t>
            </a:r>
            <a:r>
              <a:rPr lang="en-US" altLang="zh-CN" dirty="0"/>
              <a:t> implements </a:t>
            </a:r>
            <a:r>
              <a:rPr lang="en-US" altLang="zh-CN" dirty="0" err="1" smtClean="0"/>
              <a:t>WebApplicationInitializer</a:t>
            </a:r>
            <a:r>
              <a:rPr lang="en-US" altLang="zh-CN" dirty="0" smtClean="0"/>
              <a:t> {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@Override</a:t>
            </a:r>
            <a:br>
              <a:rPr lang="en-US" altLang="zh-CN" dirty="0" smtClean="0"/>
            </a:br>
            <a:r>
              <a:rPr lang="en-US" altLang="zh-CN" dirty="0" smtClean="0"/>
              <a:t>public </a:t>
            </a:r>
            <a:r>
              <a:rPr lang="en-US" altLang="zh-CN" dirty="0"/>
              <a:t>void </a:t>
            </a:r>
            <a:r>
              <a:rPr lang="en-US" altLang="zh-CN" dirty="0" err="1"/>
              <a:t>onStartup</a:t>
            </a:r>
            <a:r>
              <a:rPr lang="en-US" altLang="zh-CN" dirty="0"/>
              <a:t>(</a:t>
            </a:r>
            <a:r>
              <a:rPr lang="en-US" altLang="zh-CN" dirty="0" err="1"/>
              <a:t>ServletContext</a:t>
            </a:r>
            <a:r>
              <a:rPr lang="en-US" altLang="zh-CN" dirty="0"/>
              <a:t> </a:t>
            </a:r>
            <a:r>
              <a:rPr lang="en-US" altLang="zh-CN" dirty="0" err="1"/>
              <a:t>servletContext</a:t>
            </a:r>
            <a:r>
              <a:rPr lang="en-US" altLang="zh-CN" dirty="0"/>
              <a:t>) throws </a:t>
            </a:r>
            <a:r>
              <a:rPr lang="en-US" altLang="zh-CN" dirty="0" err="1"/>
              <a:t>ServletException</a:t>
            </a:r>
            <a:r>
              <a:rPr lang="en-US" altLang="zh-CN" dirty="0"/>
              <a:t> </a:t>
            </a:r>
            <a:r>
              <a:rPr lang="en-US" altLang="zh-CN" dirty="0" smtClean="0"/>
              <a:t>{</a:t>
            </a:r>
            <a:br>
              <a:rPr lang="en-US" altLang="zh-CN" dirty="0" smtClean="0"/>
            </a:br>
            <a:r>
              <a:rPr lang="en-US" altLang="zh-CN" dirty="0" smtClean="0"/>
              <a:t>// </a:t>
            </a:r>
            <a:r>
              <a:rPr lang="en-US" altLang="zh-CN" dirty="0"/>
              <a:t>TODO Auto-generated method </a:t>
            </a:r>
            <a:r>
              <a:rPr lang="en-US" altLang="zh-CN" dirty="0" smtClean="0"/>
              <a:t>stub</a:t>
            </a:r>
            <a:br>
              <a:rPr lang="en-US" altLang="zh-CN" dirty="0" smtClean="0"/>
            </a:br>
            <a:r>
              <a:rPr lang="en-US" altLang="zh-CN" dirty="0" smtClean="0"/>
              <a:t>//</a:t>
            </a:r>
            <a:r>
              <a:rPr lang="zh-CN" altLang="en-US" dirty="0"/>
              <a:t>其实这里只需要加入</a:t>
            </a:r>
            <a:r>
              <a:rPr lang="en-US" altLang="zh-CN" dirty="0"/>
              <a:t>filter</a:t>
            </a:r>
            <a:r>
              <a:rPr lang="zh-CN" altLang="en-US" dirty="0"/>
              <a:t>就可以</a:t>
            </a:r>
            <a:r>
              <a:rPr lang="zh-CN" altLang="en-US" dirty="0" smtClean="0"/>
              <a:t>了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err="1" smtClean="0"/>
              <a:t>FilterRegistration.Dynamic</a:t>
            </a:r>
            <a:r>
              <a:rPr lang="en-US" altLang="zh-CN" dirty="0" smtClean="0"/>
              <a:t> </a:t>
            </a:r>
            <a:r>
              <a:rPr lang="en-US" altLang="zh-CN" dirty="0" err="1"/>
              <a:t>shiroFilter</a:t>
            </a:r>
            <a:r>
              <a:rPr lang="en-US" altLang="zh-CN" dirty="0"/>
              <a:t> = 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err="1" smtClean="0"/>
              <a:t>servletContext.addFilter</a:t>
            </a:r>
            <a:r>
              <a:rPr lang="en-US" altLang="zh-CN" dirty="0"/>
              <a:t>("</a:t>
            </a:r>
            <a:r>
              <a:rPr lang="en-US" altLang="zh-CN" dirty="0" err="1"/>
              <a:t>shiroFilter</a:t>
            </a:r>
            <a:r>
              <a:rPr lang="en-US" altLang="zh-CN" dirty="0"/>
              <a:t>", </a:t>
            </a:r>
            <a:r>
              <a:rPr lang="en-US" altLang="zh-CN" dirty="0" err="1"/>
              <a:t>DelegatingFilterProxy.class</a:t>
            </a:r>
            <a:r>
              <a:rPr lang="en-US" altLang="zh-CN" dirty="0" smtClean="0"/>
              <a:t>);</a:t>
            </a:r>
            <a:br>
              <a:rPr lang="en-US" altLang="zh-CN" dirty="0" smtClean="0"/>
            </a:br>
            <a:r>
              <a:rPr lang="en-US" altLang="zh-CN" dirty="0"/>
              <a:t>        </a:t>
            </a:r>
            <a:r>
              <a:rPr lang="en-US" altLang="zh-CN" dirty="0" err="1"/>
              <a:t>shiroFilter.setInitParameter</a:t>
            </a:r>
            <a:r>
              <a:rPr lang="en-US" altLang="zh-CN" dirty="0"/>
              <a:t>("</a:t>
            </a:r>
            <a:r>
              <a:rPr lang="en-US" altLang="zh-CN" dirty="0" err="1"/>
              <a:t>targetFilterLifecycle</a:t>
            </a:r>
            <a:r>
              <a:rPr lang="en-US" altLang="zh-CN" dirty="0"/>
              <a:t>", "true</a:t>
            </a:r>
            <a:r>
              <a:rPr lang="en-US" altLang="zh-CN" dirty="0" smtClean="0"/>
              <a:t>");</a:t>
            </a:r>
            <a:br>
              <a:rPr lang="en-US" altLang="zh-CN" dirty="0" smtClean="0"/>
            </a:br>
            <a:r>
              <a:rPr lang="en-US" altLang="zh-CN" dirty="0" smtClean="0"/>
              <a:t> </a:t>
            </a:r>
            <a:r>
              <a:rPr lang="en-US" altLang="zh-CN" dirty="0"/>
              <a:t>      </a:t>
            </a:r>
            <a:r>
              <a:rPr lang="en-US" altLang="zh-CN" dirty="0" err="1"/>
              <a:t>shiroFilter.addMappingForUrlPatterns</a:t>
            </a:r>
            <a:r>
              <a:rPr lang="en-US" altLang="zh-CN" dirty="0"/>
              <a:t>(</a:t>
            </a:r>
            <a:r>
              <a:rPr lang="en-US" altLang="zh-CN" dirty="0" err="1"/>
              <a:t>EnumSet.allOf</a:t>
            </a:r>
            <a:r>
              <a:rPr lang="en-US" altLang="zh-CN" dirty="0"/>
              <a:t>(</a:t>
            </a:r>
            <a:r>
              <a:rPr lang="en-US" altLang="zh-CN" dirty="0" err="1"/>
              <a:t>DispatcherType.class</a:t>
            </a:r>
            <a:r>
              <a:rPr lang="en-US" altLang="zh-CN" dirty="0"/>
              <a:t>), false, </a:t>
            </a:r>
            <a:r>
              <a:rPr lang="en-US" altLang="zh-CN" dirty="0" smtClean="0"/>
              <a:t>"/*");</a:t>
            </a:r>
            <a:br>
              <a:rPr lang="en-US" altLang="zh-CN" dirty="0" smtClean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}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}</a:t>
            </a:r>
            <a:endParaRPr lang="en-US" altLang="zh-CN" dirty="0"/>
          </a:p>
          <a:p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53974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Shiro</a:t>
            </a:r>
            <a:r>
              <a:rPr kumimoji="1" lang="zh-CN" altLang="en-US" dirty="0" smtClean="0"/>
              <a:t>配置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二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zh-CN" altLang="en-US" dirty="0" smtClean="0"/>
              <a:t>在</a:t>
            </a:r>
            <a:r>
              <a:rPr kumimoji="1" lang="en-US" altLang="zh-CN" dirty="0" err="1" smtClean="0"/>
              <a:t>RootConfig</a:t>
            </a:r>
            <a:r>
              <a:rPr kumimoji="1" lang="zh-CN" altLang="en-US" dirty="0" smtClean="0"/>
              <a:t>配置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lang="en-US" altLang="zh-CN" dirty="0"/>
              <a:t>@Bean(name="</a:t>
            </a:r>
            <a:r>
              <a:rPr lang="en-US" altLang="zh-CN" dirty="0" err="1"/>
              <a:t>shiroFilter</a:t>
            </a:r>
            <a:r>
              <a:rPr lang="en-US" altLang="zh-CN" dirty="0" smtClean="0"/>
              <a:t>")</a:t>
            </a:r>
            <a:br>
              <a:rPr lang="en-US" altLang="zh-CN" dirty="0" smtClean="0"/>
            </a:br>
            <a:r>
              <a:rPr lang="en-US" altLang="zh-CN" dirty="0" smtClean="0"/>
              <a:t>public </a:t>
            </a:r>
            <a:r>
              <a:rPr lang="en-US" altLang="zh-CN" dirty="0" err="1"/>
              <a:t>ShiroFilterFactoryBean</a:t>
            </a:r>
            <a:r>
              <a:rPr lang="en-US" altLang="zh-CN" dirty="0"/>
              <a:t> </a:t>
            </a:r>
            <a:r>
              <a:rPr lang="en-US" altLang="zh-CN" dirty="0" err="1"/>
              <a:t>getShiroFilterFactoryBean</a:t>
            </a:r>
            <a:r>
              <a:rPr lang="en-US" altLang="zh-CN" dirty="0"/>
              <a:t>(</a:t>
            </a:r>
            <a:r>
              <a:rPr lang="en-US" altLang="zh-CN" dirty="0" err="1"/>
              <a:t>CacheManager</a:t>
            </a:r>
            <a:r>
              <a:rPr lang="en-US" altLang="zh-CN" dirty="0"/>
              <a:t> cm) throws </a:t>
            </a:r>
            <a:r>
              <a:rPr lang="en-US" altLang="zh-CN" dirty="0" err="1" smtClean="0"/>
              <a:t>IOException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public </a:t>
            </a:r>
            <a:r>
              <a:rPr lang="en-US" altLang="zh-CN" dirty="0" err="1"/>
              <a:t>DefaultWebSecurityManager</a:t>
            </a:r>
            <a:r>
              <a:rPr lang="en-US" altLang="zh-CN" dirty="0"/>
              <a:t> </a:t>
            </a:r>
            <a:r>
              <a:rPr lang="en-US" altLang="zh-CN" dirty="0" err="1"/>
              <a:t>securityManager</a:t>
            </a:r>
            <a:r>
              <a:rPr lang="en-US" altLang="zh-CN" dirty="0"/>
              <a:t>(</a:t>
            </a:r>
            <a:r>
              <a:rPr lang="en-US" altLang="zh-CN" dirty="0" err="1"/>
              <a:t>CacheManager</a:t>
            </a:r>
            <a:r>
              <a:rPr lang="en-US" altLang="zh-CN" dirty="0"/>
              <a:t> cm) throws </a:t>
            </a:r>
            <a:r>
              <a:rPr lang="en-US" altLang="zh-CN" dirty="0" err="1" smtClean="0"/>
              <a:t>IOException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public </a:t>
            </a:r>
            <a:r>
              <a:rPr lang="en-US" altLang="zh-CN" dirty="0" err="1"/>
              <a:t>CustomJDBCRealm</a:t>
            </a:r>
            <a:r>
              <a:rPr lang="en-US" altLang="zh-CN" dirty="0"/>
              <a:t> </a:t>
            </a:r>
            <a:r>
              <a:rPr lang="en-US" altLang="zh-CN" dirty="0" err="1"/>
              <a:t>myRealm</a:t>
            </a:r>
            <a:r>
              <a:rPr lang="en-US" altLang="zh-CN" dirty="0" smtClean="0"/>
              <a:t>()</a:t>
            </a:r>
            <a:br>
              <a:rPr lang="en-US" altLang="zh-CN" dirty="0" smtClean="0"/>
            </a:br>
            <a:r>
              <a:rPr lang="en-US" altLang="zh-CN" dirty="0"/>
              <a:t>public </a:t>
            </a:r>
            <a:r>
              <a:rPr lang="en-US" altLang="zh-CN" dirty="0" err="1"/>
              <a:t>BcryptPasswordMatcher</a:t>
            </a:r>
            <a:r>
              <a:rPr lang="en-US" altLang="zh-CN" dirty="0"/>
              <a:t> </a:t>
            </a:r>
            <a:r>
              <a:rPr lang="en-US" altLang="zh-CN" dirty="0" err="1"/>
              <a:t>bcryptPasswordMatcher</a:t>
            </a:r>
            <a:r>
              <a:rPr lang="en-US" altLang="zh-CN" dirty="0" smtClean="0"/>
              <a:t>()</a:t>
            </a:r>
            <a:br>
              <a:rPr lang="en-US" altLang="zh-CN" dirty="0" smtClean="0"/>
            </a:br>
            <a:r>
              <a:rPr lang="en-US" altLang="zh-CN" dirty="0"/>
              <a:t>public </a:t>
            </a:r>
            <a:r>
              <a:rPr lang="en-US" altLang="zh-CN" dirty="0" err="1"/>
              <a:t>LifecycleBeanPostProcessor</a:t>
            </a:r>
            <a:r>
              <a:rPr lang="en-US" altLang="zh-CN" dirty="0"/>
              <a:t> </a:t>
            </a:r>
            <a:r>
              <a:rPr lang="en-US" altLang="zh-CN" dirty="0" err="1"/>
              <a:t>lifecycleBeanPostProcessor</a:t>
            </a:r>
            <a:r>
              <a:rPr lang="en-US" altLang="zh-CN" dirty="0"/>
              <a:t>() 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@</a:t>
            </a:r>
            <a:r>
              <a:rPr lang="en-US" altLang="zh-CN" dirty="0" err="1"/>
              <a:t>DependsOn</a:t>
            </a:r>
            <a:r>
              <a:rPr lang="en-US" altLang="zh-CN" dirty="0"/>
              <a:t>(value="</a:t>
            </a:r>
            <a:r>
              <a:rPr lang="en-US" altLang="zh-CN" dirty="0" err="1"/>
              <a:t>lifecycleBeanPostProcessor</a:t>
            </a:r>
            <a:r>
              <a:rPr lang="en-US" altLang="zh-CN" dirty="0" smtClean="0"/>
              <a:t>")</a:t>
            </a:r>
            <a:br>
              <a:rPr lang="en-US" altLang="zh-CN" dirty="0" smtClean="0"/>
            </a:br>
            <a:r>
              <a:rPr lang="en-US" altLang="zh-CN" dirty="0" smtClean="0"/>
              <a:t>public </a:t>
            </a:r>
            <a:r>
              <a:rPr lang="en-US" altLang="zh-CN" dirty="0" err="1"/>
              <a:t>DefaultAdvisorAutoProxyCreator</a:t>
            </a:r>
            <a:r>
              <a:rPr lang="en-US" altLang="zh-CN" dirty="0"/>
              <a:t> </a:t>
            </a:r>
            <a:r>
              <a:rPr lang="en-US" altLang="zh-CN" dirty="0" err="1"/>
              <a:t>defaultAdvisorAutoProxyCreator</a:t>
            </a:r>
            <a:r>
              <a:rPr lang="en-US" altLang="zh-CN" dirty="0"/>
              <a:t>() </a:t>
            </a:r>
            <a:br>
              <a:rPr lang="en-US" altLang="zh-CN" dirty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@Bean 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public </a:t>
            </a:r>
            <a:r>
              <a:rPr lang="en-US" altLang="zh-CN" dirty="0" err="1"/>
              <a:t>AuthorizationAttributeSourceAdvisor</a:t>
            </a:r>
            <a:r>
              <a:rPr lang="en-US" altLang="zh-CN" dirty="0"/>
              <a:t> </a:t>
            </a:r>
            <a:r>
              <a:rPr lang="en-US" altLang="zh-CN" dirty="0" err="1"/>
              <a:t>authorizationAttributeSourceAdvisor</a:t>
            </a:r>
            <a:r>
              <a:rPr lang="en-US" altLang="zh-CN" dirty="0"/>
              <a:t>(</a:t>
            </a:r>
            <a:r>
              <a:rPr lang="en-US" altLang="zh-CN" dirty="0" err="1"/>
              <a:t>CacheManager</a:t>
            </a:r>
            <a:r>
              <a:rPr lang="en-US" altLang="zh-CN" dirty="0"/>
              <a:t> cm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endParaRPr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Shiro</a:t>
            </a:r>
            <a:r>
              <a:rPr kumimoji="1" lang="zh-CN" altLang="en-US" dirty="0" smtClean="0"/>
              <a:t>配置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三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zh-CN" altLang="en-US" dirty="0" smtClean="0"/>
              <a:t>配置文件</a:t>
            </a:r>
            <a:r>
              <a:rPr kumimoji="1" lang="en-US" altLang="zh-CN" dirty="0" smtClean="0"/>
              <a:t>:</a:t>
            </a:r>
            <a:br>
              <a:rPr kumimoji="1" lang="en-US" altLang="zh-CN" dirty="0" smtClean="0"/>
            </a:br>
            <a:r>
              <a:rPr lang="en-US" altLang="zh-CN" dirty="0"/>
              <a:t>#main path configuration. it is global security configuration </a:t>
            </a:r>
            <a:r>
              <a:rPr lang="en-US" altLang="zh-CN" dirty="0" smtClean="0"/>
              <a:t>too</a:t>
            </a:r>
            <a:br>
              <a:rPr lang="en-US" altLang="zh-CN" dirty="0" smtClean="0"/>
            </a:br>
            <a:r>
              <a:rPr lang="en-US" altLang="zh-CN" dirty="0" smtClean="0"/>
              <a:t>/</a:t>
            </a:r>
            <a:r>
              <a:rPr lang="en-US" altLang="zh-CN" dirty="0" err="1" smtClean="0"/>
              <a:t>css</a:t>
            </a:r>
            <a:r>
              <a:rPr lang="en-US" altLang="zh-CN" dirty="0"/>
              <a:t>/**=</a:t>
            </a:r>
            <a:r>
              <a:rPr lang="en-US" altLang="zh-CN" dirty="0" smtClean="0"/>
              <a:t>anon</a:t>
            </a:r>
            <a:br>
              <a:rPr lang="en-US" altLang="zh-CN" dirty="0" smtClean="0"/>
            </a:br>
            <a:r>
              <a:rPr lang="en-US" altLang="zh-CN" dirty="0" smtClean="0"/>
              <a:t>/</a:t>
            </a:r>
            <a:r>
              <a:rPr lang="en-US" altLang="zh-CN" dirty="0" err="1" smtClean="0"/>
              <a:t>js</a:t>
            </a:r>
            <a:r>
              <a:rPr lang="en-US" altLang="zh-CN" dirty="0"/>
              <a:t>/**=</a:t>
            </a:r>
            <a:r>
              <a:rPr lang="en-US" altLang="zh-CN" dirty="0" smtClean="0"/>
              <a:t>anon</a:t>
            </a:r>
            <a:br>
              <a:rPr lang="en-US" altLang="zh-CN" dirty="0" smtClean="0"/>
            </a:br>
            <a:r>
              <a:rPr lang="en-US" altLang="zh-CN" dirty="0" smtClean="0"/>
              <a:t>/images</a:t>
            </a:r>
            <a:r>
              <a:rPr lang="en-US" altLang="zh-CN" dirty="0"/>
              <a:t>/**=</a:t>
            </a:r>
            <a:r>
              <a:rPr lang="en-US" altLang="zh-CN" dirty="0" smtClean="0"/>
              <a:t>anon</a:t>
            </a:r>
            <a:br>
              <a:rPr lang="en-US" altLang="zh-CN" dirty="0" smtClean="0"/>
            </a:br>
            <a:r>
              <a:rPr lang="en-US" altLang="zh-CN" dirty="0" smtClean="0"/>
              <a:t>/lib</a:t>
            </a:r>
            <a:r>
              <a:rPr lang="en-US" altLang="zh-CN" dirty="0"/>
              <a:t>/**=</a:t>
            </a:r>
            <a:r>
              <a:rPr lang="en-US" altLang="zh-CN" dirty="0" smtClean="0"/>
              <a:t>anon</a:t>
            </a:r>
            <a:br>
              <a:rPr lang="en-US" altLang="zh-CN" dirty="0" smtClean="0"/>
            </a:br>
            <a:r>
              <a:rPr lang="en-US" altLang="zh-CN" dirty="0" smtClean="0"/>
              <a:t>/check-user-by-name</a:t>
            </a:r>
            <a:r>
              <a:rPr lang="en-US" altLang="zh-CN" dirty="0"/>
              <a:t>/**=</a:t>
            </a:r>
            <a:r>
              <a:rPr lang="en-US" altLang="zh-CN" dirty="0" smtClean="0"/>
              <a:t>anon</a:t>
            </a:r>
            <a:br>
              <a:rPr lang="en-US" altLang="zh-CN" dirty="0" smtClean="0"/>
            </a:br>
            <a:r>
              <a:rPr lang="en-US" altLang="zh-CN" dirty="0" smtClean="0"/>
              <a:t>/submit-login=anon</a:t>
            </a:r>
            <a:br>
              <a:rPr lang="en-US" altLang="zh-CN" dirty="0" smtClean="0"/>
            </a:br>
            <a:r>
              <a:rPr lang="en-US" altLang="zh-CN" dirty="0" smtClean="0"/>
              <a:t>/show-error=anon</a:t>
            </a:r>
            <a:br>
              <a:rPr lang="en-US" altLang="zh-CN" dirty="0" smtClean="0"/>
            </a:br>
            <a:r>
              <a:rPr lang="en-US" altLang="zh-CN" dirty="0" smtClean="0"/>
              <a:t>/show-error</a:t>
            </a:r>
            <a:r>
              <a:rPr lang="en-US" altLang="zh-CN" dirty="0"/>
              <a:t>/**=</a:t>
            </a:r>
            <a:r>
              <a:rPr lang="en-US" altLang="zh-CN" dirty="0" smtClean="0"/>
              <a:t>anon</a:t>
            </a:r>
            <a:br>
              <a:rPr lang="en-US" altLang="zh-CN" dirty="0" smtClean="0"/>
            </a:br>
            <a:r>
              <a:rPr lang="en-US" altLang="zh-CN" dirty="0" smtClean="0"/>
              <a:t>/login=anon</a:t>
            </a:r>
            <a:br>
              <a:rPr lang="en-US" altLang="zh-CN" dirty="0" smtClean="0"/>
            </a:br>
            <a:r>
              <a:rPr lang="en-US" altLang="zh-CN" dirty="0" smtClean="0"/>
              <a:t>/logout=</a:t>
            </a:r>
            <a:r>
              <a:rPr lang="en-US" altLang="zh-CN" dirty="0" err="1" smtClean="0"/>
              <a:t>authc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#the </a:t>
            </a:r>
            <a:r>
              <a:rPr lang="en-US" altLang="zh-CN" dirty="0"/>
              <a:t>other will be access no need </a:t>
            </a:r>
            <a:r>
              <a:rPr lang="en-US" altLang="zh-CN" dirty="0" smtClean="0"/>
              <a:t>login</a:t>
            </a:r>
            <a:br>
              <a:rPr lang="en-US" altLang="zh-CN" dirty="0" smtClean="0"/>
            </a:br>
            <a:r>
              <a:rPr lang="en-US" altLang="zh-CN" dirty="0" smtClean="0"/>
              <a:t>/**=</a:t>
            </a:r>
            <a:r>
              <a:rPr lang="en-US" altLang="zh-CN" dirty="0" err="1"/>
              <a:t>authc</a:t>
            </a:r>
            <a:endParaRPr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9026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ehCache</a:t>
            </a:r>
            <a:r>
              <a:rPr kumimoji="1" lang="zh-CN" altLang="en-US" dirty="0" smtClean="0"/>
              <a:t>缓存的配置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在</a:t>
            </a:r>
            <a:r>
              <a:rPr kumimoji="1" lang="en-US" altLang="zh-CN" dirty="0" err="1" smtClean="0"/>
              <a:t>RootConfig</a:t>
            </a:r>
            <a:r>
              <a:rPr kumimoji="1" lang="zh-CN" altLang="en-US" dirty="0" smtClean="0"/>
              <a:t>里配置</a:t>
            </a:r>
            <a:endParaRPr kumimoji="1" lang="en-US" altLang="zh-CN" dirty="0" smtClean="0"/>
          </a:p>
          <a:p>
            <a:r>
              <a:rPr kumimoji="1" lang="zh-CN" altLang="en-US" dirty="0" smtClean="0"/>
              <a:t>启用</a:t>
            </a:r>
            <a:r>
              <a:rPr kumimoji="1" lang="en-US" altLang="zh-CN" dirty="0" smtClean="0"/>
              <a:t>Cache: </a:t>
            </a:r>
            <a:r>
              <a:rPr lang="en-US" altLang="zh-CN" dirty="0"/>
              <a:t>@</a:t>
            </a:r>
            <a:r>
              <a:rPr lang="en-US" altLang="zh-CN" dirty="0" err="1"/>
              <a:t>EnableCaching</a:t>
            </a:r>
            <a:endParaRPr lang="en-US" altLang="zh-CN" dirty="0"/>
          </a:p>
          <a:p>
            <a:r>
              <a:rPr kumimoji="1" lang="zh-CN" altLang="en-US" dirty="0" smtClean="0"/>
              <a:t>定义方法</a:t>
            </a:r>
            <a:r>
              <a:rPr kumimoji="1" lang="en-US" altLang="zh-CN" dirty="0" smtClean="0"/>
              <a:t>: </a:t>
            </a:r>
            <a:r>
              <a:rPr lang="en-US" altLang="zh-CN" dirty="0"/>
              <a:t>public </a:t>
            </a:r>
            <a:r>
              <a:rPr lang="en-US" altLang="zh-CN" dirty="0" err="1"/>
              <a:t>EhCacheCacheManager</a:t>
            </a:r>
            <a:r>
              <a:rPr lang="en-US" altLang="zh-CN" dirty="0"/>
              <a:t> </a:t>
            </a:r>
            <a:r>
              <a:rPr lang="en-US" altLang="zh-CN" dirty="0" err="1"/>
              <a:t>cacheManager</a:t>
            </a:r>
            <a:r>
              <a:rPr lang="en-US" altLang="zh-CN" dirty="0"/>
              <a:t>(</a:t>
            </a:r>
            <a:r>
              <a:rPr lang="en-US" altLang="zh-CN" dirty="0" err="1"/>
              <a:t>CacheManager</a:t>
            </a:r>
            <a:r>
              <a:rPr lang="en-US" altLang="zh-CN" dirty="0"/>
              <a:t> </a:t>
            </a:r>
            <a:r>
              <a:rPr lang="en-US" altLang="zh-CN" dirty="0" err="1"/>
              <a:t>cManager</a:t>
            </a:r>
            <a:r>
              <a:rPr lang="en-US" altLang="zh-CN" dirty="0"/>
              <a:t>)</a:t>
            </a:r>
          </a:p>
          <a:p>
            <a:r>
              <a:rPr kumimoji="1" lang="zh-CN" altLang="en-US" dirty="0" smtClean="0"/>
              <a:t>定义方法</a:t>
            </a:r>
            <a:r>
              <a:rPr kumimoji="1" lang="en-US" altLang="zh-CN" dirty="0" smtClean="0"/>
              <a:t>: </a:t>
            </a:r>
            <a:r>
              <a:rPr lang="en-US" altLang="zh-CN" dirty="0"/>
              <a:t>public </a:t>
            </a:r>
            <a:r>
              <a:rPr lang="en-US" altLang="zh-CN" dirty="0" err="1"/>
              <a:t>EhCacheManagerFactoryBean</a:t>
            </a:r>
            <a:r>
              <a:rPr lang="en-US" altLang="zh-CN" dirty="0"/>
              <a:t> </a:t>
            </a:r>
            <a:r>
              <a:rPr lang="en-US" altLang="zh-CN" dirty="0" err="1"/>
              <a:t>ehcache</a:t>
            </a:r>
            <a:r>
              <a:rPr lang="en-US" altLang="zh-CN" dirty="0" smtClean="0"/>
              <a:t>()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34907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如何处理缓存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使用</a:t>
            </a:r>
            <a:r>
              <a:rPr kumimoji="1" lang="en-US" altLang="zh-CN" dirty="0" smtClean="0"/>
              <a:t>Spring</a:t>
            </a:r>
            <a:r>
              <a:rPr kumimoji="1" lang="zh-CN" altLang="en-US" dirty="0" smtClean="0"/>
              <a:t>的缓存机制</a:t>
            </a:r>
            <a:endParaRPr kumimoji="1" lang="en-US" altLang="zh-CN" dirty="0" smtClean="0"/>
          </a:p>
          <a:p>
            <a:r>
              <a:rPr lang="en-US" altLang="zh-CN" dirty="0">
                <a:hlinkClick r:id="rId2"/>
              </a:rPr>
              <a:t>@Cacheable </a:t>
            </a:r>
            <a:r>
              <a:rPr lang="en-US" altLang="zh-CN" dirty="0" smtClean="0">
                <a:hlinkClick r:id="rId2"/>
              </a:rPr>
              <a:t>annotation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@CachePut </a:t>
            </a:r>
            <a:r>
              <a:rPr lang="en-US" altLang="zh-CN" dirty="0" smtClean="0">
                <a:hlinkClick r:id="rId3"/>
              </a:rPr>
              <a:t>annotation</a:t>
            </a:r>
            <a:endParaRPr lang="en-US" altLang="zh-CN" dirty="0" smtClean="0"/>
          </a:p>
          <a:p>
            <a:r>
              <a:rPr lang="en-US" altLang="zh-CN" dirty="0">
                <a:hlinkClick r:id="rId4"/>
              </a:rPr>
              <a:t>@CacheEvict </a:t>
            </a:r>
            <a:r>
              <a:rPr lang="en-US" altLang="zh-CN" dirty="0" smtClean="0">
                <a:hlinkClick r:id="rId4"/>
              </a:rPr>
              <a:t>annotation</a:t>
            </a:r>
            <a:endParaRPr lang="en-US" altLang="zh-CN" dirty="0" smtClean="0"/>
          </a:p>
          <a:p>
            <a:r>
              <a:rPr lang="en-US" altLang="zh-CN" dirty="0">
                <a:hlinkClick r:id="rId5"/>
              </a:rPr>
              <a:t>@Caching </a:t>
            </a:r>
            <a:r>
              <a:rPr lang="en-US" altLang="zh-CN" dirty="0" smtClean="0">
                <a:hlinkClick r:id="rId5"/>
              </a:rPr>
              <a:t>annotation</a:t>
            </a:r>
            <a:endParaRPr lang="en-US" altLang="zh-CN" dirty="0" smtClean="0"/>
          </a:p>
          <a:p>
            <a:r>
              <a:rPr lang="en-US" altLang="zh-CN" dirty="0"/>
              <a:t>@</a:t>
            </a:r>
            <a:r>
              <a:rPr lang="en-US" altLang="zh-CN" dirty="0" err="1"/>
              <a:t>EnableCaching</a:t>
            </a:r>
            <a:endParaRPr lang="en-US" altLang="zh-CN" dirty="0"/>
          </a:p>
          <a:p>
            <a:r>
              <a:rPr kumimoji="1" lang="zh-CN" altLang="en-US" dirty="0" smtClean="0"/>
              <a:t>文档：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en-US" altLang="zh-CN" dirty="0" smtClean="0"/>
              <a:t>https://</a:t>
            </a:r>
            <a:r>
              <a:rPr kumimoji="1" lang="en-US" altLang="zh-CN" dirty="0" err="1" smtClean="0"/>
              <a:t>docs.spring.io</a:t>
            </a:r>
            <a:r>
              <a:rPr kumimoji="1" lang="en-US" altLang="zh-CN" dirty="0" smtClean="0"/>
              <a:t>/spring/docs/current/spring-framework-reference/html/</a:t>
            </a:r>
            <a:r>
              <a:rPr kumimoji="1" lang="en-US" altLang="zh-CN" dirty="0" err="1" smtClean="0"/>
              <a:t>cache.html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91685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Redis</a:t>
            </a:r>
            <a:r>
              <a:rPr kumimoji="1" lang="zh-CN" altLang="en-US" dirty="0" smtClean="0"/>
              <a:t>配置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Redis</a:t>
            </a:r>
            <a:r>
              <a:rPr kumimoji="1" lang="en-US" altLang="zh-CN" dirty="0" smtClean="0"/>
              <a:t>-data-</a:t>
            </a:r>
            <a:r>
              <a:rPr kumimoji="1" lang="en-US" altLang="zh-CN" dirty="0" err="1" smtClean="0"/>
              <a:t>redis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在</a:t>
            </a:r>
            <a:r>
              <a:rPr kumimoji="1" lang="en-US" altLang="zh-CN" dirty="0" err="1" smtClean="0"/>
              <a:t>rootConfig</a:t>
            </a:r>
            <a:r>
              <a:rPr kumimoji="1" lang="zh-CN" altLang="en-US" dirty="0" smtClean="0"/>
              <a:t>里配置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lang="en-US" altLang="zh-CN" dirty="0"/>
              <a:t>public </a:t>
            </a:r>
            <a:r>
              <a:rPr lang="en-US" altLang="zh-CN" dirty="0" err="1"/>
              <a:t>JedisConnectionFactory</a:t>
            </a:r>
            <a:r>
              <a:rPr lang="en-US" altLang="zh-CN" dirty="0"/>
              <a:t> </a:t>
            </a:r>
            <a:r>
              <a:rPr lang="en-US" altLang="zh-CN" dirty="0" err="1"/>
              <a:t>getJedisConnectionFactory</a:t>
            </a:r>
            <a:r>
              <a:rPr lang="en-US" altLang="zh-CN" dirty="0" smtClean="0"/>
              <a:t>()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lang="en-US" altLang="zh-CN" dirty="0"/>
              <a:t>public &lt;K, V&gt; </a:t>
            </a:r>
            <a:r>
              <a:rPr lang="en-US" altLang="zh-CN" dirty="0" err="1"/>
              <a:t>RedisTemplate</a:t>
            </a:r>
            <a:r>
              <a:rPr lang="en-US" altLang="zh-CN" dirty="0"/>
              <a:t>&lt;K, V&gt; </a:t>
            </a:r>
            <a:r>
              <a:rPr lang="en-US" altLang="zh-CN" dirty="0" err="1"/>
              <a:t>getRedisTemplate</a:t>
            </a:r>
            <a:r>
              <a:rPr lang="en-US" altLang="zh-CN" dirty="0"/>
              <a:t>() 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public </a:t>
            </a:r>
            <a:r>
              <a:rPr lang="en-US" altLang="zh-CN" dirty="0" err="1"/>
              <a:t>StringRedisTemplate</a:t>
            </a:r>
            <a:r>
              <a:rPr lang="en-US" altLang="zh-CN" dirty="0"/>
              <a:t> </a:t>
            </a:r>
            <a:r>
              <a:rPr lang="en-US" altLang="zh-CN" dirty="0" err="1"/>
              <a:t>getStringRedisTemplate</a:t>
            </a:r>
            <a:r>
              <a:rPr lang="en-US" altLang="zh-CN" dirty="0" smtClean="0"/>
              <a:t>()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969336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ThymeLeaf</a:t>
            </a:r>
            <a:r>
              <a:rPr kumimoji="1" lang="zh-CN" altLang="en-US" dirty="0" smtClean="0"/>
              <a:t>的模板系统的配置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在</a:t>
            </a:r>
            <a:r>
              <a:rPr kumimoji="1" lang="en-US" altLang="zh-CN" dirty="0" err="1" smtClean="0"/>
              <a:t>MvcConfiguration</a:t>
            </a:r>
            <a:r>
              <a:rPr kumimoji="1" lang="zh-CN" altLang="en-US" dirty="0" smtClean="0"/>
              <a:t>中配置</a:t>
            </a:r>
            <a:endParaRPr kumimoji="1" lang="en-US" altLang="zh-CN" dirty="0" smtClean="0"/>
          </a:p>
          <a:p>
            <a:r>
              <a:rPr kumimoji="1" lang="zh-CN" altLang="en-US" dirty="0" smtClean="0"/>
              <a:t>定义：</a:t>
            </a:r>
            <a:r>
              <a:rPr lang="en-US" altLang="zh-CN" dirty="0"/>
              <a:t>public </a:t>
            </a:r>
            <a:r>
              <a:rPr lang="en-US" altLang="zh-CN" dirty="0" err="1"/>
              <a:t>SpringResourceTemplateResolver</a:t>
            </a:r>
            <a:r>
              <a:rPr lang="en-US" altLang="zh-CN" dirty="0"/>
              <a:t> </a:t>
            </a:r>
            <a:r>
              <a:rPr lang="en-US" altLang="zh-CN" dirty="0" err="1"/>
              <a:t>templateResolver</a:t>
            </a:r>
            <a:r>
              <a:rPr lang="en-US" altLang="zh-CN" dirty="0"/>
              <a:t>()</a:t>
            </a:r>
          </a:p>
          <a:p>
            <a:r>
              <a:rPr kumimoji="1" lang="zh-CN" altLang="en-US" dirty="0" smtClean="0"/>
              <a:t>定义：</a:t>
            </a:r>
            <a:r>
              <a:rPr lang="en-US" altLang="zh-CN" dirty="0"/>
              <a:t>public </a:t>
            </a:r>
            <a:r>
              <a:rPr lang="en-US" altLang="zh-CN" dirty="0" err="1"/>
              <a:t>SpringTemplateEngine</a:t>
            </a:r>
            <a:r>
              <a:rPr lang="en-US" altLang="zh-CN" dirty="0"/>
              <a:t> </a:t>
            </a:r>
            <a:r>
              <a:rPr lang="en-US" altLang="zh-CN" dirty="0" err="1"/>
              <a:t>templateEngine</a:t>
            </a:r>
            <a:r>
              <a:rPr lang="en-US" altLang="zh-CN" dirty="0"/>
              <a:t>()</a:t>
            </a:r>
          </a:p>
          <a:p>
            <a:r>
              <a:rPr lang="zh-CN" altLang="en-US" dirty="0" smtClean="0"/>
              <a:t>定义：</a:t>
            </a:r>
            <a:r>
              <a:rPr lang="en-US" altLang="zh-CN" dirty="0" smtClean="0"/>
              <a:t>public </a:t>
            </a:r>
            <a:r>
              <a:rPr lang="en-US" altLang="zh-CN" dirty="0" err="1"/>
              <a:t>ThymeleafViewResolver</a:t>
            </a:r>
            <a:r>
              <a:rPr lang="en-US" altLang="zh-CN" dirty="0"/>
              <a:t> </a:t>
            </a:r>
            <a:r>
              <a:rPr lang="en-US" altLang="zh-CN" dirty="0" err="1"/>
              <a:t>viewResolver</a:t>
            </a:r>
            <a:r>
              <a:rPr lang="en-US" altLang="zh-CN" dirty="0"/>
              <a:t>()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78951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结构的分层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en-US" altLang="zh-CN" dirty="0" smtClean="0"/>
              <a:t>Controller</a:t>
            </a:r>
            <a:r>
              <a:rPr kumimoji="1" lang="zh-CN" altLang="en-US" dirty="0" smtClean="0"/>
              <a:t>层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接受用户请求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处理用户输入验证（包括表单验证）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处理异常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调用</a:t>
            </a:r>
            <a:r>
              <a:rPr kumimoji="1" lang="en-US" altLang="zh-CN" dirty="0" smtClean="0"/>
              <a:t>Service</a:t>
            </a:r>
            <a:r>
              <a:rPr kumimoji="1" lang="zh-CN" altLang="en-US" dirty="0" smtClean="0"/>
              <a:t>层</a:t>
            </a:r>
            <a:endParaRPr kumimoji="1" lang="en-US" altLang="zh-CN" dirty="0" smtClean="0"/>
          </a:p>
          <a:p>
            <a:r>
              <a:rPr kumimoji="1" lang="en-US" altLang="zh-CN" dirty="0" smtClean="0"/>
              <a:t>Service</a:t>
            </a:r>
            <a:r>
              <a:rPr kumimoji="1" lang="zh-CN" altLang="en-US" dirty="0" smtClean="0"/>
              <a:t>层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处理业务逻辑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调用</a:t>
            </a:r>
            <a:r>
              <a:rPr kumimoji="1" lang="en-US" altLang="zh-CN" dirty="0" smtClean="0"/>
              <a:t>Dao</a:t>
            </a:r>
            <a:r>
              <a:rPr kumimoji="1" lang="zh-CN" altLang="en-US" dirty="0" smtClean="0"/>
              <a:t>层处理实际的数据</a:t>
            </a:r>
            <a:endParaRPr kumimoji="1" lang="en-US" altLang="zh-CN" dirty="0" smtClean="0"/>
          </a:p>
          <a:p>
            <a:r>
              <a:rPr kumimoji="1" lang="en-US" altLang="zh-CN" dirty="0" smtClean="0"/>
              <a:t>Dao</a:t>
            </a:r>
            <a:r>
              <a:rPr kumimoji="1" lang="zh-CN" altLang="en-US" dirty="0" smtClean="0"/>
              <a:t>层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实际与各种数据交互的层（甚至可以是另外一个系统</a:t>
            </a:r>
            <a:r>
              <a:rPr kumimoji="1" lang="en-US" altLang="zh-CN" dirty="0" smtClean="0"/>
              <a:t>)</a:t>
            </a:r>
          </a:p>
          <a:p>
            <a:r>
              <a:rPr kumimoji="1" lang="en-US" altLang="zh-CN" dirty="0" smtClean="0"/>
              <a:t>Model </a:t>
            </a:r>
          </a:p>
          <a:p>
            <a:pPr lvl="1"/>
            <a:r>
              <a:rPr kumimoji="1" lang="zh-CN" altLang="en-US" dirty="0" smtClean="0"/>
              <a:t>系统中各种实体类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PoJo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类</a:t>
            </a:r>
            <a:endParaRPr kumimoji="1" lang="en-US" altLang="zh-CN" dirty="0" smtClean="0"/>
          </a:p>
          <a:p>
            <a:r>
              <a:rPr kumimoji="1" lang="en-US" altLang="zh-CN" dirty="0" smtClean="0"/>
              <a:t>View</a:t>
            </a:r>
            <a:r>
              <a:rPr kumimoji="1" lang="zh-CN" altLang="en-US" dirty="0" smtClean="0"/>
              <a:t>层，缺省</a:t>
            </a:r>
            <a:r>
              <a:rPr kumimoji="1" lang="en-US" altLang="zh-CN" dirty="0" smtClean="0"/>
              <a:t>View</a:t>
            </a:r>
            <a:r>
              <a:rPr kumimoji="1" lang="zh-CN" altLang="en-US" dirty="0" smtClean="0"/>
              <a:t>层由</a:t>
            </a:r>
            <a:r>
              <a:rPr kumimoji="1" lang="en-US" altLang="zh-CN" dirty="0" err="1" smtClean="0"/>
              <a:t>Thymeleaf</a:t>
            </a:r>
            <a:r>
              <a:rPr kumimoji="1" lang="zh-CN" altLang="en-US" dirty="0" smtClean="0"/>
              <a:t>解析处理。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786214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为何要分这么多层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747776" y="2185774"/>
            <a:ext cx="481914" cy="28049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Client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030133" y="2185774"/>
            <a:ext cx="745067" cy="28049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Controller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8788401" y="2185774"/>
            <a:ext cx="880533" cy="28049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Service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858933" y="4148668"/>
            <a:ext cx="1016000" cy="2387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服务注册和发布，订阅中心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9" name="直线箭头连接符 8"/>
          <p:cNvCxnSpPr>
            <a:stCxn id="4" idx="3"/>
            <a:endCxn id="5" idx="1"/>
          </p:cNvCxnSpPr>
          <p:nvPr/>
        </p:nvCxnSpPr>
        <p:spPr>
          <a:xfrm>
            <a:off x="3229690" y="3588266"/>
            <a:ext cx="80044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/>
          <p:cNvCxnSpPr/>
          <p:nvPr/>
        </p:nvCxnSpPr>
        <p:spPr>
          <a:xfrm>
            <a:off x="4775200" y="3064934"/>
            <a:ext cx="4013201" cy="1693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/>
          <p:cNvCxnSpPr/>
          <p:nvPr/>
        </p:nvCxnSpPr>
        <p:spPr>
          <a:xfrm>
            <a:off x="4775200" y="3979334"/>
            <a:ext cx="1083733" cy="12192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/>
          <p:nvPr/>
        </p:nvCxnSpPr>
        <p:spPr>
          <a:xfrm flipV="1">
            <a:off x="6874933" y="3386668"/>
            <a:ext cx="1913468" cy="181186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0448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如何处理异常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8695" y="1690688"/>
            <a:ext cx="10515600" cy="4351338"/>
          </a:xfrm>
        </p:spPr>
        <p:txBody>
          <a:bodyPr/>
          <a:lstStyle/>
          <a:p>
            <a:r>
              <a:rPr kumimoji="1" lang="zh-CN" altLang="en-US" dirty="0" smtClean="0"/>
              <a:t>抛出异常</a:t>
            </a:r>
            <a:endParaRPr kumimoji="1" lang="en-US" altLang="zh-CN" dirty="0" smtClean="0"/>
          </a:p>
          <a:p>
            <a:r>
              <a:rPr kumimoji="1" lang="zh-CN" altLang="en-US" dirty="0" smtClean="0"/>
              <a:t>定义自定义异常</a:t>
            </a:r>
            <a:endParaRPr kumimoji="1" lang="en-US" altLang="zh-CN" dirty="0" smtClean="0"/>
          </a:p>
          <a:p>
            <a:r>
              <a:rPr kumimoji="1" lang="en-US" altLang="zh-CN" dirty="0" smtClean="0"/>
              <a:t>Controller</a:t>
            </a:r>
            <a:r>
              <a:rPr kumimoji="1" lang="zh-CN" altLang="en-US" dirty="0" smtClean="0"/>
              <a:t>层处理用户可见异常</a:t>
            </a:r>
            <a:endParaRPr kumimoji="1" lang="en-US" altLang="zh-CN" dirty="0" smtClean="0"/>
          </a:p>
          <a:p>
            <a:r>
              <a:rPr lang="en-US" altLang="zh-CN" dirty="0" smtClean="0"/>
              <a:t>@</a:t>
            </a:r>
            <a:r>
              <a:rPr lang="en-US" altLang="zh-CN" dirty="0" err="1" smtClean="0"/>
              <a:t>ControllerAdvice</a:t>
            </a:r>
            <a:r>
              <a:rPr lang="zh-CN" altLang="en-US" dirty="0" smtClean="0"/>
              <a:t> 和 </a:t>
            </a:r>
            <a:r>
              <a:rPr lang="en-US" altLang="zh-CN" dirty="0"/>
              <a:t>@</a:t>
            </a:r>
            <a:r>
              <a:rPr lang="en-US" altLang="zh-CN" dirty="0" err="1" smtClean="0"/>
              <a:t>ExceptionHandler</a:t>
            </a:r>
            <a:endParaRPr lang="en-US" altLang="zh-CN" dirty="0" smtClean="0"/>
          </a:p>
          <a:p>
            <a:r>
              <a:rPr lang="zh-CN" altLang="en-US" dirty="0" smtClean="0"/>
              <a:t>异常处理应该返回对应的</a:t>
            </a:r>
            <a:r>
              <a:rPr lang="en-US" altLang="zh-CN" dirty="0" smtClean="0"/>
              <a:t>http status</a:t>
            </a:r>
            <a:r>
              <a:rPr lang="zh-CN" altLang="en-US" dirty="0" smtClean="0"/>
              <a:t>码</a:t>
            </a:r>
            <a:endParaRPr lang="en-US" altLang="zh-CN" dirty="0" smtClean="0"/>
          </a:p>
          <a:p>
            <a:r>
              <a:rPr lang="zh-CN" altLang="en-US" dirty="0" smtClean="0"/>
              <a:t>异常处理应该定义对象包含自定义</a:t>
            </a:r>
            <a:r>
              <a:rPr lang="en-US" altLang="zh-CN" dirty="0" smtClean="0"/>
              <a:t>Code</a:t>
            </a:r>
            <a:r>
              <a:rPr lang="zh-CN" altLang="en-US" dirty="0" smtClean="0"/>
              <a:t>和自定义</a:t>
            </a:r>
            <a:r>
              <a:rPr lang="en-US" altLang="zh-CN" dirty="0" smtClean="0"/>
              <a:t>Message, </a:t>
            </a:r>
            <a:r>
              <a:rPr lang="zh-CN" altLang="en-US" dirty="0" smtClean="0"/>
              <a:t>但是前端不能依赖该</a:t>
            </a:r>
            <a:r>
              <a:rPr lang="en-US" altLang="zh-CN" dirty="0" smtClean="0"/>
              <a:t>Message</a:t>
            </a:r>
            <a:r>
              <a:rPr lang="zh-CN" altLang="en-US" dirty="0" smtClean="0"/>
              <a:t>显示给客户。只是用来方便调试</a:t>
            </a:r>
            <a:endParaRPr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3085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大纲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基于</a:t>
            </a:r>
            <a:r>
              <a:rPr kumimoji="1" lang="en-US" altLang="zh-CN" dirty="0" smtClean="0"/>
              <a:t>Spring</a:t>
            </a:r>
            <a:r>
              <a:rPr kumimoji="1" lang="zh-CN" altLang="en-US" dirty="0" smtClean="0"/>
              <a:t>的技术架构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管理</a:t>
            </a:r>
            <a:endParaRPr kumimoji="1" lang="en-US" altLang="zh-CN" dirty="0" smtClean="0"/>
          </a:p>
          <a:p>
            <a:r>
              <a:rPr kumimoji="1" lang="en-US" altLang="zh-CN" dirty="0" smtClean="0"/>
              <a:t>Bug</a:t>
            </a:r>
            <a:r>
              <a:rPr kumimoji="1" lang="zh-CN" altLang="en-US" dirty="0" smtClean="0"/>
              <a:t>管理</a:t>
            </a:r>
            <a:endParaRPr kumimoji="1" lang="en-US" altLang="zh-CN" dirty="0" smtClean="0"/>
          </a:p>
          <a:p>
            <a:r>
              <a:rPr kumimoji="1" lang="zh-CN" altLang="en-US" dirty="0" smtClean="0"/>
              <a:t>开发、测试以及</a:t>
            </a:r>
            <a:r>
              <a:rPr kumimoji="1" lang="en-US" altLang="zh-CN" dirty="0" smtClean="0"/>
              <a:t>release</a:t>
            </a:r>
            <a:r>
              <a:rPr kumimoji="1" lang="zh-CN" altLang="en-US" dirty="0" smtClean="0"/>
              <a:t>倡议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3270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代码组织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kumimoji="1" lang="zh-CN" altLang="en-US" dirty="0" smtClean="0"/>
              <a:t>包命名：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lang="en-US" altLang="zh-CN" dirty="0" smtClean="0">
                <a:effectLst/>
              </a:rPr>
              <a:t>com.e3expo.webapp</a:t>
            </a:r>
            <a:br>
              <a:rPr lang="en-US" altLang="zh-CN" dirty="0" smtClean="0">
                <a:effectLst/>
              </a:rPr>
            </a:br>
            <a:r>
              <a:rPr lang="en-US" altLang="zh-CN" dirty="0" smtClean="0">
                <a:effectLst/>
              </a:rPr>
              <a:t>com.e3expo.wechat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>
                <a:effectLst/>
              </a:rPr>
              <a:t>com.e3expo.maillist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>
                <a:effectLst/>
              </a:rPr>
              <a:t>com.e3expo.mms</a:t>
            </a:r>
            <a:br>
              <a:rPr lang="en-US" altLang="zh-CN" dirty="0" smtClean="0">
                <a:effectLst/>
              </a:rPr>
            </a:br>
            <a:r>
              <a:rPr lang="en-US" altLang="zh-CN" dirty="0" smtClean="0">
                <a:effectLst/>
              </a:rPr>
              <a:t/>
            </a:r>
            <a:br>
              <a:rPr lang="en-US" altLang="zh-CN" dirty="0" smtClean="0">
                <a:effectLst/>
              </a:rPr>
            </a:br>
            <a:r>
              <a:rPr lang="en-US" altLang="zh-CN" dirty="0" smtClean="0">
                <a:effectLst/>
              </a:rPr>
              <a:t>II</a:t>
            </a:r>
            <a:r>
              <a:rPr lang="zh-CN" altLang="en-US" dirty="0" smtClean="0">
                <a:effectLst/>
              </a:rPr>
              <a:t>、其他</a:t>
            </a:r>
            <a:r>
              <a:rPr lang="en-US" altLang="zh-CN" dirty="0" smtClean="0">
                <a:effectLst/>
              </a:rPr>
              <a:t/>
            </a:r>
            <a:br>
              <a:rPr lang="en-US" altLang="zh-CN" dirty="0" smtClean="0">
                <a:effectLst/>
              </a:rPr>
            </a:br>
            <a:r>
              <a:rPr lang="en-US" altLang="zh-CN" dirty="0" smtClean="0">
                <a:effectLst/>
              </a:rPr>
              <a:t>com.e3expo.webapp.config</a:t>
            </a:r>
            <a:br>
              <a:rPr lang="en-US" altLang="zh-CN" dirty="0" smtClean="0">
                <a:effectLst/>
              </a:rPr>
            </a:br>
            <a:r>
              <a:rPr lang="en-US" altLang="zh-CN" dirty="0" smtClean="0">
                <a:effectLst/>
              </a:rPr>
              <a:t>com.e3expo.webapp.controller</a:t>
            </a:r>
            <a:br>
              <a:rPr lang="en-US" altLang="zh-CN" dirty="0" smtClean="0">
                <a:effectLst/>
              </a:rPr>
            </a:br>
            <a:r>
              <a:rPr lang="en-US" altLang="zh-CN" dirty="0" smtClean="0">
                <a:effectLst/>
              </a:rPr>
              <a:t>com.e3expo.webapp.controller.rest</a:t>
            </a:r>
            <a:br>
              <a:rPr lang="en-US" altLang="zh-CN" dirty="0" smtClean="0">
                <a:effectLst/>
              </a:rPr>
            </a:br>
            <a:r>
              <a:rPr lang="en-US" altLang="zh-CN" dirty="0" smtClean="0">
                <a:effectLst/>
              </a:rPr>
              <a:t>com.e3expo.webapp.bean (</a:t>
            </a:r>
            <a:r>
              <a:rPr lang="zh-CN" altLang="en-US" dirty="0" smtClean="0">
                <a:effectLst/>
              </a:rPr>
              <a:t>可以定义接口或者抽象类</a:t>
            </a:r>
            <a:r>
              <a:rPr lang="en-US" altLang="zh-CN" dirty="0" smtClean="0">
                <a:effectLst/>
              </a:rPr>
              <a:t>)</a:t>
            </a:r>
            <a:br>
              <a:rPr lang="en-US" altLang="zh-CN" dirty="0" smtClean="0">
                <a:effectLst/>
              </a:rPr>
            </a:br>
            <a:r>
              <a:rPr lang="en-US" altLang="zh-CN" dirty="0" smtClean="0">
                <a:effectLst/>
              </a:rPr>
              <a:t>com.e3expo.webapp.bean.service</a:t>
            </a:r>
            <a:br>
              <a:rPr lang="en-US" altLang="zh-CN" dirty="0" smtClean="0">
                <a:effectLst/>
              </a:rPr>
            </a:br>
            <a:r>
              <a:rPr lang="en-US" altLang="zh-CN" dirty="0" smtClean="0">
                <a:effectLst/>
              </a:rPr>
              <a:t>com.e3expo.webapp.bean.dao</a:t>
            </a:r>
            <a:br>
              <a:rPr lang="en-US" altLang="zh-CN" dirty="0" smtClean="0">
                <a:effectLst/>
              </a:rPr>
            </a:br>
            <a:r>
              <a:rPr lang="en-US" altLang="zh-CN" dirty="0" smtClean="0">
                <a:effectLst/>
              </a:rPr>
              <a:t>com.e3expo.webapp.bean.mapper (</a:t>
            </a:r>
            <a:r>
              <a:rPr lang="zh-CN" altLang="en-US" dirty="0" smtClean="0">
                <a:effectLst/>
              </a:rPr>
              <a:t>主要用于</a:t>
            </a:r>
            <a:r>
              <a:rPr lang="en-US" altLang="zh-CN" dirty="0" err="1" smtClean="0">
                <a:effectLst/>
              </a:rPr>
              <a:t>MyBatis</a:t>
            </a:r>
            <a:r>
              <a:rPr lang="en-US" altLang="zh-CN" dirty="0" smtClean="0">
                <a:effectLst/>
              </a:rPr>
              <a:t>)</a:t>
            </a:r>
            <a:br>
              <a:rPr lang="en-US" altLang="zh-CN" dirty="0" smtClean="0">
                <a:effectLst/>
              </a:rPr>
            </a:br>
            <a:r>
              <a:rPr lang="en-US" altLang="zh-CN" dirty="0" smtClean="0">
                <a:effectLst/>
              </a:rPr>
              <a:t>mapper</a:t>
            </a:r>
            <a:r>
              <a:rPr lang="zh-CN" altLang="en-US" dirty="0" smtClean="0">
                <a:effectLst/>
              </a:rPr>
              <a:t>定义两个，一个</a:t>
            </a:r>
            <a:r>
              <a:rPr lang="en-US" altLang="zh-CN" dirty="0" smtClean="0">
                <a:effectLst/>
              </a:rPr>
              <a:t>interface, </a:t>
            </a:r>
            <a:r>
              <a:rPr lang="zh-CN" altLang="en-US" dirty="0" smtClean="0">
                <a:effectLst/>
              </a:rPr>
              <a:t>一个</a:t>
            </a:r>
            <a:r>
              <a:rPr lang="en-US" altLang="zh-CN" dirty="0" err="1" smtClean="0">
                <a:effectLst/>
              </a:rPr>
              <a:t>mapper.xml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 smtClean="0">
                <a:effectLst/>
              </a:rPr>
              <a:t>同名</a:t>
            </a:r>
            <a:r>
              <a:rPr lang="en-US" altLang="zh-CN" dirty="0" smtClean="0">
                <a:effectLst/>
              </a:rPr>
              <a:t/>
            </a:r>
            <a:br>
              <a:rPr lang="en-US" altLang="zh-CN" dirty="0" smtClean="0">
                <a:effectLst/>
              </a:rPr>
            </a:br>
            <a:r>
              <a:rPr lang="en-US" altLang="zh-CN" dirty="0" err="1" smtClean="0">
                <a:effectLst/>
              </a:rPr>
              <a:t>UserMapper.java</a:t>
            </a:r>
            <a:r>
              <a:rPr lang="en-US" altLang="zh-CN" dirty="0" smtClean="0">
                <a:effectLst/>
              </a:rPr>
              <a:t> </a:t>
            </a:r>
            <a:r>
              <a:rPr lang="zh-CN" altLang="en-US" dirty="0" smtClean="0">
                <a:effectLst/>
              </a:rPr>
              <a:t>是一个</a:t>
            </a:r>
            <a:r>
              <a:rPr lang="en-US" altLang="zh-CN" dirty="0" smtClean="0">
                <a:effectLst/>
              </a:rPr>
              <a:t>java</a:t>
            </a:r>
            <a:r>
              <a:rPr lang="zh-CN" altLang="en-US" dirty="0" smtClean="0">
                <a:effectLst/>
              </a:rPr>
              <a:t>接口</a:t>
            </a:r>
            <a:r>
              <a:rPr lang="en-US" altLang="zh-CN" dirty="0" smtClean="0">
                <a:effectLst/>
              </a:rPr>
              <a:t/>
            </a:r>
            <a:br>
              <a:rPr lang="en-US" altLang="zh-CN" dirty="0" smtClean="0">
                <a:effectLst/>
              </a:rPr>
            </a:br>
            <a:r>
              <a:rPr lang="en-US" altLang="zh-CN" dirty="0" err="1" smtClean="0">
                <a:effectLst/>
              </a:rPr>
              <a:t>UserMapper.xml</a:t>
            </a:r>
            <a:r>
              <a:rPr lang="en-US" altLang="zh-CN" dirty="0" smtClean="0">
                <a:effectLst/>
              </a:rPr>
              <a:t> </a:t>
            </a:r>
            <a:r>
              <a:rPr lang="zh-CN" altLang="en-US" dirty="0" smtClean="0">
                <a:effectLst/>
              </a:rPr>
              <a:t>是一个</a:t>
            </a:r>
            <a:r>
              <a:rPr lang="en-US" altLang="zh-CN" dirty="0" smtClean="0">
                <a:effectLst/>
              </a:rPr>
              <a:t>xml</a:t>
            </a:r>
            <a:r>
              <a:rPr lang="zh-CN" altLang="en-US" dirty="0" smtClean="0">
                <a:effectLst/>
              </a:rPr>
              <a:t>配置文件</a:t>
            </a:r>
            <a:r>
              <a:rPr lang="en-US" altLang="zh-CN" dirty="0" smtClean="0">
                <a:effectLst/>
              </a:rPr>
              <a:t/>
            </a:r>
            <a:br>
              <a:rPr lang="en-US" altLang="zh-CN" dirty="0" smtClean="0">
                <a:effectLst/>
              </a:rPr>
            </a:br>
            <a:r>
              <a:rPr lang="en-US" altLang="zh-CN" dirty="0" smtClean="0">
                <a:effectLst/>
              </a:rPr>
              <a:t>com.e3expo.webapp.bean.model</a:t>
            </a:r>
            <a:br>
              <a:rPr lang="en-US" altLang="zh-CN" dirty="0" smtClean="0">
                <a:effectLst/>
              </a:rPr>
            </a:br>
            <a:r>
              <a:rPr lang="en-US" altLang="zh-CN" dirty="0" smtClean="0">
                <a:effectLst/>
              </a:rPr>
              <a:t>com.e3expo.webapp.exception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5082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代码风格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effectLst/>
              </a:rPr>
              <a:t>变量命名</a:t>
            </a:r>
          </a:p>
          <a:p>
            <a:r>
              <a:rPr lang="zh-CN" altLang="en-US" dirty="0" smtClean="0">
                <a:effectLst/>
              </a:rPr>
              <a:t>类命名</a:t>
            </a:r>
          </a:p>
          <a:p>
            <a:r>
              <a:rPr lang="zh-CN" altLang="en-US" dirty="0" smtClean="0">
                <a:effectLst/>
              </a:rPr>
              <a:t>方法命名</a:t>
            </a:r>
          </a:p>
          <a:p>
            <a:r>
              <a:rPr lang="zh-CN" altLang="en-US" dirty="0" smtClean="0">
                <a:effectLst/>
              </a:rPr>
              <a:t>接口命名</a:t>
            </a:r>
          </a:p>
          <a:p>
            <a:r>
              <a:rPr lang="zh-CN" altLang="en-US" dirty="0" smtClean="0">
                <a:effectLst/>
              </a:rPr>
              <a:t>抽象类命名</a:t>
            </a:r>
            <a:endParaRPr lang="en-US" altLang="zh-CN" dirty="0" smtClean="0">
              <a:effectLst/>
            </a:endParaRPr>
          </a:p>
          <a:p>
            <a:endParaRPr kumimoji="1" lang="en-US" altLang="zh-CN" dirty="0"/>
          </a:p>
          <a:p>
            <a:r>
              <a:rPr kumimoji="1" lang="zh-CN" altLang="en-US" dirty="0" smtClean="0"/>
              <a:t>阿里的</a:t>
            </a:r>
            <a:r>
              <a:rPr kumimoji="1" lang="en-US" altLang="zh-CN" dirty="0" smtClean="0"/>
              <a:t>java</a:t>
            </a:r>
            <a:r>
              <a:rPr kumimoji="1" lang="zh-CN" altLang="en-US" dirty="0" smtClean="0"/>
              <a:t>规范</a:t>
            </a:r>
            <a:r>
              <a:rPr lang="en-US" altLang="zh-CN" dirty="0" smtClean="0">
                <a:effectLst/>
              </a:rPr>
              <a:t>https://</a:t>
            </a:r>
            <a:r>
              <a:rPr lang="en-US" altLang="zh-CN" dirty="0" err="1" smtClean="0">
                <a:effectLst/>
              </a:rPr>
              <a:t>yq.aliyun.com</a:t>
            </a:r>
            <a:r>
              <a:rPr lang="en-US" altLang="zh-CN" dirty="0" smtClean="0">
                <a:effectLst/>
              </a:rPr>
              <a:t>/articles/69327?utm_content=m_10088</a:t>
            </a:r>
            <a:endParaRPr lang="zh-CN" altLang="en-US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668732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管理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主要管理由鲁宁负责。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项目新开和新的</a:t>
            </a:r>
            <a:r>
              <a:rPr kumimoji="1" lang="en-US" altLang="zh-CN" dirty="0" smtClean="0"/>
              <a:t>branch</a:t>
            </a:r>
            <a:r>
              <a:rPr kumimoji="1" lang="zh-CN" altLang="en-US" dirty="0" smtClean="0"/>
              <a:t>自行调整，但是要沟通到位</a:t>
            </a:r>
            <a:endParaRPr kumimoji="1" lang="en-US" altLang="zh-CN" dirty="0" smtClean="0"/>
          </a:p>
          <a:p>
            <a:r>
              <a:rPr kumimoji="1" lang="zh-CN" altLang="en-US" dirty="0" smtClean="0"/>
              <a:t>开发，</a:t>
            </a:r>
            <a:r>
              <a:rPr kumimoji="1" lang="en-US" altLang="zh-CN" dirty="0" smtClean="0"/>
              <a:t>release,</a:t>
            </a:r>
            <a:r>
              <a:rPr kumimoji="1" lang="zh-CN" altLang="en-US" dirty="0" smtClean="0"/>
              <a:t> 测试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bug</a:t>
            </a:r>
            <a:r>
              <a:rPr kumimoji="1" lang="zh-CN" altLang="en-US" dirty="0" smtClean="0"/>
              <a:t>修复要定义规则</a:t>
            </a:r>
            <a:endParaRPr kumimoji="1" lang="en-US" altLang="zh-CN" dirty="0" smtClean="0"/>
          </a:p>
          <a:p>
            <a:r>
              <a:rPr kumimoji="1" lang="zh-CN" altLang="en-US" dirty="0" smtClean="0"/>
              <a:t>是否需要培训？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83496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Bug</a:t>
            </a:r>
            <a:r>
              <a:rPr kumimoji="1" lang="zh-CN" altLang="en-US" dirty="0" smtClean="0"/>
              <a:t>系统的管理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zh-CN" altLang="en-US" dirty="0" smtClean="0"/>
              <a:t>提出想法先</a:t>
            </a:r>
            <a:endParaRPr kumimoji="1" lang="en-US" altLang="zh-CN" dirty="0" smtClean="0"/>
          </a:p>
          <a:p>
            <a:r>
              <a:rPr kumimoji="1" lang="zh-CN" altLang="en-US" dirty="0" smtClean="0"/>
              <a:t>所有的问题都必须进入</a:t>
            </a:r>
            <a:r>
              <a:rPr kumimoji="1" lang="en-US" altLang="zh-CN" dirty="0" smtClean="0"/>
              <a:t>bug</a:t>
            </a:r>
            <a:r>
              <a:rPr kumimoji="1" lang="zh-CN" altLang="en-US" dirty="0" smtClean="0"/>
              <a:t>系统进行追踪</a:t>
            </a:r>
            <a:endParaRPr kumimoji="1" lang="en-US" altLang="zh-CN" dirty="0" smtClean="0"/>
          </a:p>
          <a:p>
            <a:r>
              <a:rPr kumimoji="1" lang="zh-CN" altLang="en-US" dirty="0" smtClean="0"/>
              <a:t>所有的</a:t>
            </a:r>
            <a:r>
              <a:rPr kumimoji="1" lang="en-US" altLang="zh-CN" dirty="0" smtClean="0"/>
              <a:t>Bug</a:t>
            </a:r>
            <a:r>
              <a:rPr kumimoji="1" lang="zh-CN" altLang="en-US" dirty="0" smtClean="0"/>
              <a:t>形式：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主题要明确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要有重现步骤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要明确使用环境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必要时要注意截图</a:t>
            </a:r>
            <a:endParaRPr kumimoji="1" lang="en-US" altLang="zh-CN" dirty="0" smtClean="0"/>
          </a:p>
          <a:p>
            <a:r>
              <a:rPr kumimoji="1" lang="en-US" altLang="zh-CN" dirty="0" smtClean="0"/>
              <a:t>Bug</a:t>
            </a:r>
            <a:r>
              <a:rPr kumimoji="1" lang="zh-CN" altLang="en-US" dirty="0" smtClean="0"/>
              <a:t>修复完成后，</a:t>
            </a:r>
            <a:r>
              <a:rPr kumimoji="1" lang="en-US" altLang="zh-CN" dirty="0" smtClean="0"/>
              <a:t>leader</a:t>
            </a:r>
            <a:r>
              <a:rPr kumimoji="1" lang="zh-CN" altLang="en-US" dirty="0" smtClean="0"/>
              <a:t>要注意验收。</a:t>
            </a:r>
            <a:endParaRPr kumimoji="1" lang="en-US" altLang="zh-CN" dirty="0" smtClean="0"/>
          </a:p>
          <a:p>
            <a:r>
              <a:rPr kumimoji="1" lang="en-US" altLang="zh-CN" dirty="0" smtClean="0"/>
              <a:t>Mike</a:t>
            </a:r>
            <a:r>
              <a:rPr kumimoji="1" lang="zh-CN" altLang="en-US" dirty="0" smtClean="0"/>
              <a:t>也会进行一定数量的复核</a:t>
            </a:r>
            <a:endParaRPr kumimoji="1" lang="en-US" altLang="zh-CN" dirty="0" smtClean="0"/>
          </a:p>
          <a:p>
            <a:r>
              <a:rPr kumimoji="1" lang="zh-CN" altLang="en-US" dirty="0" smtClean="0"/>
              <a:t>需要</a:t>
            </a:r>
            <a:r>
              <a:rPr kumimoji="1" lang="en-US" altLang="zh-CN" dirty="0" smtClean="0"/>
              <a:t>leader</a:t>
            </a:r>
            <a:r>
              <a:rPr kumimoji="1" lang="zh-CN" altLang="en-US" dirty="0" smtClean="0"/>
              <a:t>核实的</a:t>
            </a:r>
            <a:r>
              <a:rPr kumimoji="1" lang="en-US" altLang="zh-CN" dirty="0" smtClean="0"/>
              <a:t>bug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assign</a:t>
            </a:r>
            <a:r>
              <a:rPr kumimoji="1" lang="zh-CN" altLang="en-US" dirty="0" smtClean="0"/>
              <a:t>给</a:t>
            </a:r>
            <a:r>
              <a:rPr kumimoji="1" lang="en-US" altLang="zh-CN" dirty="0" smtClean="0"/>
              <a:t>leader</a:t>
            </a:r>
          </a:p>
          <a:p>
            <a:r>
              <a:rPr kumimoji="1" lang="zh-CN" altLang="en-US" dirty="0" smtClean="0"/>
              <a:t>需要产品说明的，</a:t>
            </a:r>
            <a:r>
              <a:rPr kumimoji="1" lang="en-US" altLang="zh-CN" dirty="0" smtClean="0"/>
              <a:t>assign</a:t>
            </a:r>
            <a:r>
              <a:rPr kumimoji="1" lang="zh-CN" altLang="en-US" dirty="0" smtClean="0"/>
              <a:t>给产品</a:t>
            </a:r>
            <a:endParaRPr kumimoji="1" lang="en-US" altLang="zh-CN" dirty="0" smtClean="0"/>
          </a:p>
          <a:p>
            <a:r>
              <a:rPr kumimoji="1" lang="zh-CN" altLang="en-US" dirty="0" smtClean="0"/>
              <a:t>需要帮助的</a:t>
            </a:r>
            <a:r>
              <a:rPr kumimoji="1" lang="en-US" altLang="zh-CN" dirty="0" smtClean="0"/>
              <a:t>assign</a:t>
            </a:r>
            <a:r>
              <a:rPr kumimoji="1" lang="zh-CN" altLang="en-US" dirty="0" smtClean="0"/>
              <a:t>给</a:t>
            </a:r>
            <a:r>
              <a:rPr kumimoji="1" lang="en-US" altLang="zh-CN" dirty="0" smtClean="0"/>
              <a:t>Mike</a:t>
            </a:r>
          </a:p>
        </p:txBody>
      </p:sp>
    </p:spTree>
    <p:extLst>
      <p:ext uri="{BB962C8B-B14F-4D97-AF65-F5344CB8AC3E}">
        <p14:creationId xmlns:p14="http://schemas.microsoft.com/office/powerpoint/2010/main" val="701345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Spring</a:t>
            </a:r>
            <a:r>
              <a:rPr kumimoji="1" lang="zh-CN" altLang="en-US" dirty="0" smtClean="0"/>
              <a:t>的技术架构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 smtClean="0"/>
              <a:t>技术要点介绍</a:t>
            </a:r>
            <a:endParaRPr kumimoji="1" lang="en-US" altLang="zh-CN" dirty="0" smtClean="0"/>
          </a:p>
          <a:p>
            <a:r>
              <a:rPr kumimoji="1" lang="zh-CN" altLang="en-US" dirty="0" smtClean="0"/>
              <a:t>新的代码目录结构</a:t>
            </a:r>
            <a:endParaRPr kumimoji="1" lang="en-US" altLang="zh-CN" dirty="0" smtClean="0"/>
          </a:p>
          <a:p>
            <a:r>
              <a:rPr kumimoji="1" lang="zh-CN" altLang="en-US" dirty="0" smtClean="0"/>
              <a:t>配置新的架构</a:t>
            </a:r>
            <a:endParaRPr kumimoji="1" lang="en-US" altLang="zh-CN" dirty="0" smtClean="0"/>
          </a:p>
          <a:p>
            <a:r>
              <a:rPr kumimoji="1" lang="zh-CN" altLang="en-US" dirty="0" smtClean="0"/>
              <a:t>架构的分层以及将来可能的演变</a:t>
            </a:r>
            <a:endParaRPr kumimoji="1" lang="en-US" altLang="zh-CN" dirty="0" smtClean="0"/>
          </a:p>
          <a:p>
            <a:r>
              <a:rPr kumimoji="1" lang="zh-CN" altLang="en-US" dirty="0" smtClean="0"/>
              <a:t>异常的处理</a:t>
            </a:r>
            <a:endParaRPr kumimoji="1" lang="en-US" altLang="zh-CN" dirty="0" smtClean="0"/>
          </a:p>
          <a:p>
            <a:r>
              <a:rPr kumimoji="1" lang="zh-CN" altLang="en-US" dirty="0" smtClean="0"/>
              <a:t>缓存的处理</a:t>
            </a:r>
            <a:endParaRPr kumimoji="1" lang="en-US" altLang="zh-CN" dirty="0" smtClean="0"/>
          </a:p>
          <a:p>
            <a:r>
              <a:rPr kumimoji="1" lang="zh-CN" altLang="en-US" dirty="0" smtClean="0"/>
              <a:t>事务的处理</a:t>
            </a:r>
            <a:endParaRPr kumimoji="1" lang="en-US" altLang="zh-CN" dirty="0" smtClean="0"/>
          </a:p>
          <a:p>
            <a:r>
              <a:rPr kumimoji="1" lang="zh-CN" altLang="en-US" dirty="0" smtClean="0"/>
              <a:t>代码组织</a:t>
            </a:r>
            <a:endParaRPr kumimoji="1" lang="en-US" altLang="zh-CN" dirty="0" smtClean="0"/>
          </a:p>
          <a:p>
            <a:r>
              <a:rPr kumimoji="1" lang="zh-CN" altLang="en-US" dirty="0" smtClean="0"/>
              <a:t>代码编写风格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33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架构的技术要点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使用</a:t>
            </a:r>
            <a:r>
              <a:rPr kumimoji="1" lang="en-US" altLang="zh-CN" dirty="0" err="1" smtClean="0"/>
              <a:t>Thymeleaf</a:t>
            </a:r>
            <a:r>
              <a:rPr kumimoji="1" lang="zh-CN" altLang="en-US" dirty="0" smtClean="0"/>
              <a:t>模板系统</a:t>
            </a:r>
            <a:endParaRPr kumimoji="1" lang="en-US" altLang="zh-CN" dirty="0" smtClean="0"/>
          </a:p>
          <a:p>
            <a:r>
              <a:rPr kumimoji="1" lang="zh-CN" altLang="en-US" dirty="0" smtClean="0"/>
              <a:t>使用</a:t>
            </a:r>
            <a:r>
              <a:rPr kumimoji="1" lang="en-US" altLang="zh-CN" dirty="0" smtClean="0"/>
              <a:t>Druid</a:t>
            </a:r>
            <a:r>
              <a:rPr kumimoji="1" lang="zh-CN" altLang="en-US" dirty="0" smtClean="0"/>
              <a:t>数据库连接池</a:t>
            </a:r>
            <a:endParaRPr kumimoji="1" lang="en-US" altLang="zh-CN" dirty="0" smtClean="0"/>
          </a:p>
          <a:p>
            <a:r>
              <a:rPr kumimoji="1" lang="zh-CN" altLang="en-US" dirty="0" smtClean="0"/>
              <a:t>使用</a:t>
            </a:r>
            <a:r>
              <a:rPr kumimoji="1" lang="en-US" altLang="zh-CN" dirty="0" err="1" smtClean="0"/>
              <a:t>Shiro</a:t>
            </a:r>
            <a:r>
              <a:rPr kumimoji="1" lang="zh-CN" altLang="en-US" dirty="0" smtClean="0"/>
              <a:t>作为安全层和</a:t>
            </a:r>
            <a:r>
              <a:rPr kumimoji="1" lang="en-US" altLang="zh-CN" dirty="0" smtClean="0"/>
              <a:t>Session</a:t>
            </a:r>
            <a:r>
              <a:rPr kumimoji="1" lang="zh-CN" altLang="en-US" dirty="0" smtClean="0"/>
              <a:t>管理</a:t>
            </a:r>
            <a:endParaRPr kumimoji="1" lang="en-US" altLang="zh-CN" dirty="0" smtClean="0"/>
          </a:p>
          <a:p>
            <a:r>
              <a:rPr kumimoji="1" lang="zh-CN" altLang="en-US" dirty="0" smtClean="0"/>
              <a:t>使用</a:t>
            </a:r>
            <a:r>
              <a:rPr kumimoji="1" lang="en-US" altLang="zh-CN" dirty="0" err="1" smtClean="0"/>
              <a:t>ehCache</a:t>
            </a:r>
            <a:r>
              <a:rPr kumimoji="1" lang="zh-CN" altLang="en-US" dirty="0" smtClean="0"/>
              <a:t>作为缓存</a:t>
            </a:r>
            <a:endParaRPr kumimoji="1" lang="en-US" altLang="zh-CN" dirty="0" smtClean="0"/>
          </a:p>
          <a:p>
            <a:r>
              <a:rPr kumimoji="1" lang="zh-CN" altLang="en-US" dirty="0" smtClean="0"/>
              <a:t>使用</a:t>
            </a:r>
            <a:r>
              <a:rPr kumimoji="1" lang="en-US" altLang="zh-CN" dirty="0" err="1" smtClean="0"/>
              <a:t>MyBatis</a:t>
            </a:r>
            <a:r>
              <a:rPr kumimoji="1" lang="zh-CN" altLang="en-US" dirty="0" smtClean="0"/>
              <a:t>作为关系型数据库层</a:t>
            </a:r>
            <a:endParaRPr kumimoji="1" lang="en-US" altLang="zh-CN" dirty="0" smtClean="0"/>
          </a:p>
          <a:p>
            <a:r>
              <a:rPr kumimoji="1" lang="zh-CN" altLang="en-US" dirty="0" smtClean="0"/>
              <a:t>使用</a:t>
            </a:r>
            <a:r>
              <a:rPr kumimoji="1" lang="en-US" altLang="zh-CN" dirty="0" smtClean="0"/>
              <a:t>spring-data-</a:t>
            </a:r>
            <a:r>
              <a:rPr kumimoji="1" lang="en-US" altLang="zh-CN" dirty="0" err="1" smtClean="0"/>
              <a:t>redis</a:t>
            </a:r>
            <a:r>
              <a:rPr kumimoji="1" lang="zh-CN" altLang="en-US" dirty="0" smtClean="0"/>
              <a:t>作为</a:t>
            </a:r>
            <a:r>
              <a:rPr kumimoji="1" lang="en-US" altLang="zh-CN" dirty="0" smtClean="0"/>
              <a:t>NoSQL</a:t>
            </a:r>
            <a:r>
              <a:rPr kumimoji="1" lang="zh-CN" altLang="en-US" dirty="0" smtClean="0"/>
              <a:t>数据库层（选用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基于</a:t>
            </a:r>
            <a:r>
              <a:rPr kumimoji="1" lang="en-US" altLang="zh-CN" dirty="0" smtClean="0"/>
              <a:t>Servlet 3.0 + </a:t>
            </a:r>
            <a:r>
              <a:rPr kumimoji="1" lang="zh-CN" altLang="en-US" dirty="0" smtClean="0"/>
              <a:t>的配置方案</a:t>
            </a:r>
            <a:r>
              <a:rPr kumimoji="1" lang="en-US" altLang="zh-CN" dirty="0"/>
              <a:t> </a:t>
            </a:r>
            <a:endParaRPr kumimoji="1" lang="en-US" altLang="zh-CN" dirty="0" smtClean="0"/>
          </a:p>
          <a:p>
            <a:r>
              <a:rPr kumimoji="1" lang="en-US" altLang="zh-CN" dirty="0" smtClean="0"/>
              <a:t>Spring Java</a:t>
            </a:r>
            <a:r>
              <a:rPr kumimoji="1" lang="zh-CN" altLang="en-US" dirty="0" smtClean="0"/>
              <a:t>配置和自动配置方案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93812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代码结构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zh-CN" altLang="en-US" dirty="0" smtClean="0"/>
              <a:t>使用</a:t>
            </a:r>
            <a:r>
              <a:rPr kumimoji="1" lang="en-US" altLang="zh-CN" dirty="0" smtClean="0"/>
              <a:t>Maven</a:t>
            </a:r>
            <a:r>
              <a:rPr kumimoji="1" lang="zh-CN" altLang="en-US" dirty="0" smtClean="0"/>
              <a:t>推荐的目录结构</a:t>
            </a:r>
            <a:endParaRPr kumimoji="1" lang="en-US" altLang="zh-CN" dirty="0" smtClean="0"/>
          </a:p>
          <a:p>
            <a:r>
              <a:rPr kumimoji="1" lang="zh-CN" altLang="en-US" dirty="0" smtClean="0"/>
              <a:t>主要的目录描述：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lang="en-US" altLang="zh-CN" dirty="0" err="1" smtClean="0">
                <a:effectLst/>
              </a:rPr>
              <a:t>pom.xml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err="1" smtClean="0"/>
              <a:t>s</a:t>
            </a:r>
            <a:r>
              <a:rPr lang="en-US" altLang="zh-CN" dirty="0" err="1" smtClean="0">
                <a:effectLst/>
              </a:rPr>
              <a:t>rc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err="1" smtClean="0">
                <a:effectLst/>
              </a:rPr>
              <a:t>src</a:t>
            </a:r>
            <a:r>
              <a:rPr lang="en-US" altLang="zh-CN" dirty="0" smtClean="0">
                <a:effectLst/>
              </a:rPr>
              <a:t>/main/java</a:t>
            </a:r>
            <a:br>
              <a:rPr lang="en-US" altLang="zh-CN" dirty="0" smtClean="0">
                <a:effectLst/>
              </a:rPr>
            </a:br>
            <a:r>
              <a:rPr lang="en-US" altLang="zh-CN" dirty="0" err="1" smtClean="0">
                <a:effectLst/>
              </a:rPr>
              <a:t>src</a:t>
            </a:r>
            <a:r>
              <a:rPr lang="en-US" altLang="zh-CN" dirty="0" smtClean="0">
                <a:effectLst/>
              </a:rPr>
              <a:t>/main/resources</a:t>
            </a:r>
            <a:br>
              <a:rPr lang="en-US" altLang="zh-CN" dirty="0" smtClean="0">
                <a:effectLst/>
              </a:rPr>
            </a:br>
            <a:r>
              <a:rPr lang="en-US" altLang="zh-CN" dirty="0" err="1" smtClean="0">
                <a:effectLst/>
              </a:rPr>
              <a:t>src</a:t>
            </a:r>
            <a:r>
              <a:rPr lang="en-US" altLang="zh-CN" dirty="0" smtClean="0">
                <a:effectLst/>
              </a:rPr>
              <a:t>/main/</a:t>
            </a:r>
            <a:r>
              <a:rPr lang="en-US" altLang="zh-CN" dirty="0" err="1" smtClean="0">
                <a:effectLst/>
              </a:rPr>
              <a:t>webapp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err="1" smtClean="0">
                <a:effectLst/>
              </a:rPr>
              <a:t>src</a:t>
            </a:r>
            <a:r>
              <a:rPr lang="en-US" altLang="zh-CN" dirty="0" smtClean="0">
                <a:effectLst/>
              </a:rPr>
              <a:t>/test</a:t>
            </a:r>
            <a:br>
              <a:rPr lang="en-US" altLang="zh-CN" dirty="0" smtClean="0">
                <a:effectLst/>
              </a:rPr>
            </a:br>
            <a:r>
              <a:rPr lang="en-US" altLang="zh-CN" dirty="0" err="1" smtClean="0">
                <a:effectLst/>
              </a:rPr>
              <a:t>src</a:t>
            </a:r>
            <a:r>
              <a:rPr lang="en-US" altLang="zh-CN" dirty="0" smtClean="0">
                <a:effectLst/>
              </a:rPr>
              <a:t>/test/java</a:t>
            </a:r>
            <a:br>
              <a:rPr lang="en-US" altLang="zh-CN" dirty="0" smtClean="0">
                <a:effectLst/>
              </a:rPr>
            </a:br>
            <a:r>
              <a:rPr lang="en-US" altLang="zh-CN" dirty="0" err="1" smtClean="0">
                <a:effectLst/>
              </a:rPr>
              <a:t>src</a:t>
            </a:r>
            <a:r>
              <a:rPr lang="en-US" altLang="zh-CN" dirty="0" smtClean="0">
                <a:effectLst/>
              </a:rPr>
              <a:t>/test/resources</a:t>
            </a:r>
            <a:br>
              <a:rPr lang="en-US" altLang="zh-CN" dirty="0" smtClean="0">
                <a:effectLst/>
              </a:rPr>
            </a:br>
            <a:endParaRPr lang="en-US" altLang="zh-CN" dirty="0" smtClean="0">
              <a:effectLst/>
            </a:endParaRPr>
          </a:p>
          <a:p>
            <a:r>
              <a:rPr lang="zh-CN" altLang="en-US" dirty="0" smtClean="0">
                <a:effectLst/>
              </a:rPr>
              <a:t>涉及到前端的目录架构</a:t>
            </a:r>
            <a:r>
              <a:rPr lang="en-US" altLang="zh-CN" dirty="0" smtClean="0">
                <a:effectLst/>
              </a:rPr>
              <a:t/>
            </a:r>
            <a:br>
              <a:rPr lang="en-US" altLang="zh-CN" dirty="0" smtClean="0">
                <a:effectLst/>
              </a:rPr>
            </a:br>
            <a:r>
              <a:rPr lang="en-US" altLang="zh-CN" dirty="0" err="1" smtClean="0">
                <a:effectLst/>
              </a:rPr>
              <a:t>src</a:t>
            </a:r>
            <a:r>
              <a:rPr lang="en-US" altLang="zh-CN" dirty="0" smtClean="0">
                <a:effectLst/>
              </a:rPr>
              <a:t>/main/</a:t>
            </a:r>
            <a:r>
              <a:rPr lang="en-US" altLang="zh-CN" dirty="0" err="1" smtClean="0">
                <a:effectLst/>
              </a:rPr>
              <a:t>webapp</a:t>
            </a:r>
            <a:r>
              <a:rPr lang="en-US" altLang="zh-CN" dirty="0" smtClean="0">
                <a:effectLst/>
              </a:rPr>
              <a:t>/</a:t>
            </a:r>
            <a:r>
              <a:rPr lang="en-US" altLang="zh-CN" dirty="0" err="1" smtClean="0">
                <a:effectLst/>
              </a:rPr>
              <a:t>css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err="1" smtClean="0">
                <a:effectLst/>
              </a:rPr>
              <a:t>src</a:t>
            </a:r>
            <a:r>
              <a:rPr lang="en-US" altLang="zh-CN" dirty="0" smtClean="0">
                <a:effectLst/>
              </a:rPr>
              <a:t>/main/</a:t>
            </a:r>
            <a:r>
              <a:rPr lang="en-US" altLang="zh-CN" dirty="0" err="1" smtClean="0">
                <a:effectLst/>
              </a:rPr>
              <a:t>webapp</a:t>
            </a:r>
            <a:r>
              <a:rPr lang="en-US" altLang="zh-CN" dirty="0" smtClean="0">
                <a:effectLst/>
              </a:rPr>
              <a:t>/</a:t>
            </a:r>
            <a:r>
              <a:rPr lang="en-US" altLang="zh-CN" dirty="0" err="1" smtClean="0">
                <a:effectLst/>
              </a:rPr>
              <a:t>js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err="1" smtClean="0">
                <a:effectLst/>
              </a:rPr>
              <a:t>src</a:t>
            </a:r>
            <a:r>
              <a:rPr lang="en-US" altLang="zh-CN" dirty="0" smtClean="0">
                <a:effectLst/>
              </a:rPr>
              <a:t>/main/</a:t>
            </a:r>
            <a:r>
              <a:rPr lang="en-US" altLang="zh-CN" dirty="0" err="1" smtClean="0">
                <a:effectLst/>
              </a:rPr>
              <a:t>webapp</a:t>
            </a:r>
            <a:r>
              <a:rPr lang="en-US" altLang="zh-CN" dirty="0" smtClean="0">
                <a:effectLst/>
              </a:rPr>
              <a:t>/images</a:t>
            </a:r>
            <a:br>
              <a:rPr lang="en-US" altLang="zh-CN" dirty="0" smtClean="0">
                <a:effectLst/>
              </a:rPr>
            </a:br>
            <a:r>
              <a:rPr lang="en-US" altLang="zh-CN" dirty="0" err="1" smtClean="0">
                <a:effectLst/>
              </a:rPr>
              <a:t>src</a:t>
            </a:r>
            <a:r>
              <a:rPr lang="en-US" altLang="zh-CN" dirty="0" smtClean="0">
                <a:effectLst/>
              </a:rPr>
              <a:t>/main/</a:t>
            </a:r>
            <a:r>
              <a:rPr lang="en-US" altLang="zh-CN" dirty="0" err="1" smtClean="0">
                <a:effectLst/>
              </a:rPr>
              <a:t>webapp</a:t>
            </a:r>
            <a:r>
              <a:rPr lang="en-US" altLang="zh-CN" dirty="0" smtClean="0">
                <a:effectLst/>
              </a:rPr>
              <a:t>/WEB-INF/view</a:t>
            </a:r>
          </a:p>
        </p:txBody>
      </p:sp>
    </p:spTree>
    <p:extLst>
      <p:ext uri="{BB962C8B-B14F-4D97-AF65-F5344CB8AC3E}">
        <p14:creationId xmlns:p14="http://schemas.microsoft.com/office/powerpoint/2010/main" val="128719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基于</a:t>
            </a:r>
            <a:r>
              <a:rPr kumimoji="1" lang="en-US" altLang="zh-CN" dirty="0" smtClean="0"/>
              <a:t>Servlet 3.0 + </a:t>
            </a:r>
            <a:r>
              <a:rPr kumimoji="1" lang="zh-CN" altLang="en-US" dirty="0" smtClean="0"/>
              <a:t>的配置方案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kumimoji="1" lang="zh-CN" altLang="en-US" dirty="0" smtClean="0"/>
              <a:t>取代</a:t>
            </a:r>
            <a:r>
              <a:rPr kumimoji="1" lang="en-US" altLang="zh-CN" dirty="0" err="1" smtClean="0"/>
              <a:t>web.xml</a:t>
            </a:r>
            <a:r>
              <a:rPr kumimoji="1" lang="zh-CN" altLang="en-US" dirty="0" smtClean="0"/>
              <a:t>的配置。</a:t>
            </a:r>
            <a:endParaRPr kumimoji="1" lang="en-US" altLang="zh-CN" dirty="0" smtClean="0"/>
          </a:p>
          <a:p>
            <a:r>
              <a:rPr kumimoji="1" lang="en-US" altLang="zh-CN" dirty="0" smtClean="0"/>
              <a:t>Servlet </a:t>
            </a:r>
            <a:r>
              <a:rPr kumimoji="1" lang="zh-CN" altLang="en-US" dirty="0" smtClean="0"/>
              <a:t>容器自动发现继承了接口</a:t>
            </a:r>
            <a:r>
              <a:rPr lang="en-US" altLang="zh-CN" dirty="0" err="1" smtClean="0"/>
              <a:t>WebApplicationInitializer</a:t>
            </a:r>
            <a:r>
              <a:rPr lang="zh-CN" altLang="en-US" dirty="0" smtClean="0"/>
              <a:t>及实现类，并自动装载，取代</a:t>
            </a:r>
            <a:r>
              <a:rPr lang="en-US" altLang="zh-CN" dirty="0" err="1" smtClean="0"/>
              <a:t>web.xml</a:t>
            </a:r>
            <a:endParaRPr lang="en-US" altLang="zh-CN" dirty="0" smtClean="0"/>
          </a:p>
          <a:p>
            <a:r>
              <a:rPr lang="en-US" altLang="zh-CN" dirty="0" smtClean="0"/>
              <a:t>Spring</a:t>
            </a:r>
            <a:r>
              <a:rPr lang="zh-CN" altLang="en-US" dirty="0" smtClean="0"/>
              <a:t>建议是继承类：</a:t>
            </a:r>
            <a:r>
              <a:rPr lang="en-US" altLang="zh-CN" dirty="0" err="1" smtClean="0"/>
              <a:t>AbstractAnnotationConfigDispatcherServletInitializer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实现方法：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protected Class&lt;?&gt;[] </a:t>
            </a:r>
            <a:r>
              <a:rPr lang="en-US" altLang="zh-CN" dirty="0" err="1"/>
              <a:t>getRootConfigClasses</a:t>
            </a:r>
            <a:r>
              <a:rPr lang="en-US" altLang="zh-CN" dirty="0" smtClean="0"/>
              <a:t>()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protected Class&lt;?&gt;[] </a:t>
            </a:r>
            <a:r>
              <a:rPr lang="en-US" altLang="zh-CN" dirty="0" err="1"/>
              <a:t>getServletConfigClasses</a:t>
            </a:r>
            <a:r>
              <a:rPr lang="en-US" altLang="zh-CN" dirty="0" smtClean="0"/>
              <a:t>()</a:t>
            </a:r>
            <a:br>
              <a:rPr lang="en-US" altLang="zh-CN" dirty="0" smtClean="0"/>
            </a:br>
            <a:r>
              <a:rPr lang="en-US" altLang="zh-CN" dirty="0"/>
              <a:t>protected String[] </a:t>
            </a:r>
            <a:r>
              <a:rPr lang="en-US" altLang="zh-CN" dirty="0" err="1"/>
              <a:t>getServletMappings</a:t>
            </a:r>
            <a:r>
              <a:rPr lang="en-US" altLang="zh-CN" dirty="0" smtClean="0"/>
              <a:t>()</a:t>
            </a:r>
          </a:p>
          <a:p>
            <a:r>
              <a:rPr lang="en-US" altLang="zh-CN" dirty="0" err="1" smtClean="0"/>
              <a:t>MvcConfiguration</a:t>
            </a:r>
            <a:r>
              <a:rPr lang="zh-CN" altLang="en-US" dirty="0" smtClean="0"/>
              <a:t>的配置：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public </a:t>
            </a:r>
            <a:r>
              <a:rPr lang="en-US" altLang="zh-CN" dirty="0" err="1"/>
              <a:t>ResourceBundleMessageSource</a:t>
            </a:r>
            <a:r>
              <a:rPr lang="en-US" altLang="zh-CN" dirty="0"/>
              <a:t> </a:t>
            </a:r>
            <a:r>
              <a:rPr lang="en-US" altLang="zh-CN" dirty="0" err="1"/>
              <a:t>messageSource</a:t>
            </a:r>
            <a:r>
              <a:rPr lang="en-US" altLang="zh-CN" dirty="0"/>
              <a:t>() </a:t>
            </a:r>
            <a:br>
              <a:rPr lang="en-US" altLang="zh-CN" dirty="0"/>
            </a:br>
            <a:r>
              <a:rPr lang="en-US" altLang="zh-CN" dirty="0"/>
              <a:t>public void </a:t>
            </a:r>
            <a:r>
              <a:rPr lang="en-US" altLang="zh-CN" dirty="0" err="1"/>
              <a:t>addResourceHandlers</a:t>
            </a:r>
            <a:r>
              <a:rPr lang="en-US" altLang="zh-CN" dirty="0"/>
              <a:t>(</a:t>
            </a:r>
            <a:r>
              <a:rPr lang="en-US" altLang="zh-CN" dirty="0" err="1"/>
              <a:t>ResourceHandlerRegistry</a:t>
            </a:r>
            <a:r>
              <a:rPr lang="en-US" altLang="zh-CN" dirty="0"/>
              <a:t> registry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/>
              <a:t>public void </a:t>
            </a:r>
            <a:r>
              <a:rPr lang="en-US" altLang="zh-CN" dirty="0" err="1"/>
              <a:t>configureDefaultServletHandling</a:t>
            </a:r>
            <a:r>
              <a:rPr lang="en-US" altLang="zh-CN" dirty="0"/>
              <a:t>(</a:t>
            </a:r>
            <a:r>
              <a:rPr lang="en-US" altLang="zh-CN" dirty="0" err="1"/>
              <a:t>DefaultServletHandlerConfigurer</a:t>
            </a:r>
            <a:r>
              <a:rPr lang="en-US" altLang="zh-CN" dirty="0"/>
              <a:t> </a:t>
            </a:r>
            <a:r>
              <a:rPr lang="en-US" altLang="zh-CN" dirty="0" err="1"/>
              <a:t>configurer</a:t>
            </a:r>
            <a:r>
              <a:rPr lang="en-US" altLang="zh-CN" dirty="0" smtClean="0"/>
              <a:t>)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784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Spring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Java</a:t>
            </a:r>
            <a:r>
              <a:rPr kumimoji="1" lang="zh-CN" altLang="en-US" dirty="0" smtClean="0"/>
              <a:t>配置和自动配置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zh-CN" dirty="0" smtClean="0"/>
              <a:t>Spring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Java</a:t>
            </a:r>
            <a:r>
              <a:rPr kumimoji="1" lang="zh-CN" altLang="en-US" dirty="0" smtClean="0"/>
              <a:t>配置</a:t>
            </a:r>
            <a:r>
              <a:rPr kumimoji="1" lang="en-US" altLang="zh-CN" dirty="0" err="1" smtClean="0"/>
              <a:t>RootConfig</a:t>
            </a:r>
            <a:r>
              <a:rPr kumimoji="1" lang="en-US" altLang="zh-CN" dirty="0" smtClean="0"/>
              <a:t>, </a:t>
            </a:r>
            <a:r>
              <a:rPr lang="en-US" altLang="zh-CN" dirty="0" err="1"/>
              <a:t>MvcConfiguration</a:t>
            </a:r>
            <a:r>
              <a:rPr lang="en-US" altLang="zh-CN" dirty="0"/>
              <a:t> extends </a:t>
            </a:r>
            <a:r>
              <a:rPr lang="en-US" altLang="zh-CN" dirty="0" err="1" smtClean="0"/>
              <a:t>WebMvcConfigurerAdapter</a:t>
            </a:r>
            <a:endParaRPr lang="en-US" altLang="zh-CN" dirty="0" smtClean="0"/>
          </a:p>
          <a:p>
            <a:r>
              <a:rPr lang="en-US" altLang="zh-CN" dirty="0" smtClean="0"/>
              <a:t>@</a:t>
            </a:r>
            <a:r>
              <a:rPr lang="en-US" altLang="zh-CN" dirty="0"/>
              <a:t>Configuration</a:t>
            </a:r>
          </a:p>
          <a:p>
            <a:r>
              <a:rPr lang="en-US" altLang="zh-CN" dirty="0"/>
              <a:t>@</a:t>
            </a:r>
            <a:r>
              <a:rPr lang="en-US" altLang="zh-CN" dirty="0" err="1"/>
              <a:t>EnableWebMvc</a:t>
            </a:r>
            <a:endParaRPr lang="en-US" altLang="zh-CN" dirty="0"/>
          </a:p>
          <a:p>
            <a:r>
              <a:rPr lang="en-US" altLang="zh-CN" dirty="0"/>
              <a:t>@</a:t>
            </a:r>
            <a:r>
              <a:rPr lang="en-US" altLang="zh-CN" dirty="0" err="1" smtClean="0"/>
              <a:t>ComponentScan</a:t>
            </a:r>
            <a:endParaRPr lang="en-US" altLang="zh-CN" dirty="0" smtClean="0"/>
          </a:p>
          <a:p>
            <a:r>
              <a:rPr lang="zh-CN" altLang="en-US" dirty="0" smtClean="0"/>
              <a:t>自动化配置中的注解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@Controller</a:t>
            </a:r>
          </a:p>
          <a:p>
            <a:pPr lvl="1"/>
            <a:r>
              <a:rPr lang="en-US" altLang="zh-CN" dirty="0" smtClean="0"/>
              <a:t>@</a:t>
            </a:r>
            <a:r>
              <a:rPr lang="en-US" altLang="zh-CN" dirty="0" err="1" smtClean="0"/>
              <a:t>RestController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@Service</a:t>
            </a:r>
          </a:p>
          <a:p>
            <a:pPr lvl="1"/>
            <a:r>
              <a:rPr lang="en-US" altLang="zh-CN" dirty="0" smtClean="0"/>
              <a:t>@</a:t>
            </a:r>
            <a:r>
              <a:rPr lang="en-US" altLang="zh-CN" dirty="0" err="1" smtClean="0"/>
              <a:t>Componment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@</a:t>
            </a:r>
            <a:r>
              <a:rPr lang="en-US" altLang="zh-CN" dirty="0" err="1" smtClean="0"/>
              <a:t>Respority</a:t>
            </a:r>
            <a:endParaRPr lang="en-US" altLang="zh-CN" dirty="0"/>
          </a:p>
          <a:p>
            <a:endParaRPr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905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Druid</a:t>
            </a:r>
            <a:r>
              <a:rPr kumimoji="1" lang="zh-CN" altLang="en-US" dirty="0" smtClean="0"/>
              <a:t> 数据库连接池的配置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在</a:t>
            </a:r>
            <a:r>
              <a:rPr kumimoji="1" lang="en-US" altLang="zh-CN" dirty="0" err="1" smtClean="0"/>
              <a:t>RootConfig</a:t>
            </a:r>
            <a:r>
              <a:rPr kumimoji="1" lang="zh-CN" altLang="en-US" dirty="0" smtClean="0"/>
              <a:t>里配置</a:t>
            </a:r>
            <a:endParaRPr kumimoji="1" lang="en-US" altLang="zh-CN" dirty="0" smtClean="0"/>
          </a:p>
          <a:p>
            <a:r>
              <a:rPr kumimoji="1" lang="zh-CN" altLang="en-US" dirty="0" smtClean="0"/>
              <a:t>配置方法：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lang="en-US" altLang="zh-CN" dirty="0"/>
              <a:t>@Bean(name="</a:t>
            </a:r>
            <a:r>
              <a:rPr lang="en-US" altLang="zh-CN" dirty="0" err="1"/>
              <a:t>dataSource</a:t>
            </a:r>
            <a:r>
              <a:rPr lang="en-US" altLang="zh-CN" dirty="0" smtClean="0"/>
              <a:t>")public </a:t>
            </a:r>
            <a:r>
              <a:rPr lang="en-US" altLang="zh-CN" dirty="0" err="1"/>
              <a:t>DruidDataSource</a:t>
            </a:r>
            <a:r>
              <a:rPr lang="en-US" altLang="zh-CN" dirty="0"/>
              <a:t>  </a:t>
            </a:r>
            <a:r>
              <a:rPr lang="en-US" altLang="zh-CN" dirty="0" err="1"/>
              <a:t>getDataSource</a:t>
            </a:r>
            <a:r>
              <a:rPr lang="en-US" altLang="zh-CN" dirty="0" smtClean="0"/>
              <a:t>()</a:t>
            </a:r>
          </a:p>
          <a:p>
            <a:r>
              <a:rPr lang="zh-CN" altLang="en-US" dirty="0" smtClean="0"/>
              <a:t>使用外部的属性文件</a:t>
            </a:r>
            <a:r>
              <a:rPr lang="en-US" altLang="zh-CN" dirty="0" err="1" smtClean="0"/>
              <a:t>druid.properties</a:t>
            </a:r>
            <a:endParaRPr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4598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MyBatis</a:t>
            </a:r>
            <a:r>
              <a:rPr kumimoji="1" lang="zh-CN" altLang="en-US" dirty="0" smtClean="0"/>
              <a:t>配置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zh-CN" altLang="en-US" dirty="0" smtClean="0"/>
              <a:t>在</a:t>
            </a:r>
            <a:r>
              <a:rPr kumimoji="1" lang="en-US" altLang="zh-CN" dirty="0" err="1" smtClean="0"/>
              <a:t>RootConfig</a:t>
            </a:r>
            <a:r>
              <a:rPr kumimoji="1" lang="zh-CN" altLang="en-US" dirty="0" smtClean="0"/>
              <a:t>里配置</a:t>
            </a:r>
            <a:endParaRPr kumimoji="1" lang="en-US" altLang="zh-CN" dirty="0" smtClean="0"/>
          </a:p>
          <a:p>
            <a:r>
              <a:rPr kumimoji="1" lang="zh-CN" altLang="en-US" dirty="0" smtClean="0"/>
              <a:t>定义方法</a:t>
            </a:r>
            <a:r>
              <a:rPr kumimoji="1" lang="en-US" altLang="zh-CN" dirty="0" smtClean="0"/>
              <a:t>:</a:t>
            </a:r>
            <a:r>
              <a:rPr lang="en-US" altLang="zh-CN" dirty="0"/>
              <a:t>public </a:t>
            </a:r>
            <a:r>
              <a:rPr lang="en-US" altLang="zh-CN" dirty="0" err="1"/>
              <a:t>SqlSessionTemplate</a:t>
            </a:r>
            <a:r>
              <a:rPr lang="en-US" altLang="zh-CN" dirty="0"/>
              <a:t> </a:t>
            </a:r>
            <a:r>
              <a:rPr lang="en-US" altLang="zh-CN" dirty="0" err="1"/>
              <a:t>sqlSession</a:t>
            </a:r>
            <a:r>
              <a:rPr lang="en-US" altLang="zh-CN" dirty="0"/>
              <a:t>() throws Exception</a:t>
            </a:r>
          </a:p>
          <a:p>
            <a:r>
              <a:rPr kumimoji="1" lang="zh-CN" altLang="en-US" dirty="0" smtClean="0"/>
              <a:t>定义方法</a:t>
            </a:r>
            <a:r>
              <a:rPr kumimoji="1" lang="en-US" altLang="zh-CN" dirty="0" smtClean="0"/>
              <a:t>: </a:t>
            </a:r>
            <a:r>
              <a:rPr lang="en-US" altLang="zh-CN" dirty="0"/>
              <a:t>public </a:t>
            </a:r>
            <a:r>
              <a:rPr lang="en-US" altLang="zh-CN" dirty="0" err="1"/>
              <a:t>SqlSessionFactory</a:t>
            </a:r>
            <a:r>
              <a:rPr lang="en-US" altLang="zh-CN" dirty="0"/>
              <a:t> </a:t>
            </a:r>
            <a:r>
              <a:rPr lang="en-US" altLang="zh-CN" dirty="0" err="1"/>
              <a:t>sqlSessionFactory</a:t>
            </a:r>
            <a:r>
              <a:rPr lang="en-US" altLang="zh-CN" dirty="0"/>
              <a:t>() throws Exception </a:t>
            </a:r>
          </a:p>
          <a:p>
            <a:r>
              <a:rPr kumimoji="1" lang="zh-CN" altLang="en-US" dirty="0" smtClean="0"/>
              <a:t>定义方法</a:t>
            </a:r>
            <a:r>
              <a:rPr kumimoji="1" lang="en-US" altLang="zh-CN" dirty="0" smtClean="0"/>
              <a:t>: </a:t>
            </a:r>
            <a:r>
              <a:rPr lang="en-US" altLang="zh-CN" dirty="0"/>
              <a:t>public </a:t>
            </a:r>
            <a:r>
              <a:rPr lang="en-US" altLang="zh-CN" dirty="0" err="1"/>
              <a:t>DataSourceTransactionManager</a:t>
            </a:r>
            <a:r>
              <a:rPr lang="en-US" altLang="zh-CN" dirty="0"/>
              <a:t> </a:t>
            </a:r>
            <a:r>
              <a:rPr lang="en-US" altLang="zh-CN" dirty="0" err="1"/>
              <a:t>transactionManager</a:t>
            </a:r>
            <a:r>
              <a:rPr lang="en-US" altLang="zh-CN" dirty="0"/>
              <a:t>() </a:t>
            </a:r>
          </a:p>
          <a:p>
            <a:r>
              <a:rPr kumimoji="1" lang="zh-CN" altLang="en-US" dirty="0" smtClean="0"/>
              <a:t>在</a:t>
            </a:r>
            <a:r>
              <a:rPr kumimoji="1" lang="en-US" altLang="zh-CN" dirty="0" smtClean="0"/>
              <a:t>DAO</a:t>
            </a:r>
            <a:r>
              <a:rPr kumimoji="1" lang="zh-CN" altLang="en-US" dirty="0" smtClean="0"/>
              <a:t>类里如何使用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lang="en-US" altLang="zh-CN" dirty="0"/>
              <a:t>@</a:t>
            </a:r>
            <a:r>
              <a:rPr lang="en-US" altLang="zh-CN" dirty="0" err="1" smtClean="0"/>
              <a:t>Autowired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public </a:t>
            </a:r>
            <a:r>
              <a:rPr lang="en-US" altLang="zh-CN" dirty="0"/>
              <a:t>void </a:t>
            </a:r>
            <a:r>
              <a:rPr lang="en-US" altLang="zh-CN" dirty="0" err="1"/>
              <a:t>setSqlSession</a:t>
            </a:r>
            <a:r>
              <a:rPr lang="en-US" altLang="zh-CN" dirty="0"/>
              <a:t>(</a:t>
            </a:r>
            <a:r>
              <a:rPr lang="en-US" altLang="zh-CN" dirty="0" err="1"/>
              <a:t>SqlSessionTemplate</a:t>
            </a:r>
            <a:r>
              <a:rPr lang="en-US" altLang="zh-CN" dirty="0"/>
              <a:t> </a:t>
            </a:r>
            <a:r>
              <a:rPr lang="en-US" altLang="zh-CN" dirty="0" err="1"/>
              <a:t>sqlSession</a:t>
            </a:r>
            <a:r>
              <a:rPr lang="en-US" altLang="zh-CN" dirty="0"/>
              <a:t>) </a:t>
            </a:r>
            <a:r>
              <a:rPr lang="en-US" altLang="zh-CN" dirty="0" smtClean="0"/>
              <a:t>{</a:t>
            </a:r>
            <a:br>
              <a:rPr lang="en-US" altLang="zh-CN" dirty="0" smtClean="0"/>
            </a:br>
            <a:r>
              <a:rPr lang="en-US" altLang="zh-CN" dirty="0" err="1" smtClean="0"/>
              <a:t>this.sqlSession</a:t>
            </a:r>
            <a:r>
              <a:rPr lang="en-US" altLang="zh-CN" dirty="0" smtClean="0"/>
              <a:t> </a:t>
            </a:r>
            <a:r>
              <a:rPr lang="en-US" altLang="zh-CN" dirty="0"/>
              <a:t>= </a:t>
            </a:r>
            <a:r>
              <a:rPr lang="en-US" altLang="zh-CN" dirty="0" err="1" smtClean="0"/>
              <a:t>sqlSession</a:t>
            </a:r>
            <a:r>
              <a:rPr lang="en-US" altLang="zh-CN" dirty="0" smtClean="0"/>
              <a:t>;</a:t>
            </a:r>
            <a:br>
              <a:rPr lang="en-US" altLang="zh-CN" dirty="0" smtClean="0"/>
            </a:br>
            <a:r>
              <a:rPr lang="en-US" altLang="zh-CN" dirty="0" err="1" smtClean="0"/>
              <a:t>this.mapper</a:t>
            </a:r>
            <a:r>
              <a:rPr lang="en-US" altLang="zh-CN" dirty="0" smtClean="0"/>
              <a:t> </a:t>
            </a:r>
            <a:r>
              <a:rPr lang="en-US" altLang="zh-CN" dirty="0"/>
              <a:t>= </a:t>
            </a:r>
            <a:r>
              <a:rPr lang="en-US" altLang="zh-CN" dirty="0" err="1"/>
              <a:t>this.sqlSession.getMapper</a:t>
            </a:r>
            <a:r>
              <a:rPr lang="en-US" altLang="zh-CN" dirty="0"/>
              <a:t>(</a:t>
            </a:r>
            <a:r>
              <a:rPr lang="en-US" altLang="zh-CN" dirty="0" err="1"/>
              <a:t>UserMapper.class</a:t>
            </a:r>
            <a:r>
              <a:rPr lang="en-US" altLang="zh-CN" dirty="0" smtClean="0"/>
              <a:t>);</a:t>
            </a:r>
            <a:br>
              <a:rPr lang="en-US" altLang="zh-CN" dirty="0" smtClean="0"/>
            </a:br>
            <a:r>
              <a:rPr lang="en-US" altLang="zh-CN" dirty="0" smtClean="0"/>
              <a:t>}</a:t>
            </a:r>
            <a:br>
              <a:rPr lang="en-US" altLang="zh-CN" dirty="0" smtClean="0"/>
            </a:br>
            <a:r>
              <a:rPr lang="en-US" altLang="zh-CN" dirty="0" smtClean="0"/>
              <a:t>private </a:t>
            </a:r>
            <a:r>
              <a:rPr lang="en-US" altLang="zh-CN" dirty="0" err="1"/>
              <a:t>UserMapper</a:t>
            </a:r>
            <a:r>
              <a:rPr lang="en-US" altLang="zh-CN" dirty="0"/>
              <a:t> </a:t>
            </a:r>
            <a:r>
              <a:rPr lang="en-US" altLang="zh-CN" dirty="0" smtClean="0"/>
              <a:t>mapper;</a:t>
            </a:r>
            <a:br>
              <a:rPr lang="en-US" altLang="zh-CN" dirty="0" smtClean="0"/>
            </a:br>
            <a:r>
              <a:rPr lang="en-US" altLang="zh-CN" dirty="0" smtClean="0"/>
              <a:t>private </a:t>
            </a:r>
            <a:r>
              <a:rPr lang="en-US" altLang="zh-CN" dirty="0" err="1"/>
              <a:t>SqlSessionTemplate</a:t>
            </a:r>
            <a:r>
              <a:rPr lang="en-US" altLang="zh-CN" dirty="0"/>
              <a:t> </a:t>
            </a:r>
            <a:r>
              <a:rPr lang="en-US" altLang="zh-CN" dirty="0" err="1"/>
              <a:t>sqlSession</a:t>
            </a:r>
            <a:r>
              <a:rPr lang="en-US" altLang="zh-CN" dirty="0"/>
              <a:t>;</a:t>
            </a:r>
          </a:p>
          <a:p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281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</TotalTime>
  <Words>653</Words>
  <Application>Microsoft Macintosh PowerPoint</Application>
  <PresentationFormat>宽屏</PresentationFormat>
  <Paragraphs>138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7" baseType="lpstr">
      <vt:lpstr>DengXian</vt:lpstr>
      <vt:lpstr>DengXian Light</vt:lpstr>
      <vt:lpstr>Arial</vt:lpstr>
      <vt:lpstr>Office 主题</vt:lpstr>
      <vt:lpstr>E3研发团队开发培训</vt:lpstr>
      <vt:lpstr>大纲</vt:lpstr>
      <vt:lpstr>Spring的技术架构</vt:lpstr>
      <vt:lpstr>架构的技术要点</vt:lpstr>
      <vt:lpstr>代码结构</vt:lpstr>
      <vt:lpstr>基于Servlet 3.0 + 的配置方案</vt:lpstr>
      <vt:lpstr>Spring的Java配置和自动配置</vt:lpstr>
      <vt:lpstr>Druid 数据库连接池的配置</vt:lpstr>
      <vt:lpstr>MyBatis配置</vt:lpstr>
      <vt:lpstr>Shiro配置（一）</vt:lpstr>
      <vt:lpstr>Shiro配置(二)</vt:lpstr>
      <vt:lpstr>Shiro配置(三)</vt:lpstr>
      <vt:lpstr>ehCache缓存的配置</vt:lpstr>
      <vt:lpstr>如何处理缓存</vt:lpstr>
      <vt:lpstr>Redis配置(Redis-data-redis)</vt:lpstr>
      <vt:lpstr>ThymeLeaf的模板系统的配置</vt:lpstr>
      <vt:lpstr>结构的分层</vt:lpstr>
      <vt:lpstr>为何要分这么多层</vt:lpstr>
      <vt:lpstr>如何处理异常</vt:lpstr>
      <vt:lpstr>代码组织</vt:lpstr>
      <vt:lpstr>代码风格</vt:lpstr>
      <vt:lpstr>Git管理</vt:lpstr>
      <vt:lpstr>Bug系统的管理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E3研发团队开发培训</dc:title>
  <dc:creator>Microsoft Office 用户</dc:creator>
  <cp:lastModifiedBy>Microsoft Office 用户</cp:lastModifiedBy>
  <cp:revision>37</cp:revision>
  <dcterms:created xsi:type="dcterms:W3CDTF">2017-09-12T01:54:49Z</dcterms:created>
  <dcterms:modified xsi:type="dcterms:W3CDTF">2017-09-12T12:21:28Z</dcterms:modified>
</cp:coreProperties>
</file>