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embeddedFontLst>
    <p:embeddedFont>
      <p:font typeface="Calibri Light" panose="020F0302020204030204" pitchFamily="34" charset="0"/>
      <p:regular r:id="rId9"/>
      <p: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C536-B081-4B56-8407-BC140CC3F4E4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BCA0-8854-487D-838A-41A03A42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2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C536-B081-4B56-8407-BC140CC3F4E4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BCA0-8854-487D-838A-41A03A42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7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C536-B081-4B56-8407-BC140CC3F4E4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BCA0-8854-487D-838A-41A03A42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6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C536-B081-4B56-8407-BC140CC3F4E4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BCA0-8854-487D-838A-41A03A42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1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C536-B081-4B56-8407-BC140CC3F4E4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BCA0-8854-487D-838A-41A03A42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9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C536-B081-4B56-8407-BC140CC3F4E4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BCA0-8854-487D-838A-41A03A42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C536-B081-4B56-8407-BC140CC3F4E4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BCA0-8854-487D-838A-41A03A42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1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C536-B081-4B56-8407-BC140CC3F4E4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BCA0-8854-487D-838A-41A03A42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4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C536-B081-4B56-8407-BC140CC3F4E4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BCA0-8854-487D-838A-41A03A42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4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C536-B081-4B56-8407-BC140CC3F4E4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BCA0-8854-487D-838A-41A03A42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5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C536-B081-4B56-8407-BC140CC3F4E4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BCA0-8854-487D-838A-41A03A42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6C536-B081-4B56-8407-BC140CC3F4E4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ABCA0-8854-487D-838A-41A03A42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1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Expression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Statistical model used to estimate fold changes, test for significance</a:t>
            </a:r>
          </a:p>
          <a:p>
            <a:pPr lvl="1"/>
            <a:r>
              <a:rPr lang="en-US" sz="3600" dirty="0" smtClean="0"/>
              <a:t>Negative binomial model: </a:t>
            </a:r>
            <a:r>
              <a:rPr lang="en-US" sz="3600" dirty="0" err="1" smtClean="0"/>
              <a:t>edgeR</a:t>
            </a:r>
            <a:r>
              <a:rPr lang="en-US" sz="3600" dirty="0" smtClean="0"/>
              <a:t>, </a:t>
            </a:r>
            <a:r>
              <a:rPr lang="en-US" sz="3600" dirty="0" err="1" smtClean="0"/>
              <a:t>DESeq</a:t>
            </a:r>
            <a:r>
              <a:rPr lang="en-US" sz="3600" dirty="0" smtClean="0"/>
              <a:t>/DESeq2, cuffdiff2</a:t>
            </a:r>
          </a:p>
          <a:p>
            <a:pPr lvl="1"/>
            <a:r>
              <a:rPr lang="en-US" sz="3600" dirty="0" smtClean="0"/>
              <a:t>Gaussian (normal) model: </a:t>
            </a:r>
            <a:r>
              <a:rPr lang="en-US" sz="3600" dirty="0" err="1" smtClean="0"/>
              <a:t>limma-voom</a:t>
            </a:r>
            <a:endParaRPr lang="en-US" sz="3600" dirty="0" smtClean="0"/>
          </a:p>
          <a:p>
            <a:r>
              <a:rPr lang="en-US" sz="3600" dirty="0" smtClean="0"/>
              <a:t>Input is raw counts, which are then normalized prior to (or as part of) analysis</a:t>
            </a:r>
          </a:p>
          <a:p>
            <a:pPr lvl="1"/>
            <a:r>
              <a:rPr lang="en-US" sz="3200" dirty="0" smtClean="0"/>
              <a:t>Typically not FPKM or RPKM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457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For DE analysis, only sample-specific effects need to be normalized for</a:t>
            </a:r>
          </a:p>
          <a:p>
            <a:pPr lvl="1"/>
            <a:r>
              <a:rPr lang="en-US" sz="3600" dirty="0" smtClean="0"/>
              <a:t>Sequencing depth is sample specific</a:t>
            </a:r>
          </a:p>
          <a:p>
            <a:pPr lvl="1"/>
            <a:r>
              <a:rPr lang="en-US" sz="3600" dirty="0" smtClean="0"/>
              <a:t>GC content typically not sample specific</a:t>
            </a:r>
          </a:p>
          <a:p>
            <a:pPr lvl="1"/>
            <a:r>
              <a:rPr lang="en-US" sz="3600" dirty="0" smtClean="0"/>
              <a:t>Gene length typically not sample specific</a:t>
            </a:r>
          </a:p>
          <a:p>
            <a:pPr lvl="2"/>
            <a:r>
              <a:rPr lang="en-US" sz="2400" dirty="0" smtClean="0"/>
              <a:t>FPKM (Fragments per kb per million) and RPKM (Reads per kb per million) adjust for length</a:t>
            </a:r>
          </a:p>
          <a:p>
            <a:r>
              <a:rPr lang="en-US" sz="3600" dirty="0" smtClean="0"/>
              <a:t>Batch effects need to be accounted for, but often easiest to include batch in model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3485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TMM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err="1" smtClean="0"/>
              <a:t>edgeR</a:t>
            </a:r>
            <a:r>
              <a:rPr lang="en-US" sz="3200" dirty="0" smtClean="0"/>
              <a:t> uses TMM normalization by default</a:t>
            </a:r>
          </a:p>
          <a:p>
            <a:pPr lvl="1"/>
            <a:r>
              <a:rPr lang="en-US" dirty="0" smtClean="0"/>
              <a:t>Scaling factors incorporated in statistical model</a:t>
            </a:r>
          </a:p>
          <a:p>
            <a:r>
              <a:rPr lang="en-US" sz="3200" dirty="0" smtClean="0"/>
              <a:t>TMM = trimmed mean of M values</a:t>
            </a:r>
          </a:p>
          <a:p>
            <a:r>
              <a:rPr lang="en-US" sz="3200" dirty="0" smtClean="0"/>
              <a:t>Based on log-fold changes between samples for medium-expression genes</a:t>
            </a:r>
            <a:endParaRPr lang="en-US" sz="3200" dirty="0"/>
          </a:p>
          <a:p>
            <a:r>
              <a:rPr lang="en-US" sz="3200" dirty="0" smtClean="0"/>
              <a:t>Many other procedures exist, TMM performs well by comparison</a:t>
            </a:r>
          </a:p>
          <a:p>
            <a:r>
              <a:rPr lang="en-US" sz="3200" dirty="0" smtClean="0"/>
              <a:t>Don’t use raw library size itself for normalization</a:t>
            </a:r>
          </a:p>
          <a:p>
            <a:pPr lvl="1"/>
            <a:r>
              <a:rPr lang="en-US" sz="3200" dirty="0" smtClean="0"/>
              <a:t>Can be dominated by a few highly expressed genes</a:t>
            </a:r>
          </a:p>
        </p:txBody>
      </p:sp>
    </p:spTree>
    <p:extLst>
      <p:ext uri="{BB962C8B-B14F-4D97-AF65-F5344CB8AC3E}">
        <p14:creationId xmlns:p14="http://schemas.microsoft.com/office/powerpoint/2010/main" val="293041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Voom</a:t>
            </a:r>
            <a:r>
              <a:rPr lang="en-US" dirty="0" smtClean="0"/>
              <a:t> Transformation and Weighting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voom</a:t>
            </a:r>
            <a:r>
              <a:rPr lang="en-US" dirty="0" smtClean="0"/>
              <a:t> function in </a:t>
            </a:r>
            <a:r>
              <a:rPr lang="en-US" dirty="0" err="1" smtClean="0"/>
              <a:t>edgeR</a:t>
            </a:r>
            <a:r>
              <a:rPr lang="en-US" dirty="0" smtClean="0"/>
              <a:t> modifies RNA-</a:t>
            </a:r>
            <a:r>
              <a:rPr lang="en-US" dirty="0" err="1" smtClean="0"/>
              <a:t>Seq</a:t>
            </a:r>
            <a:r>
              <a:rPr lang="en-US" dirty="0" smtClean="0"/>
              <a:t> data for use with the </a:t>
            </a:r>
            <a:r>
              <a:rPr lang="en-US" dirty="0" err="1" smtClean="0"/>
              <a:t>limma</a:t>
            </a:r>
            <a:r>
              <a:rPr lang="en-US" dirty="0" smtClean="0"/>
              <a:t> Bioconductor package</a:t>
            </a:r>
          </a:p>
          <a:p>
            <a:r>
              <a:rPr lang="en-US" dirty="0" smtClean="0"/>
              <a:t>Counts transformed to log2 CPM (counts per million reads)</a:t>
            </a:r>
          </a:p>
          <a:p>
            <a:pPr lvl="1"/>
            <a:r>
              <a:rPr lang="en-US" dirty="0" smtClean="0"/>
              <a:t>“Per million” defined based on library sizes adjusted for normalization factors</a:t>
            </a:r>
          </a:p>
          <a:p>
            <a:r>
              <a:rPr lang="en-US" dirty="0" smtClean="0"/>
              <a:t>Linear models like those in </a:t>
            </a:r>
            <a:r>
              <a:rPr lang="en-US" dirty="0" err="1" smtClean="0"/>
              <a:t>limma</a:t>
            </a:r>
            <a:r>
              <a:rPr lang="en-US" dirty="0" smtClean="0"/>
              <a:t> usually assume constant variance</a:t>
            </a:r>
          </a:p>
          <a:p>
            <a:pPr lvl="1"/>
            <a:r>
              <a:rPr lang="en-US" dirty="0" smtClean="0"/>
              <a:t>Log transformation fixes some of the mean-variance dependency</a:t>
            </a:r>
          </a:p>
          <a:p>
            <a:pPr lvl="1"/>
            <a:r>
              <a:rPr lang="en-US" dirty="0" smtClean="0"/>
              <a:t>Variance weights from </a:t>
            </a:r>
            <a:r>
              <a:rPr lang="en-US" dirty="0" err="1" smtClean="0"/>
              <a:t>voom</a:t>
            </a:r>
            <a:r>
              <a:rPr lang="en-US" dirty="0" smtClean="0"/>
              <a:t>, which are then passed into </a:t>
            </a:r>
            <a:r>
              <a:rPr lang="en-US" dirty="0" err="1" smtClean="0"/>
              <a:t>limma</a:t>
            </a:r>
            <a:r>
              <a:rPr lang="en-US" dirty="0" smtClean="0"/>
              <a:t>, take care of the rest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2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1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limma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Limma</a:t>
            </a:r>
            <a:r>
              <a:rPr lang="en-US" dirty="0" smtClean="0"/>
              <a:t> was developed for microarrays, based on Gaussian linear models</a:t>
            </a:r>
          </a:p>
          <a:p>
            <a:pPr lvl="1"/>
            <a:r>
              <a:rPr lang="en-US" dirty="0" smtClean="0"/>
              <a:t>Why use such an </a:t>
            </a:r>
            <a:r>
              <a:rPr lang="en-US" smtClean="0"/>
              <a:t>old package?</a:t>
            </a:r>
            <a:endParaRPr lang="en-US" dirty="0" smtClean="0"/>
          </a:p>
          <a:p>
            <a:r>
              <a:rPr lang="en-US" dirty="0" smtClean="0"/>
              <a:t>Negative binomial-based packages can suffer from an inflated FDR</a:t>
            </a:r>
          </a:p>
          <a:p>
            <a:r>
              <a:rPr lang="en-US" dirty="0" err="1" smtClean="0"/>
              <a:t>Limma-voom</a:t>
            </a:r>
            <a:r>
              <a:rPr lang="en-US" dirty="0" smtClean="0"/>
              <a:t> does not appear to have this problem</a:t>
            </a:r>
          </a:p>
          <a:p>
            <a:r>
              <a:rPr lang="en-US" dirty="0" smtClean="0"/>
              <a:t>Powerful, flexible, 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6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Steps in a </a:t>
            </a:r>
            <a:r>
              <a:rPr lang="en-US" dirty="0" err="1" smtClean="0"/>
              <a:t>Limma-Voom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277"/>
            <a:ext cx="10515600" cy="468968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Calculate normalization factors</a:t>
            </a:r>
          </a:p>
          <a:p>
            <a:r>
              <a:rPr lang="en-US" dirty="0" smtClean="0"/>
              <a:t>Filter low expressed genes</a:t>
            </a:r>
          </a:p>
          <a:p>
            <a:r>
              <a:rPr lang="en-US" dirty="0" smtClean="0"/>
              <a:t>Define linear model</a:t>
            </a:r>
          </a:p>
          <a:p>
            <a:r>
              <a:rPr lang="en-US" dirty="0" smtClean="0"/>
              <a:t>Calculate </a:t>
            </a:r>
            <a:r>
              <a:rPr lang="en-US" dirty="0" err="1" smtClean="0"/>
              <a:t>voom</a:t>
            </a:r>
            <a:r>
              <a:rPr lang="en-US" dirty="0" smtClean="0"/>
              <a:t> weights</a:t>
            </a:r>
          </a:p>
          <a:p>
            <a:r>
              <a:rPr lang="en-US" dirty="0" smtClean="0"/>
              <a:t>Fit per-gene linear models</a:t>
            </a:r>
          </a:p>
          <a:p>
            <a:r>
              <a:rPr lang="en-US" dirty="0" smtClean="0"/>
              <a:t>Fit contrasts</a:t>
            </a:r>
          </a:p>
          <a:p>
            <a:r>
              <a:rPr lang="en-US" dirty="0" smtClean="0"/>
              <a:t>Use empirical Bayes smoothing to get better </a:t>
            </a:r>
            <a:r>
              <a:rPr lang="en-US" dirty="0" err="1" smtClean="0"/>
              <a:t>s.e.</a:t>
            </a:r>
            <a:r>
              <a:rPr lang="en-US" dirty="0" smtClean="0"/>
              <a:t> estimates for contrasts than the per-gene ones</a:t>
            </a:r>
          </a:p>
          <a:p>
            <a:r>
              <a:rPr lang="en-US" dirty="0" smtClean="0"/>
              <a:t>Adjust p-values for false discovery rate (</a:t>
            </a:r>
            <a:r>
              <a:rPr lang="en-US" dirty="0" err="1" smtClean="0"/>
              <a:t>Benjamini</a:t>
            </a:r>
            <a:r>
              <a:rPr lang="en-US" dirty="0" smtClean="0"/>
              <a:t>-Hochberg by default)</a:t>
            </a:r>
          </a:p>
          <a:p>
            <a:r>
              <a:rPr lang="en-US" dirty="0" smtClean="0"/>
              <a:t>Assess results (do they make sense?), enrichment analysis,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5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362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 Light</vt:lpstr>
      <vt:lpstr>Calibri</vt:lpstr>
      <vt:lpstr>Office Theme</vt:lpstr>
      <vt:lpstr>Differential Expression Analysis</vt:lpstr>
      <vt:lpstr>Normalization</vt:lpstr>
      <vt:lpstr>TMM Normalization</vt:lpstr>
      <vt:lpstr>Voom Transformation and Weighting</vt:lpstr>
      <vt:lpstr>PowerPoint Presentation</vt:lpstr>
      <vt:lpstr>Why limma?</vt:lpstr>
      <vt:lpstr>General Steps in a Limma-Voom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Expression Analysis</dc:title>
  <dc:creator>Blythe Durbin-Johnson</dc:creator>
  <cp:lastModifiedBy>Blythe Durbin-Johnson</cp:lastModifiedBy>
  <cp:revision>17</cp:revision>
  <dcterms:created xsi:type="dcterms:W3CDTF">2017-06-15T20:09:52Z</dcterms:created>
  <dcterms:modified xsi:type="dcterms:W3CDTF">2017-06-15T20:43:54Z</dcterms:modified>
</cp:coreProperties>
</file>