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ppt/theme/themeOverride2.xml" ContentType="application/vnd.openxmlformats-officedocument.themeOverride+xml"/>
  <Override PartName="/ppt/comments/comment3.xml" ContentType="application/vnd.openxmlformats-officedocument.presentationml.comments+xml"/>
  <Override PartName="/ppt/comments/comment4.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9" r:id="rId2"/>
    <p:sldId id="300" r:id="rId3"/>
    <p:sldId id="256" r:id="rId4"/>
    <p:sldId id="302" r:id="rId5"/>
    <p:sldId id="303" r:id="rId6"/>
    <p:sldId id="304" r:id="rId7"/>
    <p:sldId id="338" r:id="rId8"/>
    <p:sldId id="341" r:id="rId9"/>
    <p:sldId id="305" r:id="rId10"/>
    <p:sldId id="306" r:id="rId11"/>
    <p:sldId id="307" r:id="rId12"/>
    <p:sldId id="308" r:id="rId13"/>
    <p:sldId id="309" r:id="rId14"/>
    <p:sldId id="339" r:id="rId15"/>
    <p:sldId id="310" r:id="rId16"/>
    <p:sldId id="340" r:id="rId17"/>
    <p:sldId id="342" r:id="rId18"/>
    <p:sldId id="311" r:id="rId19"/>
    <p:sldId id="313" r:id="rId20"/>
    <p:sldId id="314" r:id="rId21"/>
    <p:sldId id="323" r:id="rId22"/>
    <p:sldId id="336" r:id="rId23"/>
    <p:sldId id="337" r:id="rId24"/>
    <p:sldId id="343" r:id="rId25"/>
    <p:sldId id="315" r:id="rId26"/>
    <p:sldId id="329" r:id="rId27"/>
    <p:sldId id="330" r:id="rId28"/>
    <p:sldId id="312" r:id="rId29"/>
    <p:sldId id="316" r:id="rId30"/>
    <p:sldId id="317" r:id="rId31"/>
    <p:sldId id="318" r:id="rId32"/>
    <p:sldId id="328" r:id="rId33"/>
    <p:sldId id="319" r:id="rId34"/>
    <p:sldId id="326" r:id="rId35"/>
    <p:sldId id="344" r:id="rId36"/>
    <p:sldId id="345" r:id="rId37"/>
    <p:sldId id="331" r:id="rId38"/>
    <p:sldId id="332" r:id="rId39"/>
    <p:sldId id="333" r:id="rId40"/>
    <p:sldId id="334" r:id="rId41"/>
    <p:sldId id="335" r:id="rId42"/>
    <p:sldId id="320" r:id="rId43"/>
    <p:sldId id="346" r:id="rId44"/>
    <p:sldId id="27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Pang" initials="HP" lastIdx="13" clrIdx="0">
    <p:extLst>
      <p:ext uri="{19B8F6BF-5375-455C-9EA6-DF929625EA0E}">
        <p15:presenceInfo xmlns:p15="http://schemas.microsoft.com/office/powerpoint/2012/main" userId="S-1-5-21-484763869-2052111302-1801674531-8416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9T15:13:39.769" idx="2">
    <p:pos x="10" y="10"/>
    <p:text>这里面需要对应答信号为什莫是低电平进行描述说明</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9T15:15:50.762" idx="3">
    <p:pos x="10" y="10"/>
    <p:text>这里的第九个时钟周期后需要将SCL时钟拉低一段时间，为什么？？此时时钟的拉低由谁控制，如何判断时钟拉低的长度，起到了什么作用</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19T15:20:14.780" idx="5">
    <p:pos x="7358" y="1049"/>
    <p:text>需要对时钟信号持续到此时这个字节结束要有一定的判断，为什么</p:text>
    <p:extLst>
      <p:ext uri="{C676402C-5697-4E1C-873F-D02D1690AC5C}">
        <p15:threadingInfo xmlns:p15="http://schemas.microsoft.com/office/powerpoint/2012/main" timeZoneBias="-480"/>
      </p:ext>
    </p:extLst>
  </p:cm>
  <p:cm authorId="1" dt="2019-09-23T11:33:40.817" idx="13">
    <p:pos x="7358" y="1185"/>
    <p:text>该问题未解决，文字描述来自I2C协议。-庞宏俐</p:text>
    <p:extLst>
      <p:ext uri="{C676402C-5697-4E1C-873F-D02D1690AC5C}">
        <p15:threadingInfo xmlns:p15="http://schemas.microsoft.com/office/powerpoint/2012/main" timeZoneBias="-48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19T15:22:01.693" idx="6">
    <p:pos x="7467" y="1049"/>
    <p:text>进行更新说明，本页的这两种情况的具体含义</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19T15:23:02.067" idx="7">
    <p:pos x="10" y="10"/>
    <p:text>I2C总线和SMBUS的区别在哪，他们的应用有什么不同之处，在硬件实现和具体的功能方面有什莫区别</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19T15:24:06.840" idx="8">
    <p:pos x="6221" y="1961"/>
    <p:text>这个图的电源接法有什么错误，对SMBUS的图进行解释说明，重新找一张图来解释说明SMbus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19T15:27:52.055" idx="10">
    <p:pos x="10" y="10"/>
    <p:text>块写入和读取的操作为什么需要在command之后添加字节个数，有没有可能是设备的不同导致的这种情况。</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2E23A-47C0-4D19-8ECA-4B68BAA449C4}" type="datetimeFigureOut">
              <a:rPr lang="zh-CN" altLang="en-US" smtClean="0"/>
              <a:t>2020/9/2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09D48-9ADC-4896-A9E4-A1E834272605}" type="slidenum">
              <a:rPr lang="zh-CN" altLang="en-US" smtClean="0"/>
              <a:t>‹#›</a:t>
            </a:fld>
            <a:endParaRPr lang="zh-CN" altLang="en-US"/>
          </a:p>
        </p:txBody>
      </p:sp>
    </p:spTree>
    <p:extLst>
      <p:ext uri="{BB962C8B-B14F-4D97-AF65-F5344CB8AC3E}">
        <p14:creationId xmlns:p14="http://schemas.microsoft.com/office/powerpoint/2010/main" val="38360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8D809D48-9ADC-4896-A9E4-A1E834272605}" type="slidenum">
              <a:rPr lang="zh-CN" altLang="en-US" smtClean="0"/>
              <a:t>11</a:t>
            </a:fld>
            <a:endParaRPr lang="zh-CN" altLang="en-US"/>
          </a:p>
        </p:txBody>
      </p:sp>
    </p:spTree>
    <p:extLst>
      <p:ext uri="{BB962C8B-B14F-4D97-AF65-F5344CB8AC3E}">
        <p14:creationId xmlns:p14="http://schemas.microsoft.com/office/powerpoint/2010/main" val="247697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3A61-92D7-40FB-BD9E-D224691238D9}"/>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4A70CF2B-B0FF-494D-817F-BA3D18E5D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04471BC-089C-4F93-B9AC-12936A768106}"/>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51EEB679-AC2A-4EAC-BD75-50136C6E5CF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CC6350-127F-4453-B2D2-03618FCE5ECD}"/>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86353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CECB-E8A3-4A41-85C7-DF04DDBF2F8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8DC714-C9B0-43BA-917C-183269D00E47}"/>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74E7F4D-C7AB-44E6-B672-D5516641E323}"/>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49A29CE2-850F-436D-A3DB-C2D73DB2D91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835CC1A-83BE-4368-8A47-DB0A9F56F17F}"/>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56855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CCA28-B3F0-4FEE-9D85-2B34FA23040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F741FFE-5F35-4C16-9731-D35CAB99A56D}"/>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459D3CB-B08F-4452-914A-918C57BBBDF7}"/>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91A5660D-8D44-493A-B78B-5A93116657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EE1059-4FF1-400B-89FC-8EC380F7B18B}"/>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23986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 Slide">
    <p:spTree>
      <p:nvGrpSpPr>
        <p:cNvPr id="1" name=""/>
        <p:cNvGrpSpPr/>
        <p:nvPr/>
      </p:nvGrpSpPr>
      <p:grpSpPr>
        <a:xfrm>
          <a:off x="0" y="0"/>
          <a:ext cx="0" cy="0"/>
          <a:chOff x="0" y="0"/>
          <a:chExt cx="0" cy="0"/>
        </a:xfrm>
      </p:grpSpPr>
      <p:pic>
        <p:nvPicPr>
          <p:cNvPr id="5" name="Picture 4" descr="BACKGROUND_divider 01 copy copy.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1096703"/>
          </a:xfrm>
          <a:prstGeom prst="rect">
            <a:avLst/>
          </a:prstGeom>
        </p:spPr>
      </p:pic>
      <p:sp>
        <p:nvSpPr>
          <p:cNvPr id="3" name="Slide Number Placeholder 2"/>
          <p:cNvSpPr>
            <a:spLocks noGrp="1"/>
          </p:cNvSpPr>
          <p:nvPr>
            <p:ph type="sldNum" sz="quarter" idx="10"/>
          </p:nvPr>
        </p:nvSpPr>
        <p:spPr>
          <a:xfrm>
            <a:off x="237391" y="6356351"/>
            <a:ext cx="2844800" cy="366183"/>
          </a:xfrm>
        </p:spPr>
        <p:txBody>
          <a:bodyPr/>
          <a:lstStyle>
            <a:lvl1pPr>
              <a:defRPr>
                <a:solidFill>
                  <a:srgbClr val="009ADD"/>
                </a:solidFill>
              </a:defRPr>
            </a:lvl1pPr>
          </a:lstStyle>
          <a:p>
            <a:fld id="{119E710C-CA95-459A-8D3E-E9FB9048E3F4}" type="slidenum">
              <a:rPr lang="zh-CN" altLang="en-US" smtClean="0"/>
              <a:t>‹#›</a:t>
            </a:fld>
            <a:endParaRPr lang="zh-CN" altLang="en-US"/>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5572" y="6350427"/>
            <a:ext cx="756161" cy="380329"/>
          </a:xfrm>
          <a:prstGeom prst="rect">
            <a:avLst/>
          </a:prstGeom>
        </p:spPr>
      </p:pic>
      <p:sp>
        <p:nvSpPr>
          <p:cNvPr id="6" name="Title 10"/>
          <p:cNvSpPr>
            <a:spLocks noGrp="1"/>
          </p:cNvSpPr>
          <p:nvPr>
            <p:ph type="title" hasCustomPrompt="1"/>
          </p:nvPr>
        </p:nvSpPr>
        <p:spPr>
          <a:xfrm>
            <a:off x="237392" y="275170"/>
            <a:ext cx="11717218" cy="627944"/>
          </a:xfrm>
          <a:prstGeom prst="rect">
            <a:avLst/>
          </a:prstGeom>
        </p:spPr>
        <p:txBody>
          <a:bodyPr vert="horz">
            <a:noAutofit/>
          </a:bodyPr>
          <a:lstStyle>
            <a:lvl1pPr algn="l">
              <a:defRPr sz="3001" b="1">
                <a:solidFill>
                  <a:srgbClr val="009BDE"/>
                </a:solidFill>
              </a:defRPr>
            </a:lvl1pPr>
          </a:lstStyle>
          <a:p>
            <a:r>
              <a:rPr lang="en-US" dirty="0"/>
              <a:t>Subject Title</a:t>
            </a:r>
          </a:p>
        </p:txBody>
      </p:sp>
      <p:sp>
        <p:nvSpPr>
          <p:cNvPr id="8" name="Text Placeholder 8"/>
          <p:cNvSpPr>
            <a:spLocks noGrp="1"/>
          </p:cNvSpPr>
          <p:nvPr>
            <p:ph type="body" sz="quarter" idx="15" hasCustomPrompt="1"/>
          </p:nvPr>
        </p:nvSpPr>
        <p:spPr>
          <a:xfrm>
            <a:off x="237391" y="1222023"/>
            <a:ext cx="11717543" cy="621828"/>
          </a:xfrm>
          <a:prstGeom prst="rect">
            <a:avLst/>
          </a:prstGeom>
        </p:spPr>
        <p:txBody>
          <a:bodyPr vert="horz" lIns="162547" tIns="81273" rIns="162547" bIns="81273"/>
          <a:lstStyle>
            <a:lvl1pPr marL="0" marR="0" indent="0" algn="l" defTabSz="609482"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175"/>
            </a:lvl2pPr>
            <a:lvl3pPr>
              <a:defRPr sz="1875"/>
            </a:lvl3pPr>
            <a:lvl4pPr>
              <a:defRPr sz="1575"/>
            </a:lvl4pPr>
            <a:lvl5pPr>
              <a:defRPr sz="1575"/>
            </a:lvl5pPr>
          </a:lstStyle>
          <a:p>
            <a:pPr lvl="0"/>
            <a:r>
              <a:rPr lang="en-US" dirty="0"/>
              <a:t>Subhead Goes Here</a:t>
            </a:r>
          </a:p>
        </p:txBody>
      </p:sp>
      <p:sp>
        <p:nvSpPr>
          <p:cNvPr id="10" name="Text Placeholder 8"/>
          <p:cNvSpPr>
            <a:spLocks noGrp="1"/>
          </p:cNvSpPr>
          <p:nvPr>
            <p:ph type="body" sz="quarter" idx="16" hasCustomPrompt="1"/>
          </p:nvPr>
        </p:nvSpPr>
        <p:spPr>
          <a:xfrm>
            <a:off x="237391" y="1843856"/>
            <a:ext cx="11717543" cy="1066175"/>
          </a:xfrm>
          <a:prstGeom prst="rect">
            <a:avLst/>
          </a:prstGeom>
        </p:spPr>
        <p:txBody>
          <a:bodyPr vert="horz" lIns="162547" tIns="81273" rIns="162547" bIns="81273"/>
          <a:lstStyle>
            <a:lvl1pPr marL="0" marR="0" indent="0" algn="l" defTabSz="609482" rtl="0" eaLnBrk="1" fontAlgn="auto" latinLnBrk="0" hangingPunct="1">
              <a:lnSpc>
                <a:spcPct val="100000"/>
              </a:lnSpc>
              <a:spcBef>
                <a:spcPct val="20000"/>
              </a:spcBef>
              <a:spcAft>
                <a:spcPts val="0"/>
              </a:spcAft>
              <a:buClrTx/>
              <a:buSzTx/>
              <a:buFont typeface="Arial"/>
              <a:buNone/>
              <a:tabLst/>
              <a:defRPr sz="1875" b="1">
                <a:solidFill>
                  <a:srgbClr val="787878"/>
                </a:solidFill>
              </a:defRPr>
            </a:lvl1pPr>
            <a:lvl2pPr>
              <a:defRPr sz="2175"/>
            </a:lvl2pPr>
            <a:lvl3pPr>
              <a:defRPr sz="1875"/>
            </a:lvl3pPr>
            <a:lvl4pPr>
              <a:defRPr sz="1575"/>
            </a:lvl4pPr>
            <a:lvl5pPr>
              <a:defRPr sz="1575"/>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237068" y="3104447"/>
            <a:ext cx="8173156" cy="3116440"/>
          </a:xfrm>
          <a:prstGeom prst="rect">
            <a:avLst/>
          </a:prstGeom>
        </p:spPr>
        <p:txBody>
          <a:bodyPr vert="horz" lIns="162547" tIns="81273" rIns="162547" bIns="81273"/>
          <a:lstStyle>
            <a:lvl1pPr marL="341310" indent="-341310">
              <a:spcAft>
                <a:spcPts val="800"/>
              </a:spcAft>
              <a:buSzPct val="90000"/>
              <a:buFontTx/>
              <a:buBlip>
                <a:blip r:embed="rId4"/>
              </a:buBlip>
              <a:defRPr sz="1875">
                <a:solidFill>
                  <a:srgbClr val="787878"/>
                </a:solidFill>
              </a:defRPr>
            </a:lvl1pPr>
            <a:lvl2pPr marL="792328" indent="-377879">
              <a:spcAft>
                <a:spcPts val="800"/>
              </a:spcAft>
              <a:defRPr sz="1575">
                <a:solidFill>
                  <a:srgbClr val="787878"/>
                </a:solidFill>
              </a:defRPr>
            </a:lvl2pPr>
            <a:lvl3pPr>
              <a:defRPr sz="1575">
                <a:solidFill>
                  <a:srgbClr val="787878"/>
                </a:solidFill>
              </a:defRPr>
            </a:lvl3pPr>
            <a:lvl4pPr>
              <a:defRPr sz="1575">
                <a:solidFill>
                  <a:srgbClr val="787878"/>
                </a:solidFill>
              </a:defRPr>
            </a:lvl4pPr>
            <a:lvl5pPr>
              <a:defRPr sz="1575">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Tree>
    <p:extLst>
      <p:ext uri="{BB962C8B-B14F-4D97-AF65-F5344CB8AC3E}">
        <p14:creationId xmlns:p14="http://schemas.microsoft.com/office/powerpoint/2010/main" val="213844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23900" y="6135914"/>
            <a:ext cx="2844800" cy="269055"/>
          </a:xfrm>
        </p:spPr>
        <p:txBody>
          <a:bodyPr/>
          <a:lstStyle>
            <a:lvl1pPr algn="l">
              <a:defRPr sz="1575"/>
            </a:lvl1pPr>
          </a:lstStyle>
          <a:p>
            <a:fld id="{469DBF4B-EB49-4AA6-B176-453F33C22AD8}" type="datetimeFigureOut">
              <a:rPr lang="zh-CN" altLang="en-US" smtClean="0"/>
              <a:t>2020/9/2</a:t>
            </a:fld>
            <a:endParaRPr lang="zh-CN" altLang="en-US"/>
          </a:p>
        </p:txBody>
      </p:sp>
      <p:sp>
        <p:nvSpPr>
          <p:cNvPr id="10" name="TextBox 9"/>
          <p:cNvSpPr txBox="1"/>
          <p:nvPr/>
        </p:nvSpPr>
        <p:spPr>
          <a:xfrm>
            <a:off x="123902" y="6394243"/>
            <a:ext cx="2096508" cy="319296"/>
          </a:xfrm>
          <a:prstGeom prst="rect">
            <a:avLst/>
          </a:prstGeom>
          <a:noFill/>
        </p:spPr>
        <p:txBody>
          <a:bodyPr wrap="square" lIns="121898" tIns="60949" rIns="121898" bIns="60949" rtlCol="0">
            <a:spAutoFit/>
          </a:bodyPr>
          <a:lstStyle/>
          <a:p>
            <a:r>
              <a:rPr lang="en-US" sz="1275" b="1" spc="39" dirty="0">
                <a:solidFill>
                  <a:srgbClr val="FFFFFF"/>
                </a:solidFill>
                <a:latin typeface="+mj-lt"/>
              </a:rPr>
              <a:t>CONFIDENTIAL</a:t>
            </a:r>
          </a:p>
        </p:txBody>
      </p:sp>
      <p:sp>
        <p:nvSpPr>
          <p:cNvPr id="11" name="Text Placeholder 5"/>
          <p:cNvSpPr>
            <a:spLocks noGrp="1"/>
          </p:cNvSpPr>
          <p:nvPr>
            <p:ph type="body" sz="quarter" idx="10" hasCustomPrompt="1"/>
          </p:nvPr>
        </p:nvSpPr>
        <p:spPr>
          <a:xfrm>
            <a:off x="5988454" y="5116968"/>
            <a:ext cx="5572073" cy="803076"/>
          </a:xfrm>
          <a:prstGeom prst="rect">
            <a:avLst/>
          </a:prstGeom>
        </p:spPr>
        <p:txBody>
          <a:bodyPr vert="horz" lIns="162547" tIns="81273" rIns="162547" bIns="81273" anchor="b"/>
          <a:lstStyle>
            <a:lvl1pPr marL="0" marR="0" indent="0" algn="r" defTabSz="609482" rtl="0" eaLnBrk="1" fontAlgn="auto" latinLnBrk="0" hangingPunct="1">
              <a:lnSpc>
                <a:spcPct val="100000"/>
              </a:lnSpc>
              <a:spcBef>
                <a:spcPct val="20000"/>
              </a:spcBef>
              <a:spcAft>
                <a:spcPts val="0"/>
              </a:spcAft>
              <a:buClrTx/>
              <a:buSzTx/>
              <a:buFont typeface="Arial"/>
              <a:buNone/>
              <a:tabLst/>
              <a:defRPr sz="2400" b="1" spc="0" baseline="0">
                <a:solidFill>
                  <a:srgbClr val="FFFFFF"/>
                </a:solidFill>
              </a:defRPr>
            </a:lvl1pPr>
          </a:lstStyle>
          <a:p>
            <a:pPr marL="0" marR="0" lvl="0" indent="0" algn="r" defTabSz="609482"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8888585" y="5933817"/>
            <a:ext cx="2671940" cy="465040"/>
          </a:xfrm>
          <a:prstGeom prst="rect">
            <a:avLst/>
          </a:prstGeom>
        </p:spPr>
        <p:txBody>
          <a:bodyPr vert="horz" lIns="162547" tIns="81273" rIns="162547" bIns="81273" anchor="ctr"/>
          <a:lstStyle>
            <a:lvl1pPr marL="0" indent="0" algn="r">
              <a:lnSpc>
                <a:spcPct val="90000"/>
              </a:lnSpc>
              <a:buNone/>
              <a:defRPr sz="2175" b="0">
                <a:solidFill>
                  <a:srgbClr val="FFFFFF"/>
                </a:solidFill>
              </a:defRPr>
            </a:lvl1pPr>
          </a:lstStyle>
          <a:p>
            <a:pPr lvl="0"/>
            <a:r>
              <a:rPr lang="en-US" dirty="0"/>
              <a:t>Author</a:t>
            </a:r>
          </a:p>
        </p:txBody>
      </p:sp>
      <p:sp>
        <p:nvSpPr>
          <p:cNvPr id="13" name="Text Placeholder 5"/>
          <p:cNvSpPr>
            <a:spLocks noGrp="1"/>
          </p:cNvSpPr>
          <p:nvPr>
            <p:ph type="body" sz="quarter" idx="13" hasCustomPrompt="1"/>
          </p:nvPr>
        </p:nvSpPr>
        <p:spPr>
          <a:xfrm>
            <a:off x="8888585" y="6398855"/>
            <a:ext cx="2671940" cy="312122"/>
          </a:xfrm>
          <a:prstGeom prst="rect">
            <a:avLst/>
          </a:prstGeom>
        </p:spPr>
        <p:txBody>
          <a:bodyPr vert="horz" lIns="162547" tIns="81273" rIns="162547" bIns="81273"/>
          <a:lstStyle>
            <a:lvl1pPr marL="0" indent="0" algn="r">
              <a:lnSpc>
                <a:spcPct val="90000"/>
              </a:lnSpc>
              <a:buNone/>
              <a:defRPr sz="1575" b="0">
                <a:solidFill>
                  <a:srgbClr val="FFFFFF"/>
                </a:solidFill>
              </a:defRPr>
            </a:lvl1pPr>
          </a:lstStyle>
          <a:p>
            <a:pPr lvl="0"/>
            <a:r>
              <a:rPr lang="en-US" dirty="0"/>
              <a:t>Position</a:t>
            </a:r>
          </a:p>
        </p:txBody>
      </p:sp>
    </p:spTree>
    <p:extLst>
      <p:ext uri="{BB962C8B-B14F-4D97-AF65-F5344CB8AC3E}">
        <p14:creationId xmlns:p14="http://schemas.microsoft.com/office/powerpoint/2010/main" val="288895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ign Off">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390" y="2935115"/>
            <a:ext cx="11748684" cy="865483"/>
          </a:xfrm>
          <a:effectLst>
            <a:outerShdw blurRad="50800" dist="38100" dir="5400000" algn="t" rotWithShape="0">
              <a:prstClr val="black">
                <a:alpha val="40000"/>
              </a:prstClr>
            </a:outerShdw>
          </a:effectLst>
        </p:spPr>
        <p:txBody>
          <a:bodyPr>
            <a:normAutofit/>
          </a:bodyPr>
          <a:lstStyle>
            <a:lvl1pPr algn="ctr">
              <a:defRPr sz="3451" baseline="0"/>
            </a:lvl1pPr>
          </a:lstStyle>
          <a:p>
            <a:r>
              <a:rPr lang="en-US" dirty="0"/>
              <a:t>Sign-Off Text</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5572" y="6350427"/>
            <a:ext cx="756161" cy="380329"/>
          </a:xfrm>
          <a:prstGeom prst="rect">
            <a:avLst/>
          </a:prstGeom>
        </p:spPr>
      </p:pic>
    </p:spTree>
    <p:extLst>
      <p:ext uri="{BB962C8B-B14F-4D97-AF65-F5344CB8AC3E}">
        <p14:creationId xmlns:p14="http://schemas.microsoft.com/office/powerpoint/2010/main" val="6620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EC96-7B1F-4E83-83C4-0F6B334184E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799BA97-0F46-4F50-95AA-55C5354F827D}"/>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8C7A5B0-E3C1-428F-8279-4C85EE585FFA}"/>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285801CF-77E8-4C6C-A5AE-D8E81F1B528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9C7516D-0A38-4BFF-9A23-488F68688DFD}"/>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0038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E923-718E-4AC2-B54D-A3AFB2B6E31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7A2FA5-3F7B-4C5C-A280-AE7B5F148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3C105FBF-A297-4D3D-B407-B6FB4E550B85}"/>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78515337-C9A3-4A10-9DCA-C34D80458C8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1648D13-996C-410B-9C1F-55C1822068BB}"/>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3103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9CC4-02C6-42E2-A7D4-AFCE53CBD69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9E7E3B-5BC4-4BAB-A427-22C7F9A5709F}"/>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5F6CE6C-6CE6-4486-A361-E23EAE15322A}"/>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8213591-BB1C-4085-8D90-8110246311CA}"/>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6" name="Footer Placeholder 5">
            <a:extLst>
              <a:ext uri="{FF2B5EF4-FFF2-40B4-BE49-F238E27FC236}">
                <a16:creationId xmlns:a16="http://schemas.microsoft.com/office/drawing/2014/main" id="{C7A69484-F3C3-4DAC-9359-19941C8AF2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140F56-97E1-4FC2-9A63-3DFAED35BBB7}"/>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5087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3BB6-2EC5-42EE-A923-81C0FEDD0BD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D9686C2-478C-4EFD-9513-843C36709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36060C82-5CEE-4399-A034-6AAB1D752076}"/>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4122514-26BE-4AA9-9087-43D5C3FD7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1082B390-BCFE-453D-8713-6F308A13EB87}"/>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AB45C6F-8CC1-4F11-9DCE-7BDE8AFADEB6}"/>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8" name="Footer Placeholder 7">
            <a:extLst>
              <a:ext uri="{FF2B5EF4-FFF2-40B4-BE49-F238E27FC236}">
                <a16:creationId xmlns:a16="http://schemas.microsoft.com/office/drawing/2014/main" id="{A724667E-9756-474D-9B33-7CC9233518A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0053335-A277-4641-97C4-6FC0FA48AA52}"/>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90640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447-2596-4979-ABC5-866D7A25EEB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BADAB59-13A8-47C0-9606-21C4EB531CC9}"/>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4" name="Footer Placeholder 3">
            <a:extLst>
              <a:ext uri="{FF2B5EF4-FFF2-40B4-BE49-F238E27FC236}">
                <a16:creationId xmlns:a16="http://schemas.microsoft.com/office/drawing/2014/main" id="{18614376-B9C8-4EF0-90D7-2D83BBE9756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44EFDC-2B36-44B7-BA7E-ED880E882E06}"/>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80772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6EF1-FF6D-44FC-9A49-FDCA3DDCABDC}"/>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3" name="Footer Placeholder 2">
            <a:extLst>
              <a:ext uri="{FF2B5EF4-FFF2-40B4-BE49-F238E27FC236}">
                <a16:creationId xmlns:a16="http://schemas.microsoft.com/office/drawing/2014/main" id="{87B56195-C215-434D-A946-8F2C94DC867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96BBD26-2A1C-44CA-A902-9797C4346696}"/>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39875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00CE-D7D9-47B2-9235-76E9C554B3F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D12F95-D762-450C-8B09-1B06A8B7C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54E3CA8-9E82-44FF-8519-1A91A816D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B4CD33C-C5ED-4B16-9F0D-E1812D4AD3C8}"/>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6" name="Footer Placeholder 5">
            <a:extLst>
              <a:ext uri="{FF2B5EF4-FFF2-40B4-BE49-F238E27FC236}">
                <a16:creationId xmlns:a16="http://schemas.microsoft.com/office/drawing/2014/main" id="{C05689D7-5A7B-4FCC-88DC-9DD749603F4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68324B7-6001-409B-AA2C-998C8B03FB12}"/>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19809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BDE-2574-485C-955C-4B349E490EC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924766A-4A56-4770-9D06-4848764A5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A8C3430-99FE-4B40-91F7-92B11763D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1E06992F-0B90-4777-95A2-7EE7BEE1D006}"/>
              </a:ext>
            </a:extLst>
          </p:cNvPr>
          <p:cNvSpPr>
            <a:spLocks noGrp="1"/>
          </p:cNvSpPr>
          <p:nvPr>
            <p:ph type="dt" sz="half" idx="10"/>
          </p:nvPr>
        </p:nvSpPr>
        <p:spPr/>
        <p:txBody>
          <a:bodyPr/>
          <a:lstStyle/>
          <a:p>
            <a:fld id="{D886EB43-007C-4455-BB67-DBD2F5AB75BC}" type="datetimeFigureOut">
              <a:rPr lang="zh-CN" altLang="en-US" smtClean="0"/>
              <a:t>2020/9/2</a:t>
            </a:fld>
            <a:endParaRPr lang="zh-CN" altLang="en-US"/>
          </a:p>
        </p:txBody>
      </p:sp>
      <p:sp>
        <p:nvSpPr>
          <p:cNvPr id="6" name="Footer Placeholder 5">
            <a:extLst>
              <a:ext uri="{FF2B5EF4-FFF2-40B4-BE49-F238E27FC236}">
                <a16:creationId xmlns:a16="http://schemas.microsoft.com/office/drawing/2014/main" id="{8A7CC467-CE29-4B15-A8FA-13B4383935E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AFC2595-C6B0-468D-B42B-DF32CEB53B7A}"/>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10324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5D694-CF2A-45FA-9109-FF4E8D24C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3D37850-4CAE-430A-8988-44737DF8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9A18FB3-2D90-47BC-9284-813F08CA1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6EB43-007C-4455-BB67-DBD2F5AB75BC}" type="datetimeFigureOut">
              <a:rPr lang="zh-CN" altLang="en-US" smtClean="0"/>
              <a:t>2020/9/2</a:t>
            </a:fld>
            <a:endParaRPr lang="zh-CN" altLang="en-US"/>
          </a:p>
        </p:txBody>
      </p:sp>
      <p:sp>
        <p:nvSpPr>
          <p:cNvPr id="5" name="Footer Placeholder 4">
            <a:extLst>
              <a:ext uri="{FF2B5EF4-FFF2-40B4-BE49-F238E27FC236}">
                <a16:creationId xmlns:a16="http://schemas.microsoft.com/office/drawing/2014/main" id="{C4A8A066-DECD-4E92-82EB-3EC791047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43787B9-868B-4DF5-9947-4E0DA2C1A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284090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6.xml"/><Relationship Id="rId7" Type="http://schemas.openxmlformats.org/officeDocument/2006/relationships/customXml" Target="../ink/ink3.xml"/><Relationship Id="rId12"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4.xml"/><Relationship Id="rId14" Type="http://schemas.openxmlformats.org/officeDocument/2006/relationships/image" Target="../media/image22.emf"/></Relationships>
</file>

<file path=ppt/slides/_rels/slide27.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12.xml"/><Relationship Id="rId7" Type="http://schemas.openxmlformats.org/officeDocument/2006/relationships/customXml" Target="../ink/ink9.xml"/><Relationship Id="rId12" Type="http://schemas.openxmlformats.org/officeDocument/2006/relationships/image" Target="../media/image21.emf"/><Relationship Id="rId2" Type="http://schemas.openxmlformats.org/officeDocument/2006/relationships/customXml" Target="../ink/ink7.xml"/><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10.xml"/><Relationship Id="rId14" Type="http://schemas.openxmlformats.org/officeDocument/2006/relationships/image" Target="../media/image22.emf"/></Relationships>
</file>

<file path=ppt/slides/_rels/slide2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16.xml"/><Relationship Id="rId14" Type="http://schemas.openxmlformats.org/officeDocument/2006/relationships/image" Target="../media/image22.emf"/></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563E56-EE9B-401E-B6CD-A5FD12BD0781}"/>
              </a:ext>
            </a:extLst>
          </p:cNvPr>
          <p:cNvSpPr>
            <a:spLocks noGrp="1"/>
          </p:cNvSpPr>
          <p:nvPr>
            <p:ph type="body" sz="quarter" idx="10"/>
          </p:nvPr>
        </p:nvSpPr>
        <p:spPr>
          <a:xfrm>
            <a:off x="6293254" y="4907776"/>
            <a:ext cx="5572073" cy="674232"/>
          </a:xfrm>
        </p:spPr>
        <p:txBody>
          <a:bodyPr>
            <a:normAutofit/>
          </a:bodyPr>
          <a:lstStyle/>
          <a:p>
            <a:r>
              <a:rPr lang="en-US" altLang="zh-CN" sz="3200" dirty="0"/>
              <a:t>I2C Protocol Introduction</a:t>
            </a:r>
            <a:endParaRPr lang="zh-CN" altLang="en-US" sz="3200" dirty="0"/>
          </a:p>
        </p:txBody>
      </p:sp>
      <p:sp>
        <p:nvSpPr>
          <p:cNvPr id="3" name="Text Placeholder 2">
            <a:extLst>
              <a:ext uri="{FF2B5EF4-FFF2-40B4-BE49-F238E27FC236}">
                <a16:creationId xmlns:a16="http://schemas.microsoft.com/office/drawing/2014/main" id="{78160546-514F-4BAD-8B81-0B495994E1FF}"/>
              </a:ext>
            </a:extLst>
          </p:cNvPr>
          <p:cNvSpPr>
            <a:spLocks noGrp="1"/>
          </p:cNvSpPr>
          <p:nvPr>
            <p:ph type="body" sz="quarter" idx="12"/>
          </p:nvPr>
        </p:nvSpPr>
        <p:spPr>
          <a:xfrm>
            <a:off x="8477573" y="5582007"/>
            <a:ext cx="3058765" cy="1159755"/>
          </a:xfrm>
        </p:spPr>
        <p:txBody>
          <a:bodyPr>
            <a:noAutofit/>
          </a:bodyPr>
          <a:lstStyle/>
          <a:p>
            <a:pPr algn="l"/>
            <a:r>
              <a:rPr lang="en-US" altLang="zh-CN" sz="2400" dirty="0"/>
              <a:t>Hongjie Chen</a:t>
            </a:r>
          </a:p>
          <a:p>
            <a:pPr algn="l"/>
            <a:r>
              <a:rPr lang="en-US" altLang="zh-CN" sz="2400" dirty="0"/>
              <a:t>Updated :2020/9/2</a:t>
            </a:r>
            <a:endParaRPr lang="zh-CN" altLang="en-US" sz="2400" dirty="0"/>
          </a:p>
        </p:txBody>
      </p:sp>
    </p:spTree>
    <p:extLst>
      <p:ext uri="{BB962C8B-B14F-4D97-AF65-F5344CB8AC3E}">
        <p14:creationId xmlns:p14="http://schemas.microsoft.com/office/powerpoint/2010/main" val="420970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4426937"/>
          </a:xfrm>
        </p:spPr>
        <p:txBody>
          <a:bodyPr/>
          <a:lstStyle/>
          <a:p>
            <a:pPr marL="342900" indent="-342900">
              <a:buFont typeface="Wingdings" panose="05000000000000000000" pitchFamily="2" charset="2"/>
              <a:buChar char="u"/>
            </a:pPr>
            <a:r>
              <a:rPr lang="en-US" altLang="zh-CN" b="0" dirty="0">
                <a:solidFill>
                  <a:schemeClr val="accent1"/>
                </a:solidFill>
                <a:cs typeface="Arial" panose="020B0604020202020204" pitchFamily="34" charset="0"/>
              </a:rPr>
              <a:t>Data validity(</a:t>
            </a:r>
            <a:r>
              <a:rPr lang="zh-CN" altLang="en-US" b="0" dirty="0">
                <a:solidFill>
                  <a:schemeClr val="accent1"/>
                </a:solidFill>
                <a:cs typeface="Arial" panose="020B0604020202020204" pitchFamily="34" charset="0"/>
              </a:rPr>
              <a:t>数据有效性</a:t>
            </a:r>
            <a:r>
              <a:rPr lang="en-US" altLang="zh-CN" b="0" dirty="0">
                <a:solidFill>
                  <a:schemeClr val="accent1"/>
                </a:solidFill>
                <a:cs typeface="Arial" panose="020B0604020202020204" pitchFamily="34" charset="0"/>
              </a:rPr>
              <a:t>)</a:t>
            </a:r>
          </a:p>
          <a:p>
            <a:r>
              <a:rPr lang="en-US" altLang="zh-CN" b="0">
                <a:solidFill>
                  <a:schemeClr val="accent1"/>
                </a:solidFill>
                <a:cs typeface="Arial" panose="020B0604020202020204" pitchFamily="34" charset="0"/>
              </a:rPr>
              <a:t>   Each </a:t>
            </a:r>
            <a:r>
              <a:rPr lang="en-US" altLang="zh-CN" b="0" dirty="0">
                <a:solidFill>
                  <a:schemeClr val="accent1"/>
                </a:solidFill>
                <a:cs typeface="Arial" panose="020B0604020202020204" pitchFamily="34" charset="0"/>
              </a:rPr>
              <a:t>time we send a bit data on the SDA ,there is a clock pulse on the SCL correspondingly .</a:t>
            </a:r>
          </a:p>
          <a:p>
            <a:r>
              <a:rPr lang="en-US" altLang="zh-CN" b="0" dirty="0">
                <a:solidFill>
                  <a:schemeClr val="accent1"/>
                </a:solidFill>
                <a:cs typeface="Arial" panose="020B0604020202020204" pitchFamily="34" charset="0"/>
              </a:rPr>
              <a:t>   SCL=high , SDA can’t change          SCL=low , SDA can change .</a:t>
            </a:r>
          </a:p>
          <a:p>
            <a:r>
              <a:rPr lang="en-US" altLang="zh-CN" b="0" dirty="0">
                <a:solidFill>
                  <a:schemeClr val="accent1"/>
                </a:solidFill>
                <a:cs typeface="Arial" panose="020B0604020202020204" pitchFamily="34" charset="0"/>
              </a:rPr>
              <a:t>When the SCL=high , the data on the SDA line  was stable .-- the data valid</a:t>
            </a:r>
          </a:p>
          <a:p>
            <a:endParaRPr lang="en-US" altLang="zh-CN" dirty="0"/>
          </a:p>
        </p:txBody>
      </p:sp>
      <p:pic>
        <p:nvPicPr>
          <p:cNvPr id="3" name="Picture 2">
            <a:extLst>
              <a:ext uri="{FF2B5EF4-FFF2-40B4-BE49-F238E27FC236}">
                <a16:creationId xmlns:a16="http://schemas.microsoft.com/office/drawing/2014/main" id="{00DCD76A-6EF8-442C-A9B5-6711ADF2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35" y="3748268"/>
            <a:ext cx="6518422" cy="2734698"/>
          </a:xfrm>
          <a:prstGeom prst="rect">
            <a:avLst/>
          </a:prstGeom>
        </p:spPr>
      </p:pic>
    </p:spTree>
    <p:extLst>
      <p:ext uri="{BB962C8B-B14F-4D97-AF65-F5344CB8AC3E}">
        <p14:creationId xmlns:p14="http://schemas.microsoft.com/office/powerpoint/2010/main" val="42194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067" y="1062568"/>
            <a:ext cx="11717543" cy="1342502"/>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Start condition </a:t>
            </a:r>
          </a:p>
          <a:p>
            <a:r>
              <a:rPr lang="en-US" altLang="zh-CN" b="0" dirty="0">
                <a:solidFill>
                  <a:schemeClr val="accent1"/>
                </a:solidFill>
                <a:cs typeface="Arial" panose="020B0604020202020204" pitchFamily="34" charset="0"/>
              </a:rPr>
              <a:t>I2C use the SDA and SCL combination to express start signal and stop signal.</a:t>
            </a:r>
            <a:endParaRPr lang="zh-CN" altLang="en-US" b="0" dirty="0">
              <a:solidFill>
                <a:schemeClr val="accent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E0CB129-7681-4A78-89A9-E67431344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704" y="2133599"/>
            <a:ext cx="3948061" cy="4060683"/>
          </a:xfrm>
          <a:prstGeom prst="rect">
            <a:avLst/>
          </a:prstGeom>
        </p:spPr>
      </p:pic>
      <p:sp>
        <p:nvSpPr>
          <p:cNvPr id="4" name="TextBox 3">
            <a:extLst>
              <a:ext uri="{FF2B5EF4-FFF2-40B4-BE49-F238E27FC236}">
                <a16:creationId xmlns:a16="http://schemas.microsoft.com/office/drawing/2014/main" id="{FE0832DB-6046-4635-B8F4-43E5834C70CC}"/>
              </a:ext>
            </a:extLst>
          </p:cNvPr>
          <p:cNvSpPr txBox="1"/>
          <p:nvPr/>
        </p:nvSpPr>
        <p:spPr>
          <a:xfrm>
            <a:off x="388882" y="2564525"/>
            <a:ext cx="6688574" cy="3416320"/>
          </a:xfrm>
          <a:prstGeom prst="rect">
            <a:avLst/>
          </a:prstGeom>
          <a:noFill/>
        </p:spPr>
        <p:txBody>
          <a:bodyPr wrap="square" rtlCol="0">
            <a:spAutoFit/>
          </a:bodyPr>
          <a:lstStyle/>
          <a:p>
            <a:r>
              <a:rPr lang="en-US" altLang="zh-CN" sz="2400" b="1" dirty="0">
                <a:solidFill>
                  <a:schemeClr val="accent1"/>
                </a:solidFill>
              </a:rPr>
              <a:t>   </a:t>
            </a:r>
            <a:r>
              <a:rPr lang="en-US" altLang="zh-CN" sz="2400" dirty="0">
                <a:solidFill>
                  <a:schemeClr val="accent1"/>
                </a:solidFill>
                <a:cs typeface="Arial" panose="020B0604020202020204" pitchFamily="34" charset="0"/>
              </a:rPr>
              <a:t>When the SCL =high and the SDA  changes from high to low , this condition there is a start signal . </a:t>
            </a:r>
          </a:p>
          <a:p>
            <a:r>
              <a:rPr lang="en-US" altLang="zh-CN" sz="2400" dirty="0">
                <a:solidFill>
                  <a:schemeClr val="accent1"/>
                </a:solidFill>
                <a:cs typeface="Arial" panose="020B0604020202020204" pitchFamily="34" charset="0"/>
              </a:rPr>
              <a:t>   It comes from the master and after this start signal the bus is busy to transmission the data. Master can repeat sending start signal not send stop signal . </a:t>
            </a:r>
          </a:p>
          <a:p>
            <a:r>
              <a:rPr lang="en-US" altLang="zh-CN" sz="2400" dirty="0">
                <a:solidFill>
                  <a:schemeClr val="accent1"/>
                </a:solidFill>
                <a:cs typeface="Arial" panose="020B0604020202020204" pitchFamily="34" charset="0"/>
              </a:rPr>
              <a:t>   This  means the bus is also on busy status and send the data .</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92832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normAutofit/>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Stop condition</a:t>
            </a:r>
            <a:endParaRPr lang="zh-CN" altLang="en-US" b="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7B7CA19-B27B-4921-8B14-3B01868061C8}"/>
              </a:ext>
            </a:extLst>
          </p:cNvPr>
          <p:cNvSpPr txBox="1"/>
          <p:nvPr/>
        </p:nvSpPr>
        <p:spPr>
          <a:xfrm>
            <a:off x="735724" y="2196662"/>
            <a:ext cx="4550979" cy="3871829"/>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When the SCL =high and the SDA  changes from low to high , this condition there is a stop signal .</a:t>
            </a:r>
          </a:p>
          <a:p>
            <a:pPr defTabSz="609482">
              <a:spcBef>
                <a:spcPct val="20000"/>
              </a:spcBef>
            </a:pPr>
            <a:r>
              <a:rPr lang="en-US" altLang="zh-CN" sz="2400" dirty="0">
                <a:solidFill>
                  <a:schemeClr val="accent1"/>
                </a:solidFill>
                <a:cs typeface="Arial" panose="020B0604020202020204" pitchFamily="34" charset="0"/>
              </a:rPr>
              <a:t>   It comes from the master and  after this stop signal the bus is not busy . </a:t>
            </a:r>
          </a:p>
          <a:p>
            <a:pPr defTabSz="609482">
              <a:spcBef>
                <a:spcPct val="20000"/>
              </a:spcBef>
            </a:pPr>
            <a:r>
              <a:rPr lang="en-US" altLang="zh-CN" sz="2400" dirty="0">
                <a:solidFill>
                  <a:schemeClr val="accent1"/>
                </a:solidFill>
                <a:cs typeface="Arial" panose="020B0604020202020204" pitchFamily="34" charset="0"/>
              </a:rPr>
              <a:t>   It means the transmission of the data is over .</a:t>
            </a:r>
            <a:endParaRPr lang="zh-CN" altLang="en-US" sz="2400" dirty="0">
              <a:solidFill>
                <a:schemeClr val="accent1"/>
              </a:solidFill>
              <a:cs typeface="Arial" panose="020B0604020202020204" pitchFamily="34" charset="0"/>
            </a:endParaRPr>
          </a:p>
          <a:p>
            <a:endParaRPr lang="zh-CN" altLang="en-US" sz="2000" dirty="0"/>
          </a:p>
        </p:txBody>
      </p:sp>
      <p:pic>
        <p:nvPicPr>
          <p:cNvPr id="3" name="Picture 2">
            <a:extLst>
              <a:ext uri="{FF2B5EF4-FFF2-40B4-BE49-F238E27FC236}">
                <a16:creationId xmlns:a16="http://schemas.microsoft.com/office/drawing/2014/main" id="{CCEC5A6A-876B-4FA7-83BF-3489BDD364FF}"/>
              </a:ext>
            </a:extLst>
          </p:cNvPr>
          <p:cNvPicPr>
            <a:picLocks noChangeAspect="1"/>
          </p:cNvPicPr>
          <p:nvPr/>
        </p:nvPicPr>
        <p:blipFill>
          <a:blip r:embed="rId2"/>
          <a:stretch>
            <a:fillRect/>
          </a:stretch>
        </p:blipFill>
        <p:spPr>
          <a:xfrm>
            <a:off x="7094484" y="2156910"/>
            <a:ext cx="3597652" cy="3361942"/>
          </a:xfrm>
          <a:prstGeom prst="rect">
            <a:avLst/>
          </a:prstGeom>
        </p:spPr>
      </p:pic>
    </p:spTree>
    <p:extLst>
      <p:ext uri="{BB962C8B-B14F-4D97-AF65-F5344CB8AC3E}">
        <p14:creationId xmlns:p14="http://schemas.microsoft.com/office/powerpoint/2010/main" val="40175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Respond  signal (ack/nack)</a:t>
            </a:r>
          </a:p>
          <a:p>
            <a:endParaRPr lang="zh-CN" altLang="en-US" dirty="0"/>
          </a:p>
        </p:txBody>
      </p:sp>
      <p:sp>
        <p:nvSpPr>
          <p:cNvPr id="2" name="TextBox 1">
            <a:extLst>
              <a:ext uri="{FF2B5EF4-FFF2-40B4-BE49-F238E27FC236}">
                <a16:creationId xmlns:a16="http://schemas.microsoft.com/office/drawing/2014/main" id="{3E1FB805-266B-4A54-849E-0D005357F46C}"/>
              </a:ext>
            </a:extLst>
          </p:cNvPr>
          <p:cNvSpPr txBox="1"/>
          <p:nvPr/>
        </p:nvSpPr>
        <p:spPr>
          <a:xfrm>
            <a:off x="237066" y="1721659"/>
            <a:ext cx="6854531" cy="4376583"/>
          </a:xfrm>
          <a:prstGeom prst="rect">
            <a:avLst/>
          </a:prstGeom>
          <a:noFill/>
        </p:spPr>
        <p:txBody>
          <a:bodyPr wrap="square" rtlCol="0">
            <a:spAutoFit/>
          </a:bodyPr>
          <a:lstStyle/>
          <a:p>
            <a:pPr defTabSz="609482">
              <a:spcBef>
                <a:spcPct val="20000"/>
              </a:spcBef>
            </a:pPr>
            <a:r>
              <a:rPr lang="en-US" altLang="zh-CN" sz="2400" dirty="0">
                <a:solidFill>
                  <a:schemeClr val="accent1"/>
                </a:solidFill>
              </a:rPr>
              <a:t>  </a:t>
            </a:r>
            <a:r>
              <a:rPr lang="en-US" altLang="zh-CN" sz="2400" dirty="0">
                <a:solidFill>
                  <a:schemeClr val="accent1"/>
                </a:solidFill>
                <a:cs typeface="Arial" panose="020B0604020202020204" pitchFamily="34" charset="0"/>
              </a:rPr>
              <a:t>When a receiver receive the address or the data, the receiver should respond with the acknowledgement signal to the sender on the SDA line .</a:t>
            </a:r>
          </a:p>
          <a:p>
            <a:pPr defTabSz="609482">
              <a:spcBef>
                <a:spcPct val="20000"/>
              </a:spcBef>
            </a:pPr>
            <a:r>
              <a:rPr lang="en-US" altLang="zh-CN" sz="2400" dirty="0">
                <a:solidFill>
                  <a:schemeClr val="accent1"/>
                </a:solidFill>
                <a:cs typeface="Arial" panose="020B0604020202020204" pitchFamily="34" charset="0"/>
              </a:rPr>
              <a:t>   If receiver wants to send a ack signal ,it must meet these requirements :</a:t>
            </a:r>
          </a:p>
          <a:p>
            <a:pPr defTabSz="609482">
              <a:spcBef>
                <a:spcPct val="20000"/>
              </a:spcBef>
            </a:pPr>
            <a:r>
              <a:rPr lang="en-US" altLang="zh-CN" sz="2400" dirty="0">
                <a:solidFill>
                  <a:schemeClr val="accent1"/>
                </a:solidFill>
                <a:cs typeface="Arial" panose="020B0604020202020204" pitchFamily="34" charset="0"/>
              </a:rPr>
              <a:t>   On the clock pulse for acknowledgement ,the sender will release control of SDA .So the receiver will use the SDA line to respond a signal to express the ack/nack . </a:t>
            </a:r>
          </a:p>
          <a:p>
            <a:pPr defTabSz="609482">
              <a:spcBef>
                <a:spcPct val="20000"/>
              </a:spcBef>
            </a:pPr>
            <a:r>
              <a:rPr lang="en-US" altLang="zh-CN" sz="2400" dirty="0">
                <a:solidFill>
                  <a:schemeClr val="accent1"/>
                </a:solidFill>
                <a:cs typeface="Arial" panose="020B0604020202020204" pitchFamily="34" charset="0"/>
              </a:rPr>
              <a:t>     send ack :SCL=high &amp;&amp;SDA=low</a:t>
            </a:r>
            <a:endParaRPr lang="zh-CN" altLang="en-US" sz="2400" dirty="0">
              <a:solidFill>
                <a:schemeClr val="accent1"/>
              </a:solidFill>
              <a:cs typeface="Arial" panose="020B0604020202020204" pitchFamily="34" charset="0"/>
            </a:endParaRPr>
          </a:p>
        </p:txBody>
      </p:sp>
      <p:pic>
        <p:nvPicPr>
          <p:cNvPr id="4" name="Picture 3">
            <a:extLst>
              <a:ext uri="{FF2B5EF4-FFF2-40B4-BE49-F238E27FC236}">
                <a16:creationId xmlns:a16="http://schemas.microsoft.com/office/drawing/2014/main" id="{E49FAC7F-7F41-4635-8AFF-7956469DBB3F}"/>
              </a:ext>
            </a:extLst>
          </p:cNvPr>
          <p:cNvPicPr>
            <a:picLocks noChangeAspect="1"/>
          </p:cNvPicPr>
          <p:nvPr/>
        </p:nvPicPr>
        <p:blipFill>
          <a:blip r:embed="rId2"/>
          <a:stretch>
            <a:fillRect/>
          </a:stretch>
        </p:blipFill>
        <p:spPr>
          <a:xfrm>
            <a:off x="6968359" y="2805752"/>
            <a:ext cx="5077579" cy="2208398"/>
          </a:xfrm>
          <a:prstGeom prst="rect">
            <a:avLst/>
          </a:prstGeom>
        </p:spPr>
      </p:pic>
    </p:spTree>
    <p:extLst>
      <p:ext uri="{BB962C8B-B14F-4D97-AF65-F5344CB8AC3E}">
        <p14:creationId xmlns:p14="http://schemas.microsoft.com/office/powerpoint/2010/main" val="271648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5BF2-F49F-4148-958C-5B2C24CB357B}"/>
              </a:ext>
            </a:extLst>
          </p:cNvPr>
          <p:cNvSpPr>
            <a:spLocks noGrp="1"/>
          </p:cNvSpPr>
          <p:nvPr>
            <p:ph type="title"/>
          </p:nvPr>
        </p:nvSpPr>
        <p:spPr/>
        <p:txBody>
          <a:bodyPr/>
          <a:lstStyle/>
          <a:p>
            <a:r>
              <a:rPr lang="en-US" altLang="zh-CN" dirty="0"/>
              <a:t>Bus  operation</a:t>
            </a:r>
            <a:endParaRPr lang="zh-CN" altLang="en-US" dirty="0"/>
          </a:p>
        </p:txBody>
      </p:sp>
      <p:sp>
        <p:nvSpPr>
          <p:cNvPr id="3" name="Text Placeholder 2">
            <a:extLst>
              <a:ext uri="{FF2B5EF4-FFF2-40B4-BE49-F238E27FC236}">
                <a16:creationId xmlns:a16="http://schemas.microsoft.com/office/drawing/2014/main" id="{0D80B8CA-A59B-4046-B681-2260453CC522}"/>
              </a:ext>
            </a:extLst>
          </p:cNvPr>
          <p:cNvSpPr>
            <a:spLocks noGrp="1"/>
          </p:cNvSpPr>
          <p:nvPr>
            <p:ph type="body" sz="quarter" idx="15"/>
          </p:nvPr>
        </p:nvSpPr>
        <p:spPr/>
        <p:txBody>
          <a:bodyPr/>
          <a:lstStyle/>
          <a:p>
            <a:r>
              <a:rPr lang="zh-CN" altLang="en-US" dirty="0"/>
              <a:t>问题：为什么</a:t>
            </a:r>
            <a:r>
              <a:rPr lang="en-US" altLang="zh-CN" dirty="0"/>
              <a:t>ACK</a:t>
            </a:r>
            <a:r>
              <a:rPr lang="zh-CN" altLang="en-US" dirty="0"/>
              <a:t>信号是低电平？</a:t>
            </a:r>
          </a:p>
        </p:txBody>
      </p:sp>
      <p:sp>
        <p:nvSpPr>
          <p:cNvPr id="6" name="TextBox 5">
            <a:extLst>
              <a:ext uri="{FF2B5EF4-FFF2-40B4-BE49-F238E27FC236}">
                <a16:creationId xmlns:a16="http://schemas.microsoft.com/office/drawing/2014/main" id="{D4599CF6-BDF0-430B-8129-18D2203FBD20}"/>
              </a:ext>
            </a:extLst>
          </p:cNvPr>
          <p:cNvSpPr txBox="1"/>
          <p:nvPr/>
        </p:nvSpPr>
        <p:spPr>
          <a:xfrm>
            <a:off x="588397" y="2099144"/>
            <a:ext cx="10736828" cy="2062103"/>
          </a:xfrm>
          <a:prstGeom prst="rect">
            <a:avLst/>
          </a:prstGeom>
          <a:noFill/>
        </p:spPr>
        <p:txBody>
          <a:bodyPr wrap="square" rtlCol="0">
            <a:spAutoFit/>
          </a:bodyPr>
          <a:lstStyle/>
          <a:p>
            <a:pPr algn="just">
              <a:lnSpc>
                <a:spcPct val="150000"/>
              </a:lnSpc>
            </a:pPr>
            <a:r>
              <a:rPr lang="en-US" altLang="zh-CN" dirty="0"/>
              <a:t>    </a:t>
            </a:r>
            <a:r>
              <a:rPr lang="zh-CN" altLang="zh-CN" dirty="0"/>
              <a:t>我认为</a:t>
            </a:r>
            <a:r>
              <a:rPr lang="en-US" altLang="zh-CN" dirty="0"/>
              <a:t>ACK</a:t>
            </a:r>
            <a:r>
              <a:rPr lang="zh-CN" altLang="zh-CN" dirty="0"/>
              <a:t>信号为低电平是因为总线的空闲状态为高电平。在</a:t>
            </a:r>
            <a:r>
              <a:rPr lang="en-US" altLang="zh-CN" dirty="0"/>
              <a:t>ACK</a:t>
            </a:r>
            <a:r>
              <a:rPr lang="zh-CN" altLang="zh-CN" dirty="0"/>
              <a:t>时钟周期期间，发送方会释放</a:t>
            </a:r>
            <a:r>
              <a:rPr lang="en-US" altLang="zh-CN" dirty="0"/>
              <a:t>SDA</a:t>
            </a:r>
            <a:r>
              <a:rPr lang="zh-CN" altLang="zh-CN" dirty="0"/>
              <a:t>，放弃</a:t>
            </a:r>
            <a:r>
              <a:rPr lang="en-US" altLang="zh-CN" dirty="0"/>
              <a:t>SDA</a:t>
            </a:r>
            <a:r>
              <a:rPr lang="zh-CN" altLang="zh-CN" dirty="0"/>
              <a:t>的控制权。此时的</a:t>
            </a:r>
            <a:r>
              <a:rPr lang="en-US" altLang="zh-CN" dirty="0"/>
              <a:t>SDA</a:t>
            </a:r>
            <a:r>
              <a:rPr lang="zh-CN" altLang="zh-CN" dirty="0"/>
              <a:t>线为空闲状态</a:t>
            </a:r>
            <a:r>
              <a:rPr lang="zh-CN" altLang="en-US" dirty="0"/>
              <a:t>（高电平）</a:t>
            </a:r>
            <a:r>
              <a:rPr lang="zh-CN" altLang="zh-CN" dirty="0"/>
              <a:t>，为了区分</a:t>
            </a:r>
            <a:r>
              <a:rPr lang="en-US" altLang="zh-CN" dirty="0"/>
              <a:t>ACK</a:t>
            </a:r>
            <a:r>
              <a:rPr lang="zh-CN" altLang="zh-CN" dirty="0"/>
              <a:t>信号的产生，当接受方控制</a:t>
            </a:r>
            <a:r>
              <a:rPr lang="en-US" altLang="zh-CN" dirty="0"/>
              <a:t>SDA</a:t>
            </a:r>
            <a:r>
              <a:rPr lang="zh-CN" altLang="zh-CN" dirty="0"/>
              <a:t>线拉低，表示</a:t>
            </a:r>
            <a:r>
              <a:rPr lang="en-US" altLang="zh-CN" dirty="0"/>
              <a:t>ACK</a:t>
            </a:r>
            <a:r>
              <a:rPr lang="zh-CN" altLang="zh-CN" dirty="0"/>
              <a:t>信号。（为了区分总线的空闲状态，防止发生混淆：如果</a:t>
            </a:r>
            <a:r>
              <a:rPr lang="en-US" altLang="zh-CN" dirty="0"/>
              <a:t>ACK</a:t>
            </a:r>
            <a:r>
              <a:rPr lang="zh-CN" altLang="zh-CN" dirty="0"/>
              <a:t>信号为高电平，那么此时无论是否有接收方控制</a:t>
            </a:r>
            <a:r>
              <a:rPr lang="en-US" altLang="zh-CN" dirty="0"/>
              <a:t>SDA</a:t>
            </a:r>
            <a:r>
              <a:rPr lang="zh-CN" altLang="zh-CN" dirty="0"/>
              <a:t>输出</a:t>
            </a:r>
            <a:r>
              <a:rPr lang="en-US" altLang="zh-CN" dirty="0"/>
              <a:t>ACK</a:t>
            </a:r>
            <a:r>
              <a:rPr lang="zh-CN" altLang="zh-CN" dirty="0"/>
              <a:t>信号，此时的</a:t>
            </a:r>
            <a:r>
              <a:rPr lang="en-US" altLang="zh-CN" dirty="0"/>
              <a:t>SDA</a:t>
            </a:r>
            <a:r>
              <a:rPr lang="zh-CN" altLang="zh-CN" dirty="0"/>
              <a:t>线上都为高电平，这种情况就造成了混淆）</a:t>
            </a:r>
          </a:p>
          <a:p>
            <a:pPr algn="just"/>
            <a:endParaRPr lang="zh-CN" altLang="en-US" sz="2000" dirty="0">
              <a:solidFill>
                <a:schemeClr val="accent1"/>
              </a:solidFill>
            </a:endParaRPr>
          </a:p>
        </p:txBody>
      </p:sp>
    </p:spTree>
    <p:extLst>
      <p:ext uri="{BB962C8B-B14F-4D97-AF65-F5344CB8AC3E}">
        <p14:creationId xmlns:p14="http://schemas.microsoft.com/office/powerpoint/2010/main" val="363700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D5B6A-35D5-4183-8BBA-13555A726AD5}"/>
              </a:ext>
            </a:extLst>
          </p:cNvPr>
          <p:cNvPicPr>
            <a:picLocks noChangeAspect="1"/>
          </p:cNvPicPr>
          <p:nvPr/>
        </p:nvPicPr>
        <p:blipFill>
          <a:blip r:embed="rId2"/>
          <a:stretch>
            <a:fillRect/>
          </a:stretch>
        </p:blipFill>
        <p:spPr>
          <a:xfrm>
            <a:off x="237391" y="2792306"/>
            <a:ext cx="10965190" cy="3595328"/>
          </a:xfrm>
          <a:prstGeom prst="rect">
            <a:avLst/>
          </a:prstGeom>
        </p:spPr>
      </p:pic>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627944"/>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Byte  format </a:t>
            </a:r>
          </a:p>
          <a:p>
            <a:endParaRPr lang="zh-CN" altLang="en-US" dirty="0"/>
          </a:p>
        </p:txBody>
      </p:sp>
      <p:sp>
        <p:nvSpPr>
          <p:cNvPr id="2" name="TextBox 1">
            <a:extLst>
              <a:ext uri="{FF2B5EF4-FFF2-40B4-BE49-F238E27FC236}">
                <a16:creationId xmlns:a16="http://schemas.microsoft.com/office/drawing/2014/main" id="{E3EBC7D9-59EA-4F07-8E5D-558CFE06F28E}"/>
              </a:ext>
            </a:extLst>
          </p:cNvPr>
          <p:cNvSpPr txBox="1"/>
          <p:nvPr/>
        </p:nvSpPr>
        <p:spPr>
          <a:xfrm>
            <a:off x="324374" y="1785473"/>
            <a:ext cx="10878207" cy="1643527"/>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On the SDA the data need to be transmitted must be 8 bits long . Each transmission the data doesn’t define how many byte should be sent . </a:t>
            </a:r>
          </a:p>
          <a:p>
            <a:pPr defTabSz="609482">
              <a:spcBef>
                <a:spcPct val="20000"/>
              </a:spcBef>
            </a:pPr>
            <a:r>
              <a:rPr lang="en-US" altLang="zh-CN" sz="2400" dirty="0">
                <a:solidFill>
                  <a:schemeClr val="accent1"/>
                </a:solidFill>
                <a:cs typeface="Arial" panose="020B0604020202020204" pitchFamily="34" charset="0"/>
              </a:rPr>
              <a:t>   But every time when the transmission of the byte(8bit) data is complete , the slaver(receiver) need to sent a acknowledgement signal on the 9 bit .</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298035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CA83-70AB-47ED-BD4C-922F8F2CDC67}"/>
              </a:ext>
            </a:extLst>
          </p:cNvPr>
          <p:cNvSpPr>
            <a:spLocks noGrp="1"/>
          </p:cNvSpPr>
          <p:nvPr>
            <p:ph type="title"/>
          </p:nvPr>
        </p:nvSpPr>
        <p:spPr/>
        <p:txBody>
          <a:bodyPr/>
          <a:lstStyle/>
          <a:p>
            <a:r>
              <a:rPr lang="en-US" altLang="zh-CN" dirty="0"/>
              <a:t>Bus operation</a:t>
            </a:r>
            <a:endParaRPr lang="zh-CN" altLang="en-US" dirty="0"/>
          </a:p>
        </p:txBody>
      </p:sp>
      <p:sp>
        <p:nvSpPr>
          <p:cNvPr id="3" name="Text Placeholder 2">
            <a:extLst>
              <a:ext uri="{FF2B5EF4-FFF2-40B4-BE49-F238E27FC236}">
                <a16:creationId xmlns:a16="http://schemas.microsoft.com/office/drawing/2014/main" id="{65F1B468-B26C-481C-9D98-4B1BD233D5BA}"/>
              </a:ext>
            </a:extLst>
          </p:cNvPr>
          <p:cNvSpPr>
            <a:spLocks noGrp="1"/>
          </p:cNvSpPr>
          <p:nvPr>
            <p:ph type="body" sz="quarter" idx="15"/>
          </p:nvPr>
        </p:nvSpPr>
        <p:spPr>
          <a:xfrm>
            <a:off x="237392" y="1062568"/>
            <a:ext cx="11717543" cy="825852"/>
          </a:xfrm>
        </p:spPr>
        <p:txBody>
          <a:bodyPr>
            <a:normAutofit fontScale="92500" lnSpcReduction="20000"/>
          </a:bodyPr>
          <a:lstStyle/>
          <a:p>
            <a:r>
              <a:rPr lang="zh-CN" altLang="en-US" sz="2600" dirty="0"/>
              <a:t>问题：</a:t>
            </a:r>
            <a:r>
              <a:rPr lang="zh-CN" altLang="zh-CN" sz="2900" dirty="0"/>
              <a:t>在</a:t>
            </a:r>
            <a:r>
              <a:rPr lang="en-US" altLang="zh-CN" sz="2900" dirty="0"/>
              <a:t>I2C</a:t>
            </a:r>
            <a:r>
              <a:rPr lang="zh-CN" altLang="zh-CN" sz="2900" dirty="0"/>
              <a:t>数据的传输过程当中，</a:t>
            </a:r>
            <a:r>
              <a:rPr lang="en-US" altLang="zh-CN" sz="2900" dirty="0"/>
              <a:t>1byte+ACK </a:t>
            </a:r>
            <a:r>
              <a:rPr lang="zh-CN" altLang="zh-CN" sz="2900" dirty="0"/>
              <a:t>的传输完成之后，为什么会有一段时间</a:t>
            </a:r>
            <a:r>
              <a:rPr lang="en-US" altLang="zh-CN" sz="2900" dirty="0"/>
              <a:t>SCL</a:t>
            </a:r>
            <a:r>
              <a:rPr lang="zh-CN" altLang="zh-CN" sz="2900" dirty="0"/>
              <a:t>总线处于低电平状态，此时的</a:t>
            </a:r>
            <a:r>
              <a:rPr lang="en-US" altLang="zh-CN" sz="2900" dirty="0"/>
              <a:t>SCL</a:t>
            </a:r>
            <a:r>
              <a:rPr lang="zh-CN" altLang="zh-CN" sz="2900" dirty="0"/>
              <a:t>总线由谁控制？</a:t>
            </a:r>
          </a:p>
          <a:p>
            <a:endParaRPr lang="zh-CN" altLang="en-US" dirty="0"/>
          </a:p>
        </p:txBody>
      </p:sp>
      <p:sp>
        <p:nvSpPr>
          <p:cNvPr id="4" name="Text Placeholder 3">
            <a:extLst>
              <a:ext uri="{FF2B5EF4-FFF2-40B4-BE49-F238E27FC236}">
                <a16:creationId xmlns:a16="http://schemas.microsoft.com/office/drawing/2014/main" id="{5D5CC0CC-C0F1-4036-92BA-CAD0566343D3}"/>
              </a:ext>
            </a:extLst>
          </p:cNvPr>
          <p:cNvSpPr>
            <a:spLocks noGrp="1"/>
          </p:cNvSpPr>
          <p:nvPr>
            <p:ph type="body" sz="quarter" idx="16"/>
          </p:nvPr>
        </p:nvSpPr>
        <p:spPr>
          <a:xfrm>
            <a:off x="6486524" y="2286000"/>
            <a:ext cx="5468409" cy="4124325"/>
          </a:xfrm>
        </p:spPr>
        <p:txBody>
          <a:bodyPr/>
          <a:lstStyle/>
          <a:p>
            <a:r>
              <a:rPr lang="zh-CN" altLang="zh-CN" b="0" dirty="0">
                <a:solidFill>
                  <a:schemeClr val="tx1"/>
                </a:solidFill>
              </a:rPr>
              <a:t>在一个字节的数据传输完成之后，接收方会返回一个应答信号。此时会由从机主动将</a:t>
            </a:r>
            <a:r>
              <a:rPr lang="en-US" altLang="zh-CN" b="0" dirty="0">
                <a:solidFill>
                  <a:schemeClr val="tx1"/>
                </a:solidFill>
              </a:rPr>
              <a:t>SCL</a:t>
            </a:r>
            <a:r>
              <a:rPr lang="zh-CN" altLang="zh-CN" b="0" dirty="0">
                <a:solidFill>
                  <a:schemeClr val="tx1"/>
                </a:solidFill>
              </a:rPr>
              <a:t>线拉低，主机进入到等待状态，直到从机完成将接受到的数据由数据移位寄存器</a:t>
            </a:r>
            <a:r>
              <a:rPr lang="en-US" altLang="zh-CN" b="0" dirty="0">
                <a:solidFill>
                  <a:schemeClr val="tx1"/>
                </a:solidFill>
              </a:rPr>
              <a:t>(</a:t>
            </a:r>
            <a:r>
              <a:rPr lang="zh-CN" altLang="zh-CN" b="0" dirty="0">
                <a:solidFill>
                  <a:schemeClr val="tx1"/>
                </a:solidFill>
              </a:rPr>
              <a:t>下图所示</a:t>
            </a:r>
            <a:r>
              <a:rPr lang="en-US" altLang="zh-CN" b="0" dirty="0">
                <a:solidFill>
                  <a:schemeClr val="tx1"/>
                </a:solidFill>
              </a:rPr>
              <a:t>)</a:t>
            </a:r>
            <a:r>
              <a:rPr lang="zh-CN" altLang="zh-CN" b="0" dirty="0">
                <a:solidFill>
                  <a:schemeClr val="tx1"/>
                </a:solidFill>
              </a:rPr>
              <a:t>转移到相应的数据寄存器当中后（或者从机充当发送方，将数据从数据寄存器上传到数据移位寄存器当中，完成下一个字节传输的准备工作），从机释放对</a:t>
            </a:r>
            <a:r>
              <a:rPr lang="en-US" altLang="zh-CN" b="0" dirty="0">
                <a:solidFill>
                  <a:schemeClr val="tx1"/>
                </a:solidFill>
              </a:rPr>
              <a:t>SCL</a:t>
            </a:r>
            <a:r>
              <a:rPr lang="zh-CN" altLang="zh-CN" b="0" dirty="0">
                <a:solidFill>
                  <a:schemeClr val="tx1"/>
                </a:solidFill>
              </a:rPr>
              <a:t>的控制。进入到下一个字节的传输环节</a:t>
            </a:r>
            <a:r>
              <a:rPr lang="zh-CN" altLang="en-US" b="0" dirty="0">
                <a:solidFill>
                  <a:schemeClr val="tx1"/>
                </a:solidFill>
              </a:rPr>
              <a:t>。</a:t>
            </a:r>
            <a:endParaRPr lang="zh-CN" altLang="zh-CN" b="0" dirty="0">
              <a:solidFill>
                <a:schemeClr val="tx1"/>
              </a:solidFill>
            </a:endParaRPr>
          </a:p>
          <a:p>
            <a:endParaRPr lang="zh-CN" altLang="en-US" dirty="0"/>
          </a:p>
        </p:txBody>
      </p:sp>
      <p:pic>
        <p:nvPicPr>
          <p:cNvPr id="6" name="Picture 5">
            <a:extLst>
              <a:ext uri="{FF2B5EF4-FFF2-40B4-BE49-F238E27FC236}">
                <a16:creationId xmlns:a16="http://schemas.microsoft.com/office/drawing/2014/main" id="{00453E57-9F75-45AD-8D00-C00D4C43B039}"/>
              </a:ext>
            </a:extLst>
          </p:cNvPr>
          <p:cNvPicPr>
            <a:picLocks noChangeAspect="1"/>
          </p:cNvPicPr>
          <p:nvPr/>
        </p:nvPicPr>
        <p:blipFill>
          <a:blip r:embed="rId2"/>
          <a:stretch>
            <a:fillRect/>
          </a:stretch>
        </p:blipFill>
        <p:spPr>
          <a:xfrm>
            <a:off x="705369" y="1862937"/>
            <a:ext cx="5123931" cy="4970450"/>
          </a:xfrm>
          <a:prstGeom prst="rect">
            <a:avLst/>
          </a:prstGeom>
        </p:spPr>
      </p:pic>
    </p:spTree>
    <p:extLst>
      <p:ext uri="{BB962C8B-B14F-4D97-AF65-F5344CB8AC3E}">
        <p14:creationId xmlns:p14="http://schemas.microsoft.com/office/powerpoint/2010/main" val="106983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082E-AF17-4B97-8F33-7C43F68611BF}"/>
              </a:ext>
            </a:extLst>
          </p:cNvPr>
          <p:cNvSpPr>
            <a:spLocks noGrp="1"/>
          </p:cNvSpPr>
          <p:nvPr>
            <p:ph type="title"/>
          </p:nvPr>
        </p:nvSpPr>
        <p:spPr/>
        <p:txBody>
          <a:bodyPr/>
          <a:lstStyle/>
          <a:p>
            <a:r>
              <a:rPr lang="en-US" altLang="zh-CN" dirty="0"/>
              <a:t>Bus operation</a:t>
            </a:r>
            <a:endParaRPr lang="zh-CN" altLang="en-US" dirty="0"/>
          </a:p>
        </p:txBody>
      </p:sp>
      <p:sp>
        <p:nvSpPr>
          <p:cNvPr id="4" name="Text Placeholder 3">
            <a:extLst>
              <a:ext uri="{FF2B5EF4-FFF2-40B4-BE49-F238E27FC236}">
                <a16:creationId xmlns:a16="http://schemas.microsoft.com/office/drawing/2014/main" id="{27033A08-CFB0-41A3-9EB7-F91AA085771A}"/>
              </a:ext>
            </a:extLst>
          </p:cNvPr>
          <p:cNvSpPr>
            <a:spLocks noGrp="1"/>
          </p:cNvSpPr>
          <p:nvPr>
            <p:ph type="body" sz="quarter" idx="16"/>
          </p:nvPr>
        </p:nvSpPr>
        <p:spPr>
          <a:xfrm>
            <a:off x="237391" y="1238250"/>
            <a:ext cx="11717543" cy="2190750"/>
          </a:xfrm>
        </p:spPr>
        <p:txBody>
          <a:bodyPr>
            <a:normAutofit/>
          </a:bodyPr>
          <a:lstStyle/>
          <a:p>
            <a:r>
              <a:rPr lang="en-US" altLang="zh-CN" sz="1800" b="0" dirty="0">
                <a:solidFill>
                  <a:schemeClr val="tx1"/>
                </a:solidFill>
              </a:rPr>
              <a:t>     </a:t>
            </a:r>
            <a:r>
              <a:rPr lang="zh-CN" altLang="zh-CN" sz="1800" b="0" dirty="0">
                <a:solidFill>
                  <a:schemeClr val="tx1"/>
                </a:solidFill>
              </a:rPr>
              <a:t>这个操作是由从机进行控制的，此时有相应的中断机制进行判断，判断移位寄存器，数据寄存器是否为空，以此来判断对</a:t>
            </a:r>
            <a:r>
              <a:rPr lang="en-US" altLang="zh-CN" sz="1800" b="0" dirty="0">
                <a:solidFill>
                  <a:schemeClr val="tx1"/>
                </a:solidFill>
              </a:rPr>
              <a:t>SCL</a:t>
            </a:r>
            <a:r>
              <a:rPr lang="zh-CN" altLang="zh-CN" sz="1800" b="0" dirty="0">
                <a:solidFill>
                  <a:schemeClr val="tx1"/>
                </a:solidFill>
              </a:rPr>
              <a:t>线拉低的时间。</a:t>
            </a:r>
          </a:p>
          <a:p>
            <a:r>
              <a:rPr lang="en-US" altLang="zh-CN" sz="1800" b="0" dirty="0">
                <a:solidFill>
                  <a:schemeClr val="tx1"/>
                </a:solidFill>
              </a:rPr>
              <a:t>     </a:t>
            </a:r>
            <a:r>
              <a:rPr lang="zh-CN" altLang="zh-CN" sz="1800" b="0" dirty="0">
                <a:solidFill>
                  <a:schemeClr val="tx1"/>
                </a:solidFill>
              </a:rPr>
              <a:t>小结</a:t>
            </a:r>
            <a:r>
              <a:rPr lang="en-US" altLang="zh-CN" sz="1800" b="0" dirty="0">
                <a:solidFill>
                  <a:schemeClr val="tx1"/>
                </a:solidFill>
              </a:rPr>
              <a:t>:Clock Stretching </a:t>
            </a:r>
            <a:r>
              <a:rPr lang="zh-CN" altLang="zh-CN" sz="1800" b="0" dirty="0">
                <a:solidFill>
                  <a:schemeClr val="tx1"/>
                </a:solidFill>
              </a:rPr>
              <a:t>通过拉低</a:t>
            </a:r>
            <a:r>
              <a:rPr lang="en-US" altLang="zh-CN" sz="1800" b="0" dirty="0">
                <a:solidFill>
                  <a:schemeClr val="tx1"/>
                </a:solidFill>
              </a:rPr>
              <a:t>SCL</a:t>
            </a:r>
            <a:r>
              <a:rPr lang="zh-CN" altLang="zh-CN" sz="1800" b="0" dirty="0">
                <a:solidFill>
                  <a:schemeClr val="tx1"/>
                </a:solidFill>
              </a:rPr>
              <a:t>延迟数据的传输。</a:t>
            </a:r>
            <a:r>
              <a:rPr lang="en-US" altLang="zh-CN" sz="1800" b="0" dirty="0">
                <a:solidFill>
                  <a:schemeClr val="tx1"/>
                </a:solidFill>
              </a:rPr>
              <a:t>Clock Stretching </a:t>
            </a:r>
            <a:r>
              <a:rPr lang="zh-CN" altLang="zh-CN" sz="1800" b="0" dirty="0">
                <a:solidFill>
                  <a:schemeClr val="tx1"/>
                </a:solidFill>
              </a:rPr>
              <a:t>是可选功能。接收器在下一个字节接收前，可能需要一段时间存储上一个接收的字节。从机可以在接收字节和发送</a:t>
            </a:r>
            <a:r>
              <a:rPr lang="en-US" altLang="zh-CN" sz="1800" b="0" dirty="0">
                <a:solidFill>
                  <a:schemeClr val="tx1"/>
                </a:solidFill>
              </a:rPr>
              <a:t>ACK</a:t>
            </a:r>
            <a:r>
              <a:rPr lang="zh-CN" altLang="zh-CN" sz="1800" b="0" dirty="0">
                <a:solidFill>
                  <a:schemeClr val="tx1"/>
                </a:solidFill>
              </a:rPr>
              <a:t>后将</a:t>
            </a:r>
            <a:r>
              <a:rPr lang="en-US" altLang="zh-CN" sz="1800" b="0" dirty="0">
                <a:solidFill>
                  <a:schemeClr val="tx1"/>
                </a:solidFill>
              </a:rPr>
              <a:t>SCL</a:t>
            </a:r>
            <a:r>
              <a:rPr lang="zh-CN" altLang="zh-CN" sz="1800" b="0" dirty="0">
                <a:solidFill>
                  <a:schemeClr val="tx1"/>
                </a:solidFill>
              </a:rPr>
              <a:t>置低，通知发送器延迟数据的发送，直到从机准备好，再次将</a:t>
            </a:r>
            <a:r>
              <a:rPr lang="en-US" altLang="zh-CN" sz="1800" b="0" dirty="0">
                <a:solidFill>
                  <a:schemeClr val="tx1"/>
                </a:solidFill>
              </a:rPr>
              <a:t>SCL</a:t>
            </a:r>
            <a:r>
              <a:rPr lang="zh-CN" altLang="zh-CN" sz="1800" b="0" dirty="0">
                <a:solidFill>
                  <a:schemeClr val="tx1"/>
                </a:solidFill>
              </a:rPr>
              <a:t>释放为止。从机以一种握手机制迫使主机进入等待状态，直到从机准备好接收下一个字节</a:t>
            </a:r>
            <a:r>
              <a:rPr lang="zh-CN" altLang="zh-CN" sz="2600" b="0" dirty="0">
                <a:solidFill>
                  <a:schemeClr val="tx1"/>
                </a:solidFill>
              </a:rPr>
              <a:t>。</a:t>
            </a:r>
          </a:p>
          <a:p>
            <a:endParaRPr lang="zh-CN" altLang="en-US" dirty="0"/>
          </a:p>
        </p:txBody>
      </p:sp>
      <p:pic>
        <p:nvPicPr>
          <p:cNvPr id="6" name="Picture 5">
            <a:extLst>
              <a:ext uri="{FF2B5EF4-FFF2-40B4-BE49-F238E27FC236}">
                <a16:creationId xmlns:a16="http://schemas.microsoft.com/office/drawing/2014/main" id="{42C1DE3D-FC49-48A6-A974-7BCC29643E24}"/>
              </a:ext>
            </a:extLst>
          </p:cNvPr>
          <p:cNvPicPr>
            <a:picLocks noChangeAspect="1"/>
          </p:cNvPicPr>
          <p:nvPr/>
        </p:nvPicPr>
        <p:blipFill>
          <a:blip r:embed="rId2"/>
          <a:stretch>
            <a:fillRect/>
          </a:stretch>
        </p:blipFill>
        <p:spPr>
          <a:xfrm>
            <a:off x="651411" y="3251063"/>
            <a:ext cx="10161369" cy="3331767"/>
          </a:xfrm>
          <a:prstGeom prst="rect">
            <a:avLst/>
          </a:prstGeom>
        </p:spPr>
      </p:pic>
    </p:spTree>
    <p:extLst>
      <p:ext uri="{BB962C8B-B14F-4D97-AF65-F5344CB8AC3E}">
        <p14:creationId xmlns:p14="http://schemas.microsoft.com/office/powerpoint/2010/main" val="30267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R/W operation</a:t>
            </a:r>
            <a:endParaRPr lang="zh-CN" altLang="en-US" b="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34BDFFE-27E2-4A16-A293-CC23374EFBE2}"/>
              </a:ext>
            </a:extLst>
          </p:cNvPr>
          <p:cNvPicPr>
            <a:picLocks noChangeAspect="1"/>
          </p:cNvPicPr>
          <p:nvPr/>
        </p:nvPicPr>
        <p:blipFill>
          <a:blip r:embed="rId2"/>
          <a:stretch>
            <a:fillRect/>
          </a:stretch>
        </p:blipFill>
        <p:spPr>
          <a:xfrm>
            <a:off x="523975" y="1843851"/>
            <a:ext cx="10953219" cy="3492159"/>
          </a:xfrm>
          <a:prstGeom prst="rect">
            <a:avLst/>
          </a:prstGeom>
        </p:spPr>
      </p:pic>
      <p:sp>
        <p:nvSpPr>
          <p:cNvPr id="3" name="TextBox 2">
            <a:extLst>
              <a:ext uri="{FF2B5EF4-FFF2-40B4-BE49-F238E27FC236}">
                <a16:creationId xmlns:a16="http://schemas.microsoft.com/office/drawing/2014/main" id="{90B8AB77-8481-49C7-BC4F-3FFFBBA207ED}"/>
              </a:ext>
            </a:extLst>
          </p:cNvPr>
          <p:cNvSpPr txBox="1"/>
          <p:nvPr/>
        </p:nvSpPr>
        <p:spPr>
          <a:xfrm>
            <a:off x="1160890" y="5637475"/>
            <a:ext cx="2305879" cy="646331"/>
          </a:xfrm>
          <a:prstGeom prst="rect">
            <a:avLst/>
          </a:prstGeom>
          <a:noFill/>
        </p:spPr>
        <p:txBody>
          <a:bodyPr wrap="square" rtlCol="0">
            <a:spAutoFit/>
          </a:bodyPr>
          <a:lstStyle/>
          <a:p>
            <a:r>
              <a:rPr lang="en-US" altLang="zh-CN" dirty="0"/>
              <a:t>0</a:t>
            </a:r>
            <a:r>
              <a:rPr lang="zh-CN" altLang="en-US" dirty="0"/>
              <a:t>：</a:t>
            </a:r>
            <a:r>
              <a:rPr lang="en-US" altLang="zh-CN" dirty="0"/>
              <a:t>write</a:t>
            </a:r>
          </a:p>
          <a:p>
            <a:r>
              <a:rPr lang="en-US" altLang="zh-CN" dirty="0"/>
              <a:t>1:   read</a:t>
            </a:r>
            <a:endParaRPr lang="zh-CN" altLang="en-US" dirty="0"/>
          </a:p>
        </p:txBody>
      </p:sp>
    </p:spTree>
    <p:extLst>
      <p:ext uri="{BB962C8B-B14F-4D97-AF65-F5344CB8AC3E}">
        <p14:creationId xmlns:p14="http://schemas.microsoft.com/office/powerpoint/2010/main" val="418136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a:xfrm>
            <a:off x="237716" y="330302"/>
            <a:ext cx="11717218" cy="627944"/>
          </a:xfrm>
        </p:spPr>
        <p:txBody>
          <a:bodyPr/>
          <a:lstStyle/>
          <a:p>
            <a:r>
              <a:rPr lang="en-US" altLang="zh-CN"/>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5689553" cy="5252349"/>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Clock Synchronization(</a:t>
            </a:r>
            <a:r>
              <a:rPr lang="zh-CN" altLang="en-US" b="0" dirty="0">
                <a:latin typeface="Arial" panose="020B0604020202020204" pitchFamily="34" charset="0"/>
                <a:cs typeface="Arial" panose="020B0604020202020204" pitchFamily="34" charset="0"/>
              </a:rPr>
              <a:t>时钟同步</a:t>
            </a:r>
            <a:r>
              <a:rPr lang="en-US" altLang="zh-CN" b="0" dirty="0">
                <a:latin typeface="Arial" panose="020B0604020202020204" pitchFamily="34" charset="0"/>
                <a:cs typeface="Arial" panose="020B0604020202020204" pitchFamily="34" charset="0"/>
              </a:rPr>
              <a:t>)</a:t>
            </a:r>
          </a:p>
          <a:p>
            <a:r>
              <a:rPr lang="en-US" altLang="zh-CN" b="0" dirty="0">
                <a:latin typeface="Arial" panose="020B0604020202020204" pitchFamily="34" charset="0"/>
                <a:cs typeface="Arial" panose="020B0604020202020204" pitchFamily="34" charset="0"/>
              </a:rPr>
              <a:t>  </a:t>
            </a:r>
            <a:r>
              <a:rPr lang="en-US" altLang="zh-CN" b="0" dirty="0">
                <a:solidFill>
                  <a:schemeClr val="accent1"/>
                </a:solidFill>
                <a:cs typeface="Arial" panose="020B0604020202020204" pitchFamily="34" charset="0"/>
              </a:rPr>
              <a:t>Synchronous clock generated in this way: </a:t>
            </a:r>
          </a:p>
          <a:p>
            <a:r>
              <a:rPr lang="en-US" altLang="zh-CN" b="0" dirty="0">
                <a:solidFill>
                  <a:schemeClr val="accent1"/>
                </a:solidFill>
                <a:cs typeface="Arial" panose="020B0604020202020204" pitchFamily="34" charset="0"/>
              </a:rPr>
              <a:t>  The SCL line’s low time is the longest low time of all host clocks, and its high time is the shortest high time of all host clocks.</a:t>
            </a:r>
          </a:p>
          <a:p>
            <a:r>
              <a:rPr lang="en-US" altLang="zh-CN" b="0" dirty="0">
                <a:solidFill>
                  <a:schemeClr val="accent1"/>
                </a:solidFill>
                <a:cs typeface="Arial" panose="020B0604020202020204" pitchFamily="34" charset="0"/>
              </a:rPr>
              <a:t>  The first CLK on high will on wait state , wait the other CLKs return high .</a:t>
            </a:r>
          </a:p>
          <a:p>
            <a:endParaRPr lang="zh-CN" altLang="en-US" dirty="0"/>
          </a:p>
        </p:txBody>
      </p:sp>
      <p:pic>
        <p:nvPicPr>
          <p:cNvPr id="2" name="Picture 1">
            <a:extLst>
              <a:ext uri="{FF2B5EF4-FFF2-40B4-BE49-F238E27FC236}">
                <a16:creationId xmlns:a16="http://schemas.microsoft.com/office/drawing/2014/main" id="{DA3869B9-8F45-49A8-A267-2C457C501DF5}"/>
              </a:ext>
            </a:extLst>
          </p:cNvPr>
          <p:cNvPicPr>
            <a:picLocks noChangeAspect="1"/>
          </p:cNvPicPr>
          <p:nvPr/>
        </p:nvPicPr>
        <p:blipFill>
          <a:blip r:embed="rId2"/>
          <a:stretch>
            <a:fillRect/>
          </a:stretch>
        </p:blipFill>
        <p:spPr>
          <a:xfrm>
            <a:off x="5926944" y="1542527"/>
            <a:ext cx="6161925" cy="4227652"/>
          </a:xfrm>
          <a:prstGeom prst="rect">
            <a:avLst/>
          </a:prstGeom>
        </p:spPr>
      </p:pic>
    </p:spTree>
    <p:extLst>
      <p:ext uri="{BB962C8B-B14F-4D97-AF65-F5344CB8AC3E}">
        <p14:creationId xmlns:p14="http://schemas.microsoft.com/office/powerpoint/2010/main" val="307396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Topics</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4747853"/>
          </a:xfrm>
        </p:spPr>
        <p:txBody>
          <a:bodyPr>
            <a:normAutofit/>
          </a:bodyPr>
          <a:lstStyle/>
          <a:p>
            <a:pPr marL="342900" indent="-342900">
              <a:buFont typeface="Wingdings" panose="05000000000000000000" pitchFamily="2" charset="2"/>
              <a:buChar char="l"/>
            </a:pPr>
            <a:r>
              <a:rPr lang="en-US" altLang="zh-CN" dirty="0"/>
              <a:t>What is I2C</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a:t>I2C bus performance</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a:t>Bus operation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a:t>Data /Address mode</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a:t>Example :How to exchange the information by I2C bus</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1812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3486611"/>
          </a:xfrm>
        </p:spPr>
        <p:txBody>
          <a:bodyPr>
            <a:normAutofit/>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Arbitration(</a:t>
            </a:r>
            <a:r>
              <a:rPr lang="zh-CN" altLang="en-US" b="0" dirty="0">
                <a:latin typeface="Arial" panose="020B0604020202020204" pitchFamily="34" charset="0"/>
                <a:cs typeface="Arial" panose="020B0604020202020204" pitchFamily="34" charset="0"/>
              </a:rPr>
              <a:t>仲裁</a:t>
            </a:r>
            <a:r>
              <a:rPr lang="en-US" altLang="zh-CN" b="0" dirty="0">
                <a:latin typeface="Arial" panose="020B0604020202020204" pitchFamily="34" charset="0"/>
                <a:cs typeface="Arial" panose="020B0604020202020204" pitchFamily="34" charset="0"/>
              </a:rPr>
              <a:t>)</a:t>
            </a:r>
          </a:p>
          <a:p>
            <a:r>
              <a:rPr lang="en-US" altLang="zh-CN" b="0" dirty="0">
                <a:latin typeface="Arial" panose="020B0604020202020204" pitchFamily="34" charset="0"/>
                <a:cs typeface="Arial" panose="020B0604020202020204" pitchFamily="34" charset="0"/>
              </a:rPr>
              <a:t>  </a:t>
            </a:r>
            <a:r>
              <a:rPr lang="en-US" altLang="zh-CN" b="0" dirty="0">
                <a:solidFill>
                  <a:schemeClr val="accent1"/>
                </a:solidFill>
                <a:cs typeface="Arial" panose="020B0604020202020204" pitchFamily="34" charset="0"/>
              </a:rPr>
              <a:t>When there are multiple masters on the bus that send start conditions and transmit data over the bus, arbitration is required to determine which master has the right to use the bus.</a:t>
            </a:r>
          </a:p>
          <a:p>
            <a:r>
              <a:rPr lang="en-US" altLang="zh-CN" b="0" dirty="0">
                <a:solidFill>
                  <a:schemeClr val="accent1"/>
                </a:solidFill>
                <a:cs typeface="Arial" panose="020B0604020202020204" pitchFamily="34" charset="0"/>
              </a:rPr>
              <a:t>  We arbitrate by bit. At the beginning of the arbitration starts, for each bit of data, when SCL is high, each master detects whether the data on SDA is the same as the data sent by itself. When the master sends HIGH and detects that the level on SDA is LOW, the master loses control in arbitration and turns off its SDA  Data output.</a:t>
            </a:r>
          </a:p>
        </p:txBody>
      </p:sp>
    </p:spTree>
    <p:extLst>
      <p:ext uri="{BB962C8B-B14F-4D97-AF65-F5344CB8AC3E}">
        <p14:creationId xmlns:p14="http://schemas.microsoft.com/office/powerpoint/2010/main" val="32052556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D404-7BEE-4E4D-8D99-3B1F5E4BDC07}"/>
              </a:ext>
            </a:extLst>
          </p:cNvPr>
          <p:cNvSpPr>
            <a:spLocks noGrp="1"/>
          </p:cNvSpPr>
          <p:nvPr>
            <p:ph type="title"/>
          </p:nvPr>
        </p:nvSpPr>
        <p:spPr/>
        <p:txBody>
          <a:bodyPr/>
          <a:lstStyle/>
          <a:p>
            <a:r>
              <a:rPr lang="en-US" altLang="zh-CN" dirty="0"/>
              <a:t>Bus operation</a:t>
            </a:r>
            <a:endParaRPr lang="zh-CN" altLang="en-US" dirty="0"/>
          </a:p>
        </p:txBody>
      </p:sp>
      <p:pic>
        <p:nvPicPr>
          <p:cNvPr id="6" name="Picture 5">
            <a:extLst>
              <a:ext uri="{FF2B5EF4-FFF2-40B4-BE49-F238E27FC236}">
                <a16:creationId xmlns:a16="http://schemas.microsoft.com/office/drawing/2014/main" id="{563FF6F2-A589-4F90-8D2E-366EEA032788}"/>
              </a:ext>
            </a:extLst>
          </p:cNvPr>
          <p:cNvPicPr>
            <a:picLocks noChangeAspect="1"/>
          </p:cNvPicPr>
          <p:nvPr/>
        </p:nvPicPr>
        <p:blipFill>
          <a:blip r:embed="rId3"/>
          <a:stretch>
            <a:fillRect/>
          </a:stretch>
        </p:blipFill>
        <p:spPr>
          <a:xfrm>
            <a:off x="2393604" y="1242431"/>
            <a:ext cx="9497685" cy="5431457"/>
          </a:xfrm>
          <a:prstGeom prst="rect">
            <a:avLst/>
          </a:prstGeom>
        </p:spPr>
      </p:pic>
      <p:sp>
        <p:nvSpPr>
          <p:cNvPr id="7" name="Rectangle 6">
            <a:extLst>
              <a:ext uri="{FF2B5EF4-FFF2-40B4-BE49-F238E27FC236}">
                <a16:creationId xmlns:a16="http://schemas.microsoft.com/office/drawing/2014/main" id="{26792D2C-5794-46A8-819E-0BCB5D15F479}"/>
              </a:ext>
            </a:extLst>
          </p:cNvPr>
          <p:cNvSpPr/>
          <p:nvPr/>
        </p:nvSpPr>
        <p:spPr>
          <a:xfrm>
            <a:off x="164592" y="1242431"/>
            <a:ext cx="2393604" cy="461665"/>
          </a:xfrm>
          <a:prstGeom prst="rect">
            <a:avLst/>
          </a:prstGeom>
        </p:spPr>
        <p:txBody>
          <a:bodyPr wrap="none">
            <a:spAutoFit/>
          </a:bodyPr>
          <a:lstStyle/>
          <a:p>
            <a:r>
              <a:rPr lang="en-US" altLang="zh-CN" sz="2400" dirty="0">
                <a:solidFill>
                  <a:schemeClr val="accent1">
                    <a:lumMod val="75000"/>
                  </a:schemeClr>
                </a:solidFill>
              </a:rPr>
              <a:t>Arbitration(</a:t>
            </a:r>
            <a:r>
              <a:rPr lang="zh-CN" altLang="en-US" sz="2400" dirty="0">
                <a:solidFill>
                  <a:schemeClr val="accent1">
                    <a:lumMod val="75000"/>
                  </a:schemeClr>
                </a:solidFill>
              </a:rPr>
              <a:t>仲裁</a:t>
            </a:r>
            <a:r>
              <a:rPr lang="en-US" altLang="zh-CN" sz="2400" dirty="0">
                <a:solidFill>
                  <a:schemeClr val="accent1">
                    <a:lumMod val="75000"/>
                  </a:schemeClr>
                </a:solidFill>
              </a:rPr>
              <a:t>)</a:t>
            </a:r>
          </a:p>
        </p:txBody>
      </p:sp>
    </p:spTree>
    <p:extLst>
      <p:ext uri="{BB962C8B-B14F-4D97-AF65-F5344CB8AC3E}">
        <p14:creationId xmlns:p14="http://schemas.microsoft.com/office/powerpoint/2010/main" val="16271868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D3F7-44C9-4026-938A-D6488684F885}"/>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3" name="Text Placeholder 2">
            <a:extLst>
              <a:ext uri="{FF2B5EF4-FFF2-40B4-BE49-F238E27FC236}">
                <a16:creationId xmlns:a16="http://schemas.microsoft.com/office/drawing/2014/main" id="{F49C0817-34E8-404C-AB78-22E349C00EC1}"/>
              </a:ext>
            </a:extLst>
          </p:cNvPr>
          <p:cNvSpPr>
            <a:spLocks noGrp="1"/>
          </p:cNvSpPr>
          <p:nvPr>
            <p:ph type="body" sz="quarter" idx="15"/>
          </p:nvPr>
        </p:nvSpPr>
        <p:spPr>
          <a:xfrm>
            <a:off x="237391" y="1222022"/>
            <a:ext cx="11717543" cy="5751271"/>
          </a:xfrm>
        </p:spPr>
        <p:txBody>
          <a:bodyPr/>
          <a:lstStyle/>
          <a:p>
            <a:r>
              <a:rPr lang="en-US" altLang="zh-CN" b="0" dirty="0">
                <a:solidFill>
                  <a:schemeClr val="accent1"/>
                </a:solidFill>
              </a:rPr>
              <a:t>Here are some points of Arbitration need to care:</a:t>
            </a:r>
          </a:p>
          <a:p>
            <a:pPr marL="342900" indent="-342900">
              <a:buFont typeface="Arial" panose="020B0604020202020204" pitchFamily="34" charset="0"/>
              <a:buChar char="•"/>
            </a:pPr>
            <a:r>
              <a:rPr lang="en-US" altLang="zh-CN" b="0" dirty="0">
                <a:solidFill>
                  <a:schemeClr val="accent1"/>
                </a:solidFill>
              </a:rPr>
              <a:t>The losing arbitration master must switch over immediately to its slave mode. Its data line will end data transfer and on the idle state(high level), but </a:t>
            </a:r>
            <a:r>
              <a:rPr lang="en-US" altLang="zh-CN" b="0" dirty="0">
                <a:solidFill>
                  <a:srgbClr val="FF0000"/>
                </a:solidFill>
              </a:rPr>
              <a:t>the clock phase is generated until the end of the byte in which it loses the arbitration</a:t>
            </a:r>
            <a:r>
              <a:rPr lang="en-US" altLang="zh-CN" b="0" dirty="0">
                <a:solidFill>
                  <a:schemeClr val="accent1"/>
                </a:solidFill>
              </a:rPr>
              <a:t>.</a:t>
            </a:r>
            <a:r>
              <a:rPr lang="en-US" altLang="zh-CN" b="0" dirty="0">
                <a:solidFill>
                  <a:schemeClr val="accent1"/>
                </a:solidFill>
                <a:cs typeface="Arial" panose="020B0604020202020204" pitchFamily="34" charset="0"/>
              </a:rPr>
              <a:t>(use to SCL clock Synchronization)</a:t>
            </a:r>
            <a:endParaRPr lang="en-US" altLang="zh-CN" b="0" dirty="0">
              <a:solidFill>
                <a:schemeClr val="accent1"/>
              </a:solidFill>
            </a:endParaRPr>
          </a:p>
          <a:p>
            <a:pPr marL="342900" indent="-342900">
              <a:buFont typeface="Arial" panose="020B0604020202020204" pitchFamily="34" charset="0"/>
              <a:buChar char="•"/>
            </a:pPr>
            <a:r>
              <a:rPr lang="en-US" altLang="zh-CN" b="0" dirty="0">
                <a:solidFill>
                  <a:schemeClr val="accent1"/>
                </a:solidFill>
              </a:rPr>
              <a:t>No information is lost during the arbitration process because address and data information on the I2C-bus is determined by the winning master.</a:t>
            </a:r>
          </a:p>
          <a:p>
            <a:pPr marL="342900" indent="-342900">
              <a:buFont typeface="Arial" panose="020B0604020202020204" pitchFamily="34" charset="0"/>
              <a:buChar char="•"/>
            </a:pPr>
            <a:r>
              <a:rPr lang="en-US" altLang="zh-CN" b="0" dirty="0">
                <a:solidFill>
                  <a:schemeClr val="accent1"/>
                </a:solidFill>
              </a:rPr>
              <a:t>After the winning master complete the data transmission , the losing arbitration master (now on slave mode ) can repeat send a start condition.</a:t>
            </a:r>
          </a:p>
          <a:p>
            <a:pPr marL="342900" indent="-342900">
              <a:buFont typeface="Arial" panose="020B0604020202020204" pitchFamily="34" charset="0"/>
              <a:buChar char="•"/>
            </a:pPr>
            <a:r>
              <a:rPr lang="en-US" altLang="zh-CN" b="0" dirty="0">
                <a:solidFill>
                  <a:schemeClr val="accent1"/>
                </a:solidFill>
              </a:rPr>
              <a:t>Because the arbitration and the bus competing ,there is no central master ,nor any order of priority of the bus.</a:t>
            </a:r>
            <a:endParaRPr lang="zh-CN" altLang="en-US" b="0" dirty="0">
              <a:solidFill>
                <a:schemeClr val="accent1"/>
              </a:solidFill>
            </a:endParaRPr>
          </a:p>
        </p:txBody>
      </p:sp>
    </p:spTree>
    <p:extLst>
      <p:ext uri="{BB962C8B-B14F-4D97-AF65-F5344CB8AC3E}">
        <p14:creationId xmlns:p14="http://schemas.microsoft.com/office/powerpoint/2010/main" val="406234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D53E-5965-465A-AB62-EB2CFEF0D984}"/>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3" name="Text Placeholder 2">
            <a:extLst>
              <a:ext uri="{FF2B5EF4-FFF2-40B4-BE49-F238E27FC236}">
                <a16:creationId xmlns:a16="http://schemas.microsoft.com/office/drawing/2014/main" id="{9420909C-29DF-4050-8336-6FAB136D968E}"/>
              </a:ext>
            </a:extLst>
          </p:cNvPr>
          <p:cNvSpPr>
            <a:spLocks noGrp="1"/>
          </p:cNvSpPr>
          <p:nvPr>
            <p:ph type="body" sz="quarter" idx="15"/>
          </p:nvPr>
        </p:nvSpPr>
        <p:spPr>
          <a:xfrm>
            <a:off x="237391" y="1222022"/>
            <a:ext cx="11717543" cy="4932287"/>
          </a:xfrm>
        </p:spPr>
        <p:txBody>
          <a:bodyPr>
            <a:normAutofit/>
          </a:bodyPr>
          <a:lstStyle/>
          <a:p>
            <a:endParaRPr lang="en-US" altLang="zh-CN" b="0" dirty="0">
              <a:solidFill>
                <a:schemeClr val="accent1"/>
              </a:solidFill>
            </a:endParaRPr>
          </a:p>
          <a:p>
            <a:pPr marL="342900" indent="-342900">
              <a:buFont typeface="Arial" panose="020B0604020202020204" pitchFamily="34" charset="0"/>
              <a:buChar char="•"/>
            </a:pPr>
            <a:r>
              <a:rPr lang="en-US" altLang="zh-CN" b="0" dirty="0">
                <a:solidFill>
                  <a:schemeClr val="accent1"/>
                </a:solidFill>
              </a:rPr>
              <a:t>Special attention must be paid if, during a serial transfer, the arbitration procedure is still in progress at the moment when a repeated START condition or a STOP condition is transmitted to the I2C-bus. If it’s possible for such a situation to occur, the masters involved must send this repeated START condition or STOP condition at the same position in the format frame.</a:t>
            </a:r>
          </a:p>
          <a:p>
            <a:pPr marL="342900" indent="-342900">
              <a:buFont typeface="Arial" panose="020B0604020202020204" pitchFamily="34" charset="0"/>
              <a:buChar char="•"/>
            </a:pPr>
            <a:r>
              <a:rPr lang="en-US" altLang="zh-CN" b="0" dirty="0">
                <a:solidFill>
                  <a:schemeClr val="accent1"/>
                </a:solidFill>
              </a:rPr>
              <a:t>In other word , arbitration isn’t allowed between:</a:t>
            </a:r>
          </a:p>
          <a:p>
            <a:pPr marL="1028700" lvl="1" indent="-342900">
              <a:buFont typeface="Wingdings" panose="05000000000000000000" pitchFamily="2" charset="2"/>
              <a:buChar char="Ø"/>
            </a:pPr>
            <a:r>
              <a:rPr lang="en-US" altLang="zh-CN" dirty="0">
                <a:solidFill>
                  <a:schemeClr val="accent1"/>
                </a:solidFill>
              </a:rPr>
              <a:t>A repeated START condition and a data bit</a:t>
            </a:r>
          </a:p>
          <a:p>
            <a:pPr marL="1028700" lvl="1" indent="-342900">
              <a:buFont typeface="Wingdings" panose="05000000000000000000" pitchFamily="2" charset="2"/>
              <a:buChar char="Ø"/>
            </a:pPr>
            <a:r>
              <a:rPr lang="en-US" altLang="zh-CN" dirty="0">
                <a:solidFill>
                  <a:schemeClr val="accent1"/>
                </a:solidFill>
              </a:rPr>
              <a:t>A STOP condition and a data bit</a:t>
            </a:r>
          </a:p>
          <a:p>
            <a:pPr marL="1028700" lvl="1" indent="-342900">
              <a:buFont typeface="Wingdings" panose="05000000000000000000" pitchFamily="2" charset="2"/>
              <a:buChar char="Ø"/>
            </a:pPr>
            <a:r>
              <a:rPr lang="en-US" altLang="zh-CN" dirty="0">
                <a:solidFill>
                  <a:schemeClr val="accent1"/>
                </a:solidFill>
              </a:rPr>
              <a:t>A repeated START condition and a STOP condition.</a:t>
            </a:r>
          </a:p>
          <a:p>
            <a:r>
              <a:rPr lang="en-US" altLang="zh-CN" b="0" dirty="0">
                <a:solidFill>
                  <a:schemeClr val="accent1"/>
                </a:solidFill>
              </a:rPr>
              <a:t>    Slaves are not involved in the arbitration procedure.</a:t>
            </a:r>
          </a:p>
          <a:p>
            <a:pPr marL="342900" indent="-342900">
              <a:buFont typeface="Arial" panose="020B0604020202020204" pitchFamily="34" charset="0"/>
              <a:buChar char="•"/>
            </a:pPr>
            <a:endParaRPr lang="zh-CN" altLang="en-US" dirty="0">
              <a:solidFill>
                <a:schemeClr val="accent1"/>
              </a:solidFill>
            </a:endParaRPr>
          </a:p>
        </p:txBody>
      </p:sp>
    </p:spTree>
    <p:extLst>
      <p:ext uri="{BB962C8B-B14F-4D97-AF65-F5344CB8AC3E}">
        <p14:creationId xmlns:p14="http://schemas.microsoft.com/office/powerpoint/2010/main" val="133759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8358-0B98-443F-850B-99D5D18FF0D4}"/>
              </a:ext>
            </a:extLst>
          </p:cNvPr>
          <p:cNvSpPr>
            <a:spLocks noGrp="1"/>
          </p:cNvSpPr>
          <p:nvPr>
            <p:ph type="title"/>
          </p:nvPr>
        </p:nvSpPr>
        <p:spPr/>
        <p:txBody>
          <a:bodyPr/>
          <a:lstStyle/>
          <a:p>
            <a:r>
              <a:rPr lang="en-US" altLang="zh-CN" dirty="0"/>
              <a:t>Bus operation</a:t>
            </a:r>
            <a:endParaRPr lang="zh-CN" altLang="en-US" dirty="0"/>
          </a:p>
        </p:txBody>
      </p:sp>
      <p:sp>
        <p:nvSpPr>
          <p:cNvPr id="6" name="TextBox 5">
            <a:extLst>
              <a:ext uri="{FF2B5EF4-FFF2-40B4-BE49-F238E27FC236}">
                <a16:creationId xmlns:a16="http://schemas.microsoft.com/office/drawing/2014/main" id="{9A66630E-8CBC-44FE-AC34-4FE1037C62BA}"/>
              </a:ext>
            </a:extLst>
          </p:cNvPr>
          <p:cNvSpPr txBox="1"/>
          <p:nvPr/>
        </p:nvSpPr>
        <p:spPr>
          <a:xfrm>
            <a:off x="237392" y="2381250"/>
            <a:ext cx="11516458" cy="1712135"/>
          </a:xfrm>
          <a:prstGeom prst="rect">
            <a:avLst/>
          </a:prstGeom>
          <a:noFill/>
        </p:spPr>
        <p:txBody>
          <a:bodyPr wrap="square" rtlCol="0">
            <a:spAutoFit/>
          </a:bodyPr>
          <a:lstStyle/>
          <a:p>
            <a:pPr>
              <a:lnSpc>
                <a:spcPct val="150000"/>
              </a:lnSpc>
            </a:pPr>
            <a:r>
              <a:rPr lang="zh-CN" altLang="en-US" dirty="0"/>
              <a:t>在仲裁过程中，存在以下未定条件会导致不可预期的结果：</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a:t>
            </a:r>
            <a:r>
              <a:rPr lang="en-US" altLang="zh-CN" dirty="0"/>
              <a:t>2</a:t>
            </a:r>
            <a:r>
              <a:rPr lang="zh-CN" altLang="en-US" dirty="0"/>
              <a:t>发送数据的过程中发出重复开始条件（</a:t>
            </a:r>
            <a:r>
              <a:rPr lang="en-US" altLang="zh-CN" dirty="0"/>
              <a:t>Sr</a:t>
            </a:r>
            <a:r>
              <a:rPr lang="zh-CN" altLang="en-US" dirty="0"/>
              <a:t>）</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a:t>
            </a:r>
            <a:r>
              <a:rPr lang="en-US" altLang="zh-CN" dirty="0"/>
              <a:t>2</a:t>
            </a:r>
            <a:r>
              <a:rPr lang="zh-CN" altLang="en-US" dirty="0"/>
              <a:t>发送数据的过程中发出结束条件（</a:t>
            </a:r>
            <a:r>
              <a:rPr lang="en-US" altLang="zh-CN" dirty="0"/>
              <a:t>P</a:t>
            </a:r>
            <a:r>
              <a:rPr lang="zh-CN" altLang="en-US" dirty="0"/>
              <a:t>）</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在主机发出结束条件（</a:t>
            </a:r>
            <a:r>
              <a:rPr lang="en-US" altLang="zh-CN" dirty="0"/>
              <a:t>P</a:t>
            </a:r>
            <a:r>
              <a:rPr lang="zh-CN" altLang="en-US" dirty="0"/>
              <a:t>）的过程中发出重复开始条件（</a:t>
            </a:r>
            <a:r>
              <a:rPr lang="en-US" altLang="zh-CN" dirty="0"/>
              <a:t>Sr</a:t>
            </a:r>
            <a:r>
              <a:rPr lang="zh-CN" altLang="en-US" dirty="0"/>
              <a:t>）</a:t>
            </a:r>
          </a:p>
        </p:txBody>
      </p:sp>
      <p:sp>
        <p:nvSpPr>
          <p:cNvPr id="7" name="TextBox 6">
            <a:extLst>
              <a:ext uri="{FF2B5EF4-FFF2-40B4-BE49-F238E27FC236}">
                <a16:creationId xmlns:a16="http://schemas.microsoft.com/office/drawing/2014/main" id="{8313DDFE-0693-46CA-BC56-B33AAD71DFCC}"/>
              </a:ext>
            </a:extLst>
          </p:cNvPr>
          <p:cNvSpPr txBox="1"/>
          <p:nvPr/>
        </p:nvSpPr>
        <p:spPr>
          <a:xfrm>
            <a:off x="237392" y="1504950"/>
            <a:ext cx="1143733" cy="461665"/>
          </a:xfrm>
          <a:prstGeom prst="rect">
            <a:avLst/>
          </a:prstGeom>
          <a:noFill/>
        </p:spPr>
        <p:txBody>
          <a:bodyPr wrap="square" rtlCol="0">
            <a:spAutoFit/>
          </a:bodyPr>
          <a:lstStyle/>
          <a:p>
            <a:r>
              <a:rPr lang="zh-CN" altLang="en-US" sz="2400" dirty="0">
                <a:solidFill>
                  <a:srgbClr val="FF0000"/>
                </a:solidFill>
              </a:rPr>
              <a:t>补充</a:t>
            </a:r>
          </a:p>
        </p:txBody>
      </p:sp>
    </p:spTree>
    <p:extLst>
      <p:ext uri="{BB962C8B-B14F-4D97-AF65-F5344CB8AC3E}">
        <p14:creationId xmlns:p14="http://schemas.microsoft.com/office/powerpoint/2010/main" val="91808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2FEF24-4DAB-42B0-86DA-1134CFD94926}"/>
              </a:ext>
            </a:extLst>
          </p:cNvPr>
          <p:cNvPicPr>
            <a:picLocks noChangeAspect="1"/>
          </p:cNvPicPr>
          <p:nvPr/>
        </p:nvPicPr>
        <p:blipFill>
          <a:blip r:embed="rId2"/>
          <a:stretch>
            <a:fillRect/>
          </a:stretch>
        </p:blipFill>
        <p:spPr>
          <a:xfrm>
            <a:off x="5761727" y="2829609"/>
            <a:ext cx="6041143" cy="2159034"/>
          </a:xfrm>
          <a:prstGeom prst="rect">
            <a:avLst/>
          </a:prstGeom>
        </p:spPr>
      </p:pic>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Data /Address mode</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3780901"/>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7 bits address</a:t>
            </a:r>
          </a:p>
          <a:p>
            <a:endParaRPr lang="zh-CN" altLang="en-US" dirty="0"/>
          </a:p>
        </p:txBody>
      </p:sp>
      <p:sp>
        <p:nvSpPr>
          <p:cNvPr id="3" name="TextBox 2">
            <a:extLst>
              <a:ext uri="{FF2B5EF4-FFF2-40B4-BE49-F238E27FC236}">
                <a16:creationId xmlns:a16="http://schemas.microsoft.com/office/drawing/2014/main" id="{0D5AE9F3-2389-4114-8A3C-8F072C6195C3}"/>
              </a:ext>
            </a:extLst>
          </p:cNvPr>
          <p:cNvSpPr txBox="1"/>
          <p:nvPr/>
        </p:nvSpPr>
        <p:spPr>
          <a:xfrm>
            <a:off x="558800" y="2458720"/>
            <a:ext cx="5659120" cy="2529923"/>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The first byte after the start condition includes the slave address (7bit) and the R/W operation bit(1 bit) .</a:t>
            </a:r>
          </a:p>
          <a:p>
            <a:pPr defTabSz="609482">
              <a:spcBef>
                <a:spcPct val="20000"/>
              </a:spcBef>
            </a:pPr>
            <a:endParaRPr lang="en-US" altLang="zh-CN" sz="2400" dirty="0">
              <a:solidFill>
                <a:schemeClr val="accent1"/>
              </a:solidFill>
              <a:cs typeface="Arial" panose="020B0604020202020204" pitchFamily="34" charset="0"/>
            </a:endParaRPr>
          </a:p>
          <a:p>
            <a:pPr defTabSz="609482">
              <a:spcBef>
                <a:spcPct val="20000"/>
              </a:spcBef>
            </a:pPr>
            <a:r>
              <a:rPr lang="en-US" altLang="zh-CN" sz="2400" dirty="0">
                <a:solidFill>
                  <a:schemeClr val="accent1"/>
                </a:solidFill>
                <a:cs typeface="Arial" panose="020B0604020202020204" pitchFamily="34" charset="0"/>
              </a:rPr>
              <a:t>0: write ;master write data  to slave</a:t>
            </a:r>
          </a:p>
          <a:p>
            <a:pPr defTabSz="609482">
              <a:spcBef>
                <a:spcPct val="20000"/>
              </a:spcBef>
            </a:pPr>
            <a:r>
              <a:rPr lang="en-US" altLang="zh-CN" sz="2400" dirty="0">
                <a:solidFill>
                  <a:schemeClr val="accent1"/>
                </a:solidFill>
                <a:cs typeface="Arial" panose="020B0604020202020204" pitchFamily="34" charset="0"/>
              </a:rPr>
              <a:t>1;read ; master read data from slave</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912395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:How to transfer the information by I2C bus</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
        <p:nvSpPr>
          <p:cNvPr id="6" name="TextBox 5">
            <a:extLst>
              <a:ext uri="{FF2B5EF4-FFF2-40B4-BE49-F238E27FC236}">
                <a16:creationId xmlns:a16="http://schemas.microsoft.com/office/drawing/2014/main" id="{53AE478D-E412-466A-8386-CC172C1C555E}"/>
              </a:ext>
            </a:extLst>
          </p:cNvPr>
          <p:cNvSpPr txBox="1"/>
          <p:nvPr/>
        </p:nvSpPr>
        <p:spPr>
          <a:xfrm>
            <a:off x="349856" y="1292764"/>
            <a:ext cx="11296275" cy="5262979"/>
          </a:xfrm>
          <a:prstGeom prst="rect">
            <a:avLst/>
          </a:prstGeom>
          <a:noFill/>
        </p:spPr>
        <p:txBody>
          <a:bodyPr wrap="square" rtlCol="0">
            <a:spAutoFit/>
          </a:bodyPr>
          <a:lstStyle/>
          <a:p>
            <a:r>
              <a:rPr lang="en-US" altLang="zh-CN" sz="2400" dirty="0">
                <a:solidFill>
                  <a:schemeClr val="accent1"/>
                </a:solidFill>
              </a:rPr>
              <a:t>According to STM32 , I2C main features:</a:t>
            </a:r>
          </a:p>
          <a:p>
            <a:pPr marL="342900" indent="-342900">
              <a:buFont typeface="Wingdings" panose="05000000000000000000" pitchFamily="2" charset="2"/>
              <a:buChar char="l"/>
            </a:pPr>
            <a:r>
              <a:rPr lang="en-US" altLang="zh-CN" sz="2400" dirty="0">
                <a:solidFill>
                  <a:schemeClr val="accent1"/>
                </a:solidFill>
              </a:rPr>
              <a:t>I2C Master feature:</a:t>
            </a:r>
          </a:p>
          <a:p>
            <a:pPr marL="800100" lvl="1" indent="-342900">
              <a:buFont typeface="Arial" panose="020B0604020202020204" pitchFamily="34" charset="0"/>
              <a:buChar char="•"/>
            </a:pPr>
            <a:r>
              <a:rPr lang="en-US" altLang="zh-CN" sz="2400" dirty="0">
                <a:solidFill>
                  <a:schemeClr val="accent1"/>
                </a:solidFill>
              </a:rPr>
              <a:t>Clock generation</a:t>
            </a:r>
          </a:p>
          <a:p>
            <a:pPr marL="800100" lvl="1" indent="-342900">
              <a:buFont typeface="Arial" panose="020B0604020202020204" pitchFamily="34" charset="0"/>
              <a:buChar char="•"/>
            </a:pPr>
            <a:r>
              <a:rPr lang="en-US" altLang="zh-CN" sz="2400" dirty="0">
                <a:solidFill>
                  <a:schemeClr val="accent1"/>
                </a:solidFill>
              </a:rPr>
              <a:t>Start and Stop generation</a:t>
            </a:r>
          </a:p>
          <a:p>
            <a:pPr marL="342900" indent="-342900">
              <a:buFont typeface="Wingdings" panose="05000000000000000000" pitchFamily="2" charset="2"/>
              <a:buChar char="l"/>
            </a:pPr>
            <a:r>
              <a:rPr lang="en-US" altLang="zh-CN" sz="2400" dirty="0">
                <a:solidFill>
                  <a:schemeClr val="accent1"/>
                </a:solidFill>
              </a:rPr>
              <a:t>I2C Slave feature:</a:t>
            </a:r>
          </a:p>
          <a:p>
            <a:pPr marL="800100" lvl="1" indent="-342900">
              <a:buFont typeface="Arial" panose="020B0604020202020204" pitchFamily="34" charset="0"/>
              <a:buChar char="•"/>
            </a:pPr>
            <a:r>
              <a:rPr lang="en-US" altLang="zh-CN" sz="2400" dirty="0">
                <a:solidFill>
                  <a:schemeClr val="accent1"/>
                </a:solidFill>
              </a:rPr>
              <a:t>Programmable I2C Address detection</a:t>
            </a:r>
          </a:p>
          <a:p>
            <a:pPr marL="800100" lvl="1" indent="-342900">
              <a:buFont typeface="Arial" panose="020B0604020202020204" pitchFamily="34" charset="0"/>
              <a:buChar char="•"/>
            </a:pPr>
            <a:r>
              <a:rPr lang="en-US" altLang="zh-CN" sz="2400" dirty="0">
                <a:solidFill>
                  <a:schemeClr val="accent1"/>
                </a:solidFill>
              </a:rPr>
              <a:t>Dual Addressing Capability to acknowledge 2 slave addresses</a:t>
            </a:r>
          </a:p>
          <a:p>
            <a:pPr marL="800100" lvl="1" indent="-342900">
              <a:buFont typeface="Arial" panose="020B0604020202020204" pitchFamily="34" charset="0"/>
              <a:buChar char="•"/>
            </a:pPr>
            <a:r>
              <a:rPr lang="en-US" altLang="zh-CN" sz="2400" dirty="0">
                <a:solidFill>
                  <a:schemeClr val="accent1"/>
                </a:solidFill>
              </a:rPr>
              <a:t>Stop condition detection</a:t>
            </a:r>
          </a:p>
          <a:p>
            <a:pPr marL="342900" indent="-342900">
              <a:buFont typeface="Wingdings" panose="05000000000000000000" pitchFamily="2" charset="2"/>
              <a:buChar char="l"/>
            </a:pPr>
            <a:r>
              <a:rPr lang="en-US" altLang="zh-CN" sz="2400" dirty="0">
                <a:solidFill>
                  <a:schemeClr val="accent1"/>
                </a:solidFill>
              </a:rPr>
              <a:t>Master and slave mode operational</a:t>
            </a:r>
          </a:p>
          <a:p>
            <a:pPr marL="342900" indent="-342900">
              <a:buFont typeface="Wingdings" panose="05000000000000000000" pitchFamily="2" charset="2"/>
              <a:buChar char="l"/>
            </a:pPr>
            <a:r>
              <a:rPr lang="en-US" altLang="zh-CN" sz="2400" dirty="0">
                <a:solidFill>
                  <a:schemeClr val="accent1"/>
                </a:solidFill>
              </a:rPr>
              <a:t>Generation and detection of 7-bit/10-bit addressing and General Call</a:t>
            </a:r>
          </a:p>
          <a:p>
            <a:pPr marL="342900" indent="-342900">
              <a:buFont typeface="Wingdings" panose="05000000000000000000" pitchFamily="2" charset="2"/>
              <a:buChar char="l"/>
            </a:pPr>
            <a:r>
              <a:rPr lang="en-US" altLang="zh-CN" sz="2400" dirty="0">
                <a:solidFill>
                  <a:schemeClr val="accent1"/>
                </a:solidFill>
              </a:rPr>
              <a:t>Supports different communication speeds:</a:t>
            </a:r>
          </a:p>
          <a:p>
            <a:pPr marL="800100" lvl="1" indent="-342900">
              <a:buFont typeface="Arial" panose="020B0604020202020204" pitchFamily="34" charset="0"/>
              <a:buChar char="•"/>
            </a:pPr>
            <a:r>
              <a:rPr lang="en-US" altLang="zh-CN" sz="2400" dirty="0">
                <a:solidFill>
                  <a:schemeClr val="accent1"/>
                </a:solidFill>
              </a:rPr>
              <a:t>Standard Speed (up to 100 kHz)</a:t>
            </a:r>
          </a:p>
          <a:p>
            <a:pPr marL="800100" lvl="1" indent="-342900">
              <a:buFont typeface="Arial" panose="020B0604020202020204" pitchFamily="34" charset="0"/>
              <a:buChar char="•"/>
            </a:pPr>
            <a:r>
              <a:rPr lang="en-US" altLang="zh-CN" sz="2400" dirty="0">
                <a:solidFill>
                  <a:schemeClr val="accent1"/>
                </a:solidFill>
              </a:rPr>
              <a:t>Fast Speed (up to 400 kHz)</a:t>
            </a:r>
          </a:p>
          <a:p>
            <a:pPr lvl="1"/>
            <a:endParaRPr lang="en-US" altLang="zh-CN" sz="2400" dirty="0">
              <a:solidFill>
                <a:schemeClr val="accent1"/>
              </a:solidFill>
            </a:endParaRPr>
          </a:p>
        </p:txBody>
      </p:sp>
    </p:spTree>
    <p:extLst>
      <p:ext uri="{BB962C8B-B14F-4D97-AF65-F5344CB8AC3E}">
        <p14:creationId xmlns:p14="http://schemas.microsoft.com/office/powerpoint/2010/main" val="81821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:How to transfer the information by I2C bus</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
        <p:nvSpPr>
          <p:cNvPr id="6" name="TextBox 5">
            <a:extLst>
              <a:ext uri="{FF2B5EF4-FFF2-40B4-BE49-F238E27FC236}">
                <a16:creationId xmlns:a16="http://schemas.microsoft.com/office/drawing/2014/main" id="{53AE478D-E412-466A-8386-CC172C1C555E}"/>
              </a:ext>
            </a:extLst>
          </p:cNvPr>
          <p:cNvSpPr txBox="1"/>
          <p:nvPr/>
        </p:nvSpPr>
        <p:spPr>
          <a:xfrm>
            <a:off x="349856" y="1292764"/>
            <a:ext cx="11296275" cy="4893647"/>
          </a:xfrm>
          <a:prstGeom prst="rect">
            <a:avLst/>
          </a:prstGeom>
          <a:noFill/>
        </p:spPr>
        <p:txBody>
          <a:bodyPr wrap="square" rtlCol="0">
            <a:spAutoFit/>
          </a:bodyPr>
          <a:lstStyle/>
          <a:p>
            <a:r>
              <a:rPr lang="en-US" altLang="zh-CN" sz="2400" dirty="0">
                <a:solidFill>
                  <a:schemeClr val="accent1"/>
                </a:solidFill>
              </a:rPr>
              <a:t>The interface can operate in one of the four mode: </a:t>
            </a:r>
          </a:p>
          <a:p>
            <a:r>
              <a:rPr lang="en-US" altLang="zh-CN" sz="2400" dirty="0">
                <a:solidFill>
                  <a:schemeClr val="accent1"/>
                </a:solidFill>
              </a:rPr>
              <a:t>    -slave transmitter , slave receiver ,master transmitter ,master receiver . </a:t>
            </a:r>
          </a:p>
          <a:p>
            <a:r>
              <a:rPr lang="en-US" altLang="zh-CN" sz="2400" dirty="0">
                <a:solidFill>
                  <a:schemeClr val="accent1"/>
                </a:solidFill>
              </a:rPr>
              <a:t>By default , I2C interface works in the slave mode . It can switch from slave to master mode after it generates a START condition .</a:t>
            </a:r>
          </a:p>
          <a:p>
            <a:endParaRPr lang="en-US" altLang="zh-CN" sz="2400" dirty="0">
              <a:solidFill>
                <a:schemeClr val="accent1"/>
              </a:solidFill>
            </a:endParaRPr>
          </a:p>
          <a:p>
            <a:r>
              <a:rPr lang="en-US" altLang="zh-CN" sz="2400" b="1" dirty="0">
                <a:solidFill>
                  <a:schemeClr val="accent1"/>
                </a:solidFill>
              </a:rPr>
              <a:t>Communication flow</a:t>
            </a:r>
          </a:p>
          <a:p>
            <a:r>
              <a:rPr lang="en-US" altLang="zh-CN" sz="2400" dirty="0">
                <a:solidFill>
                  <a:schemeClr val="accent1"/>
                </a:solidFill>
              </a:rPr>
              <a:t>In Master mode, the I2C interface initiates a data transfer and generates the clock signal. A serial data transfer always begins with a start condition and ends with a stop condition. Both start and stop conditions are generated in master mode by software.</a:t>
            </a:r>
          </a:p>
          <a:p>
            <a:r>
              <a:rPr lang="en-US" altLang="zh-CN" sz="2400" dirty="0">
                <a:solidFill>
                  <a:schemeClr val="accent1"/>
                </a:solidFill>
              </a:rPr>
              <a:t>In Slave mode, the interface is capable of recognizing its own addresses (7 or 10-bit), and the General Call address. And it can send acknowledge bit to the master after receiver its own address in the 9th clock</a:t>
            </a:r>
          </a:p>
        </p:txBody>
      </p:sp>
    </p:spTree>
    <p:extLst>
      <p:ext uri="{BB962C8B-B14F-4D97-AF65-F5344CB8AC3E}">
        <p14:creationId xmlns:p14="http://schemas.microsoft.com/office/powerpoint/2010/main" val="1388713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 How to transfer the information by I2C bus</a:t>
            </a:r>
            <a:endParaRPr lang="zh-CN" altLang="en-US" dirty="0"/>
          </a:p>
        </p:txBody>
      </p:sp>
      <p:pic>
        <p:nvPicPr>
          <p:cNvPr id="2" name="Picture 1">
            <a:extLst>
              <a:ext uri="{FF2B5EF4-FFF2-40B4-BE49-F238E27FC236}">
                <a16:creationId xmlns:a16="http://schemas.microsoft.com/office/drawing/2014/main" id="{09D89473-5BBD-4CAE-9CBF-1615B89E573C}"/>
              </a:ext>
            </a:extLst>
          </p:cNvPr>
          <p:cNvPicPr>
            <a:picLocks noChangeAspect="1"/>
          </p:cNvPicPr>
          <p:nvPr/>
        </p:nvPicPr>
        <p:blipFill>
          <a:blip r:embed="rId2"/>
          <a:stretch>
            <a:fillRect/>
          </a:stretch>
        </p:blipFill>
        <p:spPr>
          <a:xfrm>
            <a:off x="0" y="2067560"/>
            <a:ext cx="12192000" cy="272288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Tree>
    <p:extLst>
      <p:ext uri="{BB962C8B-B14F-4D97-AF65-F5344CB8AC3E}">
        <p14:creationId xmlns:p14="http://schemas.microsoft.com/office/powerpoint/2010/main" val="53884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6244689" cy="5635978"/>
          </a:xfrm>
        </p:spPr>
        <p:txBody>
          <a:bodyPr>
            <a:normAutofit fontScale="70000" lnSpcReduction="20000"/>
          </a:bodyPr>
          <a:lstStyle/>
          <a:p>
            <a:r>
              <a:rPr lang="en-US" altLang="zh-CN" b="0" dirty="0">
                <a:solidFill>
                  <a:schemeClr val="accent1"/>
                </a:solidFill>
              </a:rPr>
              <a:t>void Start_I2c()</a:t>
            </a:r>
          </a:p>
          <a:p>
            <a:r>
              <a:rPr lang="en-US" altLang="zh-CN" b="0" dirty="0">
                <a:solidFill>
                  <a:schemeClr val="accent1"/>
                </a:solidFill>
              </a:rPr>
              <a:t>{</a:t>
            </a:r>
          </a:p>
          <a:p>
            <a:r>
              <a:rPr lang="en-US" altLang="zh-CN" b="0" dirty="0">
                <a:solidFill>
                  <a:schemeClr val="accent1"/>
                </a:solidFill>
              </a:rPr>
              <a:t>  SDA=1;   //</a:t>
            </a:r>
            <a:r>
              <a:rPr lang="zh-CN" altLang="en-US" b="0" dirty="0">
                <a:solidFill>
                  <a:schemeClr val="accent1"/>
                </a:solidFill>
              </a:rPr>
              <a:t>发送起始条件的数据信号</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SCL=1;</a:t>
            </a:r>
          </a:p>
          <a:p>
            <a:r>
              <a:rPr lang="en-US" altLang="zh-CN" b="0" dirty="0">
                <a:solidFill>
                  <a:schemeClr val="accent1"/>
                </a:solidFill>
              </a:rPr>
              <a:t>  _Nop();    //</a:t>
            </a:r>
            <a:r>
              <a:rPr lang="zh-CN" altLang="en-US" b="0" dirty="0">
                <a:solidFill>
                  <a:schemeClr val="accent1"/>
                </a:solidFill>
              </a:rPr>
              <a:t>起始条件建立时间大于</a:t>
            </a:r>
            <a:r>
              <a:rPr lang="en-US" altLang="zh-CN" b="0" dirty="0">
                <a:solidFill>
                  <a:schemeClr val="accent1"/>
                </a:solidFill>
              </a:rPr>
              <a:t>4.7us,</a:t>
            </a:r>
            <a:r>
              <a:rPr lang="zh-CN" altLang="en-US" b="0" dirty="0">
                <a:solidFill>
                  <a:schemeClr val="accent1"/>
                </a:solidFill>
              </a:rPr>
              <a:t>延时</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    </a:t>
            </a:r>
          </a:p>
          <a:p>
            <a:r>
              <a:rPr lang="en-US" altLang="zh-CN" b="0" dirty="0">
                <a:solidFill>
                  <a:schemeClr val="accent1"/>
                </a:solidFill>
              </a:rPr>
              <a:t>  SDA=0;     //</a:t>
            </a:r>
            <a:r>
              <a:rPr lang="zh-CN" altLang="en-US" b="0" dirty="0">
                <a:solidFill>
                  <a:schemeClr val="accent1"/>
                </a:solidFill>
              </a:rPr>
              <a:t>发送起始信号</a:t>
            </a:r>
          </a:p>
          <a:p>
            <a:r>
              <a:rPr lang="zh-CN" altLang="en-US" b="0" dirty="0">
                <a:solidFill>
                  <a:schemeClr val="accent1"/>
                </a:solidFill>
              </a:rPr>
              <a:t>  </a:t>
            </a:r>
            <a:r>
              <a:rPr lang="en-US" altLang="zh-CN" b="0" dirty="0">
                <a:solidFill>
                  <a:schemeClr val="accent1"/>
                </a:solidFill>
              </a:rPr>
              <a:t>_Nop();    //</a:t>
            </a:r>
            <a:r>
              <a:rPr lang="zh-CN" altLang="en-US" b="0" dirty="0">
                <a:solidFill>
                  <a:schemeClr val="accent1"/>
                </a:solidFill>
              </a:rPr>
              <a:t>起始条件锁定时间大于</a:t>
            </a:r>
            <a:r>
              <a:rPr lang="en-US" altLang="zh-CN" b="0" dirty="0">
                <a:solidFill>
                  <a:schemeClr val="accent1"/>
                </a:solidFill>
              </a:rPr>
              <a:t>4μ</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       </a:t>
            </a:r>
          </a:p>
          <a:p>
            <a:r>
              <a:rPr lang="en-US" altLang="zh-CN" b="0" dirty="0">
                <a:solidFill>
                  <a:schemeClr val="accent1"/>
                </a:solidFill>
              </a:rPr>
              <a:t>  SCL=0;    //</a:t>
            </a:r>
            <a:r>
              <a:rPr lang="zh-CN" altLang="en-US" b="0" dirty="0">
                <a:solidFill>
                  <a:schemeClr val="accent1"/>
                </a:solidFill>
              </a:rPr>
              <a:t>钳住</a:t>
            </a:r>
            <a:r>
              <a:rPr lang="en-US" altLang="zh-CN" b="0" dirty="0">
                <a:solidFill>
                  <a:schemeClr val="accent1"/>
                </a:solidFill>
              </a:rPr>
              <a:t>I2C</a:t>
            </a:r>
            <a:r>
              <a:rPr lang="zh-CN" altLang="en-US" b="0" dirty="0">
                <a:solidFill>
                  <a:schemeClr val="accent1"/>
                </a:solidFill>
              </a:rPr>
              <a:t>总线，准备发送或接收数据</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a:t>
            </a:r>
            <a:endParaRPr lang="zh-CN" altLang="en-US" b="0" dirty="0">
              <a:solidFill>
                <a:schemeClr val="accent1"/>
              </a:solidFill>
            </a:endParaRPr>
          </a:p>
        </p:txBody>
      </p:sp>
      <p:pic>
        <p:nvPicPr>
          <p:cNvPr id="2" name="Picture 1">
            <a:extLst>
              <a:ext uri="{FF2B5EF4-FFF2-40B4-BE49-F238E27FC236}">
                <a16:creationId xmlns:a16="http://schemas.microsoft.com/office/drawing/2014/main" id="{F9D7961F-7B57-4CEF-95BE-F7F4E6B7FA04}"/>
              </a:ext>
            </a:extLst>
          </p:cNvPr>
          <p:cNvPicPr>
            <a:picLocks noChangeAspect="1"/>
          </p:cNvPicPr>
          <p:nvPr/>
        </p:nvPicPr>
        <p:blipFill>
          <a:blip r:embed="rId2"/>
          <a:stretch>
            <a:fillRect/>
          </a:stretch>
        </p:blipFill>
        <p:spPr>
          <a:xfrm>
            <a:off x="6482080" y="1398856"/>
            <a:ext cx="3944454" cy="4060288"/>
          </a:xfrm>
          <a:prstGeom prst="rect">
            <a:avLst/>
          </a:prstGeom>
        </p:spPr>
      </p:pic>
    </p:spTree>
    <p:extLst>
      <p:ext uri="{BB962C8B-B14F-4D97-AF65-F5344CB8AC3E}">
        <p14:creationId xmlns:p14="http://schemas.microsoft.com/office/powerpoint/2010/main" val="274258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b="0" dirty="0">
                <a:solidFill>
                  <a:schemeClr val="accent1"/>
                </a:solidFill>
                <a:latin typeface="Arial Black" panose="020B0A04020102020204" pitchFamily="34" charset="0"/>
                <a:cs typeface="Arial" panose="020B0604020202020204" pitchFamily="34" charset="0"/>
              </a:rPr>
              <a:t>What is I2C</a:t>
            </a:r>
            <a:endParaRPr lang="zh-CN" altLang="en-US" b="0" dirty="0">
              <a:latin typeface="Arial Black" panose="020B0A04020102020204" pitchFamily="34" charset="0"/>
            </a:endParaRPr>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228" y="1232114"/>
            <a:ext cx="11717543" cy="2825536"/>
          </a:xfrm>
        </p:spPr>
        <p:txBody>
          <a:bodyPr>
            <a:normAutofit/>
          </a:bodyPr>
          <a:lstStyle/>
          <a:p>
            <a:r>
              <a:rPr lang="en-US" altLang="zh-CN" dirty="0">
                <a:solidFill>
                  <a:schemeClr val="accent1"/>
                </a:solidFill>
                <a:cs typeface="Arial" panose="020B0604020202020204" pitchFamily="34" charset="0"/>
              </a:rPr>
              <a:t>    </a:t>
            </a:r>
            <a:r>
              <a:rPr lang="en-US" altLang="zh-CN" b="0" dirty="0">
                <a:solidFill>
                  <a:schemeClr val="accent1"/>
                </a:solidFill>
                <a:cs typeface="Arial" panose="020B0604020202020204" pitchFamily="34" charset="0"/>
              </a:rPr>
              <a:t>I2C is a serial protocol for two-wire interface to connect low-speed devices like microcontrollers, EEPROMs, A/D and D/A converters, I/O interfaces and other similar peripherals in embedded systems. It was invented by Philips and now it is used by almost all major IC manufacturers. Each I2C slave device needs an address – they must still be obtained from NXP (formerly Philips semiconductors).</a:t>
            </a:r>
            <a:endParaRPr lang="zh-CN" altLang="en-US" b="0" dirty="0">
              <a:solidFill>
                <a:schemeClr val="accent1"/>
              </a:solidFill>
              <a:cs typeface="Arial" panose="020B0604020202020204" pitchFamily="34" charset="0"/>
            </a:endParaRPr>
          </a:p>
        </p:txBody>
      </p:sp>
      <p:pic>
        <p:nvPicPr>
          <p:cNvPr id="7" name="Picture 6">
            <a:extLst>
              <a:ext uri="{FF2B5EF4-FFF2-40B4-BE49-F238E27FC236}">
                <a16:creationId xmlns:a16="http://schemas.microsoft.com/office/drawing/2014/main" id="{E8892780-FAD9-479E-90EF-A30771DE4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962" y="4057650"/>
            <a:ext cx="5842635" cy="2069962"/>
          </a:xfrm>
          <a:prstGeom prst="rect">
            <a:avLst/>
          </a:prstGeom>
        </p:spPr>
      </p:pic>
    </p:spTree>
    <p:extLst>
      <p:ext uri="{BB962C8B-B14F-4D97-AF65-F5344CB8AC3E}">
        <p14:creationId xmlns:p14="http://schemas.microsoft.com/office/powerpoint/2010/main" val="34878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0769" cy="4863817"/>
          </a:xfrm>
        </p:spPr>
        <p:txBody>
          <a:bodyPr>
            <a:normAutofit fontScale="77500" lnSpcReduction="20000"/>
          </a:bodyPr>
          <a:lstStyle/>
          <a:p>
            <a:r>
              <a:rPr lang="en-US" altLang="zh-CN" b="0" dirty="0">
                <a:solidFill>
                  <a:schemeClr val="accent1"/>
                </a:solidFill>
              </a:rPr>
              <a:t>void Stop_I2c()</a:t>
            </a:r>
          </a:p>
          <a:p>
            <a:r>
              <a:rPr lang="en-US" altLang="zh-CN" b="0" dirty="0">
                <a:solidFill>
                  <a:schemeClr val="accent1"/>
                </a:solidFill>
              </a:rPr>
              <a:t>{</a:t>
            </a:r>
          </a:p>
          <a:p>
            <a:r>
              <a:rPr lang="en-US" altLang="zh-CN" b="0" dirty="0">
                <a:solidFill>
                  <a:schemeClr val="accent1"/>
                </a:solidFill>
              </a:rPr>
              <a:t>  SDA=0;    //</a:t>
            </a:r>
            <a:r>
              <a:rPr lang="zh-CN" altLang="en-US" b="0" dirty="0">
                <a:solidFill>
                  <a:schemeClr val="accent1"/>
                </a:solidFill>
              </a:rPr>
              <a:t>发送结束条件的数据信号</a:t>
            </a:r>
          </a:p>
          <a:p>
            <a:r>
              <a:rPr lang="zh-CN" altLang="en-US" b="0" dirty="0">
                <a:solidFill>
                  <a:schemeClr val="accent1"/>
                </a:solidFill>
              </a:rPr>
              <a:t>  </a:t>
            </a:r>
            <a:r>
              <a:rPr lang="en-US" altLang="zh-CN" b="0" dirty="0">
                <a:solidFill>
                  <a:schemeClr val="accent1"/>
                </a:solidFill>
              </a:rPr>
              <a:t>_Nop();   //</a:t>
            </a:r>
            <a:r>
              <a:rPr lang="zh-CN" altLang="en-US" b="0" dirty="0">
                <a:solidFill>
                  <a:schemeClr val="accent1"/>
                </a:solidFill>
              </a:rPr>
              <a:t>发送结束条件的时钟信号</a:t>
            </a:r>
          </a:p>
          <a:p>
            <a:r>
              <a:rPr lang="zh-CN" altLang="en-US" b="0" dirty="0">
                <a:solidFill>
                  <a:schemeClr val="accent1"/>
                </a:solidFill>
              </a:rPr>
              <a:t>  </a:t>
            </a:r>
            <a:r>
              <a:rPr lang="en-US" altLang="zh-CN" b="0" dirty="0">
                <a:solidFill>
                  <a:schemeClr val="accent1"/>
                </a:solidFill>
              </a:rPr>
              <a:t>SCL=1;    //</a:t>
            </a:r>
            <a:r>
              <a:rPr lang="zh-CN" altLang="en-US" b="0" dirty="0">
                <a:solidFill>
                  <a:schemeClr val="accent1"/>
                </a:solidFill>
              </a:rPr>
              <a:t>结束条件建立时间大于</a:t>
            </a:r>
            <a:r>
              <a:rPr lang="en-US" altLang="zh-CN" b="0" dirty="0">
                <a:solidFill>
                  <a:schemeClr val="accent1"/>
                </a:solidFill>
              </a:rPr>
              <a:t>4μ</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SDA=1;    //</a:t>
            </a:r>
            <a:r>
              <a:rPr lang="zh-CN" altLang="en-US" b="0" dirty="0">
                <a:solidFill>
                  <a:schemeClr val="accent1"/>
                </a:solidFill>
              </a:rPr>
              <a:t>发送</a:t>
            </a:r>
            <a:r>
              <a:rPr lang="en-US" altLang="zh-CN" b="0" dirty="0">
                <a:solidFill>
                  <a:schemeClr val="accent1"/>
                </a:solidFill>
              </a:rPr>
              <a:t>I2C</a:t>
            </a:r>
            <a:r>
              <a:rPr lang="zh-CN" altLang="en-US" b="0" dirty="0">
                <a:solidFill>
                  <a:schemeClr val="accent1"/>
                </a:solidFill>
              </a:rPr>
              <a:t>总线结束信号</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a:t>
            </a:r>
            <a:endParaRPr lang="zh-CN" altLang="en-US" b="0" dirty="0">
              <a:solidFill>
                <a:schemeClr val="accent1"/>
              </a:solidFill>
            </a:endParaRPr>
          </a:p>
        </p:txBody>
      </p:sp>
      <p:pic>
        <p:nvPicPr>
          <p:cNvPr id="2" name="Picture 1">
            <a:extLst>
              <a:ext uri="{FF2B5EF4-FFF2-40B4-BE49-F238E27FC236}">
                <a16:creationId xmlns:a16="http://schemas.microsoft.com/office/drawing/2014/main" id="{E98EF1D5-FF99-4092-98DF-0491B76E260B}"/>
              </a:ext>
            </a:extLst>
          </p:cNvPr>
          <p:cNvPicPr>
            <a:picLocks noChangeAspect="1"/>
          </p:cNvPicPr>
          <p:nvPr/>
        </p:nvPicPr>
        <p:blipFill>
          <a:blip r:embed="rId2"/>
          <a:stretch>
            <a:fillRect/>
          </a:stretch>
        </p:blipFill>
        <p:spPr>
          <a:xfrm>
            <a:off x="6614004" y="1974336"/>
            <a:ext cx="3596952" cy="3359187"/>
          </a:xfrm>
          <a:prstGeom prst="rect">
            <a:avLst/>
          </a:prstGeom>
        </p:spPr>
      </p:pic>
    </p:spTree>
    <p:extLst>
      <p:ext uri="{BB962C8B-B14F-4D97-AF65-F5344CB8AC3E}">
        <p14:creationId xmlns:p14="http://schemas.microsoft.com/office/powerpoint/2010/main" val="80317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9" name="TextBox 8">
            <a:extLst>
              <a:ext uri="{FF2B5EF4-FFF2-40B4-BE49-F238E27FC236}">
                <a16:creationId xmlns:a16="http://schemas.microsoft.com/office/drawing/2014/main" id="{D56A738D-97C2-43D7-A026-66204C8E59AC}"/>
              </a:ext>
            </a:extLst>
          </p:cNvPr>
          <p:cNvSpPr txBox="1"/>
          <p:nvPr/>
        </p:nvSpPr>
        <p:spPr>
          <a:xfrm>
            <a:off x="3008024" y="1225689"/>
            <a:ext cx="4858483" cy="5355312"/>
          </a:xfrm>
          <a:prstGeom prst="rect">
            <a:avLst/>
          </a:prstGeom>
          <a:noFill/>
        </p:spPr>
        <p:txBody>
          <a:bodyPr wrap="square" rtlCol="0">
            <a:spAutoFit/>
          </a:bodyPr>
          <a:lstStyle/>
          <a:p>
            <a:r>
              <a:rPr lang="en-US" altLang="zh-CN" dirty="0">
                <a:solidFill>
                  <a:schemeClr val="accent1"/>
                </a:solidFill>
              </a:rPr>
              <a:t>void  SendByte(unsigned char c)</a:t>
            </a:r>
          </a:p>
          <a:p>
            <a:r>
              <a:rPr lang="en-US" altLang="zh-CN" dirty="0">
                <a:solidFill>
                  <a:schemeClr val="accent1"/>
                </a:solidFill>
              </a:rPr>
              <a:t>{</a:t>
            </a:r>
          </a:p>
          <a:p>
            <a:r>
              <a:rPr lang="en-US" altLang="zh-CN" dirty="0">
                <a:solidFill>
                  <a:schemeClr val="accent1"/>
                </a:solidFill>
              </a:rPr>
              <a:t> unsigned char BitCnt;</a:t>
            </a:r>
          </a:p>
          <a:p>
            <a:r>
              <a:rPr lang="en-US" altLang="zh-CN" dirty="0">
                <a:solidFill>
                  <a:schemeClr val="accent1"/>
                </a:solidFill>
              </a:rPr>
              <a:t> </a:t>
            </a:r>
          </a:p>
          <a:p>
            <a:r>
              <a:rPr lang="en-US" altLang="zh-CN" dirty="0">
                <a:solidFill>
                  <a:schemeClr val="accent1"/>
                </a:solidFill>
              </a:rPr>
              <a:t> for(BitCnt=0;BitCnt&lt;8;BitCnt++)  //</a:t>
            </a:r>
            <a:r>
              <a:rPr lang="zh-CN" altLang="en-US" dirty="0">
                <a:solidFill>
                  <a:schemeClr val="accent1"/>
                </a:solidFill>
              </a:rPr>
              <a:t>要传送的数据长度为</a:t>
            </a:r>
            <a:r>
              <a:rPr lang="en-US" altLang="zh-CN" dirty="0">
                <a:solidFill>
                  <a:schemeClr val="accent1"/>
                </a:solidFill>
              </a:rPr>
              <a:t>8</a:t>
            </a:r>
            <a:r>
              <a:rPr lang="zh-CN" altLang="en-US" dirty="0">
                <a:solidFill>
                  <a:schemeClr val="accent1"/>
                </a:solidFill>
              </a:rPr>
              <a:t>位</a:t>
            </a:r>
          </a:p>
          <a:p>
            <a:r>
              <a:rPr lang="zh-CN" altLang="en-US" dirty="0">
                <a:solidFill>
                  <a:schemeClr val="accent1"/>
                </a:solidFill>
              </a:rPr>
              <a:t>    </a:t>
            </a:r>
            <a:r>
              <a:rPr lang="en-US" altLang="zh-CN" dirty="0">
                <a:solidFill>
                  <a:schemeClr val="accent1"/>
                </a:solidFill>
              </a:rPr>
              <a:t>{</a:t>
            </a:r>
          </a:p>
          <a:p>
            <a:r>
              <a:rPr lang="en-US" altLang="zh-CN" dirty="0">
                <a:solidFill>
                  <a:schemeClr val="accent1"/>
                </a:solidFill>
              </a:rPr>
              <a:t>     if((c&lt;&lt;BitCnt)&amp;0x80)SDA=1;   //</a:t>
            </a:r>
            <a:r>
              <a:rPr lang="zh-CN" altLang="en-US" dirty="0">
                <a:solidFill>
                  <a:schemeClr val="accent1"/>
                </a:solidFill>
              </a:rPr>
              <a:t>判断发送位</a:t>
            </a:r>
          </a:p>
          <a:p>
            <a:r>
              <a:rPr lang="zh-CN" altLang="en-US" dirty="0">
                <a:solidFill>
                  <a:schemeClr val="accent1"/>
                </a:solidFill>
              </a:rPr>
              <a:t>       </a:t>
            </a:r>
            <a:r>
              <a:rPr lang="en-US" altLang="zh-CN" dirty="0">
                <a:solidFill>
                  <a:schemeClr val="accent1"/>
                </a:solidFill>
              </a:rPr>
              <a:t>else  SDA=0;                </a:t>
            </a:r>
          </a:p>
          <a:p>
            <a:r>
              <a:rPr lang="en-US" altLang="zh-CN" dirty="0">
                <a:solidFill>
                  <a:schemeClr val="accent1"/>
                </a:solidFill>
              </a:rPr>
              <a:t>     _Nop();</a:t>
            </a:r>
          </a:p>
          <a:p>
            <a:r>
              <a:rPr lang="en-US" altLang="zh-CN" dirty="0">
                <a:solidFill>
                  <a:schemeClr val="accent1"/>
                </a:solidFill>
              </a:rPr>
              <a:t>     SCL=1;               //</a:t>
            </a:r>
            <a:r>
              <a:rPr lang="zh-CN" altLang="en-US" dirty="0">
                <a:solidFill>
                  <a:schemeClr val="accent1"/>
                </a:solidFill>
              </a:rPr>
              <a:t>置时钟线为高，通知被控器开始接收数据位</a:t>
            </a:r>
          </a:p>
          <a:p>
            <a:r>
              <a:rPr lang="zh-CN" altLang="en-US" dirty="0">
                <a:solidFill>
                  <a:schemeClr val="accent1"/>
                </a:solidFill>
              </a:rPr>
              <a:t>      </a:t>
            </a:r>
            <a:r>
              <a:rPr lang="en-US" altLang="zh-CN" dirty="0">
                <a:solidFill>
                  <a:schemeClr val="accent1"/>
                </a:solidFill>
              </a:rPr>
              <a:t>_Nop(); </a:t>
            </a:r>
          </a:p>
          <a:p>
            <a:r>
              <a:rPr lang="en-US" altLang="zh-CN" dirty="0">
                <a:solidFill>
                  <a:schemeClr val="accent1"/>
                </a:solidFill>
              </a:rPr>
              <a:t>      _Nop();         //</a:t>
            </a:r>
            <a:r>
              <a:rPr lang="zh-CN" altLang="en-US" dirty="0">
                <a:solidFill>
                  <a:schemeClr val="accent1"/>
                </a:solidFill>
              </a:rPr>
              <a:t>保证时钟高电平周期大于</a:t>
            </a:r>
            <a:r>
              <a:rPr lang="en-US" altLang="zh-CN" dirty="0">
                <a:solidFill>
                  <a:schemeClr val="accent1"/>
                </a:solidFill>
              </a:rPr>
              <a:t>4</a:t>
            </a:r>
            <a:r>
              <a:rPr lang="el-GR" altLang="zh-CN" dirty="0">
                <a:solidFill>
                  <a:schemeClr val="accent1"/>
                </a:solidFill>
              </a:rPr>
              <a:t>μ</a:t>
            </a:r>
          </a:p>
          <a:p>
            <a:r>
              <a:rPr lang="el-GR" altLang="zh-CN" dirty="0">
                <a:solidFill>
                  <a:schemeClr val="accent1"/>
                </a:solidFill>
              </a:rPr>
              <a:t>      _</a:t>
            </a:r>
            <a:r>
              <a:rPr lang="en-US" altLang="zh-CN" dirty="0">
                <a:solidFill>
                  <a:schemeClr val="accent1"/>
                </a:solidFill>
              </a:rPr>
              <a:t>Nop();</a:t>
            </a:r>
          </a:p>
          <a:p>
            <a:r>
              <a:rPr lang="en-US" altLang="zh-CN" dirty="0">
                <a:solidFill>
                  <a:schemeClr val="accent1"/>
                </a:solidFill>
              </a:rPr>
              <a:t>      _Nop();</a:t>
            </a:r>
          </a:p>
          <a:p>
            <a:r>
              <a:rPr lang="en-US" altLang="zh-CN" dirty="0">
                <a:solidFill>
                  <a:schemeClr val="accent1"/>
                </a:solidFill>
              </a:rPr>
              <a:t>      _Nop();         </a:t>
            </a:r>
          </a:p>
          <a:p>
            <a:r>
              <a:rPr lang="en-US" altLang="zh-CN" dirty="0">
                <a:solidFill>
                  <a:schemeClr val="accent1"/>
                </a:solidFill>
              </a:rPr>
              <a:t>     SCL=0; </a:t>
            </a:r>
          </a:p>
          <a:p>
            <a:r>
              <a:rPr lang="en-US" altLang="zh-CN" dirty="0">
                <a:solidFill>
                  <a:schemeClr val="accent1"/>
                </a:solidFill>
              </a:rPr>
              <a:t>    }</a:t>
            </a:r>
            <a:endParaRPr lang="zh-CN" altLang="en-US" dirty="0">
              <a:solidFill>
                <a:schemeClr val="accent1"/>
              </a:solidFill>
            </a:endParaRPr>
          </a:p>
        </p:txBody>
      </p:sp>
    </p:spTree>
    <p:extLst>
      <p:ext uri="{BB962C8B-B14F-4D97-AF65-F5344CB8AC3E}">
        <p14:creationId xmlns:p14="http://schemas.microsoft.com/office/powerpoint/2010/main" val="593764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F468-3477-46AB-A22D-8028A6272681}"/>
              </a:ext>
            </a:extLst>
          </p:cNvPr>
          <p:cNvSpPr>
            <a:spLocks noGrp="1"/>
          </p:cNvSpPr>
          <p:nvPr>
            <p:ph type="title"/>
          </p:nvPr>
        </p:nvSpPr>
        <p:spPr/>
        <p:txBody>
          <a:bodyPr/>
          <a:lstStyle/>
          <a:p>
            <a:r>
              <a:rPr lang="en-US" altLang="zh-CN" dirty="0"/>
              <a:t>Code of I2C</a:t>
            </a:r>
            <a:endParaRPr lang="zh-CN" altLang="en-US" dirty="0"/>
          </a:p>
        </p:txBody>
      </p:sp>
      <p:sp>
        <p:nvSpPr>
          <p:cNvPr id="6" name="TextBox 5">
            <a:extLst>
              <a:ext uri="{FF2B5EF4-FFF2-40B4-BE49-F238E27FC236}">
                <a16:creationId xmlns:a16="http://schemas.microsoft.com/office/drawing/2014/main" id="{0ABF98A6-1046-4D8A-BF4E-A16AA35D967B}"/>
              </a:ext>
            </a:extLst>
          </p:cNvPr>
          <p:cNvSpPr txBox="1"/>
          <p:nvPr/>
        </p:nvSpPr>
        <p:spPr>
          <a:xfrm>
            <a:off x="3057144" y="1752058"/>
            <a:ext cx="6427569" cy="4524315"/>
          </a:xfrm>
          <a:prstGeom prst="rect">
            <a:avLst/>
          </a:prstGeom>
          <a:noFill/>
        </p:spPr>
        <p:txBody>
          <a:bodyPr wrap="square" rtlCol="0">
            <a:spAutoFit/>
          </a:bodyPr>
          <a:lstStyle/>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SDA=1;               //8</a:t>
            </a:r>
            <a:r>
              <a:rPr lang="zh-CN" altLang="en-US" dirty="0">
                <a:solidFill>
                  <a:schemeClr val="accent1"/>
                </a:solidFill>
              </a:rPr>
              <a:t>位发送完后释放数据线，准备接收应答位</a:t>
            </a:r>
          </a:p>
          <a:p>
            <a:r>
              <a:rPr lang="zh-CN" altLang="en-US" dirty="0">
                <a:solidFill>
                  <a:schemeClr val="accent1"/>
                </a:solidFill>
              </a:rPr>
              <a:t>    </a:t>
            </a:r>
            <a:r>
              <a:rPr lang="en-US" altLang="zh-CN" dirty="0">
                <a:solidFill>
                  <a:schemeClr val="accent1"/>
                </a:solidFill>
              </a:rPr>
              <a:t>_Nop();</a:t>
            </a:r>
          </a:p>
          <a:p>
            <a:r>
              <a:rPr lang="en-US" altLang="zh-CN" dirty="0">
                <a:solidFill>
                  <a:schemeClr val="accent1"/>
                </a:solidFill>
              </a:rPr>
              <a:t>    _Nop();   </a:t>
            </a:r>
          </a:p>
          <a:p>
            <a:r>
              <a:rPr lang="en-US" altLang="zh-CN" dirty="0">
                <a:solidFill>
                  <a:schemeClr val="accent1"/>
                </a:solidFill>
              </a:rPr>
              <a:t>    SCL=1;</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if(SDA==1)ack=0;     </a:t>
            </a:r>
          </a:p>
          <a:p>
            <a:r>
              <a:rPr lang="en-US" altLang="zh-CN" dirty="0">
                <a:solidFill>
                  <a:schemeClr val="accent1"/>
                </a:solidFill>
              </a:rPr>
              <a:t>       else ack=1;        //</a:t>
            </a:r>
            <a:r>
              <a:rPr lang="zh-CN" altLang="en-US" dirty="0">
                <a:solidFill>
                  <a:schemeClr val="accent1"/>
                </a:solidFill>
              </a:rPr>
              <a:t>判断是否接收到应答信号</a:t>
            </a:r>
          </a:p>
          <a:p>
            <a:r>
              <a:rPr lang="zh-CN" altLang="en-US" dirty="0">
                <a:solidFill>
                  <a:schemeClr val="accent1"/>
                </a:solidFill>
              </a:rPr>
              <a:t>    </a:t>
            </a:r>
            <a:r>
              <a:rPr lang="en-US" altLang="zh-CN" dirty="0">
                <a:solidFill>
                  <a:schemeClr val="accent1"/>
                </a:solidFill>
              </a:rPr>
              <a:t>SCL=0;</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a:t>
            </a:r>
            <a:endParaRPr lang="zh-CN" altLang="en-US" dirty="0">
              <a:solidFill>
                <a:schemeClr val="accent1"/>
              </a:solidFill>
            </a:endParaRPr>
          </a:p>
        </p:txBody>
      </p:sp>
    </p:spTree>
    <p:extLst>
      <p:ext uri="{BB962C8B-B14F-4D97-AF65-F5344CB8AC3E}">
        <p14:creationId xmlns:p14="http://schemas.microsoft.com/office/powerpoint/2010/main" val="45884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r>
              <a:rPr lang="en-US" altLang="zh-CN" b="0" dirty="0">
                <a:latin typeface="Arial" panose="020B0604020202020204" pitchFamily="34" charset="0"/>
                <a:cs typeface="Arial" panose="020B0604020202020204" pitchFamily="34" charset="0"/>
              </a:rPr>
              <a:t>What is the SMBus?</a:t>
            </a:r>
            <a:endParaRPr lang="zh-CN" altLang="en-US" b="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A6541EAA-71CD-4A2F-B0AB-DB6989326581}"/>
              </a:ext>
            </a:extLst>
          </p:cNvPr>
          <p:cNvSpPr>
            <a:spLocks noGrp="1"/>
          </p:cNvSpPr>
          <p:nvPr>
            <p:ph type="body" sz="quarter" idx="16"/>
          </p:nvPr>
        </p:nvSpPr>
        <p:spPr>
          <a:xfrm>
            <a:off x="237391" y="1843856"/>
            <a:ext cx="11717543" cy="1260591"/>
          </a:xfrm>
        </p:spPr>
        <p:txBody>
          <a:bodyPr>
            <a:normAutofit/>
          </a:bodyPr>
          <a:lstStyle/>
          <a:p>
            <a:r>
              <a:rPr lang="en-US" altLang="zh-CN" sz="2400" b="0" dirty="0">
                <a:solidFill>
                  <a:schemeClr val="accent1"/>
                </a:solidFill>
                <a:cs typeface="Arial" panose="020B0604020202020204" pitchFamily="34" charset="0"/>
              </a:rPr>
              <a:t>  SM Bus ,(System management bus) . It is a two-wire interface based on the I2C bus principle, which is equivalent to a simplified I2C bus for inter-board communication.</a:t>
            </a:r>
            <a:endParaRPr lang="zh-CN" altLang="en-US" sz="2400" b="0" dirty="0">
              <a:solidFill>
                <a:schemeClr val="accent1"/>
              </a:solidFill>
              <a:cs typeface="Arial" panose="020B0604020202020204" pitchFamily="34" charset="0"/>
            </a:endParaRPr>
          </a:p>
        </p:txBody>
      </p:sp>
      <p:sp>
        <p:nvSpPr>
          <p:cNvPr id="8" name="Text Placeholder 7">
            <a:extLst>
              <a:ext uri="{FF2B5EF4-FFF2-40B4-BE49-F238E27FC236}">
                <a16:creationId xmlns:a16="http://schemas.microsoft.com/office/drawing/2014/main" id="{AE1D53CE-886C-4E06-BBFE-86CAC1755D14}"/>
              </a:ext>
            </a:extLst>
          </p:cNvPr>
          <p:cNvSpPr>
            <a:spLocks noGrp="1"/>
          </p:cNvSpPr>
          <p:nvPr>
            <p:ph type="body" sz="quarter" idx="17"/>
          </p:nvPr>
        </p:nvSpPr>
        <p:spPr>
          <a:xfrm>
            <a:off x="237067" y="3104447"/>
            <a:ext cx="11212811" cy="3116440"/>
          </a:xfrm>
        </p:spPr>
        <p:txBody>
          <a:bodyPr>
            <a:normAutofit/>
          </a:bodyPr>
          <a:lstStyle/>
          <a:p>
            <a:pPr marL="0" indent="0" defTabSz="609482">
              <a:lnSpc>
                <a:spcPct val="100000"/>
              </a:lnSpc>
              <a:spcBef>
                <a:spcPct val="20000"/>
              </a:spcBef>
              <a:spcAft>
                <a:spcPts val="0"/>
              </a:spcAft>
              <a:buSzTx/>
              <a:buNone/>
            </a:pPr>
            <a:r>
              <a:rPr lang="en-US" altLang="zh-CN" sz="2400" dirty="0">
                <a:solidFill>
                  <a:schemeClr val="accent1"/>
                </a:solidFill>
                <a:cs typeface="Arial" panose="020B0604020202020204" pitchFamily="34" charset="0"/>
              </a:rPr>
              <a:t>  The SMBus bus can be connected to a wider variety of device types, including power-related devices, system sensors, and EEPROM capacity.</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21331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1987902"/>
          </a:xfrm>
        </p:spPr>
        <p:txBody>
          <a:bodyPr>
            <a:normAutofit/>
          </a:bodyPr>
          <a:lstStyle/>
          <a:p>
            <a:r>
              <a:rPr lang="en-US" altLang="zh-CN" b="0" dirty="0">
                <a:solidFill>
                  <a:schemeClr val="accent1"/>
                </a:solidFill>
                <a:cs typeface="Arial" panose="020B0604020202020204" pitchFamily="34" charset="0"/>
              </a:rPr>
              <a:t>The SMBus has three layers:</a:t>
            </a:r>
          </a:p>
          <a:p>
            <a:r>
              <a:rPr lang="en-US" altLang="zh-CN" b="0" dirty="0">
                <a:solidFill>
                  <a:schemeClr val="accent1"/>
                </a:solidFill>
                <a:cs typeface="Arial" panose="020B0604020202020204" pitchFamily="34" charset="0"/>
              </a:rPr>
              <a:t>                                              --physical layer</a:t>
            </a:r>
          </a:p>
          <a:p>
            <a:r>
              <a:rPr lang="en-US" altLang="zh-CN" b="0" dirty="0">
                <a:solidFill>
                  <a:schemeClr val="accent1"/>
                </a:solidFill>
                <a:cs typeface="Arial" panose="020B0604020202020204" pitchFamily="34" charset="0"/>
              </a:rPr>
              <a:t>                                              --data link layer</a:t>
            </a:r>
          </a:p>
          <a:p>
            <a:r>
              <a:rPr lang="en-US" altLang="zh-CN" b="0" dirty="0">
                <a:solidFill>
                  <a:schemeClr val="accent1"/>
                </a:solidFill>
                <a:cs typeface="Arial" panose="020B0604020202020204" pitchFamily="34" charset="0"/>
              </a:rPr>
              <a:t>                                              --network layer</a:t>
            </a:r>
          </a:p>
        </p:txBody>
      </p:sp>
      <p:pic>
        <p:nvPicPr>
          <p:cNvPr id="4" name="Picture 4">
            <a:extLst>
              <a:ext uri="{FF2B5EF4-FFF2-40B4-BE49-F238E27FC236}">
                <a16:creationId xmlns:a16="http://schemas.microsoft.com/office/drawing/2014/main" id="{C39C66CA-3118-4819-ACC0-95D4AF11C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7" y="2960688"/>
            <a:ext cx="7559675" cy="374491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5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F40-B0FE-405A-997A-4EAAC0E4B2C5}"/>
              </a:ext>
            </a:extLst>
          </p:cNvPr>
          <p:cNvSpPr>
            <a:spLocks noGrp="1"/>
          </p:cNvSpPr>
          <p:nvPr>
            <p:ph type="title"/>
          </p:nvPr>
        </p:nvSpPr>
        <p:spPr/>
        <p:txBody>
          <a:bodyPr/>
          <a:lstStyle/>
          <a:p>
            <a:r>
              <a:rPr lang="en-US" altLang="zh-CN" dirty="0"/>
              <a:t>SMBus</a:t>
            </a:r>
            <a:endParaRPr lang="zh-CN" altLang="en-US" dirty="0"/>
          </a:p>
        </p:txBody>
      </p:sp>
      <p:sp>
        <p:nvSpPr>
          <p:cNvPr id="6" name="TextBox 5">
            <a:extLst>
              <a:ext uri="{FF2B5EF4-FFF2-40B4-BE49-F238E27FC236}">
                <a16:creationId xmlns:a16="http://schemas.microsoft.com/office/drawing/2014/main" id="{CDED7733-FBB4-4658-98E1-9CE8CA4C9871}"/>
              </a:ext>
            </a:extLst>
          </p:cNvPr>
          <p:cNvSpPr txBox="1"/>
          <p:nvPr/>
        </p:nvSpPr>
        <p:spPr>
          <a:xfrm>
            <a:off x="485775" y="1314450"/>
            <a:ext cx="10553700" cy="461665"/>
          </a:xfrm>
          <a:prstGeom prst="rect">
            <a:avLst/>
          </a:prstGeom>
          <a:noFill/>
        </p:spPr>
        <p:txBody>
          <a:bodyPr wrap="square" rtlCol="0">
            <a:spAutoFit/>
          </a:bodyPr>
          <a:lstStyle/>
          <a:p>
            <a:r>
              <a:rPr lang="zh-CN" altLang="en-US" sz="2400" b="1" dirty="0">
                <a:solidFill>
                  <a:schemeClr val="accent1"/>
                </a:solidFill>
              </a:rPr>
              <a:t>问题：有关于</a:t>
            </a:r>
            <a:r>
              <a:rPr lang="en-US" altLang="zh-CN" sz="2400" b="1" dirty="0">
                <a:solidFill>
                  <a:schemeClr val="accent1"/>
                </a:solidFill>
              </a:rPr>
              <a:t>SMbus</a:t>
            </a:r>
            <a:r>
              <a:rPr lang="zh-CN" altLang="en-US" sz="2400" b="1" dirty="0">
                <a:solidFill>
                  <a:schemeClr val="accent1"/>
                </a:solidFill>
              </a:rPr>
              <a:t>连接图的具体的解释</a:t>
            </a:r>
          </a:p>
        </p:txBody>
      </p:sp>
      <p:pic>
        <p:nvPicPr>
          <p:cNvPr id="7" name="Picture 4">
            <a:extLst>
              <a:ext uri="{FF2B5EF4-FFF2-40B4-BE49-F238E27FC236}">
                <a16:creationId xmlns:a16="http://schemas.microsoft.com/office/drawing/2014/main" id="{D1C1D2A4-4B58-4184-BF5E-9C8794A6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998663"/>
            <a:ext cx="6158865" cy="324389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D49C6E-4034-4D4D-A57C-EFB859624240}"/>
              </a:ext>
            </a:extLst>
          </p:cNvPr>
          <p:cNvSpPr txBox="1"/>
          <p:nvPr/>
        </p:nvSpPr>
        <p:spPr>
          <a:xfrm>
            <a:off x="6986270" y="1105699"/>
            <a:ext cx="4736465" cy="5632311"/>
          </a:xfrm>
          <a:prstGeom prst="rect">
            <a:avLst/>
          </a:prstGeom>
          <a:noFill/>
        </p:spPr>
        <p:txBody>
          <a:bodyPr wrap="square" rtlCol="0">
            <a:spAutoFit/>
          </a:bodyPr>
          <a:lstStyle/>
          <a:p>
            <a:pPr>
              <a:lnSpc>
                <a:spcPct val="150000"/>
              </a:lnSpc>
            </a:pPr>
            <a:r>
              <a:rPr lang="en-US" altLang="zh-CN" dirty="0"/>
              <a:t>     SMbus</a:t>
            </a:r>
            <a:r>
              <a:rPr lang="zh-CN" altLang="zh-CN" dirty="0"/>
              <a:t>规范定义了两类电气特性，即低功率和高功率。最初在</a:t>
            </a:r>
            <a:r>
              <a:rPr lang="en-US" altLang="zh-CN" dirty="0"/>
              <a:t>SMBus 1.0</a:t>
            </a:r>
            <a:r>
              <a:rPr lang="zh-CN" altLang="zh-CN" dirty="0"/>
              <a:t>和</a:t>
            </a:r>
            <a:r>
              <a:rPr lang="en-US" altLang="zh-CN" dirty="0"/>
              <a:t>1.1</a:t>
            </a:r>
            <a:r>
              <a:rPr lang="zh-CN" altLang="zh-CN" dirty="0"/>
              <a:t>规范中定义的第一类主要是考虑到智能电池而设计的，可以与其他低功耗设备一起使用。该版本的规范引入了另一种更高功率的电气特性。此类适用于需要更高驱动器功能的情况，例如</a:t>
            </a:r>
            <a:r>
              <a:rPr lang="en-US" altLang="zh-CN" dirty="0"/>
              <a:t>PCI</a:t>
            </a:r>
            <a:r>
              <a:rPr lang="zh-CN" altLang="zh-CN" dirty="0"/>
              <a:t>附加卡上的</a:t>
            </a:r>
            <a:r>
              <a:rPr lang="en-US" altLang="zh-CN" dirty="0"/>
              <a:t>SMBus</a:t>
            </a:r>
            <a:r>
              <a:rPr lang="zh-CN" altLang="zh-CN" dirty="0"/>
              <a:t>设备以及用于将这些卡通过</a:t>
            </a:r>
            <a:r>
              <a:rPr lang="en-US" altLang="zh-CN" dirty="0"/>
              <a:t>PCI</a:t>
            </a:r>
            <a:r>
              <a:rPr lang="zh-CN" altLang="zh-CN" dirty="0"/>
              <a:t>连接器彼此之间以及连接到系统板上的</a:t>
            </a:r>
            <a:r>
              <a:rPr lang="en-US" altLang="zh-CN" dirty="0"/>
              <a:t>SMBus</a:t>
            </a:r>
            <a:r>
              <a:rPr lang="zh-CN" altLang="zh-CN" dirty="0"/>
              <a:t>设备。器件可以由总线</a:t>
            </a:r>
            <a:r>
              <a:rPr lang="en-US" altLang="zh-CN" dirty="0"/>
              <a:t>VDD</a:t>
            </a:r>
            <a:r>
              <a:rPr lang="zh-CN" altLang="zh-CN" dirty="0"/>
              <a:t>或另一个电源</a:t>
            </a:r>
            <a:r>
              <a:rPr lang="en-US" altLang="zh-CN" dirty="0" err="1"/>
              <a:t>VBus</a:t>
            </a:r>
            <a:r>
              <a:rPr lang="zh-CN" altLang="zh-CN" dirty="0"/>
              <a:t>供电（例如，与智能电池一样</a:t>
            </a:r>
            <a:r>
              <a:rPr lang="zh-CN" altLang="en-US" dirty="0"/>
              <a:t>）</a:t>
            </a:r>
            <a:r>
              <a:rPr lang="zh-CN" altLang="zh-CN" dirty="0"/>
              <a:t>，只要它们符合同类产品的</a:t>
            </a:r>
            <a:r>
              <a:rPr lang="en-US" altLang="zh-CN" dirty="0"/>
              <a:t>SMBus</a:t>
            </a:r>
            <a:r>
              <a:rPr lang="zh-CN" altLang="zh-CN" dirty="0"/>
              <a:t>电气规范，它们就可以互操作。</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5367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4413-989D-4293-8962-BFDDA5EBFB9A}"/>
              </a:ext>
            </a:extLst>
          </p:cNvPr>
          <p:cNvSpPr>
            <a:spLocks noGrp="1"/>
          </p:cNvSpPr>
          <p:nvPr>
            <p:ph type="title"/>
          </p:nvPr>
        </p:nvSpPr>
        <p:spPr/>
        <p:txBody>
          <a:bodyPr/>
          <a:lstStyle/>
          <a:p>
            <a:r>
              <a:rPr lang="en-US" altLang="zh-CN" dirty="0"/>
              <a:t>SMBus</a:t>
            </a:r>
            <a:endParaRPr lang="zh-CN" altLang="en-US" dirty="0"/>
          </a:p>
        </p:txBody>
      </p:sp>
      <p:sp>
        <p:nvSpPr>
          <p:cNvPr id="7" name="TextBox 6">
            <a:extLst>
              <a:ext uri="{FF2B5EF4-FFF2-40B4-BE49-F238E27FC236}">
                <a16:creationId xmlns:a16="http://schemas.microsoft.com/office/drawing/2014/main" id="{6402E479-561B-4337-B5B0-3782609002AE}"/>
              </a:ext>
            </a:extLst>
          </p:cNvPr>
          <p:cNvSpPr txBox="1"/>
          <p:nvPr/>
        </p:nvSpPr>
        <p:spPr>
          <a:xfrm>
            <a:off x="723900" y="1628775"/>
            <a:ext cx="10401300" cy="2862322"/>
          </a:xfrm>
          <a:prstGeom prst="rect">
            <a:avLst/>
          </a:prstGeom>
          <a:noFill/>
        </p:spPr>
        <p:txBody>
          <a:bodyPr wrap="square" rtlCol="0">
            <a:spAutoFit/>
          </a:bodyPr>
          <a:lstStyle/>
          <a:p>
            <a:pPr>
              <a:lnSpc>
                <a:spcPct val="150000"/>
              </a:lnSpc>
            </a:pPr>
            <a:r>
              <a:rPr lang="zh-CN" altLang="en-US" dirty="0"/>
              <a:t>   上</a:t>
            </a:r>
            <a:r>
              <a:rPr lang="zh-CN" altLang="zh-CN" dirty="0"/>
              <a:t>图显示了</a:t>
            </a:r>
            <a:r>
              <a:rPr lang="en-US" altLang="zh-CN" dirty="0"/>
              <a:t>5</a:t>
            </a:r>
            <a:r>
              <a:rPr lang="zh-CN" altLang="zh-CN" dirty="0"/>
              <a:t>伏</a:t>
            </a:r>
            <a:r>
              <a:rPr lang="en-US" altLang="zh-CN" dirty="0"/>
              <a:t>SMBus</a:t>
            </a:r>
            <a:r>
              <a:rPr lang="zh-CN" altLang="zh-CN" dirty="0"/>
              <a:t>的示例实现，其中器件由总线</a:t>
            </a:r>
            <a:r>
              <a:rPr lang="en-US" altLang="zh-CN" dirty="0"/>
              <a:t>VDD</a:t>
            </a:r>
            <a:r>
              <a:rPr lang="zh-CN" altLang="zh-CN" dirty="0"/>
              <a:t>供电，与自供电设备互操作</a:t>
            </a:r>
          </a:p>
          <a:p>
            <a:pPr>
              <a:lnSpc>
                <a:spcPct val="150000"/>
              </a:lnSpc>
            </a:pPr>
            <a:r>
              <a:rPr lang="en-US" altLang="zh-CN" dirty="0"/>
              <a:t>    VDD</a:t>
            </a:r>
            <a:r>
              <a:rPr lang="zh-CN" altLang="zh-CN" dirty="0"/>
              <a:t>可以是</a:t>
            </a:r>
            <a:r>
              <a:rPr lang="en-US" altLang="zh-CN" dirty="0"/>
              <a:t>3</a:t>
            </a:r>
            <a:r>
              <a:rPr lang="zh-CN" altLang="zh-CN" dirty="0"/>
              <a:t>至</a:t>
            </a:r>
            <a:r>
              <a:rPr lang="en-US" altLang="zh-CN" dirty="0"/>
              <a:t>5</a:t>
            </a:r>
            <a:r>
              <a:rPr lang="zh-CN" altLang="zh-CN" dirty="0"/>
              <a:t>伏</a:t>
            </a:r>
            <a:r>
              <a:rPr lang="en-US" altLang="zh-CN" dirty="0"/>
              <a:t>+/- 10</a:t>
            </a:r>
            <a:r>
              <a:rPr lang="zh-CN" altLang="zh-CN" dirty="0"/>
              <a:t>％，并且</a:t>
            </a:r>
            <a:r>
              <a:rPr lang="en-US" altLang="zh-CN" dirty="0"/>
              <a:t>SMBus</a:t>
            </a:r>
            <a:r>
              <a:rPr lang="zh-CN" altLang="zh-CN" dirty="0"/>
              <a:t>器件可以直接由总线</a:t>
            </a:r>
            <a:r>
              <a:rPr lang="en-US" altLang="zh-CN" dirty="0"/>
              <a:t>VDD</a:t>
            </a:r>
            <a:r>
              <a:rPr lang="zh-CN" altLang="zh-CN" dirty="0"/>
              <a:t>供电。</a:t>
            </a:r>
            <a:r>
              <a:rPr lang="en-US" altLang="zh-CN" dirty="0"/>
              <a:t> SMBCLK</a:t>
            </a:r>
            <a:r>
              <a:rPr lang="zh-CN" altLang="zh-CN" dirty="0"/>
              <a:t>和</a:t>
            </a:r>
            <a:r>
              <a:rPr lang="en-US" altLang="zh-CN" dirty="0"/>
              <a:t>SMBDAT</a:t>
            </a:r>
            <a:r>
              <a:rPr lang="zh-CN" altLang="zh-CN" dirty="0"/>
              <a:t>线都是双向的，通过上拉电阻或电流源或其他类似电路连接到正电源电压。当总线空闲时，两条线都处于高电平状态。连接到总线的设备的输出级必须具有开漏或开路集电极，以便执行线与功能。在设计</a:t>
            </a:r>
            <a:r>
              <a:rPr lang="en-US" altLang="zh-CN" dirty="0"/>
              <a:t>SMBus</a:t>
            </a:r>
            <a:r>
              <a:rPr lang="zh-CN" altLang="zh-CN" dirty="0"/>
              <a:t>的输入和输出级时应注意为了在其电源平面关闭时不加载总线，即断电设备必须不提供接地的泄漏路径。</a:t>
            </a:r>
          </a:p>
          <a:p>
            <a:endParaRPr lang="zh-CN" altLang="en-US" dirty="0"/>
          </a:p>
        </p:txBody>
      </p:sp>
    </p:spTree>
    <p:extLst>
      <p:ext uri="{BB962C8B-B14F-4D97-AF65-F5344CB8AC3E}">
        <p14:creationId xmlns:p14="http://schemas.microsoft.com/office/powerpoint/2010/main" val="1183841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F3B6-25AC-403A-A040-7AE5B6F2EDE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48509885-C4AD-412D-9E20-E6990AD049C5}"/>
              </a:ext>
            </a:extLst>
          </p:cNvPr>
          <p:cNvSpPr>
            <a:spLocks noGrp="1"/>
          </p:cNvSpPr>
          <p:nvPr>
            <p:ph type="body" sz="quarter" idx="15"/>
          </p:nvPr>
        </p:nvSpPr>
        <p:spPr>
          <a:xfrm>
            <a:off x="237391" y="1222023"/>
            <a:ext cx="11717543" cy="1918742"/>
          </a:xfrm>
        </p:spPr>
        <p:txBody>
          <a:bodyPr>
            <a:normAutofit/>
          </a:bodyPr>
          <a:lstStyle/>
          <a:p>
            <a:pPr marL="342900" indent="-342900">
              <a:buFont typeface="Wingdings" panose="05000000000000000000" pitchFamily="2" charset="2"/>
              <a:buChar char="l"/>
            </a:pPr>
            <a:r>
              <a:rPr lang="en-US" altLang="zh-CN" dirty="0"/>
              <a:t>Send byte</a:t>
            </a:r>
          </a:p>
          <a:p>
            <a:r>
              <a:rPr lang="en-US" altLang="zh-CN" b="0" dirty="0">
                <a:solidFill>
                  <a:schemeClr val="accent1"/>
                </a:solidFill>
              </a:rPr>
              <a:t>A simple device may recognize its own slave address and accept up to 256 possible encoded commands in the form of a byte that follows the slave address.</a:t>
            </a:r>
            <a:endParaRPr lang="en-US" altLang="zh-CN" dirty="0">
              <a:solidFill>
                <a:schemeClr val="accent1"/>
              </a:solidFill>
            </a:endParaRPr>
          </a:p>
          <a:p>
            <a:r>
              <a:rPr lang="en-US" altLang="zh-CN" dirty="0"/>
              <a:t> </a:t>
            </a:r>
            <a:endParaRPr lang="zh-CN" altLang="en-US" dirty="0"/>
          </a:p>
        </p:txBody>
      </p:sp>
      <p:pic>
        <p:nvPicPr>
          <p:cNvPr id="6" name="Picture 5">
            <a:extLst>
              <a:ext uri="{FF2B5EF4-FFF2-40B4-BE49-F238E27FC236}">
                <a16:creationId xmlns:a16="http://schemas.microsoft.com/office/drawing/2014/main" id="{214E2CD6-E9B9-408F-B03D-3D67A0AA767F}"/>
              </a:ext>
            </a:extLst>
          </p:cNvPr>
          <p:cNvPicPr>
            <a:picLocks noChangeAspect="1"/>
          </p:cNvPicPr>
          <p:nvPr/>
        </p:nvPicPr>
        <p:blipFill>
          <a:blip r:embed="rId2"/>
          <a:stretch>
            <a:fillRect/>
          </a:stretch>
        </p:blipFill>
        <p:spPr>
          <a:xfrm>
            <a:off x="2240299" y="2562172"/>
            <a:ext cx="6789083" cy="1572507"/>
          </a:xfrm>
          <a:prstGeom prst="rect">
            <a:avLst/>
          </a:prstGeom>
        </p:spPr>
      </p:pic>
      <p:pic>
        <p:nvPicPr>
          <p:cNvPr id="7" name="Picture 6">
            <a:extLst>
              <a:ext uri="{FF2B5EF4-FFF2-40B4-BE49-F238E27FC236}">
                <a16:creationId xmlns:a16="http://schemas.microsoft.com/office/drawing/2014/main" id="{C6B04868-B785-487C-BFDC-DE331D3A9A06}"/>
              </a:ext>
            </a:extLst>
          </p:cNvPr>
          <p:cNvPicPr>
            <a:picLocks noChangeAspect="1"/>
          </p:cNvPicPr>
          <p:nvPr/>
        </p:nvPicPr>
        <p:blipFill>
          <a:blip r:embed="rId3"/>
          <a:stretch>
            <a:fillRect/>
          </a:stretch>
        </p:blipFill>
        <p:spPr>
          <a:xfrm>
            <a:off x="2552079" y="4666506"/>
            <a:ext cx="6553489" cy="1616644"/>
          </a:xfrm>
          <a:prstGeom prst="rect">
            <a:avLst/>
          </a:prstGeom>
        </p:spPr>
      </p:pic>
      <p:sp>
        <p:nvSpPr>
          <p:cNvPr id="8" name="TextBox 7">
            <a:extLst>
              <a:ext uri="{FF2B5EF4-FFF2-40B4-BE49-F238E27FC236}">
                <a16:creationId xmlns:a16="http://schemas.microsoft.com/office/drawing/2014/main" id="{57DB7909-053B-44F8-91E2-8AD2E0E048C5}"/>
              </a:ext>
            </a:extLst>
          </p:cNvPr>
          <p:cNvSpPr txBox="1"/>
          <p:nvPr/>
        </p:nvSpPr>
        <p:spPr>
          <a:xfrm>
            <a:off x="416559" y="4043680"/>
            <a:ext cx="9784964"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solidFill>
                  <a:schemeClr val="accent1">
                    <a:lumMod val="75000"/>
                  </a:schemeClr>
                </a:solidFill>
              </a:rPr>
              <a:t>Receive  byte</a:t>
            </a:r>
          </a:p>
          <a:p>
            <a:r>
              <a:rPr lang="en-US" altLang="zh-CN" sz="2400" dirty="0">
                <a:solidFill>
                  <a:schemeClr val="accent1"/>
                </a:solidFill>
              </a:rPr>
              <a:t>A NACK (a ‘1’ in the ACK bit position) signifies the end of a read transfer.</a:t>
            </a:r>
          </a:p>
        </p:txBody>
      </p:sp>
    </p:spTree>
    <p:extLst>
      <p:ext uri="{BB962C8B-B14F-4D97-AF65-F5344CB8AC3E}">
        <p14:creationId xmlns:p14="http://schemas.microsoft.com/office/powerpoint/2010/main" val="360612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602F-5448-4778-AB97-6A1B9EDAB521}"/>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29BB92E7-69A7-4D09-B1A5-A5D82E759786}"/>
              </a:ext>
            </a:extLst>
          </p:cNvPr>
          <p:cNvSpPr>
            <a:spLocks noGrp="1"/>
          </p:cNvSpPr>
          <p:nvPr>
            <p:ph type="body" sz="quarter" idx="15"/>
          </p:nvPr>
        </p:nvSpPr>
        <p:spPr>
          <a:xfrm>
            <a:off x="237391" y="1222022"/>
            <a:ext cx="11717543" cy="4538698"/>
          </a:xfrm>
        </p:spPr>
        <p:txBody>
          <a:bodyPr>
            <a:normAutofit/>
          </a:bodyPr>
          <a:lstStyle/>
          <a:p>
            <a:pPr marL="342900" indent="-342900">
              <a:buFont typeface="Wingdings" panose="05000000000000000000" pitchFamily="2" charset="2"/>
              <a:buChar char="l"/>
            </a:pPr>
            <a:r>
              <a:rPr lang="en-US" altLang="zh-CN" dirty="0"/>
              <a:t>Write byte/word</a:t>
            </a:r>
          </a:p>
          <a:p>
            <a:r>
              <a:rPr lang="en-US" altLang="zh-CN" b="0" dirty="0">
                <a:solidFill>
                  <a:schemeClr val="accent1"/>
                </a:solidFill>
              </a:rPr>
              <a:t>The first byte of a Write Byte/Word access is the command code. The next one or two bytes, respectively, are the data to be written .The slave acknowledges each byte, and the entire transaction is finished with a STOP condition.</a:t>
            </a:r>
          </a:p>
          <a:p>
            <a:endParaRPr lang="en-US" altLang="zh-CN" dirty="0"/>
          </a:p>
          <a:p>
            <a:endParaRPr lang="zh-CN" altLang="en-US" dirty="0"/>
          </a:p>
        </p:txBody>
      </p:sp>
      <p:pic>
        <p:nvPicPr>
          <p:cNvPr id="6" name="Picture 5">
            <a:extLst>
              <a:ext uri="{FF2B5EF4-FFF2-40B4-BE49-F238E27FC236}">
                <a16:creationId xmlns:a16="http://schemas.microsoft.com/office/drawing/2014/main" id="{4988F041-8B00-406F-BE1A-32E29F9B44A9}"/>
              </a:ext>
            </a:extLst>
          </p:cNvPr>
          <p:cNvPicPr>
            <a:picLocks noChangeAspect="1"/>
          </p:cNvPicPr>
          <p:nvPr/>
        </p:nvPicPr>
        <p:blipFill>
          <a:blip r:embed="rId2"/>
          <a:stretch>
            <a:fillRect/>
          </a:stretch>
        </p:blipFill>
        <p:spPr>
          <a:xfrm>
            <a:off x="1681939" y="3340550"/>
            <a:ext cx="8828121" cy="2420170"/>
          </a:xfrm>
          <a:prstGeom prst="rect">
            <a:avLst/>
          </a:prstGeom>
        </p:spPr>
      </p:pic>
    </p:spTree>
    <p:extLst>
      <p:ext uri="{BB962C8B-B14F-4D97-AF65-F5344CB8AC3E}">
        <p14:creationId xmlns:p14="http://schemas.microsoft.com/office/powerpoint/2010/main" val="1691215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0862-E626-4F43-835C-D70F688029FC}"/>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2F8629D0-44B1-4FFE-A250-85250AD75669}"/>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Read byte/word</a:t>
            </a:r>
            <a:endParaRPr lang="zh-CN" altLang="en-US" dirty="0"/>
          </a:p>
        </p:txBody>
      </p:sp>
      <p:sp>
        <p:nvSpPr>
          <p:cNvPr id="6" name="TextBox 5">
            <a:extLst>
              <a:ext uri="{FF2B5EF4-FFF2-40B4-BE49-F238E27FC236}">
                <a16:creationId xmlns:a16="http://schemas.microsoft.com/office/drawing/2014/main" id="{6BD51C2D-D898-413E-87CD-ED24D1375ED6}"/>
              </a:ext>
            </a:extLst>
          </p:cNvPr>
          <p:cNvSpPr txBox="1"/>
          <p:nvPr/>
        </p:nvSpPr>
        <p:spPr>
          <a:xfrm>
            <a:off x="453224" y="1843851"/>
            <a:ext cx="11501385"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accent1"/>
                </a:solidFill>
              </a:rPr>
              <a:t>The master must write a command to the slave device. </a:t>
            </a:r>
          </a:p>
          <a:p>
            <a:pPr marL="342900" indent="-342900">
              <a:buFont typeface="Arial" panose="020B0604020202020204" pitchFamily="34" charset="0"/>
              <a:buChar char="•"/>
            </a:pPr>
            <a:r>
              <a:rPr lang="en-US" altLang="zh-CN" sz="2400" dirty="0">
                <a:solidFill>
                  <a:schemeClr val="accent1"/>
                </a:solidFill>
              </a:rPr>
              <a:t>It must follow that command with a repeated START condition to denote a read from that device’s address. </a:t>
            </a:r>
          </a:p>
          <a:p>
            <a:pPr marL="342900" indent="-342900">
              <a:buFont typeface="Arial" panose="020B0604020202020204" pitchFamily="34" charset="0"/>
              <a:buChar char="•"/>
            </a:pPr>
            <a:r>
              <a:rPr lang="en-US" altLang="zh-CN" sz="2400" dirty="0">
                <a:solidFill>
                  <a:schemeClr val="accent1"/>
                </a:solidFill>
              </a:rPr>
              <a:t>The slave returns one or two bytes of data. </a:t>
            </a:r>
          </a:p>
          <a:p>
            <a:endParaRPr lang="en-US" altLang="zh-CN" sz="2400" dirty="0">
              <a:solidFill>
                <a:schemeClr val="accent1"/>
              </a:solidFill>
            </a:endParaRPr>
          </a:p>
          <a:p>
            <a:r>
              <a:rPr lang="en-US" altLang="zh-CN" sz="2400" dirty="0">
                <a:solidFill>
                  <a:schemeClr val="accent1"/>
                </a:solidFill>
              </a:rPr>
              <a:t>Note that there is no STOP condition before the repeated START condition, and that a NACK signifies the end of the read transfer.</a:t>
            </a:r>
            <a:endParaRPr lang="zh-CN" altLang="en-US" sz="2400" dirty="0">
              <a:solidFill>
                <a:schemeClr val="accent1"/>
              </a:solidFill>
            </a:endParaRPr>
          </a:p>
        </p:txBody>
      </p:sp>
      <p:pic>
        <p:nvPicPr>
          <p:cNvPr id="4" name="Picture 3">
            <a:extLst>
              <a:ext uri="{FF2B5EF4-FFF2-40B4-BE49-F238E27FC236}">
                <a16:creationId xmlns:a16="http://schemas.microsoft.com/office/drawing/2014/main" id="{DCB3816F-9D55-473B-BB2F-21171E280983}"/>
              </a:ext>
            </a:extLst>
          </p:cNvPr>
          <p:cNvPicPr>
            <a:picLocks noChangeAspect="1"/>
          </p:cNvPicPr>
          <p:nvPr/>
        </p:nvPicPr>
        <p:blipFill rotWithShape="1">
          <a:blip r:embed="rId2"/>
          <a:srcRect l="-111" t="24634" r="111" b="-8736"/>
          <a:stretch/>
        </p:blipFill>
        <p:spPr>
          <a:xfrm>
            <a:off x="2345330" y="4521507"/>
            <a:ext cx="7139822" cy="1032172"/>
          </a:xfrm>
          <a:prstGeom prst="rect">
            <a:avLst/>
          </a:prstGeom>
        </p:spPr>
      </p:pic>
      <p:pic>
        <p:nvPicPr>
          <p:cNvPr id="5" name="Picture 4">
            <a:extLst>
              <a:ext uri="{FF2B5EF4-FFF2-40B4-BE49-F238E27FC236}">
                <a16:creationId xmlns:a16="http://schemas.microsoft.com/office/drawing/2014/main" id="{4FA87E8F-EB10-41B3-9F26-9011B0299FF2}"/>
              </a:ext>
            </a:extLst>
          </p:cNvPr>
          <p:cNvPicPr>
            <a:picLocks noChangeAspect="1"/>
          </p:cNvPicPr>
          <p:nvPr/>
        </p:nvPicPr>
        <p:blipFill>
          <a:blip r:embed="rId3"/>
          <a:stretch>
            <a:fillRect/>
          </a:stretch>
        </p:blipFill>
        <p:spPr>
          <a:xfrm>
            <a:off x="2894276" y="5260361"/>
            <a:ext cx="6041930" cy="1527082"/>
          </a:xfrm>
          <a:prstGeom prst="rect">
            <a:avLst/>
          </a:prstGeom>
        </p:spPr>
      </p:pic>
    </p:spTree>
    <p:extLst>
      <p:ext uri="{BB962C8B-B14F-4D97-AF65-F5344CB8AC3E}">
        <p14:creationId xmlns:p14="http://schemas.microsoft.com/office/powerpoint/2010/main" val="146929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performance</a:t>
            </a:r>
            <a:endParaRPr lang="zh-CN" altLang="en-US" dirty="0"/>
          </a:p>
        </p:txBody>
      </p:sp>
      <p:sp>
        <p:nvSpPr>
          <p:cNvPr id="3" name="Text Placeholder 2">
            <a:extLst>
              <a:ext uri="{FF2B5EF4-FFF2-40B4-BE49-F238E27FC236}">
                <a16:creationId xmlns:a16="http://schemas.microsoft.com/office/drawing/2014/main" id="{CA774F88-BF64-4F34-90F5-026005C16C49}"/>
              </a:ext>
            </a:extLst>
          </p:cNvPr>
          <p:cNvSpPr>
            <a:spLocks noGrp="1"/>
          </p:cNvSpPr>
          <p:nvPr>
            <p:ph type="body" sz="quarter" idx="15"/>
          </p:nvPr>
        </p:nvSpPr>
        <p:spPr>
          <a:xfrm>
            <a:off x="237391" y="1222022"/>
            <a:ext cx="11717543" cy="4150077"/>
          </a:xfrm>
        </p:spPr>
        <p:txBody>
          <a:bodyPr>
            <a:normAutofit/>
          </a:bodyPr>
          <a:lstStyle/>
          <a:p>
            <a:r>
              <a:rPr lang="en-US" altLang="zh-CN" b="0" dirty="0"/>
              <a:t>    Each slave device has a unique address. Transfer from and to master device is serial and it is split into 8-bit packets. All these simple requirements make it very simple to implement I2C interface even with cheap microcontrollers that have no special I2C hardware controller. You only need 2 free I/O pins and few simple i2C routines to send and receive commands.</a:t>
            </a:r>
          </a:p>
          <a:p>
            <a:r>
              <a:rPr lang="en-US" altLang="zh-CN" b="0" dirty="0"/>
              <a:t>  The initial I2C specifications defined maximum clock frequency of 100 kHz. This was later increased to 400 kHz as Fast mode. There is also a high speed mode which can go up to 3.4 MHz and there is also a 5 MHz ultra-fast mode.</a:t>
            </a:r>
            <a:endParaRPr lang="zh-CN" altLang="en-US" b="0" dirty="0"/>
          </a:p>
        </p:txBody>
      </p:sp>
    </p:spTree>
    <p:extLst>
      <p:ext uri="{BB962C8B-B14F-4D97-AF65-F5344CB8AC3E}">
        <p14:creationId xmlns:p14="http://schemas.microsoft.com/office/powerpoint/2010/main" val="57068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33A-A348-4A5D-8DBD-761BB3878F9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5230084D-E379-443C-A53F-E3C48D19C1CB}"/>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Block write </a:t>
            </a:r>
          </a:p>
        </p:txBody>
      </p:sp>
      <p:sp>
        <p:nvSpPr>
          <p:cNvPr id="6" name="TextBox 5">
            <a:extLst>
              <a:ext uri="{FF2B5EF4-FFF2-40B4-BE49-F238E27FC236}">
                <a16:creationId xmlns:a16="http://schemas.microsoft.com/office/drawing/2014/main" id="{BF5B1320-A00F-4C0D-8F02-F643D537F982}"/>
              </a:ext>
            </a:extLst>
          </p:cNvPr>
          <p:cNvSpPr txBox="1"/>
          <p:nvPr/>
        </p:nvSpPr>
        <p:spPr>
          <a:xfrm>
            <a:off x="381663" y="1979875"/>
            <a:ext cx="11147728" cy="1200329"/>
          </a:xfrm>
          <a:prstGeom prst="rect">
            <a:avLst/>
          </a:prstGeom>
          <a:noFill/>
        </p:spPr>
        <p:txBody>
          <a:bodyPr wrap="square" rtlCol="0">
            <a:spAutoFit/>
          </a:bodyPr>
          <a:lstStyle/>
          <a:p>
            <a:r>
              <a:rPr lang="en-US" altLang="zh-CN" sz="2400" dirty="0">
                <a:solidFill>
                  <a:schemeClr val="accent1"/>
                </a:solidFill>
              </a:rPr>
              <a:t>The Block Write begins with a slave address and a write condition. After the command code the host issues a byte count which describes how many more bytes will follow in the message.</a:t>
            </a:r>
            <a:endParaRPr lang="zh-CN" altLang="en-US" sz="2400" dirty="0">
              <a:solidFill>
                <a:schemeClr val="accent1"/>
              </a:solidFill>
            </a:endParaRPr>
          </a:p>
        </p:txBody>
      </p:sp>
      <p:pic>
        <p:nvPicPr>
          <p:cNvPr id="7" name="Picture 6">
            <a:extLst>
              <a:ext uri="{FF2B5EF4-FFF2-40B4-BE49-F238E27FC236}">
                <a16:creationId xmlns:a16="http://schemas.microsoft.com/office/drawing/2014/main" id="{FF0BB66A-F910-4CA2-8F6F-1CDA4BF23AB8}"/>
              </a:ext>
            </a:extLst>
          </p:cNvPr>
          <p:cNvPicPr>
            <a:picLocks noChangeAspect="1"/>
          </p:cNvPicPr>
          <p:nvPr/>
        </p:nvPicPr>
        <p:blipFill>
          <a:blip r:embed="rId2"/>
          <a:stretch>
            <a:fillRect/>
          </a:stretch>
        </p:blipFill>
        <p:spPr>
          <a:xfrm>
            <a:off x="2276406" y="3316228"/>
            <a:ext cx="7358242" cy="2011146"/>
          </a:xfrm>
          <a:prstGeom prst="rect">
            <a:avLst/>
          </a:prstGeom>
        </p:spPr>
      </p:pic>
      <p:sp>
        <p:nvSpPr>
          <p:cNvPr id="8" name="TextBox 7">
            <a:extLst>
              <a:ext uri="{FF2B5EF4-FFF2-40B4-BE49-F238E27FC236}">
                <a16:creationId xmlns:a16="http://schemas.microsoft.com/office/drawing/2014/main" id="{D73E54C8-F5C3-4C5C-9BCC-5029F2B50098}"/>
              </a:ext>
            </a:extLst>
          </p:cNvPr>
          <p:cNvSpPr txBox="1"/>
          <p:nvPr/>
        </p:nvSpPr>
        <p:spPr>
          <a:xfrm>
            <a:off x="508883" y="5637475"/>
            <a:ext cx="9907326" cy="461665"/>
          </a:xfrm>
          <a:prstGeom prst="rect">
            <a:avLst/>
          </a:prstGeom>
          <a:noFill/>
        </p:spPr>
        <p:txBody>
          <a:bodyPr wrap="square" rtlCol="0">
            <a:spAutoFit/>
          </a:bodyPr>
          <a:lstStyle/>
          <a:p>
            <a:r>
              <a:rPr lang="en-US" altLang="zh-CN" sz="2400" dirty="0">
                <a:solidFill>
                  <a:schemeClr val="accent1"/>
                </a:solidFill>
              </a:rPr>
              <a:t>A Block Read or Write is allowed to transfer a maximum of 32 data bytes.</a:t>
            </a:r>
            <a:endParaRPr lang="zh-CN" altLang="en-US" sz="2400" dirty="0">
              <a:solidFill>
                <a:schemeClr val="accent1"/>
              </a:solidFill>
            </a:endParaRPr>
          </a:p>
        </p:txBody>
      </p:sp>
    </p:spTree>
    <p:extLst>
      <p:ext uri="{BB962C8B-B14F-4D97-AF65-F5344CB8AC3E}">
        <p14:creationId xmlns:p14="http://schemas.microsoft.com/office/powerpoint/2010/main" val="282204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33A-A348-4A5D-8DBD-761BB3878F9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5230084D-E379-443C-A53F-E3C48D19C1CB}"/>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Block read</a:t>
            </a:r>
          </a:p>
        </p:txBody>
      </p:sp>
      <p:sp>
        <p:nvSpPr>
          <p:cNvPr id="4" name="Rectangle 3">
            <a:extLst>
              <a:ext uri="{FF2B5EF4-FFF2-40B4-BE49-F238E27FC236}">
                <a16:creationId xmlns:a16="http://schemas.microsoft.com/office/drawing/2014/main" id="{E0A21EC9-763C-40FA-A15A-0630116769C1}"/>
              </a:ext>
            </a:extLst>
          </p:cNvPr>
          <p:cNvSpPr/>
          <p:nvPr/>
        </p:nvSpPr>
        <p:spPr>
          <a:xfrm>
            <a:off x="628152" y="1843851"/>
            <a:ext cx="10233330" cy="1477328"/>
          </a:xfrm>
          <a:prstGeom prst="rect">
            <a:avLst/>
          </a:prstGeom>
        </p:spPr>
        <p:txBody>
          <a:bodyPr wrap="square">
            <a:spAutoFit/>
          </a:bodyPr>
          <a:lstStyle/>
          <a:p>
            <a:r>
              <a:rPr lang="en-US" altLang="zh-CN" sz="2400" dirty="0">
                <a:solidFill>
                  <a:schemeClr val="accent1"/>
                </a:solidFill>
                <a:latin typeface="TimesNewRomanPSMT"/>
              </a:rPr>
              <a:t>A Block Read differs from a block write in that the repeated START condition exists to satisfy the requirement for a change in the transfer direction. A NACK immediately preceding the STOP condition signifies the end of the read transfer.</a:t>
            </a:r>
          </a:p>
          <a:p>
            <a:endParaRPr lang="zh-CN" altLang="en-US" dirty="0"/>
          </a:p>
        </p:txBody>
      </p:sp>
      <p:pic>
        <p:nvPicPr>
          <p:cNvPr id="5" name="Picture 4">
            <a:extLst>
              <a:ext uri="{FF2B5EF4-FFF2-40B4-BE49-F238E27FC236}">
                <a16:creationId xmlns:a16="http://schemas.microsoft.com/office/drawing/2014/main" id="{CCE840EF-5D31-4380-BE6E-5D192504F7E1}"/>
              </a:ext>
            </a:extLst>
          </p:cNvPr>
          <p:cNvPicPr>
            <a:picLocks noChangeAspect="1"/>
          </p:cNvPicPr>
          <p:nvPr/>
        </p:nvPicPr>
        <p:blipFill>
          <a:blip r:embed="rId2"/>
          <a:stretch>
            <a:fillRect/>
          </a:stretch>
        </p:blipFill>
        <p:spPr>
          <a:xfrm>
            <a:off x="1945485" y="3536822"/>
            <a:ext cx="8301030" cy="1900815"/>
          </a:xfrm>
          <a:prstGeom prst="rect">
            <a:avLst/>
          </a:prstGeom>
        </p:spPr>
      </p:pic>
    </p:spTree>
    <p:extLst>
      <p:ext uri="{BB962C8B-B14F-4D97-AF65-F5344CB8AC3E}">
        <p14:creationId xmlns:p14="http://schemas.microsoft.com/office/powerpoint/2010/main" val="318722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and I2C</a:t>
            </a:r>
            <a:endParaRPr lang="zh-CN" altLang="en-US" dirty="0"/>
          </a:p>
        </p:txBody>
      </p:sp>
      <p:pic>
        <p:nvPicPr>
          <p:cNvPr id="2" name="Picture 1">
            <a:extLst>
              <a:ext uri="{FF2B5EF4-FFF2-40B4-BE49-F238E27FC236}">
                <a16:creationId xmlns:a16="http://schemas.microsoft.com/office/drawing/2014/main" id="{2ED0612E-84EF-442F-A272-E5EA412316A4}"/>
              </a:ext>
            </a:extLst>
          </p:cNvPr>
          <p:cNvPicPr>
            <a:picLocks noChangeAspect="1"/>
          </p:cNvPicPr>
          <p:nvPr/>
        </p:nvPicPr>
        <p:blipFill>
          <a:blip r:embed="rId2"/>
          <a:stretch>
            <a:fillRect/>
          </a:stretch>
        </p:blipFill>
        <p:spPr>
          <a:xfrm>
            <a:off x="764121" y="1950029"/>
            <a:ext cx="10663758" cy="3658291"/>
          </a:xfrm>
          <a:prstGeom prst="rect">
            <a:avLst/>
          </a:prstGeom>
        </p:spPr>
      </p:pic>
      <p:sp>
        <p:nvSpPr>
          <p:cNvPr id="3" name="TextBox 2">
            <a:extLst>
              <a:ext uri="{FF2B5EF4-FFF2-40B4-BE49-F238E27FC236}">
                <a16:creationId xmlns:a16="http://schemas.microsoft.com/office/drawing/2014/main" id="{21A0E932-B6A4-46CF-92E1-ABE742B4762E}"/>
              </a:ext>
            </a:extLst>
          </p:cNvPr>
          <p:cNvSpPr txBox="1"/>
          <p:nvPr/>
        </p:nvSpPr>
        <p:spPr>
          <a:xfrm>
            <a:off x="777889" y="1206558"/>
            <a:ext cx="10663758" cy="707886"/>
          </a:xfrm>
          <a:prstGeom prst="rect">
            <a:avLst/>
          </a:prstGeom>
          <a:noFill/>
        </p:spPr>
        <p:txBody>
          <a:bodyPr wrap="square" rtlCol="0">
            <a:spAutoFit/>
          </a:bodyPr>
          <a:lstStyle/>
          <a:p>
            <a:r>
              <a:rPr lang="en-US" altLang="zh-CN" sz="2000" dirty="0">
                <a:solidFill>
                  <a:schemeClr val="accent1"/>
                </a:solidFill>
              </a:rPr>
              <a:t>SMbus originated from I2C, but there are major differences in electrical, timing, operating modes, and protocols:</a:t>
            </a:r>
            <a:endParaRPr lang="zh-CN" altLang="en-US" sz="2000" dirty="0">
              <a:solidFill>
                <a:schemeClr val="accent1"/>
              </a:solidFill>
            </a:endParaRPr>
          </a:p>
        </p:txBody>
      </p:sp>
    </p:spTree>
    <p:extLst>
      <p:ext uri="{BB962C8B-B14F-4D97-AF65-F5344CB8AC3E}">
        <p14:creationId xmlns:p14="http://schemas.microsoft.com/office/powerpoint/2010/main" val="3743201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A254-D404-48D0-B3E4-AC8A43E37E5D}"/>
              </a:ext>
            </a:extLst>
          </p:cNvPr>
          <p:cNvSpPr>
            <a:spLocks noGrp="1"/>
          </p:cNvSpPr>
          <p:nvPr>
            <p:ph type="title"/>
          </p:nvPr>
        </p:nvSpPr>
        <p:spPr/>
        <p:txBody>
          <a:bodyPr/>
          <a:lstStyle/>
          <a:p>
            <a:r>
              <a:rPr lang="en-US" altLang="zh-CN" dirty="0"/>
              <a:t>SMBus</a:t>
            </a:r>
            <a:endParaRPr lang="zh-CN" altLang="en-US" dirty="0"/>
          </a:p>
        </p:txBody>
      </p:sp>
      <p:sp>
        <p:nvSpPr>
          <p:cNvPr id="6" name="TextBox 5">
            <a:extLst>
              <a:ext uri="{FF2B5EF4-FFF2-40B4-BE49-F238E27FC236}">
                <a16:creationId xmlns:a16="http://schemas.microsoft.com/office/drawing/2014/main" id="{C468B839-A0E9-4521-8FA8-335FD7C4C3B9}"/>
              </a:ext>
            </a:extLst>
          </p:cNvPr>
          <p:cNvSpPr txBox="1"/>
          <p:nvPr/>
        </p:nvSpPr>
        <p:spPr>
          <a:xfrm>
            <a:off x="438150" y="1743075"/>
            <a:ext cx="11172825" cy="3508653"/>
          </a:xfrm>
          <a:prstGeom prst="rect">
            <a:avLst/>
          </a:prstGeom>
          <a:noFill/>
        </p:spPr>
        <p:txBody>
          <a:bodyPr wrap="square" rtlCol="0">
            <a:spAutoFit/>
          </a:bodyPr>
          <a:lstStyle/>
          <a:p>
            <a:r>
              <a:rPr lang="zh-CN" altLang="en-US" sz="2400" b="1" dirty="0">
                <a:solidFill>
                  <a:schemeClr val="accent1"/>
                </a:solidFill>
              </a:rPr>
              <a:t>问题：</a:t>
            </a:r>
            <a:r>
              <a:rPr lang="en-US" altLang="zh-CN" sz="2400" b="1" dirty="0">
                <a:solidFill>
                  <a:schemeClr val="accent1"/>
                </a:solidFill>
              </a:rPr>
              <a:t>SMBus</a:t>
            </a:r>
            <a:r>
              <a:rPr lang="zh-CN" altLang="en-US" sz="2400" b="1" dirty="0">
                <a:solidFill>
                  <a:schemeClr val="accent1"/>
                </a:solidFill>
              </a:rPr>
              <a:t>和</a:t>
            </a:r>
            <a:r>
              <a:rPr lang="en-US" altLang="zh-CN" sz="2400" b="1" dirty="0">
                <a:solidFill>
                  <a:schemeClr val="accent1"/>
                </a:solidFill>
              </a:rPr>
              <a:t>I2C</a:t>
            </a:r>
            <a:r>
              <a:rPr lang="zh-CN" altLang="en-US" sz="2400" b="1" dirty="0">
                <a:solidFill>
                  <a:schemeClr val="accent1"/>
                </a:solidFill>
              </a:rPr>
              <a:t>的区别</a:t>
            </a:r>
            <a:endParaRPr lang="en-US" altLang="zh-CN" sz="2400" b="1" dirty="0">
              <a:solidFill>
                <a:schemeClr val="accent1"/>
              </a:solidFill>
            </a:endParaRPr>
          </a:p>
          <a:p>
            <a:endParaRPr lang="en-US" altLang="zh-CN" dirty="0"/>
          </a:p>
          <a:p>
            <a:pPr>
              <a:lnSpc>
                <a:spcPct val="150000"/>
              </a:lnSpc>
            </a:pPr>
            <a:r>
              <a:rPr lang="en-US" altLang="zh-CN" dirty="0"/>
              <a:t>I2C</a:t>
            </a:r>
            <a:r>
              <a:rPr lang="zh-CN" altLang="zh-CN" dirty="0"/>
              <a:t>起源于电视设计，但之后朝通用路线发展，各种电子设计都有机会用到</a:t>
            </a:r>
            <a:r>
              <a:rPr lang="en-US" altLang="zh-CN" dirty="0"/>
              <a:t>I2C</a:t>
            </a:r>
            <a:r>
              <a:rPr lang="zh-CN" altLang="zh-CN" dirty="0"/>
              <a:t>；而</a:t>
            </a:r>
            <a:r>
              <a:rPr lang="en-US" altLang="zh-CN" dirty="0"/>
              <a:t>SMBus</a:t>
            </a:r>
            <a:r>
              <a:rPr lang="zh-CN" altLang="zh-CN" dirty="0"/>
              <a:t>则在之后为</a:t>
            </a:r>
            <a:r>
              <a:rPr lang="en-US" altLang="zh-CN" dirty="0"/>
              <a:t>PC</a:t>
            </a:r>
            <a:r>
              <a:rPr lang="zh-CN" altLang="zh-CN" dirty="0"/>
              <a:t>所制订的先进组态与电源管理接口（</a:t>
            </a:r>
            <a:r>
              <a:rPr lang="en-US" altLang="zh-CN" dirty="0" err="1"/>
              <a:t>AdvancedConfiguration</a:t>
            </a:r>
            <a:r>
              <a:rPr lang="en-US" altLang="zh-CN" dirty="0"/>
              <a:t> &amp; Power Interface</a:t>
            </a:r>
            <a:r>
              <a:rPr lang="zh-CN" altLang="zh-CN" dirty="0"/>
              <a:t>；</a:t>
            </a:r>
            <a:r>
              <a:rPr lang="en-US" altLang="zh-CN" dirty="0"/>
              <a:t>ACPI</a:t>
            </a:r>
            <a:r>
              <a:rPr lang="zh-CN" altLang="zh-CN" dirty="0"/>
              <a:t>）规范中成为基础的管理讯息传递接口、控制传递接口。</a:t>
            </a:r>
          </a:p>
          <a:p>
            <a:pPr>
              <a:lnSpc>
                <a:spcPct val="150000"/>
              </a:lnSpc>
            </a:pPr>
            <a:r>
              <a:rPr lang="en-US" altLang="zh-CN" dirty="0"/>
              <a:t> </a:t>
            </a:r>
            <a:endParaRPr lang="zh-CN" altLang="zh-CN" dirty="0"/>
          </a:p>
          <a:p>
            <a:pPr>
              <a:lnSpc>
                <a:spcPct val="150000"/>
              </a:lnSpc>
            </a:pPr>
            <a:r>
              <a:rPr lang="zh-CN" altLang="zh-CN" dirty="0"/>
              <a:t>虽然</a:t>
            </a:r>
            <a:r>
              <a:rPr lang="en-US" altLang="zh-CN" dirty="0"/>
              <a:t>I2C</a:t>
            </a:r>
            <a:r>
              <a:rPr lang="zh-CN" altLang="zh-CN" dirty="0"/>
              <a:t>与</a:t>
            </a:r>
            <a:r>
              <a:rPr lang="en-US" altLang="zh-CN" dirty="0"/>
              <a:t>SMBus</a:t>
            </a:r>
            <a:r>
              <a:rPr lang="zh-CN" altLang="zh-CN" dirty="0"/>
              <a:t>先后制订时间不同，但都在</a:t>
            </a:r>
            <a:r>
              <a:rPr lang="en-US" altLang="zh-CN" dirty="0"/>
              <a:t>2000</a:t>
            </a:r>
            <a:r>
              <a:rPr lang="zh-CN" altLang="zh-CN" dirty="0"/>
              <a:t>年左右进入成熟化改版，</a:t>
            </a:r>
            <a:r>
              <a:rPr lang="en-US" altLang="zh-CN" dirty="0"/>
              <a:t>I2C</a:t>
            </a:r>
            <a:r>
              <a:rPr lang="zh-CN" altLang="zh-CN" dirty="0"/>
              <a:t>的过程改版以加速为主要诉求，而</a:t>
            </a:r>
            <a:r>
              <a:rPr lang="en-US" altLang="zh-CN" dirty="0"/>
              <a:t>SMBus</a:t>
            </a:r>
            <a:r>
              <a:rPr lang="zh-CN" altLang="zh-CN" dirty="0"/>
              <a:t>以更切合</a:t>
            </a:r>
            <a:r>
              <a:rPr lang="en-US" altLang="zh-CN" dirty="0"/>
              <a:t>Smart Battery</a:t>
            </a:r>
            <a:r>
              <a:rPr lang="zh-CN" altLang="zh-CN" dirty="0"/>
              <a:t>及</a:t>
            </a:r>
            <a:r>
              <a:rPr lang="en-US" altLang="zh-CN" dirty="0"/>
              <a:t>ACPI</a:t>
            </a:r>
            <a:r>
              <a:rPr lang="zh-CN" altLang="zh-CN" dirty="0"/>
              <a:t>的需求为多。</a:t>
            </a:r>
          </a:p>
          <a:p>
            <a:endParaRPr lang="zh-CN" altLang="en-US" dirty="0"/>
          </a:p>
        </p:txBody>
      </p:sp>
    </p:spTree>
    <p:extLst>
      <p:ext uri="{BB962C8B-B14F-4D97-AF65-F5344CB8AC3E}">
        <p14:creationId xmlns:p14="http://schemas.microsoft.com/office/powerpoint/2010/main" val="260547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2B1B9B-A753-43EB-A59F-D122C0A3AE94}"/>
              </a:ext>
            </a:extLst>
          </p:cNvPr>
          <p:cNvSpPr/>
          <p:nvPr/>
        </p:nvSpPr>
        <p:spPr>
          <a:xfrm>
            <a:off x="5029736" y="3043535"/>
            <a:ext cx="2646878"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Thanks !</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1755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5178777"/>
          </a:xfrm>
        </p:spPr>
        <p:txBody>
          <a:bodyPr/>
          <a:lstStyle/>
          <a:p>
            <a:r>
              <a:rPr lang="en-US" altLang="zh-CN" b="0" dirty="0">
                <a:solidFill>
                  <a:schemeClr val="accent1"/>
                </a:solidFill>
                <a:cs typeface="Arial" panose="020B0604020202020204" pitchFamily="34" charset="0"/>
              </a:rPr>
              <a:t>I2C bus has two signal lines :SDA and SCL.</a:t>
            </a:r>
          </a:p>
          <a:p>
            <a:r>
              <a:rPr lang="en-US" altLang="zh-CN" b="0" dirty="0">
                <a:solidFill>
                  <a:schemeClr val="accent1"/>
                </a:solidFill>
                <a:cs typeface="Arial" panose="020B0604020202020204" pitchFamily="34" charset="0"/>
              </a:rPr>
              <a:t>	SDA : This data line is used to transfer the data and address . We can use it to upload the data frames and address frames . </a:t>
            </a:r>
          </a:p>
          <a:p>
            <a:r>
              <a:rPr lang="en-US" altLang="zh-CN" b="0" dirty="0">
                <a:solidFill>
                  <a:schemeClr val="accent1"/>
                </a:solidFill>
                <a:cs typeface="Arial" panose="020B0604020202020204" pitchFamily="34" charset="0"/>
              </a:rPr>
              <a:t>	SCL  : This clock line is used to Synchronous data transmission and reception(</a:t>
            </a:r>
            <a:r>
              <a:rPr lang="zh-CN" altLang="en-US" b="0" dirty="0">
                <a:solidFill>
                  <a:schemeClr val="accent1"/>
                </a:solidFill>
                <a:cs typeface="Arial" panose="020B0604020202020204" pitchFamily="34" charset="0"/>
              </a:rPr>
              <a:t>同步数据收发</a:t>
            </a:r>
            <a:r>
              <a:rPr lang="en-US" altLang="zh-CN" b="0" dirty="0">
                <a:solidFill>
                  <a:schemeClr val="accent1"/>
                </a:solidFill>
                <a:cs typeface="Arial" panose="020B0604020202020204" pitchFamily="34" charset="0"/>
              </a:rPr>
              <a:t>). </a:t>
            </a:r>
          </a:p>
        </p:txBody>
      </p:sp>
      <p:pic>
        <p:nvPicPr>
          <p:cNvPr id="2" name="Picture 1">
            <a:extLst>
              <a:ext uri="{FF2B5EF4-FFF2-40B4-BE49-F238E27FC236}">
                <a16:creationId xmlns:a16="http://schemas.microsoft.com/office/drawing/2014/main" id="{DFF0720E-D61B-4729-ABC7-D4B9EC2D0611}"/>
              </a:ext>
            </a:extLst>
          </p:cNvPr>
          <p:cNvPicPr>
            <a:picLocks noChangeAspect="1"/>
          </p:cNvPicPr>
          <p:nvPr/>
        </p:nvPicPr>
        <p:blipFill rotWithShape="1">
          <a:blip r:embed="rId2"/>
          <a:srcRect b="12379"/>
          <a:stretch/>
        </p:blipFill>
        <p:spPr>
          <a:xfrm>
            <a:off x="3062287" y="3429000"/>
            <a:ext cx="6067425" cy="2320159"/>
          </a:xfrm>
          <a:prstGeom prst="rect">
            <a:avLst/>
          </a:prstGeom>
        </p:spPr>
      </p:pic>
    </p:spTree>
    <p:extLst>
      <p:ext uri="{BB962C8B-B14F-4D97-AF65-F5344CB8AC3E}">
        <p14:creationId xmlns:p14="http://schemas.microsoft.com/office/powerpoint/2010/main" val="13143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2094852"/>
          </a:xfrm>
        </p:spPr>
        <p:txBody>
          <a:bodyPr/>
          <a:lstStyle/>
          <a:p>
            <a:r>
              <a:rPr lang="en-US" altLang="zh-CN" b="0" dirty="0">
                <a:cs typeface="Arial" panose="020B0604020202020204" pitchFamily="34" charset="0"/>
              </a:rPr>
              <a:t>   </a:t>
            </a:r>
            <a:r>
              <a:rPr lang="en-US" altLang="zh-CN" b="0" dirty="0">
                <a:solidFill>
                  <a:schemeClr val="accent1"/>
                </a:solidFill>
                <a:cs typeface="Arial" panose="020B0604020202020204" pitchFamily="34" charset="0"/>
              </a:rPr>
              <a:t>This protocol support multi masters and slavers. There are many devices on the I2C bus . But at this moment ,only one master device can work .</a:t>
            </a:r>
            <a:endParaRPr lang="zh-CN" altLang="en-US" b="0" dirty="0">
              <a:solidFill>
                <a:schemeClr val="accent1"/>
              </a:solidFill>
              <a:cs typeface="Arial" panose="020B0604020202020204" pitchFamily="34" charset="0"/>
            </a:endParaRPr>
          </a:p>
        </p:txBody>
      </p:sp>
      <p:pic>
        <p:nvPicPr>
          <p:cNvPr id="2" name="Picture 1">
            <a:extLst>
              <a:ext uri="{FF2B5EF4-FFF2-40B4-BE49-F238E27FC236}">
                <a16:creationId xmlns:a16="http://schemas.microsoft.com/office/drawing/2014/main" id="{91909DD0-43EE-4A8A-B435-FC2B9105BBB8}"/>
              </a:ext>
            </a:extLst>
          </p:cNvPr>
          <p:cNvPicPr>
            <a:picLocks noChangeAspect="1"/>
          </p:cNvPicPr>
          <p:nvPr/>
        </p:nvPicPr>
        <p:blipFill>
          <a:blip r:embed="rId2"/>
          <a:stretch>
            <a:fillRect/>
          </a:stretch>
        </p:blipFill>
        <p:spPr>
          <a:xfrm>
            <a:off x="247650" y="2321277"/>
            <a:ext cx="11944350" cy="3314700"/>
          </a:xfrm>
          <a:prstGeom prst="rect">
            <a:avLst/>
          </a:prstGeom>
        </p:spPr>
      </p:pic>
    </p:spTree>
    <p:extLst>
      <p:ext uri="{BB962C8B-B14F-4D97-AF65-F5344CB8AC3E}">
        <p14:creationId xmlns:p14="http://schemas.microsoft.com/office/powerpoint/2010/main" val="138777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3701-85CA-4023-8820-72BB6213BB7E}"/>
              </a:ext>
            </a:extLst>
          </p:cNvPr>
          <p:cNvSpPr>
            <a:spLocks noGrp="1"/>
          </p:cNvSpPr>
          <p:nvPr>
            <p:ph type="title"/>
          </p:nvPr>
        </p:nvSpPr>
        <p:spPr/>
        <p:txBody>
          <a:bodyPr/>
          <a:lstStyle/>
          <a:p>
            <a:r>
              <a:rPr lang="en-US" altLang="zh-CN" dirty="0"/>
              <a:t>I2C bus introduction</a:t>
            </a:r>
            <a:endParaRPr lang="zh-CN" altLang="en-US" dirty="0"/>
          </a:p>
        </p:txBody>
      </p:sp>
      <p:sp>
        <p:nvSpPr>
          <p:cNvPr id="3" name="Text Placeholder 2">
            <a:extLst>
              <a:ext uri="{FF2B5EF4-FFF2-40B4-BE49-F238E27FC236}">
                <a16:creationId xmlns:a16="http://schemas.microsoft.com/office/drawing/2014/main" id="{CD15A7F7-65D7-49FF-BA24-8489903457A4}"/>
              </a:ext>
            </a:extLst>
          </p:cNvPr>
          <p:cNvSpPr>
            <a:spLocks noGrp="1"/>
          </p:cNvSpPr>
          <p:nvPr>
            <p:ph type="body" sz="quarter" idx="15"/>
          </p:nvPr>
        </p:nvSpPr>
        <p:spPr>
          <a:xfrm>
            <a:off x="237391" y="1222022"/>
            <a:ext cx="11717543" cy="813511"/>
          </a:xfrm>
        </p:spPr>
        <p:txBody>
          <a:bodyPr>
            <a:normAutofit fontScale="92500" lnSpcReduction="10000"/>
          </a:bodyPr>
          <a:lstStyle/>
          <a:p>
            <a:pPr lvl="0"/>
            <a:r>
              <a:rPr lang="zh-CN" altLang="en-US" dirty="0"/>
              <a:t>问题：</a:t>
            </a:r>
            <a:r>
              <a:rPr lang="zh-CN" altLang="zh-CN" dirty="0"/>
              <a:t>在</a:t>
            </a:r>
            <a:r>
              <a:rPr lang="en-US" altLang="zh-CN" dirty="0"/>
              <a:t>I2C</a:t>
            </a:r>
            <a:r>
              <a:rPr lang="zh-CN" altLang="zh-CN" dirty="0"/>
              <a:t>的线路连接当中，为什么要通过一个上拉电阻接电源，</a:t>
            </a:r>
            <a:r>
              <a:rPr lang="en-US" altLang="zh-CN" dirty="0"/>
              <a:t>I2C</a:t>
            </a:r>
            <a:r>
              <a:rPr lang="zh-CN" altLang="zh-CN" dirty="0"/>
              <a:t>是如何实现高低电平和线与功能的？</a:t>
            </a:r>
          </a:p>
        </p:txBody>
      </p:sp>
      <p:pic>
        <p:nvPicPr>
          <p:cNvPr id="6" name="Picture 5">
            <a:extLst>
              <a:ext uri="{FF2B5EF4-FFF2-40B4-BE49-F238E27FC236}">
                <a16:creationId xmlns:a16="http://schemas.microsoft.com/office/drawing/2014/main" id="{C0BE303A-5302-4B76-AB8A-9EDF3476654E}"/>
              </a:ext>
            </a:extLst>
          </p:cNvPr>
          <p:cNvPicPr>
            <a:picLocks noChangeAspect="1"/>
          </p:cNvPicPr>
          <p:nvPr/>
        </p:nvPicPr>
        <p:blipFill>
          <a:blip r:embed="rId2"/>
          <a:stretch>
            <a:fillRect/>
          </a:stretch>
        </p:blipFill>
        <p:spPr>
          <a:xfrm>
            <a:off x="237391" y="2162760"/>
            <a:ext cx="6399197" cy="2744150"/>
          </a:xfrm>
          <a:prstGeom prst="rect">
            <a:avLst/>
          </a:prstGeom>
        </p:spPr>
      </p:pic>
      <p:sp>
        <p:nvSpPr>
          <p:cNvPr id="4" name="TextBox 3">
            <a:extLst>
              <a:ext uri="{FF2B5EF4-FFF2-40B4-BE49-F238E27FC236}">
                <a16:creationId xmlns:a16="http://schemas.microsoft.com/office/drawing/2014/main" id="{5AF4EAD7-54A7-4510-A071-C2B4E133971A}"/>
              </a:ext>
            </a:extLst>
          </p:cNvPr>
          <p:cNvSpPr txBox="1"/>
          <p:nvPr/>
        </p:nvSpPr>
        <p:spPr>
          <a:xfrm>
            <a:off x="6877050" y="1792259"/>
            <a:ext cx="4857749" cy="3693319"/>
          </a:xfrm>
          <a:prstGeom prst="rect">
            <a:avLst/>
          </a:prstGeom>
          <a:noFill/>
        </p:spPr>
        <p:txBody>
          <a:bodyPr wrap="square" rtlCol="0">
            <a:spAutoFit/>
          </a:bodyPr>
          <a:lstStyle/>
          <a:p>
            <a:r>
              <a:rPr lang="en-US" altLang="zh-CN" dirty="0"/>
              <a:t>  </a:t>
            </a:r>
            <a:r>
              <a:rPr lang="zh-CN" altLang="zh-CN" dirty="0"/>
              <a:t>在这张图当中，我们使用</a:t>
            </a:r>
            <a:r>
              <a:rPr lang="en-US" altLang="zh-CN" dirty="0" err="1"/>
              <a:t>mos</a:t>
            </a:r>
            <a:r>
              <a:rPr lang="zh-CN" altLang="zh-CN" dirty="0"/>
              <a:t>管连接设备于</a:t>
            </a:r>
            <a:r>
              <a:rPr lang="en-US" altLang="zh-CN" dirty="0"/>
              <a:t>SCLK</a:t>
            </a:r>
            <a:r>
              <a:rPr lang="zh-CN" altLang="zh-CN" dirty="0"/>
              <a:t>，</a:t>
            </a:r>
            <a:r>
              <a:rPr lang="en-US" altLang="zh-CN" dirty="0"/>
              <a:t>SDA</a:t>
            </a:r>
            <a:r>
              <a:rPr lang="zh-CN" altLang="zh-CN" dirty="0"/>
              <a:t>的输出线（充当发送数据的线路），使用一个二极管连接</a:t>
            </a:r>
            <a:r>
              <a:rPr lang="en-US" altLang="zh-CN" dirty="0"/>
              <a:t>SCLK</a:t>
            </a:r>
            <a:r>
              <a:rPr lang="zh-CN" altLang="zh-CN" dirty="0"/>
              <a:t>和</a:t>
            </a:r>
            <a:r>
              <a:rPr lang="en-US" altLang="zh-CN" dirty="0"/>
              <a:t>SDA</a:t>
            </a:r>
            <a:r>
              <a:rPr lang="zh-CN" altLang="zh-CN" dirty="0"/>
              <a:t>的输入线（充当接收数据的线路）。</a:t>
            </a:r>
          </a:p>
          <a:p>
            <a:r>
              <a:rPr lang="en-US" altLang="zh-CN" dirty="0"/>
              <a:t>  </a:t>
            </a:r>
            <a:r>
              <a:rPr lang="zh-CN" altLang="zh-CN" dirty="0"/>
              <a:t>由于二极管的特性，当设备接收数据时，</a:t>
            </a:r>
            <a:r>
              <a:rPr lang="en-US" altLang="zh-CN" dirty="0"/>
              <a:t>SCLKIN/DATAIN</a:t>
            </a:r>
            <a:r>
              <a:rPr lang="zh-CN" altLang="zh-CN" dirty="0"/>
              <a:t>这条线就会工作，接收</a:t>
            </a:r>
            <a:r>
              <a:rPr lang="en-US" altLang="zh-CN" dirty="0"/>
              <a:t>SCL</a:t>
            </a:r>
            <a:r>
              <a:rPr lang="zh-CN" altLang="zh-CN" dirty="0"/>
              <a:t>，</a:t>
            </a:r>
            <a:r>
              <a:rPr lang="en-US" altLang="zh-CN" dirty="0"/>
              <a:t>SDA</a:t>
            </a:r>
            <a:r>
              <a:rPr lang="zh-CN" altLang="zh-CN" dirty="0"/>
              <a:t>上的数据。</a:t>
            </a:r>
            <a:endParaRPr lang="en-US" altLang="zh-CN" dirty="0"/>
          </a:p>
          <a:p>
            <a:r>
              <a:rPr lang="en-US" altLang="zh-CN"/>
              <a:t>  </a:t>
            </a:r>
            <a:r>
              <a:rPr lang="zh-CN" altLang="zh-CN"/>
              <a:t>当</a:t>
            </a:r>
            <a:r>
              <a:rPr lang="zh-CN" altLang="zh-CN" dirty="0"/>
              <a:t>我们使用</a:t>
            </a:r>
            <a:r>
              <a:rPr lang="en-US" altLang="zh-CN" dirty="0"/>
              <a:t>MOS</a:t>
            </a:r>
            <a:r>
              <a:rPr lang="zh-CN" altLang="zh-CN" dirty="0"/>
              <a:t>管输出时，此时的结构是</a:t>
            </a:r>
            <a:r>
              <a:rPr lang="en-US" altLang="zh-CN" dirty="0"/>
              <a:t>OD</a:t>
            </a:r>
            <a:r>
              <a:rPr lang="zh-CN" altLang="zh-CN" dirty="0"/>
              <a:t>（漏极开路结构），</a:t>
            </a:r>
            <a:r>
              <a:rPr lang="en-US" altLang="zh-CN" dirty="0"/>
              <a:t>G</a:t>
            </a:r>
            <a:r>
              <a:rPr lang="zh-CN" altLang="zh-CN" dirty="0"/>
              <a:t>极（栅极）连接的是</a:t>
            </a:r>
            <a:r>
              <a:rPr lang="en-US" altLang="zh-CN" dirty="0"/>
              <a:t>SCLKN1OUT </a:t>
            </a:r>
            <a:r>
              <a:rPr lang="zh-CN" altLang="zh-CN" dirty="0"/>
              <a:t>，</a:t>
            </a:r>
            <a:r>
              <a:rPr lang="en-US" altLang="zh-CN" dirty="0"/>
              <a:t>D</a:t>
            </a:r>
            <a:r>
              <a:rPr lang="zh-CN" altLang="zh-CN" dirty="0"/>
              <a:t>极（漏极）连接</a:t>
            </a:r>
            <a:r>
              <a:rPr lang="en-US" altLang="zh-CN" dirty="0"/>
              <a:t>SCL/SDA</a:t>
            </a:r>
            <a:r>
              <a:rPr lang="zh-CN" altLang="zh-CN" dirty="0"/>
              <a:t>总线并且通过上拉电阻接正向电源，</a:t>
            </a:r>
            <a:r>
              <a:rPr lang="en-US" altLang="zh-CN" dirty="0"/>
              <a:t>S</a:t>
            </a:r>
            <a:r>
              <a:rPr lang="zh-CN" altLang="zh-CN" dirty="0"/>
              <a:t>极（源极）接地。</a:t>
            </a:r>
            <a:endParaRPr lang="en-US" altLang="zh-CN" dirty="0"/>
          </a:p>
          <a:p>
            <a:endParaRPr lang="zh-CN" altLang="en-US" dirty="0"/>
          </a:p>
        </p:txBody>
      </p:sp>
      <p:sp>
        <p:nvSpPr>
          <p:cNvPr id="5" name="TextBox 4">
            <a:extLst>
              <a:ext uri="{FF2B5EF4-FFF2-40B4-BE49-F238E27FC236}">
                <a16:creationId xmlns:a16="http://schemas.microsoft.com/office/drawing/2014/main" id="{3A899F2F-D907-4202-94A9-4B3FEF685527}"/>
              </a:ext>
            </a:extLst>
          </p:cNvPr>
          <p:cNvSpPr txBox="1"/>
          <p:nvPr/>
        </p:nvSpPr>
        <p:spPr>
          <a:xfrm>
            <a:off x="619125" y="5242303"/>
            <a:ext cx="10401300" cy="1200329"/>
          </a:xfrm>
          <a:prstGeom prst="rect">
            <a:avLst/>
          </a:prstGeom>
          <a:noFill/>
        </p:spPr>
        <p:txBody>
          <a:bodyPr wrap="square" rtlCol="0">
            <a:spAutoFit/>
          </a:bodyPr>
          <a:lstStyle/>
          <a:p>
            <a:r>
              <a:rPr lang="en-US" altLang="zh-CN" dirty="0"/>
              <a:t>MOS</a:t>
            </a:r>
            <a:r>
              <a:rPr lang="zh-CN" altLang="en-US" dirty="0"/>
              <a:t>管</a:t>
            </a:r>
            <a:r>
              <a:rPr lang="zh-CN" altLang="zh-CN" dirty="0"/>
              <a:t>的作用是相当于开关，当我们输出“</a:t>
            </a:r>
            <a:r>
              <a:rPr lang="en-US" altLang="zh-CN" dirty="0"/>
              <a:t>0</a:t>
            </a:r>
            <a:r>
              <a:rPr lang="zh-CN" altLang="zh-CN" dirty="0"/>
              <a:t>”时，相当于开关闭合，源极和漏极导通，所以总线直接接地，输出为低电平。当我们输出为“</a:t>
            </a:r>
            <a:r>
              <a:rPr lang="en-US" altLang="zh-CN" dirty="0"/>
              <a:t>1</a:t>
            </a:r>
            <a:r>
              <a:rPr lang="zh-CN" altLang="zh-CN" dirty="0"/>
              <a:t>”，相当于开关断开，源极和漏极断开，此时为漏极开路的状态，总线上根据</a:t>
            </a:r>
            <a:r>
              <a:rPr lang="en-US" altLang="zh-CN" dirty="0"/>
              <a:t>VDD</a:t>
            </a:r>
            <a:r>
              <a:rPr lang="zh-CN" altLang="zh-CN" dirty="0"/>
              <a:t>输出高电平。</a:t>
            </a:r>
          </a:p>
          <a:p>
            <a:endParaRPr lang="zh-CN" altLang="en-US" dirty="0"/>
          </a:p>
        </p:txBody>
      </p:sp>
    </p:spTree>
    <p:extLst>
      <p:ext uri="{BB962C8B-B14F-4D97-AF65-F5344CB8AC3E}">
        <p14:creationId xmlns:p14="http://schemas.microsoft.com/office/powerpoint/2010/main" val="31056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45F5-FA2E-46D0-A147-51A607FBA0B6}"/>
              </a:ext>
            </a:extLst>
          </p:cNvPr>
          <p:cNvSpPr>
            <a:spLocks noGrp="1"/>
          </p:cNvSpPr>
          <p:nvPr>
            <p:ph type="title"/>
          </p:nvPr>
        </p:nvSpPr>
        <p:spPr/>
        <p:txBody>
          <a:bodyPr/>
          <a:lstStyle/>
          <a:p>
            <a:r>
              <a:rPr lang="en-US" altLang="zh-CN" dirty="0"/>
              <a:t>I2C bus introduction</a:t>
            </a:r>
            <a:endParaRPr lang="zh-CN" altLang="en-US" dirty="0"/>
          </a:p>
        </p:txBody>
      </p:sp>
      <p:sp>
        <p:nvSpPr>
          <p:cNvPr id="4" name="Text Placeholder 3">
            <a:extLst>
              <a:ext uri="{FF2B5EF4-FFF2-40B4-BE49-F238E27FC236}">
                <a16:creationId xmlns:a16="http://schemas.microsoft.com/office/drawing/2014/main" id="{AA06A87B-15D6-42DC-A177-EAD298832A5B}"/>
              </a:ext>
            </a:extLst>
          </p:cNvPr>
          <p:cNvSpPr>
            <a:spLocks noGrp="1"/>
          </p:cNvSpPr>
          <p:nvPr>
            <p:ph type="body" sz="quarter" idx="16"/>
          </p:nvPr>
        </p:nvSpPr>
        <p:spPr>
          <a:xfrm>
            <a:off x="237391" y="1843856"/>
            <a:ext cx="11717543" cy="4137844"/>
          </a:xfrm>
        </p:spPr>
        <p:txBody>
          <a:bodyPr/>
          <a:lstStyle/>
          <a:p>
            <a:r>
              <a:rPr lang="en-US" altLang="zh-CN" sz="1800" b="0" dirty="0">
                <a:solidFill>
                  <a:schemeClr val="tx1"/>
                </a:solidFill>
              </a:rPr>
              <a:t>    </a:t>
            </a:r>
            <a:r>
              <a:rPr lang="zh-CN" altLang="zh-CN" sz="1800" b="0" dirty="0">
                <a:solidFill>
                  <a:schemeClr val="tx1"/>
                </a:solidFill>
              </a:rPr>
              <a:t>在实际应用中可以将多个开漏输出的引脚连接到一条线上，这样就形成“线与逻辑”关系。注意这个公共点必须接一个上拉电阻。当这些引脚的任一路变为逻辑</a:t>
            </a:r>
            <a:r>
              <a:rPr lang="en-US" altLang="zh-CN" sz="1800" b="0" dirty="0">
                <a:solidFill>
                  <a:schemeClr val="tx1"/>
                </a:solidFill>
              </a:rPr>
              <a:t>0</a:t>
            </a:r>
            <a:r>
              <a:rPr lang="zh-CN" altLang="zh-CN" sz="1800" b="0" dirty="0">
                <a:solidFill>
                  <a:schemeClr val="tx1"/>
                </a:solidFill>
              </a:rPr>
              <a:t>后，开漏线上的逻辑就为</a:t>
            </a:r>
            <a:r>
              <a:rPr lang="en-US" altLang="zh-CN" sz="1800" b="0" dirty="0">
                <a:solidFill>
                  <a:schemeClr val="tx1"/>
                </a:solidFill>
              </a:rPr>
              <a:t>0</a:t>
            </a:r>
            <a:r>
              <a:rPr lang="zh-CN" altLang="zh-CN" sz="1800" b="0" dirty="0">
                <a:solidFill>
                  <a:schemeClr val="tx1"/>
                </a:solidFill>
              </a:rPr>
              <a:t>了。在</a:t>
            </a:r>
            <a:r>
              <a:rPr lang="en-US" altLang="zh-CN" sz="1800" b="0" dirty="0">
                <a:solidFill>
                  <a:schemeClr val="tx1"/>
                </a:solidFill>
              </a:rPr>
              <a:t>I2C</a:t>
            </a:r>
            <a:r>
              <a:rPr lang="zh-CN" altLang="zh-CN" sz="1800" b="0" dirty="0">
                <a:solidFill>
                  <a:schemeClr val="tx1"/>
                </a:solidFill>
              </a:rPr>
              <a:t>等接口总线中就用此法判断总线占用状态。</a:t>
            </a:r>
          </a:p>
          <a:p>
            <a:r>
              <a:rPr lang="en-US" altLang="zh-CN" sz="1800" b="0" dirty="0">
                <a:solidFill>
                  <a:schemeClr val="tx1"/>
                </a:solidFill>
              </a:rPr>
              <a:t>   </a:t>
            </a:r>
            <a:r>
              <a:rPr lang="zh-CN" altLang="zh-CN" sz="1800" b="0" dirty="0">
                <a:solidFill>
                  <a:schemeClr val="tx1"/>
                </a:solidFill>
              </a:rPr>
              <a:t>上拉电阻的主要作用在于提高输出信号的驱动能力、确定输入信号的电平（防止干扰）。</a:t>
            </a:r>
          </a:p>
          <a:p>
            <a:r>
              <a:rPr lang="en-US" altLang="zh-CN" sz="1800" b="0" dirty="0">
                <a:solidFill>
                  <a:schemeClr val="tx1"/>
                </a:solidFill>
              </a:rPr>
              <a:t>   </a:t>
            </a:r>
            <a:r>
              <a:rPr lang="zh-CN" altLang="zh-CN" sz="1800" b="0" dirty="0">
                <a:solidFill>
                  <a:schemeClr val="tx1"/>
                </a:solidFill>
              </a:rPr>
              <a:t>上拉电阻阻值的选择原则包括</a:t>
            </a:r>
            <a:r>
              <a:rPr lang="en-US" altLang="zh-CN" sz="1800" b="0" dirty="0">
                <a:solidFill>
                  <a:schemeClr val="tx1"/>
                </a:solidFill>
              </a:rPr>
              <a:t>:</a:t>
            </a:r>
            <a:endParaRPr lang="zh-CN" altLang="zh-CN" sz="1800" b="0" dirty="0">
              <a:solidFill>
                <a:schemeClr val="tx1"/>
              </a:solidFill>
            </a:endParaRPr>
          </a:p>
          <a:p>
            <a:pPr marL="971550" lvl="1" indent="-285750"/>
            <a:r>
              <a:rPr lang="zh-CN" altLang="zh-CN" sz="1800" b="0" dirty="0">
                <a:solidFill>
                  <a:schemeClr val="tx1"/>
                </a:solidFill>
              </a:rPr>
              <a:t>从节约功耗及芯片的灌电流能力考虑应当足够大；电阻大，电流小。</a:t>
            </a:r>
          </a:p>
          <a:p>
            <a:pPr marL="971550" lvl="1" indent="-285750"/>
            <a:r>
              <a:rPr lang="zh-CN" altLang="zh-CN" sz="1800" b="0" dirty="0">
                <a:solidFill>
                  <a:schemeClr val="tx1"/>
                </a:solidFill>
              </a:rPr>
              <a:t>从确保足够的驱动电流考虑应当足够小；电阻小，电流大。</a:t>
            </a:r>
          </a:p>
          <a:p>
            <a:pPr marL="971550" lvl="1" indent="-285750"/>
            <a:r>
              <a:rPr lang="zh-CN" altLang="zh-CN" sz="1800" b="0" dirty="0">
                <a:solidFill>
                  <a:schemeClr val="tx1"/>
                </a:solidFill>
              </a:rPr>
              <a:t>对于高速电路，过大的上拉电阻可能边沿变平缓。</a:t>
            </a:r>
            <a:endParaRPr lang="en-US" altLang="zh-CN" sz="1800" b="0" dirty="0">
              <a:solidFill>
                <a:schemeClr val="tx1"/>
              </a:solidFill>
            </a:endParaRPr>
          </a:p>
          <a:p>
            <a:pPr lvl="0"/>
            <a:endParaRPr lang="zh-CN" altLang="zh-CN" sz="1800" b="0" dirty="0">
              <a:solidFill>
                <a:schemeClr val="tx1"/>
              </a:solidFill>
            </a:endParaRPr>
          </a:p>
          <a:p>
            <a:r>
              <a:rPr lang="zh-CN" altLang="zh-CN" sz="1800" b="0" dirty="0">
                <a:solidFill>
                  <a:schemeClr val="tx1"/>
                </a:solidFill>
              </a:rPr>
              <a:t>综合考虑以上三点，通常在</a:t>
            </a:r>
            <a:r>
              <a:rPr lang="en-US" altLang="zh-CN" sz="1800" b="0" dirty="0">
                <a:solidFill>
                  <a:schemeClr val="tx1"/>
                </a:solidFill>
              </a:rPr>
              <a:t>1K</a:t>
            </a:r>
            <a:r>
              <a:rPr lang="zh-CN" altLang="zh-CN" sz="1800" b="0" dirty="0">
                <a:solidFill>
                  <a:schemeClr val="tx1"/>
                </a:solidFill>
              </a:rPr>
              <a:t>到</a:t>
            </a:r>
            <a:r>
              <a:rPr lang="en-US" altLang="zh-CN" sz="1800" b="0" dirty="0">
                <a:solidFill>
                  <a:schemeClr val="tx1"/>
                </a:solidFill>
              </a:rPr>
              <a:t>10K</a:t>
            </a:r>
            <a:r>
              <a:rPr lang="zh-CN" altLang="zh-CN" sz="1800" b="0" dirty="0">
                <a:solidFill>
                  <a:schemeClr val="tx1"/>
                </a:solidFill>
              </a:rPr>
              <a:t>之间选取。</a:t>
            </a:r>
          </a:p>
          <a:p>
            <a:endParaRPr lang="zh-CN" altLang="en-US" dirty="0"/>
          </a:p>
        </p:txBody>
      </p:sp>
    </p:spTree>
    <p:extLst>
      <p:ext uri="{BB962C8B-B14F-4D97-AF65-F5344CB8AC3E}">
        <p14:creationId xmlns:p14="http://schemas.microsoft.com/office/powerpoint/2010/main" val="23266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3864984"/>
          </a:xfrm>
        </p:spPr>
        <p:txBody>
          <a:bodyPr/>
          <a:lstStyle/>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On the bus every devices have an address for its own.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The SDA line can use MSB first transmission to send the information. Every time sends/or read 8 bits(1byte) .And the speed of data transmission is up to 3.4Mbit/s.</a:t>
            </a:r>
            <a:endParaRPr lang="zh-CN" altLang="en-US" b="0" dirty="0">
              <a:solidFill>
                <a:schemeClr val="accent1"/>
              </a:solidFill>
              <a:cs typeface="Arial" panose="020B0604020202020204" pitchFamily="34" charset="0"/>
            </a:endParaRPr>
          </a:p>
        </p:txBody>
      </p:sp>
    </p:spTree>
    <p:extLst>
      <p:ext uri="{BB962C8B-B14F-4D97-AF65-F5344CB8AC3E}">
        <p14:creationId xmlns:p14="http://schemas.microsoft.com/office/powerpoint/2010/main" val="425657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2299</TotalTime>
  <Words>4192</Words>
  <Application>Microsoft Office PowerPoint</Application>
  <PresentationFormat>Widescreen</PresentationFormat>
  <Paragraphs>263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TimesNewRomanPSMT</vt:lpstr>
      <vt:lpstr>等线</vt:lpstr>
      <vt:lpstr>等线 Light</vt:lpstr>
      <vt:lpstr>Arial</vt:lpstr>
      <vt:lpstr>Arial Black</vt:lpstr>
      <vt:lpstr>Wingdings</vt:lpstr>
      <vt:lpstr>Office Theme</vt:lpstr>
      <vt:lpstr>PowerPoint Presentation</vt:lpstr>
      <vt:lpstr>Topics</vt:lpstr>
      <vt:lpstr>What is I2C</vt:lpstr>
      <vt:lpstr>I2C Bus performance</vt:lpstr>
      <vt:lpstr>I2C bus introduction</vt:lpstr>
      <vt:lpstr>I2C bus introduction</vt:lpstr>
      <vt:lpstr>I2C bus introduction</vt:lpstr>
      <vt:lpstr>I2C bus introduction</vt:lpstr>
      <vt:lpstr>I2C bus introduction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Data /Address mode</vt:lpstr>
      <vt:lpstr>Example :How to transfer the information by I2C bus</vt:lpstr>
      <vt:lpstr>Example :How to transfer the information by I2C bus</vt:lpstr>
      <vt:lpstr>Example : How to transfer the information by I2C bus</vt:lpstr>
      <vt:lpstr>Code of I2C</vt:lpstr>
      <vt:lpstr>Code of I2C</vt:lpstr>
      <vt:lpstr>Code of I2C</vt:lpstr>
      <vt:lpstr>Code of I2C</vt:lpstr>
      <vt:lpstr>SMBus  </vt:lpstr>
      <vt:lpstr>SMBus </vt:lpstr>
      <vt:lpstr>SMBus</vt:lpstr>
      <vt:lpstr>SMBus</vt:lpstr>
      <vt:lpstr>SMBus</vt:lpstr>
      <vt:lpstr>SMBus</vt:lpstr>
      <vt:lpstr>SMBus</vt:lpstr>
      <vt:lpstr>SMBus</vt:lpstr>
      <vt:lpstr>SMBus</vt:lpstr>
      <vt:lpstr>SMBus and I2C</vt:lpstr>
      <vt:lpstr>SMBus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 Protocol &amp;&amp; SMBus spec</dc:title>
  <dc:creator>Hong Pang</dc:creator>
  <cp:lastModifiedBy>Hongjie Chen</cp:lastModifiedBy>
  <cp:revision>129</cp:revision>
  <dcterms:created xsi:type="dcterms:W3CDTF">2019-08-08T02:49:18Z</dcterms:created>
  <dcterms:modified xsi:type="dcterms:W3CDTF">2020-09-02T03:29:06Z</dcterms:modified>
</cp:coreProperties>
</file>