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4" r:id="rId5"/>
    <p:sldId id="258" r:id="rId6"/>
    <p:sldId id="272" r:id="rId7"/>
    <p:sldId id="273" r:id="rId8"/>
    <p:sldId id="289" r:id="rId9"/>
    <p:sldId id="260" r:id="rId10"/>
    <p:sldId id="275" r:id="rId11"/>
    <p:sldId id="276" r:id="rId12"/>
    <p:sldId id="262" r:id="rId13"/>
    <p:sldId id="282" r:id="rId14"/>
    <p:sldId id="283" r:id="rId15"/>
    <p:sldId id="284" r:id="rId16"/>
    <p:sldId id="286" r:id="rId17"/>
    <p:sldId id="287" r:id="rId18"/>
    <p:sldId id="290" r:id="rId19"/>
    <p:sldId id="291" r:id="rId20"/>
    <p:sldId id="292" r:id="rId21"/>
    <p:sldId id="288" r:id="rId22"/>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howGuides="1">
      <p:cViewPr varScale="1">
        <p:scale>
          <a:sx n="89" d="100"/>
          <a:sy n="89" d="100"/>
        </p:scale>
        <p:origin x="644" y="64"/>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extLst>
      <p:ext uri="{BB962C8B-B14F-4D97-AF65-F5344CB8AC3E}">
        <p14:creationId xmlns:p14="http://schemas.microsoft.com/office/powerpoint/2010/main" val="281268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小组实训内容展示</a:t>
            </a:r>
          </a:p>
        </p:txBody>
      </p:sp>
      <p:sp>
        <p:nvSpPr>
          <p:cNvPr id="35" name="圆角矩形 34"/>
          <p:cNvSpPr/>
          <p:nvPr/>
        </p:nvSpPr>
        <p:spPr>
          <a:xfrm>
            <a:off x="2555776" y="2930996"/>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latin typeface="微软雅黑" pitchFamily="34" charset="-122"/>
              <a:ea typeface="微软雅黑" pitchFamily="34" charset="-122"/>
            </a:endParaRPr>
          </a:p>
        </p:txBody>
      </p:sp>
      <p:grpSp>
        <p:nvGrpSpPr>
          <p:cNvPr id="42" name="Group 14"/>
          <p:cNvGrpSpPr/>
          <p:nvPr/>
        </p:nvGrpSpPr>
        <p:grpSpPr bwMode="auto">
          <a:xfrm>
            <a:off x="4879125" y="343928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1" name="Text Box 20"/>
          <p:cNvSpPr txBox="1">
            <a:spLocks noChangeArrowheads="1"/>
          </p:cNvSpPr>
          <p:nvPr/>
        </p:nvSpPr>
        <p:spPr bwMode="auto">
          <a:xfrm>
            <a:off x="5082301" y="3387942"/>
            <a:ext cx="2616422"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       组长：赵欢</a:t>
            </a:r>
            <a:endParaRPr lang="en-US" altLang="zh-CN" sz="1050" dirty="0">
              <a:solidFill>
                <a:schemeClr val="bg1"/>
              </a:solidFill>
              <a:latin typeface="微软雅黑" pitchFamily="34" charset="-122"/>
              <a:ea typeface="微软雅黑" pitchFamily="34" charset="-122"/>
            </a:endParaRPr>
          </a:p>
          <a:p>
            <a:r>
              <a:rPr lang="zh-CN" altLang="en-US" sz="1050" dirty="0">
                <a:solidFill>
                  <a:schemeClr val="bg1"/>
                </a:solidFill>
                <a:latin typeface="微软雅黑" pitchFamily="34" charset="-122"/>
                <a:ea typeface="微软雅黑" pitchFamily="34" charset="-122"/>
              </a:rPr>
              <a:t>小组成员：冯健、刘亨、桑春新、王骏龙</a:t>
            </a:r>
            <a:endParaRPr lang="en-US" altLang="zh-CN" sz="1050" dirty="0">
              <a:solidFill>
                <a:schemeClr val="bg1"/>
              </a:solidFill>
              <a:latin typeface="微软雅黑" pitchFamily="34" charset="-122"/>
              <a:ea typeface="微软雅黑" pitchFamily="34" charset="-122"/>
            </a:endParaRPr>
          </a:p>
          <a:p>
            <a:r>
              <a:rPr lang="en-US" altLang="zh-CN" sz="1050" dirty="0">
                <a:solidFill>
                  <a:schemeClr val="bg1"/>
                </a:solidFill>
                <a:latin typeface="微软雅黑" pitchFamily="34" charset="-122"/>
                <a:ea typeface="微软雅黑" pitchFamily="34" charset="-122"/>
              </a:rPr>
              <a:t>                 </a:t>
            </a:r>
            <a:r>
              <a:rPr lang="zh-CN" altLang="en-US" sz="1050" dirty="0">
                <a:solidFill>
                  <a:schemeClr val="bg1"/>
                </a:solidFill>
                <a:latin typeface="微软雅黑" pitchFamily="34" charset="-122"/>
                <a:ea typeface="微软雅黑" pitchFamily="34" charset="-122"/>
              </a:rPr>
              <a:t>吴涛、赵欢、郑陆迁、周思文</a:t>
            </a:r>
            <a:endParaRPr lang="en-US" altLang="zh-CN" sz="1050" dirty="0">
              <a:solidFill>
                <a:schemeClr val="bg1"/>
              </a:solidFill>
              <a:latin typeface="微软雅黑" pitchFamily="34" charset="-122"/>
              <a:ea typeface="微软雅黑"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1" name="组合 10">
            <a:extLst>
              <a:ext uri="{FF2B5EF4-FFF2-40B4-BE49-F238E27FC236}">
                <a16:creationId xmlns:a16="http://schemas.microsoft.com/office/drawing/2014/main" id="{30D34AC5-0607-4D1C-8D9C-A8F4B50BF180}"/>
              </a:ext>
            </a:extLst>
          </p:cNvPr>
          <p:cNvGrpSpPr/>
          <p:nvPr/>
        </p:nvGrpSpPr>
        <p:grpSpPr>
          <a:xfrm>
            <a:off x="3016547" y="3490636"/>
            <a:ext cx="174306" cy="174304"/>
            <a:chOff x="801291" y="3535885"/>
            <a:chExt cx="219347" cy="219347"/>
          </a:xfrm>
        </p:grpSpPr>
        <p:sp>
          <p:nvSpPr>
            <p:cNvPr id="12" name="Oval 10">
              <a:extLst>
                <a:ext uri="{FF2B5EF4-FFF2-40B4-BE49-F238E27FC236}">
                  <a16:creationId xmlns:a16="http://schemas.microsoft.com/office/drawing/2014/main" id="{77E54353-370F-478A-8D14-A71BBF7E6118}"/>
                </a:ext>
              </a:extLst>
            </p:cNvPr>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13" name="组合 12">
              <a:extLst>
                <a:ext uri="{FF2B5EF4-FFF2-40B4-BE49-F238E27FC236}">
                  <a16:creationId xmlns:a16="http://schemas.microsoft.com/office/drawing/2014/main" id="{67D965D4-51B3-468C-9D02-F635AADC86A3}"/>
                </a:ext>
              </a:extLst>
            </p:cNvPr>
            <p:cNvGrpSpPr/>
            <p:nvPr/>
          </p:nvGrpSpPr>
          <p:grpSpPr>
            <a:xfrm>
              <a:off x="860980" y="3583766"/>
              <a:ext cx="100336" cy="114060"/>
              <a:chOff x="860980" y="3583766"/>
              <a:chExt cx="100336" cy="114060"/>
            </a:xfrm>
          </p:grpSpPr>
          <p:sp>
            <p:nvSpPr>
              <p:cNvPr id="14" name="Freeform 12">
                <a:extLst>
                  <a:ext uri="{FF2B5EF4-FFF2-40B4-BE49-F238E27FC236}">
                    <a16:creationId xmlns:a16="http://schemas.microsoft.com/office/drawing/2014/main" id="{B1D18FBA-9B71-4A45-9DF3-AEC31C48B908}"/>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15" name="Freeform 13">
                <a:extLst>
                  <a:ext uri="{FF2B5EF4-FFF2-40B4-BE49-F238E27FC236}">
                    <a16:creationId xmlns:a16="http://schemas.microsoft.com/office/drawing/2014/main" id="{975E7509-E5BA-4D15-B112-C96813D1A885}"/>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16" name="Text Box 19">
            <a:extLst>
              <a:ext uri="{FF2B5EF4-FFF2-40B4-BE49-F238E27FC236}">
                <a16:creationId xmlns:a16="http://schemas.microsoft.com/office/drawing/2014/main" id="{885825ED-E51E-4DF7-AC48-A021DAE71691}"/>
              </a:ext>
            </a:extLst>
          </p:cNvPr>
          <p:cNvSpPr txBox="1">
            <a:spLocks noChangeArrowheads="1"/>
          </p:cNvSpPr>
          <p:nvPr/>
        </p:nvSpPr>
        <p:spPr bwMode="auto">
          <a:xfrm>
            <a:off x="3203848" y="343928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指导老师：许倬华</a:t>
            </a:r>
            <a:endParaRPr lang="en-US" altLang="zh-CN" sz="1050" dirty="0">
              <a:solidFill>
                <a:schemeClr val="bg1"/>
              </a:solidFill>
              <a:latin typeface="微软雅黑" pitchFamily="34" charset="-122"/>
              <a:ea typeface="微软雅黑"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nodePh="1">
                                      <p:stCondLst>
                                        <p:cond delay="200"/>
                                      </p:stCondLst>
                                      <p:endCondLst>
                                        <p:cond evt="begin" delay="0">
                                          <p:tn val="12"/>
                                        </p:cond>
                                      </p:end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42"/>
                                            </p:tgtEl>
                                            <p:attrNameLst>
                                              <p:attrName>style.visibility</p:attrName>
                                            </p:attrNameLst>
                                          </p:cBhvr>
                                          <p:to>
                                            <p:strVal val="visible"/>
                                          </p:to>
                                        </p:set>
                                        <p:anim calcmode="lin" valueType="num" p14:bounceEnd="60000">
                                          <p:cBhvr additive="base">
                                            <p:cTn id="19"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1350"/>
                                      </p:stCondLst>
                                      <p:childTnLst>
                                        <p:set>
                                          <p:cBhvr>
                                            <p:cTn id="22" dur="1" fill="hold">
                                              <p:stCondLst>
                                                <p:cond delay="0"/>
                                              </p:stCondLst>
                                            </p:cTn>
                                            <p:tgtEl>
                                              <p:spTgt spid="51"/>
                                            </p:tgtEl>
                                            <p:attrNameLst>
                                              <p:attrName>style.visibility</p:attrName>
                                            </p:attrNameLst>
                                          </p:cBhvr>
                                          <p:to>
                                            <p:strVal val="visible"/>
                                          </p:to>
                                        </p:set>
                                        <p:anim calcmode="lin" valueType="num" p14:bounceEnd="60000">
                                          <p:cBhvr additive="base">
                                            <p:cTn id="23"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51"/>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2" presetClass="entr" presetSubtype="4" fill="hold" nodeType="withEffect" p14:presetBounceEnd="60000">
                                      <p:stCondLst>
                                        <p:cond delay="1350"/>
                                      </p:stCondLst>
                                      <p:childTnLst>
                                        <p:set>
                                          <p:cBhvr>
                                            <p:cTn id="31" dur="1" fill="hold">
                                              <p:stCondLst>
                                                <p:cond delay="0"/>
                                              </p:stCondLst>
                                            </p:cTn>
                                            <p:tgtEl>
                                              <p:spTgt spid="11"/>
                                            </p:tgtEl>
                                            <p:attrNameLst>
                                              <p:attrName>style.visibility</p:attrName>
                                            </p:attrNameLst>
                                          </p:cBhvr>
                                          <p:to>
                                            <p:strVal val="visible"/>
                                          </p:to>
                                        </p:set>
                                        <p:anim calcmode="lin" valueType="num" p14:bounceEnd="60000">
                                          <p:cBhvr additive="base">
                                            <p:cTn id="32" dur="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60000">
                                      <p:stCondLst>
                                        <p:cond delay="1350"/>
                                      </p:stCondLst>
                                      <p:childTnLst>
                                        <p:set>
                                          <p:cBhvr>
                                            <p:cTn id="35" dur="1" fill="hold">
                                              <p:stCondLst>
                                                <p:cond delay="0"/>
                                              </p:stCondLst>
                                            </p:cTn>
                                            <p:tgtEl>
                                              <p:spTgt spid="16"/>
                                            </p:tgtEl>
                                            <p:attrNameLst>
                                              <p:attrName>style.visibility</p:attrName>
                                            </p:attrNameLst>
                                          </p:cBhvr>
                                          <p:to>
                                            <p:strVal val="visible"/>
                                          </p:to>
                                        </p:set>
                                        <p:anim calcmode="lin" valueType="num" p14:bounceEnd="60000">
                                          <p:cBhvr additive="base">
                                            <p:cTn id="36" dur="5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1" grpId="0" bldLvl="0" animBg="1"/>
          <p:bldP spid="54" grpId="0" animBg="1"/>
          <p:bldP spid="1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nodePh="1">
                                      <p:stCondLst>
                                        <p:cond delay="200"/>
                                      </p:stCondLst>
                                      <p:endCondLst>
                                        <p:cond evt="begin" delay="0">
                                          <p:tn val="12"/>
                                        </p:cond>
                                      </p:end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35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2" presetClass="entr" presetSubtype="4" fill="hold" nodeType="withEffect">
                                      <p:stCondLst>
                                        <p:cond delay="135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35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1" grpId="0" bldLvl="0" animBg="1"/>
          <p:bldP spid="54" grpId="0" animBg="1"/>
          <p:bldP spid="16"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414826" y="1799335"/>
            <a:ext cx="2235998" cy="2240760"/>
            <a:chOff x="3414826" y="1736458"/>
            <a:chExt cx="2235998" cy="2240760"/>
          </a:xfrm>
        </p:grpSpPr>
        <p:sp>
          <p:nvSpPr>
            <p:cNvPr id="4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3"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8" name="组合 67"/>
          <p:cNvGrpSpPr/>
          <p:nvPr/>
        </p:nvGrpSpPr>
        <p:grpSpPr>
          <a:xfrm>
            <a:off x="3490990" y="1813622"/>
            <a:ext cx="2232682" cy="2226473"/>
            <a:chOff x="3490990" y="1750745"/>
            <a:chExt cx="2232682" cy="2226473"/>
          </a:xfrm>
        </p:grpSpPr>
        <p:sp>
          <p:nvSpPr>
            <p:cNvPr id="46"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1"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7" name="组合 66"/>
          <p:cNvGrpSpPr/>
          <p:nvPr/>
        </p:nvGrpSpPr>
        <p:grpSpPr>
          <a:xfrm>
            <a:off x="3486228" y="1734142"/>
            <a:ext cx="2237444" cy="2235997"/>
            <a:chOff x="3486228" y="1671265"/>
            <a:chExt cx="2237444" cy="2235997"/>
          </a:xfrm>
        </p:grpSpPr>
        <p:sp>
          <p:nvSpPr>
            <p:cNvPr id="45"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0"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2" name="组合 61"/>
          <p:cNvGrpSpPr/>
          <p:nvPr/>
        </p:nvGrpSpPr>
        <p:grpSpPr>
          <a:xfrm>
            <a:off x="3420323" y="1732021"/>
            <a:ext cx="2232682" cy="2231235"/>
            <a:chOff x="3420323" y="1669144"/>
            <a:chExt cx="2232682" cy="2231235"/>
          </a:xfrm>
        </p:grpSpPr>
        <p:sp>
          <p:nvSpPr>
            <p:cNvPr id="78"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79"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70" name="Rectangle 66"/>
          <p:cNvSpPr>
            <a:spLocks noChangeArrowheads="1"/>
          </p:cNvSpPr>
          <p:nvPr/>
        </p:nvSpPr>
        <p:spPr bwMode="auto">
          <a:xfrm>
            <a:off x="5995595" y="3396868"/>
            <a:ext cx="22488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ARIMA</a:t>
            </a:r>
            <a:r>
              <a:rPr lang="zh-CN" altLang="en-US" sz="1000" dirty="0">
                <a:solidFill>
                  <a:schemeClr val="bg1">
                    <a:lumMod val="50000"/>
                  </a:schemeClr>
                </a:solidFill>
                <a:latin typeface="Arial" pitchFamily="34" charset="0"/>
                <a:ea typeface="微软雅黑" pitchFamily="34" charset="-122"/>
              </a:rPr>
              <a:t>模型就是指将非平稳时间序列转化为平稳序列，然后将因变量仅对它的滞后值以及随机误差项的现值和滞后值进行回归所建立的模型。目的通过处理时序对股票价格进行预测。</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70"/>
          <p:cNvSpPr/>
          <p:nvPr/>
        </p:nvSpPr>
        <p:spPr>
          <a:xfrm>
            <a:off x="6012160" y="306644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ARIMA</a:t>
            </a:r>
            <a:r>
              <a:rPr lang="zh-CN" altLang="en-US" sz="1000" dirty="0">
                <a:ln w="6350">
                  <a:noFill/>
                </a:ln>
                <a:solidFill>
                  <a:schemeClr val="bg1"/>
                </a:solidFill>
                <a:latin typeface="Impact" pitchFamily="34" charset="0"/>
                <a:ea typeface="微软雅黑" pitchFamily="34" charset="-122"/>
              </a:rPr>
              <a:t>预测模型</a:t>
            </a:r>
            <a:endParaRPr lang="en-US" altLang="zh-CN" sz="1000" dirty="0">
              <a:ln w="6350">
                <a:noFill/>
              </a:ln>
              <a:solidFill>
                <a:schemeClr val="bg1"/>
              </a:solidFill>
              <a:latin typeface="Impact" pitchFamily="34" charset="0"/>
              <a:ea typeface="微软雅黑" pitchFamily="34" charset="-122"/>
            </a:endParaRPr>
          </a:p>
        </p:txBody>
      </p:sp>
      <p:sp>
        <p:nvSpPr>
          <p:cNvPr id="72" name="Rectangle 66"/>
          <p:cNvSpPr>
            <a:spLocks noChangeArrowheads="1"/>
          </p:cNvSpPr>
          <p:nvPr/>
        </p:nvSpPr>
        <p:spPr bwMode="auto">
          <a:xfrm>
            <a:off x="5995595"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使用</a:t>
            </a:r>
            <a:r>
              <a:rPr lang="en-US" altLang="zh-CN" sz="1000" dirty="0">
                <a:solidFill>
                  <a:schemeClr val="bg1">
                    <a:lumMod val="50000"/>
                  </a:schemeClr>
                </a:solidFill>
                <a:latin typeface="Arial" pitchFamily="34" charset="0"/>
                <a:ea typeface="微软雅黑" pitchFamily="34" charset="-122"/>
              </a:rPr>
              <a:t>Python</a:t>
            </a:r>
            <a:r>
              <a:rPr lang="zh-CN" altLang="en-US" sz="1000" dirty="0">
                <a:solidFill>
                  <a:schemeClr val="bg1">
                    <a:lumMod val="50000"/>
                  </a:schemeClr>
                </a:solidFill>
                <a:latin typeface="Arial" pitchFamily="34" charset="0"/>
                <a:ea typeface="微软雅黑" pitchFamily="34" charset="-122"/>
              </a:rPr>
              <a:t>里面强大的库，包括</a:t>
            </a:r>
            <a:r>
              <a:rPr lang="en-US" altLang="zh-CN" sz="1000" dirty="0" err="1">
                <a:solidFill>
                  <a:schemeClr val="bg1">
                    <a:lumMod val="50000"/>
                  </a:schemeClr>
                </a:solidFill>
                <a:latin typeface="Arial" pitchFamily="34" charset="0"/>
                <a:ea typeface="微软雅黑" pitchFamily="34" charset="-122"/>
              </a:rPr>
              <a:t>Numpy</a:t>
            </a:r>
            <a:r>
              <a:rPr lang="zh-CN" altLang="en-US" sz="1000" dirty="0">
                <a:solidFill>
                  <a:schemeClr val="bg1">
                    <a:lumMod val="50000"/>
                  </a:schemeClr>
                </a:solidFill>
                <a:latin typeface="Arial" pitchFamily="34" charset="0"/>
                <a:ea typeface="微软雅黑" pitchFamily="34" charset="-122"/>
              </a:rPr>
              <a:t>、</a:t>
            </a:r>
            <a:r>
              <a:rPr lang="en-US" altLang="zh-CN" sz="1000" dirty="0">
                <a:solidFill>
                  <a:schemeClr val="bg1">
                    <a:lumMod val="50000"/>
                  </a:schemeClr>
                </a:solidFill>
                <a:latin typeface="Arial" pitchFamily="34" charset="0"/>
                <a:ea typeface="微软雅黑" pitchFamily="34" charset="-122"/>
              </a:rPr>
              <a:t>Pandas</a:t>
            </a:r>
            <a:r>
              <a:rPr lang="zh-CN" altLang="en-US" sz="1000" dirty="0">
                <a:solidFill>
                  <a:schemeClr val="bg1">
                    <a:lumMod val="50000"/>
                  </a:schemeClr>
                </a:solidFill>
                <a:latin typeface="Arial" pitchFamily="34" charset="0"/>
                <a:ea typeface="微软雅黑" pitchFamily="34" charset="-122"/>
              </a:rPr>
              <a:t>、</a:t>
            </a:r>
            <a:r>
              <a:rPr lang="en-US" altLang="zh-CN" sz="1000" dirty="0">
                <a:solidFill>
                  <a:schemeClr val="bg1">
                    <a:lumMod val="50000"/>
                  </a:schemeClr>
                </a:solidFill>
                <a:latin typeface="Arial" pitchFamily="34" charset="0"/>
                <a:ea typeface="微软雅黑" pitchFamily="34" charset="-122"/>
              </a:rPr>
              <a:t>Matplotlib</a:t>
            </a:r>
            <a:r>
              <a:rPr lang="zh-CN" altLang="en-US" sz="1000" dirty="0">
                <a:solidFill>
                  <a:schemeClr val="bg1">
                    <a:lumMod val="50000"/>
                  </a:schemeClr>
                </a:solidFill>
                <a:latin typeface="Arial" pitchFamily="34" charset="0"/>
                <a:ea typeface="微软雅黑" pitchFamily="34" charset="-122"/>
              </a:rPr>
              <a:t>等进行对数据的处理和分析，并且制成合适的图像来表现数据的变化。</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012160" y="177030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74" name="Rectangle 66"/>
          <p:cNvSpPr>
            <a:spLocks noChangeArrowheads="1"/>
          </p:cNvSpPr>
          <p:nvPr/>
        </p:nvSpPr>
        <p:spPr bwMode="auto">
          <a:xfrm>
            <a:off x="883027"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prstClr val="black">
                    <a:lumMod val="50000"/>
                    <a:lumOff val="50000"/>
                  </a:prstClr>
                </a:solidFill>
                <a:latin typeface="Arial" pitchFamily="34" charset="0"/>
                <a:ea typeface="微软雅黑" pitchFamily="34" charset="-122"/>
              </a:rPr>
              <a:t>Python</a:t>
            </a:r>
            <a:r>
              <a:rPr lang="zh-CN" altLang="en-US" sz="1000" dirty="0">
                <a:solidFill>
                  <a:prstClr val="black">
                    <a:lumMod val="50000"/>
                    <a:lumOff val="50000"/>
                  </a:prstClr>
                </a:solidFill>
                <a:latin typeface="Arial" pitchFamily="34" charset="0"/>
                <a:ea typeface="微软雅黑" pitchFamily="34" charset="-122"/>
              </a:rPr>
              <a:t>是一个快速开发、灵活的语言，同时又有完整的丰富库支撑。简洁的语法使得</a:t>
            </a:r>
            <a:r>
              <a:rPr lang="en-US" altLang="zh-CN" sz="1000" dirty="0">
                <a:solidFill>
                  <a:prstClr val="black">
                    <a:lumMod val="50000"/>
                    <a:lumOff val="50000"/>
                  </a:prstClr>
                </a:solidFill>
                <a:latin typeface="Arial" pitchFamily="34" charset="0"/>
                <a:ea typeface="微软雅黑" pitchFamily="34" charset="-122"/>
              </a:rPr>
              <a:t>Python</a:t>
            </a:r>
            <a:r>
              <a:rPr lang="zh-CN" altLang="en-US" sz="1000" dirty="0">
                <a:solidFill>
                  <a:prstClr val="black">
                    <a:lumMod val="50000"/>
                    <a:lumOff val="50000"/>
                  </a:prstClr>
                </a:solidFill>
                <a:latin typeface="Arial" pitchFamily="34" charset="0"/>
                <a:ea typeface="微软雅黑" pitchFamily="34" charset="-122"/>
              </a:rPr>
              <a:t>天然就是为了爬虫而生，爬虫天然就是择</a:t>
            </a:r>
            <a:r>
              <a:rPr lang="en-US" altLang="zh-CN" sz="1000" dirty="0">
                <a:solidFill>
                  <a:prstClr val="black">
                    <a:lumMod val="50000"/>
                    <a:lumOff val="50000"/>
                  </a:prstClr>
                </a:solidFill>
                <a:latin typeface="Arial" pitchFamily="34" charset="0"/>
                <a:ea typeface="微软雅黑" pitchFamily="34" charset="-122"/>
              </a:rPr>
              <a:t>Python</a:t>
            </a:r>
            <a:r>
              <a:rPr lang="zh-CN" altLang="en-US" sz="1000" dirty="0">
                <a:solidFill>
                  <a:prstClr val="black">
                    <a:lumMod val="50000"/>
                    <a:lumOff val="50000"/>
                  </a:prstClr>
                </a:solidFill>
                <a:latin typeface="Arial" pitchFamily="34" charset="0"/>
                <a:ea typeface="微软雅黑" pitchFamily="34" charset="-122"/>
              </a:rPr>
              <a:t>而用。</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051720" y="177030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Python</a:t>
            </a:r>
            <a:r>
              <a:rPr lang="zh-CN" altLang="en-US" sz="1000" dirty="0">
                <a:ln w="6350">
                  <a:noFill/>
                </a:ln>
                <a:solidFill>
                  <a:schemeClr val="bg1"/>
                </a:solidFill>
                <a:latin typeface="Impact" pitchFamily="34" charset="0"/>
                <a:ea typeface="微软雅黑" pitchFamily="34" charset="-122"/>
              </a:rPr>
              <a:t>爬虫</a:t>
            </a:r>
          </a:p>
        </p:txBody>
      </p:sp>
      <p:sp>
        <p:nvSpPr>
          <p:cNvPr id="76" name="Rectangle 66"/>
          <p:cNvSpPr>
            <a:spLocks noChangeArrowheads="1"/>
          </p:cNvSpPr>
          <p:nvPr/>
        </p:nvSpPr>
        <p:spPr bwMode="auto">
          <a:xfrm>
            <a:off x="899592" y="3396868"/>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b="1" dirty="0" err="1">
                <a:latin typeface="Arial" panose="020B0604020202020204" pitchFamily="34" charset="0"/>
                <a:cs typeface="Arial" panose="020B0604020202020204" pitchFamily="34" charset="0"/>
              </a:rPr>
              <a:t>PyQt</a:t>
            </a:r>
            <a:r>
              <a:rPr lang="zh-CN" altLang="en-US" sz="1000" dirty="0">
                <a:latin typeface="Arial" panose="020B0604020202020204" pitchFamily="34" charset="0"/>
                <a:cs typeface="Arial" panose="020B0604020202020204" pitchFamily="34" charset="0"/>
              </a:rPr>
              <a:t>是</a:t>
            </a:r>
            <a:r>
              <a:rPr lang="en-US" altLang="zh-CN" sz="1000" dirty="0">
                <a:latin typeface="Arial" panose="020B0604020202020204" pitchFamily="34" charset="0"/>
                <a:cs typeface="Arial" panose="020B0604020202020204" pitchFamily="34" charset="0"/>
              </a:rPr>
              <a:t>Python</a:t>
            </a:r>
            <a:r>
              <a:rPr lang="zh-CN" altLang="en-US" sz="1000" dirty="0">
                <a:latin typeface="Arial" panose="020B0604020202020204" pitchFamily="34" charset="0"/>
                <a:cs typeface="Arial" panose="020B0604020202020204" pitchFamily="34" charset="0"/>
              </a:rPr>
              <a:t>语言的</a:t>
            </a:r>
            <a:r>
              <a:rPr lang="en-US" altLang="zh-CN" sz="1000" dirty="0">
                <a:latin typeface="Arial" panose="020B0604020202020204" pitchFamily="34" charset="0"/>
                <a:cs typeface="Arial" panose="020B0604020202020204" pitchFamily="34" charset="0"/>
              </a:rPr>
              <a:t>GUI</a:t>
            </a:r>
            <a:r>
              <a:rPr lang="zh-CN" altLang="en-US" sz="1000" dirty="0">
                <a:latin typeface="Arial" panose="020B0604020202020204" pitchFamily="34" charset="0"/>
                <a:cs typeface="Arial" panose="020B0604020202020204" pitchFamily="34" charset="0"/>
              </a:rPr>
              <a:t>编程解决方案之一。 可以用来代替</a:t>
            </a:r>
            <a:r>
              <a:rPr lang="en-US" altLang="zh-CN" sz="1000" dirty="0">
                <a:latin typeface="Arial" panose="020B0604020202020204" pitchFamily="34" charset="0"/>
                <a:cs typeface="Arial" panose="020B0604020202020204" pitchFamily="34" charset="0"/>
              </a:rPr>
              <a:t>Python</a:t>
            </a:r>
            <a:r>
              <a:rPr lang="zh-CN" altLang="en-US" sz="1000" dirty="0">
                <a:latin typeface="Arial" panose="020B0604020202020204" pitchFamily="34" charset="0"/>
                <a:cs typeface="Arial" panose="020B0604020202020204" pitchFamily="34" charset="0"/>
              </a:rPr>
              <a:t>内置的</a:t>
            </a:r>
            <a:r>
              <a:rPr lang="en-US" altLang="zh-CN" sz="1000" dirty="0" err="1">
                <a:latin typeface="Arial" panose="020B0604020202020204" pitchFamily="34" charset="0"/>
                <a:cs typeface="Arial" panose="020B0604020202020204" pitchFamily="34" charset="0"/>
              </a:rPr>
              <a:t>Tkinter</a:t>
            </a:r>
            <a:r>
              <a:rPr lang="zh-CN" altLang="en-US" sz="1000" dirty="0">
                <a:latin typeface="Arial" panose="020B0604020202020204" pitchFamily="34" charset="0"/>
                <a:cs typeface="Arial" panose="020B0604020202020204" pitchFamily="34" charset="0"/>
              </a:rPr>
              <a:t>。</a:t>
            </a:r>
            <a:r>
              <a:rPr lang="en-US" altLang="zh-CN" sz="1000" dirty="0" err="1">
                <a:latin typeface="Arial" panose="020B0604020202020204" pitchFamily="34" charset="0"/>
                <a:cs typeface="Arial" panose="020B0604020202020204" pitchFamily="34" charset="0"/>
              </a:rPr>
              <a:t>PyQt</a:t>
            </a:r>
            <a:r>
              <a:rPr lang="en-US" altLang="zh-CN" sz="1000" dirty="0">
                <a:latin typeface="Arial" panose="020B0604020202020204" pitchFamily="34" charset="0"/>
                <a:cs typeface="Arial" panose="020B0604020202020204" pitchFamily="34" charset="0"/>
              </a:rPr>
              <a:t> </a:t>
            </a:r>
            <a:r>
              <a:rPr lang="zh-CN" altLang="en-US" sz="1000" dirty="0">
                <a:latin typeface="Arial" panose="020B0604020202020204" pitchFamily="34" charset="0"/>
                <a:cs typeface="Arial" panose="020B0604020202020204" pitchFamily="34" charset="0"/>
              </a:rPr>
              <a:t>的设计完全是面向对象的提且供了一个设计良好的窗口构件集合。</a:t>
            </a:r>
            <a:endParaRPr lang="zh-CN" altLang="zh-CN" sz="1000" dirty="0">
              <a:solidFill>
                <a:prstClr val="black">
                  <a:lumMod val="50000"/>
                  <a:lumOff val="50000"/>
                </a:prstClr>
              </a:solidFill>
              <a:latin typeface="Arial" panose="020B0604020202020204" pitchFamily="34" charset="0"/>
              <a:ea typeface="微软雅黑" pitchFamily="34" charset="-122"/>
              <a:cs typeface="Arial" panose="020B0604020202020204" pitchFamily="34" charset="0"/>
            </a:endParaRPr>
          </a:p>
        </p:txBody>
      </p:sp>
      <p:sp>
        <p:nvSpPr>
          <p:cNvPr id="77" name="圆角矩形 76"/>
          <p:cNvSpPr/>
          <p:nvPr/>
        </p:nvSpPr>
        <p:spPr>
          <a:xfrm>
            <a:off x="2043696" y="3021865"/>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ln w="6350">
                  <a:noFill/>
                </a:ln>
                <a:solidFill>
                  <a:schemeClr val="bg1"/>
                </a:solidFill>
                <a:latin typeface="Impact" pitchFamily="34" charset="0"/>
                <a:ea typeface="微软雅黑" pitchFamily="34" charset="-122"/>
              </a:rPr>
              <a:t>PyQt</a:t>
            </a:r>
            <a:endParaRPr lang="zh-CN" altLang="en-US" sz="1000" dirty="0">
              <a:ln w="6350">
                <a:noFill/>
              </a:ln>
              <a:solidFill>
                <a:schemeClr val="bg1"/>
              </a:solidFill>
              <a:latin typeface="Impact" pitchFamily="34" charset="0"/>
              <a:ea typeface="微软雅黑" pitchFamily="34" charset="-122"/>
            </a:endParaRPr>
          </a:p>
        </p:txBody>
      </p:sp>
      <p:grpSp>
        <p:nvGrpSpPr>
          <p:cNvPr id="59" name="组合 58"/>
          <p:cNvGrpSpPr/>
          <p:nvPr/>
        </p:nvGrpSpPr>
        <p:grpSpPr>
          <a:xfrm>
            <a:off x="3810709" y="3152475"/>
            <a:ext cx="373731" cy="667155"/>
            <a:chOff x="4062413" y="3968750"/>
            <a:chExt cx="192088" cy="342901"/>
          </a:xfrm>
          <a:solidFill>
            <a:schemeClr val="bg1"/>
          </a:solidFill>
        </p:grpSpPr>
        <p:sp>
          <p:nvSpPr>
            <p:cNvPr id="50"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Freeform 42"/>
          <p:cNvSpPr>
            <a:spLocks noEditPoints="1"/>
          </p:cNvSpPr>
          <p:nvPr/>
        </p:nvSpPr>
        <p:spPr bwMode="auto">
          <a:xfrm>
            <a:off x="3803425" y="2110981"/>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0" name="组合 59"/>
          <p:cNvGrpSpPr/>
          <p:nvPr/>
        </p:nvGrpSpPr>
        <p:grpSpPr>
          <a:xfrm>
            <a:off x="4905723" y="2070728"/>
            <a:ext cx="436159" cy="410501"/>
            <a:chOff x="4860032" y="3075012"/>
            <a:chExt cx="296863" cy="279400"/>
          </a:xfrm>
          <a:solidFill>
            <a:schemeClr val="bg1"/>
          </a:solidFill>
        </p:grpSpPr>
        <p:sp>
          <p:nvSpPr>
            <p:cNvPr id="5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4988540" y="3188696"/>
            <a:ext cx="366933" cy="543605"/>
            <a:chOff x="4062413" y="2374900"/>
            <a:chExt cx="814388" cy="1206501"/>
          </a:xfrm>
          <a:solidFill>
            <a:schemeClr val="bg1"/>
          </a:solidFill>
        </p:grpSpPr>
        <p:sp>
          <p:nvSpPr>
            <p:cNvPr id="11"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2"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3"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6"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7"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8"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9"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54" name="矩形 53"/>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关键技术</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14:bounceEnd="60000">
                                          <p:cBhvr additive="base">
                                            <p:cTn id="63"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14:bounceEnd="60000">
                                          <p:cBhvr additive="base">
                                            <p:cTn id="72"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14:bounceEnd="60000">
                                          <p:cBhvr additive="base">
                                            <p:cTn id="81"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14:bounceEnd="60000">
                                          <p:cBhvr additive="base">
                                            <p:cTn id="90"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1+#ppt_w/2"/>
                                              </p:val>
                                            </p:tav>
                                            <p:tav tm="100000">
                                              <p:val>
                                                <p:strVal val="#ppt_x"/>
                                              </p:val>
                                            </p:tav>
                                          </p:tavLst>
                                        </p:anim>
                                        <p:anim calcmode="lin" valueType="num">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cBhvr additive="base">
                                            <p:cTn id="81" dur="500" fill="hold"/>
                                            <p:tgtEl>
                                              <p:spTgt spid="75"/>
                                            </p:tgtEl>
                                            <p:attrNameLst>
                                              <p:attrName>ppt_x</p:attrName>
                                            </p:attrNameLst>
                                          </p:cBhvr>
                                          <p:tavLst>
                                            <p:tav tm="0">
                                              <p:val>
                                                <p:strVal val="0-#ppt_w/2"/>
                                              </p:val>
                                            </p:tav>
                                            <p:tav tm="100000">
                                              <p:val>
                                                <p:strVal val="#ppt_x"/>
                                              </p:val>
                                            </p:tav>
                                          </p:tavLst>
                                        </p:anim>
                                        <p:anim calcmode="lin" valueType="num">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0-#ppt_w/2"/>
                                              </p:val>
                                            </p:tav>
                                            <p:tav tm="100000">
                                              <p:val>
                                                <p:strVal val="#ppt_x"/>
                                              </p:val>
                                            </p:tav>
                                          </p:tavLst>
                                        </p:anim>
                                        <p:anim calcmode="lin" valueType="num">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06428"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圆角矩形 19"/>
          <p:cNvSpPr/>
          <p:nvPr/>
        </p:nvSpPr>
        <p:spPr>
          <a:xfrm>
            <a:off x="2650644"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1" name="圆角矩形 20"/>
          <p:cNvSpPr/>
          <p:nvPr/>
        </p:nvSpPr>
        <p:spPr>
          <a:xfrm>
            <a:off x="4594860"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圆角矩形 21"/>
          <p:cNvSpPr/>
          <p:nvPr/>
        </p:nvSpPr>
        <p:spPr>
          <a:xfrm>
            <a:off x="6539076"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 name="Oval 13"/>
          <p:cNvSpPr>
            <a:spLocks noChangeArrowheads="1"/>
          </p:cNvSpPr>
          <p:nvPr/>
        </p:nvSpPr>
        <p:spPr bwMode="auto">
          <a:xfrm>
            <a:off x="3227824"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5179660"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5"/>
          <p:cNvSpPr>
            <a:spLocks noChangeArrowheads="1"/>
          </p:cNvSpPr>
          <p:nvPr/>
        </p:nvSpPr>
        <p:spPr bwMode="auto">
          <a:xfrm>
            <a:off x="1311106"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6"/>
          <p:cNvSpPr>
            <a:spLocks noEditPoints="1"/>
          </p:cNvSpPr>
          <p:nvPr/>
        </p:nvSpPr>
        <p:spPr bwMode="auto">
          <a:xfrm>
            <a:off x="3389012"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7"/>
          <p:cNvSpPr>
            <a:spLocks noEditPoints="1"/>
          </p:cNvSpPr>
          <p:nvPr/>
        </p:nvSpPr>
        <p:spPr bwMode="auto">
          <a:xfrm>
            <a:off x="1496913"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5355858"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Oval 14"/>
          <p:cNvSpPr>
            <a:spLocks noChangeArrowheads="1"/>
          </p:cNvSpPr>
          <p:nvPr/>
        </p:nvSpPr>
        <p:spPr bwMode="auto">
          <a:xfrm>
            <a:off x="7115140"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23" name="Freeform 80"/>
          <p:cNvSpPr>
            <a:spLocks noEditPoints="1"/>
          </p:cNvSpPr>
          <p:nvPr/>
        </p:nvSpPr>
        <p:spPr bwMode="auto">
          <a:xfrm flipH="1">
            <a:off x="7299621"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圆角矩形 18"/>
          <p:cNvSpPr/>
          <p:nvPr/>
        </p:nvSpPr>
        <p:spPr>
          <a:xfrm>
            <a:off x="864760" y="2860269"/>
            <a:ext cx="1581833" cy="430767"/>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如何爬取所需的股票信息</a:t>
            </a:r>
          </a:p>
        </p:txBody>
      </p:sp>
      <p:sp>
        <p:nvSpPr>
          <p:cNvPr id="26" name="圆角矩形 25"/>
          <p:cNvSpPr/>
          <p:nvPr/>
        </p:nvSpPr>
        <p:spPr>
          <a:xfrm>
            <a:off x="2807860" y="2860269"/>
            <a:ext cx="1581834" cy="430767"/>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GUI</a:t>
            </a:r>
            <a:r>
              <a:rPr lang="zh-CN" altLang="en-US" sz="1000" dirty="0">
                <a:ln w="6350">
                  <a:noFill/>
                </a:ln>
                <a:solidFill>
                  <a:schemeClr val="bg1"/>
                </a:solidFill>
                <a:latin typeface="Impact" pitchFamily="34" charset="0"/>
                <a:ea typeface="微软雅黑" pitchFamily="34" charset="-122"/>
              </a:rPr>
              <a:t>编程</a:t>
            </a:r>
          </a:p>
        </p:txBody>
      </p:sp>
      <p:sp>
        <p:nvSpPr>
          <p:cNvPr id="28" name="圆角矩形 27"/>
          <p:cNvSpPr/>
          <p:nvPr/>
        </p:nvSpPr>
        <p:spPr>
          <a:xfrm>
            <a:off x="4743340" y="2863648"/>
            <a:ext cx="1581834" cy="427388"/>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如何将爬取到的数据动态可视化</a:t>
            </a:r>
          </a:p>
        </p:txBody>
      </p:sp>
      <p:sp>
        <p:nvSpPr>
          <p:cNvPr id="30" name="圆角矩形 29"/>
          <p:cNvSpPr/>
          <p:nvPr/>
        </p:nvSpPr>
        <p:spPr>
          <a:xfrm>
            <a:off x="6694060" y="2860268"/>
            <a:ext cx="1581834" cy="430768"/>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对</a:t>
            </a:r>
            <a:r>
              <a:rPr lang="en-US" altLang="zh-CN" sz="1000" dirty="0">
                <a:ln w="6350">
                  <a:noFill/>
                </a:ln>
                <a:solidFill>
                  <a:schemeClr val="bg1"/>
                </a:solidFill>
                <a:latin typeface="Impact" pitchFamily="34" charset="0"/>
                <a:ea typeface="微软雅黑" pitchFamily="34" charset="-122"/>
              </a:rPr>
              <a:t>ARIMA</a:t>
            </a:r>
            <a:r>
              <a:rPr lang="zh-CN" altLang="en-US" sz="1000" dirty="0">
                <a:ln w="6350">
                  <a:noFill/>
                </a:ln>
                <a:solidFill>
                  <a:schemeClr val="bg1"/>
                </a:solidFill>
                <a:latin typeface="Impact" pitchFamily="34" charset="0"/>
                <a:ea typeface="微软雅黑" pitchFamily="34" charset="-122"/>
              </a:rPr>
              <a:t>模型的正确理解和使用</a:t>
            </a:r>
          </a:p>
        </p:txBody>
      </p:sp>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39" name="矩形 38"/>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实践难点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800"/>
                                  </p:stCondLst>
                                  <p:childTnLst>
                                    <p:animScale>
                                      <p:cBhvr>
                                        <p:cTn id="26" dur="150" fill="hold"/>
                                        <p:tgtEl>
                                          <p:spTgt spid="19"/>
                                        </p:tgtEl>
                                      </p:cBhvr>
                                      <p:by x="110000" y="110000"/>
                                    </p:animScale>
                                  </p:childTnLst>
                                </p:cTn>
                              </p:par>
                              <p:par>
                                <p:cTn id="27" presetID="47" presetClass="entr" presetSubtype="0" fill="hold" grpId="0" nodeType="withEffect">
                                  <p:stCondLst>
                                    <p:cond delay="13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13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30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par>
                                <p:cTn id="42" presetID="53" presetClass="entr" presetSubtype="16" fill="hold" grpId="0" nodeType="withEffect">
                                  <p:stCondLst>
                                    <p:cond delay="1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300" fill="hold"/>
                                        <p:tgtEl>
                                          <p:spTgt spid="26"/>
                                        </p:tgtEl>
                                        <p:attrNameLst>
                                          <p:attrName>ppt_w</p:attrName>
                                        </p:attrNameLst>
                                      </p:cBhvr>
                                      <p:tavLst>
                                        <p:tav tm="0">
                                          <p:val>
                                            <p:fltVal val="0"/>
                                          </p:val>
                                        </p:tav>
                                        <p:tav tm="100000">
                                          <p:val>
                                            <p:strVal val="#ppt_w"/>
                                          </p:val>
                                        </p:tav>
                                      </p:tavLst>
                                    </p:anim>
                                    <p:anim calcmode="lin" valueType="num">
                                      <p:cBhvr>
                                        <p:cTn id="45" dur="300" fill="hold"/>
                                        <p:tgtEl>
                                          <p:spTgt spid="26"/>
                                        </p:tgtEl>
                                        <p:attrNameLst>
                                          <p:attrName>ppt_h</p:attrName>
                                        </p:attrNameLst>
                                      </p:cBhvr>
                                      <p:tavLst>
                                        <p:tav tm="0">
                                          <p:val>
                                            <p:fltVal val="0"/>
                                          </p:val>
                                        </p:tav>
                                        <p:tav tm="100000">
                                          <p:val>
                                            <p:strVal val="#ppt_h"/>
                                          </p:val>
                                        </p:tav>
                                      </p:tavLst>
                                    </p:anim>
                                    <p:animEffect transition="in" filter="fade">
                                      <p:cBhvr>
                                        <p:cTn id="46" dur="300"/>
                                        <p:tgtEl>
                                          <p:spTgt spid="26"/>
                                        </p:tgtEl>
                                      </p:cBhvr>
                                    </p:animEffect>
                                  </p:childTnLst>
                                </p:cTn>
                              </p:par>
                              <p:par>
                                <p:cTn id="47" presetID="6" presetClass="emph" presetSubtype="0" autoRev="1" fill="hold" grpId="1" nodeType="withEffect">
                                  <p:stCondLst>
                                    <p:cond delay="2100"/>
                                  </p:stCondLst>
                                  <p:childTnLst>
                                    <p:animScale>
                                      <p:cBhvr>
                                        <p:cTn id="48" dur="150" fill="hold"/>
                                        <p:tgtEl>
                                          <p:spTgt spid="26"/>
                                        </p:tgtEl>
                                      </p:cBhvr>
                                      <p:by x="110000" y="110000"/>
                                    </p:animScale>
                                  </p:childTnLst>
                                </p:cTn>
                              </p:par>
                              <p:par>
                                <p:cTn id="49" presetID="47" presetClass="entr" presetSubtype="0" fill="hold" grpId="0" nodeType="withEffect">
                                  <p:stCondLst>
                                    <p:cond delay="260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anim calcmode="lin" valueType="num">
                                      <p:cBhvr>
                                        <p:cTn id="52" dur="500" fill="hold"/>
                                        <p:tgtEl>
                                          <p:spTgt spid="13"/>
                                        </p:tgtEl>
                                        <p:attrNameLst>
                                          <p:attrName>ppt_x</p:attrName>
                                        </p:attrNameLst>
                                      </p:cBhvr>
                                      <p:tavLst>
                                        <p:tav tm="0">
                                          <p:val>
                                            <p:strVal val="#ppt_x"/>
                                          </p:val>
                                        </p:tav>
                                        <p:tav tm="100000">
                                          <p:val>
                                            <p:strVal val="#ppt_x"/>
                                          </p:val>
                                        </p:tav>
                                      </p:tavLst>
                                    </p:anim>
                                    <p:anim calcmode="lin" valueType="num">
                                      <p:cBhvr>
                                        <p:cTn id="53" dur="500" fill="hold"/>
                                        <p:tgtEl>
                                          <p:spTgt spid="13"/>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26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5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26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anim calcmode="lin" valueType="num">
                                      <p:cBhvr>
                                        <p:cTn id="62" dur="500" fill="hold"/>
                                        <p:tgtEl>
                                          <p:spTgt spid="21"/>
                                        </p:tgtEl>
                                        <p:attrNameLst>
                                          <p:attrName>ppt_x</p:attrName>
                                        </p:attrNameLst>
                                      </p:cBhvr>
                                      <p:tavLst>
                                        <p:tav tm="0">
                                          <p:val>
                                            <p:strVal val="#ppt_x"/>
                                          </p:val>
                                        </p:tav>
                                        <p:tav tm="100000">
                                          <p:val>
                                            <p:strVal val="#ppt_x"/>
                                          </p:val>
                                        </p:tav>
                                      </p:tavLst>
                                    </p:anim>
                                    <p:anim calcmode="lin" valueType="num">
                                      <p:cBhvr>
                                        <p:cTn id="63" dur="500" fill="hold"/>
                                        <p:tgtEl>
                                          <p:spTgt spid="21"/>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3100"/>
                                  </p:stCondLst>
                                  <p:childTnLst>
                                    <p:set>
                                      <p:cBhvr>
                                        <p:cTn id="65" dur="1" fill="hold">
                                          <p:stCondLst>
                                            <p:cond delay="0"/>
                                          </p:stCondLst>
                                        </p:cTn>
                                        <p:tgtEl>
                                          <p:spTgt spid="28"/>
                                        </p:tgtEl>
                                        <p:attrNameLst>
                                          <p:attrName>style.visibility</p:attrName>
                                        </p:attrNameLst>
                                      </p:cBhvr>
                                      <p:to>
                                        <p:strVal val="visible"/>
                                      </p:to>
                                    </p:set>
                                    <p:anim calcmode="lin" valueType="num">
                                      <p:cBhvr>
                                        <p:cTn id="66" dur="300" fill="hold"/>
                                        <p:tgtEl>
                                          <p:spTgt spid="28"/>
                                        </p:tgtEl>
                                        <p:attrNameLst>
                                          <p:attrName>ppt_w</p:attrName>
                                        </p:attrNameLst>
                                      </p:cBhvr>
                                      <p:tavLst>
                                        <p:tav tm="0">
                                          <p:val>
                                            <p:fltVal val="0"/>
                                          </p:val>
                                        </p:tav>
                                        <p:tav tm="100000">
                                          <p:val>
                                            <p:strVal val="#ppt_w"/>
                                          </p:val>
                                        </p:tav>
                                      </p:tavLst>
                                    </p:anim>
                                    <p:anim calcmode="lin" valueType="num">
                                      <p:cBhvr>
                                        <p:cTn id="67" dur="300" fill="hold"/>
                                        <p:tgtEl>
                                          <p:spTgt spid="28"/>
                                        </p:tgtEl>
                                        <p:attrNameLst>
                                          <p:attrName>ppt_h</p:attrName>
                                        </p:attrNameLst>
                                      </p:cBhvr>
                                      <p:tavLst>
                                        <p:tav tm="0">
                                          <p:val>
                                            <p:fltVal val="0"/>
                                          </p:val>
                                        </p:tav>
                                        <p:tav tm="100000">
                                          <p:val>
                                            <p:strVal val="#ppt_h"/>
                                          </p:val>
                                        </p:tav>
                                      </p:tavLst>
                                    </p:anim>
                                    <p:animEffect transition="in" filter="fade">
                                      <p:cBhvr>
                                        <p:cTn id="68" dur="300"/>
                                        <p:tgtEl>
                                          <p:spTgt spid="28"/>
                                        </p:tgtEl>
                                      </p:cBhvr>
                                    </p:animEffect>
                                  </p:childTnLst>
                                </p:cTn>
                              </p:par>
                              <p:par>
                                <p:cTn id="69" presetID="6" presetClass="emph" presetSubtype="0" autoRev="1" fill="hold" grpId="1" nodeType="withEffect">
                                  <p:stCondLst>
                                    <p:cond delay="3400"/>
                                  </p:stCondLst>
                                  <p:childTnLst>
                                    <p:animScale>
                                      <p:cBhvr>
                                        <p:cTn id="70" dur="150" fill="hold"/>
                                        <p:tgtEl>
                                          <p:spTgt spid="28"/>
                                        </p:tgtEl>
                                      </p:cBhvr>
                                      <p:by x="110000" y="110000"/>
                                    </p:animScale>
                                  </p:childTnLst>
                                </p:cTn>
                              </p:par>
                              <p:par>
                                <p:cTn id="71" presetID="47" presetClass="entr" presetSubtype="0" fill="hold" grpId="0" nodeType="withEffect">
                                  <p:stCondLst>
                                    <p:cond delay="39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390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anim calcmode="lin" valueType="num">
                                      <p:cBhvr>
                                        <p:cTn id="79" dur="500" fill="hold"/>
                                        <p:tgtEl>
                                          <p:spTgt spid="23"/>
                                        </p:tgtEl>
                                        <p:attrNameLst>
                                          <p:attrName>ppt_x</p:attrName>
                                        </p:attrNameLst>
                                      </p:cBhvr>
                                      <p:tavLst>
                                        <p:tav tm="0">
                                          <p:val>
                                            <p:strVal val="#ppt_x"/>
                                          </p:val>
                                        </p:tav>
                                        <p:tav tm="100000">
                                          <p:val>
                                            <p:strVal val="#ppt_x"/>
                                          </p:val>
                                        </p:tav>
                                      </p:tavLst>
                                    </p:anim>
                                    <p:anim calcmode="lin" valueType="num">
                                      <p:cBhvr>
                                        <p:cTn id="80" dur="500" fill="hold"/>
                                        <p:tgtEl>
                                          <p:spTgt spid="2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390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anim calcmode="lin" valueType="num">
                                      <p:cBhvr>
                                        <p:cTn id="84" dur="500" fill="hold"/>
                                        <p:tgtEl>
                                          <p:spTgt spid="22"/>
                                        </p:tgtEl>
                                        <p:attrNameLst>
                                          <p:attrName>ppt_x</p:attrName>
                                        </p:attrNameLst>
                                      </p:cBhvr>
                                      <p:tavLst>
                                        <p:tav tm="0">
                                          <p:val>
                                            <p:strVal val="#ppt_x"/>
                                          </p:val>
                                        </p:tav>
                                        <p:tav tm="100000">
                                          <p:val>
                                            <p:strVal val="#ppt_x"/>
                                          </p:val>
                                        </p:tav>
                                      </p:tavLst>
                                    </p:anim>
                                    <p:anim calcmode="lin" valueType="num">
                                      <p:cBhvr>
                                        <p:cTn id="85" dur="500" fill="hold"/>
                                        <p:tgtEl>
                                          <p:spTgt spid="22"/>
                                        </p:tgtEl>
                                        <p:attrNameLst>
                                          <p:attrName>ppt_y</p:attrName>
                                        </p:attrNameLst>
                                      </p:cBhvr>
                                      <p:tavLst>
                                        <p:tav tm="0">
                                          <p:val>
                                            <p:strVal val="#ppt_y+.1"/>
                                          </p:val>
                                        </p:tav>
                                        <p:tav tm="100000">
                                          <p:val>
                                            <p:strVal val="#ppt_y"/>
                                          </p:val>
                                        </p:tav>
                                      </p:tavLst>
                                    </p:anim>
                                  </p:childTnLst>
                                </p:cTn>
                              </p:par>
                              <p:par>
                                <p:cTn id="86" presetID="53" presetClass="entr" presetSubtype="16" fill="hold" grpId="0" nodeType="withEffect">
                                  <p:stCondLst>
                                    <p:cond delay="4400"/>
                                  </p:stCondLst>
                                  <p:childTnLst>
                                    <p:set>
                                      <p:cBhvr>
                                        <p:cTn id="87" dur="1" fill="hold">
                                          <p:stCondLst>
                                            <p:cond delay="0"/>
                                          </p:stCondLst>
                                        </p:cTn>
                                        <p:tgtEl>
                                          <p:spTgt spid="30"/>
                                        </p:tgtEl>
                                        <p:attrNameLst>
                                          <p:attrName>style.visibility</p:attrName>
                                        </p:attrNameLst>
                                      </p:cBhvr>
                                      <p:to>
                                        <p:strVal val="visible"/>
                                      </p:to>
                                    </p:set>
                                    <p:anim calcmode="lin" valueType="num">
                                      <p:cBhvr>
                                        <p:cTn id="88" dur="300" fill="hold"/>
                                        <p:tgtEl>
                                          <p:spTgt spid="30"/>
                                        </p:tgtEl>
                                        <p:attrNameLst>
                                          <p:attrName>ppt_w</p:attrName>
                                        </p:attrNameLst>
                                      </p:cBhvr>
                                      <p:tavLst>
                                        <p:tav tm="0">
                                          <p:val>
                                            <p:fltVal val="0"/>
                                          </p:val>
                                        </p:tav>
                                        <p:tav tm="100000">
                                          <p:val>
                                            <p:strVal val="#ppt_w"/>
                                          </p:val>
                                        </p:tav>
                                      </p:tavLst>
                                    </p:anim>
                                    <p:anim calcmode="lin" valueType="num">
                                      <p:cBhvr>
                                        <p:cTn id="89" dur="300" fill="hold"/>
                                        <p:tgtEl>
                                          <p:spTgt spid="30"/>
                                        </p:tgtEl>
                                        <p:attrNameLst>
                                          <p:attrName>ppt_h</p:attrName>
                                        </p:attrNameLst>
                                      </p:cBhvr>
                                      <p:tavLst>
                                        <p:tav tm="0">
                                          <p:val>
                                            <p:fltVal val="0"/>
                                          </p:val>
                                        </p:tav>
                                        <p:tav tm="100000">
                                          <p:val>
                                            <p:strVal val="#ppt_h"/>
                                          </p:val>
                                        </p:tav>
                                      </p:tavLst>
                                    </p:anim>
                                    <p:animEffect transition="in" filter="fade">
                                      <p:cBhvr>
                                        <p:cTn id="90" dur="300"/>
                                        <p:tgtEl>
                                          <p:spTgt spid="30"/>
                                        </p:tgtEl>
                                      </p:cBhvr>
                                    </p:animEffect>
                                  </p:childTnLst>
                                </p:cTn>
                              </p:par>
                              <p:par>
                                <p:cTn id="91" presetID="6" presetClass="emph" presetSubtype="0" autoRev="1" fill="hold" grpId="1" nodeType="withEffect">
                                  <p:stCondLst>
                                    <p:cond delay="4700"/>
                                  </p:stCondLst>
                                  <p:childTnLst>
                                    <p:animScale>
                                      <p:cBhvr>
                                        <p:cTn id="92" dur="150" fill="hold"/>
                                        <p:tgtEl>
                                          <p:spTgt spid="3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12" grpId="0" animBg="1"/>
      <p:bldP spid="13" grpId="0" animBg="1"/>
      <p:bldP spid="14" grpId="0" animBg="1"/>
      <p:bldP spid="15" grpId="0" animBg="1"/>
      <p:bldP spid="16" grpId="0" animBg="1"/>
      <p:bldP spid="17" grpId="0" animBg="1"/>
      <p:bldP spid="24" grpId="0" animBg="1"/>
      <p:bldP spid="23" grpId="0" animBg="1"/>
      <p:bldP spid="19" grpId="0" animBg="1"/>
      <p:bldP spid="19" grpId="1" animBg="1"/>
      <p:bldP spid="26" grpId="0" animBg="1"/>
      <p:bldP spid="26" grpId="1" animBg="1"/>
      <p:bldP spid="28" grpId="0" animBg="1"/>
      <p:bldP spid="28"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52880"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问题评估</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相关对策</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项目总结</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项目后的思考</a:t>
            </a:r>
          </a:p>
        </p:txBody>
      </p:sp>
      <p:sp>
        <p:nvSpPr>
          <p:cNvPr id="5" name="矩形 4"/>
          <p:cNvSpPr/>
          <p:nvPr/>
        </p:nvSpPr>
        <p:spPr>
          <a:xfrm>
            <a:off x="2627784" y="2817460"/>
            <a:ext cx="1098531" cy="523220"/>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05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05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6"/>
          <p:cNvSpPr>
            <a:spLocks noChangeArrowheads="1"/>
          </p:cNvSpPr>
          <p:nvPr/>
        </p:nvSpPr>
        <p:spPr bwMode="auto">
          <a:xfrm>
            <a:off x="3131840" y="1687115"/>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使用爬虫爬取到的数据是否稳定，信息是否准确，得到的数据处理结果用户是否满意还未进行评测</a:t>
            </a:r>
            <a:endParaRPr lang="zh-CN" altLang="zh-CN" sz="1000" dirty="0">
              <a:solidFill>
                <a:prstClr val="black">
                  <a:lumMod val="50000"/>
                  <a:lumOff val="50000"/>
                </a:prstClr>
              </a:solidFill>
              <a:latin typeface="Arial" pitchFamily="34" charset="0"/>
              <a:ea typeface="微软雅黑" pitchFamily="34" charset="-122"/>
            </a:endParaRPr>
          </a:p>
        </p:txBody>
      </p:sp>
      <p:sp>
        <p:nvSpPr>
          <p:cNvPr id="24" name="圆角矩形 23"/>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27" name="Rectangle 66"/>
          <p:cNvSpPr>
            <a:spLocks noChangeArrowheads="1"/>
          </p:cNvSpPr>
          <p:nvPr/>
        </p:nvSpPr>
        <p:spPr bwMode="auto">
          <a:xfrm>
            <a:off x="3131840" y="273706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ARIMA</a:t>
            </a:r>
            <a:r>
              <a:rPr lang="zh-CN" altLang="en-US" sz="1000" dirty="0">
                <a:solidFill>
                  <a:schemeClr val="bg1">
                    <a:lumMod val="50000"/>
                  </a:schemeClr>
                </a:solidFill>
                <a:latin typeface="Arial" pitchFamily="34" charset="0"/>
                <a:ea typeface="微软雅黑" pitchFamily="34" charset="-122"/>
              </a:rPr>
              <a:t>模型是一种处理时序的方法模型，可以用作股票预测，但效果并非十分显著，因为股票市场预测有一定的时序关系，但又不完全是基于时序关系，还存在着社会关系、公司运营、新闻、政策等因素影响，因此这个模型可以作用于在平稳发展、没有负面新闻的公司。</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圆角矩形 27"/>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29" name="Rectangle 66"/>
          <p:cNvSpPr>
            <a:spLocks noChangeArrowheads="1"/>
          </p:cNvSpPr>
          <p:nvPr/>
        </p:nvSpPr>
        <p:spPr bwMode="auto">
          <a:xfrm>
            <a:off x="3131840" y="3872448"/>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ARIMA</a:t>
            </a:r>
            <a:r>
              <a:rPr lang="zh-CN" altLang="en-US" sz="1000" dirty="0">
                <a:solidFill>
                  <a:schemeClr val="bg1">
                    <a:lumMod val="50000"/>
                  </a:schemeClr>
                </a:solidFill>
                <a:latin typeface="Arial" pitchFamily="34" charset="0"/>
                <a:ea typeface="微软雅黑" pitchFamily="34" charset="-122"/>
              </a:rPr>
              <a:t>模型的正确率不能确保，应当使用以往的数据作为训练数据，对该模型进行一个正确率的检测。</a:t>
            </a:r>
            <a:endParaRPr lang="zh-CN" altLang="zh-CN" sz="1000" dirty="0">
              <a:solidFill>
                <a:prstClr val="black">
                  <a:lumMod val="50000"/>
                  <a:lumOff val="50000"/>
                </a:prstClr>
              </a:solidFill>
              <a:latin typeface="Arial" pitchFamily="34" charset="0"/>
              <a:ea typeface="微软雅黑" pitchFamily="34" charset="-122"/>
            </a:endParaRPr>
          </a:p>
        </p:txBody>
      </p:sp>
      <p:sp>
        <p:nvSpPr>
          <p:cNvPr id="30" name="圆角矩形 29"/>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问题评估</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74"/>
          <p:cNvSpPr/>
          <p:nvPr/>
        </p:nvSpPr>
        <p:spPr bwMode="auto">
          <a:xfrm>
            <a:off x="6882154" y="2714625"/>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 name="Freeform 175"/>
          <p:cNvSpPr/>
          <p:nvPr/>
        </p:nvSpPr>
        <p:spPr bwMode="auto">
          <a:xfrm>
            <a:off x="5658018" y="2630963"/>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76"/>
          <p:cNvSpPr>
            <a:spLocks noChangeArrowheads="1"/>
          </p:cNvSpPr>
          <p:nvPr/>
        </p:nvSpPr>
        <p:spPr bwMode="auto">
          <a:xfrm>
            <a:off x="6736575" y="2727060"/>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77"/>
          <p:cNvSpPr/>
          <p:nvPr/>
        </p:nvSpPr>
        <p:spPr bwMode="auto">
          <a:xfrm>
            <a:off x="4505890" y="2630963"/>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Oval 178"/>
          <p:cNvSpPr>
            <a:spLocks noChangeArrowheads="1"/>
          </p:cNvSpPr>
          <p:nvPr/>
        </p:nvSpPr>
        <p:spPr bwMode="auto">
          <a:xfrm>
            <a:off x="5587839"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7" name="Freeform 179"/>
          <p:cNvSpPr/>
          <p:nvPr/>
        </p:nvSpPr>
        <p:spPr bwMode="auto">
          <a:xfrm>
            <a:off x="3353762" y="2630963"/>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4433450"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Freeform 181"/>
          <p:cNvSpPr/>
          <p:nvPr/>
        </p:nvSpPr>
        <p:spPr bwMode="auto">
          <a:xfrm>
            <a:off x="2201634" y="2630963"/>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Oval 182"/>
          <p:cNvSpPr>
            <a:spLocks noChangeArrowheads="1"/>
          </p:cNvSpPr>
          <p:nvPr/>
        </p:nvSpPr>
        <p:spPr bwMode="auto">
          <a:xfrm>
            <a:off x="3281322" y="2727060"/>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7" name="矩形 36"/>
          <p:cNvSpPr/>
          <p:nvPr/>
        </p:nvSpPr>
        <p:spPr>
          <a:xfrm>
            <a:off x="440133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sp>
        <p:nvSpPr>
          <p:cNvPr id="38" name="矩形 37"/>
          <p:cNvSpPr/>
          <p:nvPr/>
        </p:nvSpPr>
        <p:spPr>
          <a:xfrm>
            <a:off x="5553318" y="2730743"/>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sp>
        <p:nvSpPr>
          <p:cNvPr id="39" name="矩形 38"/>
          <p:cNvSpPr/>
          <p:nvPr/>
        </p:nvSpPr>
        <p:spPr>
          <a:xfrm>
            <a:off x="670502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sp>
        <p:nvSpPr>
          <p:cNvPr id="36" name="矩形 35"/>
          <p:cNvSpPr/>
          <p:nvPr/>
        </p:nvSpPr>
        <p:spPr>
          <a:xfrm>
            <a:off x="3261321" y="2730743"/>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sp>
        <p:nvSpPr>
          <p:cNvPr id="21" name="圆角矩形 20"/>
          <p:cNvSpPr/>
          <p:nvPr/>
        </p:nvSpPr>
        <p:spPr>
          <a:xfrm>
            <a:off x="4315038" y="3245449"/>
            <a:ext cx="1175123" cy="40597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测评预测模型准确率</a:t>
            </a:r>
            <a:endParaRPr lang="zh-CN" altLang="zh-CN"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4311863" y="3765475"/>
            <a:ext cx="18335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将历史数据带入模型对模型正确性进行评测。</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26" name="圆角矩形 25"/>
          <p:cNvSpPr/>
          <p:nvPr/>
        </p:nvSpPr>
        <p:spPr>
          <a:xfrm>
            <a:off x="6619294"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替换预测模型</a:t>
            </a:r>
            <a:endParaRPr lang="zh-CN" altLang="zh-CN" sz="1000" dirty="0">
              <a:ln w="6350">
                <a:noFill/>
              </a:ln>
              <a:solidFill>
                <a:schemeClr val="bg1"/>
              </a:solidFill>
              <a:latin typeface="Impact" pitchFamily="34" charset="0"/>
              <a:ea typeface="微软雅黑" pitchFamily="34" charset="-122"/>
            </a:endParaRPr>
          </a:p>
        </p:txBody>
      </p:sp>
      <p:sp>
        <p:nvSpPr>
          <p:cNvPr id="31" name="Rectangle 66"/>
          <p:cNvSpPr>
            <a:spLocks noChangeArrowheads="1"/>
          </p:cNvSpPr>
          <p:nvPr/>
        </p:nvSpPr>
        <p:spPr bwMode="auto">
          <a:xfrm>
            <a:off x="6626854" y="3765475"/>
            <a:ext cx="18335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更换</a:t>
            </a:r>
            <a:r>
              <a:rPr lang="en-US" altLang="zh-CN" sz="1000" dirty="0">
                <a:solidFill>
                  <a:schemeClr val="bg1">
                    <a:lumMod val="50000"/>
                  </a:schemeClr>
                </a:solidFill>
                <a:latin typeface="Arial" pitchFamily="34" charset="0"/>
                <a:ea typeface="微软雅黑" pitchFamily="34" charset="-122"/>
              </a:rPr>
              <a:t>SVM</a:t>
            </a:r>
            <a:r>
              <a:rPr lang="zh-CN" altLang="en-US" sz="1000" dirty="0">
                <a:solidFill>
                  <a:schemeClr val="bg1">
                    <a:lumMod val="50000"/>
                  </a:schemeClr>
                </a:solidFill>
                <a:latin typeface="Arial" pitchFamily="34" charset="0"/>
                <a:ea typeface="微软雅黑" pitchFamily="34" charset="-122"/>
              </a:rPr>
              <a:t>分类算法，加上</a:t>
            </a:r>
            <a:r>
              <a:rPr lang="en-US" altLang="zh-CN" sz="1000" dirty="0">
                <a:solidFill>
                  <a:schemeClr val="bg1">
                    <a:lumMod val="50000"/>
                  </a:schemeClr>
                </a:solidFill>
                <a:latin typeface="Arial" pitchFamily="34" charset="0"/>
                <a:ea typeface="微软雅黑" pitchFamily="34" charset="-122"/>
              </a:rPr>
              <a:t>R</a:t>
            </a:r>
            <a:r>
              <a:rPr lang="zh-CN" altLang="en-US" sz="1000" dirty="0">
                <a:solidFill>
                  <a:schemeClr val="bg1">
                    <a:lumMod val="50000"/>
                  </a:schemeClr>
                </a:solidFill>
                <a:latin typeface="Arial" pitchFamily="34" charset="0"/>
                <a:ea typeface="微软雅黑" pitchFamily="34" charset="-122"/>
              </a:rPr>
              <a:t>语言及其他技术进行语义分析，对新闻正面和负面的判定，判断大众的反应。</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2" name="圆角矩形 31"/>
          <p:cNvSpPr/>
          <p:nvPr/>
        </p:nvSpPr>
        <p:spPr>
          <a:xfrm>
            <a:off x="3157622"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数据准确性</a:t>
            </a:r>
            <a:endParaRPr lang="zh-CN" altLang="zh-CN" sz="1000" dirty="0">
              <a:ln w="6350">
                <a:noFill/>
              </a:ln>
              <a:solidFill>
                <a:schemeClr val="bg1"/>
              </a:solidFill>
              <a:latin typeface="Impact" pitchFamily="34" charset="0"/>
              <a:ea typeface="微软雅黑" pitchFamily="34" charset="-122"/>
            </a:endParaRPr>
          </a:p>
        </p:txBody>
      </p:sp>
      <p:sp>
        <p:nvSpPr>
          <p:cNvPr id="33" name="Rectangle 66"/>
          <p:cNvSpPr>
            <a:spLocks noChangeArrowheads="1"/>
          </p:cNvSpPr>
          <p:nvPr/>
        </p:nvSpPr>
        <p:spPr bwMode="auto">
          <a:xfrm>
            <a:off x="3165182" y="1966331"/>
            <a:ext cx="18335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对权威网站的数据进行爬取，保证爬虫爬取到的数据的准确性。</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4" name="圆角矩形 33"/>
          <p:cNvSpPr/>
          <p:nvPr/>
        </p:nvSpPr>
        <p:spPr>
          <a:xfrm>
            <a:off x="5467166" y="1490836"/>
            <a:ext cx="1175123" cy="361443"/>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提升预测模型准确率</a:t>
            </a:r>
            <a:endParaRPr lang="zh-CN" altLang="zh-CN" sz="1000" dirty="0">
              <a:ln w="6350">
                <a:noFill/>
              </a:ln>
              <a:solidFill>
                <a:schemeClr val="bg1"/>
              </a:solidFill>
              <a:latin typeface="Impact" pitchFamily="34" charset="0"/>
              <a:ea typeface="微软雅黑" pitchFamily="34" charset="-122"/>
            </a:endParaRPr>
          </a:p>
        </p:txBody>
      </p:sp>
      <p:sp>
        <p:nvSpPr>
          <p:cNvPr id="35" name="Rectangle 66"/>
          <p:cNvSpPr>
            <a:spLocks noChangeArrowheads="1"/>
          </p:cNvSpPr>
          <p:nvPr/>
        </p:nvSpPr>
        <p:spPr bwMode="auto">
          <a:xfrm>
            <a:off x="5474726" y="1966331"/>
            <a:ext cx="18335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将外部因素考虑到模型内，对不同因素影响股价进行评级，对整个模型进行调整，提升预测模型的准确率。</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2205" name="组合 2204"/>
          <p:cNvGrpSpPr/>
          <p:nvPr/>
        </p:nvGrpSpPr>
        <p:grpSpPr>
          <a:xfrm>
            <a:off x="-831920" y="2451182"/>
            <a:ext cx="3496251" cy="873273"/>
            <a:chOff x="-1335088" y="3200400"/>
            <a:chExt cx="5268913" cy="1316038"/>
          </a:xfrm>
          <a:effectLst>
            <a:outerShdw blurRad="63500" dist="38100" dir="2700000" algn="tl" rotWithShape="0">
              <a:prstClr val="black">
                <a:alpha val="19000"/>
              </a:prstClr>
            </a:outerShdw>
          </a:effectLst>
        </p:grpSpPr>
        <p:sp>
          <p:nvSpPr>
            <p:cNvPr id="127"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3"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5"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7"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9"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1"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3"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5"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7"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9"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1"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3"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5"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7"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8"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9"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0"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1"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2"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3"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4"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5"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6"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相关对策</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14:bounceEnd="60000">
                                          <p:cBhvr additive="base">
                                            <p:cTn id="7" dur="500" fill="hold"/>
                                            <p:tgtEl>
                                              <p:spTgt spid="220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5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14:presetBounceEnd="60000">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14:bounceEnd="6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14:bounceEnd="60000">
                                          <p:cBhvr additive="base">
                                            <p:cTn id="56" dur="5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14:presetBounceEnd="60000">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14:bounceEnd="60000">
                                          <p:cBhvr additive="base">
                                            <p:cTn id="65"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14:bounceEnd="60000">
                                          <p:cBhvr additive="base">
                                            <p:cTn id="83" dur="50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14:presetBounceEnd="60000">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14:bounceEnd="60000">
                                          <p:cBhvr additive="base">
                                            <p:cTn id="92"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14:bounceEnd="60000">
                                          <p:cBhvr additive="base">
                                            <p:cTn id="110"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14:presetBounceEnd="60000">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14:bounceEnd="60000">
                                          <p:cBhvr additive="base">
                                            <p:cTn id="119"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cBhvr additive="base">
                                            <p:cTn id="7" dur="500" fill="hold"/>
                                            <p:tgtEl>
                                              <p:spTgt spid="2205"/>
                                            </p:tgtEl>
                                            <p:attrNameLst>
                                              <p:attrName>ppt_x</p:attrName>
                                            </p:attrNameLst>
                                          </p:cBhvr>
                                          <p:tavLst>
                                            <p:tav tm="0">
                                              <p:val>
                                                <p:strVal val="0-#ppt_w/2"/>
                                              </p:val>
                                            </p:tav>
                                            <p:tav tm="100000">
                                              <p:val>
                                                <p:strVal val="#ppt_x"/>
                                              </p:val>
                                            </p:tav>
                                          </p:tavLst>
                                        </p:anim>
                                        <p:anim calcmode="lin" valueType="num">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0-#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cBhvr additive="base">
                                            <p:cTn id="110" dur="500" fill="hold"/>
                                            <p:tgtEl>
                                              <p:spTgt spid="26"/>
                                            </p:tgtEl>
                                            <p:attrNameLst>
                                              <p:attrName>ppt_x</p:attrName>
                                            </p:attrNameLst>
                                          </p:cBhvr>
                                          <p:tavLst>
                                            <p:tav tm="0">
                                              <p:val>
                                                <p:strVal val="1+#ppt_w/2"/>
                                              </p:val>
                                            </p:tav>
                                            <p:tav tm="100000">
                                              <p:val>
                                                <p:strVal val="#ppt_x"/>
                                              </p:val>
                                            </p:tav>
                                          </p:tavLst>
                                        </p:anim>
                                        <p:anim calcmode="lin" valueType="num">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 fill="hold"/>
                                            <p:tgtEl>
                                              <p:spTgt spid="12"/>
                                            </p:tgtEl>
                                            <p:attrNameLst>
                                              <p:attrName>ppt_x</p:attrName>
                                            </p:attrNameLst>
                                          </p:cBhvr>
                                          <p:tavLst>
                                            <p:tav tm="0">
                                              <p:val>
                                                <p:strVal val="0-#ppt_w/2"/>
                                              </p:val>
                                            </p:tav>
                                            <p:tav tm="100000">
                                              <p:val>
                                                <p:strVal val="#ppt_x"/>
                                              </p:val>
                                            </p:tav>
                                          </p:tavLst>
                                        </p:anim>
                                        <p:anim calcmode="lin" valueType="num">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411617" y="1338312"/>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72" name="Rectangle 21"/>
          <p:cNvSpPr>
            <a:spLocks noChangeArrowheads="1"/>
          </p:cNvSpPr>
          <p:nvPr/>
        </p:nvSpPr>
        <p:spPr bwMode="auto">
          <a:xfrm>
            <a:off x="1512166" y="1960869"/>
            <a:ext cx="121832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本次项目使得小组成员更加熟练掌握</a:t>
            </a:r>
            <a:r>
              <a:rPr lang="en-US" altLang="zh-CN" sz="1000" dirty="0">
                <a:solidFill>
                  <a:schemeClr val="bg1"/>
                </a:solidFill>
                <a:latin typeface="Arial" pitchFamily="34" charset="0"/>
                <a:ea typeface="微软雅黑" pitchFamily="34" charset="-122"/>
              </a:rPr>
              <a:t>Python</a:t>
            </a:r>
            <a:r>
              <a:rPr lang="zh-CN" altLang="en-US" sz="1000" dirty="0">
                <a:solidFill>
                  <a:schemeClr val="bg1"/>
                </a:solidFill>
                <a:latin typeface="Arial" pitchFamily="34" charset="0"/>
                <a:ea typeface="微软雅黑" pitchFamily="34" charset="-122"/>
              </a:rPr>
              <a:t>语法、解析网页能力、</a:t>
            </a:r>
            <a:r>
              <a:rPr lang="en-US" altLang="zh-CN" sz="1000" dirty="0">
                <a:solidFill>
                  <a:schemeClr val="bg1"/>
                </a:solidFill>
                <a:latin typeface="Arial" pitchFamily="34" charset="0"/>
                <a:ea typeface="微软雅黑" pitchFamily="34" charset="-122"/>
              </a:rPr>
              <a:t>Python</a:t>
            </a:r>
            <a:r>
              <a:rPr lang="zh-CN" altLang="en-US" sz="1000" dirty="0">
                <a:solidFill>
                  <a:schemeClr val="bg1"/>
                </a:solidFill>
                <a:latin typeface="Arial" pitchFamily="34" charset="0"/>
                <a:ea typeface="微软雅黑" pitchFamily="34" charset="-122"/>
              </a:rPr>
              <a:t>爬虫技术。认识到爬虫重点在于分析网页找到所需内容。</a:t>
            </a:r>
            <a:endParaRPr lang="zh-CN" altLang="zh-CN" sz="1000" dirty="0">
              <a:solidFill>
                <a:schemeClr val="bg1"/>
              </a:solidFill>
              <a:latin typeface="Arial" pitchFamily="34" charset="0"/>
              <a:ea typeface="微软雅黑" pitchFamily="34" charset="-122"/>
            </a:endParaRPr>
          </a:p>
        </p:txBody>
      </p:sp>
      <p:sp>
        <p:nvSpPr>
          <p:cNvPr id="27" name="圆角矩形 26"/>
          <p:cNvSpPr/>
          <p:nvPr/>
        </p:nvSpPr>
        <p:spPr>
          <a:xfrm>
            <a:off x="859178" y="1346821"/>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29" name="圆角矩形 28"/>
          <p:cNvSpPr/>
          <p:nvPr/>
        </p:nvSpPr>
        <p:spPr>
          <a:xfrm>
            <a:off x="2959100" y="1833050"/>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0" name="Rectangle 21"/>
          <p:cNvSpPr>
            <a:spLocks noChangeArrowheads="1"/>
          </p:cNvSpPr>
          <p:nvPr/>
        </p:nvSpPr>
        <p:spPr bwMode="auto">
          <a:xfrm>
            <a:off x="3123680" y="2263263"/>
            <a:ext cx="12183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对</a:t>
            </a:r>
            <a:r>
              <a:rPr lang="en-US" altLang="zh-CN" sz="1000" dirty="0">
                <a:solidFill>
                  <a:schemeClr val="bg1"/>
                </a:solidFill>
                <a:latin typeface="Arial" pitchFamily="34" charset="0"/>
                <a:ea typeface="微软雅黑" pitchFamily="34" charset="-122"/>
              </a:rPr>
              <a:t>ARIMA</a:t>
            </a:r>
            <a:r>
              <a:rPr lang="zh-CN" altLang="en-US" sz="1000" dirty="0">
                <a:solidFill>
                  <a:schemeClr val="bg1"/>
                </a:solidFill>
                <a:latin typeface="Arial" pitchFamily="34" charset="0"/>
                <a:ea typeface="微软雅黑" pitchFamily="34" charset="-122"/>
              </a:rPr>
              <a:t>时序算法有了基础认识和理解，并能够对该模型进行简单优化。如果有更多时间和能力，选择</a:t>
            </a:r>
            <a:r>
              <a:rPr lang="en-US" altLang="zh-CN" sz="1000" dirty="0">
                <a:solidFill>
                  <a:schemeClr val="bg1"/>
                </a:solidFill>
                <a:latin typeface="Arial" pitchFamily="34" charset="0"/>
                <a:ea typeface="微软雅黑" pitchFamily="34" charset="-122"/>
              </a:rPr>
              <a:t>SVM</a:t>
            </a:r>
            <a:r>
              <a:rPr lang="zh-CN" altLang="en-US" sz="1000" dirty="0">
                <a:solidFill>
                  <a:schemeClr val="bg1"/>
                </a:solidFill>
                <a:latin typeface="Arial" pitchFamily="34" charset="0"/>
                <a:ea typeface="微软雅黑" pitchFamily="34" charset="-122"/>
              </a:rPr>
              <a:t>算法得到的结果会更加理想，将新闻、政策、公司运营等状况考虑在模型之内。</a:t>
            </a:r>
            <a:endParaRPr lang="zh-CN" altLang="zh-CN" sz="1000" dirty="0">
              <a:solidFill>
                <a:schemeClr val="bg1"/>
              </a:solidFill>
              <a:latin typeface="Arial" pitchFamily="34" charset="0"/>
              <a:ea typeface="微软雅黑" pitchFamily="34" charset="-122"/>
            </a:endParaRPr>
          </a:p>
        </p:txBody>
      </p:sp>
      <p:sp>
        <p:nvSpPr>
          <p:cNvPr id="32" name="圆角矩形 31"/>
          <p:cNvSpPr/>
          <p:nvPr/>
        </p:nvSpPr>
        <p:spPr>
          <a:xfrm>
            <a:off x="2484778" y="4094025"/>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02</a:t>
            </a:r>
            <a:endParaRPr lang="zh-CN" altLang="en-US" sz="1400" dirty="0">
              <a:ln w="6350">
                <a:noFill/>
              </a:ln>
              <a:solidFill>
                <a:schemeClr val="bg1"/>
              </a:solidFill>
              <a:latin typeface="Impact" pitchFamily="34" charset="0"/>
              <a:ea typeface="微软雅黑" pitchFamily="34" charset="-122"/>
            </a:endParaRPr>
          </a:p>
        </p:txBody>
      </p:sp>
      <p:sp>
        <p:nvSpPr>
          <p:cNvPr id="33" name="圆角矩形 32"/>
          <p:cNvSpPr/>
          <p:nvPr/>
        </p:nvSpPr>
        <p:spPr>
          <a:xfrm>
            <a:off x="4572000" y="1346820"/>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4" name="Rectangle 21"/>
          <p:cNvSpPr>
            <a:spLocks noChangeArrowheads="1"/>
          </p:cNvSpPr>
          <p:nvPr/>
        </p:nvSpPr>
        <p:spPr bwMode="auto">
          <a:xfrm>
            <a:off x="4736580" y="2268646"/>
            <a:ext cx="1218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en-US" altLang="zh-CN" sz="1000" dirty="0" err="1">
                <a:solidFill>
                  <a:schemeClr val="bg1"/>
                </a:solidFill>
                <a:latin typeface="Arial" pitchFamily="34" charset="0"/>
                <a:ea typeface="微软雅黑" pitchFamily="34" charset="-122"/>
              </a:rPr>
              <a:t>PyQt</a:t>
            </a:r>
            <a:r>
              <a:rPr lang="zh-CN" altLang="en-US" sz="1000" dirty="0">
                <a:solidFill>
                  <a:schemeClr val="bg1"/>
                </a:solidFill>
                <a:latin typeface="Arial" pitchFamily="34" charset="0"/>
                <a:ea typeface="微软雅黑" pitchFamily="34" charset="-122"/>
              </a:rPr>
              <a:t>使得制作一个用户友好型</a:t>
            </a:r>
            <a:r>
              <a:rPr lang="en-US" altLang="zh-CN" sz="1000" dirty="0">
                <a:solidFill>
                  <a:schemeClr val="bg1"/>
                </a:solidFill>
                <a:latin typeface="Arial" pitchFamily="34" charset="0"/>
                <a:ea typeface="微软雅黑" pitchFamily="34" charset="-122"/>
              </a:rPr>
              <a:t>GUI</a:t>
            </a:r>
            <a:r>
              <a:rPr lang="zh-CN" altLang="en-US" sz="1000" dirty="0">
                <a:solidFill>
                  <a:schemeClr val="bg1"/>
                </a:solidFill>
                <a:latin typeface="Arial" pitchFamily="34" charset="0"/>
                <a:ea typeface="微软雅黑" pitchFamily="34" charset="-122"/>
              </a:rPr>
              <a:t>变得更加简便。</a:t>
            </a:r>
            <a:endParaRPr lang="zh-CN" altLang="zh-CN" sz="1000" dirty="0">
              <a:solidFill>
                <a:schemeClr val="bg1"/>
              </a:solidFill>
              <a:latin typeface="Arial" pitchFamily="34" charset="0"/>
              <a:ea typeface="微软雅黑" pitchFamily="34" charset="-122"/>
            </a:endParaRPr>
          </a:p>
        </p:txBody>
      </p:sp>
      <p:sp>
        <p:nvSpPr>
          <p:cNvPr id="36" name="圆角矩形 35"/>
          <p:cNvSpPr/>
          <p:nvPr/>
        </p:nvSpPr>
        <p:spPr>
          <a:xfrm>
            <a:off x="4097678" y="1346821"/>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37" name="圆角矩形 36"/>
          <p:cNvSpPr/>
          <p:nvPr/>
        </p:nvSpPr>
        <p:spPr>
          <a:xfrm>
            <a:off x="6197600" y="1833050"/>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8" name="Rectangle 21"/>
          <p:cNvSpPr>
            <a:spLocks noChangeArrowheads="1"/>
          </p:cNvSpPr>
          <p:nvPr/>
        </p:nvSpPr>
        <p:spPr bwMode="auto">
          <a:xfrm>
            <a:off x="6362180" y="2930807"/>
            <a:ext cx="1218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开发前设计是非常有必要的，团队至少有一个是做美工的。</a:t>
            </a:r>
            <a:endParaRPr lang="zh-CN" altLang="zh-CN" sz="1000" dirty="0">
              <a:solidFill>
                <a:schemeClr val="bg1"/>
              </a:solidFill>
              <a:latin typeface="Arial" pitchFamily="34" charset="0"/>
              <a:ea typeface="微软雅黑" pitchFamily="34" charset="-122"/>
            </a:endParaRPr>
          </a:p>
        </p:txBody>
      </p:sp>
      <p:sp>
        <p:nvSpPr>
          <p:cNvPr id="40" name="圆角矩形 39"/>
          <p:cNvSpPr/>
          <p:nvPr/>
        </p:nvSpPr>
        <p:spPr>
          <a:xfrm>
            <a:off x="5723278" y="4094025"/>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04</a:t>
            </a:r>
            <a:endParaRPr lang="zh-CN" altLang="en-US" sz="1400" dirty="0">
              <a:ln w="6350">
                <a:noFill/>
              </a:ln>
              <a:solidFill>
                <a:schemeClr val="bg1"/>
              </a:solidFill>
              <a:latin typeface="Impact" pitchFamily="34" charset="0"/>
              <a:ea typeface="微软雅黑" pitchFamily="34" charset="-122"/>
            </a:endParaRPr>
          </a:p>
        </p:txBody>
      </p:sp>
      <p:sp>
        <p:nvSpPr>
          <p:cNvPr id="51" name="圆角矩形 5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2" name="圆角矩形 5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3" name="圆角矩形 5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54" name="圆角矩形 5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55" name="圆角矩形 5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56" name="矩形 55"/>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项目总结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anim calcmode="lin" valueType="num">
                                      <p:cBhvr>
                                        <p:cTn id="8" dur="500" fill="hold"/>
                                        <p:tgtEl>
                                          <p:spTgt spid="72"/>
                                        </p:tgtEl>
                                        <p:attrNameLst>
                                          <p:attrName>ppt_x</p:attrName>
                                        </p:attrNameLst>
                                      </p:cBhvr>
                                      <p:tavLst>
                                        <p:tav tm="0">
                                          <p:val>
                                            <p:strVal val="#ppt_x"/>
                                          </p:val>
                                        </p:tav>
                                        <p:tav tm="100000">
                                          <p:val>
                                            <p:strVal val="#ppt_x"/>
                                          </p:val>
                                        </p:tav>
                                      </p:tavLst>
                                    </p:anim>
                                    <p:anim calcmode="lin" valueType="num">
                                      <p:cBhvr>
                                        <p:cTn id="9" dur="500" fill="hold"/>
                                        <p:tgtEl>
                                          <p:spTgt spid="7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30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p:tgtEl>
                                          <p:spTgt spid="28"/>
                                        </p:tgtEl>
                                        <p:attrNameLst>
                                          <p:attrName>ppt_y</p:attrName>
                                        </p:attrNameLst>
                                      </p:cBhvr>
                                      <p:tavLst>
                                        <p:tav tm="0">
                                          <p:val>
                                            <p:strVal val="#ppt_y-#ppt_h*1.125000"/>
                                          </p:val>
                                        </p:tav>
                                        <p:tav tm="100000">
                                          <p:val>
                                            <p:strVal val="#ppt_y"/>
                                          </p:val>
                                        </p:tav>
                                      </p:tavLst>
                                    </p:anim>
                                    <p:animEffect transition="in" filter="wipe(down)">
                                      <p:cBhvr>
                                        <p:cTn id="13" dur="500"/>
                                        <p:tgtEl>
                                          <p:spTgt spid="2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300" fill="hold"/>
                                        <p:tgtEl>
                                          <p:spTgt spid="27"/>
                                        </p:tgtEl>
                                        <p:attrNameLst>
                                          <p:attrName>ppt_w</p:attrName>
                                        </p:attrNameLst>
                                      </p:cBhvr>
                                      <p:tavLst>
                                        <p:tav tm="0">
                                          <p:val>
                                            <p:fltVal val="0"/>
                                          </p:val>
                                        </p:tav>
                                        <p:tav tm="100000">
                                          <p:val>
                                            <p:strVal val="#ppt_w"/>
                                          </p:val>
                                        </p:tav>
                                      </p:tavLst>
                                    </p:anim>
                                    <p:anim calcmode="lin" valueType="num">
                                      <p:cBhvr>
                                        <p:cTn id="17" dur="300" fill="hold"/>
                                        <p:tgtEl>
                                          <p:spTgt spid="27"/>
                                        </p:tgtEl>
                                        <p:attrNameLst>
                                          <p:attrName>ppt_h</p:attrName>
                                        </p:attrNameLst>
                                      </p:cBhvr>
                                      <p:tavLst>
                                        <p:tav tm="0">
                                          <p:val>
                                            <p:fltVal val="0"/>
                                          </p:val>
                                        </p:tav>
                                        <p:tav tm="100000">
                                          <p:val>
                                            <p:strVal val="#ppt_h"/>
                                          </p:val>
                                        </p:tav>
                                      </p:tavLst>
                                    </p:anim>
                                    <p:animEffect transition="in" filter="fade">
                                      <p:cBhvr>
                                        <p:cTn id="18" dur="300"/>
                                        <p:tgtEl>
                                          <p:spTgt spid="27"/>
                                        </p:tgtEl>
                                      </p:cBhvr>
                                    </p:animEffect>
                                  </p:childTnLst>
                                </p:cTn>
                              </p:par>
                              <p:par>
                                <p:cTn id="19" presetID="6" presetClass="emph" presetSubtype="0" autoRev="1" fill="hold" grpId="1" nodeType="withEffect">
                                  <p:stCondLst>
                                    <p:cond delay="300"/>
                                  </p:stCondLst>
                                  <p:childTnLst>
                                    <p:animScale>
                                      <p:cBhvr>
                                        <p:cTn id="20" dur="150" fill="hold"/>
                                        <p:tgtEl>
                                          <p:spTgt spid="27"/>
                                        </p:tgtEl>
                                      </p:cBhvr>
                                      <p:by x="110000" y="110000"/>
                                    </p:animScale>
                                  </p:childTnLst>
                                </p:cTn>
                              </p:par>
                              <p:par>
                                <p:cTn id="21" presetID="53" presetClass="entr" presetSubtype="16" fill="hold" grpId="0" nodeType="withEffect">
                                  <p:stCondLst>
                                    <p:cond delay="8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300" fill="hold"/>
                                        <p:tgtEl>
                                          <p:spTgt spid="32"/>
                                        </p:tgtEl>
                                        <p:attrNameLst>
                                          <p:attrName>ppt_w</p:attrName>
                                        </p:attrNameLst>
                                      </p:cBhvr>
                                      <p:tavLst>
                                        <p:tav tm="0">
                                          <p:val>
                                            <p:fltVal val="0"/>
                                          </p:val>
                                        </p:tav>
                                        <p:tav tm="100000">
                                          <p:val>
                                            <p:strVal val="#ppt_w"/>
                                          </p:val>
                                        </p:tav>
                                      </p:tavLst>
                                    </p:anim>
                                    <p:anim calcmode="lin" valueType="num">
                                      <p:cBhvr>
                                        <p:cTn id="24" dur="300" fill="hold"/>
                                        <p:tgtEl>
                                          <p:spTgt spid="32"/>
                                        </p:tgtEl>
                                        <p:attrNameLst>
                                          <p:attrName>ppt_h</p:attrName>
                                        </p:attrNameLst>
                                      </p:cBhvr>
                                      <p:tavLst>
                                        <p:tav tm="0">
                                          <p:val>
                                            <p:fltVal val="0"/>
                                          </p:val>
                                        </p:tav>
                                        <p:tav tm="100000">
                                          <p:val>
                                            <p:strVal val="#ppt_h"/>
                                          </p:val>
                                        </p:tav>
                                      </p:tavLst>
                                    </p:anim>
                                    <p:animEffect transition="in" filter="fade">
                                      <p:cBhvr>
                                        <p:cTn id="25" dur="300"/>
                                        <p:tgtEl>
                                          <p:spTgt spid="32"/>
                                        </p:tgtEl>
                                      </p:cBhvr>
                                    </p:animEffect>
                                  </p:childTnLst>
                                </p:cTn>
                              </p:par>
                              <p:par>
                                <p:cTn id="26" presetID="6" presetClass="emph" presetSubtype="0" autoRev="1" fill="hold" grpId="1" nodeType="withEffect">
                                  <p:stCondLst>
                                    <p:cond delay="1100"/>
                                  </p:stCondLst>
                                  <p:childTnLst>
                                    <p:animScale>
                                      <p:cBhvr>
                                        <p:cTn id="27" dur="150" fill="hold"/>
                                        <p:tgtEl>
                                          <p:spTgt spid="32"/>
                                        </p:tgtEl>
                                      </p:cBhvr>
                                      <p:by x="110000" y="110000"/>
                                    </p:animScale>
                                  </p:childTnLst>
                                </p:cTn>
                              </p:par>
                              <p:par>
                                <p:cTn id="28" presetID="12" presetClass="entr" presetSubtype="1" fill="hold" grpId="0" nodeType="withEffect">
                                  <p:stCondLst>
                                    <p:cond delay="11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par>
                                <p:cTn id="32" presetID="42" presetClass="entr" presetSubtype="0" fill="hold" grpId="0" nodeType="withEffect">
                                  <p:stCondLst>
                                    <p:cond delay="11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anim calcmode="lin" valueType="num">
                                      <p:cBhvr>
                                        <p:cTn id="35" dur="500" fill="hold"/>
                                        <p:tgtEl>
                                          <p:spTgt spid="30"/>
                                        </p:tgtEl>
                                        <p:attrNameLst>
                                          <p:attrName>ppt_x</p:attrName>
                                        </p:attrNameLst>
                                      </p:cBhvr>
                                      <p:tavLst>
                                        <p:tav tm="0">
                                          <p:val>
                                            <p:strVal val="#ppt_x"/>
                                          </p:val>
                                        </p:tav>
                                        <p:tav tm="100000">
                                          <p:val>
                                            <p:strVal val="#ppt_x"/>
                                          </p:val>
                                        </p:tav>
                                      </p:tavLst>
                                    </p:anim>
                                    <p:anim calcmode="lin" valueType="num">
                                      <p:cBhvr>
                                        <p:cTn id="36" dur="500" fill="hold"/>
                                        <p:tgtEl>
                                          <p:spTgt spid="30"/>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1600"/>
                                  </p:stCondLst>
                                  <p:childTnLst>
                                    <p:set>
                                      <p:cBhvr>
                                        <p:cTn id="38" dur="1" fill="hold">
                                          <p:stCondLst>
                                            <p:cond delay="0"/>
                                          </p:stCondLst>
                                        </p:cTn>
                                        <p:tgtEl>
                                          <p:spTgt spid="36"/>
                                        </p:tgtEl>
                                        <p:attrNameLst>
                                          <p:attrName>style.visibility</p:attrName>
                                        </p:attrNameLst>
                                      </p:cBhvr>
                                      <p:to>
                                        <p:strVal val="visible"/>
                                      </p:to>
                                    </p:set>
                                    <p:anim calcmode="lin" valueType="num">
                                      <p:cBhvr>
                                        <p:cTn id="39" dur="300" fill="hold"/>
                                        <p:tgtEl>
                                          <p:spTgt spid="36"/>
                                        </p:tgtEl>
                                        <p:attrNameLst>
                                          <p:attrName>ppt_w</p:attrName>
                                        </p:attrNameLst>
                                      </p:cBhvr>
                                      <p:tavLst>
                                        <p:tav tm="0">
                                          <p:val>
                                            <p:fltVal val="0"/>
                                          </p:val>
                                        </p:tav>
                                        <p:tav tm="100000">
                                          <p:val>
                                            <p:strVal val="#ppt_w"/>
                                          </p:val>
                                        </p:tav>
                                      </p:tavLst>
                                    </p:anim>
                                    <p:anim calcmode="lin" valueType="num">
                                      <p:cBhvr>
                                        <p:cTn id="40" dur="300" fill="hold"/>
                                        <p:tgtEl>
                                          <p:spTgt spid="36"/>
                                        </p:tgtEl>
                                        <p:attrNameLst>
                                          <p:attrName>ppt_h</p:attrName>
                                        </p:attrNameLst>
                                      </p:cBhvr>
                                      <p:tavLst>
                                        <p:tav tm="0">
                                          <p:val>
                                            <p:fltVal val="0"/>
                                          </p:val>
                                        </p:tav>
                                        <p:tav tm="100000">
                                          <p:val>
                                            <p:strVal val="#ppt_h"/>
                                          </p:val>
                                        </p:tav>
                                      </p:tavLst>
                                    </p:anim>
                                    <p:animEffect transition="in" filter="fade">
                                      <p:cBhvr>
                                        <p:cTn id="41" dur="300"/>
                                        <p:tgtEl>
                                          <p:spTgt spid="36"/>
                                        </p:tgtEl>
                                      </p:cBhvr>
                                    </p:animEffect>
                                  </p:childTnLst>
                                </p:cTn>
                              </p:par>
                              <p:par>
                                <p:cTn id="42" presetID="6" presetClass="emph" presetSubtype="0" autoRev="1" fill="hold" grpId="1" nodeType="withEffect">
                                  <p:stCondLst>
                                    <p:cond delay="1900"/>
                                  </p:stCondLst>
                                  <p:childTnLst>
                                    <p:animScale>
                                      <p:cBhvr>
                                        <p:cTn id="43" dur="150" fill="hold"/>
                                        <p:tgtEl>
                                          <p:spTgt spid="36"/>
                                        </p:tgtEl>
                                      </p:cBhvr>
                                      <p:by x="110000" y="110000"/>
                                    </p:animScale>
                                  </p:childTnLst>
                                </p:cTn>
                              </p:par>
                              <p:par>
                                <p:cTn id="44" presetID="12" presetClass="entr" presetSubtype="1" fill="hold" grpId="0" nodeType="withEffect">
                                  <p:stCondLst>
                                    <p:cond delay="19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down)">
                                      <p:cBhvr>
                                        <p:cTn id="47" dur="500"/>
                                        <p:tgtEl>
                                          <p:spTgt spid="33"/>
                                        </p:tgtEl>
                                      </p:cBhvr>
                                    </p:animEffect>
                                  </p:childTnLst>
                                </p:cTn>
                              </p:par>
                              <p:par>
                                <p:cTn id="48" presetID="42" presetClass="entr" presetSubtype="0" fill="hold" grpId="0" nodeType="withEffect">
                                  <p:stCondLst>
                                    <p:cond delay="190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par>
                                <p:cTn id="53" presetID="53" presetClass="entr" presetSubtype="16" fill="hold" grpId="0" nodeType="withEffect">
                                  <p:stCondLst>
                                    <p:cond delay="2400"/>
                                  </p:stCondLst>
                                  <p:childTnLst>
                                    <p:set>
                                      <p:cBhvr>
                                        <p:cTn id="54" dur="1" fill="hold">
                                          <p:stCondLst>
                                            <p:cond delay="0"/>
                                          </p:stCondLst>
                                        </p:cTn>
                                        <p:tgtEl>
                                          <p:spTgt spid="40"/>
                                        </p:tgtEl>
                                        <p:attrNameLst>
                                          <p:attrName>style.visibility</p:attrName>
                                        </p:attrNameLst>
                                      </p:cBhvr>
                                      <p:to>
                                        <p:strVal val="visible"/>
                                      </p:to>
                                    </p:set>
                                    <p:anim calcmode="lin" valueType="num">
                                      <p:cBhvr>
                                        <p:cTn id="55" dur="300" fill="hold"/>
                                        <p:tgtEl>
                                          <p:spTgt spid="40"/>
                                        </p:tgtEl>
                                        <p:attrNameLst>
                                          <p:attrName>ppt_w</p:attrName>
                                        </p:attrNameLst>
                                      </p:cBhvr>
                                      <p:tavLst>
                                        <p:tav tm="0">
                                          <p:val>
                                            <p:fltVal val="0"/>
                                          </p:val>
                                        </p:tav>
                                        <p:tav tm="100000">
                                          <p:val>
                                            <p:strVal val="#ppt_w"/>
                                          </p:val>
                                        </p:tav>
                                      </p:tavLst>
                                    </p:anim>
                                    <p:anim calcmode="lin" valueType="num">
                                      <p:cBhvr>
                                        <p:cTn id="56" dur="300" fill="hold"/>
                                        <p:tgtEl>
                                          <p:spTgt spid="40"/>
                                        </p:tgtEl>
                                        <p:attrNameLst>
                                          <p:attrName>ppt_h</p:attrName>
                                        </p:attrNameLst>
                                      </p:cBhvr>
                                      <p:tavLst>
                                        <p:tav tm="0">
                                          <p:val>
                                            <p:fltVal val="0"/>
                                          </p:val>
                                        </p:tav>
                                        <p:tav tm="100000">
                                          <p:val>
                                            <p:strVal val="#ppt_h"/>
                                          </p:val>
                                        </p:tav>
                                      </p:tavLst>
                                    </p:anim>
                                    <p:animEffect transition="in" filter="fade">
                                      <p:cBhvr>
                                        <p:cTn id="57" dur="300"/>
                                        <p:tgtEl>
                                          <p:spTgt spid="40"/>
                                        </p:tgtEl>
                                      </p:cBhvr>
                                    </p:animEffect>
                                  </p:childTnLst>
                                </p:cTn>
                              </p:par>
                              <p:par>
                                <p:cTn id="58" presetID="6" presetClass="emph" presetSubtype="0" autoRev="1" fill="hold" grpId="1" nodeType="withEffect">
                                  <p:stCondLst>
                                    <p:cond delay="2700"/>
                                  </p:stCondLst>
                                  <p:childTnLst>
                                    <p:animScale>
                                      <p:cBhvr>
                                        <p:cTn id="59" dur="150" fill="hold"/>
                                        <p:tgtEl>
                                          <p:spTgt spid="40"/>
                                        </p:tgtEl>
                                      </p:cBhvr>
                                      <p:by x="110000" y="110000"/>
                                    </p:animScale>
                                  </p:childTnLst>
                                </p:cTn>
                              </p:par>
                              <p:par>
                                <p:cTn id="60" presetID="12" presetClass="entr" presetSubtype="1" fill="hold" grpId="0" nodeType="withEffect">
                                  <p:stCondLst>
                                    <p:cond delay="27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p:tgtEl>
                                          <p:spTgt spid="37"/>
                                        </p:tgtEl>
                                        <p:attrNameLst>
                                          <p:attrName>ppt_y</p:attrName>
                                        </p:attrNameLst>
                                      </p:cBhvr>
                                      <p:tavLst>
                                        <p:tav tm="0">
                                          <p:val>
                                            <p:strVal val="#ppt_y-#ppt_h*1.125000"/>
                                          </p:val>
                                        </p:tav>
                                        <p:tav tm="100000">
                                          <p:val>
                                            <p:strVal val="#ppt_y"/>
                                          </p:val>
                                        </p:tav>
                                      </p:tavLst>
                                    </p:anim>
                                    <p:animEffect transition="in" filter="wipe(down)">
                                      <p:cBhvr>
                                        <p:cTn id="63" dur="500"/>
                                        <p:tgtEl>
                                          <p:spTgt spid="37"/>
                                        </p:tgtEl>
                                      </p:cBhvr>
                                    </p:animEffect>
                                  </p:childTnLst>
                                </p:cTn>
                              </p:par>
                              <p:par>
                                <p:cTn id="64" presetID="42" presetClass="entr" presetSubtype="0" fill="hold" grpId="0" nodeType="withEffect">
                                  <p:stCondLst>
                                    <p:cond delay="270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anim calcmode="lin" valueType="num">
                                      <p:cBhvr>
                                        <p:cTn id="67" dur="500" fill="hold"/>
                                        <p:tgtEl>
                                          <p:spTgt spid="38"/>
                                        </p:tgtEl>
                                        <p:attrNameLst>
                                          <p:attrName>ppt_x</p:attrName>
                                        </p:attrNameLst>
                                      </p:cBhvr>
                                      <p:tavLst>
                                        <p:tav tm="0">
                                          <p:val>
                                            <p:strVal val="#ppt_x"/>
                                          </p:val>
                                        </p:tav>
                                        <p:tav tm="100000">
                                          <p:val>
                                            <p:strVal val="#ppt_x"/>
                                          </p:val>
                                        </p:tav>
                                      </p:tavLst>
                                    </p:anim>
                                    <p:anim calcmode="lin" valueType="num">
                                      <p:cBhvr>
                                        <p:cTn id="68"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2" grpId="0"/>
      <p:bldP spid="27" grpId="0" animBg="1"/>
      <p:bldP spid="27" grpId="1" animBg="1"/>
      <p:bldP spid="29" grpId="0" animBg="1"/>
      <p:bldP spid="30" grpId="0"/>
      <p:bldP spid="32" grpId="0" animBg="1"/>
      <p:bldP spid="32" grpId="1" animBg="1"/>
      <p:bldP spid="33" grpId="0" animBg="1"/>
      <p:bldP spid="34" grpId="0"/>
      <p:bldP spid="36" grpId="0" animBg="1"/>
      <p:bldP spid="36" grpId="1" animBg="1"/>
      <p:bldP spid="37" grpId="0" animBg="1"/>
      <p:bldP spid="38" grpId="0"/>
      <p:bldP spid="40" grpId="0" animBg="1"/>
      <p:bldP spid="4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790636" y="1130796"/>
            <a:ext cx="2338180" cy="3435920"/>
            <a:chOff x="3382292" y="1184652"/>
            <a:chExt cx="2364458" cy="3474536"/>
          </a:xfrm>
        </p:grpSpPr>
        <p:sp>
          <p:nvSpPr>
            <p:cNvPr id="43"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3CCCE"/>
            </a:solidFill>
            <a:ln>
              <a:noFill/>
            </a:ln>
          </p:spPr>
          <p:txBody>
            <a:bodyPr vert="horz" wrap="square" lIns="91440" tIns="45720" rIns="91440" bIns="45720" numCol="1" anchor="t" anchorCtr="0" compatLnSpc="1"/>
            <a:lstStyle/>
            <a:p>
              <a:endParaRPr lang="id-ID" sz="1350"/>
            </a:p>
          </p:txBody>
        </p:sp>
        <p:sp>
          <p:nvSpPr>
            <p:cNvPr id="44"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65" name="Group 123"/>
            <p:cNvGrpSpPr/>
            <p:nvPr/>
          </p:nvGrpSpPr>
          <p:grpSpPr>
            <a:xfrm>
              <a:off x="3850712" y="3498802"/>
              <a:ext cx="575743" cy="437118"/>
              <a:chOff x="7170738" y="4168775"/>
              <a:chExt cx="817563" cy="620713"/>
            </a:xfrm>
            <a:solidFill>
              <a:srgbClr val="00C373"/>
            </a:solidFill>
          </p:grpSpPr>
          <p:sp>
            <p:nvSpPr>
              <p:cNvPr id="6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Rectangle 15"/>
              <p:cNvSpPr>
                <a:spLocks noChangeArrowheads="1"/>
              </p:cNvSpPr>
              <p:nvPr/>
            </p:nvSpPr>
            <p:spPr bwMode="auto">
              <a:xfrm>
                <a:off x="7924800" y="4335463"/>
                <a:ext cx="23813" cy="257175"/>
              </a:xfrm>
              <a:prstGeom prst="rect">
                <a:avLst/>
              </a:prstGeom>
              <a:solidFill>
                <a:srgbClr val="03CC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82" name="Oval 16"/>
              <p:cNvSpPr>
                <a:spLocks noChangeArrowheads="1"/>
              </p:cNvSpPr>
              <p:nvPr/>
            </p:nvSpPr>
            <p:spPr bwMode="auto">
              <a:xfrm>
                <a:off x="7897813" y="4564063"/>
                <a:ext cx="76200" cy="77788"/>
              </a:xfrm>
              <a:prstGeom prst="ellipse">
                <a:avLst/>
              </a:pr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6"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5" name="组合 14"/>
            <p:cNvGrpSpPr/>
            <p:nvPr/>
          </p:nvGrpSpPr>
          <p:grpSpPr>
            <a:xfrm>
              <a:off x="4670167" y="1657544"/>
              <a:ext cx="365569" cy="351035"/>
              <a:chOff x="4755784" y="1370261"/>
              <a:chExt cx="519113" cy="498475"/>
            </a:xfrm>
          </p:grpSpPr>
          <p:sp>
            <p:nvSpPr>
              <p:cNvPr id="93"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6"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8"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99" name="Group 127"/>
            <p:cNvGrpSpPr/>
            <p:nvPr/>
          </p:nvGrpSpPr>
          <p:grpSpPr>
            <a:xfrm>
              <a:off x="4864690" y="3469735"/>
              <a:ext cx="357747" cy="460594"/>
              <a:chOff x="8610596" y="4127500"/>
              <a:chExt cx="508005" cy="654050"/>
            </a:xfrm>
            <a:solidFill>
              <a:srgbClr val="00C373"/>
            </a:solidFill>
          </p:grpSpPr>
          <p:sp>
            <p:nvSpPr>
              <p:cNvPr id="1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35"/>
              <p:cNvSpPr/>
              <p:nvPr/>
            </p:nvSpPr>
            <p:spPr bwMode="auto">
              <a:xfrm>
                <a:off x="8610596" y="4144965"/>
                <a:ext cx="496887" cy="433389"/>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2A95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40"/>
              <p:cNvSpPr/>
              <p:nvPr/>
            </p:nvSpPr>
            <p:spPr bwMode="auto">
              <a:xfrm>
                <a:off x="8610599" y="4144967"/>
                <a:ext cx="496888" cy="433390"/>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 name="组合 4"/>
            <p:cNvGrpSpPr/>
            <p:nvPr/>
          </p:nvGrpSpPr>
          <p:grpSpPr>
            <a:xfrm>
              <a:off x="5160946" y="3004669"/>
              <a:ext cx="301846" cy="482642"/>
              <a:chOff x="5452697" y="3283198"/>
              <a:chExt cx="428625" cy="685359"/>
            </a:xfrm>
          </p:grpSpPr>
          <p:sp>
            <p:nvSpPr>
              <p:cNvPr id="108"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11"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2"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4"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5"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17" name="Group 126"/>
            <p:cNvGrpSpPr/>
            <p:nvPr/>
          </p:nvGrpSpPr>
          <p:grpSpPr>
            <a:xfrm>
              <a:off x="4790905" y="3101931"/>
              <a:ext cx="319733" cy="304081"/>
              <a:chOff x="8505825" y="3605213"/>
              <a:chExt cx="454025" cy="431800"/>
            </a:xfrm>
          </p:grpSpPr>
          <p:sp>
            <p:nvSpPr>
              <p:cNvPr id="1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20"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24"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40"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3"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4"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5"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4" name="组合 13"/>
            <p:cNvGrpSpPr/>
            <p:nvPr/>
          </p:nvGrpSpPr>
          <p:grpSpPr>
            <a:xfrm>
              <a:off x="4071749" y="1521154"/>
              <a:ext cx="268624" cy="159074"/>
              <a:chOff x="3906022" y="1176586"/>
              <a:chExt cx="381450" cy="225888"/>
            </a:xfrm>
          </p:grpSpPr>
          <p:sp>
            <p:nvSpPr>
              <p:cNvPr id="150"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3"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77" name="Rectangle 66"/>
          <p:cNvSpPr>
            <a:spLocks noChangeArrowheads="1"/>
          </p:cNvSpPr>
          <p:nvPr/>
        </p:nvSpPr>
        <p:spPr bwMode="auto">
          <a:xfrm>
            <a:off x="4547270" y="2419977"/>
            <a:ext cx="252028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股票预测应该是不存在的，没有哪位在这个市场中是长胜将军，就连现在被称为股神巴菲特都有过失误的时候。因此股票价格预测最多只适应于某一阶段，并且很容易受外界波动，模型可能只能解决一些特定的问题，因此这个股票预测模型的准确性还是有待检验。</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9" name="圆角矩形 108"/>
          <p:cNvSpPr/>
          <p:nvPr/>
        </p:nvSpPr>
        <p:spPr>
          <a:xfrm>
            <a:off x="4547270" y="1964607"/>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
        <p:nvSpPr>
          <p:cNvPr id="121" name="圆角矩形 12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2" name="圆角矩形 12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131" name="矩形 130"/>
          <p:cNvSpPr/>
          <p:nvPr/>
        </p:nvSpPr>
        <p:spPr>
          <a:xfrm>
            <a:off x="7755074" y="378109"/>
            <a:ext cx="1138453"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项目后的思考</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70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2100"/>
                                  </p:stCondLst>
                                  <p:childTnLst>
                                    <p:set>
                                      <p:cBhvr>
                                        <p:cTn id="16" dur="1" fill="hold">
                                          <p:stCondLst>
                                            <p:cond delay="0"/>
                                          </p:stCondLst>
                                        </p:cTn>
                                        <p:tgtEl>
                                          <p:spTgt spid="177"/>
                                        </p:tgtEl>
                                        <p:attrNameLst>
                                          <p:attrName>style.visibility</p:attrName>
                                        </p:attrNameLst>
                                      </p:cBhvr>
                                      <p:to>
                                        <p:strVal val="visible"/>
                                      </p:to>
                                    </p:set>
                                    <p:anim calcmode="lin" valueType="num">
                                      <p:cBhvr>
                                        <p:cTn id="17" dur="500" fill="hold"/>
                                        <p:tgtEl>
                                          <p:spTgt spid="177"/>
                                        </p:tgtEl>
                                        <p:attrNameLst>
                                          <p:attrName>ppt_w</p:attrName>
                                        </p:attrNameLst>
                                      </p:cBhvr>
                                      <p:tavLst>
                                        <p:tav tm="0">
                                          <p:val>
                                            <p:strVal val="#ppt_w*0.70"/>
                                          </p:val>
                                        </p:tav>
                                        <p:tav tm="100000">
                                          <p:val>
                                            <p:strVal val="#ppt_w"/>
                                          </p:val>
                                        </p:tav>
                                      </p:tavLst>
                                    </p:anim>
                                    <p:anim calcmode="lin" valueType="num">
                                      <p:cBhvr>
                                        <p:cTn id="18" dur="500" fill="hold"/>
                                        <p:tgtEl>
                                          <p:spTgt spid="177"/>
                                        </p:tgtEl>
                                        <p:attrNameLst>
                                          <p:attrName>ppt_h</p:attrName>
                                        </p:attrNameLst>
                                      </p:cBhvr>
                                      <p:tavLst>
                                        <p:tav tm="0">
                                          <p:val>
                                            <p:strVal val="#ppt_h"/>
                                          </p:val>
                                        </p:tav>
                                        <p:tav tm="100000">
                                          <p:val>
                                            <p:strVal val="#ppt_h"/>
                                          </p:val>
                                        </p:tav>
                                      </p:tavLst>
                                    </p:anim>
                                    <p:animEffect transition="in" filter="fade">
                                      <p:cBhvr>
                                        <p:cTn id="1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2291015"/>
            <a:ext cx="5832648" cy="142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我们要诚挚的感谢学院老师和达内老师及工作人员为我们这次实习默默付出了许多的努力，一起合作使得这次的校内实习愉快结束，让学生们获得一次宝贵的实习经验，在未来的人生中一定还会想起第一次实习学习的场景，而这一切都是学院和达内方面双方给学生们带来的，我们由衷的表示感谢。</a:t>
            </a:r>
            <a:endParaRPr lang="zh-CN"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7" name="图片 6">
            <a:extLst>
              <a:ext uri="{FF2B5EF4-FFF2-40B4-BE49-F238E27FC236}">
                <a16:creationId xmlns:a16="http://schemas.microsoft.com/office/drawing/2014/main" id="{C1DC66FB-8F3F-4DEF-90F2-AEF14B7FB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9" y="-16767"/>
            <a:ext cx="3600400" cy="3600400"/>
          </a:xfrm>
          <a:prstGeom prst="rect">
            <a:avLst/>
          </a:prstGeom>
        </p:spPr>
      </p:pic>
      <p:pic>
        <p:nvPicPr>
          <p:cNvPr id="9" name="图片 8">
            <a:extLst>
              <a:ext uri="{FF2B5EF4-FFF2-40B4-BE49-F238E27FC236}">
                <a16:creationId xmlns:a16="http://schemas.microsoft.com/office/drawing/2014/main" id="{9EA0473C-E328-455F-8A1E-1E2F20C29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9" y="1225976"/>
            <a:ext cx="2376264" cy="104680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3EA85B4-E8CD-460D-B38B-E8CD403A7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0920" y="288353"/>
            <a:ext cx="2655766" cy="2112692"/>
          </a:xfrm>
          <a:prstGeom prst="rect">
            <a:avLst/>
          </a:prstGeom>
        </p:spPr>
      </p:pic>
      <p:pic>
        <p:nvPicPr>
          <p:cNvPr id="5" name="图片 4">
            <a:extLst>
              <a:ext uri="{FF2B5EF4-FFF2-40B4-BE49-F238E27FC236}">
                <a16:creationId xmlns:a16="http://schemas.microsoft.com/office/drawing/2014/main" id="{7233C045-8958-4F70-8954-74C9D155F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727745"/>
            <a:ext cx="3008345" cy="2059881"/>
          </a:xfrm>
          <a:prstGeom prst="rect">
            <a:avLst/>
          </a:prstGeom>
        </p:spPr>
      </p:pic>
      <p:pic>
        <p:nvPicPr>
          <p:cNvPr id="7" name="图片 6">
            <a:extLst>
              <a:ext uri="{FF2B5EF4-FFF2-40B4-BE49-F238E27FC236}">
                <a16:creationId xmlns:a16="http://schemas.microsoft.com/office/drawing/2014/main" id="{90362779-A3C2-4755-817E-F916B6B953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8623" y="2726083"/>
            <a:ext cx="3240360" cy="2219476"/>
          </a:xfrm>
          <a:prstGeom prst="rect">
            <a:avLst/>
          </a:prstGeom>
        </p:spPr>
      </p:pic>
      <p:sp>
        <p:nvSpPr>
          <p:cNvPr id="8" name="文本框 7">
            <a:extLst>
              <a:ext uri="{FF2B5EF4-FFF2-40B4-BE49-F238E27FC236}">
                <a16:creationId xmlns:a16="http://schemas.microsoft.com/office/drawing/2014/main" id="{3D7D8257-AB51-4E5F-926E-5CA146D71F9C}"/>
              </a:ext>
            </a:extLst>
          </p:cNvPr>
          <p:cNvSpPr txBox="1"/>
          <p:nvPr/>
        </p:nvSpPr>
        <p:spPr>
          <a:xfrm>
            <a:off x="467544" y="986780"/>
            <a:ext cx="2989513"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产品成品界面：</a:t>
            </a:r>
          </a:p>
        </p:txBody>
      </p:sp>
    </p:spTree>
    <p:extLst>
      <p:ext uri="{BB962C8B-B14F-4D97-AF65-F5344CB8AC3E}">
        <p14:creationId xmlns:p14="http://schemas.microsoft.com/office/powerpoint/2010/main" val="408570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3B1471-1A6B-45CB-8A79-E0572E755BC1}"/>
              </a:ext>
            </a:extLst>
          </p:cNvPr>
          <p:cNvSpPr txBox="1"/>
          <p:nvPr/>
        </p:nvSpPr>
        <p:spPr>
          <a:xfrm>
            <a:off x="899592" y="442074"/>
            <a:ext cx="2880320"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内部代码：</a:t>
            </a:r>
          </a:p>
        </p:txBody>
      </p:sp>
      <p:pic>
        <p:nvPicPr>
          <p:cNvPr id="4" name="图片 3">
            <a:extLst>
              <a:ext uri="{FF2B5EF4-FFF2-40B4-BE49-F238E27FC236}">
                <a16:creationId xmlns:a16="http://schemas.microsoft.com/office/drawing/2014/main" id="{D14A0230-EEAE-4619-A442-794E339E2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616" y="194692"/>
            <a:ext cx="3024840" cy="1728192"/>
          </a:xfrm>
          <a:prstGeom prst="rect">
            <a:avLst/>
          </a:prstGeom>
        </p:spPr>
      </p:pic>
      <p:pic>
        <p:nvPicPr>
          <p:cNvPr id="6" name="图片 5">
            <a:extLst>
              <a:ext uri="{FF2B5EF4-FFF2-40B4-BE49-F238E27FC236}">
                <a16:creationId xmlns:a16="http://schemas.microsoft.com/office/drawing/2014/main" id="{31C98680-B71B-4875-B726-F22420834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202804"/>
            <a:ext cx="2536962" cy="2426941"/>
          </a:xfrm>
          <a:prstGeom prst="rect">
            <a:avLst/>
          </a:prstGeom>
        </p:spPr>
      </p:pic>
      <p:pic>
        <p:nvPicPr>
          <p:cNvPr id="8" name="图片 7">
            <a:extLst>
              <a:ext uri="{FF2B5EF4-FFF2-40B4-BE49-F238E27FC236}">
                <a16:creationId xmlns:a16="http://schemas.microsoft.com/office/drawing/2014/main" id="{AC1AF023-FEE5-4E5E-82C1-6E26161B4E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5310" y="2301875"/>
            <a:ext cx="2533997" cy="2066901"/>
          </a:xfrm>
          <a:prstGeom prst="rect">
            <a:avLst/>
          </a:prstGeom>
        </p:spPr>
      </p:pic>
      <p:pic>
        <p:nvPicPr>
          <p:cNvPr id="10" name="图片 9">
            <a:extLst>
              <a:ext uri="{FF2B5EF4-FFF2-40B4-BE49-F238E27FC236}">
                <a16:creationId xmlns:a16="http://schemas.microsoft.com/office/drawing/2014/main" id="{118C97A8-AC50-4E7B-9522-8583C00539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462" y="2847840"/>
            <a:ext cx="3205684" cy="2099381"/>
          </a:xfrm>
          <a:prstGeom prst="rect">
            <a:avLst/>
          </a:prstGeom>
        </p:spPr>
      </p:pic>
    </p:spTree>
    <p:extLst>
      <p:ext uri="{BB962C8B-B14F-4D97-AF65-F5344CB8AC3E}">
        <p14:creationId xmlns:p14="http://schemas.microsoft.com/office/powerpoint/2010/main" val="15229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33800" y="365760"/>
            <a:ext cx="1702296"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9417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4597896"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6254080" y="1640929"/>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129250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5018064" y="3136816"/>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实践难点</a:t>
            </a:r>
          </a:p>
        </p:txBody>
      </p:sp>
      <p:sp>
        <p:nvSpPr>
          <p:cNvPr id="71" name="矩形 70"/>
          <p:cNvSpPr/>
          <p:nvPr/>
        </p:nvSpPr>
        <p:spPr>
          <a:xfrm>
            <a:off x="3361880" y="3136816"/>
            <a:ext cx="697627" cy="756874"/>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项目思路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项目方法</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项目目标</a:t>
            </a:r>
          </a:p>
        </p:txBody>
      </p:sp>
      <p:sp>
        <p:nvSpPr>
          <p:cNvPr id="72" name="矩形 71"/>
          <p:cNvSpPr/>
          <p:nvPr/>
        </p:nvSpPr>
        <p:spPr>
          <a:xfrm>
            <a:off x="1735780" y="3283859"/>
            <a:ext cx="697627" cy="295209"/>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项目背景</a:t>
            </a:r>
          </a:p>
        </p:txBody>
      </p:sp>
      <p:sp>
        <p:nvSpPr>
          <p:cNvPr id="73" name="矩形 72"/>
          <p:cNvSpPr/>
          <p:nvPr/>
        </p:nvSpPr>
        <p:spPr>
          <a:xfrm>
            <a:off x="6633233" y="2949524"/>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问题评估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相关对策</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项目总结</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成绩与思考</a:t>
            </a:r>
          </a:p>
        </p:txBody>
      </p:sp>
      <p:sp>
        <p:nvSpPr>
          <p:cNvPr id="75" name="矩形 74"/>
          <p:cNvSpPr/>
          <p:nvPr/>
        </p:nvSpPr>
        <p:spPr>
          <a:xfrm>
            <a:off x="29417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45978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6254289" y="2476041"/>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129250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4605153"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关键技术与实践难点</a:t>
            </a:r>
          </a:p>
        </p:txBody>
      </p:sp>
      <p:sp>
        <p:nvSpPr>
          <p:cNvPr id="81" name="矩形 80"/>
          <p:cNvSpPr/>
          <p:nvPr/>
        </p:nvSpPr>
        <p:spPr>
          <a:xfrm>
            <a:off x="3106347"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项目思路与方法</a:t>
            </a:r>
          </a:p>
        </p:txBody>
      </p:sp>
      <p:sp>
        <p:nvSpPr>
          <p:cNvPr id="82" name="矩形 81"/>
          <p:cNvSpPr/>
          <p:nvPr/>
        </p:nvSpPr>
        <p:spPr>
          <a:xfrm>
            <a:off x="1515511"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绪论</a:t>
            </a:r>
          </a:p>
        </p:txBody>
      </p:sp>
      <p:sp>
        <p:nvSpPr>
          <p:cNvPr id="83" name="矩形 82"/>
          <p:cNvSpPr/>
          <p:nvPr/>
        </p:nvSpPr>
        <p:spPr>
          <a:xfrm>
            <a:off x="6415225" y="2505024"/>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相关建议与总结</a:t>
            </a:r>
          </a:p>
        </p:txBody>
      </p:sp>
      <p:sp>
        <p:nvSpPr>
          <p:cNvPr id="85" name="Freeform 9"/>
          <p:cNvSpPr>
            <a:spLocks noEditPoints="1"/>
          </p:cNvSpPr>
          <p:nvPr/>
        </p:nvSpPr>
        <p:spPr bwMode="auto">
          <a:xfrm>
            <a:off x="6867813" y="1977752"/>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3618026"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5282879"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918207"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490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anim calcmode="lin" valueType="num">
                                      <p:cBhvr>
                                        <p:cTn id="92" dur="500" fill="hold"/>
                                        <p:tgtEl>
                                          <p:spTgt spid="68"/>
                                        </p:tgtEl>
                                        <p:attrNameLst>
                                          <p:attrName>ppt_x</p:attrName>
                                        </p:attrNameLst>
                                      </p:cBhvr>
                                      <p:tavLst>
                                        <p:tav tm="0">
                                          <p:val>
                                            <p:strVal val="#ppt_x"/>
                                          </p:val>
                                        </p:tav>
                                        <p:tav tm="100000">
                                          <p:val>
                                            <p:strVal val="#ppt_x"/>
                                          </p:val>
                                        </p:tav>
                                      </p:tavLst>
                                    </p:anim>
                                    <p:anim calcmode="lin" valueType="num">
                                      <p:cBhvr>
                                        <p:cTn id="93" dur="500" fill="hold"/>
                                        <p:tgtEl>
                                          <p:spTgt spid="6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490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500"/>
                                        <p:tgtEl>
                                          <p:spTgt spid="78"/>
                                        </p:tgtEl>
                                      </p:cBhvr>
                                    </p:animEffect>
                                    <p:anim calcmode="lin" valueType="num">
                                      <p:cBhvr>
                                        <p:cTn id="97" dur="500" fill="hold"/>
                                        <p:tgtEl>
                                          <p:spTgt spid="78"/>
                                        </p:tgtEl>
                                        <p:attrNameLst>
                                          <p:attrName>ppt_x</p:attrName>
                                        </p:attrNameLst>
                                      </p:cBhvr>
                                      <p:tavLst>
                                        <p:tav tm="0">
                                          <p:val>
                                            <p:strVal val="#ppt_x"/>
                                          </p:val>
                                        </p:tav>
                                        <p:tav tm="100000">
                                          <p:val>
                                            <p:strVal val="#ppt_x"/>
                                          </p:val>
                                        </p:tav>
                                      </p:tavLst>
                                    </p:anim>
                                    <p:anim calcmode="lin" valueType="num">
                                      <p:cBhvr>
                                        <p:cTn id="98" dur="500" fill="hold"/>
                                        <p:tgtEl>
                                          <p:spTgt spid="78"/>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5400"/>
                                  </p:stCondLst>
                                  <p:childTnLst>
                                    <p:set>
                                      <p:cBhvr>
                                        <p:cTn id="100" dur="1" fill="hold">
                                          <p:stCondLst>
                                            <p:cond delay="0"/>
                                          </p:stCondLst>
                                        </p:cTn>
                                        <p:tgtEl>
                                          <p:spTgt spid="85"/>
                                        </p:tgtEl>
                                        <p:attrNameLst>
                                          <p:attrName>style.visibility</p:attrName>
                                        </p:attrNameLst>
                                      </p:cBhvr>
                                      <p:to>
                                        <p:strVal val="visible"/>
                                      </p:to>
                                    </p:set>
                                    <p:anim calcmode="lin" valueType="num">
                                      <p:cBhvr>
                                        <p:cTn id="101" dur="300" fill="hold"/>
                                        <p:tgtEl>
                                          <p:spTgt spid="85"/>
                                        </p:tgtEl>
                                        <p:attrNameLst>
                                          <p:attrName>ppt_w</p:attrName>
                                        </p:attrNameLst>
                                      </p:cBhvr>
                                      <p:tavLst>
                                        <p:tav tm="0">
                                          <p:val>
                                            <p:fltVal val="0"/>
                                          </p:val>
                                        </p:tav>
                                        <p:tav tm="100000">
                                          <p:val>
                                            <p:strVal val="#ppt_w"/>
                                          </p:val>
                                        </p:tav>
                                      </p:tavLst>
                                    </p:anim>
                                    <p:anim calcmode="lin" valueType="num">
                                      <p:cBhvr>
                                        <p:cTn id="102" dur="300" fill="hold"/>
                                        <p:tgtEl>
                                          <p:spTgt spid="85"/>
                                        </p:tgtEl>
                                        <p:attrNameLst>
                                          <p:attrName>ppt_h</p:attrName>
                                        </p:attrNameLst>
                                      </p:cBhvr>
                                      <p:tavLst>
                                        <p:tav tm="0">
                                          <p:val>
                                            <p:fltVal val="0"/>
                                          </p:val>
                                        </p:tav>
                                        <p:tav tm="100000">
                                          <p:val>
                                            <p:strVal val="#ppt_h"/>
                                          </p:val>
                                        </p:tav>
                                      </p:tavLst>
                                    </p:anim>
                                    <p:animEffect transition="in" filter="fade">
                                      <p:cBhvr>
                                        <p:cTn id="103" dur="300"/>
                                        <p:tgtEl>
                                          <p:spTgt spid="85"/>
                                        </p:tgtEl>
                                      </p:cBhvr>
                                    </p:animEffect>
                                  </p:childTnLst>
                                </p:cTn>
                              </p:par>
                              <p:par>
                                <p:cTn id="104" presetID="6" presetClass="emph" presetSubtype="0" autoRev="1" fill="hold" grpId="1" nodeType="withEffect">
                                  <p:stCondLst>
                                    <p:cond delay="5700"/>
                                  </p:stCondLst>
                                  <p:childTnLst>
                                    <p:animScale>
                                      <p:cBhvr>
                                        <p:cTn id="105" dur="150" fill="hold"/>
                                        <p:tgtEl>
                                          <p:spTgt spid="85"/>
                                        </p:tgtEl>
                                      </p:cBhvr>
                                      <p:by x="110000" y="110000"/>
                                    </p:animScale>
                                  </p:childTnLst>
                                </p:cTn>
                              </p:par>
                              <p:par>
                                <p:cTn id="106" presetID="53" presetClass="entr" presetSubtype="16" fill="hold" grpId="0" nodeType="withEffect">
                                  <p:stCondLst>
                                    <p:cond delay="5700"/>
                                  </p:stCondLst>
                                  <p:childTnLst>
                                    <p:set>
                                      <p:cBhvr>
                                        <p:cTn id="107" dur="1" fill="hold">
                                          <p:stCondLst>
                                            <p:cond delay="0"/>
                                          </p:stCondLst>
                                        </p:cTn>
                                        <p:tgtEl>
                                          <p:spTgt spid="83"/>
                                        </p:tgtEl>
                                        <p:attrNameLst>
                                          <p:attrName>style.visibility</p:attrName>
                                        </p:attrNameLst>
                                      </p:cBhvr>
                                      <p:to>
                                        <p:strVal val="visible"/>
                                      </p:to>
                                    </p:set>
                                    <p:anim calcmode="lin" valueType="num">
                                      <p:cBhvr>
                                        <p:cTn id="108" dur="300" fill="hold"/>
                                        <p:tgtEl>
                                          <p:spTgt spid="83"/>
                                        </p:tgtEl>
                                        <p:attrNameLst>
                                          <p:attrName>ppt_w</p:attrName>
                                        </p:attrNameLst>
                                      </p:cBhvr>
                                      <p:tavLst>
                                        <p:tav tm="0">
                                          <p:val>
                                            <p:fltVal val="0"/>
                                          </p:val>
                                        </p:tav>
                                        <p:tav tm="100000">
                                          <p:val>
                                            <p:strVal val="#ppt_w"/>
                                          </p:val>
                                        </p:tav>
                                      </p:tavLst>
                                    </p:anim>
                                    <p:anim calcmode="lin" valueType="num">
                                      <p:cBhvr>
                                        <p:cTn id="109" dur="300" fill="hold"/>
                                        <p:tgtEl>
                                          <p:spTgt spid="83"/>
                                        </p:tgtEl>
                                        <p:attrNameLst>
                                          <p:attrName>ppt_h</p:attrName>
                                        </p:attrNameLst>
                                      </p:cBhvr>
                                      <p:tavLst>
                                        <p:tav tm="0">
                                          <p:val>
                                            <p:fltVal val="0"/>
                                          </p:val>
                                        </p:tav>
                                        <p:tav tm="100000">
                                          <p:val>
                                            <p:strVal val="#ppt_h"/>
                                          </p:val>
                                        </p:tav>
                                      </p:tavLst>
                                    </p:anim>
                                    <p:animEffect transition="in" filter="fade">
                                      <p:cBhvr>
                                        <p:cTn id="110" dur="300"/>
                                        <p:tgtEl>
                                          <p:spTgt spid="83"/>
                                        </p:tgtEl>
                                      </p:cBhvr>
                                    </p:animEffect>
                                  </p:childTnLst>
                                </p:cTn>
                              </p:par>
                              <p:par>
                                <p:cTn id="111" presetID="6" presetClass="emph" presetSubtype="0" autoRev="1" fill="hold" grpId="1" nodeType="withEffect">
                                  <p:stCondLst>
                                    <p:cond delay="6000"/>
                                  </p:stCondLst>
                                  <p:childTnLst>
                                    <p:animScale>
                                      <p:cBhvr>
                                        <p:cTn id="112" dur="150" fill="hold"/>
                                        <p:tgtEl>
                                          <p:spTgt spid="83"/>
                                        </p:tgtEl>
                                      </p:cBhvr>
                                      <p:by x="110000" y="110000"/>
                                    </p:animScale>
                                  </p:childTnLst>
                                </p:cTn>
                              </p:par>
                              <p:par>
                                <p:cTn id="113" presetID="12" presetClass="entr" presetSubtype="1" fill="hold" grpId="0" nodeType="withEffect">
                                  <p:stCondLst>
                                    <p:cond delay="6000"/>
                                  </p:stCondLst>
                                  <p:childTnLst>
                                    <p:set>
                                      <p:cBhvr>
                                        <p:cTn id="114" dur="1" fill="hold">
                                          <p:stCondLst>
                                            <p:cond delay="0"/>
                                          </p:stCondLst>
                                        </p:cTn>
                                        <p:tgtEl>
                                          <p:spTgt spid="73"/>
                                        </p:tgtEl>
                                        <p:attrNameLst>
                                          <p:attrName>style.visibility</p:attrName>
                                        </p:attrNameLst>
                                      </p:cBhvr>
                                      <p:to>
                                        <p:strVal val="visible"/>
                                      </p:to>
                                    </p:set>
                                    <p:anim calcmode="lin" valueType="num">
                                      <p:cBhvr additive="base">
                                        <p:cTn id="115" dur="500"/>
                                        <p:tgtEl>
                                          <p:spTgt spid="73"/>
                                        </p:tgtEl>
                                        <p:attrNameLst>
                                          <p:attrName>ppt_y</p:attrName>
                                        </p:attrNameLst>
                                      </p:cBhvr>
                                      <p:tavLst>
                                        <p:tav tm="0">
                                          <p:val>
                                            <p:strVal val="#ppt_y-#ppt_h*1.125000"/>
                                          </p:val>
                                        </p:tav>
                                        <p:tav tm="100000">
                                          <p:val>
                                            <p:strVal val="#ppt_y"/>
                                          </p:val>
                                        </p:tav>
                                      </p:tavLst>
                                    </p:anim>
                                    <p:animEffect transition="in" filter="wipe(down)">
                                      <p:cBhvr>
                                        <p:cTn id="11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69" grpId="0" animBg="1"/>
      <p:bldP spid="70" grpId="0"/>
      <p:bldP spid="71" grpId="0"/>
      <p:bldP spid="72" grpId="0"/>
      <p:bldP spid="73" grpId="0"/>
      <p:bldP spid="75" grpId="0" animBg="1"/>
      <p:bldP spid="76" grpId="0" animBg="1"/>
      <p:bldP spid="78" grpId="0" animBg="1"/>
      <p:bldP spid="79" grpId="0" animBg="1"/>
      <p:bldP spid="80" grpId="0"/>
      <p:bldP spid="80" grpId="1"/>
      <p:bldP spid="81" grpId="0"/>
      <p:bldP spid="81" grpId="1"/>
      <p:bldP spid="82" grpId="0"/>
      <p:bldP spid="82" grpId="1"/>
      <p:bldP spid="83" grpId="0"/>
      <p:bldP spid="83" grpId="1"/>
      <p:bldP spid="85" grpId="0" animBg="1"/>
      <p:bldP spid="85" grpId="1" animBg="1"/>
      <p:bldP spid="86" grpId="0" animBg="1"/>
      <p:bldP spid="86"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8A7A5C3-2EB5-4927-8AC2-FD4F067A97BC}"/>
              </a:ext>
            </a:extLst>
          </p:cNvPr>
          <p:cNvSpPr txBox="1"/>
          <p:nvPr/>
        </p:nvSpPr>
        <p:spPr>
          <a:xfrm>
            <a:off x="323528" y="698748"/>
            <a:ext cx="3672408"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成员分工：</a:t>
            </a:r>
          </a:p>
        </p:txBody>
      </p:sp>
      <p:sp>
        <p:nvSpPr>
          <p:cNvPr id="4" name="文本框 3">
            <a:extLst>
              <a:ext uri="{FF2B5EF4-FFF2-40B4-BE49-F238E27FC236}">
                <a16:creationId xmlns:a16="http://schemas.microsoft.com/office/drawing/2014/main" id="{A333EA66-EE83-41EC-BE10-46B4F32A8667}"/>
              </a:ext>
            </a:extLst>
          </p:cNvPr>
          <p:cNvSpPr txBox="1"/>
          <p:nvPr/>
        </p:nvSpPr>
        <p:spPr>
          <a:xfrm>
            <a:off x="683568" y="1634852"/>
            <a:ext cx="3960440" cy="369332"/>
          </a:xfrm>
          <a:prstGeom prst="rect">
            <a:avLst/>
          </a:prstGeom>
          <a:noFill/>
        </p:spPr>
        <p:txBody>
          <a:bodyPr wrap="square" rtlCol="0">
            <a:spAutoFit/>
          </a:bodyPr>
          <a:lstStyle/>
          <a:p>
            <a:r>
              <a:rPr lang="zh-CN" altLang="en-US" dirty="0"/>
              <a:t>赵欢</a:t>
            </a:r>
            <a:r>
              <a:rPr lang="en-US" altLang="zh-CN" dirty="0"/>
              <a:t>	</a:t>
            </a:r>
            <a:r>
              <a:rPr lang="zh-CN" altLang="en-US" dirty="0"/>
              <a:t>全局参与</a:t>
            </a:r>
          </a:p>
        </p:txBody>
      </p:sp>
      <p:sp>
        <p:nvSpPr>
          <p:cNvPr id="5" name="矩形 4">
            <a:extLst>
              <a:ext uri="{FF2B5EF4-FFF2-40B4-BE49-F238E27FC236}">
                <a16:creationId xmlns:a16="http://schemas.microsoft.com/office/drawing/2014/main" id="{EF4A098E-CC77-469A-9B6A-7A58555A1F97}"/>
              </a:ext>
            </a:extLst>
          </p:cNvPr>
          <p:cNvSpPr/>
          <p:nvPr/>
        </p:nvSpPr>
        <p:spPr>
          <a:xfrm>
            <a:off x="683568" y="2210916"/>
            <a:ext cx="2492990" cy="369332"/>
          </a:xfrm>
          <a:prstGeom prst="rect">
            <a:avLst/>
          </a:prstGeom>
        </p:spPr>
        <p:txBody>
          <a:bodyPr wrap="none">
            <a:spAutoFit/>
          </a:bodyPr>
          <a:lstStyle/>
          <a:p>
            <a:r>
              <a:rPr lang="zh-CN" altLang="en-US" dirty="0"/>
              <a:t>冯健</a:t>
            </a:r>
            <a:r>
              <a:rPr lang="en-US" altLang="zh-CN" dirty="0"/>
              <a:t>	</a:t>
            </a:r>
            <a:r>
              <a:rPr lang="zh-CN" altLang="en-US" dirty="0"/>
              <a:t>爬虫搜索模块</a:t>
            </a:r>
          </a:p>
        </p:txBody>
      </p:sp>
      <p:sp>
        <p:nvSpPr>
          <p:cNvPr id="6" name="矩形 5">
            <a:extLst>
              <a:ext uri="{FF2B5EF4-FFF2-40B4-BE49-F238E27FC236}">
                <a16:creationId xmlns:a16="http://schemas.microsoft.com/office/drawing/2014/main" id="{AFB446E6-DA4A-409A-8E5F-96503B88D517}"/>
              </a:ext>
            </a:extLst>
          </p:cNvPr>
          <p:cNvSpPr/>
          <p:nvPr/>
        </p:nvSpPr>
        <p:spPr>
          <a:xfrm>
            <a:off x="686718" y="2890346"/>
            <a:ext cx="2262158" cy="369332"/>
          </a:xfrm>
          <a:prstGeom prst="rect">
            <a:avLst/>
          </a:prstGeom>
        </p:spPr>
        <p:txBody>
          <a:bodyPr wrap="none">
            <a:spAutoFit/>
          </a:bodyPr>
          <a:lstStyle/>
          <a:p>
            <a:r>
              <a:rPr lang="zh-CN" altLang="en-US" dirty="0"/>
              <a:t>刘亨</a:t>
            </a:r>
            <a:r>
              <a:rPr lang="en-US" altLang="zh-CN" dirty="0"/>
              <a:t>	</a:t>
            </a:r>
            <a:r>
              <a:rPr lang="zh-CN" altLang="en-US" dirty="0"/>
              <a:t>主界面设计</a:t>
            </a:r>
          </a:p>
        </p:txBody>
      </p:sp>
      <p:sp>
        <p:nvSpPr>
          <p:cNvPr id="7" name="矩形 6">
            <a:extLst>
              <a:ext uri="{FF2B5EF4-FFF2-40B4-BE49-F238E27FC236}">
                <a16:creationId xmlns:a16="http://schemas.microsoft.com/office/drawing/2014/main" id="{92478FE1-E776-4D16-9077-CF20E2A818BB}"/>
              </a:ext>
            </a:extLst>
          </p:cNvPr>
          <p:cNvSpPr/>
          <p:nvPr/>
        </p:nvSpPr>
        <p:spPr>
          <a:xfrm>
            <a:off x="695573" y="3651076"/>
            <a:ext cx="2954655" cy="369332"/>
          </a:xfrm>
          <a:prstGeom prst="rect">
            <a:avLst/>
          </a:prstGeom>
        </p:spPr>
        <p:txBody>
          <a:bodyPr wrap="none">
            <a:spAutoFit/>
          </a:bodyPr>
          <a:lstStyle/>
          <a:p>
            <a:r>
              <a:rPr lang="zh-CN" altLang="en-US" dirty="0"/>
              <a:t>吴涛</a:t>
            </a:r>
            <a:r>
              <a:rPr lang="en-US" altLang="zh-CN" dirty="0"/>
              <a:t>	</a:t>
            </a:r>
            <a:r>
              <a:rPr lang="zh-CN" altLang="en-US" dirty="0"/>
              <a:t>爬虫信息处理模块</a:t>
            </a:r>
          </a:p>
        </p:txBody>
      </p:sp>
      <p:sp>
        <p:nvSpPr>
          <p:cNvPr id="8" name="矩形 7">
            <a:extLst>
              <a:ext uri="{FF2B5EF4-FFF2-40B4-BE49-F238E27FC236}">
                <a16:creationId xmlns:a16="http://schemas.microsoft.com/office/drawing/2014/main" id="{C78BFCD2-407F-48E1-BD2F-171F7E0984A4}"/>
              </a:ext>
            </a:extLst>
          </p:cNvPr>
          <p:cNvSpPr/>
          <p:nvPr/>
        </p:nvSpPr>
        <p:spPr>
          <a:xfrm>
            <a:off x="5652120" y="1450186"/>
            <a:ext cx="2954655" cy="369332"/>
          </a:xfrm>
          <a:prstGeom prst="rect">
            <a:avLst/>
          </a:prstGeom>
        </p:spPr>
        <p:txBody>
          <a:bodyPr wrap="none">
            <a:spAutoFit/>
          </a:bodyPr>
          <a:lstStyle/>
          <a:p>
            <a:r>
              <a:rPr lang="zh-CN" altLang="en-US" dirty="0"/>
              <a:t>桑春新</a:t>
            </a:r>
            <a:r>
              <a:rPr lang="en-US" altLang="zh-CN" dirty="0"/>
              <a:t>	</a:t>
            </a:r>
            <a:r>
              <a:rPr lang="zh-CN" altLang="en-US" dirty="0"/>
              <a:t>股票信息界面设计</a:t>
            </a:r>
          </a:p>
        </p:txBody>
      </p:sp>
      <p:sp>
        <p:nvSpPr>
          <p:cNvPr id="9" name="矩形 8">
            <a:extLst>
              <a:ext uri="{FF2B5EF4-FFF2-40B4-BE49-F238E27FC236}">
                <a16:creationId xmlns:a16="http://schemas.microsoft.com/office/drawing/2014/main" id="{3FFDBC4D-BBAF-4CAB-8C46-7F76687738D0}"/>
              </a:ext>
            </a:extLst>
          </p:cNvPr>
          <p:cNvSpPr/>
          <p:nvPr/>
        </p:nvSpPr>
        <p:spPr>
          <a:xfrm>
            <a:off x="5652119" y="2210916"/>
            <a:ext cx="2954655" cy="369332"/>
          </a:xfrm>
          <a:prstGeom prst="rect">
            <a:avLst/>
          </a:prstGeom>
        </p:spPr>
        <p:txBody>
          <a:bodyPr wrap="none">
            <a:spAutoFit/>
          </a:bodyPr>
          <a:lstStyle/>
          <a:p>
            <a:r>
              <a:rPr lang="zh-CN" altLang="en-US" dirty="0"/>
              <a:t>周思文</a:t>
            </a:r>
            <a:r>
              <a:rPr lang="en-US" altLang="zh-CN" dirty="0"/>
              <a:t>	</a:t>
            </a:r>
            <a:r>
              <a:rPr lang="zh-CN" altLang="en-US" dirty="0"/>
              <a:t>数据可视化，演讲</a:t>
            </a:r>
          </a:p>
        </p:txBody>
      </p:sp>
      <p:sp>
        <p:nvSpPr>
          <p:cNvPr id="10" name="矩形 9">
            <a:extLst>
              <a:ext uri="{FF2B5EF4-FFF2-40B4-BE49-F238E27FC236}">
                <a16:creationId xmlns:a16="http://schemas.microsoft.com/office/drawing/2014/main" id="{15001945-204F-4D8C-A604-7365FF7CE3ED}"/>
              </a:ext>
            </a:extLst>
          </p:cNvPr>
          <p:cNvSpPr/>
          <p:nvPr/>
        </p:nvSpPr>
        <p:spPr>
          <a:xfrm>
            <a:off x="5652119" y="2890346"/>
            <a:ext cx="3303084" cy="369332"/>
          </a:xfrm>
          <a:prstGeom prst="rect">
            <a:avLst/>
          </a:prstGeom>
        </p:spPr>
        <p:txBody>
          <a:bodyPr wrap="none">
            <a:spAutoFit/>
          </a:bodyPr>
          <a:lstStyle/>
          <a:p>
            <a:r>
              <a:rPr lang="zh-CN" altLang="en-US" dirty="0"/>
              <a:t>郑陆迁</a:t>
            </a:r>
            <a:r>
              <a:rPr lang="en-US" altLang="zh-CN" dirty="0"/>
              <a:t>	</a:t>
            </a:r>
            <a:r>
              <a:rPr lang="zh-CN" altLang="en-US" dirty="0"/>
              <a:t>数据可视化，</a:t>
            </a:r>
            <a:r>
              <a:rPr lang="en-US" altLang="zh-CN" dirty="0"/>
              <a:t>PPT</a:t>
            </a:r>
            <a:r>
              <a:rPr lang="zh-CN" altLang="en-US" dirty="0"/>
              <a:t>制作</a:t>
            </a:r>
          </a:p>
        </p:txBody>
      </p:sp>
      <p:sp>
        <p:nvSpPr>
          <p:cNvPr id="11" name="矩形 10">
            <a:extLst>
              <a:ext uri="{FF2B5EF4-FFF2-40B4-BE49-F238E27FC236}">
                <a16:creationId xmlns:a16="http://schemas.microsoft.com/office/drawing/2014/main" id="{7FF7CA12-0804-4D2A-BD01-343D7A5B7A56}"/>
              </a:ext>
            </a:extLst>
          </p:cNvPr>
          <p:cNvSpPr/>
          <p:nvPr/>
        </p:nvSpPr>
        <p:spPr>
          <a:xfrm>
            <a:off x="5652118" y="3651076"/>
            <a:ext cx="2558714" cy="369332"/>
          </a:xfrm>
          <a:prstGeom prst="rect">
            <a:avLst/>
          </a:prstGeom>
        </p:spPr>
        <p:txBody>
          <a:bodyPr wrap="none">
            <a:spAutoFit/>
          </a:bodyPr>
          <a:lstStyle/>
          <a:p>
            <a:r>
              <a:rPr lang="zh-CN" altLang="en-US" dirty="0"/>
              <a:t>王骏龙</a:t>
            </a:r>
            <a:r>
              <a:rPr lang="en-US" altLang="zh-CN" dirty="0"/>
              <a:t>	</a:t>
            </a:r>
            <a:r>
              <a:rPr lang="zh-CN" altLang="en-US" dirty="0"/>
              <a:t>热点信息爬取</a:t>
            </a:r>
          </a:p>
        </p:txBody>
      </p:sp>
    </p:spTree>
    <p:extLst>
      <p:ext uri="{BB962C8B-B14F-4D97-AF65-F5344CB8AC3E}">
        <p14:creationId xmlns:p14="http://schemas.microsoft.com/office/powerpoint/2010/main" val="314259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绪 论</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851920" y="2418994"/>
            <a:ext cx="870751" cy="295978"/>
          </a:xfrm>
          <a:prstGeom prst="rect">
            <a:avLst/>
          </a:prstGeom>
        </p:spPr>
        <p:txBody>
          <a:bodyPr wrap="none">
            <a:spAutoFit/>
          </a:bodyPr>
          <a:lstStyle/>
          <a:p>
            <a:pPr marL="171450" indent="-171450" algn="ctr">
              <a:lnSpc>
                <a:spcPct val="1500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项目背景</a:t>
            </a:r>
            <a:endParaRPr lang="en-US" altLang="zh-CN" sz="1000" dirty="0">
              <a:solidFill>
                <a:schemeClr val="bg1">
                  <a:lumMod val="95000"/>
                </a:schemeClr>
              </a:solidFill>
              <a:latin typeface="微软雅黑" pitchFamily="34" charset="-122"/>
              <a:ea typeface="微软雅黑"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023413" y="2672581"/>
            <a:ext cx="26642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r>
              <a:rPr lang="zh-CN" altLang="en-US" sz="1000" dirty="0">
                <a:latin typeface="Arial" panose="020B0604020202020204" pitchFamily="34" charset="0"/>
                <a:cs typeface="Arial" panose="020B0604020202020204" pitchFamily="34" charset="0"/>
              </a:rPr>
              <a:t>股票市场是投资者和投机者双双活跃的地方，是一个国家或地区经济和金融活动的寒暑表，股票市场的不良现象都会导致股灾等各种危害产生。股票市场是实时变化的，为减少股灾对股民的影响，产生预测小范围股价的想法。</a:t>
            </a:r>
          </a:p>
        </p:txBody>
      </p:sp>
      <p:sp>
        <p:nvSpPr>
          <p:cNvPr id="5" name="Rectangle 29" descr="Money副本"/>
          <p:cNvSpPr>
            <a:spLocks noChangeArrowheads="1"/>
          </p:cNvSpPr>
          <p:nvPr/>
        </p:nvSpPr>
        <p:spPr bwMode="auto">
          <a:xfrm>
            <a:off x="4222230" y="1274811"/>
            <a:ext cx="4359160" cy="3259047"/>
          </a:xfrm>
          <a:prstGeom prst="rect">
            <a:avLst/>
          </a:prstGeom>
          <a:blipFill dpi="0" rotWithShape="1">
            <a:blip r:embed="rId3">
              <a:extLst>
                <a:ext uri="{28A0092B-C50C-407E-A947-70E740481C1C}">
                  <a14:useLocalDpi xmlns:a14="http://schemas.microsoft.com/office/drawing/2010/main" val="0"/>
                </a:ext>
              </a:extLst>
            </a:blip>
            <a:srcRect/>
            <a:stretch>
              <a:fillRect l="-5324" t="-8503" r="-5324" b="-8503"/>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395536" y="2145313"/>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505645" y="378109"/>
            <a:ext cx="800219" cy="336695"/>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项目背景</a:t>
            </a:r>
          </a:p>
        </p:txBody>
      </p:sp>
      <p:sp>
        <p:nvSpPr>
          <p:cNvPr id="11" name="矩形 10"/>
          <p:cNvSpPr/>
          <p:nvPr/>
        </p:nvSpPr>
        <p:spPr>
          <a:xfrm>
            <a:off x="543043" y="1467997"/>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项目背景</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18" name="圆角矩形 17"/>
          <p:cNvSpPr/>
          <p:nvPr/>
        </p:nvSpPr>
        <p:spPr>
          <a:xfrm>
            <a:off x="7236296"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305053"/>
            <a:ext cx="870751"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项目思路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项目方法</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项目目标</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Rectangle 66"/>
          <p:cNvSpPr>
            <a:spLocks noChangeArrowheads="1"/>
          </p:cNvSpPr>
          <p:nvPr/>
        </p:nvSpPr>
        <p:spPr bwMode="auto">
          <a:xfrm>
            <a:off x="4934197" y="1594016"/>
            <a:ext cx="2952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就实训学习的知识来讲，我们可以用</a:t>
            </a:r>
            <a:r>
              <a:rPr lang="en-US" altLang="zh-CN" sz="1000" dirty="0">
                <a:solidFill>
                  <a:schemeClr val="bg1">
                    <a:lumMod val="50000"/>
                  </a:schemeClr>
                </a:solidFill>
                <a:latin typeface="Arial" pitchFamily="34" charset="0"/>
                <a:ea typeface="微软雅黑" pitchFamily="34" charset="-122"/>
              </a:rPr>
              <a:t>Python</a:t>
            </a:r>
            <a:r>
              <a:rPr lang="zh-CN" altLang="en-US" sz="1000" dirty="0">
                <a:solidFill>
                  <a:schemeClr val="bg1">
                    <a:lumMod val="50000"/>
                  </a:schemeClr>
                </a:solidFill>
                <a:latin typeface="Arial" pitchFamily="34" charset="0"/>
                <a:ea typeface="微软雅黑" pitchFamily="34" charset="-122"/>
              </a:rPr>
              <a:t>来开发游戏、爬虫抓取数据、做前端。小组成员统一认为爬虫为</a:t>
            </a:r>
            <a:r>
              <a:rPr lang="en-US" altLang="zh-CN" sz="1000" dirty="0">
                <a:solidFill>
                  <a:schemeClr val="bg1">
                    <a:lumMod val="50000"/>
                  </a:schemeClr>
                </a:solidFill>
                <a:latin typeface="Arial" pitchFamily="34" charset="0"/>
                <a:ea typeface="微软雅黑" pitchFamily="34" charset="-122"/>
              </a:rPr>
              <a:t>Python</a:t>
            </a:r>
            <a:r>
              <a:rPr lang="zh-CN" altLang="en-US" sz="1000" dirty="0">
                <a:solidFill>
                  <a:schemeClr val="bg1">
                    <a:lumMod val="50000"/>
                  </a:schemeClr>
                </a:solidFill>
                <a:latin typeface="Arial" pitchFamily="34" charset="0"/>
                <a:ea typeface="微软雅黑" pitchFamily="34" charset="-122"/>
              </a:rPr>
              <a:t>而生，最终决定使用</a:t>
            </a:r>
            <a:r>
              <a:rPr lang="en-US" altLang="zh-CN" sz="1000" dirty="0">
                <a:solidFill>
                  <a:schemeClr val="bg1">
                    <a:lumMod val="50000"/>
                  </a:schemeClr>
                </a:solidFill>
                <a:latin typeface="Arial" pitchFamily="34" charset="0"/>
                <a:ea typeface="微软雅黑" pitchFamily="34" charset="-122"/>
              </a:rPr>
              <a:t>Python</a:t>
            </a:r>
            <a:r>
              <a:rPr lang="zh-CN" altLang="en-US" sz="1000" dirty="0">
                <a:solidFill>
                  <a:schemeClr val="bg1">
                    <a:lumMod val="50000"/>
                  </a:schemeClr>
                </a:solidFill>
                <a:latin typeface="Arial" pitchFamily="34" charset="0"/>
                <a:ea typeface="微软雅黑" pitchFamily="34" charset="-122"/>
              </a:rPr>
              <a:t>做爬虫。</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6" name="圆角矩形 105"/>
          <p:cNvSpPr/>
          <p:nvPr/>
        </p:nvSpPr>
        <p:spPr>
          <a:xfrm>
            <a:off x="4934198" y="126359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用</a:t>
            </a:r>
            <a:r>
              <a:rPr lang="en-US" altLang="zh-CN" sz="1000" dirty="0">
                <a:ln w="6350">
                  <a:noFill/>
                </a:ln>
                <a:solidFill>
                  <a:schemeClr val="bg1"/>
                </a:solidFill>
                <a:latin typeface="Impact" pitchFamily="34" charset="0"/>
                <a:ea typeface="微软雅黑" pitchFamily="34" charset="-122"/>
              </a:rPr>
              <a:t>Python</a:t>
            </a:r>
            <a:r>
              <a:rPr lang="zh-CN" altLang="en-US" sz="1000" dirty="0">
                <a:ln w="6350">
                  <a:noFill/>
                </a:ln>
                <a:solidFill>
                  <a:schemeClr val="bg1"/>
                </a:solidFill>
                <a:latin typeface="Impact" pitchFamily="34" charset="0"/>
                <a:ea typeface="微软雅黑" pitchFamily="34" charset="-122"/>
              </a:rPr>
              <a:t>做什么</a:t>
            </a:r>
          </a:p>
        </p:txBody>
      </p:sp>
      <p:sp>
        <p:nvSpPr>
          <p:cNvPr id="107" name="Rectangle 66"/>
          <p:cNvSpPr>
            <a:spLocks noChangeArrowheads="1"/>
          </p:cNvSpPr>
          <p:nvPr/>
        </p:nvSpPr>
        <p:spPr bwMode="auto">
          <a:xfrm>
            <a:off x="4934197" y="24398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在收集小组成员广泛的想法后，最终决定使用爬虫获取股票据。</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21094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用爬虫干什么</a:t>
            </a:r>
          </a:p>
        </p:txBody>
      </p:sp>
      <p:sp>
        <p:nvSpPr>
          <p:cNvPr id="2114" name="任意多边形 2113"/>
          <p:cNvSpPr/>
          <p:nvPr/>
        </p:nvSpPr>
        <p:spPr>
          <a:xfrm>
            <a:off x="1894211"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16" name="任意多边形 2115"/>
          <p:cNvSpPr/>
          <p:nvPr/>
        </p:nvSpPr>
        <p:spPr>
          <a:xfrm>
            <a:off x="2453010"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0" name="任意多边形 2119"/>
          <p:cNvSpPr/>
          <p:nvPr/>
        </p:nvSpPr>
        <p:spPr>
          <a:xfrm>
            <a:off x="2453011"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5" name="Rectangle 66"/>
          <p:cNvSpPr>
            <a:spLocks noChangeArrowheads="1"/>
          </p:cNvSpPr>
          <p:nvPr/>
        </p:nvSpPr>
        <p:spPr bwMode="auto">
          <a:xfrm>
            <a:off x="4934197" y="41924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将爬取到的股票数据进行数据分析，建模进行股价预测。</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797369"/>
            <a:ext cx="1052375" cy="31089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得到数据分析什么</a:t>
            </a: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a:solidFill>
                  <a:srgbClr val="03CCCE"/>
                </a:solidFill>
                <a:latin typeface="微软雅黑" pitchFamily="34" charset="-122"/>
                <a:ea typeface="微软雅黑" pitchFamily="34" charset="-122"/>
              </a:rPr>
              <a:t>项目思路</a:t>
            </a:r>
            <a:endParaRPr lang="zh-CN" altLang="en-US" sz="1200" dirty="0">
              <a:solidFill>
                <a:srgbClr val="03CCCE"/>
              </a:solidFill>
              <a:latin typeface="微软雅黑" pitchFamily="34" charset="-122"/>
              <a:ea typeface="微软雅黑"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20"/>
                                            </p:tgtEl>
                                            <p:attrNameLst>
                                              <p:attrName>style.visibility</p:attrName>
                                            </p:attrNameLst>
                                          </p:cBhvr>
                                          <p:to>
                                            <p:strVal val="visible"/>
                                          </p:to>
                                        </p:set>
                                        <p:animEffect transition="in" filter="wipe(left)">
                                          <p:cBhvr>
                                            <p:cTn id="21" dur="500"/>
                                            <p:tgtEl>
                                              <p:spTgt spid="2120"/>
                                            </p:tgtEl>
                                          </p:cBhvr>
                                        </p:animEffect>
                                      </p:childTnLst>
                                    </p:cTn>
                                  </p:par>
                                  <p:par>
                                    <p:cTn id="22" presetID="2" presetClass="entr" presetSubtype="2" fill="hold" grpId="0" nodeType="withEffect" p14:presetBounceEnd="60000">
                                      <p:stCondLst>
                                        <p:cond delay="1500"/>
                                      </p:stCondLst>
                                      <p:childTnLst>
                                        <p:set>
                                          <p:cBhvr>
                                            <p:cTn id="23" dur="1" fill="hold">
                                              <p:stCondLst>
                                                <p:cond delay="0"/>
                                              </p:stCondLst>
                                            </p:cTn>
                                            <p:tgtEl>
                                              <p:spTgt spid="106"/>
                                            </p:tgtEl>
                                            <p:attrNameLst>
                                              <p:attrName>style.visibility</p:attrName>
                                            </p:attrNameLst>
                                          </p:cBhvr>
                                          <p:to>
                                            <p:strVal val="visible"/>
                                          </p:to>
                                        </p:set>
                                        <p:anim calcmode="lin" valueType="num" p14:bounceEnd="60000">
                                          <p:cBhvr additive="base">
                                            <p:cTn id="24"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6"/>
                                            </p:tgtEl>
                                            <p:attrNameLst>
                                              <p:attrName>ppt_y</p:attrName>
                                            </p:attrNameLst>
                                          </p:cBhvr>
                                          <p:tavLst>
                                            <p:tav tm="0">
                                              <p:val>
                                                <p:strVal val="#ppt_y"/>
                                              </p:val>
                                            </p:tav>
                                            <p:tav tm="100000">
                                              <p:val>
                                                <p:strVal val="#ppt_y"/>
                                              </p:val>
                                            </p:tav>
                                          </p:tavLst>
                                        </p:anim>
                                      </p:childTnLst>
                                    </p:cTn>
                                  </p:par>
                                  <p:par>
                                    <p:cTn id="26" presetID="55" presetClass="entr" presetSubtype="0" fill="hold" grpId="0" nodeType="withEffect">
                                      <p:stCondLst>
                                        <p:cond delay="1900"/>
                                      </p:stCondLst>
                                      <p:childTnLst>
                                        <p:set>
                                          <p:cBhvr>
                                            <p:cTn id="27" dur="1" fill="hold">
                                              <p:stCondLst>
                                                <p:cond delay="0"/>
                                              </p:stCondLst>
                                            </p:cTn>
                                            <p:tgtEl>
                                              <p:spTgt spid="105"/>
                                            </p:tgtEl>
                                            <p:attrNameLst>
                                              <p:attrName>style.visibility</p:attrName>
                                            </p:attrNameLst>
                                          </p:cBhvr>
                                          <p:to>
                                            <p:strVal val="visible"/>
                                          </p:to>
                                        </p:set>
                                        <p:anim calcmode="lin" valueType="num">
                                          <p:cBhvr>
                                            <p:cTn id="28" dur="500" fill="hold"/>
                                            <p:tgtEl>
                                              <p:spTgt spid="105"/>
                                            </p:tgtEl>
                                            <p:attrNameLst>
                                              <p:attrName>ppt_w</p:attrName>
                                            </p:attrNameLst>
                                          </p:cBhvr>
                                          <p:tavLst>
                                            <p:tav tm="0">
                                              <p:val>
                                                <p:strVal val="#ppt_w*0.70"/>
                                              </p:val>
                                            </p:tav>
                                            <p:tav tm="100000">
                                              <p:val>
                                                <p:strVal val="#ppt_w"/>
                                              </p:val>
                                            </p:tav>
                                          </p:tavLst>
                                        </p:anim>
                                        <p:anim calcmode="lin" valueType="num">
                                          <p:cBhvr>
                                            <p:cTn id="29" dur="500" fill="hold"/>
                                            <p:tgtEl>
                                              <p:spTgt spid="105"/>
                                            </p:tgtEl>
                                            <p:attrNameLst>
                                              <p:attrName>ppt_h</p:attrName>
                                            </p:attrNameLst>
                                          </p:cBhvr>
                                          <p:tavLst>
                                            <p:tav tm="0">
                                              <p:val>
                                                <p:strVal val="#ppt_h"/>
                                              </p:val>
                                            </p:tav>
                                            <p:tav tm="100000">
                                              <p:val>
                                                <p:strVal val="#ppt_h"/>
                                              </p:val>
                                            </p:tav>
                                          </p:tavLst>
                                        </p:anim>
                                        <p:animEffect transition="in" filter="fade">
                                          <p:cBhvr>
                                            <p:cTn id="30" dur="500"/>
                                            <p:tgtEl>
                                              <p:spTgt spid="105"/>
                                            </p:tgtEl>
                                          </p:cBhvr>
                                        </p:animEffect>
                                      </p:childTnLst>
                                    </p:cTn>
                                  </p:par>
                                  <p:par>
                                    <p:cTn id="31" presetID="2" presetClass="entr" presetSubtype="2" fill="hold" grpId="0" nodeType="withEffect" p14:presetBounceEnd="60000">
                                      <p:stCondLst>
                                        <p:cond delay="1500"/>
                                      </p:stCondLst>
                                      <p:childTnLst>
                                        <p:set>
                                          <p:cBhvr>
                                            <p:cTn id="32" dur="1" fill="hold">
                                              <p:stCondLst>
                                                <p:cond delay="0"/>
                                              </p:stCondLst>
                                            </p:cTn>
                                            <p:tgtEl>
                                              <p:spTgt spid="108"/>
                                            </p:tgtEl>
                                            <p:attrNameLst>
                                              <p:attrName>style.visibility</p:attrName>
                                            </p:attrNameLst>
                                          </p:cBhvr>
                                          <p:to>
                                            <p:strVal val="visible"/>
                                          </p:to>
                                        </p:set>
                                        <p:anim calcmode="lin" valueType="num" p14:bounceEnd="60000">
                                          <p:cBhvr additive="base">
                                            <p:cTn id="33"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34" dur="500" fill="hold"/>
                                            <p:tgtEl>
                                              <p:spTgt spid="108"/>
                                            </p:tgtEl>
                                            <p:attrNameLst>
                                              <p:attrName>ppt_y</p:attrName>
                                            </p:attrNameLst>
                                          </p:cBhvr>
                                          <p:tavLst>
                                            <p:tav tm="0">
                                              <p:val>
                                                <p:strVal val="#ppt_y"/>
                                              </p:val>
                                            </p:tav>
                                            <p:tav tm="100000">
                                              <p:val>
                                                <p:strVal val="#ppt_y"/>
                                              </p:val>
                                            </p:tav>
                                          </p:tavLst>
                                        </p:anim>
                                      </p:childTnLst>
                                    </p:cTn>
                                  </p:par>
                                  <p:par>
                                    <p:cTn id="35" presetID="55" presetClass="entr" presetSubtype="0" fill="hold" grpId="0" nodeType="withEffect">
                                      <p:stCondLst>
                                        <p:cond delay="190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500" fill="hold"/>
                                            <p:tgtEl>
                                              <p:spTgt spid="107"/>
                                            </p:tgtEl>
                                            <p:attrNameLst>
                                              <p:attrName>ppt_w</p:attrName>
                                            </p:attrNameLst>
                                          </p:cBhvr>
                                          <p:tavLst>
                                            <p:tav tm="0">
                                              <p:val>
                                                <p:strVal val="#ppt_w*0.70"/>
                                              </p:val>
                                            </p:tav>
                                            <p:tav tm="100000">
                                              <p:val>
                                                <p:strVal val="#ppt_w"/>
                                              </p:val>
                                            </p:tav>
                                          </p:tavLst>
                                        </p:anim>
                                        <p:anim calcmode="lin" valueType="num">
                                          <p:cBhvr>
                                            <p:cTn id="38" dur="500" fill="hold"/>
                                            <p:tgtEl>
                                              <p:spTgt spid="107"/>
                                            </p:tgtEl>
                                            <p:attrNameLst>
                                              <p:attrName>ppt_h</p:attrName>
                                            </p:attrNameLst>
                                          </p:cBhvr>
                                          <p:tavLst>
                                            <p:tav tm="0">
                                              <p:val>
                                                <p:strVal val="#ppt_h"/>
                                              </p:val>
                                            </p:tav>
                                            <p:tav tm="100000">
                                              <p:val>
                                                <p:strVal val="#ppt_h"/>
                                              </p:val>
                                            </p:tav>
                                          </p:tavLst>
                                        </p:anim>
                                        <p:animEffect transition="in" filter="fade">
                                          <p:cBhvr>
                                            <p:cTn id="39" dur="500"/>
                                            <p:tgtEl>
                                              <p:spTgt spid="107"/>
                                            </p:tgtEl>
                                          </p:cBhvr>
                                        </p:animEffect>
                                      </p:childTnLst>
                                    </p:cTn>
                                  </p:par>
                                  <p:par>
                                    <p:cTn id="40" presetID="2" presetClass="entr" presetSubtype="2" fill="hold" grpId="0" nodeType="withEffect" p14:presetBounceEnd="60000">
                                      <p:stCondLst>
                                        <p:cond delay="1500"/>
                                      </p:stCondLst>
                                      <p:childTnLst>
                                        <p:set>
                                          <p:cBhvr>
                                            <p:cTn id="41" dur="1" fill="hold">
                                              <p:stCondLst>
                                                <p:cond delay="0"/>
                                              </p:stCondLst>
                                            </p:cTn>
                                            <p:tgtEl>
                                              <p:spTgt spid="116"/>
                                            </p:tgtEl>
                                            <p:attrNameLst>
                                              <p:attrName>style.visibility</p:attrName>
                                            </p:attrNameLst>
                                          </p:cBhvr>
                                          <p:to>
                                            <p:strVal val="visible"/>
                                          </p:to>
                                        </p:set>
                                        <p:anim calcmode="lin" valueType="num" p14:bounceEnd="60000">
                                          <p:cBhvr additive="base">
                                            <p:cTn id="42"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1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1900"/>
                                      </p:stCondLst>
                                      <p:childTnLst>
                                        <p:set>
                                          <p:cBhvr>
                                            <p:cTn id="45" dur="1" fill="hold">
                                              <p:stCondLst>
                                                <p:cond delay="0"/>
                                              </p:stCondLst>
                                            </p:cTn>
                                            <p:tgtEl>
                                              <p:spTgt spid="115"/>
                                            </p:tgtEl>
                                            <p:attrNameLst>
                                              <p:attrName>style.visibility</p:attrName>
                                            </p:attrNameLst>
                                          </p:cBhvr>
                                          <p:to>
                                            <p:strVal val="visible"/>
                                          </p:to>
                                        </p:set>
                                        <p:anim calcmode="lin" valueType="num">
                                          <p:cBhvr>
                                            <p:cTn id="46" dur="500" fill="hold"/>
                                            <p:tgtEl>
                                              <p:spTgt spid="115"/>
                                            </p:tgtEl>
                                            <p:attrNameLst>
                                              <p:attrName>ppt_w</p:attrName>
                                            </p:attrNameLst>
                                          </p:cBhvr>
                                          <p:tavLst>
                                            <p:tav tm="0">
                                              <p:val>
                                                <p:strVal val="#ppt_w*0.70"/>
                                              </p:val>
                                            </p:tav>
                                            <p:tav tm="100000">
                                              <p:val>
                                                <p:strVal val="#ppt_w"/>
                                              </p:val>
                                            </p:tav>
                                          </p:tavLst>
                                        </p:anim>
                                        <p:anim calcmode="lin" valueType="num">
                                          <p:cBhvr>
                                            <p:cTn id="47" dur="500" fill="hold"/>
                                            <p:tgtEl>
                                              <p:spTgt spid="115"/>
                                            </p:tgtEl>
                                            <p:attrNameLst>
                                              <p:attrName>ppt_h</p:attrName>
                                            </p:attrNameLst>
                                          </p:cBhvr>
                                          <p:tavLst>
                                            <p:tav tm="0">
                                              <p:val>
                                                <p:strVal val="#ppt_h"/>
                                              </p:val>
                                            </p:tav>
                                            <p:tav tm="100000">
                                              <p:val>
                                                <p:strVal val="#ppt_h"/>
                                              </p:val>
                                            </p:tav>
                                          </p:tavLst>
                                        </p:anim>
                                        <p:animEffect transition="in" filter="fade">
                                          <p:cBhvr>
                                            <p:cTn id="4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20" grpId="0" animBg="1"/>
          <p:bldP spid="115" grpId="0"/>
          <p:bldP spid="1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20"/>
                                            </p:tgtEl>
                                            <p:attrNameLst>
                                              <p:attrName>style.visibility</p:attrName>
                                            </p:attrNameLst>
                                          </p:cBhvr>
                                          <p:to>
                                            <p:strVal val="visible"/>
                                          </p:to>
                                        </p:set>
                                        <p:animEffect transition="in" filter="wipe(left)">
                                          <p:cBhvr>
                                            <p:cTn id="21" dur="500"/>
                                            <p:tgtEl>
                                              <p:spTgt spid="2120"/>
                                            </p:tgtEl>
                                          </p:cBhvr>
                                        </p:animEffect>
                                      </p:childTnLst>
                                    </p:cTn>
                                  </p:par>
                                  <p:par>
                                    <p:cTn id="22" presetID="2" presetClass="entr" presetSubtype="2" fill="hold" grpId="0" nodeType="withEffect">
                                      <p:stCondLst>
                                        <p:cond delay="1500"/>
                                      </p:stCondLst>
                                      <p:childTnLst>
                                        <p:set>
                                          <p:cBhvr>
                                            <p:cTn id="23" dur="1" fill="hold">
                                              <p:stCondLst>
                                                <p:cond delay="0"/>
                                              </p:stCondLst>
                                            </p:cTn>
                                            <p:tgtEl>
                                              <p:spTgt spid="106"/>
                                            </p:tgtEl>
                                            <p:attrNameLst>
                                              <p:attrName>style.visibility</p:attrName>
                                            </p:attrNameLst>
                                          </p:cBhvr>
                                          <p:to>
                                            <p:strVal val="visible"/>
                                          </p:to>
                                        </p:set>
                                        <p:anim calcmode="lin" valueType="num">
                                          <p:cBhvr additive="base">
                                            <p:cTn id="24" dur="500" fill="hold"/>
                                            <p:tgtEl>
                                              <p:spTgt spid="106"/>
                                            </p:tgtEl>
                                            <p:attrNameLst>
                                              <p:attrName>ppt_x</p:attrName>
                                            </p:attrNameLst>
                                          </p:cBhvr>
                                          <p:tavLst>
                                            <p:tav tm="0">
                                              <p:val>
                                                <p:strVal val="1+#ppt_w/2"/>
                                              </p:val>
                                            </p:tav>
                                            <p:tav tm="100000">
                                              <p:val>
                                                <p:strVal val="#ppt_x"/>
                                              </p:val>
                                            </p:tav>
                                          </p:tavLst>
                                        </p:anim>
                                        <p:anim calcmode="lin" valueType="num">
                                          <p:cBhvr additive="base">
                                            <p:cTn id="25" dur="500" fill="hold"/>
                                            <p:tgtEl>
                                              <p:spTgt spid="106"/>
                                            </p:tgtEl>
                                            <p:attrNameLst>
                                              <p:attrName>ppt_y</p:attrName>
                                            </p:attrNameLst>
                                          </p:cBhvr>
                                          <p:tavLst>
                                            <p:tav tm="0">
                                              <p:val>
                                                <p:strVal val="#ppt_y"/>
                                              </p:val>
                                            </p:tav>
                                            <p:tav tm="100000">
                                              <p:val>
                                                <p:strVal val="#ppt_y"/>
                                              </p:val>
                                            </p:tav>
                                          </p:tavLst>
                                        </p:anim>
                                      </p:childTnLst>
                                    </p:cTn>
                                  </p:par>
                                  <p:par>
                                    <p:cTn id="26" presetID="55" presetClass="entr" presetSubtype="0" fill="hold" grpId="0" nodeType="withEffect">
                                      <p:stCondLst>
                                        <p:cond delay="1900"/>
                                      </p:stCondLst>
                                      <p:childTnLst>
                                        <p:set>
                                          <p:cBhvr>
                                            <p:cTn id="27" dur="1" fill="hold">
                                              <p:stCondLst>
                                                <p:cond delay="0"/>
                                              </p:stCondLst>
                                            </p:cTn>
                                            <p:tgtEl>
                                              <p:spTgt spid="105"/>
                                            </p:tgtEl>
                                            <p:attrNameLst>
                                              <p:attrName>style.visibility</p:attrName>
                                            </p:attrNameLst>
                                          </p:cBhvr>
                                          <p:to>
                                            <p:strVal val="visible"/>
                                          </p:to>
                                        </p:set>
                                        <p:anim calcmode="lin" valueType="num">
                                          <p:cBhvr>
                                            <p:cTn id="28" dur="500" fill="hold"/>
                                            <p:tgtEl>
                                              <p:spTgt spid="105"/>
                                            </p:tgtEl>
                                            <p:attrNameLst>
                                              <p:attrName>ppt_w</p:attrName>
                                            </p:attrNameLst>
                                          </p:cBhvr>
                                          <p:tavLst>
                                            <p:tav tm="0">
                                              <p:val>
                                                <p:strVal val="#ppt_w*0.70"/>
                                              </p:val>
                                            </p:tav>
                                            <p:tav tm="100000">
                                              <p:val>
                                                <p:strVal val="#ppt_w"/>
                                              </p:val>
                                            </p:tav>
                                          </p:tavLst>
                                        </p:anim>
                                        <p:anim calcmode="lin" valueType="num">
                                          <p:cBhvr>
                                            <p:cTn id="29" dur="500" fill="hold"/>
                                            <p:tgtEl>
                                              <p:spTgt spid="105"/>
                                            </p:tgtEl>
                                            <p:attrNameLst>
                                              <p:attrName>ppt_h</p:attrName>
                                            </p:attrNameLst>
                                          </p:cBhvr>
                                          <p:tavLst>
                                            <p:tav tm="0">
                                              <p:val>
                                                <p:strVal val="#ppt_h"/>
                                              </p:val>
                                            </p:tav>
                                            <p:tav tm="100000">
                                              <p:val>
                                                <p:strVal val="#ppt_h"/>
                                              </p:val>
                                            </p:tav>
                                          </p:tavLst>
                                        </p:anim>
                                        <p:animEffect transition="in" filter="fade">
                                          <p:cBhvr>
                                            <p:cTn id="30" dur="500"/>
                                            <p:tgtEl>
                                              <p:spTgt spid="105"/>
                                            </p:tgtEl>
                                          </p:cBhvr>
                                        </p:animEffect>
                                      </p:childTnLst>
                                    </p:cTn>
                                  </p:par>
                                  <p:par>
                                    <p:cTn id="31" presetID="2" presetClass="entr" presetSubtype="2" fill="hold" grpId="0" nodeType="withEffect">
                                      <p:stCondLst>
                                        <p:cond delay="1500"/>
                                      </p:stCondLst>
                                      <p:childTnLst>
                                        <p:set>
                                          <p:cBhvr>
                                            <p:cTn id="32" dur="1" fill="hold">
                                              <p:stCondLst>
                                                <p:cond delay="0"/>
                                              </p:stCondLst>
                                            </p:cTn>
                                            <p:tgtEl>
                                              <p:spTgt spid="108"/>
                                            </p:tgtEl>
                                            <p:attrNameLst>
                                              <p:attrName>style.visibility</p:attrName>
                                            </p:attrNameLst>
                                          </p:cBhvr>
                                          <p:to>
                                            <p:strVal val="visible"/>
                                          </p:to>
                                        </p:set>
                                        <p:anim calcmode="lin" valueType="num">
                                          <p:cBhvr additive="base">
                                            <p:cTn id="33" dur="500" fill="hold"/>
                                            <p:tgtEl>
                                              <p:spTgt spid="108"/>
                                            </p:tgtEl>
                                            <p:attrNameLst>
                                              <p:attrName>ppt_x</p:attrName>
                                            </p:attrNameLst>
                                          </p:cBhvr>
                                          <p:tavLst>
                                            <p:tav tm="0">
                                              <p:val>
                                                <p:strVal val="1+#ppt_w/2"/>
                                              </p:val>
                                            </p:tav>
                                            <p:tav tm="100000">
                                              <p:val>
                                                <p:strVal val="#ppt_x"/>
                                              </p:val>
                                            </p:tav>
                                          </p:tavLst>
                                        </p:anim>
                                        <p:anim calcmode="lin" valueType="num">
                                          <p:cBhvr additive="base">
                                            <p:cTn id="34" dur="500" fill="hold"/>
                                            <p:tgtEl>
                                              <p:spTgt spid="108"/>
                                            </p:tgtEl>
                                            <p:attrNameLst>
                                              <p:attrName>ppt_y</p:attrName>
                                            </p:attrNameLst>
                                          </p:cBhvr>
                                          <p:tavLst>
                                            <p:tav tm="0">
                                              <p:val>
                                                <p:strVal val="#ppt_y"/>
                                              </p:val>
                                            </p:tav>
                                            <p:tav tm="100000">
                                              <p:val>
                                                <p:strVal val="#ppt_y"/>
                                              </p:val>
                                            </p:tav>
                                          </p:tavLst>
                                        </p:anim>
                                      </p:childTnLst>
                                    </p:cTn>
                                  </p:par>
                                  <p:par>
                                    <p:cTn id="35" presetID="55" presetClass="entr" presetSubtype="0" fill="hold" grpId="0" nodeType="withEffect">
                                      <p:stCondLst>
                                        <p:cond delay="190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500" fill="hold"/>
                                            <p:tgtEl>
                                              <p:spTgt spid="107"/>
                                            </p:tgtEl>
                                            <p:attrNameLst>
                                              <p:attrName>ppt_w</p:attrName>
                                            </p:attrNameLst>
                                          </p:cBhvr>
                                          <p:tavLst>
                                            <p:tav tm="0">
                                              <p:val>
                                                <p:strVal val="#ppt_w*0.70"/>
                                              </p:val>
                                            </p:tav>
                                            <p:tav tm="100000">
                                              <p:val>
                                                <p:strVal val="#ppt_w"/>
                                              </p:val>
                                            </p:tav>
                                          </p:tavLst>
                                        </p:anim>
                                        <p:anim calcmode="lin" valueType="num">
                                          <p:cBhvr>
                                            <p:cTn id="38" dur="500" fill="hold"/>
                                            <p:tgtEl>
                                              <p:spTgt spid="107"/>
                                            </p:tgtEl>
                                            <p:attrNameLst>
                                              <p:attrName>ppt_h</p:attrName>
                                            </p:attrNameLst>
                                          </p:cBhvr>
                                          <p:tavLst>
                                            <p:tav tm="0">
                                              <p:val>
                                                <p:strVal val="#ppt_h"/>
                                              </p:val>
                                            </p:tav>
                                            <p:tav tm="100000">
                                              <p:val>
                                                <p:strVal val="#ppt_h"/>
                                              </p:val>
                                            </p:tav>
                                          </p:tavLst>
                                        </p:anim>
                                        <p:animEffect transition="in" filter="fade">
                                          <p:cBhvr>
                                            <p:cTn id="39" dur="500"/>
                                            <p:tgtEl>
                                              <p:spTgt spid="107"/>
                                            </p:tgtEl>
                                          </p:cBhvr>
                                        </p:animEffect>
                                      </p:childTnLst>
                                    </p:cTn>
                                  </p:par>
                                  <p:par>
                                    <p:cTn id="40" presetID="2" presetClass="entr" presetSubtype="2" fill="hold" grpId="0" nodeType="withEffect">
                                      <p:stCondLst>
                                        <p:cond delay="1500"/>
                                      </p:stCondLst>
                                      <p:childTnLst>
                                        <p:set>
                                          <p:cBhvr>
                                            <p:cTn id="41" dur="1" fill="hold">
                                              <p:stCondLst>
                                                <p:cond delay="0"/>
                                              </p:stCondLst>
                                            </p:cTn>
                                            <p:tgtEl>
                                              <p:spTgt spid="116"/>
                                            </p:tgtEl>
                                            <p:attrNameLst>
                                              <p:attrName>style.visibility</p:attrName>
                                            </p:attrNameLst>
                                          </p:cBhvr>
                                          <p:to>
                                            <p:strVal val="visible"/>
                                          </p:to>
                                        </p:set>
                                        <p:anim calcmode="lin" valueType="num">
                                          <p:cBhvr additive="base">
                                            <p:cTn id="42" dur="500" fill="hold"/>
                                            <p:tgtEl>
                                              <p:spTgt spid="116"/>
                                            </p:tgtEl>
                                            <p:attrNameLst>
                                              <p:attrName>ppt_x</p:attrName>
                                            </p:attrNameLst>
                                          </p:cBhvr>
                                          <p:tavLst>
                                            <p:tav tm="0">
                                              <p:val>
                                                <p:strVal val="1+#ppt_w/2"/>
                                              </p:val>
                                            </p:tav>
                                            <p:tav tm="100000">
                                              <p:val>
                                                <p:strVal val="#ppt_x"/>
                                              </p:val>
                                            </p:tav>
                                          </p:tavLst>
                                        </p:anim>
                                        <p:anim calcmode="lin" valueType="num">
                                          <p:cBhvr additive="base">
                                            <p:cTn id="43" dur="500" fill="hold"/>
                                            <p:tgtEl>
                                              <p:spTgt spid="11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1900"/>
                                      </p:stCondLst>
                                      <p:childTnLst>
                                        <p:set>
                                          <p:cBhvr>
                                            <p:cTn id="45" dur="1" fill="hold">
                                              <p:stCondLst>
                                                <p:cond delay="0"/>
                                              </p:stCondLst>
                                            </p:cTn>
                                            <p:tgtEl>
                                              <p:spTgt spid="115"/>
                                            </p:tgtEl>
                                            <p:attrNameLst>
                                              <p:attrName>style.visibility</p:attrName>
                                            </p:attrNameLst>
                                          </p:cBhvr>
                                          <p:to>
                                            <p:strVal val="visible"/>
                                          </p:to>
                                        </p:set>
                                        <p:anim calcmode="lin" valueType="num">
                                          <p:cBhvr>
                                            <p:cTn id="46" dur="500" fill="hold"/>
                                            <p:tgtEl>
                                              <p:spTgt spid="115"/>
                                            </p:tgtEl>
                                            <p:attrNameLst>
                                              <p:attrName>ppt_w</p:attrName>
                                            </p:attrNameLst>
                                          </p:cBhvr>
                                          <p:tavLst>
                                            <p:tav tm="0">
                                              <p:val>
                                                <p:strVal val="#ppt_w*0.70"/>
                                              </p:val>
                                            </p:tav>
                                            <p:tav tm="100000">
                                              <p:val>
                                                <p:strVal val="#ppt_w"/>
                                              </p:val>
                                            </p:tav>
                                          </p:tavLst>
                                        </p:anim>
                                        <p:anim calcmode="lin" valueType="num">
                                          <p:cBhvr>
                                            <p:cTn id="47" dur="500" fill="hold"/>
                                            <p:tgtEl>
                                              <p:spTgt spid="115"/>
                                            </p:tgtEl>
                                            <p:attrNameLst>
                                              <p:attrName>ppt_h</p:attrName>
                                            </p:attrNameLst>
                                          </p:cBhvr>
                                          <p:tavLst>
                                            <p:tav tm="0">
                                              <p:val>
                                                <p:strVal val="#ppt_h"/>
                                              </p:val>
                                            </p:tav>
                                            <p:tav tm="100000">
                                              <p:val>
                                                <p:strVal val="#ppt_h"/>
                                              </p:val>
                                            </p:tav>
                                          </p:tavLst>
                                        </p:anim>
                                        <p:animEffect transition="in" filter="fade">
                                          <p:cBhvr>
                                            <p:cTn id="4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20" grpId="0" animBg="1"/>
          <p:bldP spid="115" grpId="0"/>
          <p:bldP spid="116"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reeform 103"/>
          <p:cNvSpPr>
            <a:spLocks noEditPoints="1"/>
          </p:cNvSpPr>
          <p:nvPr/>
        </p:nvSpPr>
        <p:spPr bwMode="auto">
          <a:xfrm>
            <a:off x="5341950"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2133" name="Freeform 104"/>
          <p:cNvSpPr/>
          <p:nvPr/>
        </p:nvSpPr>
        <p:spPr bwMode="auto">
          <a:xfrm>
            <a:off x="3574735"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4" name="Freeform 105"/>
          <p:cNvSpPr/>
          <p:nvPr/>
        </p:nvSpPr>
        <p:spPr bwMode="auto">
          <a:xfrm>
            <a:off x="3090547"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5" name="Freeform 106"/>
          <p:cNvSpPr/>
          <p:nvPr/>
        </p:nvSpPr>
        <p:spPr bwMode="auto">
          <a:xfrm>
            <a:off x="4649472"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01" name="组合 100"/>
          <p:cNvGrpSpPr/>
          <p:nvPr/>
        </p:nvGrpSpPr>
        <p:grpSpPr>
          <a:xfrm>
            <a:off x="3371445" y="1410505"/>
            <a:ext cx="406580" cy="407842"/>
            <a:chOff x="3020219" y="1344612"/>
            <a:chExt cx="511175" cy="512763"/>
          </a:xfrm>
          <a:solidFill>
            <a:srgbClr val="03CCCE"/>
          </a:solidFill>
        </p:grpSpPr>
        <p:sp>
          <p:nvSpPr>
            <p:cNvPr id="2138"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2139"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4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214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214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8" name="Freeform 80"/>
          <p:cNvSpPr>
            <a:spLocks noEditPoints="1"/>
          </p:cNvSpPr>
          <p:nvPr/>
        </p:nvSpPr>
        <p:spPr bwMode="auto">
          <a:xfrm flipH="1">
            <a:off x="2902904"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54" name="Rectangle 66"/>
          <p:cNvSpPr>
            <a:spLocks noChangeArrowheads="1"/>
          </p:cNvSpPr>
          <p:nvPr/>
        </p:nvSpPr>
        <p:spPr bwMode="auto">
          <a:xfrm>
            <a:off x="5940152" y="1790801"/>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阶段化管理。从项目建立之初直到结束或者维护，根据工程项目的特点，将项目管理分为若干小的阶段开发。</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5" name="圆角矩形 154"/>
          <p:cNvSpPr/>
          <p:nvPr/>
        </p:nvSpPr>
        <p:spPr>
          <a:xfrm>
            <a:off x="5940152"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方法二</a:t>
            </a:r>
          </a:p>
        </p:txBody>
      </p:sp>
      <p:sp>
        <p:nvSpPr>
          <p:cNvPr id="158" name="Rectangle 66"/>
          <p:cNvSpPr>
            <a:spLocks noChangeArrowheads="1"/>
          </p:cNvSpPr>
          <p:nvPr/>
        </p:nvSpPr>
        <p:spPr bwMode="auto">
          <a:xfrm>
            <a:off x="1168187" y="1790801"/>
            <a:ext cx="20882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分模块开发。小组成员协商后决定将项目分模块合作开发此项目。</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9" name="圆角矩形 158"/>
          <p:cNvSpPr/>
          <p:nvPr/>
        </p:nvSpPr>
        <p:spPr>
          <a:xfrm>
            <a:off x="2148206"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方法一</a:t>
            </a:r>
          </a:p>
        </p:txBody>
      </p:sp>
      <p:sp>
        <p:nvSpPr>
          <p:cNvPr id="160" name="Rectangle 66"/>
          <p:cNvSpPr>
            <a:spLocks noChangeArrowheads="1"/>
          </p:cNvSpPr>
          <p:nvPr/>
        </p:nvSpPr>
        <p:spPr bwMode="auto">
          <a:xfrm>
            <a:off x="613772" y="3573881"/>
            <a:ext cx="20882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使用</a:t>
            </a:r>
            <a:r>
              <a:rPr lang="en-US" altLang="zh-CN" sz="1000" dirty="0">
                <a:solidFill>
                  <a:schemeClr val="bg1">
                    <a:lumMod val="50000"/>
                  </a:schemeClr>
                </a:solidFill>
                <a:latin typeface="Arial" pitchFamily="34" charset="0"/>
                <a:ea typeface="微软雅黑" pitchFamily="34" charset="-122"/>
              </a:rPr>
              <a:t>Git</a:t>
            </a:r>
            <a:r>
              <a:rPr lang="zh-CN" altLang="en-US" sz="1000" dirty="0">
                <a:solidFill>
                  <a:schemeClr val="bg1">
                    <a:lumMod val="50000"/>
                  </a:schemeClr>
                </a:solidFill>
                <a:latin typeface="Arial" pitchFamily="34" charset="0"/>
                <a:ea typeface="微软雅黑" pitchFamily="34" charset="-122"/>
              </a:rPr>
              <a:t>将项目代码托管，方便小组代码管理，使得小组成员合作更紧密。</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1" name="圆角矩形 160"/>
          <p:cNvSpPr/>
          <p:nvPr/>
        </p:nvSpPr>
        <p:spPr>
          <a:xfrm>
            <a:off x="1649629"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方法三</a:t>
            </a:r>
          </a:p>
        </p:txBody>
      </p:sp>
      <p:grpSp>
        <p:nvGrpSpPr>
          <p:cNvPr id="4" name="组合 3"/>
          <p:cNvGrpSpPr/>
          <p:nvPr/>
        </p:nvGrpSpPr>
        <p:grpSpPr>
          <a:xfrm>
            <a:off x="4360547" y="1601788"/>
            <a:ext cx="417513" cy="3160713"/>
            <a:chOff x="4360547" y="1601788"/>
            <a:chExt cx="417513" cy="3160713"/>
          </a:xfrm>
        </p:grpSpPr>
        <p:sp>
          <p:nvSpPr>
            <p:cNvPr id="2125"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26"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27"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8"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9"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130"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31"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41" name="矩形 4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项目方法</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14:bounceEnd="60000">
                                          <p:cBhvr additive="base">
                                            <p:cTn id="22" dur="500" fill="hold"/>
                                            <p:tgtEl>
                                              <p:spTgt spid="159"/>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14:bounceEnd="60000">
                                          <p:cBhvr additive="base">
                                            <p:cTn id="42" dur="500" fill="hold"/>
                                            <p:tgtEl>
                                              <p:spTgt spid="155"/>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14:bounceEnd="60000">
                                          <p:cBhvr additive="base">
                                            <p:cTn id="62" dur="500" fill="hold"/>
                                            <p:tgtEl>
                                              <p:spTgt spid="161"/>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148" grpId="0" animBg="1"/>
          <p:bldP spid="148" grpId="1" animBg="1"/>
          <p:bldP spid="154" grpId="0"/>
          <p:bldP spid="155" grpId="0" animBg="1"/>
          <p:bldP spid="158" grpId="0"/>
          <p:bldP spid="159" grpId="0" animBg="1"/>
          <p:bldP spid="160" grpId="0"/>
          <p:bldP spid="1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cBhvr additive="base">
                                            <p:cTn id="22" dur="500" fill="hold"/>
                                            <p:tgtEl>
                                              <p:spTgt spid="159"/>
                                            </p:tgtEl>
                                            <p:attrNameLst>
                                              <p:attrName>ppt_x</p:attrName>
                                            </p:attrNameLst>
                                          </p:cBhvr>
                                          <p:tavLst>
                                            <p:tav tm="0">
                                              <p:val>
                                                <p:strVal val="0-#ppt_w/2"/>
                                              </p:val>
                                            </p:tav>
                                            <p:tav tm="100000">
                                              <p:val>
                                                <p:strVal val="#ppt_x"/>
                                              </p:val>
                                            </p:tav>
                                          </p:tavLst>
                                        </p:anim>
                                        <p:anim calcmode="lin" valueType="num">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1+#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148" grpId="0" animBg="1"/>
          <p:bldP spid="148" grpId="1" animBg="1"/>
          <p:bldP spid="154" grpId="0"/>
          <p:bldP spid="155" grpId="0" animBg="1"/>
          <p:bldP spid="158" grpId="0"/>
          <p:bldP spid="159" grpId="0" animBg="1"/>
          <p:bldP spid="160" grpId="0"/>
          <p:bldP spid="161"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项目思路与方法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endParaRP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相关建议与总结</a:t>
            </a:r>
          </a:p>
        </p:txBody>
      </p:sp>
      <p:sp>
        <p:nvSpPr>
          <p:cNvPr id="41" name="矩形 4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项目目标</a:t>
            </a:r>
          </a:p>
        </p:txBody>
      </p:sp>
      <p:grpSp>
        <p:nvGrpSpPr>
          <p:cNvPr id="33" name="组合 32">
            <a:extLst>
              <a:ext uri="{FF2B5EF4-FFF2-40B4-BE49-F238E27FC236}">
                <a16:creationId xmlns:a16="http://schemas.microsoft.com/office/drawing/2014/main" id="{B0B5F5DC-3766-472F-95BC-CF0A020B43B1}"/>
              </a:ext>
            </a:extLst>
          </p:cNvPr>
          <p:cNvGrpSpPr/>
          <p:nvPr/>
        </p:nvGrpSpPr>
        <p:grpSpPr>
          <a:xfrm>
            <a:off x="3004767" y="1150072"/>
            <a:ext cx="3223366" cy="3000166"/>
            <a:chOff x="974092" y="1272064"/>
            <a:chExt cx="3736975" cy="3478213"/>
          </a:xfrm>
          <a:solidFill>
            <a:srgbClr val="EAEAEA"/>
          </a:solidFill>
        </p:grpSpPr>
        <p:sp>
          <p:nvSpPr>
            <p:cNvPr id="34" name="Freeform 6">
              <a:extLst>
                <a:ext uri="{FF2B5EF4-FFF2-40B4-BE49-F238E27FC236}">
                  <a16:creationId xmlns:a16="http://schemas.microsoft.com/office/drawing/2014/main" id="{7CAD2FF4-816A-48DE-A4E5-CCB900DAE198}"/>
                </a:ext>
              </a:extLst>
            </p:cNvPr>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a:extLst>
                <a:ext uri="{FF2B5EF4-FFF2-40B4-BE49-F238E27FC236}">
                  <a16:creationId xmlns:a16="http://schemas.microsoft.com/office/drawing/2014/main" id="{C889234C-403E-4928-A864-4F24483B4C17}"/>
                </a:ext>
              </a:extLst>
            </p:cNvPr>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8">
              <a:extLst>
                <a:ext uri="{FF2B5EF4-FFF2-40B4-BE49-F238E27FC236}">
                  <a16:creationId xmlns:a16="http://schemas.microsoft.com/office/drawing/2014/main" id="{0EC0E77D-4875-4AD2-9136-81A65D275F71}"/>
                </a:ext>
              </a:extLst>
            </p:cNvPr>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Oval 9">
              <a:extLst>
                <a:ext uri="{FF2B5EF4-FFF2-40B4-BE49-F238E27FC236}">
                  <a16:creationId xmlns:a16="http://schemas.microsoft.com/office/drawing/2014/main" id="{ADCAFA78-EA3D-4CA6-BCF3-605FC466DF5A}"/>
                </a:ext>
              </a:extLst>
            </p:cNvPr>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
              <a:extLst>
                <a:ext uri="{FF2B5EF4-FFF2-40B4-BE49-F238E27FC236}">
                  <a16:creationId xmlns:a16="http://schemas.microsoft.com/office/drawing/2014/main" id="{408A51D2-5530-444A-A03F-5065B656A452}"/>
                </a:ext>
              </a:extLst>
            </p:cNvPr>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1">
              <a:extLst>
                <a:ext uri="{FF2B5EF4-FFF2-40B4-BE49-F238E27FC236}">
                  <a16:creationId xmlns:a16="http://schemas.microsoft.com/office/drawing/2014/main" id="{E760CB51-ABF9-4F73-9544-7226C3D1489D}"/>
                </a:ext>
              </a:extLst>
            </p:cNvPr>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
              <a:extLst>
                <a:ext uri="{FF2B5EF4-FFF2-40B4-BE49-F238E27FC236}">
                  <a16:creationId xmlns:a16="http://schemas.microsoft.com/office/drawing/2014/main" id="{E4389684-6758-4FE7-A2C6-7038E8999DEF}"/>
                </a:ext>
              </a:extLst>
            </p:cNvPr>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
              <a:extLst>
                <a:ext uri="{FF2B5EF4-FFF2-40B4-BE49-F238E27FC236}">
                  <a16:creationId xmlns:a16="http://schemas.microsoft.com/office/drawing/2014/main" id="{9AA76454-1977-41BD-B11D-CEC1DC5B0B6F}"/>
                </a:ext>
              </a:extLst>
            </p:cNvPr>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Rectangle 14">
              <a:extLst>
                <a:ext uri="{FF2B5EF4-FFF2-40B4-BE49-F238E27FC236}">
                  <a16:creationId xmlns:a16="http://schemas.microsoft.com/office/drawing/2014/main" id="{0397F124-A2FE-4950-82C2-9C84370FACF0}"/>
                </a:ext>
              </a:extLst>
            </p:cNvPr>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Oval 15">
              <a:extLst>
                <a:ext uri="{FF2B5EF4-FFF2-40B4-BE49-F238E27FC236}">
                  <a16:creationId xmlns:a16="http://schemas.microsoft.com/office/drawing/2014/main" id="{375363C9-5314-4894-A0C1-0702432B5DF1}"/>
                </a:ext>
              </a:extLst>
            </p:cNvPr>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a:extLst>
                <a:ext uri="{FF2B5EF4-FFF2-40B4-BE49-F238E27FC236}">
                  <a16:creationId xmlns:a16="http://schemas.microsoft.com/office/drawing/2014/main" id="{EBB497CA-BD4E-44BC-9055-D121435D72A7}"/>
                </a:ext>
              </a:extLst>
            </p:cNvPr>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a:extLst>
                <a:ext uri="{FF2B5EF4-FFF2-40B4-BE49-F238E27FC236}">
                  <a16:creationId xmlns:a16="http://schemas.microsoft.com/office/drawing/2014/main" id="{2338DF98-F54B-4220-8251-3E08826D59CD}"/>
                </a:ext>
              </a:extLst>
            </p:cNvPr>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8">
              <a:extLst>
                <a:ext uri="{FF2B5EF4-FFF2-40B4-BE49-F238E27FC236}">
                  <a16:creationId xmlns:a16="http://schemas.microsoft.com/office/drawing/2014/main" id="{3C8069D7-27B1-49DD-80A2-0C1760500649}"/>
                </a:ext>
              </a:extLst>
            </p:cNvPr>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9">
              <a:extLst>
                <a:ext uri="{FF2B5EF4-FFF2-40B4-BE49-F238E27FC236}">
                  <a16:creationId xmlns:a16="http://schemas.microsoft.com/office/drawing/2014/main" id="{08D67BBF-1719-4005-AA6D-DA9477363C77}"/>
                </a:ext>
              </a:extLst>
            </p:cNvPr>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0">
              <a:extLst>
                <a:ext uri="{FF2B5EF4-FFF2-40B4-BE49-F238E27FC236}">
                  <a16:creationId xmlns:a16="http://schemas.microsoft.com/office/drawing/2014/main" id="{B52FD6F7-D535-43B4-BC63-E1B05A1F33B6}"/>
                </a:ext>
              </a:extLst>
            </p:cNvPr>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1">
              <a:extLst>
                <a:ext uri="{FF2B5EF4-FFF2-40B4-BE49-F238E27FC236}">
                  <a16:creationId xmlns:a16="http://schemas.microsoft.com/office/drawing/2014/main" id="{34155BD6-1583-4EA6-9B9C-A59729CCBE5D}"/>
                </a:ext>
              </a:extLst>
            </p:cNvPr>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2">
              <a:extLst>
                <a:ext uri="{FF2B5EF4-FFF2-40B4-BE49-F238E27FC236}">
                  <a16:creationId xmlns:a16="http://schemas.microsoft.com/office/drawing/2014/main" id="{73F9878E-2D87-4366-A019-D3C8D3515820}"/>
                </a:ext>
              </a:extLst>
            </p:cNvPr>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
              <a:extLst>
                <a:ext uri="{FF2B5EF4-FFF2-40B4-BE49-F238E27FC236}">
                  <a16:creationId xmlns:a16="http://schemas.microsoft.com/office/drawing/2014/main" id="{2E47C9B8-2D70-44F2-ABB1-298FF8F66914}"/>
                </a:ext>
              </a:extLst>
            </p:cNvPr>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4">
              <a:extLst>
                <a:ext uri="{FF2B5EF4-FFF2-40B4-BE49-F238E27FC236}">
                  <a16:creationId xmlns:a16="http://schemas.microsoft.com/office/drawing/2014/main" id="{E1F4E9F6-EE0E-442A-BAC4-AFFF156340E0}"/>
                </a:ext>
              </a:extLst>
            </p:cNvPr>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5">
              <a:extLst>
                <a:ext uri="{FF2B5EF4-FFF2-40B4-BE49-F238E27FC236}">
                  <a16:creationId xmlns:a16="http://schemas.microsoft.com/office/drawing/2014/main" id="{E5D04BCE-7F7F-4453-BC9D-CDEDA86E7A18}"/>
                </a:ext>
              </a:extLst>
            </p:cNvPr>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6">
              <a:extLst>
                <a:ext uri="{FF2B5EF4-FFF2-40B4-BE49-F238E27FC236}">
                  <a16:creationId xmlns:a16="http://schemas.microsoft.com/office/drawing/2014/main" id="{9240B1BE-E06D-4C9C-99F1-6A21E3A9E6F1}"/>
                </a:ext>
              </a:extLst>
            </p:cNvPr>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
              <a:extLst>
                <a:ext uri="{FF2B5EF4-FFF2-40B4-BE49-F238E27FC236}">
                  <a16:creationId xmlns:a16="http://schemas.microsoft.com/office/drawing/2014/main" id="{2AA9FFA3-64BB-4EF5-BC19-FD18DF69454D}"/>
                </a:ext>
              </a:extLst>
            </p:cNvPr>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8">
              <a:extLst>
                <a:ext uri="{FF2B5EF4-FFF2-40B4-BE49-F238E27FC236}">
                  <a16:creationId xmlns:a16="http://schemas.microsoft.com/office/drawing/2014/main" id="{E6EC8373-4A44-45D6-A912-083C531AB94A}"/>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9">
              <a:extLst>
                <a:ext uri="{FF2B5EF4-FFF2-40B4-BE49-F238E27FC236}">
                  <a16:creationId xmlns:a16="http://schemas.microsoft.com/office/drawing/2014/main" id="{72260B78-250E-4000-8E4E-D9646310115B}"/>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0">
              <a:extLst>
                <a:ext uri="{FF2B5EF4-FFF2-40B4-BE49-F238E27FC236}">
                  <a16:creationId xmlns:a16="http://schemas.microsoft.com/office/drawing/2014/main" id="{BB55F261-165E-49BF-9EC6-847B14CB48FC}"/>
                </a:ext>
              </a:extLst>
            </p:cNvPr>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1">
              <a:extLst>
                <a:ext uri="{FF2B5EF4-FFF2-40B4-BE49-F238E27FC236}">
                  <a16:creationId xmlns:a16="http://schemas.microsoft.com/office/drawing/2014/main" id="{CF34D77D-9E33-4D16-AA88-8CFAC5F0023C}"/>
                </a:ext>
              </a:extLst>
            </p:cNvPr>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2">
              <a:extLst>
                <a:ext uri="{FF2B5EF4-FFF2-40B4-BE49-F238E27FC236}">
                  <a16:creationId xmlns:a16="http://schemas.microsoft.com/office/drawing/2014/main" id="{C913DD72-F2E4-4572-93A3-9243D8D560A9}"/>
                </a:ext>
              </a:extLst>
            </p:cNvPr>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3">
              <a:extLst>
                <a:ext uri="{FF2B5EF4-FFF2-40B4-BE49-F238E27FC236}">
                  <a16:creationId xmlns:a16="http://schemas.microsoft.com/office/drawing/2014/main" id="{6CB2E72B-962E-411F-903B-1DE2509E8F4F}"/>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4">
              <a:extLst>
                <a:ext uri="{FF2B5EF4-FFF2-40B4-BE49-F238E27FC236}">
                  <a16:creationId xmlns:a16="http://schemas.microsoft.com/office/drawing/2014/main" id="{614A0145-7C96-43AD-9E6F-F1F62B4B1AE2}"/>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5">
              <a:extLst>
                <a:ext uri="{FF2B5EF4-FFF2-40B4-BE49-F238E27FC236}">
                  <a16:creationId xmlns:a16="http://schemas.microsoft.com/office/drawing/2014/main" id="{8C50214A-A9F7-4E95-B486-EF29D5C81232}"/>
                </a:ext>
              </a:extLst>
            </p:cNvPr>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6">
              <a:extLst>
                <a:ext uri="{FF2B5EF4-FFF2-40B4-BE49-F238E27FC236}">
                  <a16:creationId xmlns:a16="http://schemas.microsoft.com/office/drawing/2014/main" id="{BC355F7D-3518-41D0-8327-056F948CCF37}"/>
                </a:ext>
              </a:extLst>
            </p:cNvPr>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
              <a:extLst>
                <a:ext uri="{FF2B5EF4-FFF2-40B4-BE49-F238E27FC236}">
                  <a16:creationId xmlns:a16="http://schemas.microsoft.com/office/drawing/2014/main" id="{5500E779-A1A7-49BF-BB70-EE54275B818D}"/>
                </a:ext>
              </a:extLst>
            </p:cNvPr>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8">
              <a:extLst>
                <a:ext uri="{FF2B5EF4-FFF2-40B4-BE49-F238E27FC236}">
                  <a16:creationId xmlns:a16="http://schemas.microsoft.com/office/drawing/2014/main" id="{665C5051-3AC0-4E36-9C6D-3A0432507E77}"/>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9">
              <a:extLst>
                <a:ext uri="{FF2B5EF4-FFF2-40B4-BE49-F238E27FC236}">
                  <a16:creationId xmlns:a16="http://schemas.microsoft.com/office/drawing/2014/main" id="{7DEFF589-7BED-452E-B5EC-0CAF8EDEB1E0}"/>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0">
              <a:extLst>
                <a:ext uri="{FF2B5EF4-FFF2-40B4-BE49-F238E27FC236}">
                  <a16:creationId xmlns:a16="http://schemas.microsoft.com/office/drawing/2014/main" id="{8573FD1F-6C89-4B0C-A4AE-C2763491B979}"/>
                </a:ext>
              </a:extLst>
            </p:cNvPr>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1">
              <a:extLst>
                <a:ext uri="{FF2B5EF4-FFF2-40B4-BE49-F238E27FC236}">
                  <a16:creationId xmlns:a16="http://schemas.microsoft.com/office/drawing/2014/main" id="{02F9C215-FBDB-4901-8168-FF7344672513}"/>
                </a:ext>
              </a:extLst>
            </p:cNvPr>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2">
              <a:extLst>
                <a:ext uri="{FF2B5EF4-FFF2-40B4-BE49-F238E27FC236}">
                  <a16:creationId xmlns:a16="http://schemas.microsoft.com/office/drawing/2014/main" id="{3816E041-7CF6-4F48-BF9D-A0FCEDC3C958}"/>
                </a:ext>
              </a:extLst>
            </p:cNvPr>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3">
              <a:extLst>
                <a:ext uri="{FF2B5EF4-FFF2-40B4-BE49-F238E27FC236}">
                  <a16:creationId xmlns:a16="http://schemas.microsoft.com/office/drawing/2014/main" id="{00999057-3150-4531-BD32-C51F581A4BDC}"/>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4">
              <a:extLst>
                <a:ext uri="{FF2B5EF4-FFF2-40B4-BE49-F238E27FC236}">
                  <a16:creationId xmlns:a16="http://schemas.microsoft.com/office/drawing/2014/main" id="{74857675-DFC6-4819-B186-CA72761DF7D4}"/>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5">
              <a:extLst>
                <a:ext uri="{FF2B5EF4-FFF2-40B4-BE49-F238E27FC236}">
                  <a16:creationId xmlns:a16="http://schemas.microsoft.com/office/drawing/2014/main" id="{5F916C80-5815-4B2C-A18A-54F64846BAF4}"/>
                </a:ext>
              </a:extLst>
            </p:cNvPr>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6">
              <a:extLst>
                <a:ext uri="{FF2B5EF4-FFF2-40B4-BE49-F238E27FC236}">
                  <a16:creationId xmlns:a16="http://schemas.microsoft.com/office/drawing/2014/main" id="{8790CD70-B296-4829-91AE-EDA6CBE1DC69}"/>
                </a:ext>
              </a:extLst>
            </p:cNvPr>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7">
              <a:extLst>
                <a:ext uri="{FF2B5EF4-FFF2-40B4-BE49-F238E27FC236}">
                  <a16:creationId xmlns:a16="http://schemas.microsoft.com/office/drawing/2014/main" id="{5E42275C-0390-4479-A958-CFC6C977D43C}"/>
                </a:ext>
              </a:extLst>
            </p:cNvPr>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8">
              <a:extLst>
                <a:ext uri="{FF2B5EF4-FFF2-40B4-BE49-F238E27FC236}">
                  <a16:creationId xmlns:a16="http://schemas.microsoft.com/office/drawing/2014/main" id="{56BA14CD-147D-4760-9CC6-D6E1D7986343}"/>
                </a:ext>
              </a:extLst>
            </p:cNvPr>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9">
              <a:extLst>
                <a:ext uri="{FF2B5EF4-FFF2-40B4-BE49-F238E27FC236}">
                  <a16:creationId xmlns:a16="http://schemas.microsoft.com/office/drawing/2014/main" id="{7BED7908-016A-4913-9C54-7C117E147469}"/>
                </a:ext>
              </a:extLst>
            </p:cNvPr>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50">
              <a:extLst>
                <a:ext uri="{FF2B5EF4-FFF2-40B4-BE49-F238E27FC236}">
                  <a16:creationId xmlns:a16="http://schemas.microsoft.com/office/drawing/2014/main" id="{9FAF5E19-B789-40CA-B0DE-468F2FF39D36}"/>
                </a:ext>
              </a:extLst>
            </p:cNvPr>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1">
              <a:extLst>
                <a:ext uri="{FF2B5EF4-FFF2-40B4-BE49-F238E27FC236}">
                  <a16:creationId xmlns:a16="http://schemas.microsoft.com/office/drawing/2014/main" id="{00140CDB-BD69-47E3-A22C-03D8DDFFB39D}"/>
                </a:ext>
              </a:extLst>
            </p:cNvPr>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2">
              <a:extLst>
                <a:ext uri="{FF2B5EF4-FFF2-40B4-BE49-F238E27FC236}">
                  <a16:creationId xmlns:a16="http://schemas.microsoft.com/office/drawing/2014/main" id="{BB5BC527-D85B-4606-AF16-BE2FAC82D397}"/>
                </a:ext>
              </a:extLst>
            </p:cNvPr>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3">
              <a:extLst>
                <a:ext uri="{FF2B5EF4-FFF2-40B4-BE49-F238E27FC236}">
                  <a16:creationId xmlns:a16="http://schemas.microsoft.com/office/drawing/2014/main" id="{37D69A7D-61B2-49E8-867E-2C37FBA7F942}"/>
                </a:ext>
              </a:extLst>
            </p:cNvPr>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4">
              <a:extLst>
                <a:ext uri="{FF2B5EF4-FFF2-40B4-BE49-F238E27FC236}">
                  <a16:creationId xmlns:a16="http://schemas.microsoft.com/office/drawing/2014/main" id="{F706E16F-E7AA-4F7B-90CC-93108CB30639}"/>
                </a:ext>
              </a:extLst>
            </p:cNvPr>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Oval 55">
              <a:extLst>
                <a:ext uri="{FF2B5EF4-FFF2-40B4-BE49-F238E27FC236}">
                  <a16:creationId xmlns:a16="http://schemas.microsoft.com/office/drawing/2014/main" id="{BCE185A9-D952-48D6-AE46-8168B7A7D4CE}"/>
                </a:ext>
              </a:extLst>
            </p:cNvPr>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6">
              <a:extLst>
                <a:ext uri="{FF2B5EF4-FFF2-40B4-BE49-F238E27FC236}">
                  <a16:creationId xmlns:a16="http://schemas.microsoft.com/office/drawing/2014/main" id="{35A581D8-BDFB-47AC-840D-C4B3A29F6147}"/>
                </a:ext>
              </a:extLst>
            </p:cNvPr>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7">
              <a:extLst>
                <a:ext uri="{FF2B5EF4-FFF2-40B4-BE49-F238E27FC236}">
                  <a16:creationId xmlns:a16="http://schemas.microsoft.com/office/drawing/2014/main" id="{BEBC475B-299E-45A6-93D4-F524BD67F441}"/>
                </a:ext>
              </a:extLst>
            </p:cNvPr>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8">
              <a:extLst>
                <a:ext uri="{FF2B5EF4-FFF2-40B4-BE49-F238E27FC236}">
                  <a16:creationId xmlns:a16="http://schemas.microsoft.com/office/drawing/2014/main" id="{BF43D87D-49DE-4F9F-A20F-8B7B590556E3}"/>
                </a:ext>
              </a:extLst>
            </p:cNvPr>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9">
              <a:extLst>
                <a:ext uri="{FF2B5EF4-FFF2-40B4-BE49-F238E27FC236}">
                  <a16:creationId xmlns:a16="http://schemas.microsoft.com/office/drawing/2014/main" id="{8FF1E696-67AE-4CA3-9918-7B6B585064E0}"/>
                </a:ext>
              </a:extLst>
            </p:cNvPr>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Oval 60">
              <a:extLst>
                <a:ext uri="{FF2B5EF4-FFF2-40B4-BE49-F238E27FC236}">
                  <a16:creationId xmlns:a16="http://schemas.microsoft.com/office/drawing/2014/main" id="{B0D05B2A-5F0A-4D24-8BB1-455120E737E7}"/>
                </a:ext>
              </a:extLst>
            </p:cNvPr>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1">
              <a:extLst>
                <a:ext uri="{FF2B5EF4-FFF2-40B4-BE49-F238E27FC236}">
                  <a16:creationId xmlns:a16="http://schemas.microsoft.com/office/drawing/2014/main" id="{A59AA131-3132-4043-9717-F552D31600A8}"/>
                </a:ext>
              </a:extLst>
            </p:cNvPr>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2">
              <a:extLst>
                <a:ext uri="{FF2B5EF4-FFF2-40B4-BE49-F238E27FC236}">
                  <a16:creationId xmlns:a16="http://schemas.microsoft.com/office/drawing/2014/main" id="{E4D05F3C-ADCF-45E1-85BC-054035369AB5}"/>
                </a:ext>
              </a:extLst>
            </p:cNvPr>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3">
              <a:extLst>
                <a:ext uri="{FF2B5EF4-FFF2-40B4-BE49-F238E27FC236}">
                  <a16:creationId xmlns:a16="http://schemas.microsoft.com/office/drawing/2014/main" id="{83296A62-0D58-4069-BF45-911DE02FD5C0}"/>
                </a:ext>
              </a:extLst>
            </p:cNvPr>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4">
              <a:extLst>
                <a:ext uri="{FF2B5EF4-FFF2-40B4-BE49-F238E27FC236}">
                  <a16:creationId xmlns:a16="http://schemas.microsoft.com/office/drawing/2014/main" id="{87CACBE9-3B5C-46E6-8E79-D904E3B031EF}"/>
                </a:ext>
              </a:extLst>
            </p:cNvPr>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5">
              <a:extLst>
                <a:ext uri="{FF2B5EF4-FFF2-40B4-BE49-F238E27FC236}">
                  <a16:creationId xmlns:a16="http://schemas.microsoft.com/office/drawing/2014/main" id="{C937A0C8-447E-4B33-9893-8D0D9F37AD01}"/>
                </a:ext>
              </a:extLst>
            </p:cNvPr>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6">
              <a:extLst>
                <a:ext uri="{FF2B5EF4-FFF2-40B4-BE49-F238E27FC236}">
                  <a16:creationId xmlns:a16="http://schemas.microsoft.com/office/drawing/2014/main" id="{EE529B75-8CA1-4013-90AF-8A1834F90D4D}"/>
                </a:ext>
              </a:extLst>
            </p:cNvPr>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7">
              <a:extLst>
                <a:ext uri="{FF2B5EF4-FFF2-40B4-BE49-F238E27FC236}">
                  <a16:creationId xmlns:a16="http://schemas.microsoft.com/office/drawing/2014/main" id="{7D6EEFDE-9504-4EE6-A147-AFD25881D7EC}"/>
                </a:ext>
              </a:extLst>
            </p:cNvPr>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Rectangle 68">
              <a:extLst>
                <a:ext uri="{FF2B5EF4-FFF2-40B4-BE49-F238E27FC236}">
                  <a16:creationId xmlns:a16="http://schemas.microsoft.com/office/drawing/2014/main" id="{27BD4554-1435-4C14-9A6D-0F2527167AD8}"/>
                </a:ext>
              </a:extLst>
            </p:cNvPr>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69">
              <a:extLst>
                <a:ext uri="{FF2B5EF4-FFF2-40B4-BE49-F238E27FC236}">
                  <a16:creationId xmlns:a16="http://schemas.microsoft.com/office/drawing/2014/main" id="{75290372-8BB8-44E6-8257-1A9C849FC664}"/>
                </a:ext>
              </a:extLst>
            </p:cNvPr>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0">
              <a:extLst>
                <a:ext uri="{FF2B5EF4-FFF2-40B4-BE49-F238E27FC236}">
                  <a16:creationId xmlns:a16="http://schemas.microsoft.com/office/drawing/2014/main" id="{F4744950-DEC1-42D7-B816-EED6058B2086}"/>
                </a:ext>
              </a:extLst>
            </p:cNvPr>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1">
              <a:extLst>
                <a:ext uri="{FF2B5EF4-FFF2-40B4-BE49-F238E27FC236}">
                  <a16:creationId xmlns:a16="http://schemas.microsoft.com/office/drawing/2014/main" id="{853E2E68-621F-4587-89DF-0A76E9A02B3C}"/>
                </a:ext>
              </a:extLst>
            </p:cNvPr>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2">
              <a:extLst>
                <a:ext uri="{FF2B5EF4-FFF2-40B4-BE49-F238E27FC236}">
                  <a16:creationId xmlns:a16="http://schemas.microsoft.com/office/drawing/2014/main" id="{AE4C0551-535F-4263-A648-54B4F6812C61}"/>
                </a:ext>
              </a:extLst>
            </p:cNvPr>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3">
              <a:extLst>
                <a:ext uri="{FF2B5EF4-FFF2-40B4-BE49-F238E27FC236}">
                  <a16:creationId xmlns:a16="http://schemas.microsoft.com/office/drawing/2014/main" id="{CC4C3A92-08F4-4300-9A3A-ABC3ED551574}"/>
                </a:ext>
              </a:extLst>
            </p:cNvPr>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4">
              <a:extLst>
                <a:ext uri="{FF2B5EF4-FFF2-40B4-BE49-F238E27FC236}">
                  <a16:creationId xmlns:a16="http://schemas.microsoft.com/office/drawing/2014/main" id="{4B867E2F-C9DC-42A3-85AE-8E1386068B6E}"/>
                </a:ext>
              </a:extLst>
            </p:cNvPr>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5">
              <a:extLst>
                <a:ext uri="{FF2B5EF4-FFF2-40B4-BE49-F238E27FC236}">
                  <a16:creationId xmlns:a16="http://schemas.microsoft.com/office/drawing/2014/main" id="{FA640D83-98FD-4C54-85B3-837A1360E369}"/>
                </a:ext>
              </a:extLst>
            </p:cNvPr>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6">
              <a:extLst>
                <a:ext uri="{FF2B5EF4-FFF2-40B4-BE49-F238E27FC236}">
                  <a16:creationId xmlns:a16="http://schemas.microsoft.com/office/drawing/2014/main" id="{1A2F7441-CFEE-493C-A327-0FE02ED5EE17}"/>
                </a:ext>
              </a:extLst>
            </p:cNvPr>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7">
              <a:extLst>
                <a:ext uri="{FF2B5EF4-FFF2-40B4-BE49-F238E27FC236}">
                  <a16:creationId xmlns:a16="http://schemas.microsoft.com/office/drawing/2014/main" id="{EC06C353-AA48-49B5-B227-C0CF31E8CC1A}"/>
                </a:ext>
              </a:extLst>
            </p:cNvPr>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8">
              <a:extLst>
                <a:ext uri="{FF2B5EF4-FFF2-40B4-BE49-F238E27FC236}">
                  <a16:creationId xmlns:a16="http://schemas.microsoft.com/office/drawing/2014/main" id="{8064A085-1C81-493B-96EE-277C579D7589}"/>
                </a:ext>
              </a:extLst>
            </p:cNvPr>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9">
              <a:extLst>
                <a:ext uri="{FF2B5EF4-FFF2-40B4-BE49-F238E27FC236}">
                  <a16:creationId xmlns:a16="http://schemas.microsoft.com/office/drawing/2014/main" id="{88B0EA1E-B561-480A-85EC-11B08262F66C}"/>
                </a:ext>
              </a:extLst>
            </p:cNvPr>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0">
              <a:extLst>
                <a:ext uri="{FF2B5EF4-FFF2-40B4-BE49-F238E27FC236}">
                  <a16:creationId xmlns:a16="http://schemas.microsoft.com/office/drawing/2014/main" id="{42BA5D94-9A96-4AA3-A370-EE1DBA99E745}"/>
                </a:ext>
              </a:extLst>
            </p:cNvPr>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1">
              <a:extLst>
                <a:ext uri="{FF2B5EF4-FFF2-40B4-BE49-F238E27FC236}">
                  <a16:creationId xmlns:a16="http://schemas.microsoft.com/office/drawing/2014/main" id="{FC834DF1-2ABA-4C08-B71C-BE8D8A59E869}"/>
                </a:ext>
              </a:extLst>
            </p:cNvPr>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2">
              <a:extLst>
                <a:ext uri="{FF2B5EF4-FFF2-40B4-BE49-F238E27FC236}">
                  <a16:creationId xmlns:a16="http://schemas.microsoft.com/office/drawing/2014/main" id="{BF5069C6-9DA5-438C-BEEC-A85ED2300DB2}"/>
                </a:ext>
              </a:extLst>
            </p:cNvPr>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3">
              <a:extLst>
                <a:ext uri="{FF2B5EF4-FFF2-40B4-BE49-F238E27FC236}">
                  <a16:creationId xmlns:a16="http://schemas.microsoft.com/office/drawing/2014/main" id="{451C0ECE-C49B-4152-A994-498488ACD9C6}"/>
                </a:ext>
              </a:extLst>
            </p:cNvPr>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4">
              <a:extLst>
                <a:ext uri="{FF2B5EF4-FFF2-40B4-BE49-F238E27FC236}">
                  <a16:creationId xmlns:a16="http://schemas.microsoft.com/office/drawing/2014/main" id="{94CA92DD-476A-42EA-AB5B-3642FFF6A42D}"/>
                </a:ext>
              </a:extLst>
            </p:cNvPr>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5">
              <a:extLst>
                <a:ext uri="{FF2B5EF4-FFF2-40B4-BE49-F238E27FC236}">
                  <a16:creationId xmlns:a16="http://schemas.microsoft.com/office/drawing/2014/main" id="{BBAE1D39-1FA4-4343-A78B-6F3F9484617B}"/>
                </a:ext>
              </a:extLst>
            </p:cNvPr>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6">
              <a:extLst>
                <a:ext uri="{FF2B5EF4-FFF2-40B4-BE49-F238E27FC236}">
                  <a16:creationId xmlns:a16="http://schemas.microsoft.com/office/drawing/2014/main" id="{AE57072A-A5D5-44F0-BB3C-EB08A4F307EA}"/>
                </a:ext>
              </a:extLst>
            </p:cNvPr>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7">
              <a:extLst>
                <a:ext uri="{FF2B5EF4-FFF2-40B4-BE49-F238E27FC236}">
                  <a16:creationId xmlns:a16="http://schemas.microsoft.com/office/drawing/2014/main" id="{C2F7CC69-75DC-4F7C-B653-158BF6E1AFC6}"/>
                </a:ext>
              </a:extLst>
            </p:cNvPr>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8">
              <a:extLst>
                <a:ext uri="{FF2B5EF4-FFF2-40B4-BE49-F238E27FC236}">
                  <a16:creationId xmlns:a16="http://schemas.microsoft.com/office/drawing/2014/main" id="{792B9D9E-C826-4472-AB98-3853671E0C55}"/>
                </a:ext>
              </a:extLst>
            </p:cNvPr>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组合 123">
            <a:extLst>
              <a:ext uri="{FF2B5EF4-FFF2-40B4-BE49-F238E27FC236}">
                <a16:creationId xmlns:a16="http://schemas.microsoft.com/office/drawing/2014/main" id="{212BC203-0368-48CC-90D2-F9CB4C6E7534}"/>
              </a:ext>
            </a:extLst>
          </p:cNvPr>
          <p:cNvGrpSpPr/>
          <p:nvPr/>
        </p:nvGrpSpPr>
        <p:grpSpPr>
          <a:xfrm>
            <a:off x="3718437" y="1886568"/>
            <a:ext cx="1706563" cy="1704975"/>
            <a:chOff x="3805238" y="2005013"/>
            <a:chExt cx="1706563" cy="1704975"/>
          </a:xfrm>
        </p:grpSpPr>
        <p:sp>
          <p:nvSpPr>
            <p:cNvPr id="125" name="Oval 7">
              <a:extLst>
                <a:ext uri="{FF2B5EF4-FFF2-40B4-BE49-F238E27FC236}">
                  <a16:creationId xmlns:a16="http://schemas.microsoft.com/office/drawing/2014/main" id="{F410CDDB-669C-452B-BB78-EAC61B63B760}"/>
                </a:ext>
              </a:extLst>
            </p:cNvPr>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6" name="Oval 8">
              <a:extLst>
                <a:ext uri="{FF2B5EF4-FFF2-40B4-BE49-F238E27FC236}">
                  <a16:creationId xmlns:a16="http://schemas.microsoft.com/office/drawing/2014/main" id="{907245C8-5655-4FB4-8B6D-AA8807771616}"/>
                </a:ext>
              </a:extLst>
            </p:cNvPr>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7" name="Oval 9">
              <a:extLst>
                <a:ext uri="{FF2B5EF4-FFF2-40B4-BE49-F238E27FC236}">
                  <a16:creationId xmlns:a16="http://schemas.microsoft.com/office/drawing/2014/main" id="{A0D8B242-E5D2-463D-AC7C-448D8614ED03}"/>
                </a:ext>
              </a:extLst>
            </p:cNvPr>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8" name="Oval 10">
              <a:extLst>
                <a:ext uri="{FF2B5EF4-FFF2-40B4-BE49-F238E27FC236}">
                  <a16:creationId xmlns:a16="http://schemas.microsoft.com/office/drawing/2014/main" id="{BEDC1F61-2E36-4464-889F-225A05E95E21}"/>
                </a:ext>
              </a:extLst>
            </p:cNvPr>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9" name="Oval 11">
              <a:extLst>
                <a:ext uri="{FF2B5EF4-FFF2-40B4-BE49-F238E27FC236}">
                  <a16:creationId xmlns:a16="http://schemas.microsoft.com/office/drawing/2014/main" id="{A390428C-A58F-4CAB-8F3A-D85D7A2C3B2C}"/>
                </a:ext>
              </a:extLst>
            </p:cNvPr>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30" name="组合 129">
            <a:extLst>
              <a:ext uri="{FF2B5EF4-FFF2-40B4-BE49-F238E27FC236}">
                <a16:creationId xmlns:a16="http://schemas.microsoft.com/office/drawing/2014/main" id="{C5570476-ACDF-4AF2-9478-3513183FF6E9}"/>
              </a:ext>
            </a:extLst>
          </p:cNvPr>
          <p:cNvGrpSpPr/>
          <p:nvPr/>
        </p:nvGrpSpPr>
        <p:grpSpPr>
          <a:xfrm>
            <a:off x="3473962" y="1451593"/>
            <a:ext cx="1095375" cy="1285875"/>
            <a:chOff x="3560763" y="1570038"/>
            <a:chExt cx="1095375" cy="1285875"/>
          </a:xfrm>
        </p:grpSpPr>
        <p:sp>
          <p:nvSpPr>
            <p:cNvPr id="131" name="Freeform 12">
              <a:extLst>
                <a:ext uri="{FF2B5EF4-FFF2-40B4-BE49-F238E27FC236}">
                  <a16:creationId xmlns:a16="http://schemas.microsoft.com/office/drawing/2014/main" id="{DBCE92E4-2E04-4549-8DBE-AF4C9F367593}"/>
                </a:ext>
              </a:extLst>
            </p:cNvPr>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
              <a:extLst>
                <a:ext uri="{FF2B5EF4-FFF2-40B4-BE49-F238E27FC236}">
                  <a16:creationId xmlns:a16="http://schemas.microsoft.com/office/drawing/2014/main" id="{2CC54F9D-69A4-4603-86B7-FB88F73E51CC}"/>
                </a:ext>
              </a:extLst>
            </p:cNvPr>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33" name="Freeform 14">
              <a:extLst>
                <a:ext uri="{FF2B5EF4-FFF2-40B4-BE49-F238E27FC236}">
                  <a16:creationId xmlns:a16="http://schemas.microsoft.com/office/drawing/2014/main" id="{B97D01AA-F393-4651-B619-C451FF8487ED}"/>
                </a:ext>
              </a:extLst>
            </p:cNvPr>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34" name="Freeform 15">
              <a:extLst>
                <a:ext uri="{FF2B5EF4-FFF2-40B4-BE49-F238E27FC236}">
                  <a16:creationId xmlns:a16="http://schemas.microsoft.com/office/drawing/2014/main" id="{8579DE29-6481-4329-8675-D0EA9784E8E7}"/>
                </a:ext>
              </a:extLst>
            </p:cNvPr>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35" name="Freeform 16">
              <a:extLst>
                <a:ext uri="{FF2B5EF4-FFF2-40B4-BE49-F238E27FC236}">
                  <a16:creationId xmlns:a16="http://schemas.microsoft.com/office/drawing/2014/main" id="{CB4663BB-C593-4829-8695-A5C19896AD3D}"/>
                </a:ext>
              </a:extLst>
            </p:cNvPr>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36" name="任意多边形 113">
            <a:extLst>
              <a:ext uri="{FF2B5EF4-FFF2-40B4-BE49-F238E27FC236}">
                <a16:creationId xmlns:a16="http://schemas.microsoft.com/office/drawing/2014/main" id="{98BB2828-F2EF-4F91-AECD-E783B2EA11F7}"/>
              </a:ext>
            </a:extLst>
          </p:cNvPr>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7" name="Rectangle 66">
            <a:extLst>
              <a:ext uri="{FF2B5EF4-FFF2-40B4-BE49-F238E27FC236}">
                <a16:creationId xmlns:a16="http://schemas.microsoft.com/office/drawing/2014/main" id="{EE3201F2-2158-4E3B-A2EF-C8D272DE200F}"/>
              </a:ext>
            </a:extLst>
          </p:cNvPr>
          <p:cNvSpPr>
            <a:spLocks noChangeArrowheads="1"/>
          </p:cNvSpPr>
          <p:nvPr/>
        </p:nvSpPr>
        <p:spPr bwMode="auto">
          <a:xfrm>
            <a:off x="467544" y="2384739"/>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用户通过输入股票名称或者证券代码能够查询到股票信息，并且用一种更加简洁的方式展现给用户。</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8" name="圆角矩形 116">
            <a:extLst>
              <a:ext uri="{FF2B5EF4-FFF2-40B4-BE49-F238E27FC236}">
                <a16:creationId xmlns:a16="http://schemas.microsoft.com/office/drawing/2014/main" id="{0154E835-CD78-4FE3-90B3-E117445D865E}"/>
              </a:ext>
            </a:extLst>
          </p:cNvPr>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目标一</a:t>
            </a:r>
          </a:p>
        </p:txBody>
      </p:sp>
      <p:sp>
        <p:nvSpPr>
          <p:cNvPr id="139" name="任意多边形 117">
            <a:extLst>
              <a:ext uri="{FF2B5EF4-FFF2-40B4-BE49-F238E27FC236}">
                <a16:creationId xmlns:a16="http://schemas.microsoft.com/office/drawing/2014/main" id="{167EB405-26BE-4C27-B2EE-E973C4E1952C}"/>
              </a:ext>
            </a:extLst>
          </p:cNvPr>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0" name="Rectangle 66">
            <a:extLst>
              <a:ext uri="{FF2B5EF4-FFF2-40B4-BE49-F238E27FC236}">
                <a16:creationId xmlns:a16="http://schemas.microsoft.com/office/drawing/2014/main" id="{2696DEF9-6723-4D31-95A1-4F8A51F977FA}"/>
              </a:ext>
            </a:extLst>
          </p:cNvPr>
          <p:cNvSpPr>
            <a:spLocks noChangeArrowheads="1"/>
          </p:cNvSpPr>
          <p:nvPr/>
        </p:nvSpPr>
        <p:spPr bwMode="auto">
          <a:xfrm>
            <a:off x="1547215" y="3967293"/>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帮助用户预测股票价格，防止大幅度涨跌导致用户大量资金流失，在一定置信区间内，对未来股票进行预测。</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圆角矩形 119">
            <a:extLst>
              <a:ext uri="{FF2B5EF4-FFF2-40B4-BE49-F238E27FC236}">
                <a16:creationId xmlns:a16="http://schemas.microsoft.com/office/drawing/2014/main" id="{87227DFA-6900-4947-9AD8-6483C3E824A5}"/>
              </a:ext>
            </a:extLst>
          </p:cNvPr>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目标三</a:t>
            </a:r>
          </a:p>
        </p:txBody>
      </p:sp>
      <p:sp>
        <p:nvSpPr>
          <p:cNvPr id="142" name="任意多边形 120">
            <a:extLst>
              <a:ext uri="{FF2B5EF4-FFF2-40B4-BE49-F238E27FC236}">
                <a16:creationId xmlns:a16="http://schemas.microsoft.com/office/drawing/2014/main" id="{A168D4B7-DC9B-49B6-835E-D36D4C1278BF}"/>
              </a:ext>
            </a:extLst>
          </p:cNvPr>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3" name="Rectangle 66">
            <a:extLst>
              <a:ext uri="{FF2B5EF4-FFF2-40B4-BE49-F238E27FC236}">
                <a16:creationId xmlns:a16="http://schemas.microsoft.com/office/drawing/2014/main" id="{BD6BC1B7-3A63-42A5-897B-E337417ACD0D}"/>
              </a:ext>
            </a:extLst>
          </p:cNvPr>
          <p:cNvSpPr>
            <a:spLocks noChangeArrowheads="1"/>
          </p:cNvSpPr>
          <p:nvPr/>
        </p:nvSpPr>
        <p:spPr bwMode="auto">
          <a:xfrm>
            <a:off x="6097385" y="2061209"/>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能够追踪大额交易，给用户提供这方面的信息，保证用户不因信息的不对称而造成财产上的大额度损失。</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4" name="圆角矩形 122">
            <a:extLst>
              <a:ext uri="{FF2B5EF4-FFF2-40B4-BE49-F238E27FC236}">
                <a16:creationId xmlns:a16="http://schemas.microsoft.com/office/drawing/2014/main" id="{B0A4FE80-B7B3-44DE-AA2C-717AF3E16B68}"/>
              </a:ext>
            </a:extLst>
          </p:cNvPr>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目标二</a:t>
            </a:r>
          </a:p>
        </p:txBody>
      </p:sp>
    </p:spTree>
    <p:extLst>
      <p:ext uri="{BB962C8B-B14F-4D97-AF65-F5344CB8AC3E}">
        <p14:creationId xmlns:p14="http://schemas.microsoft.com/office/powerpoint/2010/main" val="19358745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300" fill="hold"/>
                                            <p:tgtEl>
                                              <p:spTgt spid="124"/>
                                            </p:tgtEl>
                                            <p:attrNameLst>
                                              <p:attrName>ppt_w</p:attrName>
                                            </p:attrNameLst>
                                          </p:cBhvr>
                                          <p:tavLst>
                                            <p:tav tm="0">
                                              <p:val>
                                                <p:fltVal val="0"/>
                                              </p:val>
                                            </p:tav>
                                            <p:tav tm="100000">
                                              <p:val>
                                                <p:strVal val="#ppt_w"/>
                                              </p:val>
                                            </p:tav>
                                          </p:tavLst>
                                        </p:anim>
                                        <p:anim calcmode="lin" valueType="num">
                                          <p:cBhvr>
                                            <p:cTn id="8" dur="300" fill="hold"/>
                                            <p:tgtEl>
                                              <p:spTgt spid="124"/>
                                            </p:tgtEl>
                                            <p:attrNameLst>
                                              <p:attrName>ppt_h</p:attrName>
                                            </p:attrNameLst>
                                          </p:cBhvr>
                                          <p:tavLst>
                                            <p:tav tm="0">
                                              <p:val>
                                                <p:fltVal val="0"/>
                                              </p:val>
                                            </p:tav>
                                            <p:tav tm="100000">
                                              <p:val>
                                                <p:strVal val="#ppt_h"/>
                                              </p:val>
                                            </p:tav>
                                          </p:tavLst>
                                        </p:anim>
                                        <p:animEffect transition="in" filter="fade">
                                          <p:cBhvr>
                                            <p:cTn id="9" dur="300"/>
                                            <p:tgtEl>
                                              <p:spTgt spid="124"/>
                                            </p:tgtEl>
                                          </p:cBhvr>
                                        </p:animEffect>
                                      </p:childTnLst>
                                    </p:cTn>
                                  </p:par>
                                  <p:par>
                                    <p:cTn id="10" presetID="6" presetClass="emph" presetSubtype="0" autoRev="1" fill="hold" nodeType="withEffect">
                                      <p:stCondLst>
                                        <p:cond delay="300"/>
                                      </p:stCondLst>
                                      <p:childTnLst>
                                        <p:animScale>
                                          <p:cBhvr>
                                            <p:cTn id="11" dur="150" fill="hold"/>
                                            <p:tgtEl>
                                              <p:spTgt spid="124"/>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100"/>
                                            <p:tgtEl>
                                              <p:spTgt spid="130"/>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0"/>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42"/>
                                            </p:tgtEl>
                                            <p:attrNameLst>
                                              <p:attrName>style.visibility</p:attrName>
                                            </p:attrNameLst>
                                          </p:cBhvr>
                                          <p:to>
                                            <p:strVal val="visible"/>
                                          </p:to>
                                        </p:set>
                                        <p:animEffect transition="in" filter="wipe(left)">
                                          <p:cBhvr>
                                            <p:cTn id="22" dur="500"/>
                                            <p:tgtEl>
                                              <p:spTgt spid="142"/>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44"/>
                                            </p:tgtEl>
                                            <p:attrNameLst>
                                              <p:attrName>style.visibility</p:attrName>
                                            </p:attrNameLst>
                                          </p:cBhvr>
                                          <p:to>
                                            <p:strVal val="visible"/>
                                          </p:to>
                                        </p:set>
                                        <p:anim calcmode="lin" valueType="num" p14:bounceEnd="60000">
                                          <p:cBhvr additive="base">
                                            <p:cTn id="25" dur="500" fill="hold"/>
                                            <p:tgtEl>
                                              <p:spTgt spid="144"/>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44"/>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43"/>
                                            </p:tgtEl>
                                            <p:attrNameLst>
                                              <p:attrName>style.visibility</p:attrName>
                                            </p:attrNameLst>
                                          </p:cBhvr>
                                          <p:to>
                                            <p:strVal val="visible"/>
                                          </p:to>
                                        </p:set>
                                        <p:anim calcmode="lin" valueType="num">
                                          <p:cBhvr>
                                            <p:cTn id="29" dur="500" fill="hold"/>
                                            <p:tgtEl>
                                              <p:spTgt spid="143"/>
                                            </p:tgtEl>
                                            <p:attrNameLst>
                                              <p:attrName>ppt_w</p:attrName>
                                            </p:attrNameLst>
                                          </p:cBhvr>
                                          <p:tavLst>
                                            <p:tav tm="0">
                                              <p:val>
                                                <p:strVal val="#ppt_w*0.70"/>
                                              </p:val>
                                            </p:tav>
                                            <p:tav tm="100000">
                                              <p:val>
                                                <p:strVal val="#ppt_w"/>
                                              </p:val>
                                            </p:tav>
                                          </p:tavLst>
                                        </p:anim>
                                        <p:anim calcmode="lin" valueType="num">
                                          <p:cBhvr>
                                            <p:cTn id="30" dur="500" fill="hold"/>
                                            <p:tgtEl>
                                              <p:spTgt spid="143"/>
                                            </p:tgtEl>
                                            <p:attrNameLst>
                                              <p:attrName>ppt_h</p:attrName>
                                            </p:attrNameLst>
                                          </p:cBhvr>
                                          <p:tavLst>
                                            <p:tav tm="0">
                                              <p:val>
                                                <p:strVal val="#ppt_h"/>
                                              </p:val>
                                            </p:tav>
                                            <p:tav tm="100000">
                                              <p:val>
                                                <p:strVal val="#ppt_h"/>
                                              </p:val>
                                            </p:tav>
                                          </p:tavLst>
                                        </p:anim>
                                        <p:animEffect transition="in" filter="fade">
                                          <p:cBhvr>
                                            <p:cTn id="31" dur="500"/>
                                            <p:tgtEl>
                                              <p:spTgt spid="143"/>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6"/>
                                            </p:tgtEl>
                                            <p:attrNameLst>
                                              <p:attrName>style.visibility</p:attrName>
                                            </p:attrNameLst>
                                          </p:cBhvr>
                                          <p:to>
                                            <p:strVal val="visible"/>
                                          </p:to>
                                        </p:set>
                                        <p:animEffect transition="in" filter="wipe(right)">
                                          <p:cBhvr>
                                            <p:cTn id="34" dur="500"/>
                                            <p:tgtEl>
                                              <p:spTgt spid="136"/>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38"/>
                                            </p:tgtEl>
                                            <p:attrNameLst>
                                              <p:attrName>style.visibility</p:attrName>
                                            </p:attrNameLst>
                                          </p:cBhvr>
                                          <p:to>
                                            <p:strVal val="visible"/>
                                          </p:to>
                                        </p:set>
                                        <p:anim calcmode="lin" valueType="num" p14:bounceEnd="60000">
                                          <p:cBhvr additive="base">
                                            <p:cTn id="37" dur="500" fill="hold"/>
                                            <p:tgtEl>
                                              <p:spTgt spid="138"/>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38"/>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37"/>
                                            </p:tgtEl>
                                            <p:attrNameLst>
                                              <p:attrName>style.visibility</p:attrName>
                                            </p:attrNameLst>
                                          </p:cBhvr>
                                          <p:to>
                                            <p:strVal val="visible"/>
                                          </p:to>
                                        </p:set>
                                        <p:anim calcmode="lin" valueType="num">
                                          <p:cBhvr>
                                            <p:cTn id="41" dur="500" fill="hold"/>
                                            <p:tgtEl>
                                              <p:spTgt spid="137"/>
                                            </p:tgtEl>
                                            <p:attrNameLst>
                                              <p:attrName>ppt_w</p:attrName>
                                            </p:attrNameLst>
                                          </p:cBhvr>
                                          <p:tavLst>
                                            <p:tav tm="0">
                                              <p:val>
                                                <p:strVal val="#ppt_w*0.70"/>
                                              </p:val>
                                            </p:tav>
                                            <p:tav tm="100000">
                                              <p:val>
                                                <p:strVal val="#ppt_w"/>
                                              </p:val>
                                            </p:tav>
                                          </p:tavLst>
                                        </p:anim>
                                        <p:anim calcmode="lin" valueType="num">
                                          <p:cBhvr>
                                            <p:cTn id="42" dur="500" fill="hold"/>
                                            <p:tgtEl>
                                              <p:spTgt spid="137"/>
                                            </p:tgtEl>
                                            <p:attrNameLst>
                                              <p:attrName>ppt_h</p:attrName>
                                            </p:attrNameLst>
                                          </p:cBhvr>
                                          <p:tavLst>
                                            <p:tav tm="0">
                                              <p:val>
                                                <p:strVal val="#ppt_h"/>
                                              </p:val>
                                            </p:tav>
                                            <p:tav tm="100000">
                                              <p:val>
                                                <p:strVal val="#ppt_h"/>
                                              </p:val>
                                            </p:tav>
                                          </p:tavLst>
                                        </p:anim>
                                        <p:animEffect transition="in" filter="fade">
                                          <p:cBhvr>
                                            <p:cTn id="43" dur="500"/>
                                            <p:tgtEl>
                                              <p:spTgt spid="137"/>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39"/>
                                            </p:tgtEl>
                                            <p:attrNameLst>
                                              <p:attrName>style.visibility</p:attrName>
                                            </p:attrNameLst>
                                          </p:cBhvr>
                                          <p:to>
                                            <p:strVal val="visible"/>
                                          </p:to>
                                        </p:set>
                                        <p:animEffect transition="in" filter="wipe(right)">
                                          <p:cBhvr>
                                            <p:cTn id="46" dur="500"/>
                                            <p:tgtEl>
                                              <p:spTgt spid="139"/>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41"/>
                                            </p:tgtEl>
                                            <p:attrNameLst>
                                              <p:attrName>style.visibility</p:attrName>
                                            </p:attrNameLst>
                                          </p:cBhvr>
                                          <p:to>
                                            <p:strVal val="visible"/>
                                          </p:to>
                                        </p:set>
                                        <p:anim calcmode="lin" valueType="num" p14:bounceEnd="60000">
                                          <p:cBhvr additive="base">
                                            <p:cTn id="49" dur="500" fill="hold"/>
                                            <p:tgtEl>
                                              <p:spTgt spid="141"/>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41"/>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0"/>
                                            </p:tgtEl>
                                            <p:attrNameLst>
                                              <p:attrName>style.visibility</p:attrName>
                                            </p:attrNameLst>
                                          </p:cBhvr>
                                          <p:to>
                                            <p:strVal val="visible"/>
                                          </p:to>
                                        </p:set>
                                        <p:anim calcmode="lin" valueType="num">
                                          <p:cBhvr>
                                            <p:cTn id="53" dur="500" fill="hold"/>
                                            <p:tgtEl>
                                              <p:spTgt spid="140"/>
                                            </p:tgtEl>
                                            <p:attrNameLst>
                                              <p:attrName>ppt_w</p:attrName>
                                            </p:attrNameLst>
                                          </p:cBhvr>
                                          <p:tavLst>
                                            <p:tav tm="0">
                                              <p:val>
                                                <p:strVal val="#ppt_w*0.70"/>
                                              </p:val>
                                            </p:tav>
                                            <p:tav tm="100000">
                                              <p:val>
                                                <p:strVal val="#ppt_w"/>
                                              </p:val>
                                            </p:tav>
                                          </p:tavLst>
                                        </p:anim>
                                        <p:anim calcmode="lin" valueType="num">
                                          <p:cBhvr>
                                            <p:cTn id="54" dur="500" fill="hold"/>
                                            <p:tgtEl>
                                              <p:spTgt spid="140"/>
                                            </p:tgtEl>
                                            <p:attrNameLst>
                                              <p:attrName>ppt_h</p:attrName>
                                            </p:attrNameLst>
                                          </p:cBhvr>
                                          <p:tavLst>
                                            <p:tav tm="0">
                                              <p:val>
                                                <p:strVal val="#ppt_h"/>
                                              </p:val>
                                            </p:tav>
                                            <p:tav tm="100000">
                                              <p:val>
                                                <p:strVal val="#ppt_h"/>
                                              </p:val>
                                            </p:tav>
                                          </p:tavLst>
                                        </p:anim>
                                        <p:animEffect transition="in" filter="fade">
                                          <p:cBhvr>
                                            <p:cTn id="5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p:bldP spid="138" grpId="0" animBg="1"/>
          <p:bldP spid="139" grpId="0" animBg="1"/>
          <p:bldP spid="140" grpId="0"/>
          <p:bldP spid="141" grpId="0" animBg="1"/>
          <p:bldP spid="142" grpId="0" animBg="1"/>
          <p:bldP spid="143" grpId="0"/>
          <p:bldP spid="1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300" fill="hold"/>
                                            <p:tgtEl>
                                              <p:spTgt spid="124"/>
                                            </p:tgtEl>
                                            <p:attrNameLst>
                                              <p:attrName>ppt_w</p:attrName>
                                            </p:attrNameLst>
                                          </p:cBhvr>
                                          <p:tavLst>
                                            <p:tav tm="0">
                                              <p:val>
                                                <p:fltVal val="0"/>
                                              </p:val>
                                            </p:tav>
                                            <p:tav tm="100000">
                                              <p:val>
                                                <p:strVal val="#ppt_w"/>
                                              </p:val>
                                            </p:tav>
                                          </p:tavLst>
                                        </p:anim>
                                        <p:anim calcmode="lin" valueType="num">
                                          <p:cBhvr>
                                            <p:cTn id="8" dur="300" fill="hold"/>
                                            <p:tgtEl>
                                              <p:spTgt spid="124"/>
                                            </p:tgtEl>
                                            <p:attrNameLst>
                                              <p:attrName>ppt_h</p:attrName>
                                            </p:attrNameLst>
                                          </p:cBhvr>
                                          <p:tavLst>
                                            <p:tav tm="0">
                                              <p:val>
                                                <p:fltVal val="0"/>
                                              </p:val>
                                            </p:tav>
                                            <p:tav tm="100000">
                                              <p:val>
                                                <p:strVal val="#ppt_h"/>
                                              </p:val>
                                            </p:tav>
                                          </p:tavLst>
                                        </p:anim>
                                        <p:animEffect transition="in" filter="fade">
                                          <p:cBhvr>
                                            <p:cTn id="9" dur="300"/>
                                            <p:tgtEl>
                                              <p:spTgt spid="124"/>
                                            </p:tgtEl>
                                          </p:cBhvr>
                                        </p:animEffect>
                                      </p:childTnLst>
                                    </p:cTn>
                                  </p:par>
                                  <p:par>
                                    <p:cTn id="10" presetID="6" presetClass="emph" presetSubtype="0" autoRev="1" fill="hold" nodeType="withEffect">
                                      <p:stCondLst>
                                        <p:cond delay="300"/>
                                      </p:stCondLst>
                                      <p:childTnLst>
                                        <p:animScale>
                                          <p:cBhvr>
                                            <p:cTn id="11" dur="150" fill="hold"/>
                                            <p:tgtEl>
                                              <p:spTgt spid="124"/>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100"/>
                                            <p:tgtEl>
                                              <p:spTgt spid="130"/>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0"/>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42"/>
                                            </p:tgtEl>
                                            <p:attrNameLst>
                                              <p:attrName>style.visibility</p:attrName>
                                            </p:attrNameLst>
                                          </p:cBhvr>
                                          <p:to>
                                            <p:strVal val="visible"/>
                                          </p:to>
                                        </p:set>
                                        <p:animEffect transition="in" filter="wipe(left)">
                                          <p:cBhvr>
                                            <p:cTn id="22" dur="500"/>
                                            <p:tgtEl>
                                              <p:spTgt spid="142"/>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44"/>
                                            </p:tgtEl>
                                            <p:attrNameLst>
                                              <p:attrName>style.visibility</p:attrName>
                                            </p:attrNameLst>
                                          </p:cBhvr>
                                          <p:to>
                                            <p:strVal val="visible"/>
                                          </p:to>
                                        </p:set>
                                        <p:anim calcmode="lin" valueType="num">
                                          <p:cBhvr additive="base">
                                            <p:cTn id="25" dur="500" fill="hold"/>
                                            <p:tgtEl>
                                              <p:spTgt spid="144"/>
                                            </p:tgtEl>
                                            <p:attrNameLst>
                                              <p:attrName>ppt_x</p:attrName>
                                            </p:attrNameLst>
                                          </p:cBhvr>
                                          <p:tavLst>
                                            <p:tav tm="0">
                                              <p:val>
                                                <p:strVal val="1+#ppt_w/2"/>
                                              </p:val>
                                            </p:tav>
                                            <p:tav tm="100000">
                                              <p:val>
                                                <p:strVal val="#ppt_x"/>
                                              </p:val>
                                            </p:tav>
                                          </p:tavLst>
                                        </p:anim>
                                        <p:anim calcmode="lin" valueType="num">
                                          <p:cBhvr additive="base">
                                            <p:cTn id="26" dur="500" fill="hold"/>
                                            <p:tgtEl>
                                              <p:spTgt spid="144"/>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43"/>
                                            </p:tgtEl>
                                            <p:attrNameLst>
                                              <p:attrName>style.visibility</p:attrName>
                                            </p:attrNameLst>
                                          </p:cBhvr>
                                          <p:to>
                                            <p:strVal val="visible"/>
                                          </p:to>
                                        </p:set>
                                        <p:anim calcmode="lin" valueType="num">
                                          <p:cBhvr>
                                            <p:cTn id="29" dur="500" fill="hold"/>
                                            <p:tgtEl>
                                              <p:spTgt spid="143"/>
                                            </p:tgtEl>
                                            <p:attrNameLst>
                                              <p:attrName>ppt_w</p:attrName>
                                            </p:attrNameLst>
                                          </p:cBhvr>
                                          <p:tavLst>
                                            <p:tav tm="0">
                                              <p:val>
                                                <p:strVal val="#ppt_w*0.70"/>
                                              </p:val>
                                            </p:tav>
                                            <p:tav tm="100000">
                                              <p:val>
                                                <p:strVal val="#ppt_w"/>
                                              </p:val>
                                            </p:tav>
                                          </p:tavLst>
                                        </p:anim>
                                        <p:anim calcmode="lin" valueType="num">
                                          <p:cBhvr>
                                            <p:cTn id="30" dur="500" fill="hold"/>
                                            <p:tgtEl>
                                              <p:spTgt spid="143"/>
                                            </p:tgtEl>
                                            <p:attrNameLst>
                                              <p:attrName>ppt_h</p:attrName>
                                            </p:attrNameLst>
                                          </p:cBhvr>
                                          <p:tavLst>
                                            <p:tav tm="0">
                                              <p:val>
                                                <p:strVal val="#ppt_h"/>
                                              </p:val>
                                            </p:tav>
                                            <p:tav tm="100000">
                                              <p:val>
                                                <p:strVal val="#ppt_h"/>
                                              </p:val>
                                            </p:tav>
                                          </p:tavLst>
                                        </p:anim>
                                        <p:animEffect transition="in" filter="fade">
                                          <p:cBhvr>
                                            <p:cTn id="31" dur="500"/>
                                            <p:tgtEl>
                                              <p:spTgt spid="143"/>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6"/>
                                            </p:tgtEl>
                                            <p:attrNameLst>
                                              <p:attrName>style.visibility</p:attrName>
                                            </p:attrNameLst>
                                          </p:cBhvr>
                                          <p:to>
                                            <p:strVal val="visible"/>
                                          </p:to>
                                        </p:set>
                                        <p:animEffect transition="in" filter="wipe(right)">
                                          <p:cBhvr>
                                            <p:cTn id="34" dur="500"/>
                                            <p:tgtEl>
                                              <p:spTgt spid="136"/>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38"/>
                                            </p:tgtEl>
                                            <p:attrNameLst>
                                              <p:attrName>style.visibility</p:attrName>
                                            </p:attrNameLst>
                                          </p:cBhvr>
                                          <p:to>
                                            <p:strVal val="visible"/>
                                          </p:to>
                                        </p:set>
                                        <p:anim calcmode="lin" valueType="num">
                                          <p:cBhvr additive="base">
                                            <p:cTn id="37" dur="500" fill="hold"/>
                                            <p:tgtEl>
                                              <p:spTgt spid="138"/>
                                            </p:tgtEl>
                                            <p:attrNameLst>
                                              <p:attrName>ppt_x</p:attrName>
                                            </p:attrNameLst>
                                          </p:cBhvr>
                                          <p:tavLst>
                                            <p:tav tm="0">
                                              <p:val>
                                                <p:strVal val="0-#ppt_w/2"/>
                                              </p:val>
                                            </p:tav>
                                            <p:tav tm="100000">
                                              <p:val>
                                                <p:strVal val="#ppt_x"/>
                                              </p:val>
                                            </p:tav>
                                          </p:tavLst>
                                        </p:anim>
                                        <p:anim calcmode="lin" valueType="num">
                                          <p:cBhvr additive="base">
                                            <p:cTn id="38" dur="500" fill="hold"/>
                                            <p:tgtEl>
                                              <p:spTgt spid="138"/>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37"/>
                                            </p:tgtEl>
                                            <p:attrNameLst>
                                              <p:attrName>style.visibility</p:attrName>
                                            </p:attrNameLst>
                                          </p:cBhvr>
                                          <p:to>
                                            <p:strVal val="visible"/>
                                          </p:to>
                                        </p:set>
                                        <p:anim calcmode="lin" valueType="num">
                                          <p:cBhvr>
                                            <p:cTn id="41" dur="500" fill="hold"/>
                                            <p:tgtEl>
                                              <p:spTgt spid="137"/>
                                            </p:tgtEl>
                                            <p:attrNameLst>
                                              <p:attrName>ppt_w</p:attrName>
                                            </p:attrNameLst>
                                          </p:cBhvr>
                                          <p:tavLst>
                                            <p:tav tm="0">
                                              <p:val>
                                                <p:strVal val="#ppt_w*0.70"/>
                                              </p:val>
                                            </p:tav>
                                            <p:tav tm="100000">
                                              <p:val>
                                                <p:strVal val="#ppt_w"/>
                                              </p:val>
                                            </p:tav>
                                          </p:tavLst>
                                        </p:anim>
                                        <p:anim calcmode="lin" valueType="num">
                                          <p:cBhvr>
                                            <p:cTn id="42" dur="500" fill="hold"/>
                                            <p:tgtEl>
                                              <p:spTgt spid="137"/>
                                            </p:tgtEl>
                                            <p:attrNameLst>
                                              <p:attrName>ppt_h</p:attrName>
                                            </p:attrNameLst>
                                          </p:cBhvr>
                                          <p:tavLst>
                                            <p:tav tm="0">
                                              <p:val>
                                                <p:strVal val="#ppt_h"/>
                                              </p:val>
                                            </p:tav>
                                            <p:tav tm="100000">
                                              <p:val>
                                                <p:strVal val="#ppt_h"/>
                                              </p:val>
                                            </p:tav>
                                          </p:tavLst>
                                        </p:anim>
                                        <p:animEffect transition="in" filter="fade">
                                          <p:cBhvr>
                                            <p:cTn id="43" dur="500"/>
                                            <p:tgtEl>
                                              <p:spTgt spid="137"/>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39"/>
                                            </p:tgtEl>
                                            <p:attrNameLst>
                                              <p:attrName>style.visibility</p:attrName>
                                            </p:attrNameLst>
                                          </p:cBhvr>
                                          <p:to>
                                            <p:strVal val="visible"/>
                                          </p:to>
                                        </p:set>
                                        <p:animEffect transition="in" filter="wipe(right)">
                                          <p:cBhvr>
                                            <p:cTn id="46" dur="500"/>
                                            <p:tgtEl>
                                              <p:spTgt spid="139"/>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41"/>
                                            </p:tgtEl>
                                            <p:attrNameLst>
                                              <p:attrName>style.visibility</p:attrName>
                                            </p:attrNameLst>
                                          </p:cBhvr>
                                          <p:to>
                                            <p:strVal val="visible"/>
                                          </p:to>
                                        </p:set>
                                        <p:anim calcmode="lin" valueType="num">
                                          <p:cBhvr additive="base">
                                            <p:cTn id="49" dur="500" fill="hold"/>
                                            <p:tgtEl>
                                              <p:spTgt spid="141"/>
                                            </p:tgtEl>
                                            <p:attrNameLst>
                                              <p:attrName>ppt_x</p:attrName>
                                            </p:attrNameLst>
                                          </p:cBhvr>
                                          <p:tavLst>
                                            <p:tav tm="0">
                                              <p:val>
                                                <p:strVal val="0-#ppt_w/2"/>
                                              </p:val>
                                            </p:tav>
                                            <p:tav tm="100000">
                                              <p:val>
                                                <p:strVal val="#ppt_x"/>
                                              </p:val>
                                            </p:tav>
                                          </p:tavLst>
                                        </p:anim>
                                        <p:anim calcmode="lin" valueType="num">
                                          <p:cBhvr additive="base">
                                            <p:cTn id="50" dur="500" fill="hold"/>
                                            <p:tgtEl>
                                              <p:spTgt spid="141"/>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0"/>
                                            </p:tgtEl>
                                            <p:attrNameLst>
                                              <p:attrName>style.visibility</p:attrName>
                                            </p:attrNameLst>
                                          </p:cBhvr>
                                          <p:to>
                                            <p:strVal val="visible"/>
                                          </p:to>
                                        </p:set>
                                        <p:anim calcmode="lin" valueType="num">
                                          <p:cBhvr>
                                            <p:cTn id="53" dur="500" fill="hold"/>
                                            <p:tgtEl>
                                              <p:spTgt spid="140"/>
                                            </p:tgtEl>
                                            <p:attrNameLst>
                                              <p:attrName>ppt_w</p:attrName>
                                            </p:attrNameLst>
                                          </p:cBhvr>
                                          <p:tavLst>
                                            <p:tav tm="0">
                                              <p:val>
                                                <p:strVal val="#ppt_w*0.70"/>
                                              </p:val>
                                            </p:tav>
                                            <p:tav tm="100000">
                                              <p:val>
                                                <p:strVal val="#ppt_w"/>
                                              </p:val>
                                            </p:tav>
                                          </p:tavLst>
                                        </p:anim>
                                        <p:anim calcmode="lin" valueType="num">
                                          <p:cBhvr>
                                            <p:cTn id="54" dur="500" fill="hold"/>
                                            <p:tgtEl>
                                              <p:spTgt spid="140"/>
                                            </p:tgtEl>
                                            <p:attrNameLst>
                                              <p:attrName>ppt_h</p:attrName>
                                            </p:attrNameLst>
                                          </p:cBhvr>
                                          <p:tavLst>
                                            <p:tav tm="0">
                                              <p:val>
                                                <p:strVal val="#ppt_h"/>
                                              </p:val>
                                            </p:tav>
                                            <p:tav tm="100000">
                                              <p:val>
                                                <p:strVal val="#ppt_h"/>
                                              </p:val>
                                            </p:tav>
                                          </p:tavLst>
                                        </p:anim>
                                        <p:animEffect transition="in" filter="fade">
                                          <p:cBhvr>
                                            <p:cTn id="5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p:bldP spid="138" grpId="0" animBg="1"/>
          <p:bldP spid="139" grpId="0" animBg="1"/>
          <p:bldP spid="140" grpId="0"/>
          <p:bldP spid="141" grpId="0" animBg="1"/>
          <p:bldP spid="142" grpId="0" animBg="1"/>
          <p:bldP spid="143" grpId="0"/>
          <p:bldP spid="144"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77715"/>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305053"/>
            <a:ext cx="870751" cy="481927"/>
          </a:xfrm>
          <a:prstGeom prst="rect">
            <a:avLst/>
          </a:prstGeom>
        </p:spPr>
        <p:txBody>
          <a:bodyPr wrap="none">
            <a:spAutoFit/>
          </a:bodyPr>
          <a:lstStyle/>
          <a:p>
            <a:pPr marL="171450" indent="-171450" algn="ctr">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关键技术</a:t>
            </a:r>
          </a:p>
          <a:p>
            <a:pPr marL="171450" indent="-171450" algn="ctr">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实践难点</a:t>
            </a: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1347</Words>
  <Application>Microsoft Office PowerPoint</Application>
  <PresentationFormat>自定义</PresentationFormat>
  <Paragraphs>187</Paragraphs>
  <Slides>21</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Ricardo Zheng</cp:lastModifiedBy>
  <cp:revision>81</cp:revision>
  <dcterms:created xsi:type="dcterms:W3CDTF">2016-02-27T06:12:00Z</dcterms:created>
  <dcterms:modified xsi:type="dcterms:W3CDTF">2019-07-22T00:03:11Z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