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13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theme/theme14.xml" ContentType="application/vnd.openxmlformats-officedocument.theme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3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4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5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6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7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8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9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10.xml" ContentType="application/vnd.openxmlformats-officedocument.presentationml.tags+xml"/>
  <Override PartName="/ppt/charts/chart10.xml" ContentType="application/vnd.openxmlformats-officedocument.drawingml.chart+xml"/>
  <Override PartName="/ppt/drawings/drawing1.xml" ContentType="application/vnd.openxmlformats-officedocument.drawingml.chartshape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theme/themeOverride1.xml" ContentType="application/vnd.openxmlformats-officedocument.themeOverride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  <p:sldMasterId id="2147483697" r:id="rId4"/>
    <p:sldMasterId id="2147483709" r:id="rId5"/>
    <p:sldMasterId id="2147483721" r:id="rId6"/>
    <p:sldMasterId id="2147483733" r:id="rId7"/>
    <p:sldMasterId id="2147483745" r:id="rId8"/>
    <p:sldMasterId id="2147483757" r:id="rId9"/>
    <p:sldMasterId id="2147483769" r:id="rId10"/>
    <p:sldMasterId id="2147483781" r:id="rId11"/>
    <p:sldMasterId id="2147483793" r:id="rId12"/>
    <p:sldMasterId id="2147483805" r:id="rId13"/>
    <p:sldMasterId id="2147483810" r:id="rId14"/>
    <p:sldMasterId id="2147483813" r:id="rId15"/>
  </p:sldMasterIdLst>
  <p:notesMasterIdLst>
    <p:notesMasterId r:id="rId45"/>
  </p:notesMasterIdLst>
  <p:sldIdLst>
    <p:sldId id="282" r:id="rId16"/>
    <p:sldId id="278" r:id="rId17"/>
    <p:sldId id="304" r:id="rId18"/>
    <p:sldId id="297" r:id="rId19"/>
    <p:sldId id="305" r:id="rId20"/>
    <p:sldId id="298" r:id="rId21"/>
    <p:sldId id="300" r:id="rId22"/>
    <p:sldId id="299" r:id="rId23"/>
    <p:sldId id="301" r:id="rId24"/>
    <p:sldId id="306" r:id="rId25"/>
    <p:sldId id="307" r:id="rId26"/>
    <p:sldId id="281" r:id="rId27"/>
    <p:sldId id="279" r:id="rId28"/>
    <p:sldId id="286" r:id="rId29"/>
    <p:sldId id="309" r:id="rId30"/>
    <p:sldId id="296" r:id="rId31"/>
    <p:sldId id="293" r:id="rId32"/>
    <p:sldId id="287" r:id="rId33"/>
    <p:sldId id="313" r:id="rId34"/>
    <p:sldId id="291" r:id="rId35"/>
    <p:sldId id="292" r:id="rId36"/>
    <p:sldId id="310" r:id="rId37"/>
    <p:sldId id="311" r:id="rId38"/>
    <p:sldId id="314" r:id="rId39"/>
    <p:sldId id="312" r:id="rId40"/>
    <p:sldId id="288" r:id="rId41"/>
    <p:sldId id="289" r:id="rId42"/>
    <p:sldId id="280" r:id="rId43"/>
    <p:sldId id="308" r:id="rId4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4B17E"/>
    <a:srgbClr val="0066FF"/>
    <a:srgbClr val="F4ECD4"/>
    <a:srgbClr val="FFCC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55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41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Documents%20and%20Settings\000288\&#26700;&#38754;\&#24037;&#26102;&#20135;&#20540;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erver\&#25991;&#31649;\05&#12289;&#31649;&#29702;&#38454;&#23618;&#23457;&#26597;&#20250;&#35758;\2016&#24180;&#31649;&#29702;&#23457;&#26680;&#36164;&#26009;\&#21697;&#36136;\&#21697;&#20445;&#37096;\&#38468;&#20214;\B1_&#28385;&#24847;&#24230;&#35843;&#26597;&#27719;&#24635;&#34920;2016-OK.xls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erver\&#25991;&#31649;\05&#12289;&#31649;&#29702;&#38454;&#23618;&#23457;&#26597;&#20250;&#35758;\2016&#24180;&#31649;&#29702;&#23457;&#26680;&#36164;&#26009;\&#21697;&#36136;\&#21697;&#20445;&#37096;\&#38468;&#20214;\B1_&#28385;&#24847;&#24230;&#35843;&#26597;&#27719;&#24635;&#34920;2016-OK.xls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003343\Desktop\&#24635;&#32467;&#25253;&#21578;\&#24635;&#32467;&#25253;&#21578;&#34920;&#26684;%20&#22270;&#34920;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003343\Desktop\&#24635;&#32467;&#25253;&#21578;\&#24635;&#32467;&#25253;&#21578;&#34920;&#26684;%20&#22270;&#34920;.xlsx" TargetMode="Externa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oleObject" Target="file:///E:\&#9733;&#24037;&#20316;&#35760;&#24405;\&#9733;2016&#24180;\04&#12289;&#20851;&#38190;&#24037;&#24207;&#20154;&#21592;&#31283;&#23450;&#24615;&#32479;&#35745;\2016&#24180;12&#26376;\&#27719;&#24635;&#65288;12&#26376;&#65289;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1&#24180;&#24230;&#23560;&#26696;\2017&#23560;&#26696;\2017.01.10_&#24180;&#24230;&#32317;&#32080;&#22577;&#21578;\2015&amp;2016&#35430;&#31639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1&#24180;&#24230;&#23560;&#26696;\2017&#23560;&#26696;\2017.01.10_&#24180;&#24230;&#32317;&#32080;&#22577;&#21578;\2015&amp;2016&#35430;&#31639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1&#24180;&#24230;&#23560;&#26696;\2017&#23560;&#26696;\2017.01.10_&#24180;&#24230;&#32317;&#32080;&#22577;&#21578;\2015&amp;2016&#35430;&#31639;&#3492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1&#24180;&#24230;&#23560;&#26696;\2017&#23560;&#26696;\2017.01.10_&#24180;&#24230;&#32317;&#32080;&#22577;&#21578;\2015&amp;2016&#35430;&#31639;&#3492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1&#24180;&#24230;&#23560;&#26696;\2017&#23560;&#26696;\2017.01.10_&#24180;&#24230;&#32317;&#32080;&#22577;&#21578;\2015&amp;2016&#35430;&#31639;&#34920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1&#24180;&#24230;&#23560;&#26696;\2017&#23560;&#26696;\2017.01.10_&#24180;&#24230;&#32317;&#32080;&#22577;&#21578;\2015&amp;2016&#35430;&#31639;&#34920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1&#24180;&#24230;&#23560;&#26696;\2017&#23560;&#26696;\2017.01.10_&#24180;&#24230;&#32317;&#32080;&#22577;&#21578;\2015&amp;2016&#35430;&#31639;&#34920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工作表1!$C$6</c:f>
              <c:strCache>
                <c:ptCount val="1"/>
                <c:pt idx="0">
                  <c:v>2015</c:v>
                </c:pt>
              </c:strCache>
            </c:strRef>
          </c:tx>
          <c:spPr>
            <a:ln w="635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工作表1!$D$5:$O$5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工作表1!$D$6:$O$6</c:f>
              <c:numCache>
                <c:formatCode>_ * #,##0_ ;_ * \-#,##0_ ;_ * "-"??_ ;_ @_ </c:formatCode>
                <c:ptCount val="12"/>
                <c:pt idx="0">
                  <c:v>620936</c:v>
                </c:pt>
                <c:pt idx="1">
                  <c:v>254066</c:v>
                </c:pt>
                <c:pt idx="2">
                  <c:v>475384</c:v>
                </c:pt>
                <c:pt idx="3">
                  <c:v>640296</c:v>
                </c:pt>
                <c:pt idx="4">
                  <c:v>693260</c:v>
                </c:pt>
                <c:pt idx="5">
                  <c:v>685487</c:v>
                </c:pt>
                <c:pt idx="6">
                  <c:v>725590</c:v>
                </c:pt>
                <c:pt idx="7">
                  <c:v>746484</c:v>
                </c:pt>
                <c:pt idx="8">
                  <c:v>918954</c:v>
                </c:pt>
                <c:pt idx="9">
                  <c:v>900727</c:v>
                </c:pt>
                <c:pt idx="10">
                  <c:v>938345</c:v>
                </c:pt>
                <c:pt idx="11">
                  <c:v>941594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工作表1!$C$7</c:f>
              <c:strCache>
                <c:ptCount val="1"/>
                <c:pt idx="0">
                  <c:v>2016</c:v>
                </c:pt>
              </c:strCache>
            </c:strRef>
          </c:tx>
          <c:spPr>
            <a:ln w="762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工作表1!$D$5:$O$5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工作表1!$D$7:$O$7</c:f>
              <c:numCache>
                <c:formatCode>_ * #,##0_ ;_ * \-#,##0_ ;_ * "-"??_ ;_ @_ </c:formatCode>
                <c:ptCount val="12"/>
                <c:pt idx="0">
                  <c:v>766882</c:v>
                </c:pt>
                <c:pt idx="1">
                  <c:v>475841</c:v>
                </c:pt>
                <c:pt idx="2">
                  <c:v>877456</c:v>
                </c:pt>
                <c:pt idx="3">
                  <c:v>939226</c:v>
                </c:pt>
                <c:pt idx="4">
                  <c:v>853417</c:v>
                </c:pt>
                <c:pt idx="5">
                  <c:v>786530</c:v>
                </c:pt>
                <c:pt idx="6">
                  <c:v>1023937</c:v>
                </c:pt>
                <c:pt idx="7">
                  <c:v>990024</c:v>
                </c:pt>
                <c:pt idx="8">
                  <c:v>909335</c:v>
                </c:pt>
                <c:pt idx="9">
                  <c:v>697958</c:v>
                </c:pt>
                <c:pt idx="10">
                  <c:v>617100</c:v>
                </c:pt>
                <c:pt idx="11">
                  <c:v>651158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8901576"/>
        <c:axId val="368902752"/>
      </c:lineChart>
      <c:catAx>
        <c:axId val="368901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8902752"/>
        <c:crosses val="autoZero"/>
        <c:auto val="1"/>
        <c:lblAlgn val="ctr"/>
        <c:lblOffset val="100"/>
        <c:noMultiLvlLbl val="0"/>
      </c:catAx>
      <c:valAx>
        <c:axId val="368902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8901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 w="28575">
      <a:solidFill>
        <a:srgbClr val="0000FF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0"/>
      <c:rotY val="0"/>
      <c:rAngAx val="0"/>
    </c:view3D>
    <c:floor>
      <c:thickness val="0"/>
      <c:spPr>
        <a:ln>
          <a:solidFill>
            <a:schemeClr val="bg1">
              <a:lumMod val="6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0"/>
          <c:y val="0"/>
          <c:w val="0.99986429890428019"/>
          <c:h val="0.86972821809743406"/>
        </c:manualLayout>
      </c:layout>
      <c:bar3DChart>
        <c:barDir val="col"/>
        <c:grouping val="clustered"/>
        <c:varyColors val="0"/>
        <c:ser>
          <c:idx val="2"/>
          <c:order val="0"/>
          <c:tx>
            <c:strRef>
              <c:f>Sheet3!$D$2</c:f>
              <c:strCache>
                <c:ptCount val="1"/>
                <c:pt idx="0">
                  <c:v>单位工时产值(RMB)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c:spPr>
          </c:dPt>
          <c:dLbls>
            <c:dLbl>
              <c:idx val="0"/>
              <c:layout>
                <c:manualLayout>
                  <c:x val="-8.1135902636916973E-3"/>
                  <c:y val="0.12037037037037036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1636240703177882E-2"/>
                  <c:y val="0.30092592592592665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Sheet3!$A$3:$A$4</c:f>
              <c:strCache>
                <c:ptCount val="2"/>
                <c:pt idx="0">
                  <c:v>2015年</c:v>
                </c:pt>
                <c:pt idx="1">
                  <c:v>2016年</c:v>
                </c:pt>
              </c:strCache>
            </c:strRef>
          </c:cat>
          <c:val>
            <c:numRef>
              <c:f>Sheet3!$D$3:$D$4</c:f>
              <c:numCache>
                <c:formatCode>0.00_ </c:formatCode>
                <c:ptCount val="2"/>
                <c:pt idx="0">
                  <c:v>184.7025083142392</c:v>
                </c:pt>
                <c:pt idx="1">
                  <c:v>210.22145280301407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378749752"/>
        <c:axId val="378745048"/>
        <c:axId val="0"/>
      </c:bar3DChart>
      <c:catAx>
        <c:axId val="3787497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78745048"/>
        <c:crosses val="autoZero"/>
        <c:auto val="1"/>
        <c:lblAlgn val="ctr"/>
        <c:lblOffset val="100"/>
        <c:noMultiLvlLbl val="0"/>
      </c:catAx>
      <c:valAx>
        <c:axId val="378745048"/>
        <c:scaling>
          <c:orientation val="minMax"/>
        </c:scaling>
        <c:delete val="1"/>
        <c:axPos val="l"/>
        <c:numFmt formatCode="0.00_ " sourceLinked="1"/>
        <c:majorTickMark val="out"/>
        <c:minorTickMark val="none"/>
        <c:tickLblPos val="none"/>
        <c:crossAx val="37874975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3686236766121272E-2"/>
          <c:y val="2.6044304461942256E-2"/>
          <c:w val="0.95157072256562969"/>
          <c:h val="0.82589032370953663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000FF"/>
            </a:solidFill>
          </c:spPr>
          <c:invertIfNegative val="0"/>
          <c:dLbls>
            <c:numFmt formatCode="0.00_;;;\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rgbClr val="FF0000"/>
                    </a:solidFill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柱状分析图!$C$4:$I$4</c:f>
              <c:strCache>
                <c:ptCount val="7"/>
                <c:pt idx="0">
                  <c:v>产品品质</c:v>
                </c:pt>
                <c:pt idx="1">
                  <c:v>出货数量</c:v>
                </c:pt>
                <c:pt idx="2">
                  <c:v>交期</c:v>
                </c:pt>
                <c:pt idx="3">
                  <c:v>服务品质</c:v>
                </c:pt>
                <c:pt idx="4">
                  <c:v>顾客抱怨处理</c:v>
                </c:pt>
                <c:pt idx="5">
                  <c:v>无有害物质</c:v>
                </c:pt>
                <c:pt idx="6">
                  <c:v>总平均分</c:v>
                </c:pt>
              </c:strCache>
            </c:strRef>
          </c:cat>
          <c:val>
            <c:numRef>
              <c:f>柱状分析图!$C$9:$I$9</c:f>
              <c:numCache>
                <c:formatCode>0.00_ </c:formatCode>
                <c:ptCount val="7"/>
                <c:pt idx="0">
                  <c:v>18.399999999999999</c:v>
                </c:pt>
                <c:pt idx="1">
                  <c:v>15.781818181818165</c:v>
                </c:pt>
                <c:pt idx="2">
                  <c:v>17.218181818181819</c:v>
                </c:pt>
                <c:pt idx="3">
                  <c:v>17.109090909090924</c:v>
                </c:pt>
                <c:pt idx="4">
                  <c:v>16.981818181818191</c:v>
                </c:pt>
                <c:pt idx="5">
                  <c:v>9.5636363636363733</c:v>
                </c:pt>
                <c:pt idx="6" formatCode="General">
                  <c:v>0</c:v>
                </c:pt>
              </c:numCache>
            </c:numRef>
          </c:val>
        </c:ser>
        <c:ser>
          <c:idx val="2"/>
          <c:order val="2"/>
          <c:spPr>
            <a:noFill/>
          </c:spPr>
          <c:invertIfNegative val="0"/>
          <c:cat>
            <c:strRef>
              <c:f>柱状分析图!$C$4:$I$4</c:f>
              <c:strCache>
                <c:ptCount val="7"/>
                <c:pt idx="0">
                  <c:v>产品品质</c:v>
                </c:pt>
                <c:pt idx="1">
                  <c:v>出货数量</c:v>
                </c:pt>
                <c:pt idx="2">
                  <c:v>交期</c:v>
                </c:pt>
                <c:pt idx="3">
                  <c:v>服务品质</c:v>
                </c:pt>
                <c:pt idx="4">
                  <c:v>顾客抱怨处理</c:v>
                </c:pt>
                <c:pt idx="5">
                  <c:v>无有害物质</c:v>
                </c:pt>
                <c:pt idx="6">
                  <c:v>总平均分</c:v>
                </c:pt>
              </c:strCache>
            </c:strRef>
          </c:cat>
          <c:val>
            <c:numRef>
              <c:f>柱状分析图!$C$11:$I$11</c:f>
              <c:numCache>
                <c:formatCode>0.00_ </c:formatCode>
                <c:ptCount val="7"/>
                <c:pt idx="0">
                  <c:v>1.6000000000000021</c:v>
                </c:pt>
                <c:pt idx="1">
                  <c:v>0.2181818181818187</c:v>
                </c:pt>
                <c:pt idx="2">
                  <c:v>0.7818181818181813</c:v>
                </c:pt>
                <c:pt idx="3">
                  <c:v>0.89090909090909065</c:v>
                </c:pt>
                <c:pt idx="4">
                  <c:v>1.0181818181818201</c:v>
                </c:pt>
                <c:pt idx="5">
                  <c:v>0.4363636363636359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5"/>
        <c:overlap val="100"/>
        <c:axId val="378751712"/>
        <c:axId val="378746616"/>
      </c:barChart>
      <c:barChart>
        <c:barDir val="col"/>
        <c:grouping val="stacked"/>
        <c:varyColors val="0"/>
        <c:ser>
          <c:idx val="1"/>
          <c:order val="1"/>
          <c:spPr>
            <a:solidFill>
              <a:srgbClr val="0000FF"/>
            </a:solidFill>
            <a:ln w="38100">
              <a:noFill/>
              <a:prstDash val="dashDot"/>
            </a:ln>
          </c:spPr>
          <c:invertIfNegative val="0"/>
          <c:dLbls>
            <c:dLbl>
              <c:idx val="4"/>
              <c:layout/>
              <c:numFmt formatCode="0.00_;;;\ " sourceLinked="0"/>
              <c:spPr/>
              <c:txPr>
                <a:bodyPr/>
                <a:lstStyle/>
                <a:p>
                  <a:pPr>
                    <a:defRPr sz="1600" b="1">
                      <a:solidFill>
                        <a:srgbClr val="FF0000"/>
                      </a:solidFill>
                    </a:defRPr>
                  </a:pPr>
                  <a:endParaRPr lang="zh-TW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8.9132458442694185E-3"/>
                </c:manualLayout>
              </c:layout>
              <c:numFmt formatCode="0.00_;;;\ " sourceLinked="0"/>
              <c:spPr/>
              <c:txPr>
                <a:bodyPr/>
                <a:lstStyle/>
                <a:p>
                  <a:pPr>
                    <a:defRPr sz="1600" b="1">
                      <a:solidFill>
                        <a:srgbClr val="FF0000"/>
                      </a:solidFill>
                    </a:defRPr>
                  </a:pPr>
                  <a:endParaRPr lang="zh-TW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柱状分析图!$C$4:$I$4</c:f>
              <c:strCache>
                <c:ptCount val="7"/>
                <c:pt idx="0">
                  <c:v>产品品质</c:v>
                </c:pt>
                <c:pt idx="1">
                  <c:v>出货数量</c:v>
                </c:pt>
                <c:pt idx="2">
                  <c:v>交期</c:v>
                </c:pt>
                <c:pt idx="3">
                  <c:v>服务品质</c:v>
                </c:pt>
                <c:pt idx="4">
                  <c:v>顾客抱怨处理</c:v>
                </c:pt>
                <c:pt idx="5">
                  <c:v>无有害物质</c:v>
                </c:pt>
                <c:pt idx="6">
                  <c:v>总平均分</c:v>
                </c:pt>
              </c:strCache>
            </c:strRef>
          </c:cat>
          <c:val>
            <c:numRef>
              <c:f>柱状分析图!$C$10:$I$10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 formatCode="0.00_ ">
                  <c:v>95.054545454545462</c:v>
                </c:pt>
              </c:numCache>
            </c:numRef>
          </c:val>
        </c:ser>
        <c:ser>
          <c:idx val="3"/>
          <c:order val="3"/>
          <c:spPr>
            <a:noFill/>
          </c:spPr>
          <c:invertIfNegative val="0"/>
          <c:dLbls>
            <c:dLbl>
              <c:idx val="6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柱状分析图!$C$4:$I$4</c:f>
              <c:strCache>
                <c:ptCount val="7"/>
                <c:pt idx="0">
                  <c:v>产品品质</c:v>
                </c:pt>
                <c:pt idx="1">
                  <c:v>出货数量</c:v>
                </c:pt>
                <c:pt idx="2">
                  <c:v>交期</c:v>
                </c:pt>
                <c:pt idx="3">
                  <c:v>服务品质</c:v>
                </c:pt>
                <c:pt idx="4">
                  <c:v>顾客抱怨处理</c:v>
                </c:pt>
                <c:pt idx="5">
                  <c:v>无有害物质</c:v>
                </c:pt>
                <c:pt idx="6">
                  <c:v>总平均分</c:v>
                </c:pt>
              </c:strCache>
            </c:strRef>
          </c:cat>
          <c:val>
            <c:numRef>
              <c:f>柱状分析图!$C$12:$I$12</c:f>
              <c:numCache>
                <c:formatCode>General</c:formatCode>
                <c:ptCount val="7"/>
                <c:pt idx="6" formatCode="0.00_ ">
                  <c:v>4.9454545454545515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5"/>
        <c:overlap val="100"/>
        <c:axId val="378747792"/>
        <c:axId val="378744656"/>
      </c:barChart>
      <c:catAx>
        <c:axId val="378751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>
                <a:latin typeface="宋体" pitchFamily="2" charset="-122"/>
                <a:ea typeface="宋体" pitchFamily="2" charset="-122"/>
              </a:defRPr>
            </a:pPr>
            <a:endParaRPr lang="zh-TW"/>
          </a:p>
        </c:txPr>
        <c:crossAx val="378746616"/>
        <c:crosses val="autoZero"/>
        <c:auto val="1"/>
        <c:lblAlgn val="ctr"/>
        <c:lblOffset val="100"/>
        <c:noMultiLvlLbl val="0"/>
      </c:catAx>
      <c:valAx>
        <c:axId val="378746616"/>
        <c:scaling>
          <c:orientation val="minMax"/>
          <c:max val="20"/>
          <c:min val="0"/>
        </c:scaling>
        <c:delete val="0"/>
        <c:axPos val="l"/>
        <c:numFmt formatCode="0_ " sourceLinked="0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zh-TW"/>
          </a:p>
        </c:txPr>
        <c:crossAx val="378751712"/>
        <c:crosses val="autoZero"/>
        <c:crossBetween val="between"/>
      </c:valAx>
      <c:catAx>
        <c:axId val="3787477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8744656"/>
        <c:crosses val="autoZero"/>
        <c:auto val="1"/>
        <c:lblAlgn val="ctr"/>
        <c:lblOffset val="100"/>
        <c:noMultiLvlLbl val="0"/>
      </c:catAx>
      <c:valAx>
        <c:axId val="378744656"/>
        <c:scaling>
          <c:orientation val="minMax"/>
          <c:max val="100"/>
          <c:min val="0"/>
        </c:scaling>
        <c:delete val="0"/>
        <c:axPos val="r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378747792"/>
        <c:crosses val="max"/>
        <c:crossBetween val="between"/>
      </c:valAx>
      <c:spPr>
        <a:noFill/>
      </c:spPr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3686236766121272E-2"/>
          <c:y val="2.6044304461942256E-2"/>
          <c:w val="0.95157072256562969"/>
          <c:h val="0.82589032370953663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</c:spPr>
          <c:invertIfNegative val="0"/>
          <c:cat>
            <c:strRef>
              <c:f>柱状分析图!$C$4:$I$4</c:f>
              <c:strCache>
                <c:ptCount val="7"/>
                <c:pt idx="0">
                  <c:v>产品品质</c:v>
                </c:pt>
                <c:pt idx="1">
                  <c:v>出货数量</c:v>
                </c:pt>
                <c:pt idx="2">
                  <c:v>交期</c:v>
                </c:pt>
                <c:pt idx="3">
                  <c:v>服务品质</c:v>
                </c:pt>
                <c:pt idx="4">
                  <c:v>顾客抱怨处理</c:v>
                </c:pt>
                <c:pt idx="5">
                  <c:v>无有害物质</c:v>
                </c:pt>
                <c:pt idx="6">
                  <c:v>总平均分</c:v>
                </c:pt>
              </c:strCache>
            </c:strRef>
          </c:cat>
          <c:val>
            <c:numRef>
              <c:f>柱状分析图!$C$9:$I$9</c:f>
              <c:numCache>
                <c:formatCode>0.00_ </c:formatCode>
                <c:ptCount val="7"/>
                <c:pt idx="0">
                  <c:v>18.399999999999999</c:v>
                </c:pt>
                <c:pt idx="1">
                  <c:v>15.781818181818165</c:v>
                </c:pt>
                <c:pt idx="2">
                  <c:v>17.218181818181819</c:v>
                </c:pt>
                <c:pt idx="3">
                  <c:v>17.109090909090924</c:v>
                </c:pt>
                <c:pt idx="4">
                  <c:v>16.981818181818191</c:v>
                </c:pt>
                <c:pt idx="5">
                  <c:v>9.5636363636363733</c:v>
                </c:pt>
                <c:pt idx="6" formatCode="General">
                  <c:v>0</c:v>
                </c:pt>
              </c:numCache>
            </c:numRef>
          </c:val>
        </c:ser>
        <c:ser>
          <c:idx val="2"/>
          <c:order val="2"/>
          <c:spPr>
            <a:solidFill>
              <a:srgbClr val="F79646">
                <a:lumMod val="75000"/>
                <a:alpha val="49000"/>
              </a:srgbClr>
            </a:solidFill>
          </c:spPr>
          <c:invertIfNegative val="0"/>
          <c:dLbls>
            <c:dLbl>
              <c:idx val="1"/>
              <c:layout>
                <c:manualLayout>
                  <c:x val="0"/>
                  <c:y val="-1.42222222222222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9.383555494586776E-17"/>
                  <c:y val="-1.42222222222222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rgbClr val="FFFF00"/>
              </a:solidFill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chemeClr val="tx1"/>
                    </a:solidFill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柱状分析图!$C$4:$I$4</c:f>
              <c:strCache>
                <c:ptCount val="7"/>
                <c:pt idx="0">
                  <c:v>产品品质</c:v>
                </c:pt>
                <c:pt idx="1">
                  <c:v>出货数量</c:v>
                </c:pt>
                <c:pt idx="2">
                  <c:v>交期</c:v>
                </c:pt>
                <c:pt idx="3">
                  <c:v>服务品质</c:v>
                </c:pt>
                <c:pt idx="4">
                  <c:v>顾客抱怨处理</c:v>
                </c:pt>
                <c:pt idx="5">
                  <c:v>无有害物质</c:v>
                </c:pt>
                <c:pt idx="6">
                  <c:v>总平均分</c:v>
                </c:pt>
              </c:strCache>
            </c:strRef>
          </c:cat>
          <c:val>
            <c:numRef>
              <c:f>柱状分析图!$C$11:$I$11</c:f>
              <c:numCache>
                <c:formatCode>0.00_ </c:formatCode>
                <c:ptCount val="7"/>
                <c:pt idx="0">
                  <c:v>1.6000000000000021</c:v>
                </c:pt>
                <c:pt idx="1">
                  <c:v>0.2181818181818187</c:v>
                </c:pt>
                <c:pt idx="2">
                  <c:v>0.7818181818181813</c:v>
                </c:pt>
                <c:pt idx="3">
                  <c:v>0.89090909090909065</c:v>
                </c:pt>
                <c:pt idx="4">
                  <c:v>1.0181818181818201</c:v>
                </c:pt>
                <c:pt idx="5">
                  <c:v>0.4363636363636359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5"/>
        <c:overlap val="100"/>
        <c:axId val="378747400"/>
        <c:axId val="378748576"/>
      </c:barChart>
      <c:barChart>
        <c:barDir val="col"/>
        <c:grouping val="stacked"/>
        <c:varyColors val="0"/>
        <c:ser>
          <c:idx val="1"/>
          <c:order val="1"/>
          <c:spPr>
            <a:noFill/>
            <a:ln w="38100">
              <a:noFill/>
              <a:prstDash val="dashDot"/>
            </a:ln>
          </c:spPr>
          <c:invertIfNegative val="0"/>
          <c:cat>
            <c:strRef>
              <c:f>柱状分析图!$C$4:$I$4</c:f>
              <c:strCache>
                <c:ptCount val="7"/>
                <c:pt idx="0">
                  <c:v>产品品质</c:v>
                </c:pt>
                <c:pt idx="1">
                  <c:v>出货数量</c:v>
                </c:pt>
                <c:pt idx="2">
                  <c:v>交期</c:v>
                </c:pt>
                <c:pt idx="3">
                  <c:v>服务品质</c:v>
                </c:pt>
                <c:pt idx="4">
                  <c:v>顾客抱怨处理</c:v>
                </c:pt>
                <c:pt idx="5">
                  <c:v>无有害物质</c:v>
                </c:pt>
                <c:pt idx="6">
                  <c:v>总平均分</c:v>
                </c:pt>
              </c:strCache>
            </c:strRef>
          </c:cat>
          <c:val>
            <c:numRef>
              <c:f>柱状分析图!$C$10:$I$10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 formatCode="0.00_ ">
                  <c:v>95.054545454545462</c:v>
                </c:pt>
              </c:numCache>
            </c:numRef>
          </c:val>
        </c:ser>
        <c:ser>
          <c:idx val="3"/>
          <c:order val="3"/>
          <c:invertIfNegative val="0"/>
          <c:dPt>
            <c:idx val="6"/>
            <c:invertIfNegative val="0"/>
            <c:bubble3D val="0"/>
            <c:spPr>
              <a:solidFill>
                <a:srgbClr val="F79646">
                  <a:lumMod val="75000"/>
                  <a:alpha val="50000"/>
                </a:srgbClr>
              </a:solidFill>
            </c:spPr>
          </c:dPt>
          <c:dLbls>
            <c:dLbl>
              <c:idx val="6"/>
              <c:layout>
                <c:manualLayout>
                  <c:x val="0"/>
                  <c:y val="-1.0666666666666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rgbClr val="FFFF00"/>
              </a:solidFill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/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柱状分析图!$C$4:$I$4</c:f>
              <c:strCache>
                <c:ptCount val="7"/>
                <c:pt idx="0">
                  <c:v>产品品质</c:v>
                </c:pt>
                <c:pt idx="1">
                  <c:v>出货数量</c:v>
                </c:pt>
                <c:pt idx="2">
                  <c:v>交期</c:v>
                </c:pt>
                <c:pt idx="3">
                  <c:v>服务品质</c:v>
                </c:pt>
                <c:pt idx="4">
                  <c:v>顾客抱怨处理</c:v>
                </c:pt>
                <c:pt idx="5">
                  <c:v>无有害物质</c:v>
                </c:pt>
                <c:pt idx="6">
                  <c:v>总平均分</c:v>
                </c:pt>
              </c:strCache>
            </c:strRef>
          </c:cat>
          <c:val>
            <c:numRef>
              <c:f>柱状分析图!$C$12:$I$12</c:f>
              <c:numCache>
                <c:formatCode>General</c:formatCode>
                <c:ptCount val="7"/>
                <c:pt idx="6" formatCode="0.00_ ">
                  <c:v>4.9454545454545515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5"/>
        <c:overlap val="100"/>
        <c:axId val="378750144"/>
        <c:axId val="378745440"/>
      </c:barChart>
      <c:catAx>
        <c:axId val="378747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400" b="1">
                <a:latin typeface="宋体" pitchFamily="2" charset="-122"/>
                <a:ea typeface="宋体" pitchFamily="2" charset="-122"/>
              </a:defRPr>
            </a:pPr>
            <a:endParaRPr lang="zh-TW"/>
          </a:p>
        </c:txPr>
        <c:crossAx val="378748576"/>
        <c:crosses val="autoZero"/>
        <c:auto val="1"/>
        <c:lblAlgn val="ctr"/>
        <c:lblOffset val="100"/>
        <c:noMultiLvlLbl val="0"/>
      </c:catAx>
      <c:valAx>
        <c:axId val="378748576"/>
        <c:scaling>
          <c:orientation val="minMax"/>
          <c:max val="20"/>
          <c:min val="0"/>
        </c:scaling>
        <c:delete val="0"/>
        <c:axPos val="l"/>
        <c:numFmt formatCode="0_ " sourceLinked="0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200" b="1"/>
            </a:pPr>
            <a:endParaRPr lang="zh-TW"/>
          </a:p>
        </c:txPr>
        <c:crossAx val="378747400"/>
        <c:crosses val="autoZero"/>
        <c:crossBetween val="between"/>
      </c:valAx>
      <c:catAx>
        <c:axId val="3787501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8745440"/>
        <c:crosses val="autoZero"/>
        <c:auto val="1"/>
        <c:lblAlgn val="ctr"/>
        <c:lblOffset val="100"/>
        <c:noMultiLvlLbl val="0"/>
      </c:catAx>
      <c:valAx>
        <c:axId val="378745440"/>
        <c:scaling>
          <c:orientation val="minMax"/>
          <c:max val="100"/>
          <c:min val="0"/>
        </c:scaling>
        <c:delete val="0"/>
        <c:axPos val="r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378750144"/>
        <c:crosses val="max"/>
        <c:crossBetween val="between"/>
      </c:valAx>
      <c:spPr>
        <a:noFill/>
      </c:spPr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pPr>
            <a:r>
              <a:rPr lang="zh-CN">
                <a:latin typeface="標楷體" panose="03000509000000000000" pitchFamily="65" charset="-120"/>
                <a:ea typeface="標楷體" panose="03000509000000000000" pitchFamily="65" charset="-120"/>
              </a:rPr>
              <a:t>年度案件</a:t>
            </a:r>
          </a:p>
        </c:rich>
      </c:tx>
      <c:layout>
        <c:manualLayout>
          <c:xMode val="edge"/>
          <c:yMode val="edge"/>
          <c:x val="0.4607777777777779"/>
          <c:y val="7.375834900431441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7935979877515312"/>
          <c:y val="0.15863674080127813"/>
          <c:w val="0.8185556068790244"/>
          <c:h val="0.486036449930182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2015年完成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cat>
            <c:strRef>
              <c:f>Sheet1!$A$3:$A$9</c:f>
              <c:strCache>
                <c:ptCount val="7"/>
                <c:pt idx="0">
                  <c:v>主动</c:v>
                </c:pt>
                <c:pt idx="1">
                  <c:v>被动</c:v>
                </c:pt>
                <c:pt idx="2">
                  <c:v>制一部</c:v>
                </c:pt>
                <c:pt idx="3">
                  <c:v>制五部</c:v>
                </c:pt>
                <c:pt idx="4">
                  <c:v>其他</c:v>
                </c:pt>
                <c:pt idx="5">
                  <c:v>台北</c:v>
                </c:pt>
                <c:pt idx="6">
                  <c:v>合计</c:v>
                </c:pt>
              </c:strCache>
            </c:strRef>
          </c:cat>
          <c:val>
            <c:numRef>
              <c:f>Sheet1!$B$3:$B$9</c:f>
              <c:numCache>
                <c:formatCode>General</c:formatCode>
                <c:ptCount val="7"/>
                <c:pt idx="0">
                  <c:v>14</c:v>
                </c:pt>
                <c:pt idx="1">
                  <c:v>5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20</c:v>
                </c:pt>
              </c:numCache>
            </c:numRef>
          </c:val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2016年完成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cat>
            <c:strRef>
              <c:f>Sheet1!$A$3:$A$9</c:f>
              <c:strCache>
                <c:ptCount val="7"/>
                <c:pt idx="0">
                  <c:v>主动</c:v>
                </c:pt>
                <c:pt idx="1">
                  <c:v>被动</c:v>
                </c:pt>
                <c:pt idx="2">
                  <c:v>制一部</c:v>
                </c:pt>
                <c:pt idx="3">
                  <c:v>制五部</c:v>
                </c:pt>
                <c:pt idx="4">
                  <c:v>其他</c:v>
                </c:pt>
                <c:pt idx="5">
                  <c:v>台北</c:v>
                </c:pt>
                <c:pt idx="6">
                  <c:v>合计</c:v>
                </c:pt>
              </c:strCache>
            </c:strRef>
          </c:cat>
          <c:val>
            <c:numRef>
              <c:f>Sheet1!$C$3:$C$9</c:f>
              <c:numCache>
                <c:formatCode>General</c:formatCode>
                <c:ptCount val="7"/>
                <c:pt idx="0">
                  <c:v>17</c:v>
                </c:pt>
                <c:pt idx="1">
                  <c:v>4</c:v>
                </c:pt>
                <c:pt idx="2">
                  <c:v>4</c:v>
                </c:pt>
                <c:pt idx="3">
                  <c:v>3</c:v>
                </c:pt>
                <c:pt idx="4">
                  <c:v>0</c:v>
                </c:pt>
                <c:pt idx="5">
                  <c:v>1</c:v>
                </c:pt>
                <c:pt idx="6">
                  <c:v>29</c:v>
                </c:pt>
              </c:numCache>
            </c:numRef>
          </c:val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2017年预估</c:v>
                </c:pt>
              </c:strCache>
            </c:strRef>
          </c:tx>
          <c:spPr>
            <a:solidFill>
              <a:srgbClr val="0000FF"/>
            </a:solidFill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cat>
            <c:strRef>
              <c:f>Sheet1!$A$3:$A$9</c:f>
              <c:strCache>
                <c:ptCount val="7"/>
                <c:pt idx="0">
                  <c:v>主动</c:v>
                </c:pt>
                <c:pt idx="1">
                  <c:v>被动</c:v>
                </c:pt>
                <c:pt idx="2">
                  <c:v>制一部</c:v>
                </c:pt>
                <c:pt idx="3">
                  <c:v>制五部</c:v>
                </c:pt>
                <c:pt idx="4">
                  <c:v>其他</c:v>
                </c:pt>
                <c:pt idx="5">
                  <c:v>台北</c:v>
                </c:pt>
                <c:pt idx="6">
                  <c:v>合计</c:v>
                </c:pt>
              </c:strCache>
            </c:strRef>
          </c:cat>
          <c:val>
            <c:numRef>
              <c:f>Sheet1!$D$3:$D$9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14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378750536"/>
        <c:axId val="378750928"/>
      </c:barChart>
      <c:catAx>
        <c:axId val="3787505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378750928"/>
        <c:crosses val="autoZero"/>
        <c:auto val="1"/>
        <c:lblAlgn val="ctr"/>
        <c:lblOffset val="100"/>
        <c:noMultiLvlLbl val="0"/>
      </c:catAx>
      <c:valAx>
        <c:axId val="37875092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zh-CN"/>
                  <a:t>件</a:t>
                </a:r>
              </a:p>
            </c:rich>
          </c:tx>
          <c:layout>
            <c:manualLayout>
              <c:xMode val="edge"/>
              <c:yMode val="edge"/>
              <c:x val="7.3506889763779532E-2"/>
              <c:y val="0.23520693140845839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zh-TW"/>
          </a:p>
        </c:txPr>
        <c:crossAx val="378750536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b="1" i="0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pPr>
            <a:endParaRPr lang="zh-TW"/>
          </a:p>
        </c:txPr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 sz="2000">
                <a:latin typeface="標楷體" panose="03000509000000000000" pitchFamily="65" charset="-120"/>
                <a:ea typeface="標楷體" panose="03000509000000000000" pitchFamily="65" charset="-120"/>
              </a:defRPr>
            </a:pPr>
            <a:r>
              <a:rPr lang="zh-CN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完成效益</a:t>
            </a:r>
            <a:endParaRPr lang="zh-CN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c:rich>
      </c:tx>
      <c:layout>
        <c:manualLayout>
          <c:xMode val="edge"/>
          <c:yMode val="edge"/>
          <c:x val="0.45599062354967873"/>
          <c:y val="1.5023369027964365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Sheet1!$A$18</c:f>
              <c:strCache>
                <c:ptCount val="1"/>
                <c:pt idx="0">
                  <c:v>设备金额（元）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>
              <a:bevelT w="190500" h="38100" prst="coolSlant"/>
            </a:sp3d>
          </c:spPr>
          <c:invertIfNegative val="0"/>
          <c:cat>
            <c:strRef>
              <c:f>Sheet1!$B$17:$G$17</c:f>
              <c:strCache>
                <c:ptCount val="6"/>
                <c:pt idx="0">
                  <c:v>RF</c:v>
                </c:pt>
                <c:pt idx="1">
                  <c:v>光被动</c:v>
                </c:pt>
                <c:pt idx="2">
                  <c:v>光主动</c:v>
                </c:pt>
                <c:pt idx="3">
                  <c:v>制五部</c:v>
                </c:pt>
                <c:pt idx="4">
                  <c:v>台北</c:v>
                </c:pt>
                <c:pt idx="5">
                  <c:v>合计</c:v>
                </c:pt>
              </c:strCache>
            </c:strRef>
          </c:cat>
          <c:val>
            <c:numRef>
              <c:f>Sheet1!$B$18:$G$18</c:f>
              <c:numCache>
                <c:formatCode>#,##0_ </c:formatCode>
                <c:ptCount val="6"/>
                <c:pt idx="0">
                  <c:v>97000</c:v>
                </c:pt>
                <c:pt idx="1">
                  <c:v>156000</c:v>
                </c:pt>
                <c:pt idx="2">
                  <c:v>1565844</c:v>
                </c:pt>
                <c:pt idx="3">
                  <c:v>30000</c:v>
                </c:pt>
                <c:pt idx="4">
                  <c:v>7400</c:v>
                </c:pt>
                <c:pt idx="5">
                  <c:v>1856244</c:v>
                </c:pt>
              </c:numCache>
            </c:numRef>
          </c:val>
        </c:ser>
        <c:ser>
          <c:idx val="1"/>
          <c:order val="1"/>
          <c:tx>
            <c:strRef>
              <c:f>Sheet1!$A$19</c:f>
              <c:strCache>
                <c:ptCount val="1"/>
                <c:pt idx="0">
                  <c:v>节省费用（元/月）</c:v>
                </c:pt>
              </c:strCache>
            </c:strRef>
          </c:tx>
          <c:spPr>
            <a:solidFill>
              <a:srgbClr val="7030A0"/>
            </a:solidFill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cat>
            <c:strRef>
              <c:f>Sheet1!$B$17:$G$17</c:f>
              <c:strCache>
                <c:ptCount val="6"/>
                <c:pt idx="0">
                  <c:v>RF</c:v>
                </c:pt>
                <c:pt idx="1">
                  <c:v>光被动</c:v>
                </c:pt>
                <c:pt idx="2">
                  <c:v>光主动</c:v>
                </c:pt>
                <c:pt idx="3">
                  <c:v>制五部</c:v>
                </c:pt>
                <c:pt idx="4">
                  <c:v>台北</c:v>
                </c:pt>
                <c:pt idx="5">
                  <c:v>合计</c:v>
                </c:pt>
              </c:strCache>
            </c:strRef>
          </c:cat>
          <c:val>
            <c:numRef>
              <c:f>Sheet1!$B$19:$G$19</c:f>
              <c:numCache>
                <c:formatCode>#,##0_ </c:formatCode>
                <c:ptCount val="6"/>
                <c:pt idx="0">
                  <c:v>4051</c:v>
                </c:pt>
                <c:pt idx="1">
                  <c:v>16522</c:v>
                </c:pt>
                <c:pt idx="2">
                  <c:v>291322</c:v>
                </c:pt>
                <c:pt idx="3">
                  <c:v>4974.6150000000007</c:v>
                </c:pt>
                <c:pt idx="5">
                  <c:v>311895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"/>
        <c:axId val="379355040"/>
        <c:axId val="379358960"/>
      </c:barChart>
      <c:lineChart>
        <c:grouping val="stacked"/>
        <c:varyColors val="0"/>
        <c:ser>
          <c:idx val="2"/>
          <c:order val="2"/>
          <c:tx>
            <c:strRef>
              <c:f>Sheet1!$A$20</c:f>
              <c:strCache>
                <c:ptCount val="1"/>
                <c:pt idx="0">
                  <c:v>投资报酬（月）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cat>
            <c:strRef>
              <c:f>Sheet1!$B$17:$G$17</c:f>
              <c:strCache>
                <c:ptCount val="6"/>
                <c:pt idx="0">
                  <c:v>RF</c:v>
                </c:pt>
                <c:pt idx="1">
                  <c:v>光被动</c:v>
                </c:pt>
                <c:pt idx="2">
                  <c:v>光主动</c:v>
                </c:pt>
                <c:pt idx="3">
                  <c:v>制五部</c:v>
                </c:pt>
                <c:pt idx="4">
                  <c:v>台北</c:v>
                </c:pt>
                <c:pt idx="5">
                  <c:v>合计</c:v>
                </c:pt>
              </c:strCache>
            </c:strRef>
          </c:cat>
          <c:val>
            <c:numRef>
              <c:f>Sheet1!$B$20:$E$20</c:f>
              <c:numCache>
                <c:formatCode>General</c:formatCode>
                <c:ptCount val="4"/>
                <c:pt idx="0">
                  <c:v>24</c:v>
                </c:pt>
                <c:pt idx="1">
                  <c:v>9.44</c:v>
                </c:pt>
                <c:pt idx="2">
                  <c:v>5.37</c:v>
                </c:pt>
                <c:pt idx="3" formatCode="0.00_ ">
                  <c:v>6.0306174447670831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9357784"/>
        <c:axId val="379353864"/>
      </c:lineChart>
      <c:catAx>
        <c:axId val="3793550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379358960"/>
        <c:crosses val="autoZero"/>
        <c:auto val="1"/>
        <c:lblAlgn val="ctr"/>
        <c:lblOffset val="100"/>
        <c:noMultiLvlLbl val="0"/>
      </c:catAx>
      <c:valAx>
        <c:axId val="37935896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 sz="1600" dirty="0" smtClean="0"/>
                  <a:t>金额</a:t>
                </a:r>
                <a:endParaRPr lang="zh-CN" altLang="en-US" sz="1600" dirty="0"/>
              </a:p>
            </c:rich>
          </c:tx>
          <c:layout>
            <c:manualLayout>
              <c:xMode val="edge"/>
              <c:yMode val="edge"/>
              <c:x val="5.4612054612054622E-2"/>
              <c:y val="0.38920068184802437"/>
            </c:manualLayout>
          </c:layout>
          <c:overlay val="0"/>
        </c:title>
        <c:numFmt formatCode="#,##0_ " sourceLinked="1"/>
        <c:majorTickMark val="none"/>
        <c:minorTickMark val="none"/>
        <c:tickLblPos val="nextTo"/>
        <c:txPr>
          <a:bodyPr/>
          <a:lstStyle/>
          <a:p>
            <a:pPr>
              <a:defRPr sz="1600" b="1"/>
            </a:pPr>
            <a:endParaRPr lang="zh-TW"/>
          </a:p>
        </c:txPr>
        <c:crossAx val="379355040"/>
        <c:crosses val="autoZero"/>
        <c:crossBetween val="between"/>
      </c:valAx>
      <c:valAx>
        <c:axId val="379353864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zh-CN" altLang="en-US" sz="1600" dirty="0" smtClean="0"/>
                  <a:t>月</a:t>
                </a:r>
                <a:endParaRPr lang="zh-CN" alt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79357784"/>
        <c:crosses val="max"/>
        <c:crossBetween val="between"/>
      </c:valAx>
      <c:catAx>
        <c:axId val="379357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9353864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600" b="1" baseline="0">
                <a:latin typeface="標楷體" panose="03000509000000000000" pitchFamily="65" charset="-120"/>
                <a:ea typeface="標楷體" panose="03000509000000000000" pitchFamily="65" charset="-120"/>
              </a:defRPr>
            </a:pPr>
            <a:endParaRPr lang="zh-TW"/>
          </a:p>
        </c:txPr>
      </c:dTable>
    </c:plotArea>
    <c:plotVisOnly val="1"/>
    <c:dispBlanksAs val="zero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[汇总（12月）.xlsx]年度!数据透视表2</c:name>
    <c:fmtId val="-1"/>
  </c:pivotSource>
  <c:chart>
    <c:title>
      <c:tx>
        <c:rich>
          <a:bodyPr/>
          <a:lstStyle/>
          <a:p>
            <a:pPr>
              <a:defRPr lang="zh-TW"/>
            </a:pPr>
            <a:r>
              <a:rPr lang="en-US"/>
              <a:t>2016</a:t>
            </a:r>
            <a:r>
              <a:rPr lang="zh-CN"/>
              <a:t>年</a:t>
            </a:r>
            <a:r>
              <a:rPr lang="en-US"/>
              <a:t>1</a:t>
            </a:r>
            <a:r>
              <a:rPr lang="zh-CN"/>
              <a:t>月</a:t>
            </a:r>
            <a:r>
              <a:rPr lang="en-US"/>
              <a:t>-12</a:t>
            </a:r>
            <a:r>
              <a:rPr lang="zh-CN"/>
              <a:t>月</a:t>
            </a:r>
            <a:r>
              <a:rPr lang="en-US" smtClean="0"/>
              <a:t>OP</a:t>
            </a:r>
            <a:r>
              <a:rPr lang="zh-CN" smtClean="0"/>
              <a:t>關鍵工序人員離職率</a:t>
            </a:r>
            <a:endParaRPr lang="zh-CN"/>
          </a:p>
        </c:rich>
      </c:tx>
      <c:layout/>
      <c:overlay val="0"/>
    </c:title>
    <c:autoTitleDeleted val="0"/>
    <c:pivotFmts>
      <c:pivotFmt>
        <c:idx val="0"/>
        <c:spPr>
          <a:ln w="38100"/>
        </c:spPr>
        <c:marker>
          <c:spPr>
            <a:ln w="38100"/>
          </c:spPr>
        </c:marker>
        <c:dLbl>
          <c:idx val="0"/>
          <c:spPr/>
          <c:txPr>
            <a:bodyPr/>
            <a:lstStyle/>
            <a:p>
              <a:pPr>
                <a:defRPr sz="1400" b="1">
                  <a:solidFill>
                    <a:srgbClr val="0000FF"/>
                  </a:solidFill>
                </a:defRPr>
              </a:pPr>
              <a:endParaRPr lang="zh-TW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ln w="38100"/>
        </c:spPr>
        <c:marker>
          <c:spPr>
            <a:ln w="38100"/>
          </c:spPr>
        </c:marker>
        <c:dLbl>
          <c:idx val="0"/>
          <c:spPr/>
          <c:txPr>
            <a:bodyPr/>
            <a:lstStyle/>
            <a:p>
              <a:pPr>
                <a:defRPr sz="1400" b="1">
                  <a:solidFill>
                    <a:srgbClr val="0000FF"/>
                  </a:solidFill>
                </a:defRPr>
              </a:pPr>
              <a:endParaRPr lang="zh-TW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ln w="38100"/>
        </c:spPr>
        <c:marker>
          <c:spPr>
            <a:ln w="38100"/>
          </c:spPr>
        </c:marker>
        <c:dLbl>
          <c:idx val="0"/>
          <c:spPr/>
          <c:txPr>
            <a:bodyPr/>
            <a:lstStyle/>
            <a:p>
              <a:pPr>
                <a:defRPr sz="1400" b="1">
                  <a:solidFill>
                    <a:srgbClr val="0000FF"/>
                  </a:solidFill>
                </a:defRPr>
              </a:pPr>
              <a:endParaRPr lang="zh-TW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年度!$B$1</c:f>
              <c:strCache>
                <c:ptCount val="1"/>
                <c:pt idx="0">
                  <c:v>汇总</c:v>
                </c:pt>
              </c:strCache>
            </c:strRef>
          </c:tx>
          <c:spPr>
            <a:ln w="57150"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square"/>
            <c:size val="13"/>
            <c:spPr>
              <a:solidFill>
                <a:srgbClr val="0000FF"/>
              </a:solidFill>
              <a:ln cap="rnd">
                <a:solidFill>
                  <a:srgbClr val="0000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dLbls>
            <c:dLbl>
              <c:idx val="1"/>
              <c:layout>
                <c:manualLayout>
                  <c:x val="-6.9014070900334817E-2"/>
                  <c:y val="8.913779503938079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5336460200074386E-2"/>
                  <c:y val="-0.1100917077703084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5.6744902740275237E-2"/>
                  <c:y val="7.865203173360757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5.6744902740275237E-2"/>
                  <c:y val="8.913779503938079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6.0015441606375973E-2"/>
                  <c:y val="-7.41534891184930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5.6744902740275348E-2"/>
                  <c:y val="8.56425406041230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6.9991886423394031E-2"/>
                  <c:y val="7.47805799355627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-1.2176183322625989E-3"/>
                  <c:y val="-9.26148851602505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zh-TW"/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年度!$A$2:$A$14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年度!$B$2:$B$14</c:f>
              <c:numCache>
                <c:formatCode>0.00%</c:formatCode>
                <c:ptCount val="12"/>
                <c:pt idx="0">
                  <c:v>0.230769230769231</c:v>
                </c:pt>
                <c:pt idx="1">
                  <c:v>0.16442048517520241</c:v>
                </c:pt>
                <c:pt idx="2">
                  <c:v>0.2128205128205127</c:v>
                </c:pt>
                <c:pt idx="3">
                  <c:v>0.13981762917933141</c:v>
                </c:pt>
                <c:pt idx="4">
                  <c:v>6.6901408450704219E-2</c:v>
                </c:pt>
                <c:pt idx="5">
                  <c:v>9.2857142857142957E-2</c:v>
                </c:pt>
                <c:pt idx="6">
                  <c:v>6.4150943396226429E-2</c:v>
                </c:pt>
                <c:pt idx="7">
                  <c:v>0.11036789297658861</c:v>
                </c:pt>
                <c:pt idx="8">
                  <c:v>7.8498293515358419E-2</c:v>
                </c:pt>
                <c:pt idx="9">
                  <c:v>0.15467625899280579</c:v>
                </c:pt>
                <c:pt idx="10">
                  <c:v>0.10548523206751065</c:v>
                </c:pt>
                <c:pt idx="11">
                  <c:v>0.10087719298245611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9353472"/>
        <c:axId val="379355432"/>
      </c:lineChart>
      <c:catAx>
        <c:axId val="3793534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zh-TW"/>
            </a:pPr>
            <a:endParaRPr lang="zh-TW"/>
          </a:p>
        </c:txPr>
        <c:crossAx val="379355432"/>
        <c:crosses val="autoZero"/>
        <c:auto val="1"/>
        <c:lblAlgn val="ctr"/>
        <c:lblOffset val="100"/>
        <c:noMultiLvlLbl val="0"/>
      </c:catAx>
      <c:valAx>
        <c:axId val="379355432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lang="zh-TW"/>
            </a:pPr>
            <a:endParaRPr lang="zh-TW"/>
          </a:p>
        </c:txPr>
        <c:crossAx val="3793534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000" b="1"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pPr>
      <a:endParaRPr lang="zh-TW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pPr>
            <a:r>
              <a:rPr lang="en-US" altLang="zh-TW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RF</a:t>
            </a:r>
            <a:r>
              <a:rPr lang="en-US" altLang="zh-TW" sz="2400" b="1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b="1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制一課  </a:t>
            </a:r>
            <a:r>
              <a:rPr lang="en-US" altLang="zh-TW" sz="2400" b="1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Connector</a:t>
            </a:r>
            <a:r>
              <a:rPr lang="zh-TW" altLang="en-US" sz="2400" b="1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組裝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27309561389730647"/>
          <c:y val="2.73248199339353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工作表1!$C$10</c:f>
              <c:strCache>
                <c:ptCount val="1"/>
                <c:pt idx="0">
                  <c:v>2015</c:v>
                </c:pt>
              </c:strCache>
            </c:strRef>
          </c:tx>
          <c:spPr>
            <a:ln w="4445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工作表1!$D$9:$O$9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工作表1!$D$10:$O$10</c:f>
              <c:numCache>
                <c:formatCode>_(* #,##0_);_(* \(#,##0\);_(* "-"_);_(@_)</c:formatCode>
                <c:ptCount val="12"/>
                <c:pt idx="0">
                  <c:v>2120614</c:v>
                </c:pt>
                <c:pt idx="1">
                  <c:v>977800</c:v>
                </c:pt>
                <c:pt idx="2" formatCode="#,##0_);[Red]\(#,##0\)">
                  <c:v>2400810</c:v>
                </c:pt>
                <c:pt idx="3" formatCode="#,##0_);[Red]\(#,##0\)">
                  <c:v>2312300</c:v>
                </c:pt>
                <c:pt idx="4" formatCode="#,##0_);[Red]\(#,##0\)">
                  <c:v>1457770</c:v>
                </c:pt>
                <c:pt idx="5" formatCode="#,##0_);[Red]\(#,##0\)">
                  <c:v>2280838</c:v>
                </c:pt>
                <c:pt idx="6" formatCode="#,##0_);[Red]\(#,##0\)">
                  <c:v>1107292</c:v>
                </c:pt>
                <c:pt idx="7" formatCode="#,##0_);[Red]\(#,##0\)">
                  <c:v>1659852</c:v>
                </c:pt>
                <c:pt idx="8" formatCode="#,##0_);[Red]\(#,##0\)">
                  <c:v>1519254</c:v>
                </c:pt>
                <c:pt idx="9" formatCode="#,##0_);[Red]\(#,##0\)">
                  <c:v>2693158</c:v>
                </c:pt>
                <c:pt idx="10" formatCode="#,##0_);[Red]\(#,##0\)">
                  <c:v>2700183</c:v>
                </c:pt>
                <c:pt idx="11">
                  <c:v>3435358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工作表1!$C$11</c:f>
              <c:strCache>
                <c:ptCount val="1"/>
                <c:pt idx="0">
                  <c:v>2016</c:v>
                </c:pt>
              </c:strCache>
            </c:strRef>
          </c:tx>
          <c:spPr>
            <a:ln w="762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2923548668346153E-2"/>
                  <c:y val="-7.00645133797919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7.6322771912984269E-2"/>
                  <c:y val="0.103888761218312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5.2378372881459787E-2"/>
                  <c:y val="-6.52324779742890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0475674576291963"/>
                  <c:y val="9.1808672704554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5.537142276040035E-2"/>
                  <c:y val="0.1063047789210635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7.73125664880461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1.6461774334173077E-2"/>
                  <c:y val="-6.52324779742890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1.4965249394702797E-3"/>
                  <c:y val="0.169121239192601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4.4895748184107295E-3"/>
                  <c:y val="0.1111368143265662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1.9454824213113637E-2"/>
                  <c:y val="-8.8586292411143672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6.5847097336692306E-2"/>
                  <c:y val="-7.97285841907976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-1.0974389445698693E-16"/>
                  <c:y val="0.103888761218312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工作表1!$D$9:$O$9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工作表1!$D$11:$O$11</c:f>
              <c:numCache>
                <c:formatCode>_(* #,##0_);_(* \(#,##0\);_(* "-"_);_(@_)</c:formatCode>
                <c:ptCount val="12"/>
                <c:pt idx="0">
                  <c:v>2725328</c:v>
                </c:pt>
                <c:pt idx="1">
                  <c:v>1257712</c:v>
                </c:pt>
                <c:pt idx="2" formatCode="#,##0_);[Red]\(#,##0\)">
                  <c:v>2290280</c:v>
                </c:pt>
                <c:pt idx="3" formatCode="#,##0_);[Red]\(#,##0\)">
                  <c:v>1576667</c:v>
                </c:pt>
                <c:pt idx="4" formatCode="#,##0_);[Red]\(#,##0\)">
                  <c:v>1130769</c:v>
                </c:pt>
                <c:pt idx="5" formatCode="#,##0_);[Red]\(#,##0\)">
                  <c:v>1263333</c:v>
                </c:pt>
                <c:pt idx="6" formatCode="#,##0_);[Red]\(#,##0\)">
                  <c:v>1904110</c:v>
                </c:pt>
                <c:pt idx="7" formatCode="#,##0_);[Red]\(#,##0\)">
                  <c:v>1391388</c:v>
                </c:pt>
                <c:pt idx="8" formatCode="#,##0_);[Red]\(#,##0\)">
                  <c:v>1537107</c:v>
                </c:pt>
                <c:pt idx="9" formatCode="#,##0_);[Red]\(#,##0\)">
                  <c:v>1442352</c:v>
                </c:pt>
                <c:pt idx="10" formatCode="#,##0_);[Red]\(#,##0\)">
                  <c:v>3510160</c:v>
                </c:pt>
                <c:pt idx="11" formatCode="#,##0_);[Red]\(#,##0\)">
                  <c:v>3011830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8904320"/>
        <c:axId val="378018048"/>
      </c:lineChart>
      <c:catAx>
        <c:axId val="36890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78018048"/>
        <c:crosses val="autoZero"/>
        <c:auto val="1"/>
        <c:lblAlgn val="ctr"/>
        <c:lblOffset val="100"/>
        <c:noMultiLvlLbl val="0"/>
      </c:catAx>
      <c:valAx>
        <c:axId val="37801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8904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pPr>
            <a:r>
              <a:rPr lang="en-US" altLang="zh-TW" sz="2400" b="1" i="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RF </a:t>
            </a:r>
            <a:r>
              <a:rPr lang="zh-TW" altLang="zh-TW" sz="2400" b="1" i="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制</a:t>
            </a:r>
            <a:r>
              <a:rPr lang="zh-TW" altLang="en-US" sz="2400" b="1" i="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六</a:t>
            </a:r>
            <a:r>
              <a:rPr lang="zh-TW" altLang="zh-TW" sz="2400" b="1" i="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 </a:t>
            </a:r>
            <a:r>
              <a:rPr lang="en-US" altLang="zh-TW" sz="2400" b="1" i="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connector</a:t>
            </a:r>
            <a:r>
              <a:rPr lang="zh-TW" altLang="en-US" sz="2400" b="1" i="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二次加工</a:t>
            </a:r>
            <a:endParaRPr lang="zh-TW" altLang="zh-TW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工作表1!$C$14</c:f>
              <c:strCache>
                <c:ptCount val="1"/>
                <c:pt idx="0">
                  <c:v>2015</c:v>
                </c:pt>
              </c:strCache>
            </c:strRef>
          </c:tx>
          <c:spPr>
            <a:ln w="4445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工作表1!$D$13:$O$13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工作表1!$D$14:$O$14</c:f>
              <c:numCache>
                <c:formatCode>_(* #,##0_);_(* \(#,##0\);_(* "-"??_);_(@_)</c:formatCode>
                <c:ptCount val="12"/>
                <c:pt idx="0">
                  <c:v>5885068</c:v>
                </c:pt>
                <c:pt idx="1">
                  <c:v>2872728</c:v>
                </c:pt>
                <c:pt idx="2" formatCode="#,##0_);[Red]\(#,##0\)">
                  <c:v>4127485</c:v>
                </c:pt>
                <c:pt idx="3" formatCode="#,##0_);[Red]\(#,##0\)">
                  <c:v>2638835</c:v>
                </c:pt>
                <c:pt idx="4" formatCode="#,##0_);[Red]\(#,##0\)">
                  <c:v>2247667</c:v>
                </c:pt>
                <c:pt idx="5" formatCode="#,##0_);[Red]\(#,##0\)">
                  <c:v>1164762</c:v>
                </c:pt>
                <c:pt idx="6" formatCode="#,##0_);[Red]\(#,##0\)">
                  <c:v>2954483</c:v>
                </c:pt>
                <c:pt idx="7" formatCode="#,##0_);[Red]\(#,##0\)">
                  <c:v>3379799</c:v>
                </c:pt>
                <c:pt idx="8" formatCode="#,##0_);[Red]\(#,##0\)">
                  <c:v>4374989</c:v>
                </c:pt>
                <c:pt idx="9" formatCode="#,##0_);[Red]\(#,##0\)">
                  <c:v>6806672</c:v>
                </c:pt>
                <c:pt idx="10" formatCode="#,##0_);[Red]\(#,##0\)">
                  <c:v>4991409</c:v>
                </c:pt>
                <c:pt idx="11">
                  <c:v>7551276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工作表1!$C$15</c:f>
              <c:strCache>
                <c:ptCount val="1"/>
                <c:pt idx="0">
                  <c:v>2016</c:v>
                </c:pt>
              </c:strCache>
            </c:strRef>
          </c:tx>
          <c:spPr>
            <a:ln w="762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7543026620230605E-2"/>
                  <c:y val="-6.6138484612820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12575897364060998"/>
                  <c:y val="4.40923230752138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6.4413132840312429E-2"/>
                  <c:y val="0.1396256897381772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2269168160059509E-2"/>
                  <c:y val="6.1239337604463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7.2081362940349683E-2"/>
                  <c:y val="-0.1053316606796776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5.5211256720267853E-2"/>
                  <c:y val="-9.79829401671419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2.9139274380141338E-2"/>
                  <c:y val="6.1239337604463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9.9686991300483641E-2"/>
                  <c:y val="-6.8588058116999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5.0610318660245478E-2"/>
                  <c:y val="8.32854991420706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4.4475734580215726E-2"/>
                  <c:y val="6.1239337604463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7.2081362940349628E-2"/>
                  <c:y val="-0.134726542729820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-3.0672920400148774E-3"/>
                  <c:y val="6.85880581169993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工作表1!$D$13:$O$13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工作表1!$D$15:$O$15</c:f>
              <c:numCache>
                <c:formatCode>#,##0_);[Red]\(#,##0\)</c:formatCode>
                <c:ptCount val="12"/>
                <c:pt idx="0">
                  <c:v>5607324</c:v>
                </c:pt>
                <c:pt idx="1">
                  <c:v>1837514</c:v>
                </c:pt>
                <c:pt idx="2">
                  <c:v>3082171</c:v>
                </c:pt>
                <c:pt idx="3">
                  <c:v>1713910</c:v>
                </c:pt>
                <c:pt idx="4">
                  <c:v>3127386</c:v>
                </c:pt>
                <c:pt idx="5">
                  <c:v>2266290</c:v>
                </c:pt>
                <c:pt idx="6">
                  <c:v>1559116</c:v>
                </c:pt>
                <c:pt idx="7">
                  <c:v>3860864</c:v>
                </c:pt>
                <c:pt idx="8">
                  <c:v>2603273</c:v>
                </c:pt>
                <c:pt idx="9">
                  <c:v>3448236</c:v>
                </c:pt>
                <c:pt idx="10">
                  <c:v>5766020</c:v>
                </c:pt>
                <c:pt idx="11">
                  <c:v>2452275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8014912"/>
        <c:axId val="378018440"/>
      </c:lineChart>
      <c:catAx>
        <c:axId val="37801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78018440"/>
        <c:crosses val="autoZero"/>
        <c:auto val="1"/>
        <c:lblAlgn val="ctr"/>
        <c:lblOffset val="100"/>
        <c:noMultiLvlLbl val="0"/>
      </c:catAx>
      <c:valAx>
        <c:axId val="378018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78014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pPr>
            <a:r>
              <a:rPr lang="en-US" altLang="zh-TW" sz="2400" b="1" i="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RF </a:t>
            </a:r>
            <a:r>
              <a:rPr lang="zh-TW" altLang="zh-TW" sz="2400" b="1" i="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制</a:t>
            </a:r>
            <a:r>
              <a:rPr lang="zh-TW" altLang="en-US" sz="2400" b="1" i="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</a:t>
            </a:r>
            <a:r>
              <a:rPr lang="zh-TW" altLang="zh-TW" sz="2400" b="1" i="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 </a:t>
            </a:r>
            <a:r>
              <a:rPr lang="zh-TW" altLang="en-US" sz="2400" b="1" i="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自動車床</a:t>
            </a:r>
            <a:endParaRPr lang="zh-TW" altLang="zh-TW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工作表1!$C$18</c:f>
              <c:strCache>
                <c:ptCount val="1"/>
                <c:pt idx="0">
                  <c:v>2015</c:v>
                </c:pt>
              </c:strCache>
            </c:strRef>
          </c:tx>
          <c:spPr>
            <a:ln w="4445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工作表1!$D$17:$O$17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工作表1!$D$18:$O$18</c:f>
              <c:numCache>
                <c:formatCode>_ * #,##0_ ;_ * \-#,##0_ ;_ * "-"??_ ;_ @_ </c:formatCode>
                <c:ptCount val="12"/>
                <c:pt idx="0">
                  <c:v>7879377</c:v>
                </c:pt>
                <c:pt idx="1">
                  <c:v>4719659</c:v>
                </c:pt>
                <c:pt idx="2">
                  <c:v>8028226</c:v>
                </c:pt>
                <c:pt idx="3">
                  <c:v>6524187</c:v>
                </c:pt>
                <c:pt idx="4">
                  <c:v>6952841</c:v>
                </c:pt>
                <c:pt idx="5">
                  <c:v>5545001</c:v>
                </c:pt>
                <c:pt idx="6">
                  <c:v>8944431</c:v>
                </c:pt>
                <c:pt idx="7">
                  <c:v>5650664</c:v>
                </c:pt>
                <c:pt idx="8">
                  <c:v>7408063</c:v>
                </c:pt>
                <c:pt idx="9">
                  <c:v>9788784</c:v>
                </c:pt>
                <c:pt idx="10">
                  <c:v>9748011</c:v>
                </c:pt>
                <c:pt idx="11">
                  <c:v>12695036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工作表1!$C$19</c:f>
              <c:strCache>
                <c:ptCount val="1"/>
                <c:pt idx="0">
                  <c:v>2016</c:v>
                </c:pt>
              </c:strCache>
            </c:strRef>
          </c:tx>
          <c:spPr>
            <a:ln w="762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6.6326913343911484E-2"/>
                  <c:y val="6.43509580016633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6.0297193949010411E-2"/>
                  <c:y val="-5.4817482742157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6.9341773041361923E-2"/>
                  <c:y val="6.19675891867870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7.6878922284988216E-2"/>
                  <c:y val="-6.43509580016634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3.4670886520680989E-2"/>
                  <c:y val="-0.1024848590396862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6.9341773041361979E-2"/>
                  <c:y val="6.91176956314164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6.0297193949010522E-2"/>
                  <c:y val="-0.1453854977074619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1.6581728335977864E-2"/>
                  <c:y val="-0.1167850719289448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6.0297193949010522E-2"/>
                  <c:y val="9.53347525950570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2.5626307428329536E-2"/>
                  <c:y val="-0.16921918585622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0"/>
                  <c:y val="8.81846461504276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工作表1!$D$17:$O$17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工作表1!$D$19:$O$19</c:f>
              <c:numCache>
                <c:formatCode>_ * #,##0_ ;_ * \-#,##0_ ;_ * "-"??_ ;_ @_ </c:formatCode>
                <c:ptCount val="12"/>
                <c:pt idx="0">
                  <c:v>10254204</c:v>
                </c:pt>
                <c:pt idx="1">
                  <c:v>4729401</c:v>
                </c:pt>
                <c:pt idx="2">
                  <c:v>8036244</c:v>
                </c:pt>
                <c:pt idx="3">
                  <c:v>5986657</c:v>
                </c:pt>
                <c:pt idx="4">
                  <c:v>6853105</c:v>
                </c:pt>
                <c:pt idx="5">
                  <c:v>7655434</c:v>
                </c:pt>
                <c:pt idx="6">
                  <c:v>5357209</c:v>
                </c:pt>
                <c:pt idx="7">
                  <c:v>7872201</c:v>
                </c:pt>
                <c:pt idx="8">
                  <c:v>9431600</c:v>
                </c:pt>
                <c:pt idx="9">
                  <c:v>8375421</c:v>
                </c:pt>
                <c:pt idx="10">
                  <c:v>10193826</c:v>
                </c:pt>
                <c:pt idx="11">
                  <c:v>9523169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8018832"/>
        <c:axId val="378011776"/>
      </c:lineChart>
      <c:catAx>
        <c:axId val="37801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78011776"/>
        <c:crosses val="autoZero"/>
        <c:auto val="1"/>
        <c:lblAlgn val="ctr"/>
        <c:lblOffset val="100"/>
        <c:noMultiLvlLbl val="0"/>
      </c:catAx>
      <c:valAx>
        <c:axId val="37801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78018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pPr>
            <a:r>
              <a:rPr lang="en-US" altLang="zh-TW" sz="2400" b="1" i="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2400" b="1" i="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制</a:t>
            </a:r>
            <a:r>
              <a:rPr lang="zh-TW" altLang="en-US" sz="2400" b="1" i="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七</a:t>
            </a:r>
            <a:r>
              <a:rPr lang="zh-TW" altLang="zh-TW" sz="2400" b="1" i="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 </a:t>
            </a:r>
            <a:r>
              <a:rPr lang="en-US" altLang="zh-TW" sz="2400" b="1" i="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CNC</a:t>
            </a:r>
            <a:r>
              <a:rPr lang="zh-TW" altLang="zh-TW" sz="2400" b="1" i="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車床</a:t>
            </a:r>
            <a:r>
              <a:rPr lang="en-US" altLang="zh-TW" sz="2400" b="1" i="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SUS</a:t>
            </a:r>
            <a:r>
              <a:rPr lang="zh-TW" altLang="en-US" sz="2400" b="1" i="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車制件</a:t>
            </a:r>
            <a:endParaRPr lang="zh-TW" altLang="zh-TW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工作表1!$C$22</c:f>
              <c:strCache>
                <c:ptCount val="1"/>
                <c:pt idx="0">
                  <c:v>2015</c:v>
                </c:pt>
              </c:strCache>
            </c:strRef>
          </c:tx>
          <c:spPr>
            <a:ln w="4445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工作表1!$D$21:$O$21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工作表1!$D$22:$O$22</c:f>
              <c:numCache>
                <c:formatCode>_ * #,##0_ ;_ * \-#,##0_ ;_ * "-"??_ ;_ @_ </c:formatCode>
                <c:ptCount val="12"/>
                <c:pt idx="0">
                  <c:v>2283311</c:v>
                </c:pt>
                <c:pt idx="1">
                  <c:v>1244789</c:v>
                </c:pt>
                <c:pt idx="2">
                  <c:v>2278616</c:v>
                </c:pt>
                <c:pt idx="3">
                  <c:v>2264956</c:v>
                </c:pt>
                <c:pt idx="4">
                  <c:v>2297079</c:v>
                </c:pt>
                <c:pt idx="5">
                  <c:v>2097997</c:v>
                </c:pt>
                <c:pt idx="6">
                  <c:v>2276015</c:v>
                </c:pt>
                <c:pt idx="7">
                  <c:v>2639090</c:v>
                </c:pt>
                <c:pt idx="8">
                  <c:v>2790545</c:v>
                </c:pt>
                <c:pt idx="9">
                  <c:v>2617809</c:v>
                </c:pt>
                <c:pt idx="10">
                  <c:v>2113271</c:v>
                </c:pt>
                <c:pt idx="11">
                  <c:v>2679548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工作表1!$C$23</c:f>
              <c:strCache>
                <c:ptCount val="1"/>
                <c:pt idx="0">
                  <c:v>2016</c:v>
                </c:pt>
              </c:strCache>
            </c:strRef>
          </c:tx>
          <c:spPr>
            <a:ln w="762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7242665045014518E-2"/>
                  <c:y val="-6.04004425687861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7.7354952763533094E-3"/>
                  <c:y val="8.93926550018034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6.0336863155555871E-2"/>
                  <c:y val="-4.34883186495260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6.1883962210825911E-3"/>
                  <c:y val="-5.31523894605318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9.5920141426781097E-2"/>
                  <c:y val="7.00645133797919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7.7354952763533094E-3"/>
                  <c:y val="4.59043363522774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3.4036179215954677E-2"/>
                  <c:y val="-6.04004425687861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9.2825943316239723E-2"/>
                  <c:y val="8.2144601893549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6.4978160321367801E-2"/>
                  <c:y val="-4.59043363522774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0.12531502347692361"/>
                  <c:y val="7.73125664880462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1.2376792442165295E-2"/>
                  <c:y val="0.1014727435155606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-3.0941981105413238E-3"/>
                  <c:y val="-0.161873186084346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工作表1!$D$21:$O$21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工作表1!$D$23:$O$23</c:f>
              <c:numCache>
                <c:formatCode>_ * #,##0_ ;_ * \-#,##0_ ;_ * "-"??_ ;_ @_ </c:formatCode>
                <c:ptCount val="12"/>
                <c:pt idx="0">
                  <c:v>2265747</c:v>
                </c:pt>
                <c:pt idx="1">
                  <c:v>1368554</c:v>
                </c:pt>
                <c:pt idx="2">
                  <c:v>2617966</c:v>
                </c:pt>
                <c:pt idx="3">
                  <c:v>2355471</c:v>
                </c:pt>
                <c:pt idx="4">
                  <c:v>1800955</c:v>
                </c:pt>
                <c:pt idx="5">
                  <c:v>1814687</c:v>
                </c:pt>
                <c:pt idx="6">
                  <c:v>2604327</c:v>
                </c:pt>
                <c:pt idx="7">
                  <c:v>2411741</c:v>
                </c:pt>
                <c:pt idx="8">
                  <c:v>2268312</c:v>
                </c:pt>
                <c:pt idx="9">
                  <c:v>1654596</c:v>
                </c:pt>
                <c:pt idx="10">
                  <c:v>1585025</c:v>
                </c:pt>
                <c:pt idx="11">
                  <c:v>2246809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8016088"/>
        <c:axId val="378014128"/>
      </c:lineChart>
      <c:catAx>
        <c:axId val="378016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78014128"/>
        <c:crosses val="autoZero"/>
        <c:auto val="1"/>
        <c:lblAlgn val="ctr"/>
        <c:lblOffset val="100"/>
        <c:noMultiLvlLbl val="0"/>
      </c:catAx>
      <c:valAx>
        <c:axId val="37801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78016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pPr>
            <a:r>
              <a:rPr lang="en-US" altLang="zh-TW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</a:t>
            </a:r>
            <a:r>
              <a:rPr lang="en-US" altLang="zh-TW" sz="2400" b="1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b="1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主動 </a:t>
            </a:r>
            <a:r>
              <a:rPr lang="en-US" altLang="zh-TW" sz="2400" b="1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BOSA </a:t>
            </a:r>
            <a:r>
              <a:rPr lang="zh-TW" altLang="en-US" sz="2400" b="1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制三部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工作表1!$C$6</c:f>
              <c:strCache>
                <c:ptCount val="1"/>
                <c:pt idx="0">
                  <c:v>2015</c:v>
                </c:pt>
              </c:strCache>
            </c:strRef>
          </c:tx>
          <c:spPr>
            <a:ln w="4445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132778381444519"/>
                  <c:y val="6.64247983990234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1118439414590791"/>
                  <c:y val="7.329632926788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5.3054177358793919E-2"/>
                  <c:y val="0.1580452099838834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5.8789764100285156E-2"/>
                  <c:y val="0.1420116379565329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4.8752487302675493E-2"/>
                  <c:y val="9.8491942453724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1.051512088782681E-16"/>
                  <c:y val="5.26817366612944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1.8640656909846513E-2"/>
                  <c:y val="0.1443021482461545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2.8677933707456174E-3"/>
                  <c:y val="5.26817366612944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5.0186383988048304E-2"/>
                  <c:y val="-8.47488807159954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1.5772863539101002E-2"/>
                  <c:y val="-7.1005818978266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8.6033801122368525E-3"/>
                  <c:y val="8.24583704263739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-4.3016900561184263E-3"/>
                  <c:y val="-0.1236875556395609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工作表1!$D$5:$O$5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工作表1!$D$6:$O$6</c:f>
              <c:numCache>
                <c:formatCode>_ * #,##0_ ;_ * \-#,##0_ ;_ * "-"??_ ;_ @_ </c:formatCode>
                <c:ptCount val="12"/>
                <c:pt idx="0">
                  <c:v>620936</c:v>
                </c:pt>
                <c:pt idx="1">
                  <c:v>254066</c:v>
                </c:pt>
                <c:pt idx="2">
                  <c:v>475384</c:v>
                </c:pt>
                <c:pt idx="3">
                  <c:v>640296</c:v>
                </c:pt>
                <c:pt idx="4">
                  <c:v>693260</c:v>
                </c:pt>
                <c:pt idx="5">
                  <c:v>685487</c:v>
                </c:pt>
                <c:pt idx="6">
                  <c:v>725590</c:v>
                </c:pt>
                <c:pt idx="7">
                  <c:v>746484</c:v>
                </c:pt>
                <c:pt idx="8">
                  <c:v>918954</c:v>
                </c:pt>
                <c:pt idx="9">
                  <c:v>900727</c:v>
                </c:pt>
                <c:pt idx="10">
                  <c:v>938345</c:v>
                </c:pt>
                <c:pt idx="11">
                  <c:v>941594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工作表1!$C$7</c:f>
              <c:strCache>
                <c:ptCount val="1"/>
                <c:pt idx="0">
                  <c:v>2016</c:v>
                </c:pt>
              </c:strCache>
            </c:strRef>
          </c:tx>
          <c:spPr>
            <a:ln w="762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7318590617302682E-2"/>
                  <c:y val="-5.03912263716729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9.3203284549232587E-2"/>
                  <c:y val="-4.58102057924300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5.0186383988048353E-2"/>
                  <c:y val="-5.95532675301589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7206760224473705E-2"/>
                  <c:y val="-6.18437778197805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7.0260937583267721E-2"/>
                  <c:y val="-5.95532675301590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2.8677933707456174E-3"/>
                  <c:y val="-0.10536347332258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4.5884693931929878E-2"/>
                  <c:y val="5.03912263716729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5.7355867414912449E-2"/>
                  <c:y val="0.125978065929182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3.871521050506594E-2"/>
                  <c:y val="0.153464189404640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0"/>
                  <c:y val="8.47488807159954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工作表1!$D$5:$O$5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工作表1!$D$7:$O$7</c:f>
              <c:numCache>
                <c:formatCode>_ * #,##0_ ;_ * \-#,##0_ ;_ * "-"??_ ;_ @_ </c:formatCode>
                <c:ptCount val="12"/>
                <c:pt idx="0">
                  <c:v>766882</c:v>
                </c:pt>
                <c:pt idx="1">
                  <c:v>475841</c:v>
                </c:pt>
                <c:pt idx="2">
                  <c:v>877456</c:v>
                </c:pt>
                <c:pt idx="3">
                  <c:v>939226</c:v>
                </c:pt>
                <c:pt idx="4">
                  <c:v>853417</c:v>
                </c:pt>
                <c:pt idx="5">
                  <c:v>786530</c:v>
                </c:pt>
                <c:pt idx="6">
                  <c:v>1023937</c:v>
                </c:pt>
                <c:pt idx="7">
                  <c:v>990024</c:v>
                </c:pt>
                <c:pt idx="8">
                  <c:v>909335</c:v>
                </c:pt>
                <c:pt idx="9">
                  <c:v>697958</c:v>
                </c:pt>
                <c:pt idx="10">
                  <c:v>617100</c:v>
                </c:pt>
                <c:pt idx="11">
                  <c:v>651158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8012560"/>
        <c:axId val="378012952"/>
      </c:lineChart>
      <c:catAx>
        <c:axId val="37801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78012952"/>
        <c:crosses val="autoZero"/>
        <c:auto val="1"/>
        <c:lblAlgn val="ctr"/>
        <c:lblOffset val="100"/>
        <c:noMultiLvlLbl val="0"/>
      </c:catAx>
      <c:valAx>
        <c:axId val="378012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7801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 w="28575"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pPr>
            <a:r>
              <a:rPr lang="en-US" altLang="zh-TW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  </a:t>
            </a:r>
            <a:r>
              <a:rPr lang="zh-TW" altLang="zh-TW" sz="2400" b="1" i="0" u="none" strike="noStrike" baseline="0" dirty="0" smtClean="0">
                <a:effectLst/>
              </a:rPr>
              <a:t>被動跳線</a:t>
            </a:r>
            <a:r>
              <a:rPr lang="en-US" altLang="zh-TW" sz="2400" b="1" i="0" u="none" strike="noStrike" baseline="0" dirty="0" smtClean="0">
                <a:effectLst/>
              </a:rPr>
              <a:t> </a:t>
            </a:r>
            <a:r>
              <a:rPr lang="zh-TW" altLang="en-US" sz="2400" b="1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制六部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工作表1!$C$26</c:f>
              <c:strCache>
                <c:ptCount val="1"/>
                <c:pt idx="0">
                  <c:v>2015</c:v>
                </c:pt>
              </c:strCache>
            </c:strRef>
          </c:tx>
          <c:spPr>
            <a:ln w="381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工作表1!$D$25:$O$25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工作表1!$D$26:$O$26</c:f>
              <c:numCache>
                <c:formatCode>_-* #,##0_-;\-* #,##0_-;_-* "-"??_-;_-@_-</c:formatCode>
                <c:ptCount val="12"/>
                <c:pt idx="0">
                  <c:v>586330</c:v>
                </c:pt>
                <c:pt idx="1">
                  <c:v>213462</c:v>
                </c:pt>
                <c:pt idx="2">
                  <c:v>273600</c:v>
                </c:pt>
                <c:pt idx="3">
                  <c:v>664200</c:v>
                </c:pt>
                <c:pt idx="4">
                  <c:v>787094</c:v>
                </c:pt>
                <c:pt idx="5">
                  <c:v>535400</c:v>
                </c:pt>
                <c:pt idx="6">
                  <c:v>677137</c:v>
                </c:pt>
                <c:pt idx="7">
                  <c:v>421000</c:v>
                </c:pt>
                <c:pt idx="8">
                  <c:v>495336</c:v>
                </c:pt>
                <c:pt idx="9">
                  <c:v>401000</c:v>
                </c:pt>
                <c:pt idx="10">
                  <c:v>672834</c:v>
                </c:pt>
                <c:pt idx="11">
                  <c:v>764009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工作表1!$C$27</c:f>
              <c:strCache>
                <c:ptCount val="1"/>
                <c:pt idx="0">
                  <c:v>2016</c:v>
                </c:pt>
              </c:strCache>
            </c:strRef>
          </c:tx>
          <c:spPr>
            <a:ln w="762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5262915723228395E-2"/>
                  <c:y val="-0.135472065100657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2.8094223552348658E-2"/>
                  <c:y val="0.109911298100533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10301215302527844"/>
                  <c:y val="-9.20187612004463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277659414440677E-2"/>
                  <c:y val="-6.13458408002975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6.8674768683518947E-2"/>
                  <c:y val="0.112467374800545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4.6823705920581099E-3"/>
                  <c:y val="0.1661449855008058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1.7168692170879851E-2"/>
                  <c:y val="-8.94626845004339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2.1851062762937846E-2"/>
                  <c:y val="0.140584218500681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2.6533433354996069E-2"/>
                  <c:y val="4.08972272001983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2.8094223552348772E-2"/>
                  <c:y val="-0.1047991447005083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1.5607901973528177E-3"/>
                  <c:y val="-6.6457994200322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0"/>
                  <c:y val="9.96869913004834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工作表1!$D$25:$O$25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工作表1!$D$27:$O$27</c:f>
              <c:numCache>
                <c:formatCode>_-* #,##0_-;\-* #,##0_-;_-* "-"??_-;_-@_-</c:formatCode>
                <c:ptCount val="12"/>
                <c:pt idx="0" formatCode="_ * #,##0_ ;_ * \-#,##0_ ;_ * &quot;-&quot;??_ ;_ @_ ">
                  <c:v>837930</c:v>
                </c:pt>
                <c:pt idx="1">
                  <c:v>325261</c:v>
                </c:pt>
                <c:pt idx="2">
                  <c:v>765904</c:v>
                </c:pt>
                <c:pt idx="3">
                  <c:v>724109</c:v>
                </c:pt>
                <c:pt idx="4">
                  <c:v>633862</c:v>
                </c:pt>
                <c:pt idx="5">
                  <c:v>624017</c:v>
                </c:pt>
                <c:pt idx="6">
                  <c:v>677137</c:v>
                </c:pt>
                <c:pt idx="7">
                  <c:v>421000</c:v>
                </c:pt>
                <c:pt idx="8">
                  <c:v>634882</c:v>
                </c:pt>
                <c:pt idx="9">
                  <c:v>957693</c:v>
                </c:pt>
                <c:pt idx="10">
                  <c:v>854882</c:v>
                </c:pt>
                <c:pt idx="11">
                  <c:v>705147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8013344"/>
        <c:axId val="378016872"/>
      </c:lineChart>
      <c:catAx>
        <c:axId val="37801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378016872"/>
        <c:crosses val="autoZero"/>
        <c:auto val="1"/>
        <c:lblAlgn val="ctr"/>
        <c:lblOffset val="100"/>
        <c:noMultiLvlLbl val="0"/>
      </c:catAx>
      <c:valAx>
        <c:axId val="378016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37801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pPr>
            <a:r>
              <a:rPr lang="en-US" altLang="zh-TW" sz="2400" b="1" i="0" u="none" strike="noStrike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 </a:t>
            </a:r>
            <a:r>
              <a:rPr lang="zh-TW" altLang="en-US" sz="2400" b="1" i="0" u="none" strike="noStrike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被動 </a:t>
            </a:r>
            <a:r>
              <a:rPr lang="en-US" altLang="zh-TW" sz="2400" b="1" i="0" u="none" strike="noStrike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Adaptor  </a:t>
            </a:r>
            <a:r>
              <a:rPr lang="zh-TW" altLang="zh-TW" sz="2400" b="1" i="0" u="none" strike="noStrike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制六部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工作表1!$C$30</c:f>
              <c:strCache>
                <c:ptCount val="1"/>
                <c:pt idx="0">
                  <c:v>2015</c:v>
                </c:pt>
              </c:strCache>
            </c:strRef>
          </c:tx>
          <c:spPr>
            <a:ln w="381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工作表1!$D$29:$O$29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工作表1!$D$30:$O$30</c:f>
              <c:numCache>
                <c:formatCode>_-* #,##0_-;\-* #,##0_-;_-* "-"??_-;_-@_-</c:formatCode>
                <c:ptCount val="12"/>
                <c:pt idx="0">
                  <c:v>180634</c:v>
                </c:pt>
                <c:pt idx="1">
                  <c:v>87620</c:v>
                </c:pt>
                <c:pt idx="2">
                  <c:v>348482</c:v>
                </c:pt>
                <c:pt idx="3">
                  <c:v>312730</c:v>
                </c:pt>
                <c:pt idx="4">
                  <c:v>134680</c:v>
                </c:pt>
                <c:pt idx="5">
                  <c:v>126900</c:v>
                </c:pt>
                <c:pt idx="6">
                  <c:v>127191</c:v>
                </c:pt>
                <c:pt idx="7">
                  <c:v>41475</c:v>
                </c:pt>
                <c:pt idx="8">
                  <c:v>302718</c:v>
                </c:pt>
                <c:pt idx="9">
                  <c:v>196030</c:v>
                </c:pt>
                <c:pt idx="10">
                  <c:v>168796</c:v>
                </c:pt>
                <c:pt idx="11">
                  <c:v>250622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工作表1!$C$31</c:f>
              <c:strCache>
                <c:ptCount val="1"/>
                <c:pt idx="0">
                  <c:v>2016</c:v>
                </c:pt>
              </c:strCache>
            </c:strRef>
          </c:tx>
          <c:spPr>
            <a:ln w="730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5612748008841929E-2"/>
                  <c:y val="0.1144017031140683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9.1225496017683858E-2"/>
                  <c:y val="-0.116785071928944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5204249336280643E-2"/>
                  <c:y val="-0.228803406228136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5847223871677094E-2"/>
                  <c:y val="7.62678020760455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1.3683824402652634E-2"/>
                  <c:y val="-3.57505322231464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2.1285949070792901E-2"/>
                  <c:y val="-6.9117695631416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1.5204249336280643E-2"/>
                  <c:y val="-7.15010644462927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1.6724674269908708E-2"/>
                  <c:y val="6.43509580016633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1.0642974535396451E-2"/>
                  <c:y val="8.81846461504276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0.11555229495573288"/>
                  <c:y val="-6.43509580016635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0.13379739415926967"/>
                  <c:y val="-5.4817482742157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-1.2163399469024403E-2"/>
                  <c:y val="-8.34179085206748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工作表1!$D$29:$O$29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工作表1!$D$31:$O$31</c:f>
              <c:numCache>
                <c:formatCode>_-* #,##0_-;\-* #,##0_-;_-* "-"??_-;_-@_-</c:formatCode>
                <c:ptCount val="12"/>
                <c:pt idx="0">
                  <c:v>145264</c:v>
                </c:pt>
                <c:pt idx="1">
                  <c:v>153910</c:v>
                </c:pt>
                <c:pt idx="2">
                  <c:v>196896</c:v>
                </c:pt>
                <c:pt idx="3">
                  <c:v>147666</c:v>
                </c:pt>
                <c:pt idx="4">
                  <c:v>165231</c:v>
                </c:pt>
                <c:pt idx="5">
                  <c:v>409089</c:v>
                </c:pt>
                <c:pt idx="6">
                  <c:v>213787</c:v>
                </c:pt>
                <c:pt idx="7">
                  <c:v>114707</c:v>
                </c:pt>
                <c:pt idx="8">
                  <c:v>214881</c:v>
                </c:pt>
                <c:pt idx="9">
                  <c:v>346617</c:v>
                </c:pt>
                <c:pt idx="10">
                  <c:v>445351</c:v>
                </c:pt>
                <c:pt idx="11">
                  <c:v>477452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8014520"/>
        <c:axId val="378013736"/>
      </c:lineChart>
      <c:catAx>
        <c:axId val="378014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78013736"/>
        <c:crosses val="autoZero"/>
        <c:auto val="1"/>
        <c:lblAlgn val="ctr"/>
        <c:lblOffset val="100"/>
        <c:noMultiLvlLbl val="0"/>
      </c:catAx>
      <c:valAx>
        <c:axId val="378013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78014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pPr>
            <a:r>
              <a:rPr lang="en-US" altLang="zh-TW" sz="2400" b="1" i="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 </a:t>
            </a:r>
            <a:r>
              <a:rPr lang="zh-TW" altLang="zh-TW" sz="2400" b="1" i="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被動 </a:t>
            </a:r>
            <a:r>
              <a:rPr lang="en-US" altLang="zh-TW" sz="2400" b="1" i="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b="1" i="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散件成套</a:t>
            </a:r>
            <a:r>
              <a:rPr lang="en-US" altLang="zh-TW" sz="2400" b="1" i="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sz="2400" b="1" i="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制六部</a:t>
            </a:r>
            <a:endParaRPr lang="zh-TW" altLang="zh-TW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工作表1!$C$34</c:f>
              <c:strCache>
                <c:ptCount val="1"/>
                <c:pt idx="0">
                  <c:v>2015</c:v>
                </c:pt>
              </c:strCache>
            </c:strRef>
          </c:tx>
          <c:spPr>
            <a:ln w="381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工作表1!$D$33:$O$33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工作表1!$D$34:$O$34</c:f>
              <c:numCache>
                <c:formatCode>_-* #,##0_-;\-* #,##0_-;_-* "-"??_-;_-@_-</c:formatCode>
                <c:ptCount val="12"/>
                <c:pt idx="0">
                  <c:v>18631632</c:v>
                </c:pt>
                <c:pt idx="1">
                  <c:v>5631200</c:v>
                </c:pt>
                <c:pt idx="2">
                  <c:v>13326865</c:v>
                </c:pt>
                <c:pt idx="3">
                  <c:v>10960414</c:v>
                </c:pt>
                <c:pt idx="4">
                  <c:v>12777130</c:v>
                </c:pt>
                <c:pt idx="5">
                  <c:v>15818140</c:v>
                </c:pt>
                <c:pt idx="6">
                  <c:v>7871132</c:v>
                </c:pt>
                <c:pt idx="7">
                  <c:v>8607575</c:v>
                </c:pt>
                <c:pt idx="8">
                  <c:v>9820991</c:v>
                </c:pt>
                <c:pt idx="9">
                  <c:v>9765727</c:v>
                </c:pt>
                <c:pt idx="10">
                  <c:v>10361751</c:v>
                </c:pt>
                <c:pt idx="11">
                  <c:v>14081337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工作表1!$C$35</c:f>
              <c:strCache>
                <c:ptCount val="1"/>
                <c:pt idx="0">
                  <c:v>2016</c:v>
                </c:pt>
              </c:strCache>
            </c:strRef>
          </c:tx>
          <c:spPr>
            <a:ln w="762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4355222830499128E-2"/>
                  <c:y val="-8.93926550018035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6824394866741036E-2"/>
                  <c:y val="0.157041150678843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5.6591146369947123E-2"/>
                  <c:y val="-9.18086727045548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2942356636465107E-2"/>
                  <c:y val="-0.171537256895352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2.1412866194034048E-2"/>
                  <c:y val="0.118384867434820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5.2002675042654115E-2"/>
                  <c:y val="9.18086727045548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3.364878973348219E-2"/>
                  <c:y val="8.93926550018034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2.753082796375806E-2"/>
                  <c:y val="-7.48965487852947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8.1062993448843296E-2"/>
                  <c:y val="0.1304649559485780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1.1216133674760704E-16"/>
                  <c:y val="6.76484956770404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-1.1216133674760704E-16"/>
                  <c:y val="-9.90567258128091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工作表1!$D$33:$O$33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工作表1!$D$35:$O$35</c:f>
              <c:numCache>
                <c:formatCode>_-* #,##0_-;\-* #,##0_-;_-* "-"??_-;_-@_-</c:formatCode>
                <c:ptCount val="12"/>
                <c:pt idx="0">
                  <c:v>11914547</c:v>
                </c:pt>
                <c:pt idx="1">
                  <c:v>9589582</c:v>
                </c:pt>
                <c:pt idx="2">
                  <c:v>13326865</c:v>
                </c:pt>
                <c:pt idx="3">
                  <c:v>12925779</c:v>
                </c:pt>
                <c:pt idx="4">
                  <c:v>11608071</c:v>
                </c:pt>
                <c:pt idx="5">
                  <c:v>19324557</c:v>
                </c:pt>
                <c:pt idx="6">
                  <c:v>16468325</c:v>
                </c:pt>
                <c:pt idx="7">
                  <c:v>14459972</c:v>
                </c:pt>
                <c:pt idx="8">
                  <c:v>17322362</c:v>
                </c:pt>
                <c:pt idx="9">
                  <c:v>10605285</c:v>
                </c:pt>
                <c:pt idx="10">
                  <c:v>10349194</c:v>
                </c:pt>
                <c:pt idx="11">
                  <c:v>12602282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8746224"/>
        <c:axId val="378748968"/>
      </c:lineChart>
      <c:catAx>
        <c:axId val="37874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78748968"/>
        <c:crosses val="autoZero"/>
        <c:auto val="1"/>
        <c:lblAlgn val="ctr"/>
        <c:lblOffset val="100"/>
        <c:noMultiLvlLbl val="0"/>
      </c:catAx>
      <c:valAx>
        <c:axId val="378748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37874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0.42461</cdr:x>
      <cdr:y>0.13092</cdr:y>
    </cdr:to>
    <cdr:sp macro="" textlink="">
      <cdr:nvSpPr>
        <cdr:cNvPr id="8" name="Text Box 69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0"/>
          <a:ext cx="1993900" cy="35913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>
          <a:spAutoFit/>
        </a:bodyPr>
        <a:lstStyle xmlns:a="http://schemas.openxmlformats.org/drawingml/2006/main">
          <a:defPPr>
            <a:defRPr lang="ko-KR"/>
          </a:defPPr>
          <a:lvl1pPr algn="l" rtl="0" fontAlgn="base" latinLnBrk="1">
            <a:spcBef>
              <a:spcPct val="0"/>
            </a:spcBef>
            <a:spcAft>
              <a:spcPct val="0"/>
            </a:spcAft>
            <a:defRPr kern="1200">
              <a:solidFill>
                <a:srgbClr val="000000"/>
              </a:solidFill>
              <a:latin typeface="Gulim" pitchFamily="34" charset="-127"/>
              <a:ea typeface="Gulim" pitchFamily="34" charset="-127"/>
            </a:defRPr>
          </a:lvl1pPr>
          <a:lvl2pPr marL="457200" algn="l" rtl="0" fontAlgn="base" latinLnBrk="1">
            <a:spcBef>
              <a:spcPct val="0"/>
            </a:spcBef>
            <a:spcAft>
              <a:spcPct val="0"/>
            </a:spcAft>
            <a:defRPr kern="1200">
              <a:solidFill>
                <a:srgbClr val="000000"/>
              </a:solidFill>
              <a:latin typeface="Gulim" pitchFamily="34" charset="-127"/>
              <a:ea typeface="Gulim" pitchFamily="34" charset="-127"/>
            </a:defRPr>
          </a:lvl2pPr>
          <a:lvl3pPr marL="914400" algn="l" rtl="0" fontAlgn="base" latinLnBrk="1">
            <a:spcBef>
              <a:spcPct val="0"/>
            </a:spcBef>
            <a:spcAft>
              <a:spcPct val="0"/>
            </a:spcAft>
            <a:defRPr kern="1200">
              <a:solidFill>
                <a:srgbClr val="000000"/>
              </a:solidFill>
              <a:latin typeface="Gulim" pitchFamily="34" charset="-127"/>
              <a:ea typeface="Gulim" pitchFamily="34" charset="-127"/>
            </a:defRPr>
          </a:lvl3pPr>
          <a:lvl4pPr marL="1371600" algn="l" rtl="0" fontAlgn="base" latinLnBrk="1">
            <a:spcBef>
              <a:spcPct val="0"/>
            </a:spcBef>
            <a:spcAft>
              <a:spcPct val="0"/>
            </a:spcAft>
            <a:defRPr kern="1200">
              <a:solidFill>
                <a:srgbClr val="000000"/>
              </a:solidFill>
              <a:latin typeface="Gulim" pitchFamily="34" charset="-127"/>
              <a:ea typeface="Gulim" pitchFamily="34" charset="-127"/>
            </a:defRPr>
          </a:lvl4pPr>
          <a:lvl5pPr marL="1828800" algn="l" rtl="0" fontAlgn="base" latinLnBrk="1">
            <a:spcBef>
              <a:spcPct val="0"/>
            </a:spcBef>
            <a:spcAft>
              <a:spcPct val="0"/>
            </a:spcAft>
            <a:defRPr kern="1200">
              <a:solidFill>
                <a:srgbClr val="000000"/>
              </a:solidFill>
              <a:latin typeface="Gulim" pitchFamily="34" charset="-127"/>
              <a:ea typeface="Gulim" pitchFamily="34" charset="-127"/>
            </a:defRPr>
          </a:lvl5pPr>
          <a:lvl6pPr marL="2286000" algn="l" defTabSz="914400" rtl="0" eaLnBrk="1" latinLnBrk="0" hangingPunct="1">
            <a:defRPr kern="1200">
              <a:solidFill>
                <a:srgbClr val="000000"/>
              </a:solidFill>
              <a:latin typeface="Gulim" pitchFamily="34" charset="-127"/>
              <a:ea typeface="Gulim" pitchFamily="34" charset="-127"/>
            </a:defRPr>
          </a:lvl6pPr>
          <a:lvl7pPr marL="2743200" algn="l" defTabSz="914400" rtl="0" eaLnBrk="1" latinLnBrk="0" hangingPunct="1">
            <a:defRPr kern="1200">
              <a:solidFill>
                <a:srgbClr val="000000"/>
              </a:solidFill>
              <a:latin typeface="Gulim" pitchFamily="34" charset="-127"/>
              <a:ea typeface="Gulim" pitchFamily="34" charset="-127"/>
            </a:defRPr>
          </a:lvl7pPr>
          <a:lvl8pPr marL="3200400" algn="l" defTabSz="914400" rtl="0" eaLnBrk="1" latinLnBrk="0" hangingPunct="1">
            <a:defRPr kern="1200">
              <a:solidFill>
                <a:srgbClr val="000000"/>
              </a:solidFill>
              <a:latin typeface="Gulim" pitchFamily="34" charset="-127"/>
              <a:ea typeface="Gulim" pitchFamily="34" charset="-127"/>
            </a:defRPr>
          </a:lvl8pPr>
          <a:lvl9pPr marL="3657600" algn="l" defTabSz="914400" rtl="0" eaLnBrk="1" latinLnBrk="0" hangingPunct="1">
            <a:defRPr kern="1200">
              <a:solidFill>
                <a:srgbClr val="000000"/>
              </a:solidFill>
              <a:latin typeface="Gulim" pitchFamily="34" charset="-127"/>
              <a:ea typeface="Gulim" pitchFamily="34" charset="-127"/>
            </a:defRPr>
          </a:lvl9pPr>
        </a:lstStyle>
        <a:p xmlns:a="http://schemas.openxmlformats.org/drawingml/2006/main">
          <a:pPr>
            <a:defRPr/>
          </a:pPr>
          <a:r>
            <a:rPr lang="zh-TW" altLang="en-US" sz="1600" b="1" dirty="0">
              <a:solidFill>
                <a:srgbClr val="1F497D">
                  <a:lumMod val="50000"/>
                </a:srgbClr>
              </a:solidFill>
              <a:latin typeface="標楷體" pitchFamily="65" charset="-120"/>
              <a:ea typeface="標楷體" pitchFamily="65" charset="-120"/>
            </a:rPr>
            <a:t>單位</a:t>
          </a:r>
          <a:r>
            <a:rPr lang="en-US" altLang="zh-TW" sz="1600" b="1" dirty="0">
              <a:solidFill>
                <a:srgbClr val="1F497D">
                  <a:lumMod val="50000"/>
                </a:srgbClr>
              </a:solidFill>
              <a:latin typeface="標楷體" pitchFamily="65" charset="-120"/>
              <a:ea typeface="標楷體" pitchFamily="65" charset="-120"/>
            </a:rPr>
            <a:t>:</a:t>
          </a:r>
          <a:r>
            <a:rPr lang="zh-CN" altLang="en-US" sz="1600" b="1" dirty="0">
              <a:solidFill>
                <a:srgbClr val="1F497D">
                  <a:lumMod val="50000"/>
                </a:srgbClr>
              </a:solidFill>
              <a:latin typeface="標楷體" pitchFamily="65" charset="-120"/>
              <a:ea typeface="標楷體" pitchFamily="65" charset="-120"/>
            </a:rPr>
            <a:t>元</a:t>
          </a:r>
          <a:r>
            <a:rPr lang="en-US" altLang="zh-TW" sz="1600" b="1" dirty="0">
              <a:solidFill>
                <a:srgbClr val="1F497D">
                  <a:lumMod val="50000"/>
                </a:srgbClr>
              </a:solidFill>
              <a:latin typeface="標楷體" pitchFamily="65" charset="-120"/>
              <a:ea typeface="標楷體" pitchFamily="65" charset="-120"/>
            </a:rPr>
            <a:t>/</a:t>
          </a:r>
          <a:r>
            <a:rPr lang="zh-CN" altLang="en-US" sz="1600" b="1" dirty="0">
              <a:solidFill>
                <a:srgbClr val="1F497D">
                  <a:lumMod val="50000"/>
                </a:srgbClr>
              </a:solidFill>
              <a:latin typeface="標楷體" pitchFamily="65" charset="-120"/>
              <a:ea typeface="標楷體" pitchFamily="65" charset="-120"/>
            </a:rPr>
            <a:t>小時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2348A-CAED-4872-BFA7-ACA64541C66B}" type="datetimeFigureOut">
              <a:rPr lang="zh-TW" altLang="en-US" smtClean="0"/>
              <a:pPr/>
              <a:t>2017/2/17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701C0-3993-497E-B125-EE3CE5042B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26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C94EA-7981-473E-8B7F-384B6BA3F605}" type="datetime1">
              <a:rPr lang="zh-TW" altLang="en-US" smtClean="0"/>
              <a:pPr>
                <a:defRPr/>
              </a:pPr>
              <a:t>2017/2/17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531E2-5025-4459-BBAC-92B9E34D803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>
    <p:zoom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>
    <p:zoom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>
    <p:zoom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268413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268413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>
    <p:zoom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>
    <p:zoom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>
    <p:zoom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>
    <p:zoom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537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537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>
    <p:zoom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77000" y="228600"/>
            <a:ext cx="2057400" cy="56118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019800" cy="561181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>
    <p:zoom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>
    <p:zoom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>
    <p:zoom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>
    <p:zoom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268413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268413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>
    <p:zoom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>
    <p:zoom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>
    <p:zoom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>
    <p:zoom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>
    <p:zoom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537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537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>
    <p:zoom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FB098-6254-4713-93B2-A5B61FA90178}" type="datetime1">
              <a:rPr lang="zh-TW" altLang="en-US" smtClean="0"/>
              <a:pPr>
                <a:defRPr/>
              </a:pPr>
              <a:t>2017/2/17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4A5EF-7B16-4BA4-BC89-D16070F4339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AF688-A6BE-4361-A24C-268DAC265360}" type="datetime1">
              <a:rPr lang="zh-TW" altLang="en-US" smtClean="0"/>
              <a:pPr>
                <a:defRPr/>
              </a:pPr>
              <a:t>2017/2/17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38E8C-0920-4BDD-BB6A-96D171AA84F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F6363-54DA-4651-8E1D-7AB8712F6B14}" type="datetime1">
              <a:rPr lang="zh-TW" altLang="en-US" smtClean="0"/>
              <a:pPr>
                <a:defRPr/>
              </a:pPr>
              <a:t>2017/2/17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D1CA2-B464-458F-AC1E-C078D970BFF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D1C23-FB9D-4A1C-961B-69F873AE9295}" type="datetime1">
              <a:rPr lang="zh-TW" altLang="en-US" smtClean="0"/>
              <a:pPr>
                <a:defRPr/>
              </a:pPr>
              <a:t>2017/2/17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D5D59-91E9-4D63-BC8B-4FD4A5C89D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8377F-CD3C-4AB4-9B3E-FCC9871FF90F}" type="datetime1">
              <a:rPr lang="zh-TW" altLang="en-US" smtClean="0"/>
              <a:pPr>
                <a:defRPr/>
              </a:pPr>
              <a:t>2017/2/17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94FC5-9629-4BDD-9A67-E10410559EF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984A6-F9FF-420A-8A11-98B7B299A900}" type="datetime1">
              <a:rPr lang="zh-TW" altLang="en-US" smtClean="0"/>
              <a:pPr>
                <a:defRPr/>
              </a:pPr>
              <a:t>2017/2/17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45829-61B8-4243-A8E5-E8672155BA2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F5CE7-3C93-4B8B-A479-D019A9F176B6}" type="datetime1">
              <a:rPr lang="zh-TW" altLang="en-US" smtClean="0"/>
              <a:pPr>
                <a:defRPr/>
              </a:pPr>
              <a:t>2017/2/17</a:t>
            </a:fld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395F4-FA04-4B50-BA09-2C7BDCD2D5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BD548-3CAD-495D-8E83-201B973F7D72}" type="datetime1">
              <a:rPr lang="zh-TW" altLang="en-US" smtClean="0"/>
              <a:pPr>
                <a:defRPr/>
              </a:pPr>
              <a:t>2017/2/17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0AD23-4DC5-4837-8893-31CB39C812A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1753C-B2CF-4813-A390-2057D3BCF97B}" type="datetime1">
              <a:rPr lang="zh-TW" altLang="en-US" smtClean="0"/>
              <a:pPr>
                <a:defRPr/>
              </a:pPr>
              <a:t>2017/2/17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85B6B-30DA-4B5F-8548-7DD76FF24D5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3F363-8723-4585-90A3-88F56CA27EFF}" type="datetime1">
              <a:rPr lang="zh-TW" altLang="en-US" smtClean="0"/>
              <a:pPr>
                <a:defRPr/>
              </a:pPr>
              <a:t>2017/2/17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B56B0-67E5-4F9A-8618-DDEB4EDEB61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B4ACB-ADE0-452B-95E4-46B8F0B11ED8}" type="datetime1">
              <a:rPr lang="zh-TW" altLang="en-US" smtClean="0"/>
              <a:pPr>
                <a:defRPr/>
              </a:pPr>
              <a:t>2017/2/17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EB803-FD67-458B-A5CD-A4A7BF82C6E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90C713-5050-4D89-8360-1580E5021401}" type="datetime1">
              <a:rPr lang="zh-TW" altLang="en-US" smtClean="0"/>
              <a:pPr>
                <a:defRPr/>
              </a:pPr>
              <a:t>2017/2/17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A976E4-1DEF-4755-9A6C-8A0A08C3A2B4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>
    <p:zoom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3CF0-4607-4E03-A16D-8AB33DEC4F80}" type="datetime1">
              <a:rPr lang="zh-TW" altLang="en-US" smtClean="0"/>
              <a:pPr/>
              <a:t>2017/2/17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15F4-60DC-4CB5-8769-8A555A2E52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7861-9A18-46DF-B045-0CBB51A508AB}" type="datetime1">
              <a:rPr lang="zh-TW" altLang="en-US" smtClean="0"/>
              <a:pPr/>
              <a:t>2017/2/17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15F4-60DC-4CB5-8769-8A555A2E52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D11C8B-5F8A-4FA2-A058-11344F9D1DB2}" type="datetime1">
              <a:rPr lang="zh-TW" altLang="en-US" smtClean="0"/>
              <a:pPr>
                <a:defRPr/>
              </a:pPr>
              <a:t>2017/2/17</a:t>
            </a:fld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EBD0AA-E5B4-4041-BBC8-114141F32AAB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62585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75890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5249587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268413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268413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27129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84745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214871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65621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6453052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1269767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897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537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537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88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268413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268413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537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537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16D99-5D4A-44FE-A2D7-53A991012ADE}" type="datetime1">
              <a:rPr lang="zh-TW" altLang="en-US" smtClean="0"/>
              <a:pPr>
                <a:defRPr/>
              </a:pPr>
              <a:t>2017/2/17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49713-429F-4CA2-A892-BBF0B3F70AD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FDA01-F61D-4D68-8AD6-C29006BC33B6}" type="datetime1">
              <a:rPr lang="zh-TW" altLang="en-US" smtClean="0"/>
              <a:pPr>
                <a:defRPr/>
              </a:pPr>
              <a:t>2017/2/17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A6E8A-E5CB-41E7-869D-E032A264B38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59CC-DC7A-44B5-B3D3-86613B591BB7}" type="datetime1">
              <a:rPr lang="zh-TW" altLang="en-US" smtClean="0"/>
              <a:pPr>
                <a:defRPr/>
              </a:pPr>
              <a:t>2017/2/17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19FC7-8F2D-40EE-BC39-C98BC4B7E33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95530-B422-4F32-BD58-EACC04A54489}" type="datetime1">
              <a:rPr lang="zh-TW" altLang="en-US" smtClean="0"/>
              <a:pPr>
                <a:defRPr/>
              </a:pPr>
              <a:t>2017/2/17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653BD-FD59-45BF-9DCC-EB467CAFA5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06F3D-20BF-46D4-8C14-AD2EC39AE519}" type="datetime1">
              <a:rPr lang="zh-TW" altLang="en-US" smtClean="0"/>
              <a:pPr>
                <a:defRPr/>
              </a:pPr>
              <a:t>2017/2/17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BDCAB-1603-4036-BD03-9BD40204B05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FD36A-19A8-40DE-9EF8-8861293AFD52}" type="datetime1">
              <a:rPr lang="zh-TW" altLang="en-US" smtClean="0"/>
              <a:pPr>
                <a:defRPr/>
              </a:pPr>
              <a:t>2017/2/17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44A0B-8172-4575-BD08-2AB95D13668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B97BE-AA99-4D54-B92C-0E1FF3BCF15C}" type="datetime1">
              <a:rPr lang="zh-TW" altLang="en-US" smtClean="0"/>
              <a:pPr>
                <a:defRPr/>
              </a:pPr>
              <a:t>2017/2/17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A0499-F8A9-4496-BEAC-8CEC1B3992F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D1567-8F70-4DD3-9D3D-BD1A862B3FEC}" type="datetime1">
              <a:rPr lang="zh-TW" altLang="en-US" smtClean="0"/>
              <a:pPr>
                <a:defRPr/>
              </a:pPr>
              <a:t>2017/2/17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BDDCC-52F2-4F72-9CAA-B36C6D46AA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846B1-DF2D-4CC2-B0FB-E68750574A44}" type="datetime1">
              <a:rPr lang="zh-TW" altLang="en-US" smtClean="0"/>
              <a:pPr>
                <a:defRPr/>
              </a:pPr>
              <a:t>2017/2/17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FFF7B-457F-4D2B-A591-57DF6E2F2E7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D7A60-BE4A-42D5-9FF7-217797ECA669}" type="datetime1">
              <a:rPr lang="zh-TW" altLang="en-US" smtClean="0"/>
              <a:pPr>
                <a:defRPr/>
              </a:pPr>
              <a:t>2017/2/17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BC166-C550-443C-B16D-9CFDD4F63A7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239B4-272E-4BD2-8E9B-1871B51E3351}" type="datetime1">
              <a:rPr lang="zh-TW" altLang="en-US" smtClean="0"/>
              <a:pPr>
                <a:defRPr/>
              </a:pPr>
              <a:t>2017/2/17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EB37E-5BFF-4960-997C-5261D44C741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268413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268413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268413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268413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537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537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55881-9A8B-44FB-8634-8D8474150B01}" type="slidenum">
              <a:rPr lang="en-US" altLang="zh-TW"/>
              <a:pPr>
                <a:defRPr/>
              </a:pPr>
              <a:t>‹#›</a:t>
            </a:fld>
            <a:endParaRPr lang="en-US" altLang="zh-TW" sz="140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A929B-88A1-4EE5-B86A-F8616A07AF0E}" type="slidenum">
              <a:rPr lang="en-US" altLang="zh-TW"/>
              <a:pPr>
                <a:defRPr/>
              </a:pPr>
              <a:t>‹#›</a:t>
            </a:fld>
            <a:endParaRPr lang="en-US" altLang="zh-TW" sz="140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542EB-ABD3-4776-80C6-AD6CCBFCF351}" type="slidenum">
              <a:rPr lang="en-US" altLang="zh-TW"/>
              <a:pPr>
                <a:defRPr/>
              </a:pPr>
              <a:t>‹#›</a:t>
            </a:fld>
            <a:endParaRPr lang="en-US" altLang="zh-TW" sz="140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268413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268413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8FADA-F0B7-42DC-913B-8B1EC72B1E6D}" type="slidenum">
              <a:rPr lang="en-US" altLang="zh-TW"/>
              <a:pPr>
                <a:defRPr/>
              </a:pPr>
              <a:t>‹#›</a:t>
            </a:fld>
            <a:endParaRPr lang="en-US" altLang="zh-TW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C7AC4-428B-48AF-95EF-19D4904245F2}" type="slidenum">
              <a:rPr lang="en-US" altLang="zh-TW"/>
              <a:pPr>
                <a:defRPr/>
              </a:pPr>
              <a:t>‹#›</a:t>
            </a:fld>
            <a:endParaRPr lang="en-US" altLang="zh-TW" sz="140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4B6E7-34B5-442F-AA27-8340F73E4D32}" type="slidenum">
              <a:rPr lang="en-US" altLang="zh-TW"/>
              <a:pPr>
                <a:defRPr/>
              </a:pPr>
              <a:t>‹#›</a:t>
            </a:fld>
            <a:endParaRPr lang="en-US" altLang="zh-TW" sz="140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78683-6AC0-490D-BEC0-51D2E429D441}" type="slidenum">
              <a:rPr lang="en-US" altLang="zh-TW"/>
              <a:pPr>
                <a:defRPr/>
              </a:pPr>
              <a:t>‹#›</a:t>
            </a:fld>
            <a:endParaRPr lang="en-US" altLang="zh-TW" sz="140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EA74C-3A94-4556-BDF5-E3F23FCCD495}" type="slidenum">
              <a:rPr lang="en-US" altLang="zh-TW"/>
              <a:pPr>
                <a:defRPr/>
              </a:pPr>
              <a:t>‹#›</a:t>
            </a:fld>
            <a:endParaRPr lang="en-US" altLang="zh-TW" sz="140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BA756-E35B-42A2-9CD1-DFB52B9642D1}" type="slidenum">
              <a:rPr lang="en-US" altLang="zh-TW"/>
              <a:pPr>
                <a:defRPr/>
              </a:pPr>
              <a:t>‹#›</a:t>
            </a:fld>
            <a:endParaRPr lang="en-US" altLang="zh-TW" sz="140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94ADA-4E0D-43DA-8B73-CCEB52A2D754}" type="slidenum">
              <a:rPr lang="en-US" altLang="zh-TW"/>
              <a:pPr>
                <a:defRPr/>
              </a:pPr>
              <a:t>‹#›</a:t>
            </a:fld>
            <a:endParaRPr lang="en-US" altLang="zh-TW" sz="140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537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537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E790B-E32C-41EE-801C-7E4E6A06EEFD}" type="slidenum">
              <a:rPr lang="en-US" altLang="zh-TW"/>
              <a:pPr>
                <a:defRPr/>
              </a:pPr>
              <a:t>‹#›</a:t>
            </a:fld>
            <a:endParaRPr lang="en-US" altLang="zh-TW" sz="140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268413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268413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537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537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17512-2DDC-44D3-84BE-6836A06488B0}" type="slidenum">
              <a:rPr lang="en-US" altLang="zh-TW"/>
              <a:pPr>
                <a:defRPr/>
              </a:pPr>
              <a:t>‹#›</a:t>
            </a:fld>
            <a:endParaRPr lang="en-US" altLang="zh-TW" sz="140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ABDAF-E9B0-4F68-A7CC-AA399BFD6A52}" type="slidenum">
              <a:rPr lang="en-US" altLang="zh-TW"/>
              <a:pPr>
                <a:defRPr/>
              </a:pPr>
              <a:t>‹#›</a:t>
            </a:fld>
            <a:endParaRPr lang="en-US" altLang="zh-TW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4878A-4C6F-40AE-B1CC-942251682023}" type="slidenum">
              <a:rPr lang="en-US" altLang="zh-TW"/>
              <a:pPr>
                <a:defRPr/>
              </a:pPr>
              <a:t>‹#›</a:t>
            </a:fld>
            <a:endParaRPr lang="en-US" altLang="zh-TW" sz="140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268413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268413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DCF40-27C9-473B-A3B5-B60B4A1CB690}" type="slidenum">
              <a:rPr lang="en-US" altLang="zh-TW"/>
              <a:pPr>
                <a:defRPr/>
              </a:pPr>
              <a:t>‹#›</a:t>
            </a:fld>
            <a:endParaRPr lang="en-US" altLang="zh-TW" sz="140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7511B-17F5-4D12-B5DA-ADD33A891806}" type="slidenum">
              <a:rPr lang="en-US" altLang="zh-TW"/>
              <a:pPr>
                <a:defRPr/>
              </a:pPr>
              <a:t>‹#›</a:t>
            </a:fld>
            <a:endParaRPr lang="en-US" altLang="zh-TW" sz="140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2C019-081C-445A-AB8B-8379B0DD98F4}" type="slidenum">
              <a:rPr lang="en-US" altLang="zh-TW"/>
              <a:pPr>
                <a:defRPr/>
              </a:pPr>
              <a:t>‹#›</a:t>
            </a:fld>
            <a:endParaRPr lang="en-US" altLang="zh-TW" sz="140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2DC6B-081D-45B8-8C03-E1E017224B6E}" type="slidenum">
              <a:rPr lang="en-US" altLang="zh-TW"/>
              <a:pPr>
                <a:defRPr/>
              </a:pPr>
              <a:t>‹#›</a:t>
            </a:fld>
            <a:endParaRPr lang="en-US" altLang="zh-TW" sz="140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98D55-0BC0-4595-9711-FBEDAC334C17}" type="slidenum">
              <a:rPr lang="en-US" altLang="zh-TW"/>
              <a:pPr>
                <a:defRPr/>
              </a:pPr>
              <a:t>‹#›</a:t>
            </a:fld>
            <a:endParaRPr lang="en-US" altLang="zh-TW" sz="140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E2856-F454-4BFD-B794-F4ACD1C85D53}" type="slidenum">
              <a:rPr lang="en-US" altLang="zh-TW"/>
              <a:pPr>
                <a:defRPr/>
              </a:pPr>
              <a:t>‹#›</a:t>
            </a:fld>
            <a:endParaRPr lang="en-US" altLang="zh-TW" sz="140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A155C-8318-448A-8358-46913AD21FC2}" type="slidenum">
              <a:rPr lang="en-US" altLang="zh-TW"/>
              <a:pPr>
                <a:defRPr/>
              </a:pPr>
              <a:t>‹#›</a:t>
            </a:fld>
            <a:endParaRPr lang="en-US" altLang="zh-TW" sz="140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537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537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DDD5B-3CD7-4595-AF2D-BC03E0A8BBDC}" type="slidenum">
              <a:rPr lang="en-US" altLang="zh-TW"/>
              <a:pPr>
                <a:defRPr/>
              </a:pPr>
              <a:t>‹#›</a:t>
            </a:fld>
            <a:endParaRPr lang="en-US" altLang="zh-TW" sz="140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268413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268413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537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537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BC74E-98BF-4CB0-96DA-64B31F7FFF62}" type="datetime1">
              <a:rPr lang="zh-TW" altLang="en-US" smtClean="0"/>
              <a:pPr>
                <a:defRPr/>
              </a:pPr>
              <a:t>2017/2/17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590D1-860B-4ED6-96C3-024A0A8FE42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5989A-1C4B-4760-B49C-82585ED1ACA7}" type="datetime1">
              <a:rPr lang="zh-TW" altLang="en-US" smtClean="0"/>
              <a:pPr>
                <a:defRPr/>
              </a:pPr>
              <a:t>2017/2/17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033B4-E0D2-4208-9175-C48E9F4B1D4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C1EA8-B31F-4B53-AB95-00BC242FA625}" type="datetime1">
              <a:rPr lang="zh-TW" altLang="en-US" smtClean="0"/>
              <a:pPr>
                <a:defRPr/>
              </a:pPr>
              <a:t>2017/2/17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DC341-D0E7-4537-B51E-35D1DF8B40D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3900E-3053-4644-AB31-93F07A1139B1}" type="datetime1">
              <a:rPr lang="zh-TW" altLang="en-US" smtClean="0"/>
              <a:pPr>
                <a:defRPr/>
              </a:pPr>
              <a:t>2017/2/17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CE634-8F1B-4207-88EC-A8F1F39AD2B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36D39-1048-47CA-883D-6D4247E4EE00}" type="datetime1">
              <a:rPr lang="zh-TW" altLang="en-US" smtClean="0"/>
              <a:pPr>
                <a:defRPr/>
              </a:pPr>
              <a:t>2017/2/17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314B1-81FC-407C-B9FB-4B663414C95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5CFBE-AF4F-48BC-93E7-05F055A23D92}" type="datetime1">
              <a:rPr lang="zh-TW" altLang="en-US" smtClean="0"/>
              <a:pPr>
                <a:defRPr/>
              </a:pPr>
              <a:t>2017/2/17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1BB87-3DFC-4492-9021-D8230078DF4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5789D-DB56-40A6-BF6F-4672FCD37B49}" type="datetime1">
              <a:rPr lang="zh-TW" altLang="en-US" smtClean="0"/>
              <a:pPr>
                <a:defRPr/>
              </a:pPr>
              <a:t>2017/2/17</a:t>
            </a:fld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43A15-E505-4264-B437-EA84846EA25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D4228-AE20-412D-989F-D8D5AD219CE1}" type="datetime1">
              <a:rPr lang="zh-TW" altLang="en-US" smtClean="0"/>
              <a:pPr>
                <a:defRPr/>
              </a:pPr>
              <a:t>2017/2/17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96642-D2A0-4A51-BD8A-5802BDEF849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ADF06-DB5B-47E2-B8E8-25F905A642E2}" type="datetime1">
              <a:rPr lang="zh-TW" altLang="en-US" smtClean="0"/>
              <a:pPr>
                <a:defRPr/>
              </a:pPr>
              <a:t>2017/2/17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9D586-EB23-4162-9985-263712B693E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7A40B-023C-400E-A25F-6B4AA32AE8CB}" type="datetime1">
              <a:rPr lang="zh-TW" altLang="en-US" smtClean="0"/>
              <a:pPr>
                <a:defRPr/>
              </a:pPr>
              <a:t>2017/2/17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A3950-8CE2-4F9A-946F-AC04915FBB8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image" Target="../media/image1.jpeg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137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38.xml"/><Relationship Id="rId4" Type="http://schemas.openxmlformats.org/officeDocument/2006/relationships/image" Target="../media/image1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7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2.xml"/><Relationship Id="rId7" Type="http://schemas.openxmlformats.org/officeDocument/2006/relationships/slideLayout" Target="../slideLayouts/slideLayout146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41.xml"/><Relationship Id="rId1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5.xml"/><Relationship Id="rId11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44.xml"/><Relationship Id="rId10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43.xml"/><Relationship Id="rId9" Type="http://schemas.openxmlformats.org/officeDocument/2006/relationships/slideLayout" Target="../slideLayouts/slideLayout148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">
              <a:srgbClr val="92D050">
                <a:alpha val="79000"/>
              </a:srgbClr>
            </a:gs>
            <a:gs pos="43000">
              <a:schemeClr val="accent3"/>
            </a:gs>
            <a:gs pos="100000">
              <a:srgbClr val="B4FE82">
                <a:alpha val="38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59991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04800" y="782638"/>
            <a:ext cx="6283325" cy="5397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tint val="33725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882696" name="Text Box 8"/>
          <p:cNvSpPr txBox="1">
            <a:spLocks noChangeArrowheads="1"/>
          </p:cNvSpPr>
          <p:nvPr/>
        </p:nvSpPr>
        <p:spPr bwMode="auto">
          <a:xfrm>
            <a:off x="3670300" y="6583363"/>
            <a:ext cx="151765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i="1">
                <a:latin typeface="+mn-lt"/>
                <a:ea typeface="新細明體" charset="-120"/>
              </a:rPr>
              <a:t>EZconn confidential</a:t>
            </a:r>
          </a:p>
        </p:txBody>
      </p:sp>
      <p:pic>
        <p:nvPicPr>
          <p:cNvPr id="1030" name="Picture 7" descr="EZCONN 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659563" y="333375"/>
            <a:ext cx="22320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日期版面配置區 7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rgbClr val="898989"/>
                </a:solidFill>
                <a:latin typeface="Arial" charset="0"/>
                <a:ea typeface="MS PGothic" pitchFamily="34" charset="-128"/>
              </a:defRPr>
            </a:lvl1pPr>
          </a:lstStyle>
          <a:p>
            <a:fld id="{2F8156BB-CD3F-4272-AF75-D5416289CD3F}" type="datetimeFigureOut">
              <a:rPr lang="zh-TW" altLang="en-US" smtClean="0"/>
              <a:pPr/>
              <a:t>2017/2/17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rgbClr val="898989"/>
                </a:solidFill>
                <a:latin typeface="Arial" charset="0"/>
                <a:ea typeface="MS PGothic" pitchFamily="34" charset="-128"/>
              </a:defRPr>
            </a:lvl1pPr>
          </a:lstStyle>
          <a:p>
            <a:fld id="{5FA595A1-7921-45F6-9309-0E1F497F906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zoom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新細明體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新細明體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新細明體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新細明體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新細明體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">
              <a:srgbClr val="92D050">
                <a:alpha val="79000"/>
              </a:srgbClr>
            </a:gs>
            <a:gs pos="43000">
              <a:schemeClr val="accent3"/>
            </a:gs>
            <a:gs pos="100000">
              <a:srgbClr val="B4FE82">
                <a:alpha val="38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59991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268413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04800" y="782638"/>
            <a:ext cx="6283325" cy="5397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tint val="33725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882696" name="Text Box 8"/>
          <p:cNvSpPr txBox="1">
            <a:spLocks noChangeArrowheads="1"/>
          </p:cNvSpPr>
          <p:nvPr/>
        </p:nvSpPr>
        <p:spPr bwMode="auto">
          <a:xfrm>
            <a:off x="3670300" y="6583363"/>
            <a:ext cx="151765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i="1">
                <a:latin typeface="+mn-lt"/>
                <a:ea typeface="新細明體" charset="-120"/>
              </a:rPr>
              <a:t>EZconn confidential</a:t>
            </a:r>
          </a:p>
        </p:txBody>
      </p:sp>
      <p:pic>
        <p:nvPicPr>
          <p:cNvPr id="10246" name="Picture 7" descr="EZCONN 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59563" y="333375"/>
            <a:ext cx="22320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字方塊 10"/>
          <p:cNvSpPr txBox="1"/>
          <p:nvPr/>
        </p:nvSpPr>
        <p:spPr>
          <a:xfrm>
            <a:off x="914400" y="6581775"/>
            <a:ext cx="278606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>
                <a:latin typeface="+mn-lt"/>
                <a:ea typeface="新細明體" charset="-120"/>
              </a:rPr>
              <a:t>Document No.: PLM-00110-1022-01</a:t>
            </a:r>
            <a:endParaRPr kumimoji="0" lang="zh-TW" altLang="en-US" sz="1200">
              <a:latin typeface="+mn-lt"/>
              <a:ea typeface="新細明體" charset="-120"/>
            </a:endParaRPr>
          </a:p>
        </p:txBody>
      </p:sp>
      <p:sp>
        <p:nvSpPr>
          <p:cNvPr id="222224" name="Text Box 16"/>
          <p:cNvSpPr txBox="1">
            <a:spLocks noChangeArrowheads="1"/>
          </p:cNvSpPr>
          <p:nvPr/>
        </p:nvSpPr>
        <p:spPr bwMode="auto">
          <a:xfrm>
            <a:off x="500063" y="6583363"/>
            <a:ext cx="11207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1200">
                <a:latin typeface="+mn-lt"/>
                <a:ea typeface="ＭＳ Ｐゴシック" pitchFamily="34" charset="-128"/>
              </a:rPr>
              <a:t>2010.09.18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zoom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新細明體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新細明體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新細明體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新細明體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新細明體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">
              <a:srgbClr val="92D050">
                <a:alpha val="79000"/>
              </a:srgbClr>
            </a:gs>
            <a:gs pos="43000">
              <a:schemeClr val="accent3"/>
            </a:gs>
            <a:gs pos="100000">
              <a:srgbClr val="B4FE82">
                <a:alpha val="38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59991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268413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04800" y="782638"/>
            <a:ext cx="6283325" cy="5397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tint val="33725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882696" name="Text Box 8"/>
          <p:cNvSpPr txBox="1">
            <a:spLocks noChangeArrowheads="1"/>
          </p:cNvSpPr>
          <p:nvPr/>
        </p:nvSpPr>
        <p:spPr bwMode="auto">
          <a:xfrm>
            <a:off x="76200" y="6477000"/>
            <a:ext cx="1517650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i="1">
                <a:latin typeface="+mn-lt"/>
                <a:ea typeface="+mn-ea"/>
              </a:rPr>
              <a:t>EZconn confidential</a:t>
            </a:r>
          </a:p>
        </p:txBody>
      </p:sp>
      <p:pic>
        <p:nvPicPr>
          <p:cNvPr id="11270" name="Picture 6" descr="EZCONN 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59563" y="333375"/>
            <a:ext cx="22320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字方塊 10"/>
          <p:cNvSpPr txBox="1"/>
          <p:nvPr/>
        </p:nvSpPr>
        <p:spPr>
          <a:xfrm>
            <a:off x="1600200" y="6324600"/>
            <a:ext cx="278606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>
                <a:latin typeface="+mn-lt"/>
                <a:ea typeface="新細明體" charset="-120"/>
              </a:rPr>
              <a:t>Document No.: PLM-00110-1022-01</a:t>
            </a:r>
            <a:endParaRPr kumimoji="0" lang="zh-TW" altLang="en-US" sz="1200">
              <a:latin typeface="+mn-lt"/>
              <a:ea typeface="新細明體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ransition>
    <p:zoom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新細明體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新細明體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新細明體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新細明體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新細明體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">
              <a:srgbClr val="92D050">
                <a:alpha val="79000"/>
              </a:srgbClr>
            </a:gs>
            <a:gs pos="43000">
              <a:schemeClr val="accent3"/>
            </a:gs>
            <a:gs pos="100000">
              <a:srgbClr val="B4FE82">
                <a:alpha val="38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kumimoji="0" sz="1400" b="1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9ED11C8B-5F8A-4FA2-A058-11344F9D1DB2}" type="datetime1">
              <a:rPr lang="zh-TW" altLang="en-US" smtClean="0"/>
              <a:pPr>
                <a:defRPr/>
              </a:pPr>
              <a:t>2017/2/17</a:t>
            </a:fld>
            <a:endParaRPr lang="en-US" altLang="zh-TW"/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kumimoji="0" sz="1400" b="1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400" b="1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0DEBD0AA-E5B4-4041-BBC8-114141F32AA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新細明體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新細明體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新細明體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新細明體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">
              <a:srgbClr val="92D050">
                <a:alpha val="79000"/>
              </a:srgbClr>
            </a:gs>
            <a:gs pos="43000">
              <a:schemeClr val="accent3"/>
            </a:gs>
            <a:gs pos="100000">
              <a:srgbClr val="B4FE82">
                <a:alpha val="38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59991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04800" y="782638"/>
            <a:ext cx="6283325" cy="5397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tint val="33725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r" eaLnBrk="0" hangingPunct="0">
              <a:defRPr/>
            </a:pPr>
            <a:endParaRPr kumimoji="0" lang="zh-TW" altLang="en-US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882696" name="Text Box 8"/>
          <p:cNvSpPr txBox="1">
            <a:spLocks noChangeArrowheads="1"/>
          </p:cNvSpPr>
          <p:nvPr/>
        </p:nvSpPr>
        <p:spPr bwMode="auto">
          <a:xfrm>
            <a:off x="3670300" y="6583363"/>
            <a:ext cx="151765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1200" i="1">
                <a:ea typeface="新細明體" charset="-120"/>
              </a:rPr>
              <a:t>EZconn confidential</a:t>
            </a:r>
          </a:p>
        </p:txBody>
      </p:sp>
      <p:pic>
        <p:nvPicPr>
          <p:cNvPr id="3078" name="Picture 7" descr="EZCONN 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59563" y="333375"/>
            <a:ext cx="22320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日期版面配置區 7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solidFill>
                  <a:srgbClr val="898989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D53710F2-A6EE-49FF-8FFB-8C268CD0F58B}" type="datetime1">
              <a:rPr lang="zh-TW" altLang="en-US" smtClean="0"/>
              <a:pPr>
                <a:defRPr/>
              </a:pPr>
              <a:t>2017/2/17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>
                <a:solidFill>
                  <a:srgbClr val="898989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9CA976E4-1DEF-4755-9A6C-8A0A08C3A2B4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</p:sldLayoutIdLst>
  <p:transition>
    <p:zoom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新細明體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新細明體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新細明體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新細明體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新細明體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">
              <a:srgbClr val="92D050">
                <a:alpha val="79000"/>
              </a:srgbClr>
            </a:gs>
            <a:gs pos="43000">
              <a:schemeClr val="accent3"/>
            </a:gs>
            <a:gs pos="100000">
              <a:srgbClr val="B4FE82">
                <a:alpha val="38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59991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04800" y="782638"/>
            <a:ext cx="6283325" cy="5397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tint val="33725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r" eaLnBrk="0" hangingPunct="0">
              <a:defRPr/>
            </a:pPr>
            <a:endParaRPr kumimoji="0" lang="zh-TW" altLang="en-US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882696" name="Text Box 8"/>
          <p:cNvSpPr txBox="1">
            <a:spLocks noChangeArrowheads="1"/>
          </p:cNvSpPr>
          <p:nvPr/>
        </p:nvSpPr>
        <p:spPr bwMode="auto">
          <a:xfrm>
            <a:off x="3670300" y="6583363"/>
            <a:ext cx="151765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1200" i="1">
                <a:ea typeface="新細明體" charset="-120"/>
              </a:rPr>
              <a:t>EZconn confidential</a:t>
            </a:r>
          </a:p>
        </p:txBody>
      </p:sp>
      <p:pic>
        <p:nvPicPr>
          <p:cNvPr id="3078" name="Picture 7" descr="EZCONN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59563" y="333375"/>
            <a:ext cx="22320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日期版面配置區 7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solidFill>
                  <a:srgbClr val="898989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57B0E97E-CBF7-4B7D-ADC0-52E443295EA1}" type="datetime1">
              <a:rPr lang="zh-TW" altLang="en-US" smtClean="0"/>
              <a:pPr>
                <a:defRPr/>
              </a:pPr>
              <a:t>2017/2/17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>
                <a:solidFill>
                  <a:srgbClr val="898989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9CA976E4-1DEF-4755-9A6C-8A0A08C3A2B4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</p:sldLayoutIdLst>
  <p:transition>
    <p:zoom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新細明體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新細明體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新細明體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新細明體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新細明體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59991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268413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04800" y="782638"/>
            <a:ext cx="6283325" cy="5397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tint val="33725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r" eaLnBrk="0" hangingPunct="0"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2696" name="Text Box 8"/>
          <p:cNvSpPr txBox="1">
            <a:spLocks noChangeArrowheads="1"/>
          </p:cNvSpPr>
          <p:nvPr/>
        </p:nvSpPr>
        <p:spPr bwMode="auto">
          <a:xfrm>
            <a:off x="3670300" y="6583363"/>
            <a:ext cx="151765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TW" sz="1200" i="1">
                <a:solidFill>
                  <a:srgbClr val="000000"/>
                </a:solidFill>
              </a:rPr>
              <a:t>EZconn confidential</a:t>
            </a:r>
          </a:p>
        </p:txBody>
      </p:sp>
      <p:pic>
        <p:nvPicPr>
          <p:cNvPr id="2054" name="Picture 7" descr="EZCONN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333375"/>
            <a:ext cx="22320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版面配置區 7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rgbClr val="898989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8984B578-560A-474D-AFC5-4F18210E070E}" type="datetime1">
              <a:rPr lang="zh-TW" altLang="en-US"/>
              <a:pPr>
                <a:defRPr/>
              </a:pPr>
              <a:t>2017/2/17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24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ransition>
    <p:zoom/>
  </p:transition>
  <p:hf hdr="0" ftr="0"/>
  <p:txStyles>
    <p:titleStyle>
      <a:lvl1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新細明體" charset="-12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新細明體" charset="-12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新細明體" charset="-12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新細明體" charset="-12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新細明體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">
              <a:srgbClr val="92D050">
                <a:alpha val="79000"/>
              </a:srgbClr>
            </a:gs>
            <a:gs pos="43000">
              <a:schemeClr val="accent3"/>
            </a:gs>
            <a:gs pos="100000">
              <a:srgbClr val="B4FE82">
                <a:alpha val="38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59991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268413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04800" y="782638"/>
            <a:ext cx="6283325" cy="5397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tint val="33725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882696" name="Text Box 8"/>
          <p:cNvSpPr txBox="1">
            <a:spLocks noChangeArrowheads="1"/>
          </p:cNvSpPr>
          <p:nvPr/>
        </p:nvSpPr>
        <p:spPr bwMode="auto">
          <a:xfrm>
            <a:off x="3670300" y="6583363"/>
            <a:ext cx="151765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i="1">
                <a:latin typeface="+mn-lt"/>
                <a:ea typeface="新細明體" charset="-120"/>
              </a:rPr>
              <a:t>EZconn confidential</a:t>
            </a:r>
          </a:p>
        </p:txBody>
      </p:sp>
      <p:pic>
        <p:nvPicPr>
          <p:cNvPr id="2054" name="Picture 7" descr="EZCONN 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59563" y="333375"/>
            <a:ext cx="22320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日期版面配置區 7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898989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8984B578-560A-474D-AFC5-4F18210E070E}" type="datetime1">
              <a:rPr lang="zh-TW" altLang="en-US" smtClean="0"/>
              <a:pPr>
                <a:defRPr/>
              </a:pPr>
              <a:t>2017/2/17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zoom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新細明體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新細明體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新細明體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新細明體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新細明體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">
              <a:srgbClr val="92D050">
                <a:alpha val="79000"/>
              </a:srgbClr>
            </a:gs>
            <a:gs pos="43000">
              <a:schemeClr val="accent3"/>
            </a:gs>
            <a:gs pos="100000">
              <a:srgbClr val="B4FE82">
                <a:alpha val="38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75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898989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E7F105FF-2CF2-457D-8698-28870F431B27}" type="datetime1">
              <a:rPr lang="zh-TW" altLang="en-US" smtClean="0"/>
              <a:pPr>
                <a:defRPr/>
              </a:pPr>
              <a:t>2017/2/17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898989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898989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08E72FC1-D505-4AF4-8634-9DE0F7B5142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">
              <a:srgbClr val="92D050">
                <a:alpha val="79000"/>
              </a:srgbClr>
            </a:gs>
            <a:gs pos="43000">
              <a:schemeClr val="accent3"/>
            </a:gs>
            <a:gs pos="100000">
              <a:srgbClr val="B4FE82">
                <a:alpha val="38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Footer Placeholder 38"/>
          <p:cNvSpPr txBox="1">
            <a:spLocks noGrp="1"/>
          </p:cNvSpPr>
          <p:nvPr/>
        </p:nvSpPr>
        <p:spPr bwMode="auto">
          <a:xfrm>
            <a:off x="3498850" y="6508750"/>
            <a:ext cx="21351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>
                <a:solidFill>
                  <a:srgbClr val="BD2131"/>
                </a:solidFill>
                <a:latin typeface="+mn-lt"/>
                <a:ea typeface="+mn-ea"/>
              </a:rPr>
              <a:t>eGtran Confidential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04800" y="782638"/>
            <a:ext cx="6629400" cy="74612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tint val="33725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6158" name="Date Placeholder 27"/>
          <p:cNvSpPr txBox="1">
            <a:spLocks noGrp="1"/>
          </p:cNvSpPr>
          <p:nvPr/>
        </p:nvSpPr>
        <p:spPr bwMode="auto">
          <a:xfrm>
            <a:off x="34925" y="6500813"/>
            <a:ext cx="190658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BEEA2A10-433A-4681-977A-BDF93EF581C5}" type="datetime4">
              <a:rPr kumimoji="0" lang="zh-TW" altLang="en-US" sz="1000">
                <a:latin typeface="+mn-lt"/>
                <a:ea typeface="新細明體" charset="-120"/>
              </a:rPr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106年2月17日星期五</a:t>
            </a:fld>
            <a:endParaRPr kumimoji="0" lang="zh-TW" altLang="en-US" sz="1000">
              <a:latin typeface="+mn-lt"/>
              <a:ea typeface="新細明體" charset="-12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088188" y="173038"/>
            <a:ext cx="1947862" cy="712787"/>
            <a:chOff x="1915" y="1415"/>
            <a:chExt cx="2641" cy="994"/>
          </a:xfrm>
        </p:grpSpPr>
        <p:sp>
          <p:nvSpPr>
            <p:cNvPr id="6160" name="AutoShape 16"/>
            <p:cNvSpPr>
              <a:spLocks noChangeAspect="1" noChangeArrowheads="1" noTextEdit="1"/>
            </p:cNvSpPr>
            <p:nvPr/>
          </p:nvSpPr>
          <p:spPr bwMode="auto">
            <a:xfrm>
              <a:off x="1915" y="1446"/>
              <a:ext cx="2641" cy="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2400">
                <a:latin typeface="+mn-lt"/>
                <a:ea typeface="+mn-ea"/>
              </a:endParaRPr>
            </a:p>
          </p:txBody>
        </p:sp>
        <p:sp>
          <p:nvSpPr>
            <p:cNvPr id="6161" name="Freeform 17"/>
            <p:cNvSpPr>
              <a:spLocks noEditPoints="1"/>
            </p:cNvSpPr>
            <p:nvPr/>
          </p:nvSpPr>
          <p:spPr bwMode="auto">
            <a:xfrm>
              <a:off x="2124" y="1721"/>
              <a:ext cx="656" cy="655"/>
            </a:xfrm>
            <a:custGeom>
              <a:avLst/>
              <a:gdLst/>
              <a:ahLst/>
              <a:cxnLst>
                <a:cxn ang="0">
                  <a:pos x="105" y="25"/>
                </a:cxn>
                <a:cxn ang="0">
                  <a:pos x="105" y="4"/>
                </a:cxn>
                <a:cxn ang="0">
                  <a:pos x="67" y="0"/>
                </a:cxn>
                <a:cxn ang="0">
                  <a:pos x="45" y="2"/>
                </a:cxn>
                <a:cxn ang="0">
                  <a:pos x="24" y="9"/>
                </a:cxn>
                <a:cxn ang="0">
                  <a:pos x="8" y="21"/>
                </a:cxn>
                <a:cxn ang="0">
                  <a:pos x="0" y="35"/>
                </a:cxn>
                <a:cxn ang="0">
                  <a:pos x="8" y="34"/>
                </a:cxn>
                <a:cxn ang="0">
                  <a:pos x="34" y="43"/>
                </a:cxn>
                <a:cxn ang="0">
                  <a:pos x="42" y="32"/>
                </a:cxn>
                <a:cxn ang="0">
                  <a:pos x="105" y="25"/>
                </a:cxn>
                <a:cxn ang="0">
                  <a:pos x="77" y="54"/>
                </a:cxn>
                <a:cxn ang="0">
                  <a:pos x="76" y="86"/>
                </a:cxn>
                <a:cxn ang="0">
                  <a:pos x="50" y="86"/>
                </a:cxn>
                <a:cxn ang="0">
                  <a:pos x="40" y="107"/>
                </a:cxn>
                <a:cxn ang="0">
                  <a:pos x="62" y="109"/>
                </a:cxn>
                <a:cxn ang="0">
                  <a:pos x="81" y="108"/>
                </a:cxn>
                <a:cxn ang="0">
                  <a:pos x="106" y="104"/>
                </a:cxn>
                <a:cxn ang="0">
                  <a:pos x="109" y="47"/>
                </a:cxn>
                <a:cxn ang="0">
                  <a:pos x="77" y="54"/>
                </a:cxn>
              </a:cxnLst>
              <a:rect l="0" t="0" r="r" b="b"/>
              <a:pathLst>
                <a:path w="109" h="109">
                  <a:moveTo>
                    <a:pt x="105" y="25"/>
                  </a:moveTo>
                  <a:cubicBezTo>
                    <a:pt x="104" y="18"/>
                    <a:pt x="105" y="10"/>
                    <a:pt x="105" y="4"/>
                  </a:cubicBezTo>
                  <a:cubicBezTo>
                    <a:pt x="91" y="1"/>
                    <a:pt x="78" y="0"/>
                    <a:pt x="67" y="0"/>
                  </a:cubicBezTo>
                  <a:cubicBezTo>
                    <a:pt x="59" y="0"/>
                    <a:pt x="52" y="0"/>
                    <a:pt x="45" y="2"/>
                  </a:cubicBezTo>
                  <a:cubicBezTo>
                    <a:pt x="38" y="3"/>
                    <a:pt x="31" y="5"/>
                    <a:pt x="24" y="9"/>
                  </a:cubicBezTo>
                  <a:cubicBezTo>
                    <a:pt x="18" y="12"/>
                    <a:pt x="13" y="16"/>
                    <a:pt x="8" y="21"/>
                  </a:cubicBezTo>
                  <a:cubicBezTo>
                    <a:pt x="5" y="26"/>
                    <a:pt x="2" y="30"/>
                    <a:pt x="0" y="35"/>
                  </a:cubicBezTo>
                  <a:cubicBezTo>
                    <a:pt x="2" y="35"/>
                    <a:pt x="5" y="34"/>
                    <a:pt x="8" y="34"/>
                  </a:cubicBezTo>
                  <a:cubicBezTo>
                    <a:pt x="18" y="34"/>
                    <a:pt x="27" y="38"/>
                    <a:pt x="34" y="43"/>
                  </a:cubicBezTo>
                  <a:cubicBezTo>
                    <a:pt x="36" y="40"/>
                    <a:pt x="38" y="36"/>
                    <a:pt x="42" y="32"/>
                  </a:cubicBezTo>
                  <a:cubicBezTo>
                    <a:pt x="55" y="20"/>
                    <a:pt x="100" y="23"/>
                    <a:pt x="105" y="25"/>
                  </a:cubicBezTo>
                  <a:close/>
                  <a:moveTo>
                    <a:pt x="77" y="54"/>
                  </a:moveTo>
                  <a:lnTo>
                    <a:pt x="76" y="86"/>
                  </a:lnTo>
                  <a:cubicBezTo>
                    <a:pt x="64" y="87"/>
                    <a:pt x="56" y="87"/>
                    <a:pt x="50" y="86"/>
                  </a:cubicBezTo>
                  <a:cubicBezTo>
                    <a:pt x="48" y="94"/>
                    <a:pt x="45" y="101"/>
                    <a:pt x="40" y="107"/>
                  </a:cubicBezTo>
                  <a:cubicBezTo>
                    <a:pt x="47" y="108"/>
                    <a:pt x="54" y="109"/>
                    <a:pt x="62" y="109"/>
                  </a:cubicBezTo>
                  <a:cubicBezTo>
                    <a:pt x="67" y="109"/>
                    <a:pt x="73" y="108"/>
                    <a:pt x="81" y="108"/>
                  </a:cubicBezTo>
                  <a:cubicBezTo>
                    <a:pt x="88" y="107"/>
                    <a:pt x="97" y="106"/>
                    <a:pt x="106" y="104"/>
                  </a:cubicBezTo>
                  <a:cubicBezTo>
                    <a:pt x="107" y="83"/>
                    <a:pt x="108" y="64"/>
                    <a:pt x="109" y="47"/>
                  </a:cubicBezTo>
                  <a:lnTo>
                    <a:pt x="77" y="54"/>
                  </a:lnTo>
                  <a:close/>
                </a:path>
              </a:pathLst>
            </a:custGeom>
            <a:solidFill>
              <a:srgbClr val="2B1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>
                <a:latin typeface="+mn-lt"/>
                <a:ea typeface="新細明體" charset="-120"/>
              </a:endParaRPr>
            </a:p>
          </p:txBody>
        </p:sp>
        <p:sp>
          <p:nvSpPr>
            <p:cNvPr id="6162" name="Freeform 18"/>
            <p:cNvSpPr>
              <a:spLocks/>
            </p:cNvSpPr>
            <p:nvPr/>
          </p:nvSpPr>
          <p:spPr bwMode="auto">
            <a:xfrm>
              <a:off x="2832" y="1751"/>
              <a:ext cx="355" cy="624"/>
            </a:xfrm>
            <a:custGeom>
              <a:avLst/>
              <a:gdLst/>
              <a:ahLst/>
              <a:cxnLst>
                <a:cxn ang="0">
                  <a:pos x="54" y="101"/>
                </a:cxn>
                <a:cxn ang="0">
                  <a:pos x="43" y="103"/>
                </a:cxn>
                <a:cxn ang="0">
                  <a:pos x="35" y="104"/>
                </a:cxn>
                <a:cxn ang="0">
                  <a:pos x="24" y="103"/>
                </a:cxn>
                <a:cxn ang="0">
                  <a:pos x="15" y="99"/>
                </a:cxn>
                <a:cxn ang="0">
                  <a:pos x="11" y="92"/>
                </a:cxn>
                <a:cxn ang="0">
                  <a:pos x="10" y="84"/>
                </a:cxn>
                <a:cxn ang="0">
                  <a:pos x="10" y="82"/>
                </a:cxn>
                <a:cxn ang="0">
                  <a:pos x="11" y="71"/>
                </a:cxn>
                <a:cxn ang="0">
                  <a:pos x="12" y="42"/>
                </a:cxn>
                <a:cxn ang="0">
                  <a:pos x="0" y="42"/>
                </a:cxn>
                <a:cxn ang="0">
                  <a:pos x="1" y="23"/>
                </a:cxn>
                <a:cxn ang="0">
                  <a:pos x="14" y="23"/>
                </a:cxn>
                <a:cxn ang="0">
                  <a:pos x="15" y="7"/>
                </a:cxn>
                <a:cxn ang="0">
                  <a:pos x="41" y="0"/>
                </a:cxn>
                <a:cxn ang="0">
                  <a:pos x="41" y="24"/>
                </a:cxn>
                <a:cxn ang="0">
                  <a:pos x="59" y="24"/>
                </a:cxn>
                <a:cxn ang="0">
                  <a:pos x="59" y="42"/>
                </a:cxn>
                <a:cxn ang="0">
                  <a:pos x="40" y="42"/>
                </a:cxn>
                <a:cxn ang="0">
                  <a:pos x="40" y="74"/>
                </a:cxn>
                <a:cxn ang="0">
                  <a:pos x="45" y="81"/>
                </a:cxn>
                <a:cxn ang="0">
                  <a:pos x="58" y="81"/>
                </a:cxn>
                <a:cxn ang="0">
                  <a:pos x="54" y="101"/>
                </a:cxn>
              </a:cxnLst>
              <a:rect l="0" t="0" r="r" b="b"/>
              <a:pathLst>
                <a:path w="59" h="104">
                  <a:moveTo>
                    <a:pt x="54" y="101"/>
                  </a:moveTo>
                  <a:cubicBezTo>
                    <a:pt x="49" y="102"/>
                    <a:pt x="46" y="103"/>
                    <a:pt x="43" y="103"/>
                  </a:cubicBezTo>
                  <a:cubicBezTo>
                    <a:pt x="40" y="104"/>
                    <a:pt x="38" y="104"/>
                    <a:pt x="35" y="104"/>
                  </a:cubicBezTo>
                  <a:cubicBezTo>
                    <a:pt x="31" y="104"/>
                    <a:pt x="27" y="103"/>
                    <a:pt x="24" y="103"/>
                  </a:cubicBezTo>
                  <a:cubicBezTo>
                    <a:pt x="20" y="102"/>
                    <a:pt x="18" y="101"/>
                    <a:pt x="15" y="99"/>
                  </a:cubicBezTo>
                  <a:cubicBezTo>
                    <a:pt x="13" y="97"/>
                    <a:pt x="12" y="95"/>
                    <a:pt x="11" y="92"/>
                  </a:cubicBezTo>
                  <a:cubicBezTo>
                    <a:pt x="10" y="90"/>
                    <a:pt x="10" y="87"/>
                    <a:pt x="10" y="84"/>
                  </a:cubicBezTo>
                  <a:cubicBezTo>
                    <a:pt x="10" y="84"/>
                    <a:pt x="10" y="83"/>
                    <a:pt x="10" y="82"/>
                  </a:cubicBezTo>
                  <a:cubicBezTo>
                    <a:pt x="10" y="81"/>
                    <a:pt x="10" y="77"/>
                    <a:pt x="11" y="71"/>
                  </a:cubicBezTo>
                  <a:lnTo>
                    <a:pt x="12" y="42"/>
                  </a:lnTo>
                  <a:lnTo>
                    <a:pt x="0" y="42"/>
                  </a:lnTo>
                  <a:cubicBezTo>
                    <a:pt x="0" y="35"/>
                    <a:pt x="1" y="30"/>
                    <a:pt x="1" y="23"/>
                  </a:cubicBezTo>
                  <a:lnTo>
                    <a:pt x="14" y="23"/>
                  </a:lnTo>
                  <a:cubicBezTo>
                    <a:pt x="14" y="20"/>
                    <a:pt x="15" y="14"/>
                    <a:pt x="15" y="7"/>
                  </a:cubicBezTo>
                  <a:lnTo>
                    <a:pt x="41" y="0"/>
                  </a:lnTo>
                  <a:lnTo>
                    <a:pt x="41" y="24"/>
                  </a:lnTo>
                  <a:lnTo>
                    <a:pt x="59" y="24"/>
                  </a:lnTo>
                  <a:lnTo>
                    <a:pt x="59" y="42"/>
                  </a:lnTo>
                  <a:lnTo>
                    <a:pt x="40" y="42"/>
                  </a:lnTo>
                  <a:cubicBezTo>
                    <a:pt x="40" y="42"/>
                    <a:pt x="40" y="69"/>
                    <a:pt x="40" y="74"/>
                  </a:cubicBezTo>
                  <a:cubicBezTo>
                    <a:pt x="40" y="79"/>
                    <a:pt x="45" y="81"/>
                    <a:pt x="45" y="81"/>
                  </a:cubicBezTo>
                  <a:lnTo>
                    <a:pt x="58" y="81"/>
                  </a:lnTo>
                  <a:lnTo>
                    <a:pt x="54" y="101"/>
                  </a:lnTo>
                  <a:close/>
                </a:path>
              </a:pathLst>
            </a:custGeom>
            <a:solidFill>
              <a:srgbClr val="2B1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>
                <a:latin typeface="+mn-lt"/>
                <a:ea typeface="新細明體" charset="-120"/>
              </a:endParaRPr>
            </a:p>
          </p:txBody>
        </p:sp>
        <p:sp>
          <p:nvSpPr>
            <p:cNvPr id="6163" name="Freeform 19"/>
            <p:cNvSpPr>
              <a:spLocks/>
            </p:cNvSpPr>
            <p:nvPr/>
          </p:nvSpPr>
          <p:spPr bwMode="auto">
            <a:xfrm>
              <a:off x="3222" y="1891"/>
              <a:ext cx="349" cy="460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3" y="41"/>
                </a:cxn>
                <a:cxn ang="0">
                  <a:pos x="3" y="21"/>
                </a:cxn>
                <a:cxn ang="0">
                  <a:pos x="3" y="8"/>
                </a:cxn>
                <a:cxn ang="0">
                  <a:pos x="3" y="1"/>
                </a:cxn>
                <a:cxn ang="0">
                  <a:pos x="15" y="2"/>
                </a:cxn>
                <a:cxn ang="0">
                  <a:pos x="26" y="1"/>
                </a:cxn>
                <a:cxn ang="0">
                  <a:pos x="26" y="12"/>
                </a:cxn>
                <a:cxn ang="0">
                  <a:pos x="31" y="6"/>
                </a:cxn>
                <a:cxn ang="0">
                  <a:pos x="36" y="2"/>
                </a:cxn>
                <a:cxn ang="0">
                  <a:pos x="43" y="0"/>
                </a:cxn>
                <a:cxn ang="0">
                  <a:pos x="50" y="0"/>
                </a:cxn>
                <a:cxn ang="0">
                  <a:pos x="57" y="0"/>
                </a:cxn>
                <a:cxn ang="0">
                  <a:pos x="58" y="24"/>
                </a:cxn>
                <a:cxn ang="0">
                  <a:pos x="31" y="43"/>
                </a:cxn>
                <a:cxn ang="0">
                  <a:pos x="30" y="77"/>
                </a:cxn>
                <a:cxn ang="0">
                  <a:pos x="0" y="77"/>
                </a:cxn>
              </a:cxnLst>
              <a:rect l="0" t="0" r="r" b="b"/>
              <a:pathLst>
                <a:path w="58" h="77">
                  <a:moveTo>
                    <a:pt x="0" y="77"/>
                  </a:moveTo>
                  <a:lnTo>
                    <a:pt x="3" y="41"/>
                  </a:lnTo>
                  <a:lnTo>
                    <a:pt x="3" y="21"/>
                  </a:lnTo>
                  <a:cubicBezTo>
                    <a:pt x="3" y="17"/>
                    <a:pt x="3" y="13"/>
                    <a:pt x="3" y="8"/>
                  </a:cubicBezTo>
                  <a:cubicBezTo>
                    <a:pt x="3" y="8"/>
                    <a:pt x="3" y="5"/>
                    <a:pt x="3" y="1"/>
                  </a:cubicBezTo>
                  <a:cubicBezTo>
                    <a:pt x="8" y="1"/>
                    <a:pt x="12" y="2"/>
                    <a:pt x="15" y="2"/>
                  </a:cubicBezTo>
                  <a:cubicBezTo>
                    <a:pt x="18" y="2"/>
                    <a:pt x="22" y="1"/>
                    <a:pt x="26" y="1"/>
                  </a:cubicBezTo>
                  <a:lnTo>
                    <a:pt x="26" y="12"/>
                  </a:lnTo>
                  <a:cubicBezTo>
                    <a:pt x="28" y="9"/>
                    <a:pt x="30" y="7"/>
                    <a:pt x="31" y="6"/>
                  </a:cubicBezTo>
                  <a:cubicBezTo>
                    <a:pt x="33" y="4"/>
                    <a:pt x="35" y="3"/>
                    <a:pt x="36" y="2"/>
                  </a:cubicBezTo>
                  <a:cubicBezTo>
                    <a:pt x="38" y="1"/>
                    <a:pt x="40" y="1"/>
                    <a:pt x="43" y="0"/>
                  </a:cubicBezTo>
                  <a:cubicBezTo>
                    <a:pt x="45" y="0"/>
                    <a:pt x="47" y="0"/>
                    <a:pt x="50" y="0"/>
                  </a:cubicBezTo>
                  <a:cubicBezTo>
                    <a:pt x="52" y="0"/>
                    <a:pt x="54" y="0"/>
                    <a:pt x="57" y="0"/>
                  </a:cubicBezTo>
                  <a:lnTo>
                    <a:pt x="58" y="24"/>
                  </a:lnTo>
                  <a:cubicBezTo>
                    <a:pt x="58" y="24"/>
                    <a:pt x="32" y="17"/>
                    <a:pt x="31" y="43"/>
                  </a:cubicBezTo>
                  <a:cubicBezTo>
                    <a:pt x="29" y="68"/>
                    <a:pt x="30" y="74"/>
                    <a:pt x="30" y="77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rgbClr val="2B1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>
                <a:latin typeface="+mn-lt"/>
                <a:ea typeface="新細明體" charset="-120"/>
              </a:endParaRPr>
            </a:p>
          </p:txBody>
        </p:sp>
        <p:sp>
          <p:nvSpPr>
            <p:cNvPr id="6164" name="Freeform 20"/>
            <p:cNvSpPr>
              <a:spLocks/>
            </p:cNvSpPr>
            <p:nvPr/>
          </p:nvSpPr>
          <p:spPr bwMode="auto">
            <a:xfrm>
              <a:off x="4005" y="1882"/>
              <a:ext cx="538" cy="47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3" y="2"/>
                </a:cxn>
                <a:cxn ang="0">
                  <a:pos x="25" y="2"/>
                </a:cxn>
                <a:cxn ang="0">
                  <a:pos x="24" y="15"/>
                </a:cxn>
                <a:cxn ang="0">
                  <a:pos x="29" y="9"/>
                </a:cxn>
                <a:cxn ang="0">
                  <a:pos x="34" y="6"/>
                </a:cxn>
                <a:cxn ang="0">
                  <a:pos x="40" y="3"/>
                </a:cxn>
                <a:cxn ang="0">
                  <a:pos x="48" y="1"/>
                </a:cxn>
                <a:cxn ang="0">
                  <a:pos x="57" y="0"/>
                </a:cxn>
                <a:cxn ang="0">
                  <a:pos x="72" y="2"/>
                </a:cxn>
                <a:cxn ang="0">
                  <a:pos x="83" y="7"/>
                </a:cxn>
                <a:cxn ang="0">
                  <a:pos x="89" y="15"/>
                </a:cxn>
                <a:cxn ang="0">
                  <a:pos x="90" y="24"/>
                </a:cxn>
                <a:cxn ang="0">
                  <a:pos x="90" y="31"/>
                </a:cxn>
                <a:cxn ang="0">
                  <a:pos x="88" y="64"/>
                </a:cxn>
                <a:cxn ang="0">
                  <a:pos x="88" y="79"/>
                </a:cxn>
                <a:cxn ang="0">
                  <a:pos x="76" y="79"/>
                </a:cxn>
                <a:cxn ang="0">
                  <a:pos x="56" y="78"/>
                </a:cxn>
                <a:cxn ang="0">
                  <a:pos x="57" y="38"/>
                </a:cxn>
                <a:cxn ang="0">
                  <a:pos x="40" y="24"/>
                </a:cxn>
                <a:cxn ang="0">
                  <a:pos x="27" y="41"/>
                </a:cxn>
                <a:cxn ang="0">
                  <a:pos x="26" y="77"/>
                </a:cxn>
                <a:cxn ang="0">
                  <a:pos x="0" y="2"/>
                </a:cxn>
                <a:cxn ang="0">
                  <a:pos x="1" y="2"/>
                </a:cxn>
              </a:cxnLst>
              <a:rect l="0" t="0" r="r" b="b"/>
              <a:pathLst>
                <a:path w="90" h="79">
                  <a:moveTo>
                    <a:pt x="1" y="2"/>
                  </a:moveTo>
                  <a:cubicBezTo>
                    <a:pt x="6" y="2"/>
                    <a:pt x="10" y="2"/>
                    <a:pt x="13" y="2"/>
                  </a:cubicBezTo>
                  <a:cubicBezTo>
                    <a:pt x="17" y="2"/>
                    <a:pt x="21" y="2"/>
                    <a:pt x="25" y="2"/>
                  </a:cubicBezTo>
                  <a:lnTo>
                    <a:pt x="24" y="15"/>
                  </a:lnTo>
                  <a:cubicBezTo>
                    <a:pt x="26" y="12"/>
                    <a:pt x="27" y="11"/>
                    <a:pt x="29" y="9"/>
                  </a:cubicBezTo>
                  <a:cubicBezTo>
                    <a:pt x="30" y="8"/>
                    <a:pt x="32" y="7"/>
                    <a:pt x="34" y="6"/>
                  </a:cubicBezTo>
                  <a:cubicBezTo>
                    <a:pt x="36" y="4"/>
                    <a:pt x="38" y="3"/>
                    <a:pt x="40" y="3"/>
                  </a:cubicBezTo>
                  <a:cubicBezTo>
                    <a:pt x="43" y="2"/>
                    <a:pt x="45" y="1"/>
                    <a:pt x="48" y="1"/>
                  </a:cubicBezTo>
                  <a:cubicBezTo>
                    <a:pt x="51" y="0"/>
                    <a:pt x="54" y="0"/>
                    <a:pt x="57" y="0"/>
                  </a:cubicBezTo>
                  <a:cubicBezTo>
                    <a:pt x="62" y="0"/>
                    <a:pt x="67" y="1"/>
                    <a:pt x="72" y="2"/>
                  </a:cubicBezTo>
                  <a:cubicBezTo>
                    <a:pt x="77" y="3"/>
                    <a:pt x="80" y="5"/>
                    <a:pt x="83" y="7"/>
                  </a:cubicBezTo>
                  <a:cubicBezTo>
                    <a:pt x="86" y="10"/>
                    <a:pt x="88" y="12"/>
                    <a:pt x="89" y="15"/>
                  </a:cubicBezTo>
                  <a:cubicBezTo>
                    <a:pt x="90" y="18"/>
                    <a:pt x="90" y="21"/>
                    <a:pt x="90" y="24"/>
                  </a:cubicBezTo>
                  <a:cubicBezTo>
                    <a:pt x="90" y="26"/>
                    <a:pt x="90" y="28"/>
                    <a:pt x="90" y="31"/>
                  </a:cubicBezTo>
                  <a:lnTo>
                    <a:pt x="88" y="64"/>
                  </a:lnTo>
                  <a:cubicBezTo>
                    <a:pt x="88" y="69"/>
                    <a:pt x="88" y="73"/>
                    <a:pt x="88" y="79"/>
                  </a:cubicBezTo>
                  <a:cubicBezTo>
                    <a:pt x="83" y="79"/>
                    <a:pt x="79" y="79"/>
                    <a:pt x="76" y="79"/>
                  </a:cubicBezTo>
                  <a:lnTo>
                    <a:pt x="56" y="78"/>
                  </a:lnTo>
                  <a:lnTo>
                    <a:pt x="57" y="38"/>
                  </a:lnTo>
                  <a:cubicBezTo>
                    <a:pt x="57" y="38"/>
                    <a:pt x="56" y="21"/>
                    <a:pt x="40" y="24"/>
                  </a:cubicBezTo>
                  <a:cubicBezTo>
                    <a:pt x="37" y="24"/>
                    <a:pt x="29" y="28"/>
                    <a:pt x="27" y="41"/>
                  </a:cubicBezTo>
                  <a:cubicBezTo>
                    <a:pt x="26" y="53"/>
                    <a:pt x="26" y="77"/>
                    <a:pt x="26" y="77"/>
                  </a:cubicBezTo>
                  <a:lnTo>
                    <a:pt x="0" y="2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2B1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>
                <a:latin typeface="+mn-lt"/>
                <a:ea typeface="新細明體" charset="-120"/>
              </a:endParaRPr>
            </a:p>
          </p:txBody>
        </p:sp>
        <p:sp>
          <p:nvSpPr>
            <p:cNvPr id="6165" name="Freeform 21"/>
            <p:cNvSpPr>
              <a:spLocks/>
            </p:cNvSpPr>
            <p:nvPr/>
          </p:nvSpPr>
          <p:spPr bwMode="auto">
            <a:xfrm>
              <a:off x="3503" y="1891"/>
              <a:ext cx="577" cy="465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35" y="0"/>
                </a:cxn>
                <a:cxn ang="0">
                  <a:pos x="69" y="0"/>
                </a:cxn>
                <a:cxn ang="0">
                  <a:pos x="96" y="78"/>
                </a:cxn>
                <a:cxn ang="0">
                  <a:pos x="64" y="78"/>
                </a:cxn>
                <a:cxn ang="0">
                  <a:pos x="50" y="32"/>
                </a:cxn>
                <a:cxn ang="0">
                  <a:pos x="32" y="77"/>
                </a:cxn>
                <a:cxn ang="0">
                  <a:pos x="0" y="77"/>
                </a:cxn>
              </a:cxnLst>
              <a:rect l="0" t="0" r="r" b="b"/>
              <a:pathLst>
                <a:path w="96" h="78">
                  <a:moveTo>
                    <a:pt x="0" y="77"/>
                  </a:moveTo>
                  <a:lnTo>
                    <a:pt x="35" y="0"/>
                  </a:lnTo>
                  <a:lnTo>
                    <a:pt x="69" y="0"/>
                  </a:lnTo>
                  <a:lnTo>
                    <a:pt x="96" y="78"/>
                  </a:lnTo>
                  <a:lnTo>
                    <a:pt x="64" y="78"/>
                  </a:lnTo>
                  <a:lnTo>
                    <a:pt x="50" y="32"/>
                  </a:lnTo>
                  <a:lnTo>
                    <a:pt x="32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2B1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>
                <a:latin typeface="+mn-lt"/>
                <a:ea typeface="新細明體" charset="-120"/>
              </a:endParaRPr>
            </a:p>
          </p:txBody>
        </p:sp>
        <p:sp>
          <p:nvSpPr>
            <p:cNvPr id="6166" name="Freeform 22"/>
            <p:cNvSpPr>
              <a:spLocks/>
            </p:cNvSpPr>
            <p:nvPr/>
          </p:nvSpPr>
          <p:spPr bwMode="auto">
            <a:xfrm>
              <a:off x="2767" y="1415"/>
              <a:ext cx="1500" cy="463"/>
            </a:xfrm>
            <a:custGeom>
              <a:avLst/>
              <a:gdLst/>
              <a:ahLst/>
              <a:cxnLst>
                <a:cxn ang="0">
                  <a:pos x="4" y="56"/>
                </a:cxn>
                <a:cxn ang="0">
                  <a:pos x="11" y="68"/>
                </a:cxn>
                <a:cxn ang="0">
                  <a:pos x="20" y="61"/>
                </a:cxn>
                <a:cxn ang="0">
                  <a:pos x="26" y="22"/>
                </a:cxn>
                <a:cxn ang="0">
                  <a:pos x="49" y="12"/>
                </a:cxn>
                <a:cxn ang="0">
                  <a:pos x="250" y="77"/>
                </a:cxn>
                <a:cxn ang="0">
                  <a:pos x="42" y="7"/>
                </a:cxn>
                <a:cxn ang="0">
                  <a:pos x="4" y="56"/>
                </a:cxn>
              </a:cxnLst>
              <a:rect l="0" t="0" r="r" b="b"/>
              <a:pathLst>
                <a:path w="250" h="77">
                  <a:moveTo>
                    <a:pt x="4" y="56"/>
                  </a:moveTo>
                  <a:cubicBezTo>
                    <a:pt x="4" y="56"/>
                    <a:pt x="7" y="68"/>
                    <a:pt x="11" y="68"/>
                  </a:cubicBezTo>
                  <a:cubicBezTo>
                    <a:pt x="16" y="69"/>
                    <a:pt x="20" y="67"/>
                    <a:pt x="20" y="61"/>
                  </a:cubicBezTo>
                  <a:cubicBezTo>
                    <a:pt x="20" y="55"/>
                    <a:pt x="12" y="35"/>
                    <a:pt x="26" y="22"/>
                  </a:cubicBezTo>
                  <a:cubicBezTo>
                    <a:pt x="29" y="19"/>
                    <a:pt x="35" y="14"/>
                    <a:pt x="49" y="12"/>
                  </a:cubicBezTo>
                  <a:cubicBezTo>
                    <a:pt x="88" y="8"/>
                    <a:pt x="163" y="15"/>
                    <a:pt x="250" y="77"/>
                  </a:cubicBezTo>
                  <a:cubicBezTo>
                    <a:pt x="250" y="77"/>
                    <a:pt x="158" y="0"/>
                    <a:pt x="42" y="7"/>
                  </a:cubicBezTo>
                  <a:cubicBezTo>
                    <a:pt x="11" y="9"/>
                    <a:pt x="0" y="30"/>
                    <a:pt x="4" y="56"/>
                  </a:cubicBezTo>
                  <a:close/>
                </a:path>
              </a:pathLst>
            </a:custGeom>
            <a:solidFill>
              <a:srgbClr val="AD001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>
                <a:latin typeface="+mn-lt"/>
                <a:ea typeface="新細明體" charset="-120"/>
              </a:endParaRPr>
            </a:p>
          </p:txBody>
        </p:sp>
        <p:sp>
          <p:nvSpPr>
            <p:cNvPr id="6167" name="Freeform 23"/>
            <p:cNvSpPr>
              <a:spLocks noEditPoints="1"/>
            </p:cNvSpPr>
            <p:nvPr/>
          </p:nvSpPr>
          <p:spPr bwMode="auto">
            <a:xfrm>
              <a:off x="1921" y="1977"/>
              <a:ext cx="426" cy="421"/>
            </a:xfrm>
            <a:custGeom>
              <a:avLst/>
              <a:gdLst/>
              <a:ahLst/>
              <a:cxnLst>
                <a:cxn ang="0">
                  <a:pos x="71" y="44"/>
                </a:cxn>
                <a:cxn ang="0">
                  <a:pos x="70" y="53"/>
                </a:cxn>
                <a:cxn ang="0">
                  <a:pos x="37" y="69"/>
                </a:cxn>
                <a:cxn ang="0">
                  <a:pos x="11" y="62"/>
                </a:cxn>
                <a:cxn ang="0">
                  <a:pos x="1" y="44"/>
                </a:cxn>
                <a:cxn ang="0">
                  <a:pos x="12" y="13"/>
                </a:cxn>
                <a:cxn ang="0">
                  <a:pos x="35" y="2"/>
                </a:cxn>
                <a:cxn ang="0">
                  <a:pos x="55" y="2"/>
                </a:cxn>
                <a:cxn ang="0">
                  <a:pos x="67" y="15"/>
                </a:cxn>
                <a:cxn ang="0">
                  <a:pos x="60" y="30"/>
                </a:cxn>
                <a:cxn ang="0">
                  <a:pos x="48" y="35"/>
                </a:cxn>
                <a:cxn ang="0">
                  <a:pos x="25" y="39"/>
                </a:cxn>
                <a:cxn ang="0">
                  <a:pos x="29" y="50"/>
                </a:cxn>
                <a:cxn ang="0">
                  <a:pos x="39" y="55"/>
                </a:cxn>
                <a:cxn ang="0">
                  <a:pos x="53" y="54"/>
                </a:cxn>
                <a:cxn ang="0">
                  <a:pos x="68" y="44"/>
                </a:cxn>
                <a:cxn ang="0">
                  <a:pos x="71" y="44"/>
                </a:cxn>
                <a:cxn ang="0">
                  <a:pos x="23" y="32"/>
                </a:cxn>
                <a:cxn ang="0">
                  <a:pos x="38" y="30"/>
                </a:cxn>
                <a:cxn ang="0">
                  <a:pos x="49" y="21"/>
                </a:cxn>
                <a:cxn ang="0">
                  <a:pos x="50" y="12"/>
                </a:cxn>
                <a:cxn ang="0">
                  <a:pos x="45" y="7"/>
                </a:cxn>
                <a:cxn ang="0">
                  <a:pos x="35" y="10"/>
                </a:cxn>
                <a:cxn ang="0">
                  <a:pos x="25" y="20"/>
                </a:cxn>
                <a:cxn ang="0">
                  <a:pos x="23" y="32"/>
                </a:cxn>
              </a:cxnLst>
              <a:rect l="0" t="0" r="r" b="b"/>
              <a:pathLst>
                <a:path w="71" h="70">
                  <a:moveTo>
                    <a:pt x="71" y="44"/>
                  </a:moveTo>
                  <a:lnTo>
                    <a:pt x="70" y="53"/>
                  </a:lnTo>
                  <a:cubicBezTo>
                    <a:pt x="58" y="62"/>
                    <a:pt x="51" y="67"/>
                    <a:pt x="37" y="69"/>
                  </a:cubicBezTo>
                  <a:cubicBezTo>
                    <a:pt x="31" y="70"/>
                    <a:pt x="18" y="68"/>
                    <a:pt x="11" y="62"/>
                  </a:cubicBezTo>
                  <a:cubicBezTo>
                    <a:pt x="8" y="59"/>
                    <a:pt x="2" y="52"/>
                    <a:pt x="1" y="44"/>
                  </a:cubicBezTo>
                  <a:cubicBezTo>
                    <a:pt x="0" y="29"/>
                    <a:pt x="6" y="19"/>
                    <a:pt x="12" y="13"/>
                  </a:cubicBezTo>
                  <a:cubicBezTo>
                    <a:pt x="20" y="6"/>
                    <a:pt x="30" y="3"/>
                    <a:pt x="35" y="2"/>
                  </a:cubicBezTo>
                  <a:cubicBezTo>
                    <a:pt x="46" y="0"/>
                    <a:pt x="51" y="1"/>
                    <a:pt x="55" y="2"/>
                  </a:cubicBezTo>
                  <a:cubicBezTo>
                    <a:pt x="57" y="3"/>
                    <a:pt x="67" y="6"/>
                    <a:pt x="67" y="15"/>
                  </a:cubicBezTo>
                  <a:cubicBezTo>
                    <a:pt x="68" y="23"/>
                    <a:pt x="64" y="27"/>
                    <a:pt x="60" y="30"/>
                  </a:cubicBezTo>
                  <a:cubicBezTo>
                    <a:pt x="58" y="32"/>
                    <a:pt x="52" y="34"/>
                    <a:pt x="48" y="35"/>
                  </a:cubicBezTo>
                  <a:cubicBezTo>
                    <a:pt x="43" y="37"/>
                    <a:pt x="41" y="37"/>
                    <a:pt x="25" y="39"/>
                  </a:cubicBezTo>
                  <a:cubicBezTo>
                    <a:pt x="24" y="39"/>
                    <a:pt x="26" y="47"/>
                    <a:pt x="29" y="50"/>
                  </a:cubicBezTo>
                  <a:cubicBezTo>
                    <a:pt x="32" y="53"/>
                    <a:pt x="36" y="55"/>
                    <a:pt x="39" y="55"/>
                  </a:cubicBezTo>
                  <a:cubicBezTo>
                    <a:pt x="47" y="56"/>
                    <a:pt x="50" y="55"/>
                    <a:pt x="53" y="54"/>
                  </a:cubicBezTo>
                  <a:cubicBezTo>
                    <a:pt x="57" y="52"/>
                    <a:pt x="65" y="47"/>
                    <a:pt x="68" y="44"/>
                  </a:cubicBezTo>
                  <a:lnTo>
                    <a:pt x="71" y="44"/>
                  </a:lnTo>
                  <a:close/>
                  <a:moveTo>
                    <a:pt x="23" y="32"/>
                  </a:moveTo>
                  <a:cubicBezTo>
                    <a:pt x="23" y="32"/>
                    <a:pt x="32" y="32"/>
                    <a:pt x="38" y="30"/>
                  </a:cubicBezTo>
                  <a:cubicBezTo>
                    <a:pt x="44" y="28"/>
                    <a:pt x="46" y="27"/>
                    <a:pt x="49" y="21"/>
                  </a:cubicBezTo>
                  <a:cubicBezTo>
                    <a:pt x="50" y="20"/>
                    <a:pt x="51" y="16"/>
                    <a:pt x="50" y="12"/>
                  </a:cubicBezTo>
                  <a:cubicBezTo>
                    <a:pt x="50" y="10"/>
                    <a:pt x="50" y="8"/>
                    <a:pt x="45" y="7"/>
                  </a:cubicBezTo>
                  <a:cubicBezTo>
                    <a:pt x="41" y="7"/>
                    <a:pt x="38" y="9"/>
                    <a:pt x="35" y="10"/>
                  </a:cubicBezTo>
                  <a:cubicBezTo>
                    <a:pt x="31" y="12"/>
                    <a:pt x="26" y="17"/>
                    <a:pt x="25" y="20"/>
                  </a:cubicBezTo>
                  <a:cubicBezTo>
                    <a:pt x="23" y="26"/>
                    <a:pt x="23" y="29"/>
                    <a:pt x="23" y="32"/>
                  </a:cubicBezTo>
                  <a:close/>
                </a:path>
              </a:pathLst>
            </a:custGeom>
            <a:solidFill>
              <a:srgbClr val="AD001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>
                <a:latin typeface="+mn-lt"/>
                <a:ea typeface="新細明體" charset="-120"/>
              </a:endParaRPr>
            </a:p>
          </p:txBody>
        </p:sp>
      </p:grp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59991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268413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>
    <p:zoom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">
              <a:srgbClr val="92D050">
                <a:alpha val="79000"/>
              </a:srgbClr>
            </a:gs>
            <a:gs pos="43000">
              <a:schemeClr val="accent3"/>
            </a:gs>
            <a:gs pos="100000">
              <a:srgbClr val="B4FE82">
                <a:alpha val="38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59991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268413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5" y="6524625"/>
            <a:ext cx="1905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2A3D22BE-CE71-45F8-8987-690468C47CD3}" type="slidenum">
              <a:rPr lang="en-US" altLang="zh-TW"/>
              <a:pPr>
                <a:defRPr/>
              </a:pPr>
              <a:t>‹#›</a:t>
            </a:fld>
            <a:endParaRPr lang="en-US" altLang="zh-TW" sz="1400"/>
          </a:p>
        </p:txBody>
      </p:sp>
      <p:sp>
        <p:nvSpPr>
          <p:cNvPr id="6155" name="Footer Placeholder 38"/>
          <p:cNvSpPr txBox="1">
            <a:spLocks noGrp="1"/>
          </p:cNvSpPr>
          <p:nvPr/>
        </p:nvSpPr>
        <p:spPr bwMode="auto">
          <a:xfrm>
            <a:off x="3498850" y="6508750"/>
            <a:ext cx="21351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>
                <a:solidFill>
                  <a:srgbClr val="BD2131"/>
                </a:solidFill>
                <a:latin typeface="+mn-lt"/>
                <a:ea typeface="+mn-ea"/>
              </a:rPr>
              <a:t>eGtran Confidential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04800" y="782638"/>
            <a:ext cx="6629400" cy="74612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tint val="33725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6158" name="Date Placeholder 27"/>
          <p:cNvSpPr txBox="1">
            <a:spLocks noGrp="1"/>
          </p:cNvSpPr>
          <p:nvPr/>
        </p:nvSpPr>
        <p:spPr bwMode="auto">
          <a:xfrm>
            <a:off x="34925" y="6500813"/>
            <a:ext cx="190658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1953B552-F9ED-4B82-90D5-4763F03D7F2C}" type="datetime4">
              <a:rPr kumimoji="0" lang="zh-TW" altLang="en-US" sz="1000">
                <a:latin typeface="+mn-lt"/>
                <a:ea typeface="新細明體" charset="-120"/>
              </a:rPr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106年2月17日星期五</a:t>
            </a:fld>
            <a:endParaRPr kumimoji="0" lang="zh-TW" altLang="en-US" sz="1000">
              <a:latin typeface="+mn-lt"/>
              <a:ea typeface="新細明體" charset="-12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088188" y="173038"/>
            <a:ext cx="1947862" cy="712787"/>
            <a:chOff x="1915" y="1415"/>
            <a:chExt cx="2641" cy="994"/>
          </a:xfrm>
        </p:grpSpPr>
        <p:sp>
          <p:nvSpPr>
            <p:cNvPr id="6160" name="AutoShape 16"/>
            <p:cNvSpPr>
              <a:spLocks noChangeAspect="1" noChangeArrowheads="1" noTextEdit="1"/>
            </p:cNvSpPr>
            <p:nvPr/>
          </p:nvSpPr>
          <p:spPr bwMode="auto">
            <a:xfrm>
              <a:off x="1915" y="1446"/>
              <a:ext cx="2641" cy="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2400">
                <a:latin typeface="+mn-lt"/>
                <a:ea typeface="+mn-ea"/>
              </a:endParaRPr>
            </a:p>
          </p:txBody>
        </p:sp>
        <p:sp>
          <p:nvSpPr>
            <p:cNvPr id="6161" name="Freeform 17"/>
            <p:cNvSpPr>
              <a:spLocks noEditPoints="1"/>
            </p:cNvSpPr>
            <p:nvPr/>
          </p:nvSpPr>
          <p:spPr bwMode="auto">
            <a:xfrm>
              <a:off x="2124" y="1721"/>
              <a:ext cx="656" cy="655"/>
            </a:xfrm>
            <a:custGeom>
              <a:avLst/>
              <a:gdLst/>
              <a:ahLst/>
              <a:cxnLst>
                <a:cxn ang="0">
                  <a:pos x="105" y="25"/>
                </a:cxn>
                <a:cxn ang="0">
                  <a:pos x="105" y="4"/>
                </a:cxn>
                <a:cxn ang="0">
                  <a:pos x="67" y="0"/>
                </a:cxn>
                <a:cxn ang="0">
                  <a:pos x="45" y="2"/>
                </a:cxn>
                <a:cxn ang="0">
                  <a:pos x="24" y="9"/>
                </a:cxn>
                <a:cxn ang="0">
                  <a:pos x="8" y="21"/>
                </a:cxn>
                <a:cxn ang="0">
                  <a:pos x="0" y="35"/>
                </a:cxn>
                <a:cxn ang="0">
                  <a:pos x="8" y="34"/>
                </a:cxn>
                <a:cxn ang="0">
                  <a:pos x="34" y="43"/>
                </a:cxn>
                <a:cxn ang="0">
                  <a:pos x="42" y="32"/>
                </a:cxn>
                <a:cxn ang="0">
                  <a:pos x="105" y="25"/>
                </a:cxn>
                <a:cxn ang="0">
                  <a:pos x="77" y="54"/>
                </a:cxn>
                <a:cxn ang="0">
                  <a:pos x="76" y="86"/>
                </a:cxn>
                <a:cxn ang="0">
                  <a:pos x="50" y="86"/>
                </a:cxn>
                <a:cxn ang="0">
                  <a:pos x="40" y="107"/>
                </a:cxn>
                <a:cxn ang="0">
                  <a:pos x="62" y="109"/>
                </a:cxn>
                <a:cxn ang="0">
                  <a:pos x="81" y="108"/>
                </a:cxn>
                <a:cxn ang="0">
                  <a:pos x="106" y="104"/>
                </a:cxn>
                <a:cxn ang="0">
                  <a:pos x="109" y="47"/>
                </a:cxn>
                <a:cxn ang="0">
                  <a:pos x="77" y="54"/>
                </a:cxn>
              </a:cxnLst>
              <a:rect l="0" t="0" r="r" b="b"/>
              <a:pathLst>
                <a:path w="109" h="109">
                  <a:moveTo>
                    <a:pt x="105" y="25"/>
                  </a:moveTo>
                  <a:cubicBezTo>
                    <a:pt x="104" y="18"/>
                    <a:pt x="105" y="10"/>
                    <a:pt x="105" y="4"/>
                  </a:cubicBezTo>
                  <a:cubicBezTo>
                    <a:pt x="91" y="1"/>
                    <a:pt x="78" y="0"/>
                    <a:pt x="67" y="0"/>
                  </a:cubicBezTo>
                  <a:cubicBezTo>
                    <a:pt x="59" y="0"/>
                    <a:pt x="52" y="0"/>
                    <a:pt x="45" y="2"/>
                  </a:cubicBezTo>
                  <a:cubicBezTo>
                    <a:pt x="38" y="3"/>
                    <a:pt x="31" y="5"/>
                    <a:pt x="24" y="9"/>
                  </a:cubicBezTo>
                  <a:cubicBezTo>
                    <a:pt x="18" y="12"/>
                    <a:pt x="13" y="16"/>
                    <a:pt x="8" y="21"/>
                  </a:cubicBezTo>
                  <a:cubicBezTo>
                    <a:pt x="5" y="26"/>
                    <a:pt x="2" y="30"/>
                    <a:pt x="0" y="35"/>
                  </a:cubicBezTo>
                  <a:cubicBezTo>
                    <a:pt x="2" y="35"/>
                    <a:pt x="5" y="34"/>
                    <a:pt x="8" y="34"/>
                  </a:cubicBezTo>
                  <a:cubicBezTo>
                    <a:pt x="18" y="34"/>
                    <a:pt x="27" y="38"/>
                    <a:pt x="34" y="43"/>
                  </a:cubicBezTo>
                  <a:cubicBezTo>
                    <a:pt x="36" y="40"/>
                    <a:pt x="38" y="36"/>
                    <a:pt x="42" y="32"/>
                  </a:cubicBezTo>
                  <a:cubicBezTo>
                    <a:pt x="55" y="20"/>
                    <a:pt x="100" y="23"/>
                    <a:pt x="105" y="25"/>
                  </a:cubicBezTo>
                  <a:close/>
                  <a:moveTo>
                    <a:pt x="77" y="54"/>
                  </a:moveTo>
                  <a:lnTo>
                    <a:pt x="76" y="86"/>
                  </a:lnTo>
                  <a:cubicBezTo>
                    <a:pt x="64" y="87"/>
                    <a:pt x="56" y="87"/>
                    <a:pt x="50" y="86"/>
                  </a:cubicBezTo>
                  <a:cubicBezTo>
                    <a:pt x="48" y="94"/>
                    <a:pt x="45" y="101"/>
                    <a:pt x="40" y="107"/>
                  </a:cubicBezTo>
                  <a:cubicBezTo>
                    <a:pt x="47" y="108"/>
                    <a:pt x="54" y="109"/>
                    <a:pt x="62" y="109"/>
                  </a:cubicBezTo>
                  <a:cubicBezTo>
                    <a:pt x="67" y="109"/>
                    <a:pt x="73" y="108"/>
                    <a:pt x="81" y="108"/>
                  </a:cubicBezTo>
                  <a:cubicBezTo>
                    <a:pt x="88" y="107"/>
                    <a:pt x="97" y="106"/>
                    <a:pt x="106" y="104"/>
                  </a:cubicBezTo>
                  <a:cubicBezTo>
                    <a:pt x="107" y="83"/>
                    <a:pt x="108" y="64"/>
                    <a:pt x="109" y="47"/>
                  </a:cubicBezTo>
                  <a:lnTo>
                    <a:pt x="77" y="54"/>
                  </a:lnTo>
                  <a:close/>
                </a:path>
              </a:pathLst>
            </a:custGeom>
            <a:solidFill>
              <a:srgbClr val="2B1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>
                <a:latin typeface="+mn-lt"/>
                <a:ea typeface="新細明體" charset="-120"/>
              </a:endParaRPr>
            </a:p>
          </p:txBody>
        </p:sp>
        <p:sp>
          <p:nvSpPr>
            <p:cNvPr id="6162" name="Freeform 18"/>
            <p:cNvSpPr>
              <a:spLocks/>
            </p:cNvSpPr>
            <p:nvPr/>
          </p:nvSpPr>
          <p:spPr bwMode="auto">
            <a:xfrm>
              <a:off x="2832" y="1751"/>
              <a:ext cx="355" cy="624"/>
            </a:xfrm>
            <a:custGeom>
              <a:avLst/>
              <a:gdLst/>
              <a:ahLst/>
              <a:cxnLst>
                <a:cxn ang="0">
                  <a:pos x="54" y="101"/>
                </a:cxn>
                <a:cxn ang="0">
                  <a:pos x="43" y="103"/>
                </a:cxn>
                <a:cxn ang="0">
                  <a:pos x="35" y="104"/>
                </a:cxn>
                <a:cxn ang="0">
                  <a:pos x="24" y="103"/>
                </a:cxn>
                <a:cxn ang="0">
                  <a:pos x="15" y="99"/>
                </a:cxn>
                <a:cxn ang="0">
                  <a:pos x="11" y="92"/>
                </a:cxn>
                <a:cxn ang="0">
                  <a:pos x="10" y="84"/>
                </a:cxn>
                <a:cxn ang="0">
                  <a:pos x="10" y="82"/>
                </a:cxn>
                <a:cxn ang="0">
                  <a:pos x="11" y="71"/>
                </a:cxn>
                <a:cxn ang="0">
                  <a:pos x="12" y="42"/>
                </a:cxn>
                <a:cxn ang="0">
                  <a:pos x="0" y="42"/>
                </a:cxn>
                <a:cxn ang="0">
                  <a:pos x="1" y="23"/>
                </a:cxn>
                <a:cxn ang="0">
                  <a:pos x="14" y="23"/>
                </a:cxn>
                <a:cxn ang="0">
                  <a:pos x="15" y="7"/>
                </a:cxn>
                <a:cxn ang="0">
                  <a:pos x="41" y="0"/>
                </a:cxn>
                <a:cxn ang="0">
                  <a:pos x="41" y="24"/>
                </a:cxn>
                <a:cxn ang="0">
                  <a:pos x="59" y="24"/>
                </a:cxn>
                <a:cxn ang="0">
                  <a:pos x="59" y="42"/>
                </a:cxn>
                <a:cxn ang="0">
                  <a:pos x="40" y="42"/>
                </a:cxn>
                <a:cxn ang="0">
                  <a:pos x="40" y="74"/>
                </a:cxn>
                <a:cxn ang="0">
                  <a:pos x="45" y="81"/>
                </a:cxn>
                <a:cxn ang="0">
                  <a:pos x="58" y="81"/>
                </a:cxn>
                <a:cxn ang="0">
                  <a:pos x="54" y="101"/>
                </a:cxn>
              </a:cxnLst>
              <a:rect l="0" t="0" r="r" b="b"/>
              <a:pathLst>
                <a:path w="59" h="104">
                  <a:moveTo>
                    <a:pt x="54" y="101"/>
                  </a:moveTo>
                  <a:cubicBezTo>
                    <a:pt x="49" y="102"/>
                    <a:pt x="46" y="103"/>
                    <a:pt x="43" y="103"/>
                  </a:cubicBezTo>
                  <a:cubicBezTo>
                    <a:pt x="40" y="104"/>
                    <a:pt x="38" y="104"/>
                    <a:pt x="35" y="104"/>
                  </a:cubicBezTo>
                  <a:cubicBezTo>
                    <a:pt x="31" y="104"/>
                    <a:pt x="27" y="103"/>
                    <a:pt x="24" y="103"/>
                  </a:cubicBezTo>
                  <a:cubicBezTo>
                    <a:pt x="20" y="102"/>
                    <a:pt x="18" y="101"/>
                    <a:pt x="15" y="99"/>
                  </a:cubicBezTo>
                  <a:cubicBezTo>
                    <a:pt x="13" y="97"/>
                    <a:pt x="12" y="95"/>
                    <a:pt x="11" y="92"/>
                  </a:cubicBezTo>
                  <a:cubicBezTo>
                    <a:pt x="10" y="90"/>
                    <a:pt x="10" y="87"/>
                    <a:pt x="10" y="84"/>
                  </a:cubicBezTo>
                  <a:cubicBezTo>
                    <a:pt x="10" y="84"/>
                    <a:pt x="10" y="83"/>
                    <a:pt x="10" y="82"/>
                  </a:cubicBezTo>
                  <a:cubicBezTo>
                    <a:pt x="10" y="81"/>
                    <a:pt x="10" y="77"/>
                    <a:pt x="11" y="71"/>
                  </a:cubicBezTo>
                  <a:lnTo>
                    <a:pt x="12" y="42"/>
                  </a:lnTo>
                  <a:lnTo>
                    <a:pt x="0" y="42"/>
                  </a:lnTo>
                  <a:cubicBezTo>
                    <a:pt x="0" y="35"/>
                    <a:pt x="1" y="30"/>
                    <a:pt x="1" y="23"/>
                  </a:cubicBezTo>
                  <a:lnTo>
                    <a:pt x="14" y="23"/>
                  </a:lnTo>
                  <a:cubicBezTo>
                    <a:pt x="14" y="20"/>
                    <a:pt x="15" y="14"/>
                    <a:pt x="15" y="7"/>
                  </a:cubicBezTo>
                  <a:lnTo>
                    <a:pt x="41" y="0"/>
                  </a:lnTo>
                  <a:lnTo>
                    <a:pt x="41" y="24"/>
                  </a:lnTo>
                  <a:lnTo>
                    <a:pt x="59" y="24"/>
                  </a:lnTo>
                  <a:lnTo>
                    <a:pt x="59" y="42"/>
                  </a:lnTo>
                  <a:lnTo>
                    <a:pt x="40" y="42"/>
                  </a:lnTo>
                  <a:cubicBezTo>
                    <a:pt x="40" y="42"/>
                    <a:pt x="40" y="69"/>
                    <a:pt x="40" y="74"/>
                  </a:cubicBezTo>
                  <a:cubicBezTo>
                    <a:pt x="40" y="79"/>
                    <a:pt x="45" y="81"/>
                    <a:pt x="45" y="81"/>
                  </a:cubicBezTo>
                  <a:lnTo>
                    <a:pt x="58" y="81"/>
                  </a:lnTo>
                  <a:lnTo>
                    <a:pt x="54" y="101"/>
                  </a:lnTo>
                  <a:close/>
                </a:path>
              </a:pathLst>
            </a:custGeom>
            <a:solidFill>
              <a:srgbClr val="2B1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>
                <a:latin typeface="+mn-lt"/>
                <a:ea typeface="新細明體" charset="-120"/>
              </a:endParaRPr>
            </a:p>
          </p:txBody>
        </p:sp>
        <p:sp>
          <p:nvSpPr>
            <p:cNvPr id="6163" name="Freeform 19"/>
            <p:cNvSpPr>
              <a:spLocks/>
            </p:cNvSpPr>
            <p:nvPr/>
          </p:nvSpPr>
          <p:spPr bwMode="auto">
            <a:xfrm>
              <a:off x="3222" y="1891"/>
              <a:ext cx="349" cy="460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3" y="41"/>
                </a:cxn>
                <a:cxn ang="0">
                  <a:pos x="3" y="21"/>
                </a:cxn>
                <a:cxn ang="0">
                  <a:pos x="3" y="8"/>
                </a:cxn>
                <a:cxn ang="0">
                  <a:pos x="3" y="1"/>
                </a:cxn>
                <a:cxn ang="0">
                  <a:pos x="15" y="2"/>
                </a:cxn>
                <a:cxn ang="0">
                  <a:pos x="26" y="1"/>
                </a:cxn>
                <a:cxn ang="0">
                  <a:pos x="26" y="12"/>
                </a:cxn>
                <a:cxn ang="0">
                  <a:pos x="31" y="6"/>
                </a:cxn>
                <a:cxn ang="0">
                  <a:pos x="36" y="2"/>
                </a:cxn>
                <a:cxn ang="0">
                  <a:pos x="43" y="0"/>
                </a:cxn>
                <a:cxn ang="0">
                  <a:pos x="50" y="0"/>
                </a:cxn>
                <a:cxn ang="0">
                  <a:pos x="57" y="0"/>
                </a:cxn>
                <a:cxn ang="0">
                  <a:pos x="58" y="24"/>
                </a:cxn>
                <a:cxn ang="0">
                  <a:pos x="31" y="43"/>
                </a:cxn>
                <a:cxn ang="0">
                  <a:pos x="30" y="77"/>
                </a:cxn>
                <a:cxn ang="0">
                  <a:pos x="0" y="77"/>
                </a:cxn>
              </a:cxnLst>
              <a:rect l="0" t="0" r="r" b="b"/>
              <a:pathLst>
                <a:path w="58" h="77">
                  <a:moveTo>
                    <a:pt x="0" y="77"/>
                  </a:moveTo>
                  <a:lnTo>
                    <a:pt x="3" y="41"/>
                  </a:lnTo>
                  <a:lnTo>
                    <a:pt x="3" y="21"/>
                  </a:lnTo>
                  <a:cubicBezTo>
                    <a:pt x="3" y="17"/>
                    <a:pt x="3" y="13"/>
                    <a:pt x="3" y="8"/>
                  </a:cubicBezTo>
                  <a:cubicBezTo>
                    <a:pt x="3" y="8"/>
                    <a:pt x="3" y="5"/>
                    <a:pt x="3" y="1"/>
                  </a:cubicBezTo>
                  <a:cubicBezTo>
                    <a:pt x="8" y="1"/>
                    <a:pt x="12" y="2"/>
                    <a:pt x="15" y="2"/>
                  </a:cubicBezTo>
                  <a:cubicBezTo>
                    <a:pt x="18" y="2"/>
                    <a:pt x="22" y="1"/>
                    <a:pt x="26" y="1"/>
                  </a:cubicBezTo>
                  <a:lnTo>
                    <a:pt x="26" y="12"/>
                  </a:lnTo>
                  <a:cubicBezTo>
                    <a:pt x="28" y="9"/>
                    <a:pt x="30" y="7"/>
                    <a:pt x="31" y="6"/>
                  </a:cubicBezTo>
                  <a:cubicBezTo>
                    <a:pt x="33" y="4"/>
                    <a:pt x="35" y="3"/>
                    <a:pt x="36" y="2"/>
                  </a:cubicBezTo>
                  <a:cubicBezTo>
                    <a:pt x="38" y="1"/>
                    <a:pt x="40" y="1"/>
                    <a:pt x="43" y="0"/>
                  </a:cubicBezTo>
                  <a:cubicBezTo>
                    <a:pt x="45" y="0"/>
                    <a:pt x="47" y="0"/>
                    <a:pt x="50" y="0"/>
                  </a:cubicBezTo>
                  <a:cubicBezTo>
                    <a:pt x="52" y="0"/>
                    <a:pt x="54" y="0"/>
                    <a:pt x="57" y="0"/>
                  </a:cubicBezTo>
                  <a:lnTo>
                    <a:pt x="58" y="24"/>
                  </a:lnTo>
                  <a:cubicBezTo>
                    <a:pt x="58" y="24"/>
                    <a:pt x="32" y="17"/>
                    <a:pt x="31" y="43"/>
                  </a:cubicBezTo>
                  <a:cubicBezTo>
                    <a:pt x="29" y="68"/>
                    <a:pt x="30" y="74"/>
                    <a:pt x="30" y="77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rgbClr val="2B1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>
                <a:latin typeface="+mn-lt"/>
                <a:ea typeface="新細明體" charset="-120"/>
              </a:endParaRPr>
            </a:p>
          </p:txBody>
        </p:sp>
        <p:sp>
          <p:nvSpPr>
            <p:cNvPr id="6164" name="Freeform 20"/>
            <p:cNvSpPr>
              <a:spLocks/>
            </p:cNvSpPr>
            <p:nvPr/>
          </p:nvSpPr>
          <p:spPr bwMode="auto">
            <a:xfrm>
              <a:off x="4005" y="1882"/>
              <a:ext cx="538" cy="47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3" y="2"/>
                </a:cxn>
                <a:cxn ang="0">
                  <a:pos x="25" y="2"/>
                </a:cxn>
                <a:cxn ang="0">
                  <a:pos x="24" y="15"/>
                </a:cxn>
                <a:cxn ang="0">
                  <a:pos x="29" y="9"/>
                </a:cxn>
                <a:cxn ang="0">
                  <a:pos x="34" y="6"/>
                </a:cxn>
                <a:cxn ang="0">
                  <a:pos x="40" y="3"/>
                </a:cxn>
                <a:cxn ang="0">
                  <a:pos x="48" y="1"/>
                </a:cxn>
                <a:cxn ang="0">
                  <a:pos x="57" y="0"/>
                </a:cxn>
                <a:cxn ang="0">
                  <a:pos x="72" y="2"/>
                </a:cxn>
                <a:cxn ang="0">
                  <a:pos x="83" y="7"/>
                </a:cxn>
                <a:cxn ang="0">
                  <a:pos x="89" y="15"/>
                </a:cxn>
                <a:cxn ang="0">
                  <a:pos x="90" y="24"/>
                </a:cxn>
                <a:cxn ang="0">
                  <a:pos x="90" y="31"/>
                </a:cxn>
                <a:cxn ang="0">
                  <a:pos x="88" y="64"/>
                </a:cxn>
                <a:cxn ang="0">
                  <a:pos x="88" y="79"/>
                </a:cxn>
                <a:cxn ang="0">
                  <a:pos x="76" y="79"/>
                </a:cxn>
                <a:cxn ang="0">
                  <a:pos x="56" y="78"/>
                </a:cxn>
                <a:cxn ang="0">
                  <a:pos x="57" y="38"/>
                </a:cxn>
                <a:cxn ang="0">
                  <a:pos x="40" y="24"/>
                </a:cxn>
                <a:cxn ang="0">
                  <a:pos x="27" y="41"/>
                </a:cxn>
                <a:cxn ang="0">
                  <a:pos x="26" y="77"/>
                </a:cxn>
                <a:cxn ang="0">
                  <a:pos x="0" y="2"/>
                </a:cxn>
                <a:cxn ang="0">
                  <a:pos x="1" y="2"/>
                </a:cxn>
              </a:cxnLst>
              <a:rect l="0" t="0" r="r" b="b"/>
              <a:pathLst>
                <a:path w="90" h="79">
                  <a:moveTo>
                    <a:pt x="1" y="2"/>
                  </a:moveTo>
                  <a:cubicBezTo>
                    <a:pt x="6" y="2"/>
                    <a:pt x="10" y="2"/>
                    <a:pt x="13" y="2"/>
                  </a:cubicBezTo>
                  <a:cubicBezTo>
                    <a:pt x="17" y="2"/>
                    <a:pt x="21" y="2"/>
                    <a:pt x="25" y="2"/>
                  </a:cubicBezTo>
                  <a:lnTo>
                    <a:pt x="24" y="15"/>
                  </a:lnTo>
                  <a:cubicBezTo>
                    <a:pt x="26" y="12"/>
                    <a:pt x="27" y="11"/>
                    <a:pt x="29" y="9"/>
                  </a:cubicBezTo>
                  <a:cubicBezTo>
                    <a:pt x="30" y="8"/>
                    <a:pt x="32" y="7"/>
                    <a:pt x="34" y="6"/>
                  </a:cubicBezTo>
                  <a:cubicBezTo>
                    <a:pt x="36" y="4"/>
                    <a:pt x="38" y="3"/>
                    <a:pt x="40" y="3"/>
                  </a:cubicBezTo>
                  <a:cubicBezTo>
                    <a:pt x="43" y="2"/>
                    <a:pt x="45" y="1"/>
                    <a:pt x="48" y="1"/>
                  </a:cubicBezTo>
                  <a:cubicBezTo>
                    <a:pt x="51" y="0"/>
                    <a:pt x="54" y="0"/>
                    <a:pt x="57" y="0"/>
                  </a:cubicBezTo>
                  <a:cubicBezTo>
                    <a:pt x="62" y="0"/>
                    <a:pt x="67" y="1"/>
                    <a:pt x="72" y="2"/>
                  </a:cubicBezTo>
                  <a:cubicBezTo>
                    <a:pt x="77" y="3"/>
                    <a:pt x="80" y="5"/>
                    <a:pt x="83" y="7"/>
                  </a:cubicBezTo>
                  <a:cubicBezTo>
                    <a:pt x="86" y="10"/>
                    <a:pt x="88" y="12"/>
                    <a:pt x="89" y="15"/>
                  </a:cubicBezTo>
                  <a:cubicBezTo>
                    <a:pt x="90" y="18"/>
                    <a:pt x="90" y="21"/>
                    <a:pt x="90" y="24"/>
                  </a:cubicBezTo>
                  <a:cubicBezTo>
                    <a:pt x="90" y="26"/>
                    <a:pt x="90" y="28"/>
                    <a:pt x="90" y="31"/>
                  </a:cubicBezTo>
                  <a:lnTo>
                    <a:pt x="88" y="64"/>
                  </a:lnTo>
                  <a:cubicBezTo>
                    <a:pt x="88" y="69"/>
                    <a:pt x="88" y="73"/>
                    <a:pt x="88" y="79"/>
                  </a:cubicBezTo>
                  <a:cubicBezTo>
                    <a:pt x="83" y="79"/>
                    <a:pt x="79" y="79"/>
                    <a:pt x="76" y="79"/>
                  </a:cubicBezTo>
                  <a:lnTo>
                    <a:pt x="56" y="78"/>
                  </a:lnTo>
                  <a:lnTo>
                    <a:pt x="57" y="38"/>
                  </a:lnTo>
                  <a:cubicBezTo>
                    <a:pt x="57" y="38"/>
                    <a:pt x="56" y="21"/>
                    <a:pt x="40" y="24"/>
                  </a:cubicBezTo>
                  <a:cubicBezTo>
                    <a:pt x="37" y="24"/>
                    <a:pt x="29" y="28"/>
                    <a:pt x="27" y="41"/>
                  </a:cubicBezTo>
                  <a:cubicBezTo>
                    <a:pt x="26" y="53"/>
                    <a:pt x="26" y="77"/>
                    <a:pt x="26" y="77"/>
                  </a:cubicBezTo>
                  <a:lnTo>
                    <a:pt x="0" y="2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2B1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>
                <a:latin typeface="+mn-lt"/>
                <a:ea typeface="新細明體" charset="-120"/>
              </a:endParaRPr>
            </a:p>
          </p:txBody>
        </p:sp>
        <p:sp>
          <p:nvSpPr>
            <p:cNvPr id="6165" name="Freeform 21"/>
            <p:cNvSpPr>
              <a:spLocks/>
            </p:cNvSpPr>
            <p:nvPr/>
          </p:nvSpPr>
          <p:spPr bwMode="auto">
            <a:xfrm>
              <a:off x="3503" y="1891"/>
              <a:ext cx="577" cy="465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35" y="0"/>
                </a:cxn>
                <a:cxn ang="0">
                  <a:pos x="69" y="0"/>
                </a:cxn>
                <a:cxn ang="0">
                  <a:pos x="96" y="78"/>
                </a:cxn>
                <a:cxn ang="0">
                  <a:pos x="64" y="78"/>
                </a:cxn>
                <a:cxn ang="0">
                  <a:pos x="50" y="32"/>
                </a:cxn>
                <a:cxn ang="0">
                  <a:pos x="32" y="77"/>
                </a:cxn>
                <a:cxn ang="0">
                  <a:pos x="0" y="77"/>
                </a:cxn>
              </a:cxnLst>
              <a:rect l="0" t="0" r="r" b="b"/>
              <a:pathLst>
                <a:path w="96" h="78">
                  <a:moveTo>
                    <a:pt x="0" y="77"/>
                  </a:moveTo>
                  <a:lnTo>
                    <a:pt x="35" y="0"/>
                  </a:lnTo>
                  <a:lnTo>
                    <a:pt x="69" y="0"/>
                  </a:lnTo>
                  <a:lnTo>
                    <a:pt x="96" y="78"/>
                  </a:lnTo>
                  <a:lnTo>
                    <a:pt x="64" y="78"/>
                  </a:lnTo>
                  <a:lnTo>
                    <a:pt x="50" y="32"/>
                  </a:lnTo>
                  <a:lnTo>
                    <a:pt x="32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2B1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>
                <a:latin typeface="+mn-lt"/>
                <a:ea typeface="新細明體" charset="-120"/>
              </a:endParaRPr>
            </a:p>
          </p:txBody>
        </p:sp>
        <p:sp>
          <p:nvSpPr>
            <p:cNvPr id="6166" name="Freeform 22"/>
            <p:cNvSpPr>
              <a:spLocks/>
            </p:cNvSpPr>
            <p:nvPr/>
          </p:nvSpPr>
          <p:spPr bwMode="auto">
            <a:xfrm>
              <a:off x="2767" y="1415"/>
              <a:ext cx="1500" cy="463"/>
            </a:xfrm>
            <a:custGeom>
              <a:avLst/>
              <a:gdLst/>
              <a:ahLst/>
              <a:cxnLst>
                <a:cxn ang="0">
                  <a:pos x="4" y="56"/>
                </a:cxn>
                <a:cxn ang="0">
                  <a:pos x="11" y="68"/>
                </a:cxn>
                <a:cxn ang="0">
                  <a:pos x="20" y="61"/>
                </a:cxn>
                <a:cxn ang="0">
                  <a:pos x="26" y="22"/>
                </a:cxn>
                <a:cxn ang="0">
                  <a:pos x="49" y="12"/>
                </a:cxn>
                <a:cxn ang="0">
                  <a:pos x="250" y="77"/>
                </a:cxn>
                <a:cxn ang="0">
                  <a:pos x="42" y="7"/>
                </a:cxn>
                <a:cxn ang="0">
                  <a:pos x="4" y="56"/>
                </a:cxn>
              </a:cxnLst>
              <a:rect l="0" t="0" r="r" b="b"/>
              <a:pathLst>
                <a:path w="250" h="77">
                  <a:moveTo>
                    <a:pt x="4" y="56"/>
                  </a:moveTo>
                  <a:cubicBezTo>
                    <a:pt x="4" y="56"/>
                    <a:pt x="7" y="68"/>
                    <a:pt x="11" y="68"/>
                  </a:cubicBezTo>
                  <a:cubicBezTo>
                    <a:pt x="16" y="69"/>
                    <a:pt x="20" y="67"/>
                    <a:pt x="20" y="61"/>
                  </a:cubicBezTo>
                  <a:cubicBezTo>
                    <a:pt x="20" y="55"/>
                    <a:pt x="12" y="35"/>
                    <a:pt x="26" y="22"/>
                  </a:cubicBezTo>
                  <a:cubicBezTo>
                    <a:pt x="29" y="19"/>
                    <a:pt x="35" y="14"/>
                    <a:pt x="49" y="12"/>
                  </a:cubicBezTo>
                  <a:cubicBezTo>
                    <a:pt x="88" y="8"/>
                    <a:pt x="163" y="15"/>
                    <a:pt x="250" y="77"/>
                  </a:cubicBezTo>
                  <a:cubicBezTo>
                    <a:pt x="250" y="77"/>
                    <a:pt x="158" y="0"/>
                    <a:pt x="42" y="7"/>
                  </a:cubicBezTo>
                  <a:cubicBezTo>
                    <a:pt x="11" y="9"/>
                    <a:pt x="0" y="30"/>
                    <a:pt x="4" y="56"/>
                  </a:cubicBezTo>
                  <a:close/>
                </a:path>
              </a:pathLst>
            </a:custGeom>
            <a:solidFill>
              <a:srgbClr val="AD001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>
                <a:latin typeface="+mn-lt"/>
                <a:ea typeface="新細明體" charset="-120"/>
              </a:endParaRPr>
            </a:p>
          </p:txBody>
        </p:sp>
        <p:sp>
          <p:nvSpPr>
            <p:cNvPr id="6167" name="Freeform 23"/>
            <p:cNvSpPr>
              <a:spLocks noEditPoints="1"/>
            </p:cNvSpPr>
            <p:nvPr/>
          </p:nvSpPr>
          <p:spPr bwMode="auto">
            <a:xfrm>
              <a:off x="1921" y="1977"/>
              <a:ext cx="426" cy="421"/>
            </a:xfrm>
            <a:custGeom>
              <a:avLst/>
              <a:gdLst/>
              <a:ahLst/>
              <a:cxnLst>
                <a:cxn ang="0">
                  <a:pos x="71" y="44"/>
                </a:cxn>
                <a:cxn ang="0">
                  <a:pos x="70" y="53"/>
                </a:cxn>
                <a:cxn ang="0">
                  <a:pos x="37" y="69"/>
                </a:cxn>
                <a:cxn ang="0">
                  <a:pos x="11" y="62"/>
                </a:cxn>
                <a:cxn ang="0">
                  <a:pos x="1" y="44"/>
                </a:cxn>
                <a:cxn ang="0">
                  <a:pos x="12" y="13"/>
                </a:cxn>
                <a:cxn ang="0">
                  <a:pos x="35" y="2"/>
                </a:cxn>
                <a:cxn ang="0">
                  <a:pos x="55" y="2"/>
                </a:cxn>
                <a:cxn ang="0">
                  <a:pos x="67" y="15"/>
                </a:cxn>
                <a:cxn ang="0">
                  <a:pos x="60" y="30"/>
                </a:cxn>
                <a:cxn ang="0">
                  <a:pos x="48" y="35"/>
                </a:cxn>
                <a:cxn ang="0">
                  <a:pos x="25" y="39"/>
                </a:cxn>
                <a:cxn ang="0">
                  <a:pos x="29" y="50"/>
                </a:cxn>
                <a:cxn ang="0">
                  <a:pos x="39" y="55"/>
                </a:cxn>
                <a:cxn ang="0">
                  <a:pos x="53" y="54"/>
                </a:cxn>
                <a:cxn ang="0">
                  <a:pos x="68" y="44"/>
                </a:cxn>
                <a:cxn ang="0">
                  <a:pos x="71" y="44"/>
                </a:cxn>
                <a:cxn ang="0">
                  <a:pos x="23" y="32"/>
                </a:cxn>
                <a:cxn ang="0">
                  <a:pos x="38" y="30"/>
                </a:cxn>
                <a:cxn ang="0">
                  <a:pos x="49" y="21"/>
                </a:cxn>
                <a:cxn ang="0">
                  <a:pos x="50" y="12"/>
                </a:cxn>
                <a:cxn ang="0">
                  <a:pos x="45" y="7"/>
                </a:cxn>
                <a:cxn ang="0">
                  <a:pos x="35" y="10"/>
                </a:cxn>
                <a:cxn ang="0">
                  <a:pos x="25" y="20"/>
                </a:cxn>
                <a:cxn ang="0">
                  <a:pos x="23" y="32"/>
                </a:cxn>
              </a:cxnLst>
              <a:rect l="0" t="0" r="r" b="b"/>
              <a:pathLst>
                <a:path w="71" h="70">
                  <a:moveTo>
                    <a:pt x="71" y="44"/>
                  </a:moveTo>
                  <a:lnTo>
                    <a:pt x="70" y="53"/>
                  </a:lnTo>
                  <a:cubicBezTo>
                    <a:pt x="58" y="62"/>
                    <a:pt x="51" y="67"/>
                    <a:pt x="37" y="69"/>
                  </a:cubicBezTo>
                  <a:cubicBezTo>
                    <a:pt x="31" y="70"/>
                    <a:pt x="18" y="68"/>
                    <a:pt x="11" y="62"/>
                  </a:cubicBezTo>
                  <a:cubicBezTo>
                    <a:pt x="8" y="59"/>
                    <a:pt x="2" y="52"/>
                    <a:pt x="1" y="44"/>
                  </a:cubicBezTo>
                  <a:cubicBezTo>
                    <a:pt x="0" y="29"/>
                    <a:pt x="6" y="19"/>
                    <a:pt x="12" y="13"/>
                  </a:cubicBezTo>
                  <a:cubicBezTo>
                    <a:pt x="20" y="6"/>
                    <a:pt x="30" y="3"/>
                    <a:pt x="35" y="2"/>
                  </a:cubicBezTo>
                  <a:cubicBezTo>
                    <a:pt x="46" y="0"/>
                    <a:pt x="51" y="1"/>
                    <a:pt x="55" y="2"/>
                  </a:cubicBezTo>
                  <a:cubicBezTo>
                    <a:pt x="57" y="3"/>
                    <a:pt x="67" y="6"/>
                    <a:pt x="67" y="15"/>
                  </a:cubicBezTo>
                  <a:cubicBezTo>
                    <a:pt x="68" y="23"/>
                    <a:pt x="64" y="27"/>
                    <a:pt x="60" y="30"/>
                  </a:cubicBezTo>
                  <a:cubicBezTo>
                    <a:pt x="58" y="32"/>
                    <a:pt x="52" y="34"/>
                    <a:pt x="48" y="35"/>
                  </a:cubicBezTo>
                  <a:cubicBezTo>
                    <a:pt x="43" y="37"/>
                    <a:pt x="41" y="37"/>
                    <a:pt x="25" y="39"/>
                  </a:cubicBezTo>
                  <a:cubicBezTo>
                    <a:pt x="24" y="39"/>
                    <a:pt x="26" y="47"/>
                    <a:pt x="29" y="50"/>
                  </a:cubicBezTo>
                  <a:cubicBezTo>
                    <a:pt x="32" y="53"/>
                    <a:pt x="36" y="55"/>
                    <a:pt x="39" y="55"/>
                  </a:cubicBezTo>
                  <a:cubicBezTo>
                    <a:pt x="47" y="56"/>
                    <a:pt x="50" y="55"/>
                    <a:pt x="53" y="54"/>
                  </a:cubicBezTo>
                  <a:cubicBezTo>
                    <a:pt x="57" y="52"/>
                    <a:pt x="65" y="47"/>
                    <a:pt x="68" y="44"/>
                  </a:cubicBezTo>
                  <a:lnTo>
                    <a:pt x="71" y="44"/>
                  </a:lnTo>
                  <a:close/>
                  <a:moveTo>
                    <a:pt x="23" y="32"/>
                  </a:moveTo>
                  <a:cubicBezTo>
                    <a:pt x="23" y="32"/>
                    <a:pt x="32" y="32"/>
                    <a:pt x="38" y="30"/>
                  </a:cubicBezTo>
                  <a:cubicBezTo>
                    <a:pt x="44" y="28"/>
                    <a:pt x="46" y="27"/>
                    <a:pt x="49" y="21"/>
                  </a:cubicBezTo>
                  <a:cubicBezTo>
                    <a:pt x="50" y="20"/>
                    <a:pt x="51" y="16"/>
                    <a:pt x="50" y="12"/>
                  </a:cubicBezTo>
                  <a:cubicBezTo>
                    <a:pt x="50" y="10"/>
                    <a:pt x="50" y="8"/>
                    <a:pt x="45" y="7"/>
                  </a:cubicBezTo>
                  <a:cubicBezTo>
                    <a:pt x="41" y="7"/>
                    <a:pt x="38" y="9"/>
                    <a:pt x="35" y="10"/>
                  </a:cubicBezTo>
                  <a:cubicBezTo>
                    <a:pt x="31" y="12"/>
                    <a:pt x="26" y="17"/>
                    <a:pt x="25" y="20"/>
                  </a:cubicBezTo>
                  <a:cubicBezTo>
                    <a:pt x="23" y="26"/>
                    <a:pt x="23" y="29"/>
                    <a:pt x="23" y="32"/>
                  </a:cubicBezTo>
                  <a:close/>
                </a:path>
              </a:pathLst>
            </a:custGeom>
            <a:solidFill>
              <a:srgbClr val="AD001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>
                <a:latin typeface="+mn-lt"/>
                <a:ea typeface="新細明體" charset="-12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>
    <p:zoom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">
              <a:srgbClr val="92D050">
                <a:alpha val="79000"/>
              </a:srgbClr>
            </a:gs>
            <a:gs pos="43000">
              <a:schemeClr val="accent3"/>
            </a:gs>
            <a:gs pos="100000">
              <a:srgbClr val="B4FE82">
                <a:alpha val="38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Footer Placeholder 38"/>
          <p:cNvSpPr txBox="1">
            <a:spLocks noGrp="1"/>
          </p:cNvSpPr>
          <p:nvPr/>
        </p:nvSpPr>
        <p:spPr bwMode="auto">
          <a:xfrm>
            <a:off x="3498850" y="6508750"/>
            <a:ext cx="21351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>
                <a:solidFill>
                  <a:srgbClr val="BD2131"/>
                </a:solidFill>
                <a:latin typeface="+mn-lt"/>
                <a:ea typeface="+mn-ea"/>
              </a:rPr>
              <a:t>eGtran Confidential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04800" y="782638"/>
            <a:ext cx="6629400" cy="74612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tint val="33725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6158" name="Date Placeholder 27"/>
          <p:cNvSpPr txBox="1">
            <a:spLocks noGrp="1"/>
          </p:cNvSpPr>
          <p:nvPr/>
        </p:nvSpPr>
        <p:spPr bwMode="auto">
          <a:xfrm>
            <a:off x="34925" y="6500813"/>
            <a:ext cx="190658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5F3791F1-5226-4D0B-A3D9-06610D7137CB}" type="datetime4">
              <a:rPr kumimoji="0" lang="zh-TW" altLang="en-US" sz="1000">
                <a:latin typeface="+mn-lt"/>
                <a:ea typeface="新細明體" charset="-120"/>
              </a:rPr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106年2月17日星期五</a:t>
            </a:fld>
            <a:endParaRPr kumimoji="0" lang="zh-TW" altLang="en-US" sz="1000">
              <a:latin typeface="+mn-lt"/>
              <a:ea typeface="新細明體" charset="-12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088188" y="173038"/>
            <a:ext cx="1947862" cy="712787"/>
            <a:chOff x="1915" y="1415"/>
            <a:chExt cx="2641" cy="994"/>
          </a:xfrm>
        </p:grpSpPr>
        <p:sp>
          <p:nvSpPr>
            <p:cNvPr id="6160" name="AutoShape 16"/>
            <p:cNvSpPr>
              <a:spLocks noChangeAspect="1" noChangeArrowheads="1" noTextEdit="1"/>
            </p:cNvSpPr>
            <p:nvPr/>
          </p:nvSpPr>
          <p:spPr bwMode="auto">
            <a:xfrm>
              <a:off x="1915" y="1446"/>
              <a:ext cx="2641" cy="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2400">
                <a:latin typeface="+mn-lt"/>
                <a:ea typeface="+mn-ea"/>
              </a:endParaRPr>
            </a:p>
          </p:txBody>
        </p:sp>
        <p:sp>
          <p:nvSpPr>
            <p:cNvPr id="6161" name="Freeform 17"/>
            <p:cNvSpPr>
              <a:spLocks noEditPoints="1"/>
            </p:cNvSpPr>
            <p:nvPr/>
          </p:nvSpPr>
          <p:spPr bwMode="auto">
            <a:xfrm>
              <a:off x="2124" y="1721"/>
              <a:ext cx="656" cy="655"/>
            </a:xfrm>
            <a:custGeom>
              <a:avLst/>
              <a:gdLst/>
              <a:ahLst/>
              <a:cxnLst>
                <a:cxn ang="0">
                  <a:pos x="105" y="25"/>
                </a:cxn>
                <a:cxn ang="0">
                  <a:pos x="105" y="4"/>
                </a:cxn>
                <a:cxn ang="0">
                  <a:pos x="67" y="0"/>
                </a:cxn>
                <a:cxn ang="0">
                  <a:pos x="45" y="2"/>
                </a:cxn>
                <a:cxn ang="0">
                  <a:pos x="24" y="9"/>
                </a:cxn>
                <a:cxn ang="0">
                  <a:pos x="8" y="21"/>
                </a:cxn>
                <a:cxn ang="0">
                  <a:pos x="0" y="35"/>
                </a:cxn>
                <a:cxn ang="0">
                  <a:pos x="8" y="34"/>
                </a:cxn>
                <a:cxn ang="0">
                  <a:pos x="34" y="43"/>
                </a:cxn>
                <a:cxn ang="0">
                  <a:pos x="42" y="32"/>
                </a:cxn>
                <a:cxn ang="0">
                  <a:pos x="105" y="25"/>
                </a:cxn>
                <a:cxn ang="0">
                  <a:pos x="77" y="54"/>
                </a:cxn>
                <a:cxn ang="0">
                  <a:pos x="76" y="86"/>
                </a:cxn>
                <a:cxn ang="0">
                  <a:pos x="50" y="86"/>
                </a:cxn>
                <a:cxn ang="0">
                  <a:pos x="40" y="107"/>
                </a:cxn>
                <a:cxn ang="0">
                  <a:pos x="62" y="109"/>
                </a:cxn>
                <a:cxn ang="0">
                  <a:pos x="81" y="108"/>
                </a:cxn>
                <a:cxn ang="0">
                  <a:pos x="106" y="104"/>
                </a:cxn>
                <a:cxn ang="0">
                  <a:pos x="109" y="47"/>
                </a:cxn>
                <a:cxn ang="0">
                  <a:pos x="77" y="54"/>
                </a:cxn>
              </a:cxnLst>
              <a:rect l="0" t="0" r="r" b="b"/>
              <a:pathLst>
                <a:path w="109" h="109">
                  <a:moveTo>
                    <a:pt x="105" y="25"/>
                  </a:moveTo>
                  <a:cubicBezTo>
                    <a:pt x="104" y="18"/>
                    <a:pt x="105" y="10"/>
                    <a:pt x="105" y="4"/>
                  </a:cubicBezTo>
                  <a:cubicBezTo>
                    <a:pt x="91" y="1"/>
                    <a:pt x="78" y="0"/>
                    <a:pt x="67" y="0"/>
                  </a:cubicBezTo>
                  <a:cubicBezTo>
                    <a:pt x="59" y="0"/>
                    <a:pt x="52" y="0"/>
                    <a:pt x="45" y="2"/>
                  </a:cubicBezTo>
                  <a:cubicBezTo>
                    <a:pt x="38" y="3"/>
                    <a:pt x="31" y="5"/>
                    <a:pt x="24" y="9"/>
                  </a:cubicBezTo>
                  <a:cubicBezTo>
                    <a:pt x="18" y="12"/>
                    <a:pt x="13" y="16"/>
                    <a:pt x="8" y="21"/>
                  </a:cubicBezTo>
                  <a:cubicBezTo>
                    <a:pt x="5" y="26"/>
                    <a:pt x="2" y="30"/>
                    <a:pt x="0" y="35"/>
                  </a:cubicBezTo>
                  <a:cubicBezTo>
                    <a:pt x="2" y="35"/>
                    <a:pt x="5" y="34"/>
                    <a:pt x="8" y="34"/>
                  </a:cubicBezTo>
                  <a:cubicBezTo>
                    <a:pt x="18" y="34"/>
                    <a:pt x="27" y="38"/>
                    <a:pt x="34" y="43"/>
                  </a:cubicBezTo>
                  <a:cubicBezTo>
                    <a:pt x="36" y="40"/>
                    <a:pt x="38" y="36"/>
                    <a:pt x="42" y="32"/>
                  </a:cubicBezTo>
                  <a:cubicBezTo>
                    <a:pt x="55" y="20"/>
                    <a:pt x="100" y="23"/>
                    <a:pt x="105" y="25"/>
                  </a:cubicBezTo>
                  <a:close/>
                  <a:moveTo>
                    <a:pt x="77" y="54"/>
                  </a:moveTo>
                  <a:lnTo>
                    <a:pt x="76" y="86"/>
                  </a:lnTo>
                  <a:cubicBezTo>
                    <a:pt x="64" y="87"/>
                    <a:pt x="56" y="87"/>
                    <a:pt x="50" y="86"/>
                  </a:cubicBezTo>
                  <a:cubicBezTo>
                    <a:pt x="48" y="94"/>
                    <a:pt x="45" y="101"/>
                    <a:pt x="40" y="107"/>
                  </a:cubicBezTo>
                  <a:cubicBezTo>
                    <a:pt x="47" y="108"/>
                    <a:pt x="54" y="109"/>
                    <a:pt x="62" y="109"/>
                  </a:cubicBezTo>
                  <a:cubicBezTo>
                    <a:pt x="67" y="109"/>
                    <a:pt x="73" y="108"/>
                    <a:pt x="81" y="108"/>
                  </a:cubicBezTo>
                  <a:cubicBezTo>
                    <a:pt x="88" y="107"/>
                    <a:pt x="97" y="106"/>
                    <a:pt x="106" y="104"/>
                  </a:cubicBezTo>
                  <a:cubicBezTo>
                    <a:pt x="107" y="83"/>
                    <a:pt x="108" y="64"/>
                    <a:pt x="109" y="47"/>
                  </a:cubicBezTo>
                  <a:lnTo>
                    <a:pt x="77" y="54"/>
                  </a:lnTo>
                  <a:close/>
                </a:path>
              </a:pathLst>
            </a:custGeom>
            <a:solidFill>
              <a:srgbClr val="2B1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>
                <a:latin typeface="+mn-lt"/>
                <a:ea typeface="新細明體" charset="-120"/>
              </a:endParaRPr>
            </a:p>
          </p:txBody>
        </p:sp>
        <p:sp>
          <p:nvSpPr>
            <p:cNvPr id="6162" name="Freeform 18"/>
            <p:cNvSpPr>
              <a:spLocks/>
            </p:cNvSpPr>
            <p:nvPr/>
          </p:nvSpPr>
          <p:spPr bwMode="auto">
            <a:xfrm>
              <a:off x="2832" y="1751"/>
              <a:ext cx="355" cy="624"/>
            </a:xfrm>
            <a:custGeom>
              <a:avLst/>
              <a:gdLst/>
              <a:ahLst/>
              <a:cxnLst>
                <a:cxn ang="0">
                  <a:pos x="54" y="101"/>
                </a:cxn>
                <a:cxn ang="0">
                  <a:pos x="43" y="103"/>
                </a:cxn>
                <a:cxn ang="0">
                  <a:pos x="35" y="104"/>
                </a:cxn>
                <a:cxn ang="0">
                  <a:pos x="24" y="103"/>
                </a:cxn>
                <a:cxn ang="0">
                  <a:pos x="15" y="99"/>
                </a:cxn>
                <a:cxn ang="0">
                  <a:pos x="11" y="92"/>
                </a:cxn>
                <a:cxn ang="0">
                  <a:pos x="10" y="84"/>
                </a:cxn>
                <a:cxn ang="0">
                  <a:pos x="10" y="82"/>
                </a:cxn>
                <a:cxn ang="0">
                  <a:pos x="11" y="71"/>
                </a:cxn>
                <a:cxn ang="0">
                  <a:pos x="12" y="42"/>
                </a:cxn>
                <a:cxn ang="0">
                  <a:pos x="0" y="42"/>
                </a:cxn>
                <a:cxn ang="0">
                  <a:pos x="1" y="23"/>
                </a:cxn>
                <a:cxn ang="0">
                  <a:pos x="14" y="23"/>
                </a:cxn>
                <a:cxn ang="0">
                  <a:pos x="15" y="7"/>
                </a:cxn>
                <a:cxn ang="0">
                  <a:pos x="41" y="0"/>
                </a:cxn>
                <a:cxn ang="0">
                  <a:pos x="41" y="24"/>
                </a:cxn>
                <a:cxn ang="0">
                  <a:pos x="59" y="24"/>
                </a:cxn>
                <a:cxn ang="0">
                  <a:pos x="59" y="42"/>
                </a:cxn>
                <a:cxn ang="0">
                  <a:pos x="40" y="42"/>
                </a:cxn>
                <a:cxn ang="0">
                  <a:pos x="40" y="74"/>
                </a:cxn>
                <a:cxn ang="0">
                  <a:pos x="45" y="81"/>
                </a:cxn>
                <a:cxn ang="0">
                  <a:pos x="58" y="81"/>
                </a:cxn>
                <a:cxn ang="0">
                  <a:pos x="54" y="101"/>
                </a:cxn>
              </a:cxnLst>
              <a:rect l="0" t="0" r="r" b="b"/>
              <a:pathLst>
                <a:path w="59" h="104">
                  <a:moveTo>
                    <a:pt x="54" y="101"/>
                  </a:moveTo>
                  <a:cubicBezTo>
                    <a:pt x="49" y="102"/>
                    <a:pt x="46" y="103"/>
                    <a:pt x="43" y="103"/>
                  </a:cubicBezTo>
                  <a:cubicBezTo>
                    <a:pt x="40" y="104"/>
                    <a:pt x="38" y="104"/>
                    <a:pt x="35" y="104"/>
                  </a:cubicBezTo>
                  <a:cubicBezTo>
                    <a:pt x="31" y="104"/>
                    <a:pt x="27" y="103"/>
                    <a:pt x="24" y="103"/>
                  </a:cubicBezTo>
                  <a:cubicBezTo>
                    <a:pt x="20" y="102"/>
                    <a:pt x="18" y="101"/>
                    <a:pt x="15" y="99"/>
                  </a:cubicBezTo>
                  <a:cubicBezTo>
                    <a:pt x="13" y="97"/>
                    <a:pt x="12" y="95"/>
                    <a:pt x="11" y="92"/>
                  </a:cubicBezTo>
                  <a:cubicBezTo>
                    <a:pt x="10" y="90"/>
                    <a:pt x="10" y="87"/>
                    <a:pt x="10" y="84"/>
                  </a:cubicBezTo>
                  <a:cubicBezTo>
                    <a:pt x="10" y="84"/>
                    <a:pt x="10" y="83"/>
                    <a:pt x="10" y="82"/>
                  </a:cubicBezTo>
                  <a:cubicBezTo>
                    <a:pt x="10" y="81"/>
                    <a:pt x="10" y="77"/>
                    <a:pt x="11" y="71"/>
                  </a:cubicBezTo>
                  <a:lnTo>
                    <a:pt x="12" y="42"/>
                  </a:lnTo>
                  <a:lnTo>
                    <a:pt x="0" y="42"/>
                  </a:lnTo>
                  <a:cubicBezTo>
                    <a:pt x="0" y="35"/>
                    <a:pt x="1" y="30"/>
                    <a:pt x="1" y="23"/>
                  </a:cubicBezTo>
                  <a:lnTo>
                    <a:pt x="14" y="23"/>
                  </a:lnTo>
                  <a:cubicBezTo>
                    <a:pt x="14" y="20"/>
                    <a:pt x="15" y="14"/>
                    <a:pt x="15" y="7"/>
                  </a:cubicBezTo>
                  <a:lnTo>
                    <a:pt x="41" y="0"/>
                  </a:lnTo>
                  <a:lnTo>
                    <a:pt x="41" y="24"/>
                  </a:lnTo>
                  <a:lnTo>
                    <a:pt x="59" y="24"/>
                  </a:lnTo>
                  <a:lnTo>
                    <a:pt x="59" y="42"/>
                  </a:lnTo>
                  <a:lnTo>
                    <a:pt x="40" y="42"/>
                  </a:lnTo>
                  <a:cubicBezTo>
                    <a:pt x="40" y="42"/>
                    <a:pt x="40" y="69"/>
                    <a:pt x="40" y="74"/>
                  </a:cubicBezTo>
                  <a:cubicBezTo>
                    <a:pt x="40" y="79"/>
                    <a:pt x="45" y="81"/>
                    <a:pt x="45" y="81"/>
                  </a:cubicBezTo>
                  <a:lnTo>
                    <a:pt x="58" y="81"/>
                  </a:lnTo>
                  <a:lnTo>
                    <a:pt x="54" y="101"/>
                  </a:lnTo>
                  <a:close/>
                </a:path>
              </a:pathLst>
            </a:custGeom>
            <a:solidFill>
              <a:srgbClr val="2B1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>
                <a:latin typeface="+mn-lt"/>
                <a:ea typeface="新細明體" charset="-120"/>
              </a:endParaRPr>
            </a:p>
          </p:txBody>
        </p:sp>
        <p:sp>
          <p:nvSpPr>
            <p:cNvPr id="6163" name="Freeform 19"/>
            <p:cNvSpPr>
              <a:spLocks/>
            </p:cNvSpPr>
            <p:nvPr/>
          </p:nvSpPr>
          <p:spPr bwMode="auto">
            <a:xfrm>
              <a:off x="3222" y="1891"/>
              <a:ext cx="349" cy="460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3" y="41"/>
                </a:cxn>
                <a:cxn ang="0">
                  <a:pos x="3" y="21"/>
                </a:cxn>
                <a:cxn ang="0">
                  <a:pos x="3" y="8"/>
                </a:cxn>
                <a:cxn ang="0">
                  <a:pos x="3" y="1"/>
                </a:cxn>
                <a:cxn ang="0">
                  <a:pos x="15" y="2"/>
                </a:cxn>
                <a:cxn ang="0">
                  <a:pos x="26" y="1"/>
                </a:cxn>
                <a:cxn ang="0">
                  <a:pos x="26" y="12"/>
                </a:cxn>
                <a:cxn ang="0">
                  <a:pos x="31" y="6"/>
                </a:cxn>
                <a:cxn ang="0">
                  <a:pos x="36" y="2"/>
                </a:cxn>
                <a:cxn ang="0">
                  <a:pos x="43" y="0"/>
                </a:cxn>
                <a:cxn ang="0">
                  <a:pos x="50" y="0"/>
                </a:cxn>
                <a:cxn ang="0">
                  <a:pos x="57" y="0"/>
                </a:cxn>
                <a:cxn ang="0">
                  <a:pos x="58" y="24"/>
                </a:cxn>
                <a:cxn ang="0">
                  <a:pos x="31" y="43"/>
                </a:cxn>
                <a:cxn ang="0">
                  <a:pos x="30" y="77"/>
                </a:cxn>
                <a:cxn ang="0">
                  <a:pos x="0" y="77"/>
                </a:cxn>
              </a:cxnLst>
              <a:rect l="0" t="0" r="r" b="b"/>
              <a:pathLst>
                <a:path w="58" h="77">
                  <a:moveTo>
                    <a:pt x="0" y="77"/>
                  </a:moveTo>
                  <a:lnTo>
                    <a:pt x="3" y="41"/>
                  </a:lnTo>
                  <a:lnTo>
                    <a:pt x="3" y="21"/>
                  </a:lnTo>
                  <a:cubicBezTo>
                    <a:pt x="3" y="17"/>
                    <a:pt x="3" y="13"/>
                    <a:pt x="3" y="8"/>
                  </a:cubicBezTo>
                  <a:cubicBezTo>
                    <a:pt x="3" y="8"/>
                    <a:pt x="3" y="5"/>
                    <a:pt x="3" y="1"/>
                  </a:cubicBezTo>
                  <a:cubicBezTo>
                    <a:pt x="8" y="1"/>
                    <a:pt x="12" y="2"/>
                    <a:pt x="15" y="2"/>
                  </a:cubicBezTo>
                  <a:cubicBezTo>
                    <a:pt x="18" y="2"/>
                    <a:pt x="22" y="1"/>
                    <a:pt x="26" y="1"/>
                  </a:cubicBezTo>
                  <a:lnTo>
                    <a:pt x="26" y="12"/>
                  </a:lnTo>
                  <a:cubicBezTo>
                    <a:pt x="28" y="9"/>
                    <a:pt x="30" y="7"/>
                    <a:pt x="31" y="6"/>
                  </a:cubicBezTo>
                  <a:cubicBezTo>
                    <a:pt x="33" y="4"/>
                    <a:pt x="35" y="3"/>
                    <a:pt x="36" y="2"/>
                  </a:cubicBezTo>
                  <a:cubicBezTo>
                    <a:pt x="38" y="1"/>
                    <a:pt x="40" y="1"/>
                    <a:pt x="43" y="0"/>
                  </a:cubicBezTo>
                  <a:cubicBezTo>
                    <a:pt x="45" y="0"/>
                    <a:pt x="47" y="0"/>
                    <a:pt x="50" y="0"/>
                  </a:cubicBezTo>
                  <a:cubicBezTo>
                    <a:pt x="52" y="0"/>
                    <a:pt x="54" y="0"/>
                    <a:pt x="57" y="0"/>
                  </a:cubicBezTo>
                  <a:lnTo>
                    <a:pt x="58" y="24"/>
                  </a:lnTo>
                  <a:cubicBezTo>
                    <a:pt x="58" y="24"/>
                    <a:pt x="32" y="17"/>
                    <a:pt x="31" y="43"/>
                  </a:cubicBezTo>
                  <a:cubicBezTo>
                    <a:pt x="29" y="68"/>
                    <a:pt x="30" y="74"/>
                    <a:pt x="30" y="77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rgbClr val="2B1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>
                <a:latin typeface="+mn-lt"/>
                <a:ea typeface="新細明體" charset="-120"/>
              </a:endParaRPr>
            </a:p>
          </p:txBody>
        </p:sp>
        <p:sp>
          <p:nvSpPr>
            <p:cNvPr id="6164" name="Freeform 20"/>
            <p:cNvSpPr>
              <a:spLocks/>
            </p:cNvSpPr>
            <p:nvPr/>
          </p:nvSpPr>
          <p:spPr bwMode="auto">
            <a:xfrm>
              <a:off x="4005" y="1882"/>
              <a:ext cx="538" cy="47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3" y="2"/>
                </a:cxn>
                <a:cxn ang="0">
                  <a:pos x="25" y="2"/>
                </a:cxn>
                <a:cxn ang="0">
                  <a:pos x="24" y="15"/>
                </a:cxn>
                <a:cxn ang="0">
                  <a:pos x="29" y="9"/>
                </a:cxn>
                <a:cxn ang="0">
                  <a:pos x="34" y="6"/>
                </a:cxn>
                <a:cxn ang="0">
                  <a:pos x="40" y="3"/>
                </a:cxn>
                <a:cxn ang="0">
                  <a:pos x="48" y="1"/>
                </a:cxn>
                <a:cxn ang="0">
                  <a:pos x="57" y="0"/>
                </a:cxn>
                <a:cxn ang="0">
                  <a:pos x="72" y="2"/>
                </a:cxn>
                <a:cxn ang="0">
                  <a:pos x="83" y="7"/>
                </a:cxn>
                <a:cxn ang="0">
                  <a:pos x="89" y="15"/>
                </a:cxn>
                <a:cxn ang="0">
                  <a:pos x="90" y="24"/>
                </a:cxn>
                <a:cxn ang="0">
                  <a:pos x="90" y="31"/>
                </a:cxn>
                <a:cxn ang="0">
                  <a:pos x="88" y="64"/>
                </a:cxn>
                <a:cxn ang="0">
                  <a:pos x="88" y="79"/>
                </a:cxn>
                <a:cxn ang="0">
                  <a:pos x="76" y="79"/>
                </a:cxn>
                <a:cxn ang="0">
                  <a:pos x="56" y="78"/>
                </a:cxn>
                <a:cxn ang="0">
                  <a:pos x="57" y="38"/>
                </a:cxn>
                <a:cxn ang="0">
                  <a:pos x="40" y="24"/>
                </a:cxn>
                <a:cxn ang="0">
                  <a:pos x="27" y="41"/>
                </a:cxn>
                <a:cxn ang="0">
                  <a:pos x="26" y="77"/>
                </a:cxn>
                <a:cxn ang="0">
                  <a:pos x="0" y="2"/>
                </a:cxn>
                <a:cxn ang="0">
                  <a:pos x="1" y="2"/>
                </a:cxn>
              </a:cxnLst>
              <a:rect l="0" t="0" r="r" b="b"/>
              <a:pathLst>
                <a:path w="90" h="79">
                  <a:moveTo>
                    <a:pt x="1" y="2"/>
                  </a:moveTo>
                  <a:cubicBezTo>
                    <a:pt x="6" y="2"/>
                    <a:pt x="10" y="2"/>
                    <a:pt x="13" y="2"/>
                  </a:cubicBezTo>
                  <a:cubicBezTo>
                    <a:pt x="17" y="2"/>
                    <a:pt x="21" y="2"/>
                    <a:pt x="25" y="2"/>
                  </a:cubicBezTo>
                  <a:lnTo>
                    <a:pt x="24" y="15"/>
                  </a:lnTo>
                  <a:cubicBezTo>
                    <a:pt x="26" y="12"/>
                    <a:pt x="27" y="11"/>
                    <a:pt x="29" y="9"/>
                  </a:cubicBezTo>
                  <a:cubicBezTo>
                    <a:pt x="30" y="8"/>
                    <a:pt x="32" y="7"/>
                    <a:pt x="34" y="6"/>
                  </a:cubicBezTo>
                  <a:cubicBezTo>
                    <a:pt x="36" y="4"/>
                    <a:pt x="38" y="3"/>
                    <a:pt x="40" y="3"/>
                  </a:cubicBezTo>
                  <a:cubicBezTo>
                    <a:pt x="43" y="2"/>
                    <a:pt x="45" y="1"/>
                    <a:pt x="48" y="1"/>
                  </a:cubicBezTo>
                  <a:cubicBezTo>
                    <a:pt x="51" y="0"/>
                    <a:pt x="54" y="0"/>
                    <a:pt x="57" y="0"/>
                  </a:cubicBezTo>
                  <a:cubicBezTo>
                    <a:pt x="62" y="0"/>
                    <a:pt x="67" y="1"/>
                    <a:pt x="72" y="2"/>
                  </a:cubicBezTo>
                  <a:cubicBezTo>
                    <a:pt x="77" y="3"/>
                    <a:pt x="80" y="5"/>
                    <a:pt x="83" y="7"/>
                  </a:cubicBezTo>
                  <a:cubicBezTo>
                    <a:pt x="86" y="10"/>
                    <a:pt x="88" y="12"/>
                    <a:pt x="89" y="15"/>
                  </a:cubicBezTo>
                  <a:cubicBezTo>
                    <a:pt x="90" y="18"/>
                    <a:pt x="90" y="21"/>
                    <a:pt x="90" y="24"/>
                  </a:cubicBezTo>
                  <a:cubicBezTo>
                    <a:pt x="90" y="26"/>
                    <a:pt x="90" y="28"/>
                    <a:pt x="90" y="31"/>
                  </a:cubicBezTo>
                  <a:lnTo>
                    <a:pt x="88" y="64"/>
                  </a:lnTo>
                  <a:cubicBezTo>
                    <a:pt x="88" y="69"/>
                    <a:pt x="88" y="73"/>
                    <a:pt x="88" y="79"/>
                  </a:cubicBezTo>
                  <a:cubicBezTo>
                    <a:pt x="83" y="79"/>
                    <a:pt x="79" y="79"/>
                    <a:pt x="76" y="79"/>
                  </a:cubicBezTo>
                  <a:lnTo>
                    <a:pt x="56" y="78"/>
                  </a:lnTo>
                  <a:lnTo>
                    <a:pt x="57" y="38"/>
                  </a:lnTo>
                  <a:cubicBezTo>
                    <a:pt x="57" y="38"/>
                    <a:pt x="56" y="21"/>
                    <a:pt x="40" y="24"/>
                  </a:cubicBezTo>
                  <a:cubicBezTo>
                    <a:pt x="37" y="24"/>
                    <a:pt x="29" y="28"/>
                    <a:pt x="27" y="41"/>
                  </a:cubicBezTo>
                  <a:cubicBezTo>
                    <a:pt x="26" y="53"/>
                    <a:pt x="26" y="77"/>
                    <a:pt x="26" y="77"/>
                  </a:cubicBezTo>
                  <a:lnTo>
                    <a:pt x="0" y="2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2B1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>
                <a:latin typeface="+mn-lt"/>
                <a:ea typeface="新細明體" charset="-120"/>
              </a:endParaRPr>
            </a:p>
          </p:txBody>
        </p:sp>
        <p:sp>
          <p:nvSpPr>
            <p:cNvPr id="6165" name="Freeform 21"/>
            <p:cNvSpPr>
              <a:spLocks/>
            </p:cNvSpPr>
            <p:nvPr/>
          </p:nvSpPr>
          <p:spPr bwMode="auto">
            <a:xfrm>
              <a:off x="3503" y="1891"/>
              <a:ext cx="577" cy="465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35" y="0"/>
                </a:cxn>
                <a:cxn ang="0">
                  <a:pos x="69" y="0"/>
                </a:cxn>
                <a:cxn ang="0">
                  <a:pos x="96" y="78"/>
                </a:cxn>
                <a:cxn ang="0">
                  <a:pos x="64" y="78"/>
                </a:cxn>
                <a:cxn ang="0">
                  <a:pos x="50" y="32"/>
                </a:cxn>
                <a:cxn ang="0">
                  <a:pos x="32" y="77"/>
                </a:cxn>
                <a:cxn ang="0">
                  <a:pos x="0" y="77"/>
                </a:cxn>
              </a:cxnLst>
              <a:rect l="0" t="0" r="r" b="b"/>
              <a:pathLst>
                <a:path w="96" h="78">
                  <a:moveTo>
                    <a:pt x="0" y="77"/>
                  </a:moveTo>
                  <a:lnTo>
                    <a:pt x="35" y="0"/>
                  </a:lnTo>
                  <a:lnTo>
                    <a:pt x="69" y="0"/>
                  </a:lnTo>
                  <a:lnTo>
                    <a:pt x="96" y="78"/>
                  </a:lnTo>
                  <a:lnTo>
                    <a:pt x="64" y="78"/>
                  </a:lnTo>
                  <a:lnTo>
                    <a:pt x="50" y="32"/>
                  </a:lnTo>
                  <a:lnTo>
                    <a:pt x="32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2B1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>
                <a:latin typeface="+mn-lt"/>
                <a:ea typeface="新細明體" charset="-120"/>
              </a:endParaRPr>
            </a:p>
          </p:txBody>
        </p:sp>
        <p:sp>
          <p:nvSpPr>
            <p:cNvPr id="6166" name="Freeform 22"/>
            <p:cNvSpPr>
              <a:spLocks/>
            </p:cNvSpPr>
            <p:nvPr/>
          </p:nvSpPr>
          <p:spPr bwMode="auto">
            <a:xfrm>
              <a:off x="2767" y="1415"/>
              <a:ext cx="1500" cy="463"/>
            </a:xfrm>
            <a:custGeom>
              <a:avLst/>
              <a:gdLst/>
              <a:ahLst/>
              <a:cxnLst>
                <a:cxn ang="0">
                  <a:pos x="4" y="56"/>
                </a:cxn>
                <a:cxn ang="0">
                  <a:pos x="11" y="68"/>
                </a:cxn>
                <a:cxn ang="0">
                  <a:pos x="20" y="61"/>
                </a:cxn>
                <a:cxn ang="0">
                  <a:pos x="26" y="22"/>
                </a:cxn>
                <a:cxn ang="0">
                  <a:pos x="49" y="12"/>
                </a:cxn>
                <a:cxn ang="0">
                  <a:pos x="250" y="77"/>
                </a:cxn>
                <a:cxn ang="0">
                  <a:pos x="42" y="7"/>
                </a:cxn>
                <a:cxn ang="0">
                  <a:pos x="4" y="56"/>
                </a:cxn>
              </a:cxnLst>
              <a:rect l="0" t="0" r="r" b="b"/>
              <a:pathLst>
                <a:path w="250" h="77">
                  <a:moveTo>
                    <a:pt x="4" y="56"/>
                  </a:moveTo>
                  <a:cubicBezTo>
                    <a:pt x="4" y="56"/>
                    <a:pt x="7" y="68"/>
                    <a:pt x="11" y="68"/>
                  </a:cubicBezTo>
                  <a:cubicBezTo>
                    <a:pt x="16" y="69"/>
                    <a:pt x="20" y="67"/>
                    <a:pt x="20" y="61"/>
                  </a:cubicBezTo>
                  <a:cubicBezTo>
                    <a:pt x="20" y="55"/>
                    <a:pt x="12" y="35"/>
                    <a:pt x="26" y="22"/>
                  </a:cubicBezTo>
                  <a:cubicBezTo>
                    <a:pt x="29" y="19"/>
                    <a:pt x="35" y="14"/>
                    <a:pt x="49" y="12"/>
                  </a:cubicBezTo>
                  <a:cubicBezTo>
                    <a:pt x="88" y="8"/>
                    <a:pt x="163" y="15"/>
                    <a:pt x="250" y="77"/>
                  </a:cubicBezTo>
                  <a:cubicBezTo>
                    <a:pt x="250" y="77"/>
                    <a:pt x="158" y="0"/>
                    <a:pt x="42" y="7"/>
                  </a:cubicBezTo>
                  <a:cubicBezTo>
                    <a:pt x="11" y="9"/>
                    <a:pt x="0" y="30"/>
                    <a:pt x="4" y="56"/>
                  </a:cubicBezTo>
                  <a:close/>
                </a:path>
              </a:pathLst>
            </a:custGeom>
            <a:solidFill>
              <a:srgbClr val="AD001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>
                <a:latin typeface="+mn-lt"/>
                <a:ea typeface="新細明體" charset="-120"/>
              </a:endParaRPr>
            </a:p>
          </p:txBody>
        </p:sp>
        <p:sp>
          <p:nvSpPr>
            <p:cNvPr id="6167" name="Freeform 23"/>
            <p:cNvSpPr>
              <a:spLocks noEditPoints="1"/>
            </p:cNvSpPr>
            <p:nvPr/>
          </p:nvSpPr>
          <p:spPr bwMode="auto">
            <a:xfrm>
              <a:off x="1921" y="1977"/>
              <a:ext cx="426" cy="421"/>
            </a:xfrm>
            <a:custGeom>
              <a:avLst/>
              <a:gdLst/>
              <a:ahLst/>
              <a:cxnLst>
                <a:cxn ang="0">
                  <a:pos x="71" y="44"/>
                </a:cxn>
                <a:cxn ang="0">
                  <a:pos x="70" y="53"/>
                </a:cxn>
                <a:cxn ang="0">
                  <a:pos x="37" y="69"/>
                </a:cxn>
                <a:cxn ang="0">
                  <a:pos x="11" y="62"/>
                </a:cxn>
                <a:cxn ang="0">
                  <a:pos x="1" y="44"/>
                </a:cxn>
                <a:cxn ang="0">
                  <a:pos x="12" y="13"/>
                </a:cxn>
                <a:cxn ang="0">
                  <a:pos x="35" y="2"/>
                </a:cxn>
                <a:cxn ang="0">
                  <a:pos x="55" y="2"/>
                </a:cxn>
                <a:cxn ang="0">
                  <a:pos x="67" y="15"/>
                </a:cxn>
                <a:cxn ang="0">
                  <a:pos x="60" y="30"/>
                </a:cxn>
                <a:cxn ang="0">
                  <a:pos x="48" y="35"/>
                </a:cxn>
                <a:cxn ang="0">
                  <a:pos x="25" y="39"/>
                </a:cxn>
                <a:cxn ang="0">
                  <a:pos x="29" y="50"/>
                </a:cxn>
                <a:cxn ang="0">
                  <a:pos x="39" y="55"/>
                </a:cxn>
                <a:cxn ang="0">
                  <a:pos x="53" y="54"/>
                </a:cxn>
                <a:cxn ang="0">
                  <a:pos x="68" y="44"/>
                </a:cxn>
                <a:cxn ang="0">
                  <a:pos x="71" y="44"/>
                </a:cxn>
                <a:cxn ang="0">
                  <a:pos x="23" y="32"/>
                </a:cxn>
                <a:cxn ang="0">
                  <a:pos x="38" y="30"/>
                </a:cxn>
                <a:cxn ang="0">
                  <a:pos x="49" y="21"/>
                </a:cxn>
                <a:cxn ang="0">
                  <a:pos x="50" y="12"/>
                </a:cxn>
                <a:cxn ang="0">
                  <a:pos x="45" y="7"/>
                </a:cxn>
                <a:cxn ang="0">
                  <a:pos x="35" y="10"/>
                </a:cxn>
                <a:cxn ang="0">
                  <a:pos x="25" y="20"/>
                </a:cxn>
                <a:cxn ang="0">
                  <a:pos x="23" y="32"/>
                </a:cxn>
              </a:cxnLst>
              <a:rect l="0" t="0" r="r" b="b"/>
              <a:pathLst>
                <a:path w="71" h="70">
                  <a:moveTo>
                    <a:pt x="71" y="44"/>
                  </a:moveTo>
                  <a:lnTo>
                    <a:pt x="70" y="53"/>
                  </a:lnTo>
                  <a:cubicBezTo>
                    <a:pt x="58" y="62"/>
                    <a:pt x="51" y="67"/>
                    <a:pt x="37" y="69"/>
                  </a:cubicBezTo>
                  <a:cubicBezTo>
                    <a:pt x="31" y="70"/>
                    <a:pt x="18" y="68"/>
                    <a:pt x="11" y="62"/>
                  </a:cubicBezTo>
                  <a:cubicBezTo>
                    <a:pt x="8" y="59"/>
                    <a:pt x="2" y="52"/>
                    <a:pt x="1" y="44"/>
                  </a:cubicBezTo>
                  <a:cubicBezTo>
                    <a:pt x="0" y="29"/>
                    <a:pt x="6" y="19"/>
                    <a:pt x="12" y="13"/>
                  </a:cubicBezTo>
                  <a:cubicBezTo>
                    <a:pt x="20" y="6"/>
                    <a:pt x="30" y="3"/>
                    <a:pt x="35" y="2"/>
                  </a:cubicBezTo>
                  <a:cubicBezTo>
                    <a:pt x="46" y="0"/>
                    <a:pt x="51" y="1"/>
                    <a:pt x="55" y="2"/>
                  </a:cubicBezTo>
                  <a:cubicBezTo>
                    <a:pt x="57" y="3"/>
                    <a:pt x="67" y="6"/>
                    <a:pt x="67" y="15"/>
                  </a:cubicBezTo>
                  <a:cubicBezTo>
                    <a:pt x="68" y="23"/>
                    <a:pt x="64" y="27"/>
                    <a:pt x="60" y="30"/>
                  </a:cubicBezTo>
                  <a:cubicBezTo>
                    <a:pt x="58" y="32"/>
                    <a:pt x="52" y="34"/>
                    <a:pt x="48" y="35"/>
                  </a:cubicBezTo>
                  <a:cubicBezTo>
                    <a:pt x="43" y="37"/>
                    <a:pt x="41" y="37"/>
                    <a:pt x="25" y="39"/>
                  </a:cubicBezTo>
                  <a:cubicBezTo>
                    <a:pt x="24" y="39"/>
                    <a:pt x="26" y="47"/>
                    <a:pt x="29" y="50"/>
                  </a:cubicBezTo>
                  <a:cubicBezTo>
                    <a:pt x="32" y="53"/>
                    <a:pt x="36" y="55"/>
                    <a:pt x="39" y="55"/>
                  </a:cubicBezTo>
                  <a:cubicBezTo>
                    <a:pt x="47" y="56"/>
                    <a:pt x="50" y="55"/>
                    <a:pt x="53" y="54"/>
                  </a:cubicBezTo>
                  <a:cubicBezTo>
                    <a:pt x="57" y="52"/>
                    <a:pt x="65" y="47"/>
                    <a:pt x="68" y="44"/>
                  </a:cubicBezTo>
                  <a:lnTo>
                    <a:pt x="71" y="44"/>
                  </a:lnTo>
                  <a:close/>
                  <a:moveTo>
                    <a:pt x="23" y="32"/>
                  </a:moveTo>
                  <a:cubicBezTo>
                    <a:pt x="23" y="32"/>
                    <a:pt x="32" y="32"/>
                    <a:pt x="38" y="30"/>
                  </a:cubicBezTo>
                  <a:cubicBezTo>
                    <a:pt x="44" y="28"/>
                    <a:pt x="46" y="27"/>
                    <a:pt x="49" y="21"/>
                  </a:cubicBezTo>
                  <a:cubicBezTo>
                    <a:pt x="50" y="20"/>
                    <a:pt x="51" y="16"/>
                    <a:pt x="50" y="12"/>
                  </a:cubicBezTo>
                  <a:cubicBezTo>
                    <a:pt x="50" y="10"/>
                    <a:pt x="50" y="8"/>
                    <a:pt x="45" y="7"/>
                  </a:cubicBezTo>
                  <a:cubicBezTo>
                    <a:pt x="41" y="7"/>
                    <a:pt x="38" y="9"/>
                    <a:pt x="35" y="10"/>
                  </a:cubicBezTo>
                  <a:cubicBezTo>
                    <a:pt x="31" y="12"/>
                    <a:pt x="26" y="17"/>
                    <a:pt x="25" y="20"/>
                  </a:cubicBezTo>
                  <a:cubicBezTo>
                    <a:pt x="23" y="26"/>
                    <a:pt x="23" y="29"/>
                    <a:pt x="23" y="32"/>
                  </a:cubicBezTo>
                  <a:close/>
                </a:path>
              </a:pathLst>
            </a:custGeom>
            <a:solidFill>
              <a:srgbClr val="AD001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>
                <a:latin typeface="+mn-lt"/>
                <a:ea typeface="新細明體" charset="-120"/>
              </a:endParaRPr>
            </a:p>
          </p:txBody>
        </p:sp>
      </p:grpSp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59991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268413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>
    <p:zoom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">
              <a:srgbClr val="92D050">
                <a:alpha val="79000"/>
              </a:srgbClr>
            </a:gs>
            <a:gs pos="43000">
              <a:schemeClr val="accent3"/>
            </a:gs>
            <a:gs pos="100000">
              <a:srgbClr val="B4FE82">
                <a:alpha val="38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59991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268413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5" y="6524625"/>
            <a:ext cx="1905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496CA758-ECAE-457C-833B-6A8F9142748C}" type="slidenum">
              <a:rPr lang="en-US" altLang="zh-TW"/>
              <a:pPr>
                <a:defRPr/>
              </a:pPr>
              <a:t>‹#›</a:t>
            </a:fld>
            <a:endParaRPr lang="en-US" altLang="zh-TW" sz="1400"/>
          </a:p>
        </p:txBody>
      </p:sp>
      <p:sp>
        <p:nvSpPr>
          <p:cNvPr id="6155" name="Footer Placeholder 38"/>
          <p:cNvSpPr txBox="1">
            <a:spLocks noGrp="1"/>
          </p:cNvSpPr>
          <p:nvPr/>
        </p:nvSpPr>
        <p:spPr bwMode="auto">
          <a:xfrm>
            <a:off x="3498850" y="6508750"/>
            <a:ext cx="21351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>
                <a:solidFill>
                  <a:srgbClr val="BD2131"/>
                </a:solidFill>
                <a:latin typeface="+mn-lt"/>
                <a:ea typeface="+mn-ea"/>
              </a:rPr>
              <a:t>eGtran Confidential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04800" y="782638"/>
            <a:ext cx="6629400" cy="74612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tint val="33725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6158" name="Date Placeholder 27"/>
          <p:cNvSpPr txBox="1">
            <a:spLocks noGrp="1"/>
          </p:cNvSpPr>
          <p:nvPr/>
        </p:nvSpPr>
        <p:spPr bwMode="auto">
          <a:xfrm>
            <a:off x="34925" y="6500813"/>
            <a:ext cx="190658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192DF751-EB9B-4CAD-A68F-F24A409206AE}" type="datetime4">
              <a:rPr kumimoji="0" lang="zh-TW" altLang="en-US" sz="1000">
                <a:latin typeface="+mn-lt"/>
                <a:ea typeface="新細明體" charset="-120"/>
              </a:rPr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106年2月17日星期五</a:t>
            </a:fld>
            <a:endParaRPr kumimoji="0" lang="zh-TW" altLang="en-US" sz="1000">
              <a:latin typeface="+mn-lt"/>
              <a:ea typeface="新細明體" charset="-12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088188" y="173038"/>
            <a:ext cx="1947862" cy="712787"/>
            <a:chOff x="1915" y="1415"/>
            <a:chExt cx="2641" cy="994"/>
          </a:xfrm>
        </p:grpSpPr>
        <p:sp>
          <p:nvSpPr>
            <p:cNvPr id="6160" name="AutoShape 16"/>
            <p:cNvSpPr>
              <a:spLocks noChangeAspect="1" noChangeArrowheads="1" noTextEdit="1"/>
            </p:cNvSpPr>
            <p:nvPr/>
          </p:nvSpPr>
          <p:spPr bwMode="auto">
            <a:xfrm>
              <a:off x="1915" y="1446"/>
              <a:ext cx="2641" cy="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2400">
                <a:latin typeface="+mn-lt"/>
                <a:ea typeface="+mn-ea"/>
              </a:endParaRPr>
            </a:p>
          </p:txBody>
        </p:sp>
        <p:sp>
          <p:nvSpPr>
            <p:cNvPr id="6161" name="Freeform 17"/>
            <p:cNvSpPr>
              <a:spLocks noEditPoints="1"/>
            </p:cNvSpPr>
            <p:nvPr/>
          </p:nvSpPr>
          <p:spPr bwMode="auto">
            <a:xfrm>
              <a:off x="2124" y="1721"/>
              <a:ext cx="656" cy="655"/>
            </a:xfrm>
            <a:custGeom>
              <a:avLst/>
              <a:gdLst/>
              <a:ahLst/>
              <a:cxnLst>
                <a:cxn ang="0">
                  <a:pos x="105" y="25"/>
                </a:cxn>
                <a:cxn ang="0">
                  <a:pos x="105" y="4"/>
                </a:cxn>
                <a:cxn ang="0">
                  <a:pos x="67" y="0"/>
                </a:cxn>
                <a:cxn ang="0">
                  <a:pos x="45" y="2"/>
                </a:cxn>
                <a:cxn ang="0">
                  <a:pos x="24" y="9"/>
                </a:cxn>
                <a:cxn ang="0">
                  <a:pos x="8" y="21"/>
                </a:cxn>
                <a:cxn ang="0">
                  <a:pos x="0" y="35"/>
                </a:cxn>
                <a:cxn ang="0">
                  <a:pos x="8" y="34"/>
                </a:cxn>
                <a:cxn ang="0">
                  <a:pos x="34" y="43"/>
                </a:cxn>
                <a:cxn ang="0">
                  <a:pos x="42" y="32"/>
                </a:cxn>
                <a:cxn ang="0">
                  <a:pos x="105" y="25"/>
                </a:cxn>
                <a:cxn ang="0">
                  <a:pos x="77" y="54"/>
                </a:cxn>
                <a:cxn ang="0">
                  <a:pos x="76" y="86"/>
                </a:cxn>
                <a:cxn ang="0">
                  <a:pos x="50" y="86"/>
                </a:cxn>
                <a:cxn ang="0">
                  <a:pos x="40" y="107"/>
                </a:cxn>
                <a:cxn ang="0">
                  <a:pos x="62" y="109"/>
                </a:cxn>
                <a:cxn ang="0">
                  <a:pos x="81" y="108"/>
                </a:cxn>
                <a:cxn ang="0">
                  <a:pos x="106" y="104"/>
                </a:cxn>
                <a:cxn ang="0">
                  <a:pos x="109" y="47"/>
                </a:cxn>
                <a:cxn ang="0">
                  <a:pos x="77" y="54"/>
                </a:cxn>
              </a:cxnLst>
              <a:rect l="0" t="0" r="r" b="b"/>
              <a:pathLst>
                <a:path w="109" h="109">
                  <a:moveTo>
                    <a:pt x="105" y="25"/>
                  </a:moveTo>
                  <a:cubicBezTo>
                    <a:pt x="104" y="18"/>
                    <a:pt x="105" y="10"/>
                    <a:pt x="105" y="4"/>
                  </a:cubicBezTo>
                  <a:cubicBezTo>
                    <a:pt x="91" y="1"/>
                    <a:pt x="78" y="0"/>
                    <a:pt x="67" y="0"/>
                  </a:cubicBezTo>
                  <a:cubicBezTo>
                    <a:pt x="59" y="0"/>
                    <a:pt x="52" y="0"/>
                    <a:pt x="45" y="2"/>
                  </a:cubicBezTo>
                  <a:cubicBezTo>
                    <a:pt x="38" y="3"/>
                    <a:pt x="31" y="5"/>
                    <a:pt x="24" y="9"/>
                  </a:cubicBezTo>
                  <a:cubicBezTo>
                    <a:pt x="18" y="12"/>
                    <a:pt x="13" y="16"/>
                    <a:pt x="8" y="21"/>
                  </a:cubicBezTo>
                  <a:cubicBezTo>
                    <a:pt x="5" y="26"/>
                    <a:pt x="2" y="30"/>
                    <a:pt x="0" y="35"/>
                  </a:cubicBezTo>
                  <a:cubicBezTo>
                    <a:pt x="2" y="35"/>
                    <a:pt x="5" y="34"/>
                    <a:pt x="8" y="34"/>
                  </a:cubicBezTo>
                  <a:cubicBezTo>
                    <a:pt x="18" y="34"/>
                    <a:pt x="27" y="38"/>
                    <a:pt x="34" y="43"/>
                  </a:cubicBezTo>
                  <a:cubicBezTo>
                    <a:pt x="36" y="40"/>
                    <a:pt x="38" y="36"/>
                    <a:pt x="42" y="32"/>
                  </a:cubicBezTo>
                  <a:cubicBezTo>
                    <a:pt x="55" y="20"/>
                    <a:pt x="100" y="23"/>
                    <a:pt x="105" y="25"/>
                  </a:cubicBezTo>
                  <a:close/>
                  <a:moveTo>
                    <a:pt x="77" y="54"/>
                  </a:moveTo>
                  <a:lnTo>
                    <a:pt x="76" y="86"/>
                  </a:lnTo>
                  <a:cubicBezTo>
                    <a:pt x="64" y="87"/>
                    <a:pt x="56" y="87"/>
                    <a:pt x="50" y="86"/>
                  </a:cubicBezTo>
                  <a:cubicBezTo>
                    <a:pt x="48" y="94"/>
                    <a:pt x="45" y="101"/>
                    <a:pt x="40" y="107"/>
                  </a:cubicBezTo>
                  <a:cubicBezTo>
                    <a:pt x="47" y="108"/>
                    <a:pt x="54" y="109"/>
                    <a:pt x="62" y="109"/>
                  </a:cubicBezTo>
                  <a:cubicBezTo>
                    <a:pt x="67" y="109"/>
                    <a:pt x="73" y="108"/>
                    <a:pt x="81" y="108"/>
                  </a:cubicBezTo>
                  <a:cubicBezTo>
                    <a:pt x="88" y="107"/>
                    <a:pt x="97" y="106"/>
                    <a:pt x="106" y="104"/>
                  </a:cubicBezTo>
                  <a:cubicBezTo>
                    <a:pt x="107" y="83"/>
                    <a:pt x="108" y="64"/>
                    <a:pt x="109" y="47"/>
                  </a:cubicBezTo>
                  <a:lnTo>
                    <a:pt x="77" y="54"/>
                  </a:lnTo>
                  <a:close/>
                </a:path>
              </a:pathLst>
            </a:custGeom>
            <a:solidFill>
              <a:srgbClr val="2B1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>
                <a:latin typeface="+mn-lt"/>
                <a:ea typeface="新細明體" charset="-120"/>
              </a:endParaRPr>
            </a:p>
          </p:txBody>
        </p:sp>
        <p:sp>
          <p:nvSpPr>
            <p:cNvPr id="6162" name="Freeform 18"/>
            <p:cNvSpPr>
              <a:spLocks/>
            </p:cNvSpPr>
            <p:nvPr/>
          </p:nvSpPr>
          <p:spPr bwMode="auto">
            <a:xfrm>
              <a:off x="2832" y="1751"/>
              <a:ext cx="355" cy="624"/>
            </a:xfrm>
            <a:custGeom>
              <a:avLst/>
              <a:gdLst/>
              <a:ahLst/>
              <a:cxnLst>
                <a:cxn ang="0">
                  <a:pos x="54" y="101"/>
                </a:cxn>
                <a:cxn ang="0">
                  <a:pos x="43" y="103"/>
                </a:cxn>
                <a:cxn ang="0">
                  <a:pos x="35" y="104"/>
                </a:cxn>
                <a:cxn ang="0">
                  <a:pos x="24" y="103"/>
                </a:cxn>
                <a:cxn ang="0">
                  <a:pos x="15" y="99"/>
                </a:cxn>
                <a:cxn ang="0">
                  <a:pos x="11" y="92"/>
                </a:cxn>
                <a:cxn ang="0">
                  <a:pos x="10" y="84"/>
                </a:cxn>
                <a:cxn ang="0">
                  <a:pos x="10" y="82"/>
                </a:cxn>
                <a:cxn ang="0">
                  <a:pos x="11" y="71"/>
                </a:cxn>
                <a:cxn ang="0">
                  <a:pos x="12" y="42"/>
                </a:cxn>
                <a:cxn ang="0">
                  <a:pos x="0" y="42"/>
                </a:cxn>
                <a:cxn ang="0">
                  <a:pos x="1" y="23"/>
                </a:cxn>
                <a:cxn ang="0">
                  <a:pos x="14" y="23"/>
                </a:cxn>
                <a:cxn ang="0">
                  <a:pos x="15" y="7"/>
                </a:cxn>
                <a:cxn ang="0">
                  <a:pos x="41" y="0"/>
                </a:cxn>
                <a:cxn ang="0">
                  <a:pos x="41" y="24"/>
                </a:cxn>
                <a:cxn ang="0">
                  <a:pos x="59" y="24"/>
                </a:cxn>
                <a:cxn ang="0">
                  <a:pos x="59" y="42"/>
                </a:cxn>
                <a:cxn ang="0">
                  <a:pos x="40" y="42"/>
                </a:cxn>
                <a:cxn ang="0">
                  <a:pos x="40" y="74"/>
                </a:cxn>
                <a:cxn ang="0">
                  <a:pos x="45" y="81"/>
                </a:cxn>
                <a:cxn ang="0">
                  <a:pos x="58" y="81"/>
                </a:cxn>
                <a:cxn ang="0">
                  <a:pos x="54" y="101"/>
                </a:cxn>
              </a:cxnLst>
              <a:rect l="0" t="0" r="r" b="b"/>
              <a:pathLst>
                <a:path w="59" h="104">
                  <a:moveTo>
                    <a:pt x="54" y="101"/>
                  </a:moveTo>
                  <a:cubicBezTo>
                    <a:pt x="49" y="102"/>
                    <a:pt x="46" y="103"/>
                    <a:pt x="43" y="103"/>
                  </a:cubicBezTo>
                  <a:cubicBezTo>
                    <a:pt x="40" y="104"/>
                    <a:pt x="38" y="104"/>
                    <a:pt x="35" y="104"/>
                  </a:cubicBezTo>
                  <a:cubicBezTo>
                    <a:pt x="31" y="104"/>
                    <a:pt x="27" y="103"/>
                    <a:pt x="24" y="103"/>
                  </a:cubicBezTo>
                  <a:cubicBezTo>
                    <a:pt x="20" y="102"/>
                    <a:pt x="18" y="101"/>
                    <a:pt x="15" y="99"/>
                  </a:cubicBezTo>
                  <a:cubicBezTo>
                    <a:pt x="13" y="97"/>
                    <a:pt x="12" y="95"/>
                    <a:pt x="11" y="92"/>
                  </a:cubicBezTo>
                  <a:cubicBezTo>
                    <a:pt x="10" y="90"/>
                    <a:pt x="10" y="87"/>
                    <a:pt x="10" y="84"/>
                  </a:cubicBezTo>
                  <a:cubicBezTo>
                    <a:pt x="10" y="84"/>
                    <a:pt x="10" y="83"/>
                    <a:pt x="10" y="82"/>
                  </a:cubicBezTo>
                  <a:cubicBezTo>
                    <a:pt x="10" y="81"/>
                    <a:pt x="10" y="77"/>
                    <a:pt x="11" y="71"/>
                  </a:cubicBezTo>
                  <a:lnTo>
                    <a:pt x="12" y="42"/>
                  </a:lnTo>
                  <a:lnTo>
                    <a:pt x="0" y="42"/>
                  </a:lnTo>
                  <a:cubicBezTo>
                    <a:pt x="0" y="35"/>
                    <a:pt x="1" y="30"/>
                    <a:pt x="1" y="23"/>
                  </a:cubicBezTo>
                  <a:lnTo>
                    <a:pt x="14" y="23"/>
                  </a:lnTo>
                  <a:cubicBezTo>
                    <a:pt x="14" y="20"/>
                    <a:pt x="15" y="14"/>
                    <a:pt x="15" y="7"/>
                  </a:cubicBezTo>
                  <a:lnTo>
                    <a:pt x="41" y="0"/>
                  </a:lnTo>
                  <a:lnTo>
                    <a:pt x="41" y="24"/>
                  </a:lnTo>
                  <a:lnTo>
                    <a:pt x="59" y="24"/>
                  </a:lnTo>
                  <a:lnTo>
                    <a:pt x="59" y="42"/>
                  </a:lnTo>
                  <a:lnTo>
                    <a:pt x="40" y="42"/>
                  </a:lnTo>
                  <a:cubicBezTo>
                    <a:pt x="40" y="42"/>
                    <a:pt x="40" y="69"/>
                    <a:pt x="40" y="74"/>
                  </a:cubicBezTo>
                  <a:cubicBezTo>
                    <a:pt x="40" y="79"/>
                    <a:pt x="45" y="81"/>
                    <a:pt x="45" y="81"/>
                  </a:cubicBezTo>
                  <a:lnTo>
                    <a:pt x="58" y="81"/>
                  </a:lnTo>
                  <a:lnTo>
                    <a:pt x="54" y="101"/>
                  </a:lnTo>
                  <a:close/>
                </a:path>
              </a:pathLst>
            </a:custGeom>
            <a:solidFill>
              <a:srgbClr val="2B1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>
                <a:latin typeface="+mn-lt"/>
                <a:ea typeface="新細明體" charset="-120"/>
              </a:endParaRPr>
            </a:p>
          </p:txBody>
        </p:sp>
        <p:sp>
          <p:nvSpPr>
            <p:cNvPr id="6163" name="Freeform 19"/>
            <p:cNvSpPr>
              <a:spLocks/>
            </p:cNvSpPr>
            <p:nvPr/>
          </p:nvSpPr>
          <p:spPr bwMode="auto">
            <a:xfrm>
              <a:off x="3222" y="1891"/>
              <a:ext cx="349" cy="460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3" y="41"/>
                </a:cxn>
                <a:cxn ang="0">
                  <a:pos x="3" y="21"/>
                </a:cxn>
                <a:cxn ang="0">
                  <a:pos x="3" y="8"/>
                </a:cxn>
                <a:cxn ang="0">
                  <a:pos x="3" y="1"/>
                </a:cxn>
                <a:cxn ang="0">
                  <a:pos x="15" y="2"/>
                </a:cxn>
                <a:cxn ang="0">
                  <a:pos x="26" y="1"/>
                </a:cxn>
                <a:cxn ang="0">
                  <a:pos x="26" y="12"/>
                </a:cxn>
                <a:cxn ang="0">
                  <a:pos x="31" y="6"/>
                </a:cxn>
                <a:cxn ang="0">
                  <a:pos x="36" y="2"/>
                </a:cxn>
                <a:cxn ang="0">
                  <a:pos x="43" y="0"/>
                </a:cxn>
                <a:cxn ang="0">
                  <a:pos x="50" y="0"/>
                </a:cxn>
                <a:cxn ang="0">
                  <a:pos x="57" y="0"/>
                </a:cxn>
                <a:cxn ang="0">
                  <a:pos x="58" y="24"/>
                </a:cxn>
                <a:cxn ang="0">
                  <a:pos x="31" y="43"/>
                </a:cxn>
                <a:cxn ang="0">
                  <a:pos x="30" y="77"/>
                </a:cxn>
                <a:cxn ang="0">
                  <a:pos x="0" y="77"/>
                </a:cxn>
              </a:cxnLst>
              <a:rect l="0" t="0" r="r" b="b"/>
              <a:pathLst>
                <a:path w="58" h="77">
                  <a:moveTo>
                    <a:pt x="0" y="77"/>
                  </a:moveTo>
                  <a:lnTo>
                    <a:pt x="3" y="41"/>
                  </a:lnTo>
                  <a:lnTo>
                    <a:pt x="3" y="21"/>
                  </a:lnTo>
                  <a:cubicBezTo>
                    <a:pt x="3" y="17"/>
                    <a:pt x="3" y="13"/>
                    <a:pt x="3" y="8"/>
                  </a:cubicBezTo>
                  <a:cubicBezTo>
                    <a:pt x="3" y="8"/>
                    <a:pt x="3" y="5"/>
                    <a:pt x="3" y="1"/>
                  </a:cubicBezTo>
                  <a:cubicBezTo>
                    <a:pt x="8" y="1"/>
                    <a:pt x="12" y="2"/>
                    <a:pt x="15" y="2"/>
                  </a:cubicBezTo>
                  <a:cubicBezTo>
                    <a:pt x="18" y="2"/>
                    <a:pt x="22" y="1"/>
                    <a:pt x="26" y="1"/>
                  </a:cubicBezTo>
                  <a:lnTo>
                    <a:pt x="26" y="12"/>
                  </a:lnTo>
                  <a:cubicBezTo>
                    <a:pt x="28" y="9"/>
                    <a:pt x="30" y="7"/>
                    <a:pt x="31" y="6"/>
                  </a:cubicBezTo>
                  <a:cubicBezTo>
                    <a:pt x="33" y="4"/>
                    <a:pt x="35" y="3"/>
                    <a:pt x="36" y="2"/>
                  </a:cubicBezTo>
                  <a:cubicBezTo>
                    <a:pt x="38" y="1"/>
                    <a:pt x="40" y="1"/>
                    <a:pt x="43" y="0"/>
                  </a:cubicBezTo>
                  <a:cubicBezTo>
                    <a:pt x="45" y="0"/>
                    <a:pt x="47" y="0"/>
                    <a:pt x="50" y="0"/>
                  </a:cubicBezTo>
                  <a:cubicBezTo>
                    <a:pt x="52" y="0"/>
                    <a:pt x="54" y="0"/>
                    <a:pt x="57" y="0"/>
                  </a:cubicBezTo>
                  <a:lnTo>
                    <a:pt x="58" y="24"/>
                  </a:lnTo>
                  <a:cubicBezTo>
                    <a:pt x="58" y="24"/>
                    <a:pt x="32" y="17"/>
                    <a:pt x="31" y="43"/>
                  </a:cubicBezTo>
                  <a:cubicBezTo>
                    <a:pt x="29" y="68"/>
                    <a:pt x="30" y="74"/>
                    <a:pt x="30" y="77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rgbClr val="2B1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>
                <a:latin typeface="+mn-lt"/>
                <a:ea typeface="新細明體" charset="-120"/>
              </a:endParaRPr>
            </a:p>
          </p:txBody>
        </p:sp>
        <p:sp>
          <p:nvSpPr>
            <p:cNvPr id="6164" name="Freeform 20"/>
            <p:cNvSpPr>
              <a:spLocks/>
            </p:cNvSpPr>
            <p:nvPr/>
          </p:nvSpPr>
          <p:spPr bwMode="auto">
            <a:xfrm>
              <a:off x="4005" y="1882"/>
              <a:ext cx="538" cy="47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3" y="2"/>
                </a:cxn>
                <a:cxn ang="0">
                  <a:pos x="25" y="2"/>
                </a:cxn>
                <a:cxn ang="0">
                  <a:pos x="24" y="15"/>
                </a:cxn>
                <a:cxn ang="0">
                  <a:pos x="29" y="9"/>
                </a:cxn>
                <a:cxn ang="0">
                  <a:pos x="34" y="6"/>
                </a:cxn>
                <a:cxn ang="0">
                  <a:pos x="40" y="3"/>
                </a:cxn>
                <a:cxn ang="0">
                  <a:pos x="48" y="1"/>
                </a:cxn>
                <a:cxn ang="0">
                  <a:pos x="57" y="0"/>
                </a:cxn>
                <a:cxn ang="0">
                  <a:pos x="72" y="2"/>
                </a:cxn>
                <a:cxn ang="0">
                  <a:pos x="83" y="7"/>
                </a:cxn>
                <a:cxn ang="0">
                  <a:pos x="89" y="15"/>
                </a:cxn>
                <a:cxn ang="0">
                  <a:pos x="90" y="24"/>
                </a:cxn>
                <a:cxn ang="0">
                  <a:pos x="90" y="31"/>
                </a:cxn>
                <a:cxn ang="0">
                  <a:pos x="88" y="64"/>
                </a:cxn>
                <a:cxn ang="0">
                  <a:pos x="88" y="79"/>
                </a:cxn>
                <a:cxn ang="0">
                  <a:pos x="76" y="79"/>
                </a:cxn>
                <a:cxn ang="0">
                  <a:pos x="56" y="78"/>
                </a:cxn>
                <a:cxn ang="0">
                  <a:pos x="57" y="38"/>
                </a:cxn>
                <a:cxn ang="0">
                  <a:pos x="40" y="24"/>
                </a:cxn>
                <a:cxn ang="0">
                  <a:pos x="27" y="41"/>
                </a:cxn>
                <a:cxn ang="0">
                  <a:pos x="26" y="77"/>
                </a:cxn>
                <a:cxn ang="0">
                  <a:pos x="0" y="2"/>
                </a:cxn>
                <a:cxn ang="0">
                  <a:pos x="1" y="2"/>
                </a:cxn>
              </a:cxnLst>
              <a:rect l="0" t="0" r="r" b="b"/>
              <a:pathLst>
                <a:path w="90" h="79">
                  <a:moveTo>
                    <a:pt x="1" y="2"/>
                  </a:moveTo>
                  <a:cubicBezTo>
                    <a:pt x="6" y="2"/>
                    <a:pt x="10" y="2"/>
                    <a:pt x="13" y="2"/>
                  </a:cubicBezTo>
                  <a:cubicBezTo>
                    <a:pt x="17" y="2"/>
                    <a:pt x="21" y="2"/>
                    <a:pt x="25" y="2"/>
                  </a:cubicBezTo>
                  <a:lnTo>
                    <a:pt x="24" y="15"/>
                  </a:lnTo>
                  <a:cubicBezTo>
                    <a:pt x="26" y="12"/>
                    <a:pt x="27" y="11"/>
                    <a:pt x="29" y="9"/>
                  </a:cubicBezTo>
                  <a:cubicBezTo>
                    <a:pt x="30" y="8"/>
                    <a:pt x="32" y="7"/>
                    <a:pt x="34" y="6"/>
                  </a:cubicBezTo>
                  <a:cubicBezTo>
                    <a:pt x="36" y="4"/>
                    <a:pt x="38" y="3"/>
                    <a:pt x="40" y="3"/>
                  </a:cubicBezTo>
                  <a:cubicBezTo>
                    <a:pt x="43" y="2"/>
                    <a:pt x="45" y="1"/>
                    <a:pt x="48" y="1"/>
                  </a:cubicBezTo>
                  <a:cubicBezTo>
                    <a:pt x="51" y="0"/>
                    <a:pt x="54" y="0"/>
                    <a:pt x="57" y="0"/>
                  </a:cubicBezTo>
                  <a:cubicBezTo>
                    <a:pt x="62" y="0"/>
                    <a:pt x="67" y="1"/>
                    <a:pt x="72" y="2"/>
                  </a:cubicBezTo>
                  <a:cubicBezTo>
                    <a:pt x="77" y="3"/>
                    <a:pt x="80" y="5"/>
                    <a:pt x="83" y="7"/>
                  </a:cubicBezTo>
                  <a:cubicBezTo>
                    <a:pt x="86" y="10"/>
                    <a:pt x="88" y="12"/>
                    <a:pt x="89" y="15"/>
                  </a:cubicBezTo>
                  <a:cubicBezTo>
                    <a:pt x="90" y="18"/>
                    <a:pt x="90" y="21"/>
                    <a:pt x="90" y="24"/>
                  </a:cubicBezTo>
                  <a:cubicBezTo>
                    <a:pt x="90" y="26"/>
                    <a:pt x="90" y="28"/>
                    <a:pt x="90" y="31"/>
                  </a:cubicBezTo>
                  <a:lnTo>
                    <a:pt x="88" y="64"/>
                  </a:lnTo>
                  <a:cubicBezTo>
                    <a:pt x="88" y="69"/>
                    <a:pt x="88" y="73"/>
                    <a:pt x="88" y="79"/>
                  </a:cubicBezTo>
                  <a:cubicBezTo>
                    <a:pt x="83" y="79"/>
                    <a:pt x="79" y="79"/>
                    <a:pt x="76" y="79"/>
                  </a:cubicBezTo>
                  <a:lnTo>
                    <a:pt x="56" y="78"/>
                  </a:lnTo>
                  <a:lnTo>
                    <a:pt x="57" y="38"/>
                  </a:lnTo>
                  <a:cubicBezTo>
                    <a:pt x="57" y="38"/>
                    <a:pt x="56" y="21"/>
                    <a:pt x="40" y="24"/>
                  </a:cubicBezTo>
                  <a:cubicBezTo>
                    <a:pt x="37" y="24"/>
                    <a:pt x="29" y="28"/>
                    <a:pt x="27" y="41"/>
                  </a:cubicBezTo>
                  <a:cubicBezTo>
                    <a:pt x="26" y="53"/>
                    <a:pt x="26" y="77"/>
                    <a:pt x="26" y="77"/>
                  </a:cubicBezTo>
                  <a:lnTo>
                    <a:pt x="0" y="2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2B1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>
                <a:latin typeface="+mn-lt"/>
                <a:ea typeface="新細明體" charset="-120"/>
              </a:endParaRPr>
            </a:p>
          </p:txBody>
        </p:sp>
        <p:sp>
          <p:nvSpPr>
            <p:cNvPr id="6165" name="Freeform 21"/>
            <p:cNvSpPr>
              <a:spLocks/>
            </p:cNvSpPr>
            <p:nvPr/>
          </p:nvSpPr>
          <p:spPr bwMode="auto">
            <a:xfrm>
              <a:off x="3503" y="1891"/>
              <a:ext cx="577" cy="465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35" y="0"/>
                </a:cxn>
                <a:cxn ang="0">
                  <a:pos x="69" y="0"/>
                </a:cxn>
                <a:cxn ang="0">
                  <a:pos x="96" y="78"/>
                </a:cxn>
                <a:cxn ang="0">
                  <a:pos x="64" y="78"/>
                </a:cxn>
                <a:cxn ang="0">
                  <a:pos x="50" y="32"/>
                </a:cxn>
                <a:cxn ang="0">
                  <a:pos x="32" y="77"/>
                </a:cxn>
                <a:cxn ang="0">
                  <a:pos x="0" y="77"/>
                </a:cxn>
              </a:cxnLst>
              <a:rect l="0" t="0" r="r" b="b"/>
              <a:pathLst>
                <a:path w="96" h="78">
                  <a:moveTo>
                    <a:pt x="0" y="77"/>
                  </a:moveTo>
                  <a:lnTo>
                    <a:pt x="35" y="0"/>
                  </a:lnTo>
                  <a:lnTo>
                    <a:pt x="69" y="0"/>
                  </a:lnTo>
                  <a:lnTo>
                    <a:pt x="96" y="78"/>
                  </a:lnTo>
                  <a:lnTo>
                    <a:pt x="64" y="78"/>
                  </a:lnTo>
                  <a:lnTo>
                    <a:pt x="50" y="32"/>
                  </a:lnTo>
                  <a:lnTo>
                    <a:pt x="32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2B1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>
                <a:latin typeface="+mn-lt"/>
                <a:ea typeface="新細明體" charset="-120"/>
              </a:endParaRPr>
            </a:p>
          </p:txBody>
        </p:sp>
        <p:sp>
          <p:nvSpPr>
            <p:cNvPr id="6166" name="Freeform 22"/>
            <p:cNvSpPr>
              <a:spLocks/>
            </p:cNvSpPr>
            <p:nvPr/>
          </p:nvSpPr>
          <p:spPr bwMode="auto">
            <a:xfrm>
              <a:off x="2767" y="1415"/>
              <a:ext cx="1500" cy="463"/>
            </a:xfrm>
            <a:custGeom>
              <a:avLst/>
              <a:gdLst/>
              <a:ahLst/>
              <a:cxnLst>
                <a:cxn ang="0">
                  <a:pos x="4" y="56"/>
                </a:cxn>
                <a:cxn ang="0">
                  <a:pos x="11" y="68"/>
                </a:cxn>
                <a:cxn ang="0">
                  <a:pos x="20" y="61"/>
                </a:cxn>
                <a:cxn ang="0">
                  <a:pos x="26" y="22"/>
                </a:cxn>
                <a:cxn ang="0">
                  <a:pos x="49" y="12"/>
                </a:cxn>
                <a:cxn ang="0">
                  <a:pos x="250" y="77"/>
                </a:cxn>
                <a:cxn ang="0">
                  <a:pos x="42" y="7"/>
                </a:cxn>
                <a:cxn ang="0">
                  <a:pos x="4" y="56"/>
                </a:cxn>
              </a:cxnLst>
              <a:rect l="0" t="0" r="r" b="b"/>
              <a:pathLst>
                <a:path w="250" h="77">
                  <a:moveTo>
                    <a:pt x="4" y="56"/>
                  </a:moveTo>
                  <a:cubicBezTo>
                    <a:pt x="4" y="56"/>
                    <a:pt x="7" y="68"/>
                    <a:pt x="11" y="68"/>
                  </a:cubicBezTo>
                  <a:cubicBezTo>
                    <a:pt x="16" y="69"/>
                    <a:pt x="20" y="67"/>
                    <a:pt x="20" y="61"/>
                  </a:cubicBezTo>
                  <a:cubicBezTo>
                    <a:pt x="20" y="55"/>
                    <a:pt x="12" y="35"/>
                    <a:pt x="26" y="22"/>
                  </a:cubicBezTo>
                  <a:cubicBezTo>
                    <a:pt x="29" y="19"/>
                    <a:pt x="35" y="14"/>
                    <a:pt x="49" y="12"/>
                  </a:cubicBezTo>
                  <a:cubicBezTo>
                    <a:pt x="88" y="8"/>
                    <a:pt x="163" y="15"/>
                    <a:pt x="250" y="77"/>
                  </a:cubicBezTo>
                  <a:cubicBezTo>
                    <a:pt x="250" y="77"/>
                    <a:pt x="158" y="0"/>
                    <a:pt x="42" y="7"/>
                  </a:cubicBezTo>
                  <a:cubicBezTo>
                    <a:pt x="11" y="9"/>
                    <a:pt x="0" y="30"/>
                    <a:pt x="4" y="56"/>
                  </a:cubicBezTo>
                  <a:close/>
                </a:path>
              </a:pathLst>
            </a:custGeom>
            <a:solidFill>
              <a:srgbClr val="AD001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>
                <a:latin typeface="+mn-lt"/>
                <a:ea typeface="新細明體" charset="-120"/>
              </a:endParaRPr>
            </a:p>
          </p:txBody>
        </p:sp>
        <p:sp>
          <p:nvSpPr>
            <p:cNvPr id="6167" name="Freeform 23"/>
            <p:cNvSpPr>
              <a:spLocks noEditPoints="1"/>
            </p:cNvSpPr>
            <p:nvPr/>
          </p:nvSpPr>
          <p:spPr bwMode="auto">
            <a:xfrm>
              <a:off x="1921" y="1977"/>
              <a:ext cx="426" cy="421"/>
            </a:xfrm>
            <a:custGeom>
              <a:avLst/>
              <a:gdLst/>
              <a:ahLst/>
              <a:cxnLst>
                <a:cxn ang="0">
                  <a:pos x="71" y="44"/>
                </a:cxn>
                <a:cxn ang="0">
                  <a:pos x="70" y="53"/>
                </a:cxn>
                <a:cxn ang="0">
                  <a:pos x="37" y="69"/>
                </a:cxn>
                <a:cxn ang="0">
                  <a:pos x="11" y="62"/>
                </a:cxn>
                <a:cxn ang="0">
                  <a:pos x="1" y="44"/>
                </a:cxn>
                <a:cxn ang="0">
                  <a:pos x="12" y="13"/>
                </a:cxn>
                <a:cxn ang="0">
                  <a:pos x="35" y="2"/>
                </a:cxn>
                <a:cxn ang="0">
                  <a:pos x="55" y="2"/>
                </a:cxn>
                <a:cxn ang="0">
                  <a:pos x="67" y="15"/>
                </a:cxn>
                <a:cxn ang="0">
                  <a:pos x="60" y="30"/>
                </a:cxn>
                <a:cxn ang="0">
                  <a:pos x="48" y="35"/>
                </a:cxn>
                <a:cxn ang="0">
                  <a:pos x="25" y="39"/>
                </a:cxn>
                <a:cxn ang="0">
                  <a:pos x="29" y="50"/>
                </a:cxn>
                <a:cxn ang="0">
                  <a:pos x="39" y="55"/>
                </a:cxn>
                <a:cxn ang="0">
                  <a:pos x="53" y="54"/>
                </a:cxn>
                <a:cxn ang="0">
                  <a:pos x="68" y="44"/>
                </a:cxn>
                <a:cxn ang="0">
                  <a:pos x="71" y="44"/>
                </a:cxn>
                <a:cxn ang="0">
                  <a:pos x="23" y="32"/>
                </a:cxn>
                <a:cxn ang="0">
                  <a:pos x="38" y="30"/>
                </a:cxn>
                <a:cxn ang="0">
                  <a:pos x="49" y="21"/>
                </a:cxn>
                <a:cxn ang="0">
                  <a:pos x="50" y="12"/>
                </a:cxn>
                <a:cxn ang="0">
                  <a:pos x="45" y="7"/>
                </a:cxn>
                <a:cxn ang="0">
                  <a:pos x="35" y="10"/>
                </a:cxn>
                <a:cxn ang="0">
                  <a:pos x="25" y="20"/>
                </a:cxn>
                <a:cxn ang="0">
                  <a:pos x="23" y="32"/>
                </a:cxn>
              </a:cxnLst>
              <a:rect l="0" t="0" r="r" b="b"/>
              <a:pathLst>
                <a:path w="71" h="70">
                  <a:moveTo>
                    <a:pt x="71" y="44"/>
                  </a:moveTo>
                  <a:lnTo>
                    <a:pt x="70" y="53"/>
                  </a:lnTo>
                  <a:cubicBezTo>
                    <a:pt x="58" y="62"/>
                    <a:pt x="51" y="67"/>
                    <a:pt x="37" y="69"/>
                  </a:cubicBezTo>
                  <a:cubicBezTo>
                    <a:pt x="31" y="70"/>
                    <a:pt x="18" y="68"/>
                    <a:pt x="11" y="62"/>
                  </a:cubicBezTo>
                  <a:cubicBezTo>
                    <a:pt x="8" y="59"/>
                    <a:pt x="2" y="52"/>
                    <a:pt x="1" y="44"/>
                  </a:cubicBezTo>
                  <a:cubicBezTo>
                    <a:pt x="0" y="29"/>
                    <a:pt x="6" y="19"/>
                    <a:pt x="12" y="13"/>
                  </a:cubicBezTo>
                  <a:cubicBezTo>
                    <a:pt x="20" y="6"/>
                    <a:pt x="30" y="3"/>
                    <a:pt x="35" y="2"/>
                  </a:cubicBezTo>
                  <a:cubicBezTo>
                    <a:pt x="46" y="0"/>
                    <a:pt x="51" y="1"/>
                    <a:pt x="55" y="2"/>
                  </a:cubicBezTo>
                  <a:cubicBezTo>
                    <a:pt x="57" y="3"/>
                    <a:pt x="67" y="6"/>
                    <a:pt x="67" y="15"/>
                  </a:cubicBezTo>
                  <a:cubicBezTo>
                    <a:pt x="68" y="23"/>
                    <a:pt x="64" y="27"/>
                    <a:pt x="60" y="30"/>
                  </a:cubicBezTo>
                  <a:cubicBezTo>
                    <a:pt x="58" y="32"/>
                    <a:pt x="52" y="34"/>
                    <a:pt x="48" y="35"/>
                  </a:cubicBezTo>
                  <a:cubicBezTo>
                    <a:pt x="43" y="37"/>
                    <a:pt x="41" y="37"/>
                    <a:pt x="25" y="39"/>
                  </a:cubicBezTo>
                  <a:cubicBezTo>
                    <a:pt x="24" y="39"/>
                    <a:pt x="26" y="47"/>
                    <a:pt x="29" y="50"/>
                  </a:cubicBezTo>
                  <a:cubicBezTo>
                    <a:pt x="32" y="53"/>
                    <a:pt x="36" y="55"/>
                    <a:pt x="39" y="55"/>
                  </a:cubicBezTo>
                  <a:cubicBezTo>
                    <a:pt x="47" y="56"/>
                    <a:pt x="50" y="55"/>
                    <a:pt x="53" y="54"/>
                  </a:cubicBezTo>
                  <a:cubicBezTo>
                    <a:pt x="57" y="52"/>
                    <a:pt x="65" y="47"/>
                    <a:pt x="68" y="44"/>
                  </a:cubicBezTo>
                  <a:lnTo>
                    <a:pt x="71" y="44"/>
                  </a:lnTo>
                  <a:close/>
                  <a:moveTo>
                    <a:pt x="23" y="32"/>
                  </a:moveTo>
                  <a:cubicBezTo>
                    <a:pt x="23" y="32"/>
                    <a:pt x="32" y="32"/>
                    <a:pt x="38" y="30"/>
                  </a:cubicBezTo>
                  <a:cubicBezTo>
                    <a:pt x="44" y="28"/>
                    <a:pt x="46" y="27"/>
                    <a:pt x="49" y="21"/>
                  </a:cubicBezTo>
                  <a:cubicBezTo>
                    <a:pt x="50" y="20"/>
                    <a:pt x="51" y="16"/>
                    <a:pt x="50" y="12"/>
                  </a:cubicBezTo>
                  <a:cubicBezTo>
                    <a:pt x="50" y="10"/>
                    <a:pt x="50" y="8"/>
                    <a:pt x="45" y="7"/>
                  </a:cubicBezTo>
                  <a:cubicBezTo>
                    <a:pt x="41" y="7"/>
                    <a:pt x="38" y="9"/>
                    <a:pt x="35" y="10"/>
                  </a:cubicBezTo>
                  <a:cubicBezTo>
                    <a:pt x="31" y="12"/>
                    <a:pt x="26" y="17"/>
                    <a:pt x="25" y="20"/>
                  </a:cubicBezTo>
                  <a:cubicBezTo>
                    <a:pt x="23" y="26"/>
                    <a:pt x="23" y="29"/>
                    <a:pt x="23" y="32"/>
                  </a:cubicBezTo>
                  <a:close/>
                </a:path>
              </a:pathLst>
            </a:custGeom>
            <a:solidFill>
              <a:srgbClr val="AD001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>
                <a:latin typeface="+mn-lt"/>
                <a:ea typeface="新細明體" charset="-12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ransition>
    <p:zoom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">
              <a:srgbClr val="92D050">
                <a:alpha val="79000"/>
              </a:srgbClr>
            </a:gs>
            <a:gs pos="43000">
              <a:schemeClr val="accent3"/>
            </a:gs>
            <a:gs pos="100000">
              <a:srgbClr val="B4FE82">
                <a:alpha val="38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Footer Placeholder 38"/>
          <p:cNvSpPr txBox="1">
            <a:spLocks noGrp="1"/>
          </p:cNvSpPr>
          <p:nvPr/>
        </p:nvSpPr>
        <p:spPr bwMode="auto">
          <a:xfrm>
            <a:off x="3498850" y="6508750"/>
            <a:ext cx="21351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>
                <a:solidFill>
                  <a:srgbClr val="BD2131"/>
                </a:solidFill>
                <a:latin typeface="+mn-lt"/>
                <a:ea typeface="+mn-ea"/>
              </a:rPr>
              <a:t>eGtran Confidential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04800" y="782638"/>
            <a:ext cx="6629400" cy="74612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tint val="33725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>
              <a:latin typeface="Times New Roman" pitchFamily="18" charset="0"/>
              <a:ea typeface="新細明體" charset="-12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088188" y="173038"/>
            <a:ext cx="1947862" cy="712787"/>
            <a:chOff x="1915" y="1415"/>
            <a:chExt cx="2641" cy="994"/>
          </a:xfrm>
        </p:grpSpPr>
        <p:sp>
          <p:nvSpPr>
            <p:cNvPr id="6160" name="AutoShape 16"/>
            <p:cNvSpPr>
              <a:spLocks noChangeAspect="1" noChangeArrowheads="1" noTextEdit="1"/>
            </p:cNvSpPr>
            <p:nvPr/>
          </p:nvSpPr>
          <p:spPr bwMode="auto">
            <a:xfrm>
              <a:off x="1915" y="1446"/>
              <a:ext cx="2641" cy="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2400">
                <a:latin typeface="+mn-lt"/>
                <a:ea typeface="+mn-ea"/>
              </a:endParaRPr>
            </a:p>
          </p:txBody>
        </p:sp>
        <p:sp>
          <p:nvSpPr>
            <p:cNvPr id="6161" name="Freeform 17"/>
            <p:cNvSpPr>
              <a:spLocks noEditPoints="1"/>
            </p:cNvSpPr>
            <p:nvPr/>
          </p:nvSpPr>
          <p:spPr bwMode="auto">
            <a:xfrm>
              <a:off x="2124" y="1721"/>
              <a:ext cx="656" cy="655"/>
            </a:xfrm>
            <a:custGeom>
              <a:avLst/>
              <a:gdLst/>
              <a:ahLst/>
              <a:cxnLst>
                <a:cxn ang="0">
                  <a:pos x="105" y="25"/>
                </a:cxn>
                <a:cxn ang="0">
                  <a:pos x="105" y="4"/>
                </a:cxn>
                <a:cxn ang="0">
                  <a:pos x="67" y="0"/>
                </a:cxn>
                <a:cxn ang="0">
                  <a:pos x="45" y="2"/>
                </a:cxn>
                <a:cxn ang="0">
                  <a:pos x="24" y="9"/>
                </a:cxn>
                <a:cxn ang="0">
                  <a:pos x="8" y="21"/>
                </a:cxn>
                <a:cxn ang="0">
                  <a:pos x="0" y="35"/>
                </a:cxn>
                <a:cxn ang="0">
                  <a:pos x="8" y="34"/>
                </a:cxn>
                <a:cxn ang="0">
                  <a:pos x="34" y="43"/>
                </a:cxn>
                <a:cxn ang="0">
                  <a:pos x="42" y="32"/>
                </a:cxn>
                <a:cxn ang="0">
                  <a:pos x="105" y="25"/>
                </a:cxn>
                <a:cxn ang="0">
                  <a:pos x="77" y="54"/>
                </a:cxn>
                <a:cxn ang="0">
                  <a:pos x="76" y="86"/>
                </a:cxn>
                <a:cxn ang="0">
                  <a:pos x="50" y="86"/>
                </a:cxn>
                <a:cxn ang="0">
                  <a:pos x="40" y="107"/>
                </a:cxn>
                <a:cxn ang="0">
                  <a:pos x="62" y="109"/>
                </a:cxn>
                <a:cxn ang="0">
                  <a:pos x="81" y="108"/>
                </a:cxn>
                <a:cxn ang="0">
                  <a:pos x="106" y="104"/>
                </a:cxn>
                <a:cxn ang="0">
                  <a:pos x="109" y="47"/>
                </a:cxn>
                <a:cxn ang="0">
                  <a:pos x="77" y="54"/>
                </a:cxn>
              </a:cxnLst>
              <a:rect l="0" t="0" r="r" b="b"/>
              <a:pathLst>
                <a:path w="109" h="109">
                  <a:moveTo>
                    <a:pt x="105" y="25"/>
                  </a:moveTo>
                  <a:cubicBezTo>
                    <a:pt x="104" y="18"/>
                    <a:pt x="105" y="10"/>
                    <a:pt x="105" y="4"/>
                  </a:cubicBezTo>
                  <a:cubicBezTo>
                    <a:pt x="91" y="1"/>
                    <a:pt x="78" y="0"/>
                    <a:pt x="67" y="0"/>
                  </a:cubicBezTo>
                  <a:cubicBezTo>
                    <a:pt x="59" y="0"/>
                    <a:pt x="52" y="0"/>
                    <a:pt x="45" y="2"/>
                  </a:cubicBezTo>
                  <a:cubicBezTo>
                    <a:pt x="38" y="3"/>
                    <a:pt x="31" y="5"/>
                    <a:pt x="24" y="9"/>
                  </a:cubicBezTo>
                  <a:cubicBezTo>
                    <a:pt x="18" y="12"/>
                    <a:pt x="13" y="16"/>
                    <a:pt x="8" y="21"/>
                  </a:cubicBezTo>
                  <a:cubicBezTo>
                    <a:pt x="5" y="26"/>
                    <a:pt x="2" y="30"/>
                    <a:pt x="0" y="35"/>
                  </a:cubicBezTo>
                  <a:cubicBezTo>
                    <a:pt x="2" y="35"/>
                    <a:pt x="5" y="34"/>
                    <a:pt x="8" y="34"/>
                  </a:cubicBezTo>
                  <a:cubicBezTo>
                    <a:pt x="18" y="34"/>
                    <a:pt x="27" y="38"/>
                    <a:pt x="34" y="43"/>
                  </a:cubicBezTo>
                  <a:cubicBezTo>
                    <a:pt x="36" y="40"/>
                    <a:pt x="38" y="36"/>
                    <a:pt x="42" y="32"/>
                  </a:cubicBezTo>
                  <a:cubicBezTo>
                    <a:pt x="55" y="20"/>
                    <a:pt x="100" y="23"/>
                    <a:pt x="105" y="25"/>
                  </a:cubicBezTo>
                  <a:close/>
                  <a:moveTo>
                    <a:pt x="77" y="54"/>
                  </a:moveTo>
                  <a:lnTo>
                    <a:pt x="76" y="86"/>
                  </a:lnTo>
                  <a:cubicBezTo>
                    <a:pt x="64" y="87"/>
                    <a:pt x="56" y="87"/>
                    <a:pt x="50" y="86"/>
                  </a:cubicBezTo>
                  <a:cubicBezTo>
                    <a:pt x="48" y="94"/>
                    <a:pt x="45" y="101"/>
                    <a:pt x="40" y="107"/>
                  </a:cubicBezTo>
                  <a:cubicBezTo>
                    <a:pt x="47" y="108"/>
                    <a:pt x="54" y="109"/>
                    <a:pt x="62" y="109"/>
                  </a:cubicBezTo>
                  <a:cubicBezTo>
                    <a:pt x="67" y="109"/>
                    <a:pt x="73" y="108"/>
                    <a:pt x="81" y="108"/>
                  </a:cubicBezTo>
                  <a:cubicBezTo>
                    <a:pt x="88" y="107"/>
                    <a:pt x="97" y="106"/>
                    <a:pt x="106" y="104"/>
                  </a:cubicBezTo>
                  <a:cubicBezTo>
                    <a:pt x="107" y="83"/>
                    <a:pt x="108" y="64"/>
                    <a:pt x="109" y="47"/>
                  </a:cubicBezTo>
                  <a:lnTo>
                    <a:pt x="77" y="54"/>
                  </a:lnTo>
                  <a:close/>
                </a:path>
              </a:pathLst>
            </a:custGeom>
            <a:solidFill>
              <a:srgbClr val="2B1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>
                <a:latin typeface="+mn-lt"/>
                <a:ea typeface="新細明體" charset="-120"/>
              </a:endParaRPr>
            </a:p>
          </p:txBody>
        </p:sp>
        <p:sp>
          <p:nvSpPr>
            <p:cNvPr id="6162" name="Freeform 18"/>
            <p:cNvSpPr>
              <a:spLocks/>
            </p:cNvSpPr>
            <p:nvPr/>
          </p:nvSpPr>
          <p:spPr bwMode="auto">
            <a:xfrm>
              <a:off x="2832" y="1751"/>
              <a:ext cx="355" cy="624"/>
            </a:xfrm>
            <a:custGeom>
              <a:avLst/>
              <a:gdLst/>
              <a:ahLst/>
              <a:cxnLst>
                <a:cxn ang="0">
                  <a:pos x="54" y="101"/>
                </a:cxn>
                <a:cxn ang="0">
                  <a:pos x="43" y="103"/>
                </a:cxn>
                <a:cxn ang="0">
                  <a:pos x="35" y="104"/>
                </a:cxn>
                <a:cxn ang="0">
                  <a:pos x="24" y="103"/>
                </a:cxn>
                <a:cxn ang="0">
                  <a:pos x="15" y="99"/>
                </a:cxn>
                <a:cxn ang="0">
                  <a:pos x="11" y="92"/>
                </a:cxn>
                <a:cxn ang="0">
                  <a:pos x="10" y="84"/>
                </a:cxn>
                <a:cxn ang="0">
                  <a:pos x="10" y="82"/>
                </a:cxn>
                <a:cxn ang="0">
                  <a:pos x="11" y="71"/>
                </a:cxn>
                <a:cxn ang="0">
                  <a:pos x="12" y="42"/>
                </a:cxn>
                <a:cxn ang="0">
                  <a:pos x="0" y="42"/>
                </a:cxn>
                <a:cxn ang="0">
                  <a:pos x="1" y="23"/>
                </a:cxn>
                <a:cxn ang="0">
                  <a:pos x="14" y="23"/>
                </a:cxn>
                <a:cxn ang="0">
                  <a:pos x="15" y="7"/>
                </a:cxn>
                <a:cxn ang="0">
                  <a:pos x="41" y="0"/>
                </a:cxn>
                <a:cxn ang="0">
                  <a:pos x="41" y="24"/>
                </a:cxn>
                <a:cxn ang="0">
                  <a:pos x="59" y="24"/>
                </a:cxn>
                <a:cxn ang="0">
                  <a:pos x="59" y="42"/>
                </a:cxn>
                <a:cxn ang="0">
                  <a:pos x="40" y="42"/>
                </a:cxn>
                <a:cxn ang="0">
                  <a:pos x="40" y="74"/>
                </a:cxn>
                <a:cxn ang="0">
                  <a:pos x="45" y="81"/>
                </a:cxn>
                <a:cxn ang="0">
                  <a:pos x="58" y="81"/>
                </a:cxn>
                <a:cxn ang="0">
                  <a:pos x="54" y="101"/>
                </a:cxn>
              </a:cxnLst>
              <a:rect l="0" t="0" r="r" b="b"/>
              <a:pathLst>
                <a:path w="59" h="104">
                  <a:moveTo>
                    <a:pt x="54" y="101"/>
                  </a:moveTo>
                  <a:cubicBezTo>
                    <a:pt x="49" y="102"/>
                    <a:pt x="46" y="103"/>
                    <a:pt x="43" y="103"/>
                  </a:cubicBezTo>
                  <a:cubicBezTo>
                    <a:pt x="40" y="104"/>
                    <a:pt x="38" y="104"/>
                    <a:pt x="35" y="104"/>
                  </a:cubicBezTo>
                  <a:cubicBezTo>
                    <a:pt x="31" y="104"/>
                    <a:pt x="27" y="103"/>
                    <a:pt x="24" y="103"/>
                  </a:cubicBezTo>
                  <a:cubicBezTo>
                    <a:pt x="20" y="102"/>
                    <a:pt x="18" y="101"/>
                    <a:pt x="15" y="99"/>
                  </a:cubicBezTo>
                  <a:cubicBezTo>
                    <a:pt x="13" y="97"/>
                    <a:pt x="12" y="95"/>
                    <a:pt x="11" y="92"/>
                  </a:cubicBezTo>
                  <a:cubicBezTo>
                    <a:pt x="10" y="90"/>
                    <a:pt x="10" y="87"/>
                    <a:pt x="10" y="84"/>
                  </a:cubicBezTo>
                  <a:cubicBezTo>
                    <a:pt x="10" y="84"/>
                    <a:pt x="10" y="83"/>
                    <a:pt x="10" y="82"/>
                  </a:cubicBezTo>
                  <a:cubicBezTo>
                    <a:pt x="10" y="81"/>
                    <a:pt x="10" y="77"/>
                    <a:pt x="11" y="71"/>
                  </a:cubicBezTo>
                  <a:lnTo>
                    <a:pt x="12" y="42"/>
                  </a:lnTo>
                  <a:lnTo>
                    <a:pt x="0" y="42"/>
                  </a:lnTo>
                  <a:cubicBezTo>
                    <a:pt x="0" y="35"/>
                    <a:pt x="1" y="30"/>
                    <a:pt x="1" y="23"/>
                  </a:cubicBezTo>
                  <a:lnTo>
                    <a:pt x="14" y="23"/>
                  </a:lnTo>
                  <a:cubicBezTo>
                    <a:pt x="14" y="20"/>
                    <a:pt x="15" y="14"/>
                    <a:pt x="15" y="7"/>
                  </a:cubicBezTo>
                  <a:lnTo>
                    <a:pt x="41" y="0"/>
                  </a:lnTo>
                  <a:lnTo>
                    <a:pt x="41" y="24"/>
                  </a:lnTo>
                  <a:lnTo>
                    <a:pt x="59" y="24"/>
                  </a:lnTo>
                  <a:lnTo>
                    <a:pt x="59" y="42"/>
                  </a:lnTo>
                  <a:lnTo>
                    <a:pt x="40" y="42"/>
                  </a:lnTo>
                  <a:cubicBezTo>
                    <a:pt x="40" y="42"/>
                    <a:pt x="40" y="69"/>
                    <a:pt x="40" y="74"/>
                  </a:cubicBezTo>
                  <a:cubicBezTo>
                    <a:pt x="40" y="79"/>
                    <a:pt x="45" y="81"/>
                    <a:pt x="45" y="81"/>
                  </a:cubicBezTo>
                  <a:lnTo>
                    <a:pt x="58" y="81"/>
                  </a:lnTo>
                  <a:lnTo>
                    <a:pt x="54" y="101"/>
                  </a:lnTo>
                  <a:close/>
                </a:path>
              </a:pathLst>
            </a:custGeom>
            <a:solidFill>
              <a:srgbClr val="2B1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>
                <a:latin typeface="+mn-lt"/>
                <a:ea typeface="新細明體" charset="-120"/>
              </a:endParaRPr>
            </a:p>
          </p:txBody>
        </p:sp>
        <p:sp>
          <p:nvSpPr>
            <p:cNvPr id="6163" name="Freeform 19"/>
            <p:cNvSpPr>
              <a:spLocks/>
            </p:cNvSpPr>
            <p:nvPr/>
          </p:nvSpPr>
          <p:spPr bwMode="auto">
            <a:xfrm>
              <a:off x="3222" y="1891"/>
              <a:ext cx="349" cy="460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3" y="41"/>
                </a:cxn>
                <a:cxn ang="0">
                  <a:pos x="3" y="21"/>
                </a:cxn>
                <a:cxn ang="0">
                  <a:pos x="3" y="8"/>
                </a:cxn>
                <a:cxn ang="0">
                  <a:pos x="3" y="1"/>
                </a:cxn>
                <a:cxn ang="0">
                  <a:pos x="15" y="2"/>
                </a:cxn>
                <a:cxn ang="0">
                  <a:pos x="26" y="1"/>
                </a:cxn>
                <a:cxn ang="0">
                  <a:pos x="26" y="12"/>
                </a:cxn>
                <a:cxn ang="0">
                  <a:pos x="31" y="6"/>
                </a:cxn>
                <a:cxn ang="0">
                  <a:pos x="36" y="2"/>
                </a:cxn>
                <a:cxn ang="0">
                  <a:pos x="43" y="0"/>
                </a:cxn>
                <a:cxn ang="0">
                  <a:pos x="50" y="0"/>
                </a:cxn>
                <a:cxn ang="0">
                  <a:pos x="57" y="0"/>
                </a:cxn>
                <a:cxn ang="0">
                  <a:pos x="58" y="24"/>
                </a:cxn>
                <a:cxn ang="0">
                  <a:pos x="31" y="43"/>
                </a:cxn>
                <a:cxn ang="0">
                  <a:pos x="30" y="77"/>
                </a:cxn>
                <a:cxn ang="0">
                  <a:pos x="0" y="77"/>
                </a:cxn>
              </a:cxnLst>
              <a:rect l="0" t="0" r="r" b="b"/>
              <a:pathLst>
                <a:path w="58" h="77">
                  <a:moveTo>
                    <a:pt x="0" y="77"/>
                  </a:moveTo>
                  <a:lnTo>
                    <a:pt x="3" y="41"/>
                  </a:lnTo>
                  <a:lnTo>
                    <a:pt x="3" y="21"/>
                  </a:lnTo>
                  <a:cubicBezTo>
                    <a:pt x="3" y="17"/>
                    <a:pt x="3" y="13"/>
                    <a:pt x="3" y="8"/>
                  </a:cubicBezTo>
                  <a:cubicBezTo>
                    <a:pt x="3" y="8"/>
                    <a:pt x="3" y="5"/>
                    <a:pt x="3" y="1"/>
                  </a:cubicBezTo>
                  <a:cubicBezTo>
                    <a:pt x="8" y="1"/>
                    <a:pt x="12" y="2"/>
                    <a:pt x="15" y="2"/>
                  </a:cubicBezTo>
                  <a:cubicBezTo>
                    <a:pt x="18" y="2"/>
                    <a:pt x="22" y="1"/>
                    <a:pt x="26" y="1"/>
                  </a:cubicBezTo>
                  <a:lnTo>
                    <a:pt x="26" y="12"/>
                  </a:lnTo>
                  <a:cubicBezTo>
                    <a:pt x="28" y="9"/>
                    <a:pt x="30" y="7"/>
                    <a:pt x="31" y="6"/>
                  </a:cubicBezTo>
                  <a:cubicBezTo>
                    <a:pt x="33" y="4"/>
                    <a:pt x="35" y="3"/>
                    <a:pt x="36" y="2"/>
                  </a:cubicBezTo>
                  <a:cubicBezTo>
                    <a:pt x="38" y="1"/>
                    <a:pt x="40" y="1"/>
                    <a:pt x="43" y="0"/>
                  </a:cubicBezTo>
                  <a:cubicBezTo>
                    <a:pt x="45" y="0"/>
                    <a:pt x="47" y="0"/>
                    <a:pt x="50" y="0"/>
                  </a:cubicBezTo>
                  <a:cubicBezTo>
                    <a:pt x="52" y="0"/>
                    <a:pt x="54" y="0"/>
                    <a:pt x="57" y="0"/>
                  </a:cubicBezTo>
                  <a:lnTo>
                    <a:pt x="58" y="24"/>
                  </a:lnTo>
                  <a:cubicBezTo>
                    <a:pt x="58" y="24"/>
                    <a:pt x="32" y="17"/>
                    <a:pt x="31" y="43"/>
                  </a:cubicBezTo>
                  <a:cubicBezTo>
                    <a:pt x="29" y="68"/>
                    <a:pt x="30" y="74"/>
                    <a:pt x="30" y="77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rgbClr val="2B1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>
                <a:latin typeface="+mn-lt"/>
                <a:ea typeface="新細明體" charset="-120"/>
              </a:endParaRPr>
            </a:p>
          </p:txBody>
        </p:sp>
        <p:sp>
          <p:nvSpPr>
            <p:cNvPr id="6164" name="Freeform 20"/>
            <p:cNvSpPr>
              <a:spLocks/>
            </p:cNvSpPr>
            <p:nvPr/>
          </p:nvSpPr>
          <p:spPr bwMode="auto">
            <a:xfrm>
              <a:off x="4005" y="1882"/>
              <a:ext cx="538" cy="47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3" y="2"/>
                </a:cxn>
                <a:cxn ang="0">
                  <a:pos x="25" y="2"/>
                </a:cxn>
                <a:cxn ang="0">
                  <a:pos x="24" y="15"/>
                </a:cxn>
                <a:cxn ang="0">
                  <a:pos x="29" y="9"/>
                </a:cxn>
                <a:cxn ang="0">
                  <a:pos x="34" y="6"/>
                </a:cxn>
                <a:cxn ang="0">
                  <a:pos x="40" y="3"/>
                </a:cxn>
                <a:cxn ang="0">
                  <a:pos x="48" y="1"/>
                </a:cxn>
                <a:cxn ang="0">
                  <a:pos x="57" y="0"/>
                </a:cxn>
                <a:cxn ang="0">
                  <a:pos x="72" y="2"/>
                </a:cxn>
                <a:cxn ang="0">
                  <a:pos x="83" y="7"/>
                </a:cxn>
                <a:cxn ang="0">
                  <a:pos x="89" y="15"/>
                </a:cxn>
                <a:cxn ang="0">
                  <a:pos x="90" y="24"/>
                </a:cxn>
                <a:cxn ang="0">
                  <a:pos x="90" y="31"/>
                </a:cxn>
                <a:cxn ang="0">
                  <a:pos x="88" y="64"/>
                </a:cxn>
                <a:cxn ang="0">
                  <a:pos x="88" y="79"/>
                </a:cxn>
                <a:cxn ang="0">
                  <a:pos x="76" y="79"/>
                </a:cxn>
                <a:cxn ang="0">
                  <a:pos x="56" y="78"/>
                </a:cxn>
                <a:cxn ang="0">
                  <a:pos x="57" y="38"/>
                </a:cxn>
                <a:cxn ang="0">
                  <a:pos x="40" y="24"/>
                </a:cxn>
                <a:cxn ang="0">
                  <a:pos x="27" y="41"/>
                </a:cxn>
                <a:cxn ang="0">
                  <a:pos x="26" y="77"/>
                </a:cxn>
                <a:cxn ang="0">
                  <a:pos x="0" y="2"/>
                </a:cxn>
                <a:cxn ang="0">
                  <a:pos x="1" y="2"/>
                </a:cxn>
              </a:cxnLst>
              <a:rect l="0" t="0" r="r" b="b"/>
              <a:pathLst>
                <a:path w="90" h="79">
                  <a:moveTo>
                    <a:pt x="1" y="2"/>
                  </a:moveTo>
                  <a:cubicBezTo>
                    <a:pt x="6" y="2"/>
                    <a:pt x="10" y="2"/>
                    <a:pt x="13" y="2"/>
                  </a:cubicBezTo>
                  <a:cubicBezTo>
                    <a:pt x="17" y="2"/>
                    <a:pt x="21" y="2"/>
                    <a:pt x="25" y="2"/>
                  </a:cubicBezTo>
                  <a:lnTo>
                    <a:pt x="24" y="15"/>
                  </a:lnTo>
                  <a:cubicBezTo>
                    <a:pt x="26" y="12"/>
                    <a:pt x="27" y="11"/>
                    <a:pt x="29" y="9"/>
                  </a:cubicBezTo>
                  <a:cubicBezTo>
                    <a:pt x="30" y="8"/>
                    <a:pt x="32" y="7"/>
                    <a:pt x="34" y="6"/>
                  </a:cubicBezTo>
                  <a:cubicBezTo>
                    <a:pt x="36" y="4"/>
                    <a:pt x="38" y="3"/>
                    <a:pt x="40" y="3"/>
                  </a:cubicBezTo>
                  <a:cubicBezTo>
                    <a:pt x="43" y="2"/>
                    <a:pt x="45" y="1"/>
                    <a:pt x="48" y="1"/>
                  </a:cubicBezTo>
                  <a:cubicBezTo>
                    <a:pt x="51" y="0"/>
                    <a:pt x="54" y="0"/>
                    <a:pt x="57" y="0"/>
                  </a:cubicBezTo>
                  <a:cubicBezTo>
                    <a:pt x="62" y="0"/>
                    <a:pt x="67" y="1"/>
                    <a:pt x="72" y="2"/>
                  </a:cubicBezTo>
                  <a:cubicBezTo>
                    <a:pt x="77" y="3"/>
                    <a:pt x="80" y="5"/>
                    <a:pt x="83" y="7"/>
                  </a:cubicBezTo>
                  <a:cubicBezTo>
                    <a:pt x="86" y="10"/>
                    <a:pt x="88" y="12"/>
                    <a:pt x="89" y="15"/>
                  </a:cubicBezTo>
                  <a:cubicBezTo>
                    <a:pt x="90" y="18"/>
                    <a:pt x="90" y="21"/>
                    <a:pt x="90" y="24"/>
                  </a:cubicBezTo>
                  <a:cubicBezTo>
                    <a:pt x="90" y="26"/>
                    <a:pt x="90" y="28"/>
                    <a:pt x="90" y="31"/>
                  </a:cubicBezTo>
                  <a:lnTo>
                    <a:pt x="88" y="64"/>
                  </a:lnTo>
                  <a:cubicBezTo>
                    <a:pt x="88" y="69"/>
                    <a:pt x="88" y="73"/>
                    <a:pt x="88" y="79"/>
                  </a:cubicBezTo>
                  <a:cubicBezTo>
                    <a:pt x="83" y="79"/>
                    <a:pt x="79" y="79"/>
                    <a:pt x="76" y="79"/>
                  </a:cubicBezTo>
                  <a:lnTo>
                    <a:pt x="56" y="78"/>
                  </a:lnTo>
                  <a:lnTo>
                    <a:pt x="57" y="38"/>
                  </a:lnTo>
                  <a:cubicBezTo>
                    <a:pt x="57" y="38"/>
                    <a:pt x="56" y="21"/>
                    <a:pt x="40" y="24"/>
                  </a:cubicBezTo>
                  <a:cubicBezTo>
                    <a:pt x="37" y="24"/>
                    <a:pt x="29" y="28"/>
                    <a:pt x="27" y="41"/>
                  </a:cubicBezTo>
                  <a:cubicBezTo>
                    <a:pt x="26" y="53"/>
                    <a:pt x="26" y="77"/>
                    <a:pt x="26" y="77"/>
                  </a:cubicBezTo>
                  <a:lnTo>
                    <a:pt x="0" y="2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2B1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>
                <a:latin typeface="+mn-lt"/>
                <a:ea typeface="新細明體" charset="-120"/>
              </a:endParaRPr>
            </a:p>
          </p:txBody>
        </p:sp>
        <p:sp>
          <p:nvSpPr>
            <p:cNvPr id="6165" name="Freeform 21"/>
            <p:cNvSpPr>
              <a:spLocks/>
            </p:cNvSpPr>
            <p:nvPr/>
          </p:nvSpPr>
          <p:spPr bwMode="auto">
            <a:xfrm>
              <a:off x="3503" y="1891"/>
              <a:ext cx="577" cy="465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35" y="0"/>
                </a:cxn>
                <a:cxn ang="0">
                  <a:pos x="69" y="0"/>
                </a:cxn>
                <a:cxn ang="0">
                  <a:pos x="96" y="78"/>
                </a:cxn>
                <a:cxn ang="0">
                  <a:pos x="64" y="78"/>
                </a:cxn>
                <a:cxn ang="0">
                  <a:pos x="50" y="32"/>
                </a:cxn>
                <a:cxn ang="0">
                  <a:pos x="32" y="77"/>
                </a:cxn>
                <a:cxn ang="0">
                  <a:pos x="0" y="77"/>
                </a:cxn>
              </a:cxnLst>
              <a:rect l="0" t="0" r="r" b="b"/>
              <a:pathLst>
                <a:path w="96" h="78">
                  <a:moveTo>
                    <a:pt x="0" y="77"/>
                  </a:moveTo>
                  <a:lnTo>
                    <a:pt x="35" y="0"/>
                  </a:lnTo>
                  <a:lnTo>
                    <a:pt x="69" y="0"/>
                  </a:lnTo>
                  <a:lnTo>
                    <a:pt x="96" y="78"/>
                  </a:lnTo>
                  <a:lnTo>
                    <a:pt x="64" y="78"/>
                  </a:lnTo>
                  <a:lnTo>
                    <a:pt x="50" y="32"/>
                  </a:lnTo>
                  <a:lnTo>
                    <a:pt x="32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2B1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>
                <a:latin typeface="+mn-lt"/>
                <a:ea typeface="新細明體" charset="-120"/>
              </a:endParaRPr>
            </a:p>
          </p:txBody>
        </p:sp>
        <p:sp>
          <p:nvSpPr>
            <p:cNvPr id="6166" name="Freeform 22"/>
            <p:cNvSpPr>
              <a:spLocks/>
            </p:cNvSpPr>
            <p:nvPr/>
          </p:nvSpPr>
          <p:spPr bwMode="auto">
            <a:xfrm>
              <a:off x="2767" y="1415"/>
              <a:ext cx="1500" cy="463"/>
            </a:xfrm>
            <a:custGeom>
              <a:avLst/>
              <a:gdLst/>
              <a:ahLst/>
              <a:cxnLst>
                <a:cxn ang="0">
                  <a:pos x="4" y="56"/>
                </a:cxn>
                <a:cxn ang="0">
                  <a:pos x="11" y="68"/>
                </a:cxn>
                <a:cxn ang="0">
                  <a:pos x="20" y="61"/>
                </a:cxn>
                <a:cxn ang="0">
                  <a:pos x="26" y="22"/>
                </a:cxn>
                <a:cxn ang="0">
                  <a:pos x="49" y="12"/>
                </a:cxn>
                <a:cxn ang="0">
                  <a:pos x="250" y="77"/>
                </a:cxn>
                <a:cxn ang="0">
                  <a:pos x="42" y="7"/>
                </a:cxn>
                <a:cxn ang="0">
                  <a:pos x="4" y="56"/>
                </a:cxn>
              </a:cxnLst>
              <a:rect l="0" t="0" r="r" b="b"/>
              <a:pathLst>
                <a:path w="250" h="77">
                  <a:moveTo>
                    <a:pt x="4" y="56"/>
                  </a:moveTo>
                  <a:cubicBezTo>
                    <a:pt x="4" y="56"/>
                    <a:pt x="7" y="68"/>
                    <a:pt x="11" y="68"/>
                  </a:cubicBezTo>
                  <a:cubicBezTo>
                    <a:pt x="16" y="69"/>
                    <a:pt x="20" y="67"/>
                    <a:pt x="20" y="61"/>
                  </a:cubicBezTo>
                  <a:cubicBezTo>
                    <a:pt x="20" y="55"/>
                    <a:pt x="12" y="35"/>
                    <a:pt x="26" y="22"/>
                  </a:cubicBezTo>
                  <a:cubicBezTo>
                    <a:pt x="29" y="19"/>
                    <a:pt x="35" y="14"/>
                    <a:pt x="49" y="12"/>
                  </a:cubicBezTo>
                  <a:cubicBezTo>
                    <a:pt x="88" y="8"/>
                    <a:pt x="163" y="15"/>
                    <a:pt x="250" y="77"/>
                  </a:cubicBezTo>
                  <a:cubicBezTo>
                    <a:pt x="250" y="77"/>
                    <a:pt x="158" y="0"/>
                    <a:pt x="42" y="7"/>
                  </a:cubicBezTo>
                  <a:cubicBezTo>
                    <a:pt x="11" y="9"/>
                    <a:pt x="0" y="30"/>
                    <a:pt x="4" y="56"/>
                  </a:cubicBezTo>
                  <a:close/>
                </a:path>
              </a:pathLst>
            </a:custGeom>
            <a:solidFill>
              <a:srgbClr val="AD001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>
                <a:latin typeface="+mn-lt"/>
                <a:ea typeface="新細明體" charset="-120"/>
              </a:endParaRPr>
            </a:p>
          </p:txBody>
        </p:sp>
        <p:sp>
          <p:nvSpPr>
            <p:cNvPr id="6167" name="Freeform 23"/>
            <p:cNvSpPr>
              <a:spLocks noEditPoints="1"/>
            </p:cNvSpPr>
            <p:nvPr/>
          </p:nvSpPr>
          <p:spPr bwMode="auto">
            <a:xfrm>
              <a:off x="1921" y="1977"/>
              <a:ext cx="426" cy="421"/>
            </a:xfrm>
            <a:custGeom>
              <a:avLst/>
              <a:gdLst/>
              <a:ahLst/>
              <a:cxnLst>
                <a:cxn ang="0">
                  <a:pos x="71" y="44"/>
                </a:cxn>
                <a:cxn ang="0">
                  <a:pos x="70" y="53"/>
                </a:cxn>
                <a:cxn ang="0">
                  <a:pos x="37" y="69"/>
                </a:cxn>
                <a:cxn ang="0">
                  <a:pos x="11" y="62"/>
                </a:cxn>
                <a:cxn ang="0">
                  <a:pos x="1" y="44"/>
                </a:cxn>
                <a:cxn ang="0">
                  <a:pos x="12" y="13"/>
                </a:cxn>
                <a:cxn ang="0">
                  <a:pos x="35" y="2"/>
                </a:cxn>
                <a:cxn ang="0">
                  <a:pos x="55" y="2"/>
                </a:cxn>
                <a:cxn ang="0">
                  <a:pos x="67" y="15"/>
                </a:cxn>
                <a:cxn ang="0">
                  <a:pos x="60" y="30"/>
                </a:cxn>
                <a:cxn ang="0">
                  <a:pos x="48" y="35"/>
                </a:cxn>
                <a:cxn ang="0">
                  <a:pos x="25" y="39"/>
                </a:cxn>
                <a:cxn ang="0">
                  <a:pos x="29" y="50"/>
                </a:cxn>
                <a:cxn ang="0">
                  <a:pos x="39" y="55"/>
                </a:cxn>
                <a:cxn ang="0">
                  <a:pos x="53" y="54"/>
                </a:cxn>
                <a:cxn ang="0">
                  <a:pos x="68" y="44"/>
                </a:cxn>
                <a:cxn ang="0">
                  <a:pos x="71" y="44"/>
                </a:cxn>
                <a:cxn ang="0">
                  <a:pos x="23" y="32"/>
                </a:cxn>
                <a:cxn ang="0">
                  <a:pos x="38" y="30"/>
                </a:cxn>
                <a:cxn ang="0">
                  <a:pos x="49" y="21"/>
                </a:cxn>
                <a:cxn ang="0">
                  <a:pos x="50" y="12"/>
                </a:cxn>
                <a:cxn ang="0">
                  <a:pos x="45" y="7"/>
                </a:cxn>
                <a:cxn ang="0">
                  <a:pos x="35" y="10"/>
                </a:cxn>
                <a:cxn ang="0">
                  <a:pos x="25" y="20"/>
                </a:cxn>
                <a:cxn ang="0">
                  <a:pos x="23" y="32"/>
                </a:cxn>
              </a:cxnLst>
              <a:rect l="0" t="0" r="r" b="b"/>
              <a:pathLst>
                <a:path w="71" h="70">
                  <a:moveTo>
                    <a:pt x="71" y="44"/>
                  </a:moveTo>
                  <a:lnTo>
                    <a:pt x="70" y="53"/>
                  </a:lnTo>
                  <a:cubicBezTo>
                    <a:pt x="58" y="62"/>
                    <a:pt x="51" y="67"/>
                    <a:pt x="37" y="69"/>
                  </a:cubicBezTo>
                  <a:cubicBezTo>
                    <a:pt x="31" y="70"/>
                    <a:pt x="18" y="68"/>
                    <a:pt x="11" y="62"/>
                  </a:cubicBezTo>
                  <a:cubicBezTo>
                    <a:pt x="8" y="59"/>
                    <a:pt x="2" y="52"/>
                    <a:pt x="1" y="44"/>
                  </a:cubicBezTo>
                  <a:cubicBezTo>
                    <a:pt x="0" y="29"/>
                    <a:pt x="6" y="19"/>
                    <a:pt x="12" y="13"/>
                  </a:cubicBezTo>
                  <a:cubicBezTo>
                    <a:pt x="20" y="6"/>
                    <a:pt x="30" y="3"/>
                    <a:pt x="35" y="2"/>
                  </a:cubicBezTo>
                  <a:cubicBezTo>
                    <a:pt x="46" y="0"/>
                    <a:pt x="51" y="1"/>
                    <a:pt x="55" y="2"/>
                  </a:cubicBezTo>
                  <a:cubicBezTo>
                    <a:pt x="57" y="3"/>
                    <a:pt x="67" y="6"/>
                    <a:pt x="67" y="15"/>
                  </a:cubicBezTo>
                  <a:cubicBezTo>
                    <a:pt x="68" y="23"/>
                    <a:pt x="64" y="27"/>
                    <a:pt x="60" y="30"/>
                  </a:cubicBezTo>
                  <a:cubicBezTo>
                    <a:pt x="58" y="32"/>
                    <a:pt x="52" y="34"/>
                    <a:pt x="48" y="35"/>
                  </a:cubicBezTo>
                  <a:cubicBezTo>
                    <a:pt x="43" y="37"/>
                    <a:pt x="41" y="37"/>
                    <a:pt x="25" y="39"/>
                  </a:cubicBezTo>
                  <a:cubicBezTo>
                    <a:pt x="24" y="39"/>
                    <a:pt x="26" y="47"/>
                    <a:pt x="29" y="50"/>
                  </a:cubicBezTo>
                  <a:cubicBezTo>
                    <a:pt x="32" y="53"/>
                    <a:pt x="36" y="55"/>
                    <a:pt x="39" y="55"/>
                  </a:cubicBezTo>
                  <a:cubicBezTo>
                    <a:pt x="47" y="56"/>
                    <a:pt x="50" y="55"/>
                    <a:pt x="53" y="54"/>
                  </a:cubicBezTo>
                  <a:cubicBezTo>
                    <a:pt x="57" y="52"/>
                    <a:pt x="65" y="47"/>
                    <a:pt x="68" y="44"/>
                  </a:cubicBezTo>
                  <a:lnTo>
                    <a:pt x="71" y="44"/>
                  </a:lnTo>
                  <a:close/>
                  <a:moveTo>
                    <a:pt x="23" y="32"/>
                  </a:moveTo>
                  <a:cubicBezTo>
                    <a:pt x="23" y="32"/>
                    <a:pt x="32" y="32"/>
                    <a:pt x="38" y="30"/>
                  </a:cubicBezTo>
                  <a:cubicBezTo>
                    <a:pt x="44" y="28"/>
                    <a:pt x="46" y="27"/>
                    <a:pt x="49" y="21"/>
                  </a:cubicBezTo>
                  <a:cubicBezTo>
                    <a:pt x="50" y="20"/>
                    <a:pt x="51" y="16"/>
                    <a:pt x="50" y="12"/>
                  </a:cubicBezTo>
                  <a:cubicBezTo>
                    <a:pt x="50" y="10"/>
                    <a:pt x="50" y="8"/>
                    <a:pt x="45" y="7"/>
                  </a:cubicBezTo>
                  <a:cubicBezTo>
                    <a:pt x="41" y="7"/>
                    <a:pt x="38" y="9"/>
                    <a:pt x="35" y="10"/>
                  </a:cubicBezTo>
                  <a:cubicBezTo>
                    <a:pt x="31" y="12"/>
                    <a:pt x="26" y="17"/>
                    <a:pt x="25" y="20"/>
                  </a:cubicBezTo>
                  <a:cubicBezTo>
                    <a:pt x="23" y="26"/>
                    <a:pt x="23" y="29"/>
                    <a:pt x="23" y="32"/>
                  </a:cubicBezTo>
                  <a:close/>
                </a:path>
              </a:pathLst>
            </a:custGeom>
            <a:solidFill>
              <a:srgbClr val="AD001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>
                <a:latin typeface="+mn-lt"/>
                <a:ea typeface="新細明體" charset="-120"/>
              </a:endParaRPr>
            </a:p>
          </p:txBody>
        </p:sp>
      </p:grp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59991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268413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</p:txBody>
      </p:sp>
      <p:sp>
        <p:nvSpPr>
          <p:cNvPr id="222224" name="Text Box 16"/>
          <p:cNvSpPr txBox="1">
            <a:spLocks noChangeArrowheads="1"/>
          </p:cNvSpPr>
          <p:nvPr/>
        </p:nvSpPr>
        <p:spPr bwMode="auto">
          <a:xfrm>
            <a:off x="490538" y="6411913"/>
            <a:ext cx="11207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1200">
                <a:latin typeface="+mn-lt"/>
                <a:ea typeface="ＭＳ Ｐゴシック" pitchFamily="34" charset="-128"/>
              </a:rPr>
              <a:t>2010.09.18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>
    <p:zoom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">
              <a:srgbClr val="92D050">
                <a:alpha val="79000"/>
              </a:srgbClr>
            </a:gs>
            <a:gs pos="43000">
              <a:schemeClr val="accent3"/>
            </a:gs>
            <a:gs pos="100000">
              <a:srgbClr val="B4FE82">
                <a:alpha val="38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kumimoji="0" sz="1400" b="1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AF19EF0A-989A-4F38-9F93-92615C7C544A}" type="datetime1">
              <a:rPr lang="zh-TW" altLang="en-US" smtClean="0"/>
              <a:pPr>
                <a:defRPr/>
              </a:pPr>
              <a:t>2017/2/17</a:t>
            </a:fld>
            <a:endParaRPr lang="en-US" altLang="zh-TW"/>
          </a:p>
        </p:txBody>
      </p:sp>
      <p:sp>
        <p:nvSpPr>
          <p:cNvPr id="171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kumimoji="0" sz="1400" b="1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1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400" b="1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A9A20EA6-40AF-465A-8CA3-1A7AD07EB0C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新細明體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新細明體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新細明體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新細明體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media8.m4a"/><Relationship Id="rId2" Type="http://schemas.microsoft.com/office/2007/relationships/media" Target="../media/media8.m4a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chart" Target="../charts/chart8.xml"/><Relationship Id="rId4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D:\01&#24180;&#24230;&#23560;&#26696;\2017&#23560;&#26696;\2017.01.10_&#24180;&#24230;&#32317;&#32080;&#22577;&#21578;\2016&#20027;&#31649;&#32489;&#25928;&#32771;&#26680;&#24635;&#34920;_ppt.xls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media9.m4a"/><Relationship Id="rId2" Type="http://schemas.microsoft.com/office/2007/relationships/media" Target="../media/media9.m4a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slideLayout" Target="../slideLayouts/slideLayout141.xml"/><Relationship Id="rId1" Type="http://schemas.openxmlformats.org/officeDocument/2006/relationships/tags" Target="../tags/tag12.xml"/><Relationship Id="rId4" Type="http://schemas.openxmlformats.org/officeDocument/2006/relationships/chart" Target="../charts/char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1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4.png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m4a"/><Relationship Id="rId2" Type="http://schemas.microsoft.com/office/2007/relationships/media" Target="../media/media4.m4a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chart" Target="../charts/chart2.xml"/><Relationship Id="rId4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5.m4a"/><Relationship Id="rId2" Type="http://schemas.microsoft.com/office/2007/relationships/media" Target="../media/media5.m4a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chart" Target="../charts/chart3.xml"/><Relationship Id="rId4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m4a"/><Relationship Id="rId2" Type="http://schemas.microsoft.com/office/2007/relationships/media" Target="../media/media6.m4a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chart" Target="../charts/chart4.xml"/><Relationship Id="rId4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media7.m4a"/><Relationship Id="rId2" Type="http://schemas.microsoft.com/office/2007/relationships/media" Target="../media/media7.m4a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chart" Target="../charts/chart5.xml"/><Relationship Id="rId4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7772400" cy="720080"/>
          </a:xfrm>
        </p:spPr>
        <p:txBody>
          <a:bodyPr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2016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年寧波制造處 年終工作報告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57600" y="5301208"/>
            <a:ext cx="2624336" cy="910952"/>
          </a:xfrm>
        </p:spPr>
        <p:txBody>
          <a:bodyPr/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葉文展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2017.02.18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276872"/>
            <a:ext cx="4295346" cy="2802636"/>
          </a:xfrm>
          <a:prstGeom prst="rect">
            <a:avLst/>
          </a:prstGeom>
        </p:spPr>
      </p:pic>
      <p:sp>
        <p:nvSpPr>
          <p:cNvPr id="5" name="向上箭號 4"/>
          <p:cNvSpPr/>
          <p:nvPr/>
        </p:nvSpPr>
        <p:spPr>
          <a:xfrm>
            <a:off x="1043608" y="2666616"/>
            <a:ext cx="484632" cy="978408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85814" y="37890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效率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向上箭號 6"/>
          <p:cNvSpPr/>
          <p:nvPr/>
        </p:nvSpPr>
        <p:spPr>
          <a:xfrm>
            <a:off x="7590626" y="2666616"/>
            <a:ext cx="484632" cy="978408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432832" y="37890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質量</a:t>
            </a:r>
          </a:p>
        </p:txBody>
      </p:sp>
      <p:pic>
        <p:nvPicPr>
          <p:cNvPr id="9" name="音訊 8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3591679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46939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5999163" cy="533400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2016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OP &amp; RF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產能推移圖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8833334"/>
              </p:ext>
            </p:extLst>
          </p:nvPr>
        </p:nvGraphicFramePr>
        <p:xfrm>
          <a:off x="395536" y="980728"/>
          <a:ext cx="8352928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001269"/>
              </p:ext>
            </p:extLst>
          </p:nvPr>
        </p:nvGraphicFramePr>
        <p:xfrm>
          <a:off x="395536" y="1556792"/>
          <a:ext cx="8352928" cy="489654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557019"/>
                <a:gridCol w="3409358"/>
                <a:gridCol w="2386551"/>
              </a:tblGrid>
              <a:tr h="24482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US" altLang="zh-TW" sz="3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en-US" altLang="zh-TW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2,277,878 </a:t>
                      </a:r>
                      <a:endParaRPr lang="en-US" altLang="zh-TW" sz="3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33.1%</a:t>
                      </a:r>
                      <a:endParaRPr lang="en-US" altLang="zh-TW" sz="4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24482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US" altLang="zh-TW" sz="3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en-US" altLang="zh-TW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3,030,851 </a:t>
                      </a:r>
                      <a:endParaRPr lang="en-US" altLang="zh-TW" sz="3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向下箭號 6"/>
          <p:cNvSpPr/>
          <p:nvPr/>
        </p:nvSpPr>
        <p:spPr>
          <a:xfrm rot="10800000">
            <a:off x="7308304" y="2564904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音訊 2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614964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029" y="188640"/>
            <a:ext cx="5999163" cy="533400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2016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OP &amp; RF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產能推移圖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257699"/>
              </p:ext>
            </p:extLst>
          </p:nvPr>
        </p:nvGraphicFramePr>
        <p:xfrm>
          <a:off x="301029" y="1196752"/>
          <a:ext cx="8303419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031365"/>
              </p:ext>
            </p:extLst>
          </p:nvPr>
        </p:nvGraphicFramePr>
        <p:xfrm>
          <a:off x="301027" y="1700808"/>
          <a:ext cx="8519444" cy="482453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607993"/>
                <a:gridCol w="3477324"/>
                <a:gridCol w="2434127"/>
              </a:tblGrid>
              <a:tr h="2412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US" altLang="zh-TW" sz="3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6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en-US" altLang="zh-TW" sz="36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137,653,894 </a:t>
                      </a:r>
                      <a:endParaRPr lang="en-US" altLang="zh-TW" sz="3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16.6%</a:t>
                      </a:r>
                      <a:endParaRPr lang="en-US" altLang="zh-TW" sz="40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412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US" altLang="zh-TW" sz="3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6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en-US" altLang="zh-TW" sz="36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160,496,821 </a:t>
                      </a:r>
                      <a:endParaRPr lang="en-US" altLang="zh-TW" sz="3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向下箭號 5"/>
          <p:cNvSpPr/>
          <p:nvPr/>
        </p:nvSpPr>
        <p:spPr>
          <a:xfrm rot="10800000">
            <a:off x="7308304" y="2564904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042797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617824"/>
              </p:ext>
            </p:extLst>
          </p:nvPr>
        </p:nvGraphicFramePr>
        <p:xfrm>
          <a:off x="142843" y="918465"/>
          <a:ext cx="8858313" cy="251053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81300"/>
                <a:gridCol w="2016263"/>
                <a:gridCol w="2376310"/>
                <a:gridCol w="1800235"/>
                <a:gridCol w="1584205"/>
              </a:tblGrid>
              <a:tr h="9462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  <a:endParaRPr lang="zh-CN" altLang="en-US" sz="2400" b="1" i="0" u="none" strike="noStrike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總投入工時</a:t>
                      </a:r>
                      <a:endParaRPr lang="zh-CN" altLang="en-US" sz="2400" b="1" i="0" u="none" strike="noStrike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銷售金額</a:t>
                      </a:r>
                      <a:r>
                        <a:rPr lang="en-US" altLang="zh-CN" sz="2400" b="1" u="none" strike="noStrike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2400" b="1" u="none" strike="noStrike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RMB)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單位工時產值</a:t>
                      </a:r>
                      <a:r>
                        <a:rPr lang="en-US" altLang="zh-CN" sz="2400" b="1" u="none" strike="noStrike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CN" sz="2400" b="1" u="none" strike="noStrike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RMB)</a:t>
                      </a:r>
                      <a:endParaRPr lang="en-US" altLang="zh-CN" sz="2400" b="1" i="0" u="none" strike="noStrike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單位工時產值進步率</a:t>
                      </a:r>
                      <a:endParaRPr lang="zh-CN" altLang="en-US" sz="2400" b="1" i="0" u="none" strike="noStrike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</a:tr>
              <a:tr h="6952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/>
                        <a:t>2015</a:t>
                      </a:r>
                      <a:r>
                        <a:rPr lang="zh-CN" altLang="en-US" sz="2400" b="1" u="none" strike="noStrike"/>
                        <a:t>年</a:t>
                      </a:r>
                      <a:endParaRPr lang="zh-CN" altLang="en-US" sz="2400" b="1" i="0" u="none" strike="noStrike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/>
                        <a:t>2,621,737.70 </a:t>
                      </a:r>
                      <a:endParaRPr lang="en-US" altLang="zh-CN" sz="2400" b="1" i="0" u="none" strike="noStrike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/>
                        <a:t>484,241,529.40 </a:t>
                      </a:r>
                      <a:endParaRPr lang="en-US" altLang="zh-CN" sz="2400" b="1" i="0" u="none" strike="noStrike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/>
                        <a:t>184.70 </a:t>
                      </a:r>
                      <a:endParaRPr lang="en-US" altLang="zh-CN" sz="2400" b="1" i="0" u="none" strike="noStrike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/>
                        <a:t>13.82%</a:t>
                      </a:r>
                      <a:endParaRPr lang="en-US" altLang="zh-CN" sz="2400" b="1" i="0" u="none" strike="noStrike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</a:tr>
              <a:tr h="869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/>
                        <a:t>2016</a:t>
                      </a:r>
                      <a:r>
                        <a:rPr lang="zh-CN" altLang="en-US" sz="2400" b="1" u="none" strike="noStrike"/>
                        <a:t>年</a:t>
                      </a:r>
                      <a:endParaRPr lang="zh-CN" altLang="en-US" sz="2400" b="1" i="0" u="none" strike="noStrike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/>
                        <a:t>2,365,632.63 </a:t>
                      </a:r>
                      <a:endParaRPr lang="en-US" altLang="zh-CN" sz="2400" b="1" i="0" u="none" strike="noStrike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/>
                        <a:t>497,306,727.27 </a:t>
                      </a:r>
                      <a:endParaRPr lang="en-US" altLang="zh-CN" sz="2400" b="1" i="0" u="none" strike="noStrike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/>
                        <a:t>210.22 </a:t>
                      </a:r>
                      <a:endParaRPr lang="en-US" altLang="zh-CN" sz="2400" b="1" i="0" u="none" strike="noStrike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4130148345"/>
              </p:ext>
            </p:extLst>
          </p:nvPr>
        </p:nvGraphicFramePr>
        <p:xfrm>
          <a:off x="214282" y="3429000"/>
          <a:ext cx="8786874" cy="321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1964513" y="5214950"/>
            <a:ext cx="52149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964513" y="3857628"/>
            <a:ext cx="52149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43108" y="485776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13.82%</a:t>
            </a:r>
            <a:endParaRPr lang="zh-CN" altLang="en-US" dirty="0">
              <a:ln>
                <a:solidFill>
                  <a:srgbClr val="FF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285728"/>
            <a:ext cx="4643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單位工時產值</a:t>
            </a:r>
            <a:endParaRPr lang="zh-CN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467632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2 4.81481E-6 L 0.01216 -0.146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2015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2016 KPI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41208"/>
              </p:ext>
            </p:extLst>
          </p:nvPr>
        </p:nvGraphicFramePr>
        <p:xfrm>
          <a:off x="107504" y="1196752"/>
          <a:ext cx="8856984" cy="3600399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754905"/>
                <a:gridCol w="561791"/>
                <a:gridCol w="561791"/>
                <a:gridCol w="561791"/>
                <a:gridCol w="561791"/>
                <a:gridCol w="561791"/>
                <a:gridCol w="561791"/>
                <a:gridCol w="561791"/>
                <a:gridCol w="561791"/>
                <a:gridCol w="561791"/>
                <a:gridCol w="561791"/>
                <a:gridCol w="561791"/>
                <a:gridCol w="561791"/>
                <a:gridCol w="561791"/>
                <a:gridCol w="798796"/>
              </a:tblGrid>
              <a:tr h="440759"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製造處</a:t>
                      </a:r>
                      <a:r>
                        <a:rPr lang="en-US" altLang="zh-TW" sz="24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2016</a:t>
                      </a:r>
                      <a:r>
                        <a:rPr lang="zh-TW" altLang="en-US" sz="24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 </a:t>
                      </a:r>
                      <a:r>
                        <a:rPr lang="en-US" altLang="zh-TW" sz="24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KPI</a:t>
                      </a:r>
                      <a:r>
                        <a:rPr lang="zh-TW" altLang="en-US" sz="24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分數</a:t>
                      </a:r>
                      <a:endParaRPr lang="zh-TW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63192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單位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制一部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制五部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制三部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制六部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生管部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EIC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EAC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品保</a:t>
                      </a:r>
                      <a:endParaRPr lang="zh-TW" altLang="en-US" sz="18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平均</a:t>
                      </a:r>
                      <a:endParaRPr lang="en-US" altLang="zh-TW" sz="1600" b="1" u="none" strike="noStrike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zh-TW" altLang="en-US" sz="1600" b="1" u="none" strike="noStrike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得分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</a:tr>
              <a:tr h="63192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年度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MS1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MS6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MS3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MS7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MS5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MS8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MS9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MS2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MS10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　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1" u="none" strike="noStrike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　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1" u="none" strike="noStrike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　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1" u="none" strike="noStrike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　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1" u="none" strike="noStrike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　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</a:tr>
              <a:tr h="6319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2015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78.00 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85.10 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88.60 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81.80 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83.80 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83.80 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83.80 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74.70 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74.70 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　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　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　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　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81.59 </a:t>
                      </a:r>
                      <a:endParaRPr lang="en-US" altLang="zh-TW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</a:tr>
              <a:tr h="6319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2016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90.37 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86.74 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88.67 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88.61 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84.63 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85.11 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81.64 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78.97 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71.92 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87.73 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83.18 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87.70 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96.00 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86.69</a:t>
                      </a:r>
                    </a:p>
                  </a:txBody>
                  <a:tcPr marL="5127" marR="5127" marT="5127" marB="0" anchor="ctr"/>
                </a:tc>
              </a:tr>
              <a:tr h="63192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比較</a:t>
                      </a:r>
                      <a:r>
                        <a:rPr lang="zh-TW" altLang="en-US" sz="1600" b="1" u="none" strike="noStrike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值</a:t>
                      </a:r>
                      <a:endParaRPr lang="en-US" altLang="zh-TW" sz="1600" b="1" u="none" strike="noStrike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-US" altLang="zh-TW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%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u="none" strike="noStrike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15.9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u="none" strike="noStrike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1.9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u="none" strike="noStrike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0.1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u="none" strike="noStrike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8.3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u="none" strike="noStrike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1.0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u="none" strike="noStrike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1.6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TW" sz="18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2.6</a:t>
                      </a:r>
                      <a:endParaRPr lang="en-US" altLang="zh-TW" sz="1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u="none" strike="noStrike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5.7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TW" sz="18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3.7</a:t>
                      </a:r>
                      <a:endParaRPr lang="en-US" altLang="zh-TW" sz="1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　</a:t>
                      </a:r>
                      <a:endParaRPr lang="zh-TW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　</a:t>
                      </a:r>
                      <a:endParaRPr lang="zh-TW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　</a:t>
                      </a:r>
                      <a:endParaRPr lang="zh-TW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　</a:t>
                      </a:r>
                      <a:endParaRPr lang="zh-TW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6.25%</a:t>
                      </a:r>
                      <a:endParaRPr lang="en-US" altLang="zh-TW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127" marR="5127" marT="5127" marB="0" anchor="ctr"/>
                </a:tc>
              </a:tr>
            </a:tbl>
          </a:graphicData>
        </a:graphic>
      </p:graphicFrame>
      <p:sp>
        <p:nvSpPr>
          <p:cNvPr id="3" name="動作按鈕: 終點 2">
            <a:hlinkClick r:id="rId2" action="ppaction://hlinkfile" highlightClick="1"/>
          </p:cNvPr>
          <p:cNvSpPr/>
          <p:nvPr/>
        </p:nvSpPr>
        <p:spPr>
          <a:xfrm>
            <a:off x="6948264" y="5877272"/>
            <a:ext cx="1042416" cy="394344"/>
          </a:xfrm>
          <a:prstGeom prst="actionButtonEnd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67473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年度关键质量工作报告</a:t>
            </a:r>
            <a:r>
              <a:rPr kumimoji="0" lang="en-US" altLang="zh-CN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323528" y="1916832"/>
          <a:ext cx="8280921" cy="417646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226592"/>
                <a:gridCol w="2051467"/>
                <a:gridCol w="2001431"/>
                <a:gridCol w="2001431"/>
              </a:tblGrid>
              <a:tr h="5966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年度</a:t>
                      </a:r>
                      <a:endParaRPr lang="zh-TW" sz="2800" b="1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目标</a:t>
                      </a:r>
                      <a:r>
                        <a:rPr lang="en-US" sz="2800" b="1" kern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(%)</a:t>
                      </a:r>
                      <a:endParaRPr lang="zh-TW" sz="2800" b="1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实绩</a:t>
                      </a:r>
                      <a:r>
                        <a:rPr lang="en-US" sz="2800" b="1" kern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(%)</a:t>
                      </a:r>
                      <a:endParaRPr lang="zh-TW" sz="2800" b="1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备注</a:t>
                      </a:r>
                      <a:endParaRPr lang="zh-TW" sz="2800" b="1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966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2015-OP</a:t>
                      </a:r>
                      <a:endParaRPr lang="zh-TW" sz="2800" b="1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0.28</a:t>
                      </a:r>
                      <a:endParaRPr lang="zh-TW" sz="2800" b="1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0.243</a:t>
                      </a:r>
                      <a:endParaRPr lang="zh-TW" sz="2800" b="1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5-NG</a:t>
                      </a:r>
                      <a:endParaRPr lang="zh-TW" sz="2800" b="1" kern="10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966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2016-OP</a:t>
                      </a:r>
                      <a:endParaRPr lang="zh-TW" sz="2800" b="1" kern="10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0.252</a:t>
                      </a:r>
                      <a:endParaRPr lang="zh-TW" sz="2800" b="1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800" b="1" kern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r>
                        <a:rPr lang="en-US" sz="2800" b="1" kern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0.231</a:t>
                      </a:r>
                      <a:endParaRPr lang="zh-TW" sz="2800" b="1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-9%</a:t>
                      </a:r>
                      <a:endParaRPr lang="zh-TW" sz="2800" b="1" kern="10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966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solidFill>
                            <a:srgbClr val="0000FF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2017-OP</a:t>
                      </a:r>
                      <a:endParaRPr lang="zh-TW" sz="2800" b="1" kern="100" dirty="0">
                        <a:solidFill>
                          <a:srgbClr val="0000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solidFill>
                            <a:srgbClr val="0000FF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0.231</a:t>
                      </a:r>
                      <a:endParaRPr lang="zh-TW" sz="2800" b="1" kern="100" dirty="0">
                        <a:solidFill>
                          <a:srgbClr val="0000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2800" b="1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2800" b="1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966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2015-RF</a:t>
                      </a:r>
                      <a:endParaRPr lang="zh-TW" sz="2800" b="1" kern="10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0.07</a:t>
                      </a:r>
                      <a:endParaRPr lang="zh-TW" sz="2800" b="1" kern="10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0.047</a:t>
                      </a:r>
                      <a:endParaRPr lang="zh-TW" sz="2800" b="1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6-NG</a:t>
                      </a:r>
                      <a:endParaRPr lang="zh-TW" sz="2800" b="1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966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2016-RF</a:t>
                      </a:r>
                      <a:endParaRPr lang="zh-TW" sz="2800" b="1" kern="10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0.063</a:t>
                      </a:r>
                      <a:endParaRPr lang="zh-TW" sz="2800" b="1" kern="10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800" b="1" kern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r>
                        <a:rPr lang="en-US" sz="2800" b="1" kern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0.096</a:t>
                      </a:r>
                      <a:endParaRPr lang="zh-TW" sz="2800" b="1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+52.38</a:t>
                      </a:r>
                      <a:endParaRPr lang="zh-TW" sz="2800" b="1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966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 dirty="0" smtClean="0">
                          <a:solidFill>
                            <a:srgbClr val="0000FF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2017-RF</a:t>
                      </a:r>
                      <a:endParaRPr lang="zh-TW" sz="2800" b="1" kern="100" dirty="0">
                        <a:solidFill>
                          <a:srgbClr val="0000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solidFill>
                            <a:srgbClr val="0000FF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0.063</a:t>
                      </a:r>
                      <a:endParaRPr lang="zh-TW" sz="2800" b="1" kern="100" dirty="0">
                        <a:solidFill>
                          <a:srgbClr val="0000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2800" b="1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2800" b="1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1144776"/>
            <a:ext cx="3911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与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RF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</a:t>
            </a:r>
            <a:r>
              <a:rPr lang="zh-TW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质量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目标</a:t>
            </a:r>
            <a:endParaRPr lang="zh-CN" altLang="en-US" sz="4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4139952" y="3501008"/>
            <a:ext cx="1008112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4355976" y="5229200"/>
            <a:ext cx="0" cy="6480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音訊 2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649032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客戶滿意度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（分值）</a:t>
            </a:r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2875" y="928688"/>
          <a:ext cx="8786813" cy="2387600"/>
        </p:xfrm>
        <a:graphic>
          <a:graphicData uri="http://schemas.openxmlformats.org/drawingml/2006/table">
            <a:tbl>
              <a:tblPr/>
              <a:tblGrid>
                <a:gridCol w="2362200"/>
                <a:gridCol w="2176463"/>
                <a:gridCol w="2124075"/>
                <a:gridCol w="2124075"/>
              </a:tblGrid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年度</a:t>
                      </a:r>
                      <a:endParaRPr kumimoji="0" lang="zh-TW" altLang="zh-TW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目標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實績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備註</a:t>
                      </a:r>
                      <a:endParaRPr kumimoji="0" lang="zh-TW" altLang="zh-TW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2015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95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95.04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2016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95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95.05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2017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95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kumimoji="0" lang="zh-TW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>
          <a:xfrm flipH="1">
            <a:off x="4000500" y="2500313"/>
            <a:ext cx="1008063" cy="431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图表 13"/>
          <p:cNvGraphicFramePr>
            <a:graphicFrameLocks/>
          </p:cNvGraphicFramePr>
          <p:nvPr/>
        </p:nvGraphicFramePr>
        <p:xfrm>
          <a:off x="142844" y="3429000"/>
          <a:ext cx="8858312" cy="3143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2872336"/>
              </p:ext>
            </p:extLst>
          </p:nvPr>
        </p:nvGraphicFramePr>
        <p:xfrm>
          <a:off x="257224" y="3434164"/>
          <a:ext cx="8858312" cy="3143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2120982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5999163" cy="533400"/>
          </a:xfrm>
        </p:spPr>
        <p:txBody>
          <a:bodyPr/>
          <a:lstStyle/>
          <a:p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客戶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投诉率（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%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097620"/>
              </p:ext>
            </p:extLst>
          </p:nvPr>
        </p:nvGraphicFramePr>
        <p:xfrm>
          <a:off x="142875" y="928688"/>
          <a:ext cx="8786813" cy="5372100"/>
        </p:xfrm>
        <a:graphic>
          <a:graphicData uri="http://schemas.openxmlformats.org/drawingml/2006/table">
            <a:tbl>
              <a:tblPr/>
              <a:tblGrid>
                <a:gridCol w="2362200"/>
                <a:gridCol w="2176463"/>
                <a:gridCol w="2124075"/>
                <a:gridCol w="2124075"/>
              </a:tblGrid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年度</a:t>
                      </a:r>
                      <a:endParaRPr kumimoji="0" lang="zh-TW" altLang="zh-TW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目标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实绩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备注</a:t>
                      </a:r>
                      <a:endParaRPr kumimoji="0" lang="zh-TW" altLang="zh-TW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2010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0.900%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0.87%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2011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0.800%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0.61%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2012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0.600%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0.82%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2013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0.600%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0.43%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2014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0.570%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0.71%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2015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0.570%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0.40%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2016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0.513%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0.27%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2017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0.300%</a:t>
                      </a: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41.52%</a:t>
                      </a:r>
                      <a:endParaRPr kumimoji="0" lang="zh-TW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</a:tr>
            </a:tbl>
          </a:graphicData>
        </a:graphic>
      </p:graphicFrame>
      <p:cxnSp>
        <p:nvCxnSpPr>
          <p:cNvPr id="5" name="直線單箭頭接點 5"/>
          <p:cNvCxnSpPr/>
          <p:nvPr/>
        </p:nvCxnSpPr>
        <p:spPr>
          <a:xfrm>
            <a:off x="4427984" y="5445224"/>
            <a:ext cx="2283" cy="5592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8624276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三化一穩定持續推展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IT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化</a:t>
            </a:r>
            <a:endParaRPr lang="en-US" altLang="zh-TW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生產作業自動化</a:t>
            </a:r>
            <a:endParaRPr lang="en-US" altLang="zh-TW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人員專業化</a:t>
            </a:r>
            <a:endParaRPr lang="en-US" altLang="zh-TW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關鍵崗位人員穩定</a:t>
            </a:r>
            <a:endParaRPr lang="zh-TW" altLang="en-US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268413"/>
            <a:ext cx="1656184" cy="124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6766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6431632" cy="533400"/>
          </a:xfrm>
        </p:spPr>
        <p:txBody>
          <a:bodyPr/>
          <a:lstStyle/>
          <a:p>
            <a:r>
              <a:rPr lang="zh-CN" altLang="zh-TW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落實</a:t>
            </a:r>
            <a:r>
              <a:rPr lang="zh-TW" altLang="en-US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華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『</a:t>
            </a:r>
            <a:r>
              <a:rPr lang="zh-CN" altLang="zh-TW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三化一穩定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』</a:t>
            </a:r>
            <a:r>
              <a:rPr lang="zh-CN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工作</a:t>
            </a:r>
            <a:r>
              <a:rPr lang="zh-CN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的推</a:t>
            </a:r>
            <a:r>
              <a:rPr lang="zh-CN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展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7854" y="1484784"/>
            <a:ext cx="83529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CN" altLang="zh-TW" sz="28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『</a:t>
            </a:r>
            <a:r>
              <a:rPr lang="zh-CN" altLang="zh-TW" sz="2800" b="1" kern="1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</a:t>
            </a:r>
            <a:r>
              <a:rPr lang="en-US" altLang="zh-TW" sz="2800" b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</a:t>
            </a:r>
            <a:r>
              <a:rPr lang="zh-CN" altLang="zh-TW" sz="2800" b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化系統建設』</a:t>
            </a:r>
            <a:endParaRPr lang="en-US" altLang="zh-CN" sz="2800" b="1" kern="100" dirty="0" smtClean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CN" sz="2800" b="1" kern="100" dirty="0" smtClean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b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CN" altLang="zh-TW" sz="2800" b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企業資訊中心負責年度資訊化系統建設。</a:t>
            </a:r>
            <a:endParaRPr lang="en-US" altLang="zh-CN" sz="2800" b="1" kern="100" dirty="0" smtClean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zh-TW" sz="2800" kern="100" dirty="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TW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2800" b="1" kern="1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2016</a:t>
            </a:r>
            <a:r>
              <a:rPr lang="zh-CN" altLang="zh-TW" sz="2800" b="1" kern="1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800" b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</a:t>
            </a:r>
            <a:r>
              <a:rPr lang="zh-CN" altLang="zh-TW" sz="2800" b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化系統建設計畫</a:t>
            </a:r>
            <a:r>
              <a:rPr lang="en-US" altLang="zh-TW" sz="2800" b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CN" altLang="zh-TW" sz="2800" b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件，並已完成</a:t>
            </a:r>
            <a:r>
              <a:rPr lang="en-US" altLang="zh-TW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CN" altLang="zh-TW" sz="28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件</a:t>
            </a:r>
            <a:r>
              <a:rPr lang="zh-CN" altLang="zh-TW" sz="28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CN" sz="2800" b="1" kern="100" dirty="0" smtClean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CN" sz="2800" b="1" kern="1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CN" sz="28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2017</a:t>
            </a:r>
            <a:r>
              <a:rPr lang="zh-TW" altLang="en-US" sz="2800" b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 </a:t>
            </a:r>
            <a:r>
              <a:rPr lang="en-US" altLang="zh-TW" sz="2800" b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</a:t>
            </a:r>
            <a:r>
              <a:rPr lang="zh-CN" altLang="zh-TW" sz="2800" b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化系統建設計畫</a:t>
            </a:r>
            <a:r>
              <a:rPr lang="en-US" altLang="zh-TW" sz="2800" b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CN" altLang="zh-TW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件</a:t>
            </a:r>
            <a:endParaRPr lang="en-US" altLang="zh-CN" sz="2800" b="1" kern="100" dirty="0" smtClean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800" b="1" kern="1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800" b="1" kern="100" dirty="0" smtClean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zh-TW" sz="2800" kern="100" dirty="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56334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華為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化管理要求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個模塊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六邊形 3"/>
          <p:cNvSpPr/>
          <p:nvPr/>
        </p:nvSpPr>
        <p:spPr>
          <a:xfrm>
            <a:off x="107504" y="1340768"/>
            <a:ext cx="1656184" cy="1440160"/>
          </a:xfrm>
          <a:prstGeom prst="hexagon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 BOM</a:t>
            </a:r>
            <a:r>
              <a:rPr lang="zh-TW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管控</a:t>
            </a:r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含</a:t>
            </a:r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AVL</a:t>
            </a:r>
            <a:r>
              <a:rPr lang="zh-TW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清單</a:t>
            </a:r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六邊形 4"/>
          <p:cNvSpPr/>
          <p:nvPr/>
        </p:nvSpPr>
        <p:spPr>
          <a:xfrm>
            <a:off x="1825882" y="1340768"/>
            <a:ext cx="1656184" cy="1440160"/>
          </a:xfrm>
          <a:prstGeom prst="hexagon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 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原材料管控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六邊形 5"/>
          <p:cNvSpPr/>
          <p:nvPr/>
        </p:nvSpPr>
        <p:spPr>
          <a:xfrm>
            <a:off x="3544260" y="1340768"/>
            <a:ext cx="1656184" cy="1440160"/>
          </a:xfrm>
          <a:prstGeom prst="hexagon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 </a:t>
            </a:r>
            <a:r>
              <a:rPr lang="zh-TW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文控模塊</a:t>
            </a:r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含產品圖紙規格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六邊形 6"/>
          <p:cNvSpPr/>
          <p:nvPr/>
        </p:nvSpPr>
        <p:spPr>
          <a:xfrm>
            <a:off x="107504" y="2996952"/>
            <a:ext cx="1656184" cy="1440160"/>
          </a:xfrm>
          <a:prstGeom prst="hexagon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 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生產管控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含設備員工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六邊形 7"/>
          <p:cNvSpPr/>
          <p:nvPr/>
        </p:nvSpPr>
        <p:spPr>
          <a:xfrm>
            <a:off x="1825882" y="2996952"/>
            <a:ext cx="1656184" cy="1440160"/>
          </a:xfrm>
          <a:prstGeom prst="hexagon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 </a:t>
            </a:r>
            <a:r>
              <a:rPr lang="zh-TW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物流</a:t>
            </a:r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條碼掃描追溯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六邊形 8"/>
          <p:cNvSpPr/>
          <p:nvPr/>
        </p:nvSpPr>
        <p:spPr>
          <a:xfrm>
            <a:off x="3544260" y="2996952"/>
            <a:ext cx="1656184" cy="1440160"/>
          </a:xfrm>
          <a:prstGeom prst="hexagon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 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校驗模塊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六邊形 9"/>
          <p:cNvSpPr/>
          <p:nvPr/>
        </p:nvSpPr>
        <p:spPr>
          <a:xfrm>
            <a:off x="107504" y="4653136"/>
            <a:ext cx="1656184" cy="1440160"/>
          </a:xfrm>
          <a:prstGeom prst="hexagon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 </a:t>
            </a:r>
            <a:r>
              <a:rPr lang="zh-TW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模具治具管控模塊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六邊形 10"/>
          <p:cNvSpPr/>
          <p:nvPr/>
        </p:nvSpPr>
        <p:spPr>
          <a:xfrm>
            <a:off x="1825882" y="4653136"/>
            <a:ext cx="1656184" cy="1440160"/>
          </a:xfrm>
          <a:prstGeom prst="hexagon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 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客戶投訴處理模塊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六邊形 11"/>
          <p:cNvSpPr/>
          <p:nvPr/>
        </p:nvSpPr>
        <p:spPr>
          <a:xfrm>
            <a:off x="3544260" y="4653136"/>
            <a:ext cx="1656184" cy="1440160"/>
          </a:xfrm>
          <a:prstGeom prst="hexagon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 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制程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SPC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管控模塊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20072" y="1455117"/>
            <a:ext cx="40318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華為總結生產類供應商來料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及生產管控、追溯管理等需要，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建議從以上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個方面進行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IT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化分析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及改善，推動生產全流程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IT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化管理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200444" y="3285083"/>
            <a:ext cx="39036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基線模塊優先推行：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BOM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股控模塊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文控及變更管理模塊、物流條碼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掃描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追溯模塊，模治具管控模塊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實現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IT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化，確保基礎生產管控及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追溯滿足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IT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化要求。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739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149080"/>
            <a:ext cx="3347864" cy="236694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8600" y="1268760"/>
            <a:ext cx="8784976" cy="4248472"/>
          </a:xfrm>
        </p:spPr>
        <p:txBody>
          <a:bodyPr/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製造單位產能推移圖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單位工時產值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人均產值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營業額與數量比值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b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制造處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2016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KPI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kumimoji="0" lang="zh-CN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年度</a:t>
            </a:r>
            <a:r>
              <a:rPr kumimoji="0" lang="zh-CN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关键质</a:t>
            </a:r>
            <a:r>
              <a:rPr kumimoji="0" lang="zh-CN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量</a:t>
            </a:r>
            <a:r>
              <a:rPr kumimoji="0" lang="en-US" altLang="zh-CN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kumimoji="0" lang="en-US" altLang="zh-CN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kumimoji="0"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0"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kumimoji="0"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.1 OP/RF</a:t>
            </a:r>
            <a:r>
              <a:rPr kumimoji="0"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質量目標</a:t>
            </a:r>
            <a:r>
              <a:rPr kumimoji="0"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kumimoji="0"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kumimoji="0"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4.2 </a:t>
            </a:r>
            <a:r>
              <a:rPr kumimoji="0"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客戶滿意度</a:t>
            </a:r>
            <a:r>
              <a:rPr kumimoji="0"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kumimoji="0"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kumimoji="0"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4.3 </a:t>
            </a:r>
            <a:r>
              <a:rPr kumimoji="0"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客訴目標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三化一穩定持續推動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5.1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IT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系統建設</a:t>
            </a:r>
            <a:b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5.2 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自動化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建設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總結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 bwMode="auto">
          <a:xfrm>
            <a:off x="228600" y="303213"/>
            <a:ext cx="59991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+mj-lt"/>
                <a:ea typeface="新細明體" charset="-12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zh-TW" altLang="en-US" kern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報告內容</a:t>
            </a:r>
            <a:r>
              <a:rPr lang="en-US" altLang="zh-TW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kern="0" dirty="0"/>
          </a:p>
        </p:txBody>
      </p:sp>
      <p:pic>
        <p:nvPicPr>
          <p:cNvPr id="5" name="音訊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7"/>
          <p:cNvSpPr>
            <a:spLocks noChangeArrowheads="1"/>
          </p:cNvSpPr>
          <p:nvPr/>
        </p:nvSpPr>
        <p:spPr bwMode="auto">
          <a:xfrm>
            <a:off x="214313" y="142875"/>
            <a:ext cx="6072187" cy="714375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信息化系统建设</a:t>
            </a:r>
            <a:endParaRPr lang="en-US" altLang="zh-CN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107504" y="1057300"/>
            <a:ext cx="9036496" cy="499492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DDF3EA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22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一</a:t>
            </a:r>
            <a:r>
              <a:rPr lang="en-US" altLang="zh-CN" sz="22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.2016</a:t>
            </a:r>
            <a:r>
              <a:rPr lang="zh-CN" altLang="en-US" sz="22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年度</a:t>
            </a:r>
            <a:r>
              <a:rPr lang="zh-CN" altLang="en-US" sz="22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完成</a:t>
            </a:r>
            <a:r>
              <a:rPr lang="zh-CN" altLang="en-US" sz="2200" b="1" smtClean="0">
                <a:solidFill>
                  <a:srgbClr val="0066FF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220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模組開發數</a:t>
            </a:r>
            <a:r>
              <a:rPr lang="zh-CN" altLang="en-US" sz="2000" smtClean="0">
                <a:solidFill>
                  <a:srgbClr val="0066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 b="1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20</a:t>
            </a:r>
            <a:r>
              <a:rPr lang="zh-CN" altLang="en-US" sz="220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項</a:t>
            </a:r>
            <a:r>
              <a:rPr lang="en-US" altLang="zh-CN" sz="2000" b="1" smtClean="0">
                <a:solidFill>
                  <a:srgbClr val="0066FF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20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提案改善件數</a:t>
            </a:r>
            <a:r>
              <a:rPr lang="zh-CN" altLang="en-US" sz="2000" smtClean="0">
                <a:solidFill>
                  <a:srgbClr val="0066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000" b="1" dirty="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31</a:t>
            </a:r>
            <a:r>
              <a:rPr lang="zh-CN" altLang="en-US" sz="22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件</a:t>
            </a:r>
            <a:endParaRPr lang="en-US" altLang="zh-CN" sz="2200" b="1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7504" y="1700808"/>
            <a:ext cx="9036496" cy="499492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DDF3EA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22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二</a:t>
            </a:r>
            <a:r>
              <a:rPr lang="en-US" altLang="zh-CN" sz="22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2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建立新的企業資訊化系統集成平臺</a:t>
            </a:r>
            <a:r>
              <a:rPr lang="en-US" altLang="zh-CN" sz="22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(Web</a:t>
            </a:r>
            <a:r>
              <a:rPr lang="zh-CN" altLang="en-US" sz="22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版，系統覆蓋範圍更廣</a:t>
            </a:r>
            <a:r>
              <a:rPr lang="en-US" altLang="zh-CN" sz="22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)</a:t>
            </a:r>
            <a:endParaRPr lang="en-US" altLang="zh-CN" sz="2200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204864"/>
            <a:ext cx="903649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852937"/>
            <a:ext cx="9036496" cy="381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708646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7"/>
          <p:cNvSpPr>
            <a:spLocks noChangeArrowheads="1"/>
          </p:cNvSpPr>
          <p:nvPr/>
        </p:nvSpPr>
        <p:spPr bwMode="auto">
          <a:xfrm>
            <a:off x="214313" y="142875"/>
            <a:ext cx="6072187" cy="714375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資訊化系統建設</a:t>
            </a:r>
            <a:endParaRPr lang="en-US" altLang="zh-CN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107504" y="1057300"/>
            <a:ext cx="9036496" cy="499492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DDF3EA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22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三</a:t>
            </a:r>
            <a:r>
              <a:rPr lang="en-US" altLang="zh-CN" sz="22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.MES</a:t>
            </a:r>
            <a:r>
              <a:rPr lang="zh-CN" altLang="en-US" sz="22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系统持续完善优化项目 </a:t>
            </a:r>
            <a:r>
              <a:rPr lang="en-US" altLang="zh-CN" sz="2400" b="1" dirty="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sz="2400" b="1" dirty="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项   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MES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管控更加系统化</a:t>
            </a:r>
            <a:endParaRPr lang="en-US" altLang="zh-CN" sz="2400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7504" y="3573016"/>
            <a:ext cx="9036496" cy="499492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DDF3EA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22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四</a:t>
            </a:r>
            <a:r>
              <a:rPr lang="en-US" altLang="zh-CN" sz="22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2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網路，硬體變革</a:t>
            </a:r>
            <a:endParaRPr lang="en-US" altLang="zh-CN" sz="2200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7" name="Group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63998"/>
              </p:ext>
            </p:extLst>
          </p:nvPr>
        </p:nvGraphicFramePr>
        <p:xfrm>
          <a:off x="107504" y="1628800"/>
          <a:ext cx="9036496" cy="1872208"/>
        </p:xfrm>
        <a:graphic>
          <a:graphicData uri="http://schemas.openxmlformats.org/drawingml/2006/table">
            <a:tbl>
              <a:tblPr/>
              <a:tblGrid>
                <a:gridCol w="5328592"/>
                <a:gridCol w="3707904"/>
              </a:tblGrid>
              <a:tr h="1872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1.</a:t>
                      </a: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加入靜電測試防呆功能</a:t>
                      </a: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2.</a:t>
                      </a: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增加包裝匯總終檢功能</a:t>
                      </a: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3.</a:t>
                      </a: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本體鐳射雕刻增加同時雕刻一維和二維功能</a:t>
                      </a: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4.</a:t>
                      </a: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增加亞旭標出貨簽列印功能</a:t>
                      </a: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5.</a:t>
                      </a: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增加本體報廢管理</a:t>
                      </a: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50000">
                          <a:srgbClr val="FFFFFF"/>
                        </a:gs>
                        <a:gs pos="100000">
                          <a:srgbClr val="DDDDDD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6.</a:t>
                      </a: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增加雙</a:t>
                      </a: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TO</a:t>
                      </a: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產品系列功能</a:t>
                      </a: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7.</a:t>
                      </a: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增加</a:t>
                      </a: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RFOG</a:t>
                      </a: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產品系列功能</a:t>
                      </a: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8.</a:t>
                      </a: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增加</a:t>
                      </a: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TRX</a:t>
                      </a: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產品系列功能</a:t>
                      </a: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9.</a:t>
                      </a: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標籤列印便捷防呆優化</a:t>
                      </a: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10.</a:t>
                      </a: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出貨白盒自動稱重</a:t>
                      </a: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50000">
                          <a:srgbClr val="FFFFFF"/>
                        </a:gs>
                        <a:gs pos="100000">
                          <a:srgbClr val="DDDDDD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8" name="Group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87575"/>
              </p:ext>
            </p:extLst>
          </p:nvPr>
        </p:nvGraphicFramePr>
        <p:xfrm>
          <a:off x="107504" y="4149080"/>
          <a:ext cx="9036496" cy="2376264"/>
        </p:xfrm>
        <a:graphic>
          <a:graphicData uri="http://schemas.openxmlformats.org/drawingml/2006/table">
            <a:tbl>
              <a:tblPr/>
              <a:tblGrid>
                <a:gridCol w="9036496"/>
              </a:tblGrid>
              <a:tr h="237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1.</a:t>
                      </a: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公司網路骨幹替換為光纖傳輸，實現三層交換機管控，車間，辦公全網打通。</a:t>
                      </a: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</a:t>
                      </a: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優點：資料傳輸速度更快，網路訪問更便捷，為系統集成打下基礎</a:t>
                      </a: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2.</a:t>
                      </a: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導入桌面終端虛擬化設備</a:t>
                      </a: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終端操作發展趨勢</a:t>
                      </a: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</a:t>
                      </a: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優點：體積小，節省空間，節省電；管理人員易於維護和管控，節省管理成本</a:t>
                      </a: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3.</a:t>
                      </a: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導入自動備份存放裝置，實現重要資料定時自動化備份，無須人工作業</a:t>
                      </a: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4.</a:t>
                      </a: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主動車間部署獨立監控網路，車間生產狀況可即時網路直播</a:t>
                      </a: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50000">
                          <a:srgbClr val="FFFFFF"/>
                        </a:gs>
                        <a:gs pos="100000">
                          <a:srgbClr val="DDDDDD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05181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00034" y="188640"/>
            <a:ext cx="4643470" cy="571503"/>
          </a:xfrm>
        </p:spPr>
        <p:txBody>
          <a:bodyPr/>
          <a:lstStyle/>
          <a:p>
            <a:r>
              <a:rPr lang="zh-CN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企業自動化中心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0441965"/>
              </p:ext>
            </p:extLst>
          </p:nvPr>
        </p:nvGraphicFramePr>
        <p:xfrm>
          <a:off x="-108520" y="1196752"/>
          <a:ext cx="9144000" cy="5307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矩形 2"/>
          <p:cNvSpPr/>
          <p:nvPr/>
        </p:nvSpPr>
        <p:spPr>
          <a:xfrm>
            <a:off x="107504" y="5661248"/>
            <a:ext cx="90364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276718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00034" y="188640"/>
            <a:ext cx="4643470" cy="571503"/>
          </a:xfrm>
        </p:spPr>
        <p:txBody>
          <a:bodyPr/>
          <a:lstStyle/>
          <a:p>
            <a:r>
              <a:rPr lang="zh-CN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企業自動化中心</a:t>
            </a:r>
            <a:endParaRPr lang="zh-TW" altLang="en-US" dirty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340225495"/>
              </p:ext>
            </p:extLst>
          </p:nvPr>
        </p:nvGraphicFramePr>
        <p:xfrm>
          <a:off x="-214346" y="1000108"/>
          <a:ext cx="9534525" cy="5429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61173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755576" y="1268760"/>
            <a:ext cx="7627920" cy="4824535"/>
            <a:chOff x="566" y="1056"/>
            <a:chExt cx="4644" cy="2964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gray">
            <a:xfrm>
              <a:off x="1200" y="1536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gray">
            <a:xfrm>
              <a:off x="1056" y="1056"/>
              <a:ext cx="3648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64314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zh-TW" sz="24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2016</a:t>
              </a:r>
              <a:r>
                <a:rPr lang="zh-TW" altLang="en-US" sz="24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年效益</a:t>
              </a:r>
              <a:r>
                <a: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合計</a:t>
              </a:r>
              <a:r>
                <a:rPr lang="en-US" altLang="zh-TW" sz="2400" b="1" dirty="0">
                  <a:latin typeface="Verdana" pitchFamily="34" charset="0"/>
                  <a:ea typeface="宋体" charset="-122"/>
                </a:rPr>
                <a:t>:2,334,097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gray">
            <a:xfrm>
              <a:off x="2492" y="1920"/>
              <a:ext cx="890" cy="3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>
                  <a:latin typeface="Bookman Old Style" panose="02050604050505020204" pitchFamily="18" charset="0"/>
                  <a:ea typeface="宋体" charset="-122"/>
                </a:rPr>
                <a:t>TOTAL</a:t>
              </a:r>
              <a:endParaRPr lang="en-US" altLang="zh-CN" sz="2000" b="1" dirty="0">
                <a:latin typeface="Bookman Old Style" panose="02050604050505020204" pitchFamily="18" charset="0"/>
                <a:ea typeface="宋体" charset="-122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566" y="2716"/>
              <a:ext cx="1005" cy="1304"/>
              <a:chOff x="566" y="2476"/>
              <a:chExt cx="1005" cy="1304"/>
            </a:xfrm>
          </p:grpSpPr>
          <p:grpSp>
            <p:nvGrpSpPr>
              <p:cNvPr id="28" name="Group 7"/>
              <p:cNvGrpSpPr>
                <a:grpSpLocks/>
              </p:cNvGrpSpPr>
              <p:nvPr/>
            </p:nvGrpSpPr>
            <p:grpSpPr bwMode="auto">
              <a:xfrm>
                <a:off x="566" y="2476"/>
                <a:ext cx="956" cy="954"/>
                <a:chOff x="609" y="1584"/>
                <a:chExt cx="1274" cy="1296"/>
              </a:xfrm>
            </p:grpSpPr>
            <p:grpSp>
              <p:nvGrpSpPr>
                <p:cNvPr id="30" name="Group 8"/>
                <p:cNvGrpSpPr>
                  <a:grpSpLocks/>
                </p:cNvGrpSpPr>
                <p:nvPr/>
              </p:nvGrpSpPr>
              <p:grpSpPr bwMode="auto">
                <a:xfrm>
                  <a:off x="624" y="1584"/>
                  <a:ext cx="1248" cy="1296"/>
                  <a:chOff x="2016" y="1920"/>
                  <a:chExt cx="1680" cy="1680"/>
                </a:xfrm>
              </p:grpSpPr>
              <p:sp>
                <p:nvSpPr>
                  <p:cNvPr id="32" name="Oval 9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shade val="63529"/>
                          <a:invGamma/>
                        </a:scheme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10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587"/>
                  </a:xfrm>
                  <a:custGeom>
                    <a:avLst/>
                    <a:gdLst/>
                    <a:ahLst/>
                    <a:cxnLst>
                      <a:cxn ang="0">
                        <a:pos x="1301" y="401"/>
                      </a:cxn>
                      <a:cxn ang="0">
                        <a:pos x="1317" y="442"/>
                      </a:cxn>
                      <a:cxn ang="0">
                        <a:pos x="1321" y="481"/>
                      </a:cxn>
                      <a:cxn ang="0">
                        <a:pos x="1315" y="516"/>
                      </a:cxn>
                      <a:cxn ang="0">
                        <a:pos x="1298" y="550"/>
                      </a:cxn>
                      <a:cxn ang="0">
                        <a:pos x="1272" y="579"/>
                      </a:cxn>
                      <a:cxn ang="0">
                        <a:pos x="1239" y="604"/>
                      </a:cxn>
                      <a:cxn ang="0">
                        <a:pos x="1196" y="628"/>
                      </a:cxn>
                      <a:cxn ang="0">
                        <a:pos x="1147" y="649"/>
                      </a:cxn>
                      <a:cxn ang="0">
                        <a:pos x="1092" y="667"/>
                      </a:cxn>
                      <a:cxn ang="0">
                        <a:pos x="1031" y="683"/>
                      </a:cxn>
                      <a:cxn ang="0">
                        <a:pos x="967" y="694"/>
                      </a:cxn>
                      <a:cxn ang="0">
                        <a:pos x="896" y="704"/>
                      </a:cxn>
                      <a:cxn ang="0">
                        <a:pos x="824" y="710"/>
                      </a:cxn>
                      <a:cxn ang="0">
                        <a:pos x="795" y="712"/>
                      </a:cxn>
                      <a:cxn ang="0">
                        <a:pos x="476" y="712"/>
                      </a:cxn>
                      <a:cxn ang="0">
                        <a:pos x="472" y="712"/>
                      </a:cxn>
                      <a:cxn ang="0">
                        <a:pos x="409" y="708"/>
                      </a:cxn>
                      <a:cxn ang="0">
                        <a:pos x="348" y="704"/>
                      </a:cxn>
                      <a:cxn ang="0">
                        <a:pos x="290" y="696"/>
                      </a:cxn>
                      <a:cxn ang="0">
                        <a:pos x="235" y="689"/>
                      </a:cxn>
                      <a:cxn ang="0">
                        <a:pos x="186" y="677"/>
                      </a:cxn>
                      <a:cxn ang="0">
                        <a:pos x="141" y="663"/>
                      </a:cxn>
                      <a:cxn ang="0">
                        <a:pos x="102" y="648"/>
                      </a:cxn>
                      <a:cxn ang="0">
                        <a:pos x="67" y="630"/>
                      </a:cxn>
                      <a:cxn ang="0">
                        <a:pos x="39" y="608"/>
                      </a:cxn>
                      <a:cxn ang="0">
                        <a:pos x="18" y="583"/>
                      </a:cxn>
                      <a:cxn ang="0">
                        <a:pos x="6" y="554"/>
                      </a:cxn>
                      <a:cxn ang="0">
                        <a:pos x="0" y="524"/>
                      </a:cxn>
                      <a:cxn ang="0">
                        <a:pos x="0" y="520"/>
                      </a:cxn>
                      <a:cxn ang="0">
                        <a:pos x="4" y="487"/>
                      </a:cxn>
                      <a:cxn ang="0">
                        <a:pos x="16" y="446"/>
                      </a:cxn>
                      <a:cxn ang="0">
                        <a:pos x="51" y="370"/>
                      </a:cxn>
                      <a:cxn ang="0">
                        <a:pos x="94" y="299"/>
                      </a:cxn>
                      <a:cxn ang="0">
                        <a:pos x="147" y="235"/>
                      </a:cxn>
                      <a:cxn ang="0">
                        <a:pos x="204" y="176"/>
                      </a:cxn>
                      <a:cxn ang="0">
                        <a:pos x="270" y="125"/>
                      </a:cxn>
                      <a:cxn ang="0">
                        <a:pos x="341" y="82"/>
                      </a:cxn>
                      <a:cxn ang="0">
                        <a:pos x="415" y="47"/>
                      </a:cxn>
                      <a:cxn ang="0">
                        <a:pos x="497" y="21"/>
                      </a:cxn>
                      <a:cxn ang="0">
                        <a:pos x="581" y="6"/>
                      </a:cxn>
                      <a:cxn ang="0">
                        <a:pos x="667" y="0"/>
                      </a:cxn>
                      <a:cxn ang="0">
                        <a:pos x="667" y="0"/>
                      </a:cxn>
                      <a:cxn ang="0">
                        <a:pos x="759" y="6"/>
                      </a:cxn>
                      <a:cxn ang="0">
                        <a:pos x="847" y="23"/>
                      </a:cxn>
                      <a:cxn ang="0">
                        <a:pos x="932" y="53"/>
                      </a:cxn>
                      <a:cxn ang="0">
                        <a:pos x="1010" y="90"/>
                      </a:cxn>
                      <a:cxn ang="0">
                        <a:pos x="1082" y="137"/>
                      </a:cxn>
                      <a:cxn ang="0">
                        <a:pos x="1149" y="194"/>
                      </a:cxn>
                      <a:cxn ang="0">
                        <a:pos x="1208" y="256"/>
                      </a:cxn>
                      <a:cxn ang="0">
                        <a:pos x="1258" y="325"/>
                      </a:cxn>
                      <a:cxn ang="0">
                        <a:pos x="1301" y="401"/>
                      </a:cxn>
                      <a:cxn ang="0">
                        <a:pos x="1301" y="401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r>
                      <a:rPr lang="en-US" altLang="zh-CN" sz="2000" b="1" dirty="0"/>
                      <a:t>475,322</a:t>
                    </a:r>
                    <a:endParaRPr lang="zh-CN" altLang="en-US" sz="1600" b="1" dirty="0"/>
                  </a:p>
                </p:txBody>
              </p:sp>
            </p:grpSp>
            <p:sp>
              <p:nvSpPr>
                <p:cNvPr id="31" name="Text Box 11"/>
                <p:cNvSpPr txBox="1">
                  <a:spLocks noChangeArrowheads="1"/>
                </p:cNvSpPr>
                <p:nvPr/>
              </p:nvSpPr>
              <p:spPr bwMode="gray">
                <a:xfrm>
                  <a:off x="609" y="2244"/>
                  <a:ext cx="1274" cy="3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zh-TW" altLang="en-US" sz="2000" b="1" dirty="0">
                      <a:solidFill>
                        <a:schemeClr val="bg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品管圈</a:t>
                  </a:r>
                  <a:r>
                    <a:rPr lang="zh-TW" altLang="en-US" sz="2400" b="1" dirty="0">
                      <a:solidFill>
                        <a:schemeClr val="bg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活動</a:t>
                  </a:r>
                  <a:endParaRPr lang="en-US" altLang="zh-CN" sz="2000" b="1" dirty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p:grpSp>
          <p:sp>
            <p:nvSpPr>
              <p:cNvPr id="29" name="Oval 12"/>
              <p:cNvSpPr>
                <a:spLocks noChangeArrowheads="1"/>
              </p:cNvSpPr>
              <p:nvPr/>
            </p:nvSpPr>
            <p:spPr bwMode="gray">
              <a:xfrm>
                <a:off x="576" y="3504"/>
                <a:ext cx="995" cy="276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 sz="1350"/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2405" y="2716"/>
              <a:ext cx="1016" cy="1304"/>
              <a:chOff x="2405" y="2476"/>
              <a:chExt cx="1016" cy="1304"/>
            </a:xfrm>
          </p:grpSpPr>
          <p:grpSp>
            <p:nvGrpSpPr>
              <p:cNvPr id="23" name="Group 14"/>
              <p:cNvGrpSpPr>
                <a:grpSpLocks/>
              </p:cNvGrpSpPr>
              <p:nvPr/>
            </p:nvGrpSpPr>
            <p:grpSpPr bwMode="auto">
              <a:xfrm>
                <a:off x="2405" y="2476"/>
                <a:ext cx="961" cy="958"/>
                <a:chOff x="3098" y="1920"/>
                <a:chExt cx="1680" cy="1680"/>
              </a:xfrm>
            </p:grpSpPr>
            <p:sp>
              <p:nvSpPr>
                <p:cNvPr id="26" name="Oval 15"/>
                <p:cNvSpPr>
                  <a:spLocks noChangeArrowheads="1"/>
                </p:cNvSpPr>
                <p:nvPr/>
              </p:nvSpPr>
              <p:spPr bwMode="gray">
                <a:xfrm>
                  <a:off x="3098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51373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27" name="Freeform 16"/>
                <p:cNvSpPr>
                  <a:spLocks/>
                </p:cNvSpPr>
                <p:nvPr/>
              </p:nvSpPr>
              <p:spPr bwMode="gray">
                <a:xfrm>
                  <a:off x="3172" y="1959"/>
                  <a:ext cx="1503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r>
                    <a:rPr lang="en-US" altLang="zh-CN" sz="2000" b="1" dirty="0"/>
                    <a:t>1,683,706</a:t>
                  </a:r>
                  <a:endParaRPr lang="zh-CN" altLang="en-US" sz="2000" b="1" dirty="0"/>
                </a:p>
              </p:txBody>
            </p:sp>
          </p:grpSp>
          <p:sp>
            <p:nvSpPr>
              <p:cNvPr id="24" name="Text Box 17"/>
              <p:cNvSpPr txBox="1">
                <a:spLocks noChangeArrowheads="1"/>
              </p:cNvSpPr>
              <p:nvPr/>
            </p:nvSpPr>
            <p:spPr bwMode="gray">
              <a:xfrm>
                <a:off x="2450" y="2936"/>
                <a:ext cx="864" cy="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zh-TW" altLang="en-US" sz="20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提案</a:t>
                </a:r>
                <a:r>
                  <a:rPr lang="zh-TW" altLang="en-US" sz="20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改善</a:t>
                </a:r>
                <a:endParaRPr lang="en-US" altLang="zh-TW" sz="2000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 eaLnBrk="0" hangingPunct="0"/>
                <a:r>
                  <a:rPr lang="en-US" altLang="zh-CN" sz="20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237</a:t>
                </a:r>
                <a:r>
                  <a:rPr lang="zh-TW" altLang="en-US" sz="20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件</a:t>
                </a:r>
                <a:endParaRPr lang="en-US" altLang="zh-CN" sz="20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5" name="Oval 18"/>
              <p:cNvSpPr>
                <a:spLocks noChangeArrowheads="1"/>
              </p:cNvSpPr>
              <p:nvPr/>
            </p:nvSpPr>
            <p:spPr bwMode="gray">
              <a:xfrm>
                <a:off x="2426" y="3504"/>
                <a:ext cx="995" cy="276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 sz="1350"/>
              </a:p>
            </p:txBody>
          </p:sp>
        </p:grp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4182" y="2688"/>
              <a:ext cx="1028" cy="1332"/>
              <a:chOff x="4182" y="2448"/>
              <a:chExt cx="1028" cy="1332"/>
            </a:xfrm>
          </p:grpSpPr>
          <p:grpSp>
            <p:nvGrpSpPr>
              <p:cNvPr id="18" name="Group 20"/>
              <p:cNvGrpSpPr>
                <a:grpSpLocks/>
              </p:cNvGrpSpPr>
              <p:nvPr/>
            </p:nvGrpSpPr>
            <p:grpSpPr bwMode="auto">
              <a:xfrm>
                <a:off x="4182" y="2448"/>
                <a:ext cx="960" cy="958"/>
                <a:chOff x="3935" y="1920"/>
                <a:chExt cx="1680" cy="1680"/>
              </a:xfrm>
            </p:grpSpPr>
            <p:sp>
              <p:nvSpPr>
                <p:cNvPr id="21" name="Oval 21"/>
                <p:cNvSpPr>
                  <a:spLocks noChangeArrowheads="1"/>
                </p:cNvSpPr>
                <p:nvPr/>
              </p:nvSpPr>
              <p:spPr bwMode="gray">
                <a:xfrm>
                  <a:off x="3935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51373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gray">
                <a:xfrm>
                  <a:off x="4127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r>
                    <a:rPr lang="en-US" altLang="zh-CN" sz="2000" b="1" dirty="0"/>
                    <a:t>175,069</a:t>
                  </a:r>
                  <a:endParaRPr lang="zh-CN" altLang="en-US" sz="2000" b="1" dirty="0"/>
                </a:p>
              </p:txBody>
            </p:sp>
          </p:grpSp>
          <p:sp>
            <p:nvSpPr>
              <p:cNvPr id="19" name="Text Box 23"/>
              <p:cNvSpPr txBox="1">
                <a:spLocks noChangeArrowheads="1"/>
              </p:cNvSpPr>
              <p:nvPr/>
            </p:nvSpPr>
            <p:spPr bwMode="gray">
              <a:xfrm>
                <a:off x="4201" y="2908"/>
                <a:ext cx="917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zh-TW" altLang="en-US" sz="20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自動化效益</a:t>
                </a:r>
                <a:endParaRPr lang="en-US" altLang="zh-CN" sz="20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0" name="Oval 24"/>
              <p:cNvSpPr>
                <a:spLocks noChangeArrowheads="1"/>
              </p:cNvSpPr>
              <p:nvPr/>
            </p:nvSpPr>
            <p:spPr bwMode="gray">
              <a:xfrm>
                <a:off x="4215" y="3504"/>
                <a:ext cx="995" cy="276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 sz="1350"/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408222" y="214460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accent4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品管圈活動、提案改善、自動化效益</a:t>
            </a:r>
            <a:endParaRPr lang="en-US" altLang="zh-TW" sz="2400" b="1" dirty="0">
              <a:solidFill>
                <a:schemeClr val="accent4">
                  <a:lumMod val="1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向上箭號圖說文字 2"/>
          <p:cNvSpPr/>
          <p:nvPr/>
        </p:nvSpPr>
        <p:spPr>
          <a:xfrm>
            <a:off x="3919093" y="5600365"/>
            <a:ext cx="1374152" cy="985860"/>
          </a:xfrm>
          <a:prstGeom prst="upArrowCallout">
            <a:avLst/>
          </a:prstGeom>
          <a:solidFill>
            <a:schemeClr val="accent3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ERP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67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971600" y="1268760"/>
            <a:ext cx="7628587" cy="4824536"/>
            <a:chOff x="576" y="1056"/>
            <a:chExt cx="4701" cy="2964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gray">
            <a:xfrm>
              <a:off x="1200" y="1536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3429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gray">
            <a:xfrm>
              <a:off x="1056" y="1056"/>
              <a:ext cx="3648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64314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defTabSz="342900" eaLnBrk="0" hangingPunct="0"/>
              <a:r>
                <a:rPr lang="en-US" altLang="zh-TW" sz="2400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2015</a:t>
              </a:r>
              <a:r>
                <a:rPr lang="zh-TW" altLang="en-US" sz="2400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年效益</a:t>
              </a:r>
              <a:r>
                <a:rPr lang="zh-TW" altLang="en-US" sz="24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合計</a:t>
              </a:r>
              <a:r>
                <a:rPr lang="en-US" altLang="zh-TW" sz="2400" b="1" dirty="0">
                  <a:solidFill>
                    <a:prstClr val="black"/>
                  </a:solidFill>
                  <a:latin typeface="Verdana" pitchFamily="34" charset="0"/>
                  <a:ea typeface="宋体" charset="-122"/>
                </a:rPr>
                <a:t>:2,727,618</a:t>
              </a:r>
              <a:endPara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gray">
            <a:xfrm>
              <a:off x="2486" y="1920"/>
              <a:ext cx="901" cy="3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defTabSz="342900" eaLnBrk="0" hangingPunct="0"/>
              <a:r>
                <a:rPr lang="en-US" altLang="zh-CN" sz="2800" b="1" dirty="0">
                  <a:solidFill>
                    <a:prstClr val="black"/>
                  </a:solidFill>
                  <a:latin typeface="Bookman Old Style" panose="02050604050505020204" pitchFamily="18" charset="0"/>
                  <a:ea typeface="宋体" charset="-122"/>
                </a:rPr>
                <a:t>TOTAL</a:t>
              </a: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576" y="2716"/>
              <a:ext cx="995" cy="1304"/>
              <a:chOff x="576" y="2476"/>
              <a:chExt cx="995" cy="1304"/>
            </a:xfrm>
          </p:grpSpPr>
          <p:grpSp>
            <p:nvGrpSpPr>
              <p:cNvPr id="28" name="Group 7"/>
              <p:cNvGrpSpPr>
                <a:grpSpLocks/>
              </p:cNvGrpSpPr>
              <p:nvPr/>
            </p:nvGrpSpPr>
            <p:grpSpPr bwMode="auto">
              <a:xfrm>
                <a:off x="577" y="2476"/>
                <a:ext cx="936" cy="954"/>
                <a:chOff x="624" y="1584"/>
                <a:chExt cx="1248" cy="1296"/>
              </a:xfrm>
            </p:grpSpPr>
            <p:grpSp>
              <p:nvGrpSpPr>
                <p:cNvPr id="30" name="Group 8"/>
                <p:cNvGrpSpPr>
                  <a:grpSpLocks/>
                </p:cNvGrpSpPr>
                <p:nvPr/>
              </p:nvGrpSpPr>
              <p:grpSpPr bwMode="auto">
                <a:xfrm>
                  <a:off x="624" y="1584"/>
                  <a:ext cx="1248" cy="1296"/>
                  <a:chOff x="2016" y="1920"/>
                  <a:chExt cx="1680" cy="1680"/>
                </a:xfrm>
              </p:grpSpPr>
              <p:sp>
                <p:nvSpPr>
                  <p:cNvPr id="32" name="Oval 9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shade val="63529"/>
                          <a:invGamma/>
                        </a:scheme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342900"/>
                    <a:endParaRPr lang="zh-CN" alt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3" name="Freeform 10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587"/>
                  </a:xfrm>
                  <a:custGeom>
                    <a:avLst/>
                    <a:gdLst/>
                    <a:ahLst/>
                    <a:cxnLst>
                      <a:cxn ang="0">
                        <a:pos x="1301" y="401"/>
                      </a:cxn>
                      <a:cxn ang="0">
                        <a:pos x="1317" y="442"/>
                      </a:cxn>
                      <a:cxn ang="0">
                        <a:pos x="1321" y="481"/>
                      </a:cxn>
                      <a:cxn ang="0">
                        <a:pos x="1315" y="516"/>
                      </a:cxn>
                      <a:cxn ang="0">
                        <a:pos x="1298" y="550"/>
                      </a:cxn>
                      <a:cxn ang="0">
                        <a:pos x="1272" y="579"/>
                      </a:cxn>
                      <a:cxn ang="0">
                        <a:pos x="1239" y="604"/>
                      </a:cxn>
                      <a:cxn ang="0">
                        <a:pos x="1196" y="628"/>
                      </a:cxn>
                      <a:cxn ang="0">
                        <a:pos x="1147" y="649"/>
                      </a:cxn>
                      <a:cxn ang="0">
                        <a:pos x="1092" y="667"/>
                      </a:cxn>
                      <a:cxn ang="0">
                        <a:pos x="1031" y="683"/>
                      </a:cxn>
                      <a:cxn ang="0">
                        <a:pos x="967" y="694"/>
                      </a:cxn>
                      <a:cxn ang="0">
                        <a:pos x="896" y="704"/>
                      </a:cxn>
                      <a:cxn ang="0">
                        <a:pos x="824" y="710"/>
                      </a:cxn>
                      <a:cxn ang="0">
                        <a:pos x="795" y="712"/>
                      </a:cxn>
                      <a:cxn ang="0">
                        <a:pos x="476" y="712"/>
                      </a:cxn>
                      <a:cxn ang="0">
                        <a:pos x="472" y="712"/>
                      </a:cxn>
                      <a:cxn ang="0">
                        <a:pos x="409" y="708"/>
                      </a:cxn>
                      <a:cxn ang="0">
                        <a:pos x="348" y="704"/>
                      </a:cxn>
                      <a:cxn ang="0">
                        <a:pos x="290" y="696"/>
                      </a:cxn>
                      <a:cxn ang="0">
                        <a:pos x="235" y="689"/>
                      </a:cxn>
                      <a:cxn ang="0">
                        <a:pos x="186" y="677"/>
                      </a:cxn>
                      <a:cxn ang="0">
                        <a:pos x="141" y="663"/>
                      </a:cxn>
                      <a:cxn ang="0">
                        <a:pos x="102" y="648"/>
                      </a:cxn>
                      <a:cxn ang="0">
                        <a:pos x="67" y="630"/>
                      </a:cxn>
                      <a:cxn ang="0">
                        <a:pos x="39" y="608"/>
                      </a:cxn>
                      <a:cxn ang="0">
                        <a:pos x="18" y="583"/>
                      </a:cxn>
                      <a:cxn ang="0">
                        <a:pos x="6" y="554"/>
                      </a:cxn>
                      <a:cxn ang="0">
                        <a:pos x="0" y="524"/>
                      </a:cxn>
                      <a:cxn ang="0">
                        <a:pos x="0" y="520"/>
                      </a:cxn>
                      <a:cxn ang="0">
                        <a:pos x="4" y="487"/>
                      </a:cxn>
                      <a:cxn ang="0">
                        <a:pos x="16" y="446"/>
                      </a:cxn>
                      <a:cxn ang="0">
                        <a:pos x="51" y="370"/>
                      </a:cxn>
                      <a:cxn ang="0">
                        <a:pos x="94" y="299"/>
                      </a:cxn>
                      <a:cxn ang="0">
                        <a:pos x="147" y="235"/>
                      </a:cxn>
                      <a:cxn ang="0">
                        <a:pos x="204" y="176"/>
                      </a:cxn>
                      <a:cxn ang="0">
                        <a:pos x="270" y="125"/>
                      </a:cxn>
                      <a:cxn ang="0">
                        <a:pos x="341" y="82"/>
                      </a:cxn>
                      <a:cxn ang="0">
                        <a:pos x="415" y="47"/>
                      </a:cxn>
                      <a:cxn ang="0">
                        <a:pos x="497" y="21"/>
                      </a:cxn>
                      <a:cxn ang="0">
                        <a:pos x="581" y="6"/>
                      </a:cxn>
                      <a:cxn ang="0">
                        <a:pos x="667" y="0"/>
                      </a:cxn>
                      <a:cxn ang="0">
                        <a:pos x="667" y="0"/>
                      </a:cxn>
                      <a:cxn ang="0">
                        <a:pos x="759" y="6"/>
                      </a:cxn>
                      <a:cxn ang="0">
                        <a:pos x="847" y="23"/>
                      </a:cxn>
                      <a:cxn ang="0">
                        <a:pos x="932" y="53"/>
                      </a:cxn>
                      <a:cxn ang="0">
                        <a:pos x="1010" y="90"/>
                      </a:cxn>
                      <a:cxn ang="0">
                        <a:pos x="1082" y="137"/>
                      </a:cxn>
                      <a:cxn ang="0">
                        <a:pos x="1149" y="194"/>
                      </a:cxn>
                      <a:cxn ang="0">
                        <a:pos x="1208" y="256"/>
                      </a:cxn>
                      <a:cxn ang="0">
                        <a:pos x="1258" y="325"/>
                      </a:cxn>
                      <a:cxn ang="0">
                        <a:pos x="1301" y="401"/>
                      </a:cxn>
                      <a:cxn ang="0">
                        <a:pos x="1301" y="401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defTabSz="342900"/>
                    <a:r>
                      <a:rPr lang="en-US" altLang="zh-CN" sz="2000" b="1" dirty="0">
                        <a:solidFill>
                          <a:prstClr val="black"/>
                        </a:solidFill>
                      </a:rPr>
                      <a:t>105,802</a:t>
                    </a:r>
                    <a:endParaRPr lang="zh-CN" altLang="en-US" sz="2000" b="1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31" name="Text Box 11"/>
                <p:cNvSpPr txBox="1">
                  <a:spLocks noChangeArrowheads="1"/>
                </p:cNvSpPr>
                <p:nvPr/>
              </p:nvSpPr>
              <p:spPr bwMode="gray">
                <a:xfrm>
                  <a:off x="660" y="2154"/>
                  <a:ext cx="1205" cy="3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defTabSz="342900" eaLnBrk="0" hangingPunct="0"/>
                  <a:r>
                    <a:rPr lang="zh-TW" altLang="en-US" sz="2000" b="1" dirty="0">
                      <a:solidFill>
                        <a:schemeClr val="bg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品管圈活動</a:t>
                  </a:r>
                  <a:endParaRPr lang="en-US" altLang="zh-CN" sz="2000" b="1" dirty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p:grpSp>
          <p:sp>
            <p:nvSpPr>
              <p:cNvPr id="29" name="Oval 12"/>
              <p:cNvSpPr>
                <a:spLocks noChangeArrowheads="1"/>
              </p:cNvSpPr>
              <p:nvPr/>
            </p:nvSpPr>
            <p:spPr bwMode="gray">
              <a:xfrm>
                <a:off x="576" y="3504"/>
                <a:ext cx="995" cy="276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342900"/>
                <a:endParaRPr lang="zh-CN" altLang="zh-CN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1776" y="2716"/>
              <a:ext cx="1019" cy="1304"/>
              <a:chOff x="1776" y="2476"/>
              <a:chExt cx="1019" cy="1304"/>
            </a:xfrm>
          </p:grpSpPr>
          <p:grpSp>
            <p:nvGrpSpPr>
              <p:cNvPr id="23" name="Group 14"/>
              <p:cNvGrpSpPr>
                <a:grpSpLocks/>
              </p:cNvGrpSpPr>
              <p:nvPr/>
            </p:nvGrpSpPr>
            <p:grpSpPr bwMode="auto">
              <a:xfrm>
                <a:off x="1776" y="2476"/>
                <a:ext cx="960" cy="958"/>
                <a:chOff x="2016" y="1920"/>
                <a:chExt cx="1680" cy="1680"/>
              </a:xfrm>
            </p:grpSpPr>
            <p:sp>
              <p:nvSpPr>
                <p:cNvPr id="26" name="Oval 15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51373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3429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6"/>
                <p:cNvSpPr>
                  <a:spLocks/>
                </p:cNvSpPr>
                <p:nvPr/>
              </p:nvSpPr>
              <p:spPr bwMode="gray">
                <a:xfrm>
                  <a:off x="2218" y="1959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 defTabSz="342900"/>
                  <a:r>
                    <a:rPr lang="en-US" altLang="zh-CN" sz="2000" b="1" dirty="0">
                      <a:solidFill>
                        <a:prstClr val="black"/>
                      </a:solidFill>
                    </a:rPr>
                    <a:t>372,249</a:t>
                  </a:r>
                  <a:endParaRPr lang="zh-CN" altLang="en-US" sz="2000" b="1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4" name="Text Box 17"/>
              <p:cNvSpPr txBox="1">
                <a:spLocks noChangeArrowheads="1"/>
              </p:cNvSpPr>
              <p:nvPr/>
            </p:nvSpPr>
            <p:spPr bwMode="gray">
              <a:xfrm>
                <a:off x="1824" y="2895"/>
                <a:ext cx="864" cy="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342900" eaLnBrk="0" hangingPunct="0"/>
                <a:r>
                  <a:rPr lang="zh-TW" altLang="en-US" sz="20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提案</a:t>
                </a:r>
                <a:r>
                  <a:rPr lang="zh-TW" altLang="en-US" sz="20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改善</a:t>
                </a:r>
                <a:endParaRPr lang="en-US" altLang="zh-TW" sz="2000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 defTabSz="342900" eaLnBrk="0" hangingPunct="0"/>
                <a:r>
                  <a:rPr lang="zh-TW" altLang="en-US" sz="20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</a:t>
                </a:r>
                <a:r>
                  <a:rPr lang="en-US" altLang="zh-TW" sz="20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127</a:t>
                </a:r>
                <a:r>
                  <a:rPr lang="zh-TW" altLang="en-US" sz="20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件</a:t>
                </a:r>
                <a:endParaRPr lang="en-US" altLang="zh-CN" sz="20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5" name="Oval 18"/>
              <p:cNvSpPr>
                <a:spLocks noChangeArrowheads="1"/>
              </p:cNvSpPr>
              <p:nvPr/>
            </p:nvSpPr>
            <p:spPr bwMode="gray">
              <a:xfrm>
                <a:off x="1800" y="3504"/>
                <a:ext cx="995" cy="276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342900"/>
                <a:endParaRPr lang="zh-CN" altLang="zh-CN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3072" y="2688"/>
              <a:ext cx="1028" cy="1332"/>
              <a:chOff x="3072" y="2448"/>
              <a:chExt cx="1028" cy="1332"/>
            </a:xfrm>
          </p:grpSpPr>
          <p:grpSp>
            <p:nvGrpSpPr>
              <p:cNvPr id="18" name="Group 20"/>
              <p:cNvGrpSpPr>
                <a:grpSpLocks/>
              </p:cNvGrpSpPr>
              <p:nvPr/>
            </p:nvGrpSpPr>
            <p:grpSpPr bwMode="auto">
              <a:xfrm>
                <a:off x="3072" y="2448"/>
                <a:ext cx="960" cy="958"/>
                <a:chOff x="2016" y="1920"/>
                <a:chExt cx="1680" cy="1680"/>
              </a:xfrm>
            </p:grpSpPr>
            <p:sp>
              <p:nvSpPr>
                <p:cNvPr id="21" name="Oval 21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51373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3429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 defTabSz="342900"/>
                  <a:r>
                    <a:rPr lang="en-US" altLang="zh-CN" sz="2000" b="1" dirty="0">
                      <a:solidFill>
                        <a:prstClr val="black"/>
                      </a:solidFill>
                    </a:rPr>
                    <a:t>746,400</a:t>
                  </a:r>
                  <a:endParaRPr lang="zh-CN" altLang="en-US" sz="2000" b="1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9" name="Text Box 23"/>
              <p:cNvSpPr txBox="1">
                <a:spLocks noChangeArrowheads="1"/>
              </p:cNvSpPr>
              <p:nvPr/>
            </p:nvSpPr>
            <p:spPr bwMode="gray">
              <a:xfrm>
                <a:off x="3091" y="2870"/>
                <a:ext cx="917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defTabSz="342900" eaLnBrk="0" hangingPunct="0"/>
                <a:r>
                  <a:rPr lang="zh-TW" altLang="en-US" sz="2000" b="1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自動化效益</a:t>
                </a:r>
                <a:endParaRPr lang="en-US" altLang="zh-CN" sz="2000" b="1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0" name="Oval 24"/>
              <p:cNvSpPr>
                <a:spLocks noChangeArrowheads="1"/>
              </p:cNvSpPr>
              <p:nvPr/>
            </p:nvSpPr>
            <p:spPr bwMode="gray">
              <a:xfrm>
                <a:off x="3105" y="3504"/>
                <a:ext cx="995" cy="276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342900"/>
                <a:endParaRPr lang="zh-CN" altLang="zh-CN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4215" y="2688"/>
              <a:ext cx="1062" cy="1332"/>
              <a:chOff x="4215" y="2448"/>
              <a:chExt cx="1062" cy="1332"/>
            </a:xfrm>
          </p:grpSpPr>
          <p:grpSp>
            <p:nvGrpSpPr>
              <p:cNvPr id="12" name="Group 26"/>
              <p:cNvGrpSpPr>
                <a:grpSpLocks/>
              </p:cNvGrpSpPr>
              <p:nvPr/>
            </p:nvGrpSpPr>
            <p:grpSpPr bwMode="auto">
              <a:xfrm>
                <a:off x="4215" y="2448"/>
                <a:ext cx="1062" cy="965"/>
                <a:chOff x="2330" y="1488"/>
                <a:chExt cx="1273" cy="1152"/>
              </a:xfrm>
            </p:grpSpPr>
            <p:grpSp>
              <p:nvGrpSpPr>
                <p:cNvPr id="14" name="Group 27"/>
                <p:cNvGrpSpPr>
                  <a:grpSpLocks/>
                </p:cNvGrpSpPr>
                <p:nvPr/>
              </p:nvGrpSpPr>
              <p:grpSpPr bwMode="auto">
                <a:xfrm>
                  <a:off x="2400" y="1488"/>
                  <a:ext cx="1152" cy="1152"/>
                  <a:chOff x="2016" y="1920"/>
                  <a:chExt cx="1680" cy="1680"/>
                </a:xfrm>
              </p:grpSpPr>
              <p:sp>
                <p:nvSpPr>
                  <p:cNvPr id="16" name="Oval 28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folHlink"/>
                      </a:gs>
                      <a:gs pos="100000">
                        <a:schemeClr val="folHlink">
                          <a:gamma/>
                          <a:shade val="24314"/>
                          <a:invGamma/>
                        </a:scheme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342900"/>
                    <a:endParaRPr lang="zh-CN" alt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7" name="Freeform 29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8" cy="634"/>
                  </a:xfrm>
                  <a:custGeom>
                    <a:avLst/>
                    <a:gdLst/>
                    <a:ahLst/>
                    <a:cxnLst>
                      <a:cxn ang="0">
                        <a:pos x="1301" y="401"/>
                      </a:cxn>
                      <a:cxn ang="0">
                        <a:pos x="1317" y="442"/>
                      </a:cxn>
                      <a:cxn ang="0">
                        <a:pos x="1321" y="481"/>
                      </a:cxn>
                      <a:cxn ang="0">
                        <a:pos x="1315" y="516"/>
                      </a:cxn>
                      <a:cxn ang="0">
                        <a:pos x="1298" y="550"/>
                      </a:cxn>
                      <a:cxn ang="0">
                        <a:pos x="1272" y="579"/>
                      </a:cxn>
                      <a:cxn ang="0">
                        <a:pos x="1239" y="604"/>
                      </a:cxn>
                      <a:cxn ang="0">
                        <a:pos x="1196" y="628"/>
                      </a:cxn>
                      <a:cxn ang="0">
                        <a:pos x="1147" y="649"/>
                      </a:cxn>
                      <a:cxn ang="0">
                        <a:pos x="1092" y="667"/>
                      </a:cxn>
                      <a:cxn ang="0">
                        <a:pos x="1031" y="683"/>
                      </a:cxn>
                      <a:cxn ang="0">
                        <a:pos x="967" y="694"/>
                      </a:cxn>
                      <a:cxn ang="0">
                        <a:pos x="896" y="704"/>
                      </a:cxn>
                      <a:cxn ang="0">
                        <a:pos x="824" y="710"/>
                      </a:cxn>
                      <a:cxn ang="0">
                        <a:pos x="795" y="712"/>
                      </a:cxn>
                      <a:cxn ang="0">
                        <a:pos x="476" y="712"/>
                      </a:cxn>
                      <a:cxn ang="0">
                        <a:pos x="472" y="712"/>
                      </a:cxn>
                      <a:cxn ang="0">
                        <a:pos x="409" y="708"/>
                      </a:cxn>
                      <a:cxn ang="0">
                        <a:pos x="348" y="704"/>
                      </a:cxn>
                      <a:cxn ang="0">
                        <a:pos x="290" y="696"/>
                      </a:cxn>
                      <a:cxn ang="0">
                        <a:pos x="235" y="689"/>
                      </a:cxn>
                      <a:cxn ang="0">
                        <a:pos x="186" y="677"/>
                      </a:cxn>
                      <a:cxn ang="0">
                        <a:pos x="141" y="663"/>
                      </a:cxn>
                      <a:cxn ang="0">
                        <a:pos x="102" y="648"/>
                      </a:cxn>
                      <a:cxn ang="0">
                        <a:pos x="67" y="630"/>
                      </a:cxn>
                      <a:cxn ang="0">
                        <a:pos x="39" y="608"/>
                      </a:cxn>
                      <a:cxn ang="0">
                        <a:pos x="18" y="583"/>
                      </a:cxn>
                      <a:cxn ang="0">
                        <a:pos x="6" y="554"/>
                      </a:cxn>
                      <a:cxn ang="0">
                        <a:pos x="0" y="524"/>
                      </a:cxn>
                      <a:cxn ang="0">
                        <a:pos x="0" y="520"/>
                      </a:cxn>
                      <a:cxn ang="0">
                        <a:pos x="4" y="487"/>
                      </a:cxn>
                      <a:cxn ang="0">
                        <a:pos x="16" y="446"/>
                      </a:cxn>
                      <a:cxn ang="0">
                        <a:pos x="51" y="370"/>
                      </a:cxn>
                      <a:cxn ang="0">
                        <a:pos x="94" y="299"/>
                      </a:cxn>
                      <a:cxn ang="0">
                        <a:pos x="147" y="235"/>
                      </a:cxn>
                      <a:cxn ang="0">
                        <a:pos x="204" y="176"/>
                      </a:cxn>
                      <a:cxn ang="0">
                        <a:pos x="270" y="125"/>
                      </a:cxn>
                      <a:cxn ang="0">
                        <a:pos x="341" y="82"/>
                      </a:cxn>
                      <a:cxn ang="0">
                        <a:pos x="415" y="47"/>
                      </a:cxn>
                      <a:cxn ang="0">
                        <a:pos x="497" y="21"/>
                      </a:cxn>
                      <a:cxn ang="0">
                        <a:pos x="581" y="6"/>
                      </a:cxn>
                      <a:cxn ang="0">
                        <a:pos x="667" y="0"/>
                      </a:cxn>
                      <a:cxn ang="0">
                        <a:pos x="667" y="0"/>
                      </a:cxn>
                      <a:cxn ang="0">
                        <a:pos x="759" y="6"/>
                      </a:cxn>
                      <a:cxn ang="0">
                        <a:pos x="847" y="23"/>
                      </a:cxn>
                      <a:cxn ang="0">
                        <a:pos x="932" y="53"/>
                      </a:cxn>
                      <a:cxn ang="0">
                        <a:pos x="1010" y="90"/>
                      </a:cxn>
                      <a:cxn ang="0">
                        <a:pos x="1082" y="137"/>
                      </a:cxn>
                      <a:cxn ang="0">
                        <a:pos x="1149" y="194"/>
                      </a:cxn>
                      <a:cxn ang="0">
                        <a:pos x="1208" y="256"/>
                      </a:cxn>
                      <a:cxn ang="0">
                        <a:pos x="1258" y="325"/>
                      </a:cxn>
                      <a:cxn ang="0">
                        <a:pos x="1301" y="401"/>
                      </a:cxn>
                      <a:cxn ang="0">
                        <a:pos x="1301" y="401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defTabSz="342900"/>
                    <a:r>
                      <a:rPr lang="en-US" altLang="zh-CN" sz="200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1,503,167</a:t>
                    </a:r>
                    <a:endParaRPr lang="zh-CN" altLang="en-US" sz="2000" b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5" name="Text Box 30"/>
                <p:cNvSpPr txBox="1">
                  <a:spLocks noChangeArrowheads="1"/>
                </p:cNvSpPr>
                <p:nvPr/>
              </p:nvSpPr>
              <p:spPr bwMode="gray">
                <a:xfrm>
                  <a:off x="2330" y="1969"/>
                  <a:ext cx="1273" cy="5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defTabSz="342900" eaLnBrk="0" hangingPunct="0"/>
                  <a:r>
                    <a:rPr lang="zh-TW" altLang="en-US" sz="2000" b="1" dirty="0">
                      <a:solidFill>
                        <a:srgbClr val="FFFF00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重大工程</a:t>
                  </a:r>
                  <a:r>
                    <a:rPr lang="zh-TW" altLang="en-US" sz="2000" b="1" dirty="0" smtClean="0">
                      <a:solidFill>
                        <a:srgbClr val="FFFF00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改善</a:t>
                  </a:r>
                  <a:endParaRPr lang="en-US" altLang="zh-TW" sz="2000" b="1" dirty="0" smtClean="0">
                    <a:solidFill>
                      <a:srgbClr val="FFFF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algn="ctr" defTabSz="342900" eaLnBrk="0" hangingPunct="0"/>
                  <a:r>
                    <a:rPr lang="en-US" altLang="zh-CN" sz="2000" b="1" dirty="0" smtClean="0">
                      <a:solidFill>
                        <a:srgbClr val="FFFF00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3 → 2</a:t>
                  </a:r>
                  <a:endParaRPr lang="en-US" altLang="zh-CN" sz="2000" b="1" dirty="0">
                    <a:solidFill>
                      <a:srgbClr val="FFFF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p:grpSp>
          <p:sp>
            <p:nvSpPr>
              <p:cNvPr id="13" name="Oval 31"/>
              <p:cNvSpPr>
                <a:spLocks noChangeArrowheads="1"/>
              </p:cNvSpPr>
              <p:nvPr/>
            </p:nvSpPr>
            <p:spPr bwMode="gray">
              <a:xfrm>
                <a:off x="4272" y="3504"/>
                <a:ext cx="995" cy="276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342900"/>
                <a:endParaRPr lang="zh-CN" altLang="zh-CN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316" y="183872"/>
            <a:ext cx="5999163" cy="533400"/>
          </a:xfrm>
        </p:spPr>
        <p:txBody>
          <a:bodyPr/>
          <a:lstStyle/>
          <a:p>
            <a:r>
              <a:rPr lang="zh-TW" altLang="en-US" sz="2400" dirty="0">
                <a:solidFill>
                  <a:schemeClr val="accent4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品管圈活動、提案改善、自動化</a:t>
            </a:r>
            <a:r>
              <a:rPr lang="zh-TW" altLang="en-US" sz="2400" dirty="0" smtClean="0">
                <a:solidFill>
                  <a:schemeClr val="accent4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效益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434906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51712" cy="533400"/>
          </a:xfrm>
        </p:spPr>
        <p:txBody>
          <a:bodyPr/>
          <a:lstStyle/>
          <a:p>
            <a:r>
              <a:rPr lang="en-US" altLang="zh-TW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2017</a:t>
            </a:r>
            <a:r>
              <a:rPr lang="zh-CN" altLang="zh-TW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zh-TW" altLang="en-US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持續</a:t>
            </a:r>
            <a:r>
              <a:rPr lang="zh-CN" altLang="zh-TW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落實客戶三化一穩定工作的推展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79512" y="1124744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CN" altLang="zh-TW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『人員專業化』</a:t>
            </a:r>
            <a:r>
              <a:rPr lang="en-US" altLang="zh-TW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2016</a:t>
            </a:r>
            <a:r>
              <a:rPr lang="zh-CN" altLang="zh-TW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年制三部與制六部優先導入，根據高質量</a:t>
            </a:r>
            <a:endParaRPr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CN" altLang="zh-TW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的要求，制定關鍵崗位人員知識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2132857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TW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『關鍵崗位人員穩定』關鍵崗位人員的年離職率控制在</a:t>
            </a:r>
            <a:r>
              <a:rPr lang="en-US" altLang="zh-TW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%</a:t>
            </a:r>
            <a:r>
              <a:rPr lang="zh-CN" altLang="zh-TW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endParaRPr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CN" altLang="zh-TW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內，</a:t>
            </a:r>
            <a:r>
              <a:rPr lang="zh-CN" altLang="zh-TW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實際</a:t>
            </a:r>
            <a:r>
              <a:rPr lang="en-US" altLang="zh-TW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12.68%</a:t>
            </a:r>
            <a:r>
              <a:rPr lang="zh-CN" altLang="zh-TW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未達標</a:t>
            </a:r>
            <a:r>
              <a:rPr lang="zh-CN" altLang="zh-TW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7" name="圖表 6"/>
          <p:cNvGraphicFramePr/>
          <p:nvPr>
            <p:extLst>
              <p:ext uri="{D42A27DB-BD31-4B8C-83A1-F6EECF244321}">
                <p14:modId xmlns:p14="http://schemas.microsoft.com/office/powerpoint/2010/main" val="4258484142"/>
              </p:ext>
            </p:extLst>
          </p:nvPr>
        </p:nvGraphicFramePr>
        <p:xfrm>
          <a:off x="428596" y="3000372"/>
          <a:ext cx="8280920" cy="3633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031243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51712" cy="533400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2017</a:t>
            </a:r>
            <a:r>
              <a:rPr lang="zh-CN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持续</a:t>
            </a:r>
            <a:r>
              <a:rPr lang="zh-CN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落实客户三化一稳定工作的推展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79512" y="1124744"/>
            <a:ext cx="8640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sz="28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關鍵崗位人員穩定</a:t>
            </a:r>
            <a:endParaRPr lang="en-US" altLang="zh-TW" sz="2800" b="1" kern="100" dirty="0" smtClean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CN" sz="2800" b="1" kern="100" dirty="0" smtClean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CN" altLang="zh-TW" sz="28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作業標準化工作推行與落實</a:t>
            </a:r>
            <a:endParaRPr lang="en-US" altLang="zh-CN" sz="2800" b="1" kern="100" dirty="0" smtClean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zh-TW" sz="2800" kern="100" dirty="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TW" sz="28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品質要做的好應著重於基礎的培訓工作，唯有加強人員的技能培訓才能滿足標準化作業要求</a:t>
            </a:r>
            <a:r>
              <a:rPr lang="zh-TW" altLang="en-US" sz="28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800" b="1" kern="100" dirty="0" smtClean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zh-TW" sz="2800" kern="100" dirty="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TW" sz="28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各單位的教育訓練計畫要做的更仔細，將結合開發與品保部門審查各課的課目與內容，並將</a:t>
            </a:r>
            <a:r>
              <a:rPr lang="zh-CN" altLang="zh-TW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培訓時數列入</a:t>
            </a:r>
            <a:r>
              <a:rPr lang="zh-TW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800" b="1" kern="1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KPI</a:t>
            </a:r>
            <a:r>
              <a:rPr lang="zh-CN" altLang="zh-TW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關鍵績效指標內。</a:t>
            </a:r>
            <a:endParaRPr lang="en-US" altLang="zh-CN" sz="2800" b="1" kern="1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800" b="1" kern="1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5017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5999163" cy="533400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總結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3078" y="126876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2017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年以質量優先為目標</a:t>
            </a:r>
            <a:endParaRPr lang="en-US" altLang="zh-TW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AutoNum type="arabicPeriod"/>
            </a:pP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質量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優先持續推動三化一穩定</a:t>
            </a:r>
            <a:endParaRPr lang="en-US" altLang="zh-TW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AutoNum type="arabicPeriod"/>
            </a:pP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品管圈活動第</a:t>
            </a:r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期及</a:t>
            </a:r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13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期的推動</a:t>
            </a:r>
            <a:endParaRPr lang="en-US" altLang="zh-TW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AutoNum type="arabicPeriod"/>
            </a:pP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新產品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技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轉寧波更精細的標準化作業訊息</a:t>
            </a:r>
            <a:endParaRPr lang="en-US" altLang="zh-TW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Wingdings" pitchFamily="2" charset="2"/>
              <a:buAutoNum type="arabicPeriod"/>
            </a:pP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期待新產品曙光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向上箭號 3"/>
          <p:cNvSpPr/>
          <p:nvPr/>
        </p:nvSpPr>
        <p:spPr>
          <a:xfrm>
            <a:off x="395536" y="4365104"/>
            <a:ext cx="1224136" cy="1728192"/>
          </a:xfrm>
          <a:prstGeom prst="up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</a:t>
            </a:r>
            <a:endParaRPr lang="en-US" altLang="zh-TW" sz="28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endParaRPr lang="en-US" altLang="zh-TW" sz="28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sz="28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向上箭號 5"/>
          <p:cNvSpPr/>
          <p:nvPr/>
        </p:nvSpPr>
        <p:spPr>
          <a:xfrm>
            <a:off x="1895110" y="4365104"/>
            <a:ext cx="1224136" cy="1728192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</a:t>
            </a:r>
            <a:endParaRPr lang="en-US" altLang="zh-TW" sz="28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8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endParaRPr lang="en-US" altLang="zh-TW" sz="28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sz="28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向上箭號 6"/>
          <p:cNvSpPr/>
          <p:nvPr/>
        </p:nvSpPr>
        <p:spPr>
          <a:xfrm>
            <a:off x="3394684" y="4365104"/>
            <a:ext cx="1224136" cy="1728192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8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8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</a:t>
            </a:r>
            <a:endParaRPr lang="en-US" altLang="zh-TW" sz="28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8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</a:t>
            </a:r>
            <a:endParaRPr lang="en-US" altLang="zh-TW" sz="28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28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sz="28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向上箭號 7"/>
          <p:cNvSpPr/>
          <p:nvPr/>
        </p:nvSpPr>
        <p:spPr>
          <a:xfrm>
            <a:off x="4894258" y="4365104"/>
            <a:ext cx="1224136" cy="1728192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8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8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被動</a:t>
            </a:r>
            <a:endParaRPr lang="en-US" altLang="zh-TW" sz="28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sz="28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向上箭號 8"/>
          <p:cNvSpPr/>
          <p:nvPr/>
        </p:nvSpPr>
        <p:spPr>
          <a:xfrm>
            <a:off x="7768848" y="4365104"/>
            <a:ext cx="1224136" cy="1728192"/>
          </a:xfrm>
          <a:prstGeom prst="up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8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28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RF</a:t>
            </a:r>
          </a:p>
          <a:p>
            <a:pPr algn="ctr"/>
            <a:endParaRPr lang="zh-TW" altLang="en-US" sz="28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向上箭號 9"/>
          <p:cNvSpPr/>
          <p:nvPr/>
        </p:nvSpPr>
        <p:spPr>
          <a:xfrm>
            <a:off x="6356322" y="4365104"/>
            <a:ext cx="1224136" cy="1728192"/>
          </a:xfrm>
          <a:prstGeom prst="up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8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8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新產</a:t>
            </a:r>
            <a:r>
              <a:rPr lang="zh-TW" altLang="en-US" sz="28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品</a:t>
            </a:r>
            <a:endParaRPr lang="en-US" altLang="zh-TW" sz="28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sz="28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839552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3284984"/>
            <a:ext cx="7772400" cy="3024683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會報完畢</a:t>
            </a:r>
            <a:endParaRPr lang="en-US" altLang="zh-TW" sz="4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敬請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指教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131" y="1181735"/>
            <a:ext cx="2885306" cy="192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8611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83557" y="1628800"/>
            <a:ext cx="4824536" cy="648419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製造單位產能推移圖</a:t>
            </a: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3600" b="1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543091"/>
              </p:ext>
            </p:extLst>
          </p:nvPr>
        </p:nvGraphicFramePr>
        <p:xfrm>
          <a:off x="2051720" y="2564904"/>
          <a:ext cx="5688211" cy="3317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音訊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7819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7229" y="188640"/>
            <a:ext cx="4828827" cy="533400"/>
          </a:xfrm>
        </p:spPr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2016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OP &amp; RF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產能推移圖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702329"/>
              </p:ext>
            </p:extLst>
          </p:nvPr>
        </p:nvGraphicFramePr>
        <p:xfrm>
          <a:off x="262136" y="1124744"/>
          <a:ext cx="8486327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384345"/>
              </p:ext>
            </p:extLst>
          </p:nvPr>
        </p:nvGraphicFramePr>
        <p:xfrm>
          <a:off x="395536" y="1700808"/>
          <a:ext cx="8496944" cy="46805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601106"/>
                <a:gridCol w="3468140"/>
                <a:gridCol w="2427698"/>
              </a:tblGrid>
              <a:tr h="234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US" altLang="zh-TW" sz="3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altLang="zh-TW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24,665,229 </a:t>
                      </a:r>
                      <a:endParaRPr lang="en-US" altLang="zh-TW" sz="3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-6.6%</a:t>
                      </a:r>
                      <a:endParaRPr lang="en-US" altLang="zh-TW" sz="3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234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US" altLang="zh-TW" sz="3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altLang="zh-TW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23,041,036 </a:t>
                      </a:r>
                      <a:endParaRPr lang="en-US" altLang="zh-TW" sz="3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向下箭號 3"/>
          <p:cNvSpPr/>
          <p:nvPr/>
        </p:nvSpPr>
        <p:spPr>
          <a:xfrm>
            <a:off x="7380312" y="450912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音訊 5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498707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5999163" cy="533400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2016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OP &amp; RF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產能推移圖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5423771"/>
              </p:ext>
            </p:extLst>
          </p:nvPr>
        </p:nvGraphicFramePr>
        <p:xfrm>
          <a:off x="467544" y="1196752"/>
          <a:ext cx="8280920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24746"/>
              </p:ext>
            </p:extLst>
          </p:nvPr>
        </p:nvGraphicFramePr>
        <p:xfrm>
          <a:off x="395536" y="1700808"/>
          <a:ext cx="8496944" cy="46805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601106"/>
                <a:gridCol w="3468140"/>
                <a:gridCol w="2427698"/>
              </a:tblGrid>
              <a:tr h="234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US" altLang="zh-TW" sz="3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altLang="zh-TW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48,995,173 </a:t>
                      </a:r>
                      <a:endParaRPr lang="en-US" altLang="zh-TW" sz="3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-23.8%</a:t>
                      </a:r>
                      <a:endParaRPr lang="en-US" altLang="zh-TW" sz="4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234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US" altLang="zh-TW" sz="3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altLang="zh-TW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37,324,379 </a:t>
                      </a:r>
                      <a:endParaRPr lang="en-US" altLang="zh-TW" sz="3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向下箭號 4"/>
          <p:cNvSpPr/>
          <p:nvPr/>
        </p:nvSpPr>
        <p:spPr>
          <a:xfrm>
            <a:off x="7380312" y="450912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音訊 2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349590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4680520" cy="533400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2016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OP &amp; RF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產能推移圖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26002"/>
              </p:ext>
            </p:extLst>
          </p:nvPr>
        </p:nvGraphicFramePr>
        <p:xfrm>
          <a:off x="323528" y="1196752"/>
          <a:ext cx="8424936" cy="5328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468120"/>
              </p:ext>
            </p:extLst>
          </p:nvPr>
        </p:nvGraphicFramePr>
        <p:xfrm>
          <a:off x="395536" y="1700808"/>
          <a:ext cx="8496944" cy="46805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601105"/>
                <a:gridCol w="3468140"/>
                <a:gridCol w="2427699"/>
              </a:tblGrid>
              <a:tr h="234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US" altLang="zh-TW" sz="3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altLang="zh-TW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93,884,280 </a:t>
                      </a:r>
                      <a:endParaRPr lang="en-US" altLang="zh-TW" sz="3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0.4%</a:t>
                      </a:r>
                      <a:endParaRPr lang="en-US" altLang="zh-TW" sz="3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234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US" altLang="zh-TW" sz="3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altLang="zh-TW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94,268,471 </a:t>
                      </a:r>
                      <a:endParaRPr lang="en-US" altLang="zh-TW" sz="3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向下箭號 4"/>
          <p:cNvSpPr/>
          <p:nvPr/>
        </p:nvSpPr>
        <p:spPr>
          <a:xfrm rot="10800000">
            <a:off x="7452320" y="2564904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音訊 5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40528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029" y="159296"/>
            <a:ext cx="5999163" cy="533400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2016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OP &amp; RF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產能推移圖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5682922"/>
              </p:ext>
            </p:extLst>
          </p:nvPr>
        </p:nvGraphicFramePr>
        <p:xfrm>
          <a:off x="539552" y="1196752"/>
          <a:ext cx="8208912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159490"/>
              </p:ext>
            </p:extLst>
          </p:nvPr>
        </p:nvGraphicFramePr>
        <p:xfrm>
          <a:off x="395536" y="1700808"/>
          <a:ext cx="8496944" cy="46805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601106"/>
                <a:gridCol w="3468140"/>
                <a:gridCol w="2427698"/>
              </a:tblGrid>
              <a:tr h="234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US" altLang="zh-TW" sz="3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altLang="zh-TW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27,583,026 </a:t>
                      </a:r>
                      <a:endParaRPr lang="en-US" altLang="zh-TW" sz="3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-9.4%</a:t>
                      </a:r>
                      <a:endParaRPr lang="en-US" altLang="zh-TW" sz="4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234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US" altLang="zh-TW" sz="3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altLang="zh-TW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24,994,190 </a:t>
                      </a:r>
                      <a:endParaRPr lang="en-US" altLang="zh-TW" sz="3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向下箭號 5"/>
          <p:cNvSpPr/>
          <p:nvPr/>
        </p:nvSpPr>
        <p:spPr>
          <a:xfrm>
            <a:off x="7380312" y="450912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音訊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969968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59296"/>
            <a:ext cx="5999163" cy="533400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2016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OP &amp; RF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產能推移圖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905029"/>
              </p:ext>
            </p:extLst>
          </p:nvPr>
        </p:nvGraphicFramePr>
        <p:xfrm>
          <a:off x="107504" y="980728"/>
          <a:ext cx="8856984" cy="5544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83098"/>
              </p:ext>
            </p:extLst>
          </p:nvPr>
        </p:nvGraphicFramePr>
        <p:xfrm>
          <a:off x="215516" y="1484784"/>
          <a:ext cx="8748973" cy="496855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678257"/>
                <a:gridCol w="3571009"/>
                <a:gridCol w="2499707"/>
              </a:tblGrid>
              <a:tr h="24842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US" altLang="zh-TW" sz="3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en-US" altLang="zh-TW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8,541,123 </a:t>
                      </a:r>
                      <a:endParaRPr lang="en-US" altLang="zh-TW" sz="3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12.3%</a:t>
                      </a:r>
                      <a:endParaRPr lang="en-US" altLang="zh-TW" sz="3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24842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US" altLang="zh-TW" sz="3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en-US" altLang="zh-TW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9,588,864 </a:t>
                      </a:r>
                      <a:endParaRPr lang="en-US" altLang="zh-TW" sz="3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向下箭號 4"/>
          <p:cNvSpPr/>
          <p:nvPr/>
        </p:nvSpPr>
        <p:spPr>
          <a:xfrm rot="10800000">
            <a:off x="7452320" y="2564904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841998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59296"/>
            <a:ext cx="5999163" cy="533400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2016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OP &amp; RF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產能推移圖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7622678"/>
              </p:ext>
            </p:extLst>
          </p:nvPr>
        </p:nvGraphicFramePr>
        <p:xfrm>
          <a:off x="467544" y="980728"/>
          <a:ext cx="8136904" cy="5328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129648"/>
              </p:ext>
            </p:extLst>
          </p:nvPr>
        </p:nvGraphicFramePr>
        <p:xfrm>
          <a:off x="467544" y="1556792"/>
          <a:ext cx="8280920" cy="482453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534976"/>
                <a:gridCol w="3379967"/>
                <a:gridCol w="2365977"/>
              </a:tblGrid>
              <a:tr h="2412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US" altLang="zh-TW" sz="3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en-US" altLang="zh-TW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6,491,402 </a:t>
                      </a:r>
                      <a:endParaRPr lang="en-US" altLang="zh-TW" sz="3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25.7%</a:t>
                      </a:r>
                      <a:endParaRPr lang="en-US" altLang="zh-TW" sz="4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2412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US" altLang="zh-TW" sz="3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en-US" altLang="zh-TW" sz="3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8,161,824 </a:t>
                      </a:r>
                      <a:endParaRPr lang="en-US" altLang="zh-TW" sz="3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向下箭號 5"/>
          <p:cNvSpPr/>
          <p:nvPr/>
        </p:nvSpPr>
        <p:spPr>
          <a:xfrm rot="10800000">
            <a:off x="7308304" y="2564904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966911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EZCONN templete">
  <a:themeElements>
    <a:clrScheme name="1_EZcon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EZcon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EZcon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Zcon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Zcon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Zcon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Zcon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Zcon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Zcon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EZconn">
  <a:themeElements>
    <a:clrScheme name="2_EZcon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EZcon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EZcon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Zcon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Zcon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Zcon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Zcon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Zcon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Zcon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3_EZconn">
  <a:themeElements>
    <a:clrScheme name="3_EZcon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EZcon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EZcon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Zcon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Zcon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Zcon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Zcon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Zcon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Zcon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_自訂設計">
  <a:themeElements>
    <a:clrScheme name="1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EZCONN templete">
  <a:themeElements>
    <a:clrScheme name="1_EZcon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EZcon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EZcon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Zcon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Zcon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Zcon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Zcon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Zcon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Zcon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_EZCONN templete">
  <a:themeElements>
    <a:clrScheme name="1_EZcon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EZcon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EZcon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Zcon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Zcon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Zcon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Zcon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Zcon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Zcon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5_EZconn">
  <a:themeElements>
    <a:clrScheme name="1_EZcon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EZcon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EZcon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Zcon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Zcon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Zcon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Zcon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Zcon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Zcon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EZconn">
  <a:themeElements>
    <a:clrScheme name="1_EZcon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EZcon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EZcon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Zcon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Zcon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Zcon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Zcon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Zcon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Zcon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eGtran Corporation">
  <a:themeElements>
    <a:clrScheme name="1_eGtran Corpor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eGtran Corpor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eGtran Corpor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Gtran Corpor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Gtran Corpor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Gtran Corpor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Gtran Corpor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Gtran Corpor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Gtran Corpor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eGtran Corporation">
  <a:themeElements>
    <a:clrScheme name="5_eGtran Corpor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5_eGtran Corpor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eGtran Corpor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eGtran Corpor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eGtran Corpor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eGtran Corpor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eGtran Corpor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eGtran Corpor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eGtran Corpor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eGtran Corporation">
  <a:themeElements>
    <a:clrScheme name="6_eGtran Corpor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6_eGtran Corpor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eGtran Corpor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eGtran Corpor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eGtran Corpor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eGtran Corpor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eGtran Corpor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eGtran Corpor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eGtran Corpor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eGtran Corporation">
  <a:themeElements>
    <a:clrScheme name="7_eGtran Corpor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7_eGtran Corpor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eGtran Corpor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eGtran Corpor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eGtran Corpor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eGtran Corpor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eGtran Corpor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eGtran Corpor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eGtran Corpor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eGtran Corporation">
  <a:themeElements>
    <a:clrScheme name="8_eGtran Corpor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8_eGtran Corpor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eGtran Corpor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eGtran Corpor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eGtran Corpor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eGtran Corpor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eGtran Corpor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eGtran Corpor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eGtran Corpor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Chorum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Office 2">
    <a:majorFont>
      <a:latin typeface="Calibri"/>
      <a:ea typeface=""/>
      <a:cs typeface=""/>
      <a:font script="Jpan" typeface="HGｺﾞｼｯｸM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ambria"/>
      <a:ea typeface=""/>
      <a:cs typeface=""/>
      <a:font script="Jpan" typeface="HG明朝B"/>
      <a:font script="Hang" typeface="맑은 고딕"/>
      <a:font script="Hans" typeface="黑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沉稳">
    <a:fillStyleLst>
      <a:solidFill>
        <a:schemeClr val="phClr"/>
      </a:solidFill>
      <a:gradFill rotWithShape="1">
        <a:gsLst>
          <a:gs pos="0">
            <a:schemeClr val="phClr">
              <a:tint val="70000"/>
              <a:satMod val="180000"/>
            </a:schemeClr>
          </a:gs>
          <a:gs pos="62000">
            <a:schemeClr val="phClr">
              <a:tint val="30000"/>
              <a:satMod val="180000"/>
            </a:schemeClr>
          </a:gs>
          <a:gs pos="100000">
            <a:schemeClr val="phClr">
              <a:tint val="22000"/>
              <a:satMod val="180000"/>
            </a:schemeClr>
          </a:gs>
        </a:gsLst>
        <a:lin ang="16200000" scaled="0"/>
      </a:gradFill>
      <a:gradFill rotWithShape="1">
        <a:gsLst>
          <a:gs pos="0">
            <a:schemeClr val="phClr">
              <a:shade val="58000"/>
              <a:satMod val="150000"/>
            </a:schemeClr>
          </a:gs>
          <a:gs pos="72000">
            <a:schemeClr val="phClr">
              <a:tint val="90000"/>
              <a:satMod val="135000"/>
            </a:schemeClr>
          </a:gs>
          <a:gs pos="100000">
            <a:schemeClr val="phClr">
              <a:tint val="80000"/>
              <a:satMod val="15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80000"/>
          </a:schemeClr>
        </a:solidFill>
        <a:prstDash val="solid"/>
      </a:ln>
      <a:ln w="381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50800" dist="38100" dir="5400000" rotWithShape="0">
            <a:srgbClr val="000000">
              <a:alpha val="43137"/>
            </a:srgbClr>
          </a:outerShdw>
        </a:effectLst>
      </a:effectStyle>
      <a:effectStyle>
        <a:effectLst>
          <a:outerShdw blurRad="50800" dist="38100" dir="5400000" rotWithShape="0">
            <a:srgbClr val="000000">
              <a:alpha val="43137"/>
            </a:srgbClr>
          </a:outerShdw>
        </a:effectLst>
      </a:effectStyle>
      <a:effectStyle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000000"/>
          </a:lightRig>
        </a:scene3d>
        <a:sp3d prstMaterial="matte">
          <a:bevelT w="63500" h="63500" prst="coolSlan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EZZCONN OFC_1TO-Bidi_Aug</Template>
  <TotalTime>7359</TotalTime>
  <Words>1425</Words>
  <Application>Microsoft Office PowerPoint</Application>
  <PresentationFormat>如螢幕大小 (4:3)</PresentationFormat>
  <Paragraphs>473</Paragraphs>
  <Slides>29</Slides>
  <Notes>0</Notes>
  <HiddenSlides>0</HiddenSlides>
  <MMClips>9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15</vt:i4>
      </vt:variant>
      <vt:variant>
        <vt:lpstr>投影片標題</vt:lpstr>
      </vt:variant>
      <vt:variant>
        <vt:i4>29</vt:i4>
      </vt:variant>
    </vt:vector>
  </HeadingPairs>
  <TitlesOfParts>
    <vt:vector size="59" baseType="lpstr">
      <vt:lpstr>隶书</vt:lpstr>
      <vt:lpstr>ＭＳ Ｐゴシック</vt:lpstr>
      <vt:lpstr>ＭＳ Ｐゴシック</vt:lpstr>
      <vt:lpstr>宋体</vt:lpstr>
      <vt:lpstr>宋体</vt:lpstr>
      <vt:lpstr>华文楷体</vt:lpstr>
      <vt:lpstr>新細明體</vt:lpstr>
      <vt:lpstr>楷体</vt:lpstr>
      <vt:lpstr>標楷體</vt:lpstr>
      <vt:lpstr>Arial</vt:lpstr>
      <vt:lpstr>Bookman Old Style</vt:lpstr>
      <vt:lpstr>Calibri</vt:lpstr>
      <vt:lpstr>Times New Roman</vt:lpstr>
      <vt:lpstr>Verdana</vt:lpstr>
      <vt:lpstr>Wingdings</vt:lpstr>
      <vt:lpstr>EZCONN templete</vt:lpstr>
      <vt:lpstr>4_EZconn</vt:lpstr>
      <vt:lpstr>3_自訂設計</vt:lpstr>
      <vt:lpstr>1_eGtran Corporation</vt:lpstr>
      <vt:lpstr>5_eGtran Corporation</vt:lpstr>
      <vt:lpstr>6_eGtran Corporation</vt:lpstr>
      <vt:lpstr>7_eGtran Corporation</vt:lpstr>
      <vt:lpstr>8_eGtran Corporation</vt:lpstr>
      <vt:lpstr>1_自訂設計</vt:lpstr>
      <vt:lpstr>2_EZconn</vt:lpstr>
      <vt:lpstr>3_EZconn</vt:lpstr>
      <vt:lpstr>2_自訂設計</vt:lpstr>
      <vt:lpstr>1_EZCONN templete</vt:lpstr>
      <vt:lpstr>2_EZCONN templete</vt:lpstr>
      <vt:lpstr>5_EZconn</vt:lpstr>
      <vt:lpstr>2016年寧波制造處 年終工作報告</vt:lpstr>
      <vt:lpstr>1.製造單位產能推移圖 2.單位工時產值(人均產值:營業額與數量比值) 3.制造處2016 KPI分數 4.年度关键质量   4.1 OP/RF質量目標   4.2 客戶滿意度   4.3 客訴目標 5.三化一穩定持續推動   5.1 IT系統建設   5.2 自動化建設 6.總結</vt:lpstr>
      <vt:lpstr>PowerPoint 簡報</vt:lpstr>
      <vt:lpstr>2016年 OP &amp; RF 產能推移圖</vt:lpstr>
      <vt:lpstr>2016年 OP &amp; RF 產能推移圖</vt:lpstr>
      <vt:lpstr>2016年 OP &amp; RF 產能推移圖</vt:lpstr>
      <vt:lpstr>2016年 OP &amp; RF 產能推移圖</vt:lpstr>
      <vt:lpstr>2016年 OP &amp; RF 產能推移圖</vt:lpstr>
      <vt:lpstr>2016年 OP &amp; RF 產能推移圖</vt:lpstr>
      <vt:lpstr>2016年 OP &amp; RF 產能推移圖</vt:lpstr>
      <vt:lpstr>2016年 OP &amp; RF 產能推移圖</vt:lpstr>
      <vt:lpstr>PowerPoint 簡報</vt:lpstr>
      <vt:lpstr>2015 &amp; 2016 KPI分數</vt:lpstr>
      <vt:lpstr>年度关键质量工作报告:</vt:lpstr>
      <vt:lpstr>客戶滿意度（分值）</vt:lpstr>
      <vt:lpstr>客戶投诉率（%）</vt:lpstr>
      <vt:lpstr>三化一穩定持續推展</vt:lpstr>
      <vt:lpstr>落實華為『三化一穩定』工作的推展</vt:lpstr>
      <vt:lpstr>華為IT化管理要求 9個模塊</vt:lpstr>
      <vt:lpstr>PowerPoint 簡報</vt:lpstr>
      <vt:lpstr>PowerPoint 簡報</vt:lpstr>
      <vt:lpstr>企業自動化中心</vt:lpstr>
      <vt:lpstr>企業自動化中心</vt:lpstr>
      <vt:lpstr>PowerPoint 簡報</vt:lpstr>
      <vt:lpstr>品管圈活動、提案改善、自動化效益</vt:lpstr>
      <vt:lpstr>2017年持續落實客戶三化一穩定工作的推展</vt:lpstr>
      <vt:lpstr>2017年持续落实客户三化一稳定工作的推展</vt:lpstr>
      <vt:lpstr>總結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linus</dc:creator>
  <cp:lastModifiedBy>葉文展</cp:lastModifiedBy>
  <cp:revision>163</cp:revision>
  <dcterms:created xsi:type="dcterms:W3CDTF">2015-01-04T08:21:33Z</dcterms:created>
  <dcterms:modified xsi:type="dcterms:W3CDTF">2017-02-17T00:19:07Z</dcterms:modified>
</cp:coreProperties>
</file>