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358" r:id="rId2"/>
    <p:sldId id="446" r:id="rId3"/>
    <p:sldId id="467" r:id="rId4"/>
    <p:sldId id="395" r:id="rId5"/>
    <p:sldId id="396" r:id="rId6"/>
    <p:sldId id="397" r:id="rId7"/>
    <p:sldId id="468" r:id="rId8"/>
    <p:sldId id="377" r:id="rId9"/>
    <p:sldId id="393" r:id="rId10"/>
    <p:sldId id="458" r:id="rId11"/>
    <p:sldId id="394" r:id="rId12"/>
    <p:sldId id="460" r:id="rId13"/>
    <p:sldId id="459" r:id="rId14"/>
    <p:sldId id="400" r:id="rId15"/>
    <p:sldId id="456" r:id="rId16"/>
    <p:sldId id="454" r:id="rId17"/>
    <p:sldId id="455" r:id="rId18"/>
    <p:sldId id="401" r:id="rId19"/>
    <p:sldId id="437" r:id="rId20"/>
    <p:sldId id="438" r:id="rId21"/>
    <p:sldId id="439" r:id="rId22"/>
    <p:sldId id="440" r:id="rId23"/>
    <p:sldId id="441" r:id="rId24"/>
    <p:sldId id="453" r:id="rId25"/>
    <p:sldId id="457" r:id="rId26"/>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4">
          <p15:clr>
            <a:srgbClr val="A4A3A4"/>
          </p15:clr>
        </p15:guide>
        <p15:guide id="2" orient="horz" pos="3117">
          <p15:clr>
            <a:srgbClr val="A4A3A4"/>
          </p15:clr>
        </p15:guide>
        <p15:guide id="3" orient="horz" pos="1644">
          <p15:clr>
            <a:srgbClr val="A4A3A4"/>
          </p15:clr>
        </p15:guide>
        <p15:guide id="4" pos="4398">
          <p15:clr>
            <a:srgbClr val="A4A3A4"/>
          </p15:clr>
        </p15:guide>
        <p15:guide id="5" pos="2880">
          <p15:clr>
            <a:srgbClr val="A4A3A4"/>
          </p15:clr>
        </p15:guide>
      </p15:sldGuideLst>
    </p:ext>
    <p:ext uri="{2D200454-40CA-4A62-9FC3-DE9A4176ACB9}">
      <p15:notesGuideLst xmlns:p15="http://schemas.microsoft.com/office/powerpoint/2012/main">
        <p15:guide id="1" orient="horz" pos="2924">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Microsoft Office"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F2F5"/>
    <a:srgbClr val="304371"/>
    <a:srgbClr val="14122C"/>
    <a:srgbClr val="373C43"/>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6" autoAdjust="0"/>
    <p:restoredTop sz="79188" autoAdjust="0"/>
  </p:normalViewPr>
  <p:slideViewPr>
    <p:cSldViewPr snapToGrid="0" showGuides="1">
      <p:cViewPr varScale="1">
        <p:scale>
          <a:sx n="86" d="100"/>
          <a:sy n="86" d="100"/>
        </p:scale>
        <p:origin x="1286" y="48"/>
      </p:cViewPr>
      <p:guideLst>
        <p:guide orient="horz" pos="3094"/>
        <p:guide orient="horz" pos="3117"/>
        <p:guide orient="horz" pos="1644"/>
        <p:guide pos="4398"/>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1800" y="-90"/>
      </p:cViewPr>
      <p:guideLst>
        <p:guide orient="horz" pos="292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174B49-590E-44D4-81A7-35BD0B702AE6}" type="datetimeFigureOut">
              <a:rPr lang="zh-CN" altLang="en-US" smtClean="0"/>
              <a:pPr/>
              <a:t>2024/9/4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68E953-DBEF-4CA6-A29C-37680C037366}" type="slidenum">
              <a:rPr lang="zh-CN" altLang="en-US" smtClean="0"/>
              <a:pPr/>
              <a:t>‹#›</a:t>
            </a:fld>
            <a:endParaRPr lang="zh-CN" altLang="en-US"/>
          </a:p>
        </p:txBody>
      </p:sp>
    </p:spTree>
    <p:extLst>
      <p:ext uri="{BB962C8B-B14F-4D97-AF65-F5344CB8AC3E}">
        <p14:creationId xmlns:p14="http://schemas.microsoft.com/office/powerpoint/2010/main" val="634213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2024/9/4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377863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baidu.com/link?url=0AKK29ojmywfm4qKLomkzFklXtCqqrBqiqGm3eEV75Mix-EYUpzIC7-nSrRsmiTVUcBINYm7brd9pGUzBVVHC9Tdf2YzlbNc9-Y0RCKe3ri&amp;wd=&amp;eqid=de1dc58400068a010000000662386139"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A278519B-2265-4DD2-97D9-1DA096F27AE9}"/>
              </a:ext>
            </a:extLst>
          </p:cNvPr>
          <p:cNvSpPr>
            <a:spLocks noGrp="1" noRot="1" noChangeAspect="1" noChangeArrowheads="1" noTextEdit="1"/>
          </p:cNvSpPr>
          <p:nvPr>
            <p:ph type="sldImg" idx="4294967295"/>
          </p:nvPr>
        </p:nvSpPr>
        <p:spPr>
          <a:ln/>
        </p:spPr>
      </p:sp>
      <p:sp>
        <p:nvSpPr>
          <p:cNvPr id="7171" name="文本占位符 2">
            <a:extLst>
              <a:ext uri="{FF2B5EF4-FFF2-40B4-BE49-F238E27FC236}">
                <a16:creationId xmlns:a16="http://schemas.microsoft.com/office/drawing/2014/main" id="{4A4017C2-7F6D-4C5B-968E-438BACCA629B}"/>
              </a:ext>
            </a:extLst>
          </p:cNvPr>
          <p:cNvSpPr>
            <a:spLocks noGrp="1" noChangeArrowheads="1"/>
          </p:cNvSpPr>
          <p:nvPr>
            <p:ph type="body" idx="4294967295"/>
          </p:nvPr>
        </p:nvSpPr>
        <p:spPr/>
        <p:txBody>
          <a:bodyPr>
            <a:prstTxWarp prst="textNoShape">
              <a:avLst/>
            </a:prstTxWarp>
          </a:bodyPr>
          <a:lstStyle/>
          <a:p>
            <a:r>
              <a:rPr lang="zh-CN" altLang="en-US" dirty="0"/>
              <a:t>https://www.renrendoc.com/paper/111762807.html</a:t>
            </a:r>
          </a:p>
          <a:p>
            <a:endParaRPr lang="zh-CN" altLang="en-US" dirty="0"/>
          </a:p>
          <a:p>
            <a:r>
              <a:rPr lang="zh-CN" altLang="en-US" dirty="0"/>
              <a:t>https://www.renrendoc.com/paper/111762807.html</a:t>
            </a:r>
          </a:p>
          <a:p>
            <a:endParaRPr lang="zh-CN" altLang="en-US" dirty="0"/>
          </a:p>
          <a:p>
            <a:r>
              <a:rPr lang="zh-CN" altLang="en-US" dirty="0"/>
              <a:t>课题：哈夫曼编码译码器系统</a:t>
            </a:r>
          </a:p>
          <a:p>
            <a:r>
              <a:rPr lang="zh-CN" altLang="en-US" dirty="0"/>
              <a:t>问题描述打开一篇英文文章，统计该文章中每个字符出现的次数，然后以他们作为全职对每个字符进行编码，编码完成后再对其编码进行译码</a:t>
            </a:r>
          </a:p>
          <a:p>
            <a:endParaRPr lang="zh-CN" altLang="en-US" dirty="0"/>
          </a:p>
          <a:p>
            <a:endParaRPr lang="zh-CN" altLang="en-US" dirty="0"/>
          </a:p>
          <a:p>
            <a:r>
              <a:rPr lang="zh-CN" altLang="en-US" dirty="0"/>
              <a:t>CDIO代表构思（Conceive）、设计（Design）、实现（Implement）和运作（Operate） ，它以产品研发到产品运行的生命周期为载体 ,让学生以主动的、 实践的、 课程之间有机联系的方式学习工程。CDIO培养大纲将工程毕业生的能力分为工程基础知识、 个人能力、 人际团队能力和工程系统能力四个层面，大纲要求以综合的培养方式使学生在这四个层面达到预定目标。</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https://blog.csdn.net/weixin_44018540/article/details/107176592</a:t>
            </a:r>
          </a:p>
          <a:p>
            <a:r>
              <a:rPr lang="en-US" altLang="zh-CN" dirty="0"/>
              <a:t>HDFS</a:t>
            </a:r>
            <a:r>
              <a:rPr lang="zh-CN" altLang="en-US" dirty="0"/>
              <a:t>写入读取原理详解</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13</a:t>
            </a:fld>
            <a:endParaRPr lang="zh-CN" altLang="en-US"/>
          </a:p>
        </p:txBody>
      </p:sp>
    </p:spTree>
    <p:extLst>
      <p:ext uri="{BB962C8B-B14F-4D97-AF65-F5344CB8AC3E}">
        <p14:creationId xmlns:p14="http://schemas.microsoft.com/office/powerpoint/2010/main" val="321142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Linux</a:t>
            </a:r>
            <a:r>
              <a:rPr lang="zh-CN" altLang="en-US" dirty="0"/>
              <a:t>提供了像</a:t>
            </a:r>
            <a:r>
              <a:rPr lang="en-US" altLang="zh-CN" dirty="0" err="1"/>
              <a:t>MicrosoftWindows</a:t>
            </a:r>
            <a:r>
              <a:rPr lang="zh-CN" altLang="en-US" dirty="0"/>
              <a:t>那样的可视的命令输入界面</a:t>
            </a:r>
            <a:r>
              <a:rPr lang="en-US" altLang="zh-CN" dirty="0"/>
              <a:t>--X Window</a:t>
            </a:r>
            <a:r>
              <a:rPr lang="zh-CN" altLang="en-US" dirty="0"/>
              <a:t>的图形用户界面（</a:t>
            </a:r>
            <a:r>
              <a:rPr lang="en-US" altLang="zh-CN" dirty="0"/>
              <a:t>GUI</a:t>
            </a:r>
            <a:r>
              <a:rPr lang="zh-CN" altLang="en-US" dirty="0"/>
              <a:t>）。它提供了很多桌面环境系统，其操作就像</a:t>
            </a:r>
            <a:r>
              <a:rPr lang="en-US" altLang="zh-CN" dirty="0"/>
              <a:t>Windows</a:t>
            </a:r>
            <a:r>
              <a:rPr lang="zh-CN" altLang="en-US" dirty="0"/>
              <a:t>一样，有窗口、图标和菜单，所有的管理都是通过鼠标控制。</a:t>
            </a:r>
            <a:r>
              <a:rPr lang="en-US" altLang="zh-CN" dirty="0"/>
              <a:t>GNOME</a:t>
            </a:r>
            <a:r>
              <a:rPr lang="zh-CN" altLang="en-US" dirty="0"/>
              <a:t>。</a:t>
            </a:r>
          </a:p>
          <a:p>
            <a:r>
              <a:rPr lang="zh-CN" altLang="en-US" dirty="0"/>
              <a:t>每个</a:t>
            </a:r>
            <a:r>
              <a:rPr lang="en-US" altLang="zh-CN" dirty="0"/>
              <a:t>Linux</a:t>
            </a:r>
            <a:r>
              <a:rPr lang="zh-CN" altLang="en-US" dirty="0"/>
              <a:t>系统的用户可以拥有他自己的用户界面或</a:t>
            </a:r>
            <a:r>
              <a:rPr lang="en-US" altLang="zh-CN" dirty="0"/>
              <a:t>Shell</a:t>
            </a:r>
            <a:r>
              <a:rPr lang="zh-CN" altLang="en-US" dirty="0"/>
              <a:t>，用以满足他们自己专门的</a:t>
            </a:r>
            <a:r>
              <a:rPr lang="en-US" altLang="zh-CN" dirty="0"/>
              <a:t>Shell</a:t>
            </a:r>
            <a:r>
              <a:rPr lang="zh-CN" altLang="en-US" dirty="0"/>
              <a:t>需要。</a:t>
            </a:r>
          </a:p>
          <a:p>
            <a:r>
              <a:rPr lang="zh-CN" altLang="en-US" dirty="0"/>
              <a:t>同</a:t>
            </a:r>
            <a:r>
              <a:rPr lang="en-US" altLang="zh-CN" dirty="0"/>
              <a:t>Linux</a:t>
            </a:r>
            <a:r>
              <a:rPr lang="zh-CN" altLang="en-US" dirty="0"/>
              <a:t>本身一样，</a:t>
            </a:r>
            <a:r>
              <a:rPr lang="en-US" altLang="zh-CN" dirty="0"/>
              <a:t>Shell</a:t>
            </a:r>
            <a:r>
              <a:rPr lang="zh-CN" altLang="en-US" dirty="0"/>
              <a:t>也有多种不同的版本。主要有下列版本的</a:t>
            </a:r>
            <a:r>
              <a:rPr lang="en-US" altLang="zh-CN" dirty="0"/>
              <a:t>Shell</a:t>
            </a:r>
            <a:r>
              <a:rPr lang="zh-CN" altLang="en-US" dirty="0"/>
              <a:t>：　</a:t>
            </a:r>
            <a:r>
              <a:rPr lang="en-US" altLang="zh-CN" dirty="0" err="1"/>
              <a:t>Bourne</a:t>
            </a:r>
            <a:r>
              <a:rPr lang="en-US" altLang="zh-CN" dirty="0"/>
              <a:t> Shell</a:t>
            </a:r>
            <a:r>
              <a:rPr lang="zh-CN" altLang="en-US" dirty="0"/>
              <a:t>：是贝尔实验室开发的。</a:t>
            </a:r>
          </a:p>
          <a:p>
            <a:r>
              <a:rPr lang="en-US" altLang="zh-CN" dirty="0"/>
              <a:t>BASH</a:t>
            </a:r>
            <a:r>
              <a:rPr lang="zh-CN" altLang="en-US" dirty="0"/>
              <a:t>：是</a:t>
            </a:r>
            <a:r>
              <a:rPr lang="en-US" altLang="zh-CN" dirty="0"/>
              <a:t>GNU</a:t>
            </a:r>
            <a:r>
              <a:rPr lang="zh-CN" altLang="en-US" dirty="0"/>
              <a:t>的</a:t>
            </a:r>
            <a:r>
              <a:rPr lang="en-US" altLang="zh-CN" dirty="0" err="1"/>
              <a:t>Bourne</a:t>
            </a:r>
            <a:r>
              <a:rPr lang="en-US" altLang="zh-CN" dirty="0"/>
              <a:t> Again Shell</a:t>
            </a:r>
            <a:r>
              <a:rPr lang="zh-CN" altLang="en-US" dirty="0"/>
              <a:t>，是</a:t>
            </a:r>
            <a:r>
              <a:rPr lang="en-US" altLang="zh-CN" dirty="0"/>
              <a:t>GNU</a:t>
            </a:r>
            <a:r>
              <a:rPr lang="zh-CN" altLang="en-US" dirty="0"/>
              <a:t>操作系统上默认的</a:t>
            </a:r>
            <a:r>
              <a:rPr lang="en-US" altLang="zh-CN" dirty="0"/>
              <a:t>shell</a:t>
            </a:r>
            <a:r>
              <a:rPr lang="zh-CN" altLang="en-US" dirty="0"/>
              <a:t>。</a:t>
            </a:r>
          </a:p>
          <a:p>
            <a:r>
              <a:rPr lang="en-US" altLang="zh-CN" dirty="0"/>
              <a:t>Korn Shell</a:t>
            </a:r>
            <a:r>
              <a:rPr lang="zh-CN" altLang="en-US" dirty="0"/>
              <a:t>：是对</a:t>
            </a:r>
            <a:r>
              <a:rPr lang="en-US" altLang="zh-CN" dirty="0" err="1"/>
              <a:t>Bourne</a:t>
            </a:r>
            <a:r>
              <a:rPr lang="en-US" altLang="zh-CN" dirty="0"/>
              <a:t> </a:t>
            </a:r>
            <a:r>
              <a:rPr lang="en-US" altLang="zh-CN" dirty="0" err="1"/>
              <a:t>SHell</a:t>
            </a:r>
            <a:r>
              <a:rPr lang="zh-CN" altLang="en-US" dirty="0"/>
              <a:t>的发展，在大部分内容上与</a:t>
            </a:r>
            <a:r>
              <a:rPr lang="en-US" altLang="zh-CN" dirty="0" err="1"/>
              <a:t>Bourne</a:t>
            </a:r>
            <a:r>
              <a:rPr lang="en-US" altLang="zh-CN" dirty="0"/>
              <a:t> Shell</a:t>
            </a:r>
            <a:r>
              <a:rPr lang="zh-CN" altLang="en-US" dirty="0"/>
              <a:t>兼容。</a:t>
            </a:r>
          </a:p>
          <a:p>
            <a:r>
              <a:rPr lang="en-US" altLang="zh-CN" dirty="0"/>
              <a:t>C Shell</a:t>
            </a:r>
            <a:r>
              <a:rPr lang="zh-CN" altLang="en-US" dirty="0"/>
              <a:t>：是</a:t>
            </a:r>
            <a:r>
              <a:rPr lang="en-US" altLang="zh-CN" dirty="0"/>
              <a:t>SUN</a:t>
            </a:r>
            <a:r>
              <a:rPr lang="zh-CN" altLang="en-US" dirty="0"/>
              <a:t>公司</a:t>
            </a:r>
            <a:r>
              <a:rPr lang="en-US" altLang="zh-CN" dirty="0"/>
              <a:t>Shell</a:t>
            </a:r>
            <a:r>
              <a:rPr lang="zh-CN" altLang="en-US" dirty="0"/>
              <a:t>的</a:t>
            </a:r>
            <a:r>
              <a:rPr lang="en-US" altLang="zh-CN" dirty="0"/>
              <a:t>BSD</a:t>
            </a:r>
            <a:r>
              <a:rPr lang="zh-CN" altLang="en-US" dirty="0"/>
              <a:t>版本。</a:t>
            </a:r>
          </a:p>
          <a:p>
            <a:r>
              <a:rPr lang="en-US" altLang="zh-CN" dirty="0"/>
              <a:t>Z Shell</a:t>
            </a:r>
            <a:r>
              <a:rPr lang="zh-CN" altLang="en-US" dirty="0"/>
              <a:t>：</a:t>
            </a:r>
            <a:r>
              <a:rPr lang="en-US" altLang="zh-CN" dirty="0"/>
              <a:t>The last shell you’ll ever need! Z</a:t>
            </a:r>
            <a:r>
              <a:rPr lang="zh-CN" altLang="en-US" dirty="0"/>
              <a:t>是最后一个字母，也就是终极</a:t>
            </a:r>
            <a:r>
              <a:rPr lang="en-US" altLang="zh-CN" dirty="0"/>
              <a:t>Shell</a:t>
            </a:r>
            <a:r>
              <a:rPr lang="zh-CN" altLang="en-US" dirty="0"/>
              <a:t>。它集成了</a:t>
            </a:r>
            <a:r>
              <a:rPr lang="en-US" altLang="zh-CN" dirty="0"/>
              <a:t>bash</a:t>
            </a:r>
            <a:r>
              <a:rPr lang="zh-CN" altLang="en-US" dirty="0"/>
              <a:t>、</a:t>
            </a:r>
            <a:r>
              <a:rPr lang="en-US" altLang="zh-CN" dirty="0" err="1"/>
              <a:t>ksh</a:t>
            </a:r>
            <a:r>
              <a:rPr lang="zh-CN" altLang="en-US" dirty="0"/>
              <a:t>的重要特性，同时又增加了自己独有的特性。</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333333"/>
                </a:solidFill>
                <a:effectLst/>
                <a:latin typeface="Microsoft Yahei" panose="020B0503020204020204" pitchFamily="34" charset="-122"/>
                <a:ea typeface="Microsoft Yahei" panose="020B0503020204020204" pitchFamily="34" charset="-122"/>
              </a:rPr>
              <a:t>BASH”</a:t>
            </a:r>
            <a:r>
              <a:rPr lang="zh-CN" altLang="en-US" b="1" i="0" dirty="0">
                <a:solidFill>
                  <a:srgbClr val="333333"/>
                </a:solidFill>
                <a:effectLst/>
                <a:latin typeface="Microsoft Yahei" panose="020B0503020204020204" pitchFamily="34" charset="-122"/>
                <a:ea typeface="Microsoft Yahei" panose="020B0503020204020204" pitchFamily="34" charset="-122"/>
              </a:rPr>
              <a:t>是“</a:t>
            </a:r>
            <a:r>
              <a:rPr lang="en-US" altLang="zh-CN" b="1" i="0" dirty="0" err="1">
                <a:solidFill>
                  <a:srgbClr val="333333"/>
                </a:solidFill>
                <a:effectLst/>
                <a:latin typeface="Microsoft Yahei" panose="020B0503020204020204" pitchFamily="34" charset="-122"/>
                <a:ea typeface="Microsoft Yahei" panose="020B0503020204020204" pitchFamily="34" charset="-122"/>
              </a:rPr>
              <a:t>Bourne</a:t>
            </a:r>
            <a:r>
              <a:rPr lang="en-US" altLang="zh-CN" b="1" i="0" dirty="0">
                <a:solidFill>
                  <a:srgbClr val="333333"/>
                </a:solidFill>
                <a:effectLst/>
                <a:latin typeface="Microsoft Yahei" panose="020B0503020204020204" pitchFamily="34" charset="-122"/>
                <a:ea typeface="Microsoft Yahei" panose="020B0503020204020204" pitchFamily="34" charset="-122"/>
              </a:rPr>
              <a:t>- Again </a:t>
            </a:r>
            <a:r>
              <a:rPr lang="en-US" altLang="zh-CN" b="1" i="0" dirty="0" err="1">
                <a:solidFill>
                  <a:srgbClr val="333333"/>
                </a:solidFill>
                <a:effectLst/>
                <a:latin typeface="Microsoft Yahei" panose="020B0503020204020204" pitchFamily="34" charset="-122"/>
                <a:ea typeface="Microsoft Yahei" panose="020B0503020204020204" pitchFamily="34" charset="-122"/>
              </a:rPr>
              <a:t>SHell</a:t>
            </a:r>
            <a:r>
              <a:rPr lang="en-US" altLang="zh-CN" b="1" i="0" dirty="0">
                <a:solidFill>
                  <a:srgbClr val="333333"/>
                </a:solidFill>
                <a:effectLst/>
                <a:latin typeface="Microsoft Yahei" panose="020B0503020204020204" pitchFamily="34" charset="-122"/>
                <a:ea typeface="Microsoft Yahei" panose="020B0503020204020204" pitchFamily="34" charset="-122"/>
              </a:rPr>
              <a:t>”</a:t>
            </a:r>
            <a:r>
              <a:rPr lang="zh-CN" altLang="en-US" b="1" i="0" dirty="0">
                <a:solidFill>
                  <a:srgbClr val="333333"/>
                </a:solidFill>
                <a:effectLst/>
                <a:latin typeface="Microsoft Yahei" panose="020B0503020204020204" pitchFamily="34" charset="-122"/>
                <a:ea typeface="Microsoft Yahei" panose="020B0503020204020204" pitchFamily="34" charset="-122"/>
              </a:rPr>
              <a:t>的缩写，意思是“伯恩</a:t>
            </a:r>
            <a:r>
              <a:rPr lang="en-US" altLang="zh-CN" b="1" i="0" dirty="0">
                <a:solidFill>
                  <a:srgbClr val="333333"/>
                </a:solidFill>
                <a:effectLst/>
                <a:latin typeface="Microsoft Yahei" panose="020B0503020204020204" pitchFamily="34" charset="-122"/>
                <a:ea typeface="Microsoft Yahei" panose="020B0503020204020204" pitchFamily="34" charset="-122"/>
              </a:rPr>
              <a:t>-</a:t>
            </a:r>
            <a:r>
              <a:rPr lang="zh-CN" altLang="en-US" b="1" i="0" dirty="0">
                <a:solidFill>
                  <a:srgbClr val="333333"/>
                </a:solidFill>
                <a:effectLst/>
                <a:latin typeface="Microsoft Yahei" panose="020B0503020204020204" pitchFamily="34" charset="-122"/>
                <a:ea typeface="Microsoft Yahei" panose="020B0503020204020204" pitchFamily="34" charset="-122"/>
              </a:rPr>
              <a:t>又是壳牌</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15</a:t>
            </a:fld>
            <a:endParaRPr lang="zh-CN" altLang="en-US"/>
          </a:p>
        </p:txBody>
      </p:sp>
    </p:spTree>
    <p:extLst>
      <p:ext uri="{BB962C8B-B14F-4D97-AF65-F5344CB8AC3E}">
        <p14:creationId xmlns:p14="http://schemas.microsoft.com/office/powerpoint/2010/main" val="1977940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4.1 HDFS </a:t>
            </a:r>
            <a:r>
              <a:rPr lang="zh-CN" altLang="en-US" dirty="0"/>
              <a:t>操作常用</a:t>
            </a:r>
            <a:r>
              <a:rPr lang="en-US" altLang="zh-CN" dirty="0"/>
              <a:t>Shell </a:t>
            </a:r>
            <a:r>
              <a:rPr lang="zh-CN" altLang="en-US" dirty="0"/>
              <a:t>命令</a:t>
            </a:r>
          </a:p>
          <a:p>
            <a:r>
              <a:rPr lang="en-US" altLang="zh-CN" dirty="0"/>
              <a:t>Hadoop </a:t>
            </a:r>
            <a:r>
              <a:rPr lang="zh-CN" altLang="en-US" dirty="0"/>
              <a:t>支持很多</a:t>
            </a:r>
            <a:r>
              <a:rPr lang="en-US" altLang="zh-CN" dirty="0" err="1"/>
              <a:t>Sh</a:t>
            </a:r>
            <a:r>
              <a:rPr lang="en-US" altLang="zh-CN" dirty="0"/>
              <a:t> ell </a:t>
            </a:r>
            <a:r>
              <a:rPr lang="zh-CN" altLang="en-US" dirty="0"/>
              <a:t>命令、例如</a:t>
            </a:r>
            <a:r>
              <a:rPr lang="en-US" altLang="zh-CN" dirty="0" err="1"/>
              <a:t>hadoop</a:t>
            </a:r>
            <a:r>
              <a:rPr lang="en-US" altLang="zh-CN" dirty="0"/>
              <a:t> fs </a:t>
            </a:r>
            <a:r>
              <a:rPr lang="zh-CN" altLang="en-US" dirty="0"/>
              <a:t>、</a:t>
            </a:r>
            <a:r>
              <a:rPr lang="en-US" altLang="zh-CN" dirty="0" err="1"/>
              <a:t>hadoop</a:t>
            </a:r>
            <a:r>
              <a:rPr lang="en-US" altLang="zh-CN" dirty="0"/>
              <a:t> </a:t>
            </a:r>
            <a:r>
              <a:rPr lang="en-US" altLang="zh-CN" dirty="0" err="1"/>
              <a:t>dfs</a:t>
            </a:r>
            <a:r>
              <a:rPr lang="en-US" altLang="zh-CN" dirty="0"/>
              <a:t> </a:t>
            </a:r>
            <a:r>
              <a:rPr lang="zh-CN" altLang="en-US" dirty="0"/>
              <a:t>和</a:t>
            </a:r>
            <a:r>
              <a:rPr lang="en-US" altLang="zh-CN" dirty="0" err="1"/>
              <a:t>hdfs</a:t>
            </a:r>
            <a:r>
              <a:rPr lang="en-US" altLang="zh-CN" dirty="0"/>
              <a:t> </a:t>
            </a:r>
            <a:r>
              <a:rPr lang="en-US" altLang="zh-CN" dirty="0" err="1"/>
              <a:t>dfs</a:t>
            </a:r>
            <a:r>
              <a:rPr lang="en-US" altLang="zh-CN" dirty="0"/>
              <a:t> </a:t>
            </a:r>
            <a:r>
              <a:rPr lang="zh-CN" altLang="en-US" dirty="0"/>
              <a:t>都是</a:t>
            </a:r>
            <a:r>
              <a:rPr lang="en-US" altLang="zh-CN" dirty="0"/>
              <a:t>HDFS </a:t>
            </a:r>
            <a:r>
              <a:rPr lang="zh-CN" altLang="en-US" dirty="0"/>
              <a:t>最常</a:t>
            </a:r>
          </a:p>
          <a:p>
            <a:r>
              <a:rPr lang="zh-CN" altLang="en-US" dirty="0"/>
              <a:t>用的</a:t>
            </a:r>
            <a:r>
              <a:rPr lang="en-US" altLang="zh-CN" dirty="0"/>
              <a:t>Shell </a:t>
            </a:r>
            <a:r>
              <a:rPr lang="zh-CN" altLang="en-US" dirty="0"/>
              <a:t>命令，分别用来查看</a:t>
            </a:r>
            <a:r>
              <a:rPr lang="en-US" altLang="zh-CN" dirty="0"/>
              <a:t>HDFS </a:t>
            </a:r>
            <a:r>
              <a:rPr lang="zh-CN" altLang="en-US" dirty="0"/>
              <a:t>文件系统的目录结构、上传和下载数据、创建文件等。</a:t>
            </a:r>
          </a:p>
          <a:p>
            <a:r>
              <a:rPr lang="zh-CN" altLang="en-US" dirty="0"/>
              <a:t>这</a:t>
            </a:r>
            <a:r>
              <a:rPr lang="en-US" altLang="zh-CN" dirty="0"/>
              <a:t>3 </a:t>
            </a:r>
            <a:r>
              <a:rPr lang="zh-CN" altLang="en-US" dirty="0"/>
              <a:t>个命令既有联系有又区别。</a:t>
            </a:r>
          </a:p>
          <a:p>
            <a:r>
              <a:rPr lang="en-US" altLang="zh-CN" dirty="0"/>
              <a:t>CJ) </a:t>
            </a:r>
            <a:r>
              <a:rPr lang="en-US" altLang="zh-CN" dirty="0" err="1"/>
              <a:t>hadoop</a:t>
            </a:r>
            <a:r>
              <a:rPr lang="en-US" altLang="zh-CN" dirty="0"/>
              <a:t> fs: </a:t>
            </a:r>
            <a:r>
              <a:rPr lang="zh-CN" altLang="en-US" dirty="0"/>
              <a:t>适用于任何不同的文件系统，例如本地文件系统和</a:t>
            </a:r>
            <a:r>
              <a:rPr lang="en-US" altLang="zh-CN" dirty="0"/>
              <a:t>HDFS </a:t>
            </a:r>
            <a:r>
              <a:rPr lang="zh-CN" altLang="en-US" dirty="0"/>
              <a:t>文件系统。</a:t>
            </a:r>
          </a:p>
          <a:p>
            <a:r>
              <a:rPr lang="en-US" altLang="zh-CN" dirty="0"/>
              <a:t>(2) </a:t>
            </a:r>
            <a:r>
              <a:rPr lang="en-US" altLang="zh-CN" dirty="0" err="1"/>
              <a:t>hadoop</a:t>
            </a:r>
            <a:r>
              <a:rPr lang="en-US" altLang="zh-CN" dirty="0"/>
              <a:t> </a:t>
            </a:r>
            <a:r>
              <a:rPr lang="en-US" altLang="zh-CN" dirty="0" err="1"/>
              <a:t>df</a:t>
            </a:r>
            <a:r>
              <a:rPr lang="en-US" altLang="zh-CN" dirty="0"/>
              <a:t> s : </a:t>
            </a:r>
            <a:r>
              <a:rPr lang="zh-CN" altLang="en-US" dirty="0"/>
              <a:t>只能适用于</a:t>
            </a:r>
            <a:r>
              <a:rPr lang="en-US" altLang="zh-CN" dirty="0"/>
              <a:t>l-IDFS </a:t>
            </a:r>
            <a:r>
              <a:rPr lang="zh-CN" altLang="en-US" dirty="0"/>
              <a:t>文件系统。</a:t>
            </a:r>
          </a:p>
          <a:p>
            <a:r>
              <a:rPr lang="en-US" altLang="zh-CN" dirty="0"/>
              <a:t>(3) </a:t>
            </a:r>
            <a:r>
              <a:rPr lang="en-US" altLang="zh-CN" dirty="0" err="1"/>
              <a:t>hdfs</a:t>
            </a:r>
            <a:r>
              <a:rPr lang="en-US" altLang="zh-CN" dirty="0"/>
              <a:t> </a:t>
            </a:r>
            <a:r>
              <a:rPr lang="en-US" altLang="zh-CN" dirty="0" err="1"/>
              <a:t>dfs</a:t>
            </a:r>
            <a:r>
              <a:rPr lang="en-US" altLang="zh-CN" dirty="0"/>
              <a:t>: </a:t>
            </a:r>
            <a:r>
              <a:rPr lang="zh-CN" altLang="en-US" dirty="0"/>
              <a:t>跟</a:t>
            </a:r>
            <a:r>
              <a:rPr lang="en-US" altLang="zh-CN" dirty="0" err="1"/>
              <a:t>hadoop</a:t>
            </a:r>
            <a:r>
              <a:rPr lang="en-US" altLang="zh-CN" dirty="0"/>
              <a:t> </a:t>
            </a:r>
            <a:r>
              <a:rPr lang="en-US" altLang="zh-CN" dirty="0" err="1"/>
              <a:t>dfs</a:t>
            </a:r>
            <a:r>
              <a:rPr lang="en-US" altLang="zh-CN" dirty="0"/>
              <a:t> </a:t>
            </a:r>
            <a:r>
              <a:rPr lang="zh-CN" altLang="en-US" dirty="0"/>
              <a:t>命令的作用一样，也只能适用千</a:t>
            </a:r>
            <a:r>
              <a:rPr lang="en-US" altLang="zh-CN" dirty="0"/>
              <a:t>HDFS </a:t>
            </a:r>
            <a:r>
              <a:rPr lang="zh-CN" altLang="en-US" dirty="0"/>
              <a:t>文件系统。</a:t>
            </a:r>
          </a:p>
          <a:p>
            <a:r>
              <a:rPr lang="zh-CN" altLang="en-US" dirty="0"/>
              <a:t>在本书中，统一使用</a:t>
            </a:r>
            <a:r>
              <a:rPr lang="en-US" altLang="zh-CN" dirty="0" err="1"/>
              <a:t>hdfs</a:t>
            </a:r>
            <a:r>
              <a:rPr lang="en-US" altLang="zh-CN" dirty="0"/>
              <a:t> </a:t>
            </a:r>
            <a:r>
              <a:rPr lang="en-US" altLang="zh-CN" dirty="0" err="1"/>
              <a:t>dfs</a:t>
            </a:r>
            <a:r>
              <a:rPr lang="en-US" altLang="zh-CN" dirty="0"/>
              <a:t> </a:t>
            </a:r>
            <a:r>
              <a:rPr lang="zh-CN" altLang="en-US" dirty="0"/>
              <a:t>命令对</a:t>
            </a:r>
            <a:r>
              <a:rPr lang="en-US" altLang="zh-CN" dirty="0"/>
              <a:t>HDFS </a:t>
            </a:r>
            <a:r>
              <a:rPr lang="zh-CN" altLang="en-US" dirty="0"/>
              <a:t>进行操作。</a:t>
            </a:r>
          </a:p>
          <a:p>
            <a:r>
              <a:rPr lang="en-US" altLang="zh-CN" dirty="0"/>
              <a:t>4. 1. I </a:t>
            </a:r>
            <a:r>
              <a:rPr lang="zh-CN" altLang="en-US" dirty="0"/>
              <a:t>查看命令使用方法</a:t>
            </a:r>
          </a:p>
          <a:p>
            <a:r>
              <a:rPr lang="zh-CN" altLang="en-US" dirty="0"/>
              <a:t>登录</a:t>
            </a:r>
            <a:r>
              <a:rPr lang="en-US" altLang="zh-CN" dirty="0"/>
              <a:t>Linux </a:t>
            </a:r>
            <a:r>
              <a:rPr lang="zh-CN" altLang="en-US" dirty="0"/>
              <a:t>系统，打开一个终端．首先启动</a:t>
            </a:r>
            <a:r>
              <a:rPr lang="en-US" altLang="zh-CN" dirty="0"/>
              <a:t>Hadoop, </a:t>
            </a:r>
            <a:r>
              <a:rPr lang="zh-CN" altLang="en-US" dirty="0"/>
              <a:t>命令如下：</a:t>
            </a:r>
          </a:p>
          <a:p>
            <a:r>
              <a:rPr lang="en-US" altLang="zh-CN" dirty="0"/>
              <a:t>$cd /</a:t>
            </a:r>
            <a:r>
              <a:rPr lang="en-US" altLang="zh-CN" dirty="0" err="1"/>
              <a:t>usr</a:t>
            </a:r>
            <a:r>
              <a:rPr lang="en-US" altLang="zh-CN" dirty="0"/>
              <a:t> / local/</a:t>
            </a:r>
            <a:r>
              <a:rPr lang="en-US" altLang="zh-CN" dirty="0" err="1"/>
              <a:t>hadoop</a:t>
            </a:r>
            <a:endParaRPr lang="en-US" altLang="zh-CN" dirty="0"/>
          </a:p>
          <a:p>
            <a:r>
              <a:rPr lang="en-US" altLang="zh-CN" dirty="0"/>
              <a:t>$ . /sbin/start-dfs.sh</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16</a:t>
            </a:fld>
            <a:endParaRPr lang="zh-CN" altLang="en-US"/>
          </a:p>
        </p:txBody>
      </p:sp>
    </p:spTree>
    <p:extLst>
      <p:ext uri="{BB962C8B-B14F-4D97-AF65-F5344CB8AC3E}">
        <p14:creationId xmlns:p14="http://schemas.microsoft.com/office/powerpoint/2010/main" val="67166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https://cloud.tencent.com/developer/article/1586799</a:t>
            </a:r>
          </a:p>
          <a:p>
            <a:r>
              <a:rPr lang="en-US" altLang="zh-CN" dirty="0"/>
              <a:t>HDFS</a:t>
            </a:r>
            <a:r>
              <a:rPr lang="zh-CN" altLang="en-US" dirty="0"/>
              <a:t>的</a:t>
            </a:r>
            <a:r>
              <a:rPr lang="en-US" altLang="zh-CN" dirty="0"/>
              <a:t>Shell</a:t>
            </a:r>
            <a:r>
              <a:rPr lang="zh-CN" altLang="en-US" dirty="0"/>
              <a:t>操作命令大全（开发重点）</a:t>
            </a:r>
            <a:endParaRPr lang="en-US" altLang="zh-CN" dirty="0"/>
          </a:p>
          <a:p>
            <a:r>
              <a:rPr lang="en-US" altLang="zh-CN" dirty="0"/>
              <a:t>Hadoop3.0.3 HDFS </a:t>
            </a:r>
            <a:r>
              <a:rPr lang="zh-CN" altLang="en-US" dirty="0"/>
              <a:t>常用</a:t>
            </a:r>
            <a:r>
              <a:rPr lang="en-US" altLang="zh-CN" dirty="0"/>
              <a:t>shell </a:t>
            </a:r>
            <a:r>
              <a:rPr lang="zh-CN" altLang="en-US" dirty="0"/>
              <a:t>命令</a:t>
            </a:r>
            <a:endParaRPr lang="en-US" altLang="zh-CN" dirty="0"/>
          </a:p>
          <a:p>
            <a:r>
              <a:rPr lang="en-US" altLang="zh-CN" dirty="0"/>
              <a:t>https://blog.csdn.net/zhouzhiwengang/article/details/103231324</a:t>
            </a:r>
          </a:p>
          <a:p>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17</a:t>
            </a:fld>
            <a:endParaRPr lang="zh-CN" altLang="en-US"/>
          </a:p>
        </p:txBody>
      </p:sp>
    </p:spTree>
    <p:extLst>
      <p:ext uri="{BB962C8B-B14F-4D97-AF65-F5344CB8AC3E}">
        <p14:creationId xmlns:p14="http://schemas.microsoft.com/office/powerpoint/2010/main" val="1804810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18</a:t>
            </a:fld>
            <a:endParaRPr lang="zh-CN" altLang="en-US"/>
          </a:p>
        </p:txBody>
      </p:sp>
    </p:spTree>
    <p:extLst>
      <p:ext uri="{BB962C8B-B14F-4D97-AF65-F5344CB8AC3E}">
        <p14:creationId xmlns:p14="http://schemas.microsoft.com/office/powerpoint/2010/main" val="2006832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hadoop</a:t>
            </a:r>
            <a:r>
              <a:rPr lang="zh-CN" altLang="en-US" dirty="0"/>
              <a:t>常见操作以及简单的</a:t>
            </a:r>
            <a:r>
              <a:rPr lang="en-US" altLang="zh-CN" dirty="0"/>
              <a:t>Hadoop </a:t>
            </a:r>
            <a:r>
              <a:rPr lang="en-US" altLang="zh-CN" dirty="0" err="1"/>
              <a:t>javaAPI</a:t>
            </a:r>
            <a:r>
              <a:rPr lang="zh-CN" altLang="en-US" dirty="0"/>
              <a:t>实现</a:t>
            </a:r>
            <a:endParaRPr lang="en-US" altLang="zh-CN" dirty="0"/>
          </a:p>
          <a:p>
            <a:r>
              <a:rPr lang="en-US" altLang="zh-CN" dirty="0"/>
              <a:t>https://blog.csdn.net/qq_36419130/article/details/84348773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121212"/>
                </a:solidFill>
                <a:effectLst/>
                <a:latin typeface="-apple-system"/>
              </a:rPr>
              <a:t>IDEA</a:t>
            </a:r>
            <a:r>
              <a:rPr lang="zh-CN" altLang="en-US" b="1" i="0" dirty="0">
                <a:solidFill>
                  <a:srgbClr val="121212"/>
                </a:solidFill>
                <a:effectLst/>
                <a:latin typeface="-apple-system"/>
              </a:rPr>
              <a:t>与</a:t>
            </a:r>
            <a:r>
              <a:rPr lang="en-US" altLang="zh-CN" b="1" i="0" dirty="0">
                <a:solidFill>
                  <a:srgbClr val="121212"/>
                </a:solidFill>
                <a:effectLst/>
                <a:latin typeface="-apple-system"/>
              </a:rPr>
              <a:t>eclipse</a:t>
            </a:r>
            <a:r>
              <a:rPr lang="zh-CN" altLang="en-US" b="1" i="0" dirty="0">
                <a:solidFill>
                  <a:srgbClr val="121212"/>
                </a:solidFill>
                <a:effectLst/>
                <a:latin typeface="-apple-system"/>
              </a:rPr>
              <a:t>哪个更适合</a:t>
            </a:r>
            <a:r>
              <a:rPr lang="en-US" altLang="zh-CN" b="1" i="0" dirty="0">
                <a:solidFill>
                  <a:srgbClr val="121212"/>
                </a:solidFill>
                <a:effectLst/>
                <a:latin typeface="-apple-system"/>
              </a:rPr>
              <a:t>Java</a:t>
            </a:r>
            <a:r>
              <a:rPr lang="zh-CN" altLang="en-US" b="1" i="0" dirty="0">
                <a:solidFill>
                  <a:srgbClr val="121212"/>
                </a:solidFill>
                <a:effectLst/>
                <a:latin typeface="-apple-system"/>
              </a:rPr>
              <a:t>初学者</a:t>
            </a:r>
          </a:p>
          <a:p>
            <a:r>
              <a:rPr lang="en-US" altLang="zh-CN" dirty="0"/>
              <a:t>https://www.zhihu.com/question/379857038</a:t>
            </a:r>
          </a:p>
          <a:p>
            <a:r>
              <a:rPr lang="zh-CN" altLang="en-US" dirty="0"/>
              <a:t>在代码提示方面，</a:t>
            </a:r>
            <a:r>
              <a:rPr lang="en-US" altLang="zh-CN" dirty="0"/>
              <a:t>VS Code</a:t>
            </a:r>
            <a:r>
              <a:rPr lang="zh-CN" altLang="en-US" dirty="0"/>
              <a:t>可能会超过</a:t>
            </a:r>
            <a:r>
              <a:rPr lang="en-US" altLang="zh-CN" dirty="0" err="1"/>
              <a:t>Intellij</a:t>
            </a:r>
            <a:r>
              <a:rPr lang="en-US" altLang="zh-CN" dirty="0"/>
              <a:t> IDEA</a:t>
            </a:r>
            <a:r>
              <a:rPr lang="zh-CN" altLang="en-US" dirty="0"/>
              <a:t>。看我的回答，</a:t>
            </a:r>
            <a:endParaRPr lang="en-US" altLang="zh-CN" dirty="0"/>
          </a:p>
          <a:p>
            <a:r>
              <a:rPr lang="zh-CN" altLang="en-US" dirty="0"/>
              <a:t>关于</a:t>
            </a:r>
            <a:r>
              <a:rPr lang="en-US" altLang="zh-CN" dirty="0"/>
              <a:t>IDEA</a:t>
            </a:r>
            <a:r>
              <a:rPr lang="zh-CN" altLang="en-US" dirty="0"/>
              <a:t>、</a:t>
            </a:r>
            <a:r>
              <a:rPr lang="en-US" altLang="zh-CN" dirty="0"/>
              <a:t>Eclipse</a:t>
            </a:r>
            <a:r>
              <a:rPr lang="zh-CN" altLang="en-US" dirty="0"/>
              <a:t>、</a:t>
            </a:r>
            <a:r>
              <a:rPr lang="en-US" altLang="zh-CN" dirty="0"/>
              <a:t>VS Code</a:t>
            </a:r>
            <a:r>
              <a:rPr lang="zh-CN" altLang="en-US" dirty="0"/>
              <a:t>，看我的相关回答和文章：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u="sng" dirty="0">
                <a:solidFill>
                  <a:srgbClr val="F73131"/>
                </a:solidFill>
                <a:effectLst/>
                <a:latin typeface="Arial" panose="020B0604020202020204" pitchFamily="34" charset="0"/>
                <a:hlinkClick r:id="rId3"/>
              </a:rPr>
              <a:t>Hadoop</a:t>
            </a:r>
            <a:r>
              <a:rPr lang="en-US" altLang="zh-CN" b="0" i="0" u="sng" dirty="0">
                <a:solidFill>
                  <a:srgbClr val="315EFB"/>
                </a:solidFill>
                <a:effectLst/>
                <a:latin typeface="Arial" panose="020B0604020202020204" pitchFamily="34" charset="0"/>
                <a:hlinkClick r:id="rId3"/>
              </a:rPr>
              <a:t> +</a:t>
            </a:r>
            <a:r>
              <a:rPr lang="en-US" altLang="zh-CN" b="0" i="0" u="sng" dirty="0">
                <a:solidFill>
                  <a:srgbClr val="F73131"/>
                </a:solidFill>
                <a:effectLst/>
                <a:latin typeface="Arial" panose="020B0604020202020204" pitchFamily="34" charset="0"/>
                <a:hlinkClick r:id="rId3"/>
              </a:rPr>
              <a:t>API</a:t>
            </a:r>
            <a:r>
              <a:rPr lang="zh-CN" altLang="en-US" b="0" i="0" u="sng" dirty="0">
                <a:solidFill>
                  <a:srgbClr val="315EFB"/>
                </a:solidFill>
                <a:effectLst/>
                <a:latin typeface="Arial" panose="020B0604020202020204" pitchFamily="34" charset="0"/>
                <a:hlinkClick r:id="rId3"/>
              </a:rPr>
              <a:t>之</a:t>
            </a:r>
            <a:r>
              <a:rPr lang="en-US" altLang="zh-CN" b="0" i="0" u="sng" dirty="0" err="1">
                <a:solidFill>
                  <a:srgbClr val="F73131"/>
                </a:solidFill>
                <a:effectLst/>
                <a:latin typeface="Arial" panose="020B0604020202020204" pitchFamily="34" charset="0"/>
                <a:hlinkClick r:id="rId3"/>
              </a:rPr>
              <a:t>idea</a:t>
            </a:r>
            <a:r>
              <a:rPr lang="en-US" altLang="zh-CN" b="0" i="0" u="sng" dirty="0" err="1">
                <a:solidFill>
                  <a:srgbClr val="315EFB"/>
                </a:solidFill>
                <a:effectLst/>
                <a:latin typeface="Arial" panose="020B0604020202020204" pitchFamily="34" charset="0"/>
                <a:hlinkClick r:id="rId3"/>
              </a:rPr>
              <a:t>+maven</a:t>
            </a:r>
            <a:r>
              <a:rPr lang="zh-CN" altLang="en-US" b="0" i="0" u="sng" dirty="0">
                <a:solidFill>
                  <a:srgbClr val="315EFB"/>
                </a:solidFill>
                <a:effectLst/>
                <a:latin typeface="Arial" panose="020B0604020202020204" pitchFamily="34" charset="0"/>
                <a:hlinkClick r:id="rId3"/>
              </a:rPr>
              <a:t>搭建</a:t>
            </a:r>
            <a:r>
              <a:rPr lang="en-US" altLang="zh-CN" b="0" i="0" u="sng" dirty="0">
                <a:solidFill>
                  <a:srgbClr val="315EFB"/>
                </a:solidFill>
                <a:effectLst/>
                <a:latin typeface="Arial" panose="020B0604020202020204" pitchFamily="34" charset="0"/>
                <a:hlinkClick r:id="rId3"/>
              </a:rPr>
              <a:t>HDFS</a:t>
            </a:r>
            <a:r>
              <a:rPr lang="zh-CN" altLang="en-US" b="0" i="0" u="sng" dirty="0">
                <a:solidFill>
                  <a:srgbClr val="315EFB"/>
                </a:solidFill>
                <a:effectLst/>
                <a:latin typeface="Arial" panose="020B0604020202020204" pitchFamily="34" charset="0"/>
                <a:hlinkClick r:id="rId3"/>
              </a:rPr>
              <a:t>开发环境</a:t>
            </a:r>
            <a:r>
              <a:rPr lang="en-US" altLang="zh-CN" b="0" i="0" u="sng" dirty="0">
                <a:solidFill>
                  <a:srgbClr val="315EFB"/>
                </a:solidFill>
                <a:effectLst/>
                <a:latin typeface="Arial" panose="020B0604020202020204" pitchFamily="34" charset="0"/>
                <a:hlinkClick r:id="rId3"/>
              </a:rPr>
              <a:t>_</a:t>
            </a:r>
            <a:r>
              <a:rPr lang="en-US" altLang="zh-CN" b="0" i="0" u="sng" dirty="0">
                <a:solidFill>
                  <a:srgbClr val="F73131"/>
                </a:solidFill>
                <a:effectLst/>
                <a:latin typeface="Arial" panose="020B0604020202020204" pitchFamily="34" charset="0"/>
                <a:hlinkClick r:id="rId3"/>
              </a:rPr>
              <a:t>Java</a:t>
            </a:r>
            <a:r>
              <a:rPr lang="zh-CN" altLang="en-US" b="0" i="0" u="sng" dirty="0">
                <a:solidFill>
                  <a:srgbClr val="315EFB"/>
                </a:solidFill>
                <a:effectLst/>
                <a:latin typeface="Arial" panose="020B0604020202020204" pitchFamily="34" charset="0"/>
                <a:hlinkClick r:id="rId3"/>
              </a:rPr>
              <a:t>架构师联盟</a:t>
            </a:r>
            <a:endParaRPr lang="zh-CN" altLang="en-US" b="0" i="0" dirty="0">
              <a:solidFill>
                <a:srgbClr val="333333"/>
              </a:solidFill>
              <a:effectLst/>
              <a:latin typeface="Arial" panose="020B0604020202020204" pitchFamily="34" charset="0"/>
            </a:endParaRPr>
          </a:p>
          <a:p>
            <a:r>
              <a:rPr lang="en-US" altLang="zh-CN" dirty="0"/>
              <a:t>https://blog.csdn.net/weixin_42864905/article/details/104394228</a:t>
            </a:r>
          </a:p>
          <a:p>
            <a:r>
              <a:rPr lang="zh-CN" altLang="en-US" dirty="0"/>
              <a:t>大数据</a:t>
            </a:r>
            <a:r>
              <a:rPr lang="en-US" altLang="zh-CN" dirty="0"/>
              <a:t>-09-Intellij idea </a:t>
            </a:r>
            <a:r>
              <a:rPr lang="zh-CN" altLang="en-US" dirty="0"/>
              <a:t>开发</a:t>
            </a:r>
            <a:r>
              <a:rPr lang="en-US" altLang="zh-CN" dirty="0"/>
              <a:t>java</a:t>
            </a:r>
            <a:r>
              <a:rPr lang="zh-CN" altLang="en-US" dirty="0"/>
              <a:t>程序操作</a:t>
            </a:r>
            <a:r>
              <a:rPr lang="en-US" altLang="zh-CN" dirty="0"/>
              <a:t>HDFS(</a:t>
            </a:r>
            <a:r>
              <a:rPr lang="zh-CN" altLang="en-US" dirty="0"/>
              <a:t>示例代码</a:t>
            </a:r>
            <a:r>
              <a:rPr lang="en-US" altLang="zh-CN" dirty="0"/>
              <a:t>)</a:t>
            </a:r>
          </a:p>
          <a:p>
            <a:r>
              <a:rPr lang="en-US" altLang="zh-CN" dirty="0"/>
              <a:t>https://www.136.la/java/show-52459.html</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24</a:t>
            </a:fld>
            <a:endParaRPr lang="zh-CN" altLang="en-US"/>
          </a:p>
        </p:txBody>
      </p:sp>
    </p:spTree>
    <p:extLst>
      <p:ext uri="{BB962C8B-B14F-4D97-AF65-F5344CB8AC3E}">
        <p14:creationId xmlns:p14="http://schemas.microsoft.com/office/powerpoint/2010/main" val="761031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centOS</a:t>
            </a:r>
            <a:r>
              <a:rPr lang="zh-CN" altLang="en-US" dirty="0"/>
              <a:t>安装</a:t>
            </a:r>
            <a:r>
              <a:rPr lang="en-US" altLang="zh-CN" dirty="0" err="1"/>
              <a:t>hadoop</a:t>
            </a:r>
            <a:r>
              <a:rPr lang="zh-CN" altLang="en-US" dirty="0"/>
              <a:t>、编写</a:t>
            </a:r>
            <a:r>
              <a:rPr lang="en-US" altLang="zh-CN" dirty="0" err="1"/>
              <a:t>wordCount</a:t>
            </a:r>
            <a:r>
              <a:rPr lang="zh-CN" altLang="en-US" dirty="0"/>
              <a:t>小程序</a:t>
            </a:r>
            <a:endParaRPr lang="en-US" altLang="zh-CN" dirty="0"/>
          </a:p>
          <a:p>
            <a:r>
              <a:rPr lang="en-US" altLang="zh-CN" dirty="0"/>
              <a:t>https://blog.csdn.net/weixin_34284188/article/details/89610302?utm_medium=distribute.pc_aggpage_search_result.none-task-blog-2~aggregatepage~first_rank_ecpm_v1~rank_v31_ecpm-8-89610302.pc_agg_new_rank&amp;utm_term=centos7+hadoop+%E5%AE%89%E8%A3%85idea&amp;spm=1000.2123.3001.4430</a:t>
            </a:r>
          </a:p>
          <a:p>
            <a:endParaRPr lang="en-US" altLang="zh-CN" dirty="0"/>
          </a:p>
          <a:p>
            <a:r>
              <a:rPr lang="en-US" altLang="zh-CN" dirty="0"/>
              <a:t>VMWare</a:t>
            </a:r>
            <a:r>
              <a:rPr lang="zh-CN" altLang="en-US" dirty="0"/>
              <a:t>虚拟机安装</a:t>
            </a:r>
            <a:r>
              <a:rPr lang="en-US" altLang="zh-CN" dirty="0"/>
              <a:t>CentOS 7 Linux</a:t>
            </a:r>
            <a:r>
              <a:rPr lang="zh-CN" altLang="en-US" dirty="0"/>
              <a:t>及</a:t>
            </a:r>
            <a:r>
              <a:rPr lang="en-US" altLang="zh-CN" dirty="0"/>
              <a:t>Hadoop</a:t>
            </a:r>
            <a:r>
              <a:rPr lang="zh-CN" altLang="en-US" dirty="0"/>
              <a:t>与</a:t>
            </a:r>
            <a:r>
              <a:rPr lang="en-US" altLang="zh-CN" dirty="0"/>
              <a:t>Eclipse</a:t>
            </a:r>
            <a:r>
              <a:rPr lang="zh-CN" altLang="en-US" dirty="0"/>
              <a:t>学习环境（</a:t>
            </a:r>
            <a:r>
              <a:rPr lang="en-US" altLang="zh-CN" dirty="0"/>
              <a:t>3-Eclipse</a:t>
            </a:r>
            <a:r>
              <a:rPr lang="zh-CN" altLang="en-US" dirty="0"/>
              <a:t>开发环境）</a:t>
            </a:r>
            <a:endParaRPr lang="en-US" altLang="zh-CN" dirty="0"/>
          </a:p>
          <a:p>
            <a:r>
              <a:rPr lang="en-US" altLang="zh-CN" dirty="0"/>
              <a:t>https://blog.csdn.net/xiaoyw71/article/details/53316390</a:t>
            </a: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25</a:t>
            </a:fld>
            <a:endParaRPr lang="zh-CN" altLang="en-US"/>
          </a:p>
        </p:txBody>
      </p:sp>
    </p:spTree>
    <p:extLst>
      <p:ext uri="{BB962C8B-B14F-4D97-AF65-F5344CB8AC3E}">
        <p14:creationId xmlns:p14="http://schemas.microsoft.com/office/powerpoint/2010/main" val="3779978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Default mode of Hadoop. Running on a single machine, without a distributed file system, instead directly reading and writing to the local operating system's file system. Hardly anyone uses this mode.</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4</a:t>
            </a:fld>
            <a:endParaRPr lang="zh-CN" altLang="en-US"/>
          </a:p>
        </p:txBody>
      </p:sp>
    </p:spTree>
    <p:extLst>
      <p:ext uri="{BB962C8B-B14F-4D97-AF65-F5344CB8AC3E}">
        <p14:creationId xmlns:p14="http://schemas.microsoft.com/office/powerpoint/2010/main" val="3199196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runs on a single machine, but this mode simulates multiple hosts to complete Hadoop jobs in a distributed manner. </a:t>
            </a:r>
            <a:endParaRPr lang="en-001" altLang="zh-CN" dirty="0"/>
          </a:p>
          <a:p>
            <a:r>
              <a:rPr lang="en-US" altLang="zh-CN" dirty="0"/>
              <a:t>It uses a distributed file system with only one node, and job tasks are assigned to multiple independent Java processes for processing.</a:t>
            </a:r>
            <a:endParaRPr lang="en-001" altLang="zh-CN" dirty="0"/>
          </a:p>
          <a:p>
            <a:r>
              <a:rPr lang="en-US" altLang="zh-CN" dirty="0"/>
              <a:t> It is mainly used for quick testing to simulate the effects of distribution.</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5</a:t>
            </a:fld>
            <a:endParaRPr lang="zh-CN" altLang="en-US"/>
          </a:p>
        </p:txBody>
      </p:sp>
    </p:spTree>
    <p:extLst>
      <p:ext uri="{BB962C8B-B14F-4D97-AF65-F5344CB8AC3E}">
        <p14:creationId xmlns:p14="http://schemas.microsoft.com/office/powerpoint/2010/main" val="94767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file system is a method of organizing files on storage devices, responsible for managing and storing file information through software. In other words, it is responsible for creating files for users, storing, reading, modifying, and backing up files, controlling file access, and deleting files when no longer needed by the user.</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7</a:t>
            </a:fld>
            <a:endParaRPr lang="zh-CN" altLang="en-US"/>
          </a:p>
        </p:txBody>
      </p:sp>
    </p:spTree>
    <p:extLst>
      <p:ext uri="{BB962C8B-B14F-4D97-AF65-F5344CB8AC3E}">
        <p14:creationId xmlns:p14="http://schemas.microsoft.com/office/powerpoint/2010/main" val="4176544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8</a:t>
            </a:fld>
            <a:endParaRPr lang="zh-CN" altLang="en-US"/>
          </a:p>
        </p:txBody>
      </p:sp>
    </p:spTree>
    <p:extLst>
      <p:ext uri="{BB962C8B-B14F-4D97-AF65-F5344CB8AC3E}">
        <p14:creationId xmlns:p14="http://schemas.microsoft.com/office/powerpoint/2010/main" val="3367179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https://blog.csdn.net/qq_44868502/article/details/102833445?utm_medium=distribute.pc_aggpage_search_result.none-task-blog-2~aggregatepage~first_rank_ecpm_v1~rank_v31_ecpm-17-102833445.pc_agg_new_rank&amp;utm_term=%E6%98%AFhdfs+client%E6%A8%A1%E5%BC%8F&amp;spm=1000.2123.3001.4430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222226"/>
                </a:solidFill>
                <a:effectLst/>
                <a:latin typeface="PingFang SC"/>
              </a:rPr>
              <a:t>15 </a:t>
            </a:r>
            <a:r>
              <a:rPr lang="zh-CN" altLang="en-US" b="1" i="0" dirty="0">
                <a:solidFill>
                  <a:srgbClr val="222226"/>
                </a:solidFill>
                <a:effectLst/>
                <a:latin typeface="PingFang SC"/>
              </a:rPr>
              <a:t>，</a:t>
            </a:r>
            <a:r>
              <a:rPr lang="en-US" altLang="zh-CN" b="1" i="0" dirty="0" err="1">
                <a:solidFill>
                  <a:srgbClr val="222226"/>
                </a:solidFill>
                <a:effectLst/>
                <a:latin typeface="PingFang SC"/>
              </a:rPr>
              <a:t>hdfs</a:t>
            </a:r>
            <a:r>
              <a:rPr lang="en-US" altLang="zh-CN" b="1" i="0" dirty="0">
                <a:solidFill>
                  <a:srgbClr val="222226"/>
                </a:solidFill>
                <a:effectLst/>
                <a:latin typeface="PingFang SC"/>
              </a:rPr>
              <a:t> </a:t>
            </a:r>
            <a:r>
              <a:rPr lang="zh-CN" altLang="en-US" b="1" i="0" dirty="0">
                <a:solidFill>
                  <a:srgbClr val="222226"/>
                </a:solidFill>
                <a:effectLst/>
                <a:latin typeface="PingFang SC"/>
              </a:rPr>
              <a:t>理论知识 </a:t>
            </a:r>
            <a:r>
              <a:rPr lang="en-US" altLang="zh-CN" b="1" i="0" dirty="0">
                <a:solidFill>
                  <a:srgbClr val="222226"/>
                </a:solidFill>
                <a:effectLst/>
                <a:latin typeface="PingFang SC"/>
              </a:rPr>
              <a:t>( </a:t>
            </a:r>
            <a:r>
              <a:rPr lang="zh-CN" altLang="en-US" b="1" i="0" dirty="0">
                <a:solidFill>
                  <a:srgbClr val="222226"/>
                </a:solidFill>
                <a:effectLst/>
                <a:latin typeface="PingFang SC"/>
              </a:rPr>
              <a:t>流式数据访问 </a:t>
            </a:r>
            <a:r>
              <a:rPr lang="en-US" altLang="zh-CN" b="1" i="0" dirty="0">
                <a:solidFill>
                  <a:srgbClr val="222226"/>
                </a:solidFill>
                <a:effectLst/>
                <a:latin typeface="PingFang SC"/>
              </a:rPr>
              <a:t>)</a:t>
            </a:r>
          </a:p>
          <a:p>
            <a:r>
              <a:rPr lang="en-US" altLang="zh-CN" dirty="0"/>
              <a:t>https://blog.csdn.net/qq_34319644/article/details/92795545?utm_term=hdfs%E6%B5%81%E5%BC%8F%E8%AF%BB%E5%86%99%E6%98%AF%E4%BB%80%E4%B9%88%E6%84%8F%E6%80%9D&amp;utm_medium=distribute.pc_aggpage_search_result.none-task-blog-2~all~sobaiduweb~default-1-92795545&amp;spm=3001.4430</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9</a:t>
            </a:fld>
            <a:endParaRPr lang="zh-CN" altLang="en-US"/>
          </a:p>
        </p:txBody>
      </p:sp>
    </p:spTree>
    <p:extLst>
      <p:ext uri="{BB962C8B-B14F-4D97-AF65-F5344CB8AC3E}">
        <p14:creationId xmlns:p14="http://schemas.microsoft.com/office/powerpoint/2010/main" val="508343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https://blog.csdn.net/qq_44868502/article/details/102833445?utm_medium=distribute.pc_aggpage_search_result.none-task-blog-2~aggregatepage~first_rank_ecpm_v1~rank_v31_ecpm-17-102833445.pc_agg_new_rank&amp;utm_term=%E6%98%AFhdfs+client%E6%A8%A1%E5%BC%8F&amp;spm=1000.2123.3001.4430</a:t>
            </a:r>
            <a:endParaRPr lang="en-001" altLang="zh-CN" dirty="0"/>
          </a:p>
          <a:p>
            <a:endParaRPr lang="en-001" altLang="zh-CN" dirty="0"/>
          </a:p>
          <a:p>
            <a:r>
              <a:rPr lang="en-US" altLang="zh-CN" dirty="0"/>
              <a:t>It is not suitable for low-latency data access, such as storing data in milliseconds, which is not achievable. 2) It is not efficient for storing a large number of small files. (1) If storing a large number of small files, it will consume a large amount of </a:t>
            </a:r>
            <a:r>
              <a:rPr lang="en-US" altLang="zh-CN" dirty="0" err="1"/>
              <a:t>NameNode</a:t>
            </a:r>
            <a:r>
              <a:rPr lang="en-US" altLang="zh-CN" dirty="0"/>
              <a:t> memory to store file, directory, and block information. This is not advisable because </a:t>
            </a:r>
            <a:r>
              <a:rPr lang="en-US" altLang="zh-CN" dirty="0" err="1"/>
              <a:t>NameNode</a:t>
            </a:r>
            <a:r>
              <a:rPr lang="en-US" altLang="zh-CN" dirty="0"/>
              <a:t> memory is always limited; (2) The addressing time for storing small files will exceed the reading time. 3) It does not support concurrent writing and random modification of files. (1) Only one write operation is allowed for a file, multiple threads writing simultaneously are not allowed; (2) It only supports data append, not supporting random modification of files.</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10</a:t>
            </a:fld>
            <a:endParaRPr lang="zh-CN" altLang="en-US"/>
          </a:p>
        </p:txBody>
      </p:sp>
    </p:spTree>
    <p:extLst>
      <p:ext uri="{BB962C8B-B14F-4D97-AF65-F5344CB8AC3E}">
        <p14:creationId xmlns:p14="http://schemas.microsoft.com/office/powerpoint/2010/main" val="118530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https://blog.csdn.net/qq_44868502/article/details/102833445?utm_medium=distribute.pc_aggpage_search_result.none-task-blog-2~aggregatepage~first_rank_ecpm_v1~rank_v31_ecpm-17-102833445.pc_agg_new_rank&amp;utm_term=%E6%98%AFhdfs+client%E6%A8%A1%E5%BC%8F&amp;spm=1000.2123.3001.4430</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12</a:t>
            </a:fld>
            <a:endParaRPr lang="zh-CN" altLang="en-US"/>
          </a:p>
        </p:txBody>
      </p:sp>
    </p:spTree>
    <p:extLst>
      <p:ext uri="{BB962C8B-B14F-4D97-AF65-F5344CB8AC3E}">
        <p14:creationId xmlns:p14="http://schemas.microsoft.com/office/powerpoint/2010/main" val="980200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pPr/>
              <a:t>2024/9/4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pPr/>
              <a:t>2024/9/4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pPr/>
              <a:t>2024/9/4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pPr/>
              <a:t>2024/9/4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pPr/>
              <a:t>2024/9/4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30" name="组合 29"/>
          <p:cNvGrpSpPr/>
          <p:nvPr userDrawn="1"/>
        </p:nvGrpSpPr>
        <p:grpSpPr>
          <a:xfrm>
            <a:off x="51435" y="51435"/>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7" name="图片占位符 2"/>
          <p:cNvSpPr>
            <a:spLocks noGrp="1"/>
          </p:cNvSpPr>
          <p:nvPr>
            <p:ph type="pic" sz="quarter" idx="16"/>
          </p:nvPr>
        </p:nvSpPr>
        <p:spPr>
          <a:xfrm>
            <a:off x="2427628" y="1246906"/>
            <a:ext cx="2018109" cy="1437023"/>
          </a:xfrm>
        </p:spPr>
        <p:txBody>
          <a:bodyPr>
            <a:normAutofit/>
          </a:bodyPr>
          <a:lstStyle>
            <a:lvl1pPr marL="0" indent="0" algn="ctr">
              <a:buFontTx/>
              <a:buNone/>
              <a:defRPr sz="1400"/>
            </a:lvl1pPr>
          </a:lstStyle>
          <a:p>
            <a:endParaRPr lang="zh-CN" altLang="en-US"/>
          </a:p>
        </p:txBody>
      </p:sp>
      <p:sp>
        <p:nvSpPr>
          <p:cNvPr id="38" name="图片占位符 2"/>
          <p:cNvSpPr>
            <a:spLocks noGrp="1"/>
          </p:cNvSpPr>
          <p:nvPr>
            <p:ph type="pic" sz="quarter" idx="19"/>
          </p:nvPr>
        </p:nvSpPr>
        <p:spPr>
          <a:xfrm>
            <a:off x="4668492" y="1246906"/>
            <a:ext cx="2018109" cy="1437023"/>
          </a:xfrm>
        </p:spPr>
        <p:txBody>
          <a:bodyPr>
            <a:normAutofit/>
          </a:bodyPr>
          <a:lstStyle>
            <a:lvl1pPr marL="0" indent="0" algn="ctr">
              <a:buFontTx/>
              <a:buNone/>
              <a:defRPr sz="1400"/>
            </a:lvl1pPr>
          </a:lstStyle>
          <a:p>
            <a:endParaRPr lang="zh-CN" altLang="en-US"/>
          </a:p>
        </p:txBody>
      </p:sp>
      <p:grpSp>
        <p:nvGrpSpPr>
          <p:cNvPr id="10" name="组合 9"/>
          <p:cNvGrpSpPr/>
          <p:nvPr userDrawn="1"/>
        </p:nvGrpSpPr>
        <p:grpSpPr>
          <a:xfrm>
            <a:off x="8130305" y="175034"/>
            <a:ext cx="819654" cy="692361"/>
            <a:chOff x="2992437" y="0"/>
            <a:chExt cx="2543175" cy="2148217"/>
          </a:xfrm>
          <a:solidFill>
            <a:schemeClr val="accent1"/>
          </a:solidFill>
        </p:grpSpPr>
        <p:grpSp>
          <p:nvGrpSpPr>
            <p:cNvPr id="11" name="组合 10"/>
            <p:cNvGrpSpPr/>
            <p:nvPr/>
          </p:nvGrpSpPr>
          <p:grpSpPr>
            <a:xfrm>
              <a:off x="2992437" y="1183017"/>
              <a:ext cx="2543175" cy="965200"/>
              <a:chOff x="3297238" y="2879725"/>
              <a:chExt cx="2543175" cy="965200"/>
            </a:xfrm>
            <a:grpFill/>
          </p:grpSpPr>
          <p:sp>
            <p:nvSpPr>
              <p:cNvPr id="23"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2" name="组合 11"/>
            <p:cNvGrpSpPr/>
            <p:nvPr/>
          </p:nvGrpSpPr>
          <p:grpSpPr>
            <a:xfrm>
              <a:off x="3763962" y="0"/>
              <a:ext cx="1069105" cy="1067923"/>
              <a:chOff x="3851276" y="1292225"/>
              <a:chExt cx="1435100" cy="1433513"/>
            </a:xfrm>
            <a:grpFill/>
          </p:grpSpPr>
          <p:sp>
            <p:nvSpPr>
              <p:cNvPr id="13"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3" name="图片占位符 2"/>
          <p:cNvSpPr>
            <a:spLocks noGrp="1"/>
          </p:cNvSpPr>
          <p:nvPr>
            <p:ph type="pic" sz="quarter" idx="20"/>
          </p:nvPr>
        </p:nvSpPr>
        <p:spPr>
          <a:xfrm>
            <a:off x="231991" y="1246907"/>
            <a:ext cx="2018109" cy="1437023"/>
          </a:xfrm>
        </p:spPr>
        <p:txBody>
          <a:bodyPr>
            <a:normAutofit/>
          </a:bodyPr>
          <a:lstStyle>
            <a:lvl1pPr marL="0" indent="0" algn="ctr">
              <a:buFontTx/>
              <a:buNone/>
              <a:defRPr sz="1400"/>
            </a:lvl1pPr>
          </a:lstStyle>
          <a:p>
            <a:endParaRPr lang="zh-CN" altLang="en-US"/>
          </a:p>
        </p:txBody>
      </p:sp>
      <p:sp>
        <p:nvSpPr>
          <p:cNvPr id="34" name="图片占位符 2"/>
          <p:cNvSpPr>
            <a:spLocks noGrp="1"/>
          </p:cNvSpPr>
          <p:nvPr>
            <p:ph type="pic" sz="quarter" idx="21"/>
          </p:nvPr>
        </p:nvSpPr>
        <p:spPr>
          <a:xfrm>
            <a:off x="6909356" y="1246907"/>
            <a:ext cx="2018109" cy="1437023"/>
          </a:xfrm>
        </p:spPr>
        <p:txBody>
          <a:bodyPr>
            <a:normAutofit/>
          </a:bodyPr>
          <a:lstStyle>
            <a:lvl1pPr marL="0" indent="0" algn="ctr">
              <a:buFontTx/>
              <a:buNone/>
              <a:defRPr sz="1400"/>
            </a:lvl1pPr>
          </a:lstStyle>
          <a:p>
            <a:endParaRPr lang="zh-CN" altLang="en-US"/>
          </a:p>
        </p:txBody>
      </p:sp>
      <p:sp>
        <p:nvSpPr>
          <p:cNvPr id="2" name="矩形 1"/>
          <p:cNvSpPr/>
          <p:nvPr userDrawn="1"/>
        </p:nvSpPr>
        <p:spPr>
          <a:xfrm>
            <a:off x="231990" y="2811952"/>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2427628" y="2811950"/>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4668492" y="2811949"/>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userDrawn="1"/>
        </p:nvSpPr>
        <p:spPr>
          <a:xfrm>
            <a:off x="6909356" y="2811950"/>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grpSp>
        <p:nvGrpSpPr>
          <p:cNvPr id="10" name="组合 9"/>
          <p:cNvGrpSpPr/>
          <p:nvPr userDrawn="1"/>
        </p:nvGrpSpPr>
        <p:grpSpPr>
          <a:xfrm>
            <a:off x="8130305" y="175034"/>
            <a:ext cx="819654" cy="692361"/>
            <a:chOff x="2992437" y="0"/>
            <a:chExt cx="2543175" cy="2148217"/>
          </a:xfrm>
          <a:solidFill>
            <a:schemeClr val="accent1"/>
          </a:solidFill>
        </p:grpSpPr>
        <p:grpSp>
          <p:nvGrpSpPr>
            <p:cNvPr id="11" name="组合 10"/>
            <p:cNvGrpSpPr/>
            <p:nvPr/>
          </p:nvGrpSpPr>
          <p:grpSpPr>
            <a:xfrm>
              <a:off x="2992437" y="1183017"/>
              <a:ext cx="2543175" cy="965200"/>
              <a:chOff x="3297238" y="2879725"/>
              <a:chExt cx="2543175" cy="965200"/>
            </a:xfrm>
            <a:grpFill/>
          </p:grpSpPr>
          <p:sp>
            <p:nvSpPr>
              <p:cNvPr id="23"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2" name="组合 11"/>
            <p:cNvGrpSpPr/>
            <p:nvPr/>
          </p:nvGrpSpPr>
          <p:grpSpPr>
            <a:xfrm>
              <a:off x="3763962" y="0"/>
              <a:ext cx="1069105" cy="1067923"/>
              <a:chOff x="3851276" y="1292225"/>
              <a:chExt cx="1435100" cy="1433513"/>
            </a:xfrm>
            <a:grpFill/>
          </p:grpSpPr>
          <p:sp>
            <p:nvSpPr>
              <p:cNvPr id="13"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3" name="图片占位符 2"/>
          <p:cNvSpPr>
            <a:spLocks noGrp="1"/>
          </p:cNvSpPr>
          <p:nvPr>
            <p:ph type="pic" sz="quarter" idx="20"/>
          </p:nvPr>
        </p:nvSpPr>
        <p:spPr>
          <a:xfrm>
            <a:off x="381301" y="1246906"/>
            <a:ext cx="2634552" cy="1437023"/>
          </a:xfrm>
        </p:spPr>
        <p:txBody>
          <a:bodyPr>
            <a:normAutofit/>
          </a:bodyPr>
          <a:lstStyle>
            <a:lvl1pPr marL="0" indent="0" algn="ctr">
              <a:buFontTx/>
              <a:buNone/>
              <a:defRPr sz="1400"/>
            </a:lvl1pPr>
          </a:lstStyle>
          <a:p>
            <a:endParaRPr lang="zh-CN" altLang="en-US"/>
          </a:p>
        </p:txBody>
      </p:sp>
      <p:sp>
        <p:nvSpPr>
          <p:cNvPr id="2" name="矩形 1"/>
          <p:cNvSpPr/>
          <p:nvPr userDrawn="1"/>
        </p:nvSpPr>
        <p:spPr>
          <a:xfrm>
            <a:off x="381299" y="2811951"/>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图片占位符 2"/>
          <p:cNvSpPr>
            <a:spLocks noGrp="1"/>
          </p:cNvSpPr>
          <p:nvPr>
            <p:ph type="pic" sz="quarter" idx="21"/>
          </p:nvPr>
        </p:nvSpPr>
        <p:spPr>
          <a:xfrm>
            <a:off x="3254722" y="2811952"/>
            <a:ext cx="2634552" cy="1437023"/>
          </a:xfrm>
        </p:spPr>
        <p:txBody>
          <a:bodyPr>
            <a:normAutofit/>
          </a:bodyPr>
          <a:lstStyle>
            <a:lvl1pPr marL="0" indent="0" algn="ctr">
              <a:buFontTx/>
              <a:buNone/>
              <a:defRPr sz="1400"/>
            </a:lvl1pPr>
          </a:lstStyle>
          <a:p>
            <a:endParaRPr lang="zh-CN" altLang="en-US"/>
          </a:p>
        </p:txBody>
      </p:sp>
      <p:sp>
        <p:nvSpPr>
          <p:cNvPr id="41" name="矩形 40"/>
          <p:cNvSpPr/>
          <p:nvPr userDrawn="1"/>
        </p:nvSpPr>
        <p:spPr>
          <a:xfrm>
            <a:off x="3254723" y="1246906"/>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图片占位符 2"/>
          <p:cNvSpPr>
            <a:spLocks noGrp="1"/>
          </p:cNvSpPr>
          <p:nvPr>
            <p:ph type="pic" sz="quarter" idx="22"/>
          </p:nvPr>
        </p:nvSpPr>
        <p:spPr>
          <a:xfrm>
            <a:off x="6128146" y="1246906"/>
            <a:ext cx="2634552" cy="1437023"/>
          </a:xfrm>
        </p:spPr>
        <p:txBody>
          <a:bodyPr>
            <a:normAutofit/>
          </a:bodyPr>
          <a:lstStyle>
            <a:lvl1pPr marL="0" indent="0" algn="ctr">
              <a:buFontTx/>
              <a:buNone/>
              <a:defRPr sz="1400"/>
            </a:lvl1pPr>
          </a:lstStyle>
          <a:p>
            <a:endParaRPr lang="zh-CN" altLang="en-US"/>
          </a:p>
        </p:txBody>
      </p:sp>
      <p:sp>
        <p:nvSpPr>
          <p:cNvPr id="46" name="矩形 45"/>
          <p:cNvSpPr/>
          <p:nvPr userDrawn="1"/>
        </p:nvSpPr>
        <p:spPr>
          <a:xfrm>
            <a:off x="6128144" y="2811951"/>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3" name="图片占位符 2"/>
          <p:cNvSpPr>
            <a:spLocks noGrp="1"/>
          </p:cNvSpPr>
          <p:nvPr>
            <p:ph type="pic" sz="quarter" idx="20"/>
          </p:nvPr>
        </p:nvSpPr>
        <p:spPr>
          <a:xfrm>
            <a:off x="323664" y="1380329"/>
            <a:ext cx="2749826" cy="1503332"/>
          </a:xfrm>
        </p:spPr>
        <p:txBody>
          <a:bodyPr>
            <a:normAutofit/>
          </a:bodyPr>
          <a:lstStyle>
            <a:lvl1pPr marL="0" indent="0" algn="ctr">
              <a:buFontTx/>
              <a:buNone/>
              <a:defRPr sz="1400"/>
            </a:lvl1pPr>
          </a:lstStyle>
          <a:p>
            <a:endParaRPr lang="zh-CN" altLang="en-US"/>
          </a:p>
        </p:txBody>
      </p:sp>
      <p:sp>
        <p:nvSpPr>
          <p:cNvPr id="35" name="图片占位符 2"/>
          <p:cNvSpPr>
            <a:spLocks noGrp="1"/>
          </p:cNvSpPr>
          <p:nvPr>
            <p:ph type="pic" sz="quarter" idx="21"/>
          </p:nvPr>
        </p:nvSpPr>
        <p:spPr>
          <a:xfrm>
            <a:off x="3197087" y="1380328"/>
            <a:ext cx="2749826" cy="1503332"/>
          </a:xfrm>
        </p:spPr>
        <p:txBody>
          <a:bodyPr>
            <a:normAutofit/>
          </a:bodyPr>
          <a:lstStyle>
            <a:lvl1pPr marL="0" indent="0" algn="ctr">
              <a:buFontTx/>
              <a:buNone/>
              <a:defRPr sz="1400"/>
            </a:lvl1pPr>
          </a:lstStyle>
          <a:p>
            <a:endParaRPr lang="zh-CN" altLang="en-US"/>
          </a:p>
        </p:txBody>
      </p:sp>
      <p:sp>
        <p:nvSpPr>
          <p:cNvPr id="45" name="图片占位符 2"/>
          <p:cNvSpPr>
            <a:spLocks noGrp="1"/>
          </p:cNvSpPr>
          <p:nvPr>
            <p:ph type="pic" sz="quarter" idx="22"/>
          </p:nvPr>
        </p:nvSpPr>
        <p:spPr>
          <a:xfrm>
            <a:off x="6070509" y="1380329"/>
            <a:ext cx="2749826" cy="1503332"/>
          </a:xfrm>
        </p:spPr>
        <p:txBody>
          <a:bodyPr>
            <a:normAutofit/>
          </a:bodyPr>
          <a:lstStyle>
            <a:lvl1pPr marL="0" indent="0" algn="ctr">
              <a:buFontTx/>
              <a:buNone/>
              <a:defRPr sz="1400"/>
            </a:lvl1pPr>
          </a:lstStyle>
          <a:p>
            <a:endParaRPr lang="zh-CN" altLang="en-US"/>
          </a:p>
        </p:txBody>
      </p:sp>
      <p:sp>
        <p:nvSpPr>
          <p:cNvPr id="3" name="矩形 2"/>
          <p:cNvSpPr/>
          <p:nvPr userDrawn="1"/>
        </p:nvSpPr>
        <p:spPr>
          <a:xfrm>
            <a:off x="3197087" y="3011507"/>
            <a:ext cx="5623248" cy="16297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userDrawn="1"/>
        </p:nvSpPr>
        <p:spPr>
          <a:xfrm>
            <a:off x="323663" y="3011507"/>
            <a:ext cx="2749826" cy="16297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0"/>
            <a:ext cx="9144000" cy="554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669989D-4831-4E99-B76E-9A53CB0F3A88}" type="datetimeFigureOut">
              <a:rPr lang="zh-CN" altLang="en-US" smtClean="0"/>
              <a:pPr/>
              <a:t>2024/9/4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pPr/>
              <a:t>2024/9/4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pPr/>
              <a:t>2024/9/4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pPr/>
              <a:t>2024/9/4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EF2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pPr/>
              <a:t>2024/9/4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FBFBB711-F7B4-4314-BF0C-2212F0F53CCD}"/>
              </a:ext>
            </a:extLst>
          </p:cNvPr>
          <p:cNvSpPr>
            <a:spLocks noGrp="1" noChangeArrowheads="1"/>
          </p:cNvSpPr>
          <p:nvPr>
            <p:ph type="ctrTitle" idx="4294967295"/>
          </p:nvPr>
        </p:nvSpPr>
        <p:spPr>
          <a:xfrm>
            <a:off x="1543050" y="866775"/>
            <a:ext cx="5257800" cy="571500"/>
          </a:xfrm>
        </p:spPr>
        <p:txBody>
          <a:bodyPr vert="horz" wrap="square" lIns="68580" tIns="34290" rIns="68580" bIns="34290" numCol="1" anchor="ctr" anchorCtr="0" compatLnSpc="1">
            <a:prstTxWarp prst="textNoShape">
              <a:avLst/>
            </a:prstTxWarp>
          </a:bodyPr>
          <a:lstStyle/>
          <a:p>
            <a:pPr algn="ctr" defTabSz="685800" eaLnBrk="1" hangingPunct="1">
              <a:defRPr/>
            </a:pPr>
            <a:r>
              <a:rPr lang="en-US" altLang="zh-CN" sz="2400" b="1">
                <a:solidFill>
                  <a:srgbClr val="FFFFFF"/>
                </a:solidFill>
                <a:effectLst>
                  <a:outerShdw blurRad="38100" dist="38100" dir="2700000" algn="tl">
                    <a:srgbClr val="C0C0C0"/>
                  </a:outerShdw>
                </a:effectLst>
                <a:latin typeface="Century Gothic" pitchFamily="2" charset="0"/>
              </a:rPr>
              <a:t>《</a:t>
            </a:r>
            <a:r>
              <a:rPr lang="zh-CN" altLang="en-US" sz="2400" b="1">
                <a:solidFill>
                  <a:srgbClr val="FFFFFF"/>
                </a:solidFill>
                <a:effectLst>
                  <a:outerShdw blurRad="38100" dist="38100" dir="2700000" algn="tl">
                    <a:srgbClr val="C0C0C0"/>
                  </a:outerShdw>
                </a:effectLst>
                <a:latin typeface="Century Gothic" pitchFamily="2" charset="0"/>
              </a:rPr>
              <a:t>嵌入式系统设计与应用</a:t>
            </a:r>
            <a:r>
              <a:rPr lang="en-US" altLang="zh-CN" sz="2400" b="1">
                <a:solidFill>
                  <a:srgbClr val="FFFFFF"/>
                </a:solidFill>
                <a:effectLst>
                  <a:outerShdw blurRad="38100" dist="38100" dir="2700000" algn="tl">
                    <a:srgbClr val="C0C0C0"/>
                  </a:outerShdw>
                </a:effectLst>
                <a:latin typeface="Century Gothic" pitchFamily="2" charset="0"/>
              </a:rPr>
              <a:t>》</a:t>
            </a:r>
            <a:r>
              <a:rPr lang="zh-CN" altLang="en-US" sz="2400" b="1">
                <a:solidFill>
                  <a:srgbClr val="FFFFFF"/>
                </a:solidFill>
                <a:effectLst>
                  <a:outerShdw blurRad="38100" dist="38100" dir="2700000" algn="tl">
                    <a:srgbClr val="C0C0C0"/>
                  </a:outerShdw>
                </a:effectLst>
                <a:latin typeface="Century Gothic" pitchFamily="2" charset="0"/>
              </a:rPr>
              <a:t>说课</a:t>
            </a:r>
          </a:p>
        </p:txBody>
      </p:sp>
      <p:pic>
        <p:nvPicPr>
          <p:cNvPr id="6147" name="Picture 8">
            <a:extLst>
              <a:ext uri="{FF2B5EF4-FFF2-40B4-BE49-F238E27FC236}">
                <a16:creationId xmlns:a16="http://schemas.microsoft.com/office/drawing/2014/main" id="{79CF8F86-B753-49B2-9A4B-8C27B12FB01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12">
            <a:extLst>
              <a:ext uri="{FF2B5EF4-FFF2-40B4-BE49-F238E27FC236}">
                <a16:creationId xmlns:a16="http://schemas.microsoft.com/office/drawing/2014/main" id="{A4E93280-0B62-4A48-ADF0-0C5481D29C6C}"/>
              </a:ext>
            </a:extLst>
          </p:cNvPr>
          <p:cNvSpPr>
            <a:spLocks noChangeArrowheads="1"/>
          </p:cNvSpPr>
          <p:nvPr/>
        </p:nvSpPr>
        <p:spPr bwMode="auto">
          <a:xfrm>
            <a:off x="2600326" y="3232547"/>
            <a:ext cx="3564731" cy="369332"/>
          </a:xfrm>
          <a:prstGeom prst="rect">
            <a:avLst/>
          </a:prstGeom>
          <a:noFill/>
          <a:ln w="9525">
            <a:noFill/>
            <a:miter lim="800000"/>
          </a:ln>
          <a:effectLst/>
        </p:spPr>
        <p:txBody>
          <a:bodyPr>
            <a:spAutoFit/>
          </a:bodyPr>
          <a:lstStyle/>
          <a:p>
            <a:pPr algn="ctr" fontAlgn="base">
              <a:spcBef>
                <a:spcPct val="0"/>
              </a:spcBef>
              <a:spcAft>
                <a:spcPct val="0"/>
              </a:spcAft>
              <a:defRPr/>
            </a:pPr>
            <a:r>
              <a:rPr lang="en-001" altLang="zh-CN" sz="18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Meng Ren</a:t>
            </a:r>
            <a:endParaRPr lang="zh-CN" altLang="en-US" sz="18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pic>
        <p:nvPicPr>
          <p:cNvPr id="6151" name="Picture 14">
            <a:extLst>
              <a:ext uri="{FF2B5EF4-FFF2-40B4-BE49-F238E27FC236}">
                <a16:creationId xmlns:a16="http://schemas.microsoft.com/office/drawing/2014/main" id="{8FDC46C3-34CB-4C7C-93E7-C87012DA2F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363" y="3918348"/>
            <a:ext cx="7136606" cy="1407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图片 1">
            <a:extLst>
              <a:ext uri="{FF2B5EF4-FFF2-40B4-BE49-F238E27FC236}">
                <a16:creationId xmlns:a16="http://schemas.microsoft.com/office/drawing/2014/main" id="{103EA71B-87AB-4192-AAA1-E8A26B6ACF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9375" y="111919"/>
            <a:ext cx="3589735" cy="839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9">
            <a:extLst>
              <a:ext uri="{FF2B5EF4-FFF2-40B4-BE49-F238E27FC236}">
                <a16:creationId xmlns:a16="http://schemas.microsoft.com/office/drawing/2014/main" id="{D6C9F61A-D9E4-3AD0-7C2B-6FAE8DE1932A}"/>
              </a:ext>
            </a:extLst>
          </p:cNvPr>
          <p:cNvSpPr>
            <a:spLocks noChangeArrowheads="1"/>
          </p:cNvSpPr>
          <p:nvPr/>
        </p:nvSpPr>
        <p:spPr bwMode="auto">
          <a:xfrm>
            <a:off x="1385838" y="1246912"/>
            <a:ext cx="6615162" cy="553998"/>
          </a:xfrm>
          <a:prstGeom prst="rect">
            <a:avLst/>
          </a:prstGeom>
          <a:noFill/>
          <a:ln w="9525">
            <a:noFill/>
            <a:miter lim="800000"/>
          </a:ln>
          <a:effectLst/>
        </p:spPr>
        <p:txBody>
          <a:bodyPr wrap="square">
            <a:spAutoFit/>
          </a:bodyPr>
          <a:lstStyle/>
          <a:p>
            <a:pPr algn="ctr" fontAlgn="base">
              <a:spcBef>
                <a:spcPct val="0"/>
              </a:spcBef>
              <a:spcAft>
                <a:spcPct val="0"/>
              </a:spcAft>
              <a:defRPr/>
            </a:pPr>
            <a:r>
              <a:rPr lang="en-US" altLang="zh-CN" sz="3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a:t>
            </a:r>
            <a:r>
              <a:rPr lang="en-001" altLang="zh-CN" sz="3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Distributed Big Data Technology</a:t>
            </a:r>
            <a:r>
              <a:rPr lang="en-US" altLang="zh-CN" sz="3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a:t>
            </a:r>
            <a:endParaRPr lang="zh-CN" altLang="en-US" sz="3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3" name="Rectangle 13">
            <a:extLst>
              <a:ext uri="{FF2B5EF4-FFF2-40B4-BE49-F238E27FC236}">
                <a16:creationId xmlns:a16="http://schemas.microsoft.com/office/drawing/2014/main" id="{C4C1D817-8F29-ABCB-5E83-390A8C068948}"/>
              </a:ext>
            </a:extLst>
          </p:cNvPr>
          <p:cNvSpPr>
            <a:spLocks noChangeArrowheads="1"/>
          </p:cNvSpPr>
          <p:nvPr/>
        </p:nvSpPr>
        <p:spPr bwMode="auto">
          <a:xfrm>
            <a:off x="2566988" y="2376487"/>
            <a:ext cx="3993356" cy="415498"/>
          </a:xfrm>
          <a:prstGeom prst="rect">
            <a:avLst/>
          </a:prstGeom>
          <a:noFill/>
          <a:ln w="9525">
            <a:noFill/>
            <a:miter lim="800000"/>
          </a:ln>
          <a:effectLst/>
        </p:spPr>
        <p:txBody>
          <a:bodyPr>
            <a:spAutoFit/>
          </a:bodyPr>
          <a:lstStyle/>
          <a:p>
            <a:pPr algn="ctr" fontAlgn="base">
              <a:spcBef>
                <a:spcPct val="0"/>
              </a:spcBef>
              <a:spcAft>
                <a:spcPct val="0"/>
              </a:spcAft>
              <a:defRPr/>
            </a:pPr>
            <a:r>
              <a:rPr lang="en-US" altLang="zh-CN" sz="21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 </a:t>
            </a:r>
            <a:r>
              <a:rPr lang="en-001" altLang="zh-CN" sz="21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International Education College</a:t>
            </a:r>
            <a:endParaRPr lang="en-US" altLang="zh-CN" sz="21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advTm="1088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内容占位符 1"/>
          <p:cNvSpPr txBox="1"/>
          <p:nvPr/>
        </p:nvSpPr>
        <p:spPr>
          <a:xfrm>
            <a:off x="191164" y="680013"/>
            <a:ext cx="8572500" cy="4161494"/>
          </a:xfrm>
          <a:prstGeom prst="rect">
            <a:avLst/>
          </a:prstGeom>
        </p:spPr>
        <p:txBody>
          <a:bodyPr/>
          <a:lstStyle/>
          <a:p>
            <a:pPr marL="0" lvl="1"/>
            <a:r>
              <a:rPr lang="en-001" altLang="zh-CN" sz="2800" b="1" dirty="0">
                <a:latin typeface="微软雅黑" panose="020B0503020204020204" pitchFamily="34" charset="-122"/>
                <a:ea typeface="微软雅黑" panose="020B0503020204020204" pitchFamily="34" charset="-122"/>
              </a:rPr>
              <a:t>Disadvantages</a:t>
            </a:r>
            <a:r>
              <a:rPr lang="zh-CN" altLang="en-US" sz="2800" b="1" dirty="0">
                <a:latin typeface="微软雅黑" panose="020B0503020204020204" pitchFamily="34" charset="-122"/>
                <a:ea typeface="微软雅黑" panose="020B0503020204020204" pitchFamily="34" charset="-122"/>
              </a:rPr>
              <a:t>：</a:t>
            </a:r>
            <a:endParaRPr lang="en-001" altLang="zh-CN" sz="2800" b="1" dirty="0">
              <a:latin typeface="微软雅黑" panose="020B0503020204020204" pitchFamily="34" charset="-122"/>
              <a:ea typeface="微软雅黑" panose="020B0503020204020204" pitchFamily="34" charset="-122"/>
            </a:endParaRPr>
          </a:p>
          <a:p>
            <a:pPr marL="0" lvl="1"/>
            <a:endParaRPr lang="en-US" altLang="zh-CN" sz="2800" b="1" dirty="0">
              <a:latin typeface="微软雅黑" panose="020B0503020204020204" pitchFamily="34" charset="-122"/>
              <a:ea typeface="微软雅黑" panose="020B0503020204020204" pitchFamily="34" charset="-122"/>
            </a:endParaRPr>
          </a:p>
          <a:p>
            <a:pPr marL="0" lvl="1"/>
            <a:r>
              <a:rPr lang="en-US" altLang="zh-CN" sz="2800" dirty="0"/>
              <a:t>1</a:t>
            </a:r>
            <a:r>
              <a:rPr lang="zh-CN" altLang="en-US" sz="2800" dirty="0"/>
              <a:t>）</a:t>
            </a:r>
            <a:r>
              <a:rPr lang="en-001" altLang="zh-CN" sz="2800" dirty="0"/>
              <a:t>not suitable for low-latency data access.</a:t>
            </a:r>
            <a:endParaRPr lang="en-US" altLang="zh-CN" sz="1600" dirty="0"/>
          </a:p>
          <a:p>
            <a:pPr marL="0" lvl="1"/>
            <a:r>
              <a:rPr lang="en-US" altLang="zh-CN" sz="2800" dirty="0"/>
              <a:t>2</a:t>
            </a:r>
            <a:r>
              <a:rPr lang="zh-CN" altLang="en-US" sz="2800" dirty="0"/>
              <a:t>）</a:t>
            </a:r>
            <a:r>
              <a:rPr lang="en-001" altLang="zh-CN" sz="2800" dirty="0"/>
              <a:t>not efficient for storing a large number of small files</a:t>
            </a:r>
            <a:r>
              <a:rPr lang="zh-CN" altLang="en-US" sz="2800" dirty="0"/>
              <a:t>。</a:t>
            </a:r>
            <a:endParaRPr lang="en-US" altLang="zh-CN" sz="2800" dirty="0"/>
          </a:p>
          <a:p>
            <a:pPr marL="0" lvl="1"/>
            <a:r>
              <a:rPr lang="zh-CN" altLang="en-US" sz="2800" dirty="0"/>
              <a:t>      </a:t>
            </a:r>
            <a:r>
              <a:rPr lang="zh-CN" altLang="en-US" sz="1800" dirty="0"/>
              <a:t>（</a:t>
            </a:r>
            <a:r>
              <a:rPr lang="en-US" altLang="zh-CN" sz="1800" dirty="0"/>
              <a:t>1</a:t>
            </a:r>
            <a:r>
              <a:rPr lang="zh-CN" altLang="en-US" sz="1800" dirty="0"/>
              <a:t>）</a:t>
            </a:r>
            <a:r>
              <a:rPr lang="zh-CN" altLang="zh-CN" sz="1800" dirty="0"/>
              <a:t>If storing a large number of small files, it will consume a large amount of NameNode memory to store file, directory, and block information. This is not advisable because NameNode memory is always limited; </a:t>
            </a:r>
            <a:endParaRPr lang="en-001" altLang="zh-CN" sz="1800" dirty="0"/>
          </a:p>
          <a:p>
            <a:pPr marL="0" lvl="1"/>
            <a:r>
              <a:rPr lang="en-001" altLang="zh-CN" sz="1800" dirty="0"/>
              <a:t>	</a:t>
            </a:r>
            <a:r>
              <a:rPr lang="zh-CN" altLang="zh-CN" sz="1800" dirty="0"/>
              <a:t>(2) </a:t>
            </a:r>
            <a:r>
              <a:rPr lang="en-001" altLang="zh-CN" sz="1800" dirty="0"/>
              <a:t>  </a:t>
            </a:r>
            <a:r>
              <a:rPr lang="zh-CN" altLang="zh-CN" sz="1800" dirty="0"/>
              <a:t>The addressing time for storing small files will exceed the reading time. </a:t>
            </a:r>
            <a:endParaRPr lang="en-US" altLang="zh-CN" sz="1800" dirty="0"/>
          </a:p>
          <a:p>
            <a:pPr marL="0" lvl="1"/>
            <a:r>
              <a:rPr lang="en-US" altLang="zh-CN" sz="2800" dirty="0"/>
              <a:t>3</a:t>
            </a:r>
            <a:r>
              <a:rPr lang="zh-CN" altLang="en-US" sz="2800" dirty="0"/>
              <a:t>）</a:t>
            </a:r>
            <a:r>
              <a:rPr lang="en-001" altLang="zh-CN" sz="2800" dirty="0"/>
              <a:t>does not support concurrent writing and random modification</a:t>
            </a:r>
            <a:endParaRPr lang="en-US" altLang="zh-CN" sz="2800" dirty="0"/>
          </a:p>
        </p:txBody>
      </p:sp>
      <p:sp>
        <p:nvSpPr>
          <p:cNvPr id="2" name="矩形 1">
            <a:extLst>
              <a:ext uri="{FF2B5EF4-FFF2-40B4-BE49-F238E27FC236}">
                <a16:creationId xmlns:a16="http://schemas.microsoft.com/office/drawing/2014/main" id="{BA783459-FCCD-0AE3-45BC-1096F2B608CC}"/>
              </a:ext>
            </a:extLst>
          </p:cNvPr>
          <p:cNvSpPr/>
          <p:nvPr/>
        </p:nvSpPr>
        <p:spPr bwMode="auto">
          <a:xfrm>
            <a:off x="776914" y="218342"/>
            <a:ext cx="7401000" cy="523220"/>
          </a:xfrm>
          <a:prstGeom prst="rect">
            <a:avLst/>
          </a:prstGeom>
          <a:noFill/>
        </p:spPr>
        <p:txBody>
          <a:bodyPr wrap="none">
            <a:spAutoFit/>
          </a:bodyPr>
          <a:lstStyle/>
          <a:p>
            <a:pPr algn="ctr">
              <a:defRPr/>
            </a:pPr>
            <a:r>
              <a:rPr lang="en-001" altLang="zh-CN" sz="2800" kern="100" dirty="0">
                <a:latin typeface="+mn-ea"/>
                <a:cs typeface="Times New Roman" panose="02020603050405020304" pitchFamily="18" charset="0"/>
              </a:rPr>
              <a:t>The Advantages and Disadvantages of HDFS</a:t>
            </a:r>
            <a:endParaRPr lang="zh-CN" altLang="en-US" sz="2800" kern="100" dirty="0">
              <a:latin typeface="+mn-ea"/>
              <a:cs typeface="Times New Roman" panose="02020603050405020304" pitchFamily="18" charset="0"/>
            </a:endParaRPr>
          </a:p>
        </p:txBody>
      </p:sp>
      <p:sp>
        <p:nvSpPr>
          <p:cNvPr id="3" name="Rectangle 1">
            <a:extLst>
              <a:ext uri="{FF2B5EF4-FFF2-40B4-BE49-F238E27FC236}">
                <a16:creationId xmlns:a16="http://schemas.microsoft.com/office/drawing/2014/main" id="{D54B66E3-3275-3884-AD9C-3189B9BA8A0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037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862799" y="125611"/>
            <a:ext cx="5554342" cy="1015663"/>
          </a:xfrm>
          <a:prstGeom prst="rect">
            <a:avLst/>
          </a:prstGeom>
          <a:noFill/>
        </p:spPr>
        <p:txBody>
          <a:bodyPr wrap="none">
            <a:spAutoFit/>
          </a:bodyPr>
          <a:lstStyle/>
          <a:p>
            <a:pPr algn="ctr">
              <a:defRPr/>
            </a:pPr>
            <a:r>
              <a:rPr lang="zh-CN" altLang="zh-CN" sz="2800" kern="100" dirty="0">
                <a:latin typeface="+mn-ea"/>
                <a:cs typeface="Times New Roman" panose="02020603050405020304" pitchFamily="18" charset="0"/>
              </a:rPr>
              <a:t>Analyzing the principles of HDFS </a:t>
            </a:r>
          </a:p>
          <a:p>
            <a:pPr algn="ctr">
              <a:defRPr/>
            </a:pPr>
            <a:endParaRPr lang="zh-CN" altLang="en-US"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内容占位符 1"/>
          <p:cNvSpPr txBox="1"/>
          <p:nvPr/>
        </p:nvSpPr>
        <p:spPr>
          <a:xfrm>
            <a:off x="191164" y="680013"/>
            <a:ext cx="8572500" cy="4739010"/>
          </a:xfrm>
          <a:prstGeom prst="rect">
            <a:avLst/>
          </a:prstGeom>
        </p:spPr>
        <p:txBody>
          <a:bodyPr/>
          <a:lstStyle/>
          <a:p>
            <a:r>
              <a:rPr lang="zh-CN" altLang="zh-CN" sz="2800" dirty="0"/>
              <a:t>Architecture and Data Storage Principles of HDFS </a:t>
            </a:r>
            <a:endParaRPr lang="en-US" altLang="zh-CN" sz="2800" dirty="0"/>
          </a:p>
          <a:p>
            <a:endParaRPr lang="zh-CN" altLang="zh-CN" sz="2400" dirty="0"/>
          </a:p>
          <a:p>
            <a:pPr lvl="1">
              <a:lnSpc>
                <a:spcPct val="150000"/>
              </a:lnSpc>
              <a:buFont typeface="Wingdings" panose="05000000000000000000" pitchFamily="2" charset="2"/>
              <a:buChar char="l"/>
            </a:pPr>
            <a:r>
              <a:rPr lang="zh-CN" altLang="zh-CN" sz="1800" dirty="0"/>
              <a:t>Master/Slave Architecture HDFS cluster consists of one Master and multiple </a:t>
            </a:r>
            <a:r>
              <a:rPr lang="en-001" altLang="zh-CN" sz="1800" dirty="0"/>
              <a:t>Slaves</a:t>
            </a:r>
          </a:p>
          <a:p>
            <a:pPr lvl="1">
              <a:lnSpc>
                <a:spcPct val="150000"/>
              </a:lnSpc>
              <a:buFont typeface="Wingdings" panose="05000000000000000000" pitchFamily="2" charset="2"/>
              <a:buChar char="l"/>
            </a:pPr>
            <a:r>
              <a:rPr lang="zh-CN" altLang="zh-CN" sz="1800" dirty="0"/>
              <a:t>The NameNode on the Master manages the metadata of the file system </a:t>
            </a:r>
            <a:endParaRPr lang="en-001" altLang="zh-CN" sz="1800" dirty="0"/>
          </a:p>
          <a:p>
            <a:pPr lvl="1">
              <a:lnSpc>
                <a:spcPct val="150000"/>
              </a:lnSpc>
              <a:buFont typeface="Wingdings" panose="05000000000000000000" pitchFamily="2" charset="2"/>
              <a:buChar char="l"/>
            </a:pPr>
            <a:r>
              <a:rPr lang="zh-CN" altLang="zh-CN" sz="1800" dirty="0"/>
              <a:t>The DataNode on the Slave stores the actual data Clients access the file system by interacting with both the Master and the Slaves </a:t>
            </a:r>
            <a:endParaRPr lang="en-001" altLang="zh-CN" sz="1800" dirty="0"/>
          </a:p>
          <a:p>
            <a:pPr lvl="1">
              <a:lnSpc>
                <a:spcPct val="150000"/>
              </a:lnSpc>
              <a:buFont typeface="Wingdings" panose="05000000000000000000" pitchFamily="2" charset="2"/>
              <a:buChar char="l"/>
            </a:pPr>
            <a:r>
              <a:rPr lang="zh-CN" altLang="zh-CN" sz="1800" dirty="0"/>
              <a:t>Clients contact the NameNode on the Master to obtain the metadata of the files, while the actual file I/O operations are directly carried out with the DataNode on the Slave. </a:t>
            </a:r>
          </a:p>
          <a:p>
            <a:pPr lvl="1" indent="-342900">
              <a:lnSpc>
                <a:spcPct val="150000"/>
              </a:lnSpc>
              <a:buFont typeface="Wingdings" panose="05000000000000000000" pitchFamily="2" charset="2"/>
              <a:buChar char="l"/>
            </a:pPr>
            <a:endParaRPr lang="en-001" altLang="zh-CN" sz="1800" dirty="0"/>
          </a:p>
          <a:p>
            <a:pPr lvl="1">
              <a:lnSpc>
                <a:spcPct val="150000"/>
              </a:lnSpc>
              <a:buFont typeface="Wingdings" panose="05000000000000000000" pitchFamily="2" charset="2"/>
              <a:buChar char="l"/>
            </a:pPr>
            <a:endParaRPr lang="zh-CN" altLang="zh-CN" sz="2400" dirty="0"/>
          </a:p>
        </p:txBody>
      </p:sp>
      <p:sp>
        <p:nvSpPr>
          <p:cNvPr id="2" name="Rectangle 1">
            <a:extLst>
              <a:ext uri="{FF2B5EF4-FFF2-40B4-BE49-F238E27FC236}">
                <a16:creationId xmlns:a16="http://schemas.microsoft.com/office/drawing/2014/main" id="{A24E41F1-B8C9-DF6C-C87A-4A18FC00AA7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A210FB7A-32ED-276F-637F-F7660246E3E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ECF0D92-40E8-427B-B9AE-290010829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1066" y="1333605"/>
            <a:ext cx="6112933" cy="3590036"/>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713C70A-139E-4E84-8D4D-B53D1A86994E}"/>
              </a:ext>
            </a:extLst>
          </p:cNvPr>
          <p:cNvSpPr txBox="1"/>
          <p:nvPr/>
        </p:nvSpPr>
        <p:spPr>
          <a:xfrm>
            <a:off x="812799" y="133276"/>
            <a:ext cx="7806267" cy="523220"/>
          </a:xfrm>
          <a:prstGeom prst="rect">
            <a:avLst/>
          </a:prstGeom>
          <a:noFill/>
        </p:spPr>
        <p:txBody>
          <a:bodyPr wrap="square">
            <a:spAutoFit/>
          </a:bodyPr>
          <a:lstStyle/>
          <a:p>
            <a:r>
              <a:rPr lang="en-US" altLang="zh-CN" sz="2800" b="1" i="0" dirty="0">
                <a:solidFill>
                  <a:srgbClr val="000000"/>
                </a:solidFill>
                <a:effectLst/>
                <a:latin typeface="微软雅黑" panose="020B0503020204020204" pitchFamily="34" charset="-122"/>
                <a:ea typeface="微软雅黑" panose="020B0503020204020204" pitchFamily="34" charset="-122"/>
              </a:rPr>
              <a:t>HDFS</a:t>
            </a:r>
            <a:r>
              <a:rPr lang="en-001" altLang="zh-CN" sz="2800" b="1" i="0" dirty="0">
                <a:solidFill>
                  <a:srgbClr val="000000"/>
                </a:solidFill>
                <a:effectLst/>
                <a:latin typeface="微软雅黑" panose="020B0503020204020204" pitchFamily="34" charset="-122"/>
                <a:ea typeface="微软雅黑" panose="020B0503020204020204" pitchFamily="34" charset="-122"/>
              </a:rPr>
              <a:t> four </a:t>
            </a:r>
            <a:r>
              <a:rPr lang="en-001" altLang="zh-CN" sz="2800" b="1" i="0" dirty="0" err="1">
                <a:solidFill>
                  <a:srgbClr val="000000"/>
                </a:solidFill>
                <a:effectLst/>
                <a:latin typeface="微软雅黑" panose="020B0503020204020204" pitchFamily="34" charset="-122"/>
                <a:ea typeface="微软雅黑" panose="020B0503020204020204" pitchFamily="34" charset="-122"/>
              </a:rPr>
              <a:t>commponts</a:t>
            </a:r>
            <a:r>
              <a:rPr lang="zh-CN" altLang="en-US" sz="2800" b="1" i="0" dirty="0">
                <a:solidFill>
                  <a:srgbClr val="000000"/>
                </a:solidFill>
                <a:effectLst/>
                <a:latin typeface="微软雅黑" panose="020B0503020204020204" pitchFamily="34" charset="-122"/>
                <a:ea typeface="微软雅黑" panose="020B0503020204020204" pitchFamily="34" charset="-122"/>
              </a:rPr>
              <a:t>：</a:t>
            </a:r>
            <a:endParaRPr lang="en-US" altLang="zh-CN" sz="2800" b="1" i="0" dirty="0">
              <a:solidFill>
                <a:srgbClr val="000000"/>
              </a:solidFill>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5359A8CE-7F73-4A43-AD66-2D4A78B63152}"/>
              </a:ext>
            </a:extLst>
          </p:cNvPr>
          <p:cNvSpPr txBox="1"/>
          <p:nvPr/>
        </p:nvSpPr>
        <p:spPr>
          <a:xfrm>
            <a:off x="220132" y="1164355"/>
            <a:ext cx="3386667" cy="2246769"/>
          </a:xfrm>
          <a:prstGeom prst="rect">
            <a:avLst/>
          </a:prstGeom>
          <a:noFill/>
        </p:spPr>
        <p:txBody>
          <a:bodyPr wrap="square">
            <a:spAutoFit/>
          </a:bodyPr>
          <a:lstStyle/>
          <a:p>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HDFS Client</a:t>
            </a:r>
          </a:p>
          <a:p>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NameNode</a:t>
            </a:r>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DataNode</a:t>
            </a:r>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4</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Secondary </a:t>
            </a:r>
            <a:r>
              <a:rPr lang="en-US" altLang="zh-CN" sz="2800" dirty="0" err="1">
                <a:latin typeface="微软雅黑" panose="020B0503020204020204" pitchFamily="34" charset="-122"/>
                <a:ea typeface="微软雅黑" panose="020B0503020204020204" pitchFamily="34" charset="-122"/>
              </a:rPr>
              <a:t>NameNode</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275035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62339E-182E-436E-B35B-68ABBB17F5C1}"/>
              </a:ext>
            </a:extLst>
          </p:cNvPr>
          <p:cNvSpPr txBox="1"/>
          <p:nvPr/>
        </p:nvSpPr>
        <p:spPr>
          <a:xfrm>
            <a:off x="279400" y="897550"/>
            <a:ext cx="8585199" cy="2601546"/>
          </a:xfrm>
          <a:prstGeom prst="rect">
            <a:avLst/>
          </a:prstGeom>
          <a:noFill/>
        </p:spPr>
        <p:txBody>
          <a:bodyPr wrap="square">
            <a:spAutoFit/>
          </a:bodyPr>
          <a:lstStyle/>
          <a:p>
            <a:r>
              <a:rPr lang="en-US" altLang="zh-CN" sz="2800" b="1" i="0" dirty="0">
                <a:solidFill>
                  <a:srgbClr val="4D4D4D"/>
                </a:solidFill>
                <a:effectLst/>
                <a:latin typeface="微软雅黑" panose="020B0503020204020204" pitchFamily="34" charset="-122"/>
                <a:ea typeface="微软雅黑" panose="020B0503020204020204" pitchFamily="34" charset="-122"/>
              </a:rPr>
              <a:t>HDFS</a:t>
            </a:r>
            <a:r>
              <a:rPr lang="en-001" altLang="zh-CN" sz="2800" b="1" i="0" dirty="0">
                <a:solidFill>
                  <a:srgbClr val="4D4D4D"/>
                </a:solidFill>
                <a:effectLst/>
                <a:latin typeface="微软雅黑" panose="020B0503020204020204" pitchFamily="34" charset="-122"/>
                <a:ea typeface="微软雅黑" panose="020B0503020204020204" pitchFamily="34" charset="-122"/>
              </a:rPr>
              <a:t> consists of a set of Master services</a:t>
            </a:r>
            <a:r>
              <a:rPr lang="zh-CN" altLang="en-US" sz="2800" b="1" i="0" dirty="0">
                <a:solidFill>
                  <a:srgbClr val="4D4D4D"/>
                </a:solidFill>
                <a:effectLst/>
                <a:latin typeface="微软雅黑" panose="020B0503020204020204" pitchFamily="34" charset="-122"/>
                <a:ea typeface="微软雅黑" panose="020B0503020204020204" pitchFamily="34" charset="-122"/>
              </a:rPr>
              <a:t>：</a:t>
            </a:r>
            <a:endParaRPr lang="en-US" altLang="zh-CN" sz="2800" b="1" i="0" dirty="0">
              <a:solidFill>
                <a:srgbClr val="4D4D4D"/>
              </a:solidFill>
              <a:effectLst/>
              <a:latin typeface="微软雅黑" panose="020B0503020204020204" pitchFamily="34" charset="-122"/>
              <a:ea typeface="微软雅黑" panose="020B0503020204020204" pitchFamily="34" charset="-122"/>
            </a:endParaRPr>
          </a:p>
          <a:p>
            <a:endParaRPr lang="en-US" altLang="zh-CN" sz="2800" b="1" i="0" dirty="0">
              <a:solidFill>
                <a:srgbClr val="4D4D4D"/>
              </a:solidFill>
              <a:effectLst/>
              <a:latin typeface="微软雅黑" panose="020B0503020204020204" pitchFamily="34" charset="-122"/>
              <a:ea typeface="微软雅黑" panose="020B0503020204020204" pitchFamily="34" charset="-122"/>
            </a:endParaRPr>
          </a:p>
          <a:p>
            <a:pPr>
              <a:lnSpc>
                <a:spcPct val="150000"/>
              </a:lnSpc>
            </a:pPr>
            <a:r>
              <a:rPr lang="en-US" altLang="zh-CN" sz="2800" i="0" dirty="0">
                <a:solidFill>
                  <a:srgbClr val="4D4D4D"/>
                </a:solidFill>
                <a:effectLst/>
                <a:latin typeface="微软雅黑" panose="020B0503020204020204" pitchFamily="34" charset="-122"/>
                <a:ea typeface="微软雅黑" panose="020B0503020204020204" pitchFamily="34" charset="-122"/>
              </a:rPr>
              <a:t>	</a:t>
            </a:r>
            <a:r>
              <a:rPr lang="en-US" altLang="zh-CN" sz="2800" b="1" i="0" dirty="0" err="1">
                <a:solidFill>
                  <a:srgbClr val="4D4D4D"/>
                </a:solidFill>
                <a:effectLst/>
                <a:latin typeface="微软雅黑" panose="020B0503020204020204" pitchFamily="34" charset="-122"/>
                <a:ea typeface="微软雅黑" panose="020B0503020204020204" pitchFamily="34" charset="-122"/>
              </a:rPr>
              <a:t>NameNode</a:t>
            </a:r>
            <a:r>
              <a:rPr lang="en-001" altLang="zh-CN" sz="2800" b="1" i="0" dirty="0">
                <a:solidFill>
                  <a:srgbClr val="4D4D4D"/>
                </a:solidFill>
                <a:effectLst/>
                <a:latin typeface="微软雅黑" panose="020B0503020204020204" pitchFamily="34" charset="-122"/>
                <a:ea typeface="微软雅黑" panose="020B0503020204020204" pitchFamily="34" charset="-122"/>
              </a:rPr>
              <a:t>, Secondary </a:t>
            </a:r>
            <a:r>
              <a:rPr lang="en-001" altLang="zh-CN" sz="2800" b="1" i="0" dirty="0" err="1">
                <a:solidFill>
                  <a:srgbClr val="4D4D4D"/>
                </a:solidFill>
                <a:effectLst/>
                <a:latin typeface="微软雅黑" panose="020B0503020204020204" pitchFamily="34" charset="-122"/>
                <a:ea typeface="微软雅黑" panose="020B0503020204020204" pitchFamily="34" charset="-122"/>
              </a:rPr>
              <a:t>NameNode</a:t>
            </a:r>
            <a:endParaRPr lang="en-US" altLang="zh-CN" sz="2800" b="1" i="0" dirty="0">
              <a:solidFill>
                <a:srgbClr val="4D4D4D"/>
              </a:solidFill>
              <a:effectLst/>
              <a:latin typeface="微软雅黑" panose="020B0503020204020204" pitchFamily="34" charset="-122"/>
              <a:ea typeface="微软雅黑" panose="020B0503020204020204" pitchFamily="34" charset="-122"/>
            </a:endParaRPr>
          </a:p>
          <a:p>
            <a:r>
              <a:rPr lang="en-US" altLang="zh-CN" sz="2800" b="1" i="0" dirty="0">
                <a:solidFill>
                  <a:srgbClr val="4D4D4D"/>
                </a:solidFill>
                <a:effectLst/>
                <a:latin typeface="微软雅黑" panose="020B0503020204020204" pitchFamily="34" charset="-122"/>
                <a:ea typeface="微软雅黑" panose="020B0503020204020204" pitchFamily="34" charset="-122"/>
              </a:rPr>
              <a:t>	</a:t>
            </a:r>
            <a:r>
              <a:rPr lang="en-US" altLang="zh-CN" sz="2800" b="1" i="0" dirty="0" err="1">
                <a:solidFill>
                  <a:srgbClr val="4D4D4D"/>
                </a:solidFill>
                <a:effectLst/>
                <a:latin typeface="微软雅黑" panose="020B0503020204020204" pitchFamily="34" charset="-122"/>
                <a:ea typeface="微软雅黑" panose="020B0503020204020204" pitchFamily="34" charset="-122"/>
              </a:rPr>
              <a:t>DataNode</a:t>
            </a:r>
            <a:endParaRPr lang="en-US" altLang="zh-CN" sz="2800" b="1" i="0" dirty="0">
              <a:solidFill>
                <a:srgbClr val="4D4D4D"/>
              </a:solidFill>
              <a:effectLst/>
              <a:latin typeface="微软雅黑" panose="020B0503020204020204" pitchFamily="34" charset="-122"/>
              <a:ea typeface="微软雅黑" panose="020B0503020204020204" pitchFamily="34" charset="-122"/>
            </a:endParaRPr>
          </a:p>
          <a:p>
            <a:pPr>
              <a:lnSpc>
                <a:spcPct val="150000"/>
              </a:lnSpc>
            </a:pPr>
            <a:r>
              <a:rPr lang="en-US" altLang="zh-CN" sz="2800" b="1" i="0" dirty="0">
                <a:solidFill>
                  <a:srgbClr val="4D4D4D"/>
                </a:solidFill>
                <a:effectLst/>
                <a:latin typeface="微软雅黑" panose="020B0503020204020204" pitchFamily="34" charset="-122"/>
                <a:ea typeface="微软雅黑" panose="020B0503020204020204" pitchFamily="34" charset="-122"/>
              </a:rPr>
              <a:t>	Client</a:t>
            </a:r>
            <a:endParaRPr lang="zh-CN" altLang="en-US" sz="2800"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98BB4DAE-6718-4E12-A076-CC50D529BAF5}"/>
              </a:ext>
            </a:extLst>
          </p:cNvPr>
          <p:cNvSpPr txBox="1"/>
          <p:nvPr/>
        </p:nvSpPr>
        <p:spPr>
          <a:xfrm>
            <a:off x="897465" y="0"/>
            <a:ext cx="5583233" cy="523220"/>
          </a:xfrm>
          <a:prstGeom prst="rect">
            <a:avLst/>
          </a:prstGeom>
          <a:noFill/>
        </p:spPr>
        <p:txBody>
          <a:bodyPr wrap="square">
            <a:spAutoFit/>
          </a:bodyPr>
          <a:lstStyle/>
          <a:p>
            <a:pPr algn="l"/>
            <a:r>
              <a:rPr lang="en-US" altLang="zh-CN" sz="2800" b="1" i="0" dirty="0">
                <a:solidFill>
                  <a:srgbClr val="4F4F4F"/>
                </a:solidFill>
                <a:effectLst/>
                <a:latin typeface="微软雅黑" panose="020B0503020204020204" pitchFamily="34" charset="-122"/>
                <a:ea typeface="微软雅黑" panose="020B0503020204020204" pitchFamily="34" charset="-122"/>
              </a:rPr>
              <a:t>HDFS</a:t>
            </a:r>
            <a:r>
              <a:rPr lang="en-001" altLang="zh-CN" sz="2800" b="1" i="0" dirty="0">
                <a:solidFill>
                  <a:srgbClr val="4F4F4F"/>
                </a:solidFill>
                <a:effectLst/>
                <a:latin typeface="微软雅黑" panose="020B0503020204020204" pitchFamily="34" charset="-122"/>
                <a:ea typeface="微软雅黑" panose="020B0503020204020204" pitchFamily="34" charset="-122"/>
              </a:rPr>
              <a:t> master services</a:t>
            </a:r>
            <a:endParaRPr lang="zh-CN" altLang="en-US" sz="2800" b="1" i="0" dirty="0">
              <a:solidFill>
                <a:srgbClr val="4F4F4F"/>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5541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026554" y="165451"/>
            <a:ext cx="5857245" cy="646331"/>
          </a:xfrm>
          <a:prstGeom prst="rect">
            <a:avLst/>
          </a:prstGeom>
          <a:noFill/>
        </p:spPr>
        <p:txBody>
          <a:bodyPr wrap="none">
            <a:spAutoFit/>
          </a:bodyPr>
          <a:lstStyle/>
          <a:p>
            <a:pPr algn="ctr">
              <a:defRPr/>
            </a:pPr>
            <a:r>
              <a:rPr lang="en-001" altLang="zh-CN" sz="3600" kern="100" dirty="0">
                <a:latin typeface="+mn-ea"/>
                <a:cs typeface="Times New Roman" panose="02020603050405020304" pitchFamily="18" charset="0"/>
              </a:rPr>
              <a:t>Methods of Accessing Data</a:t>
            </a:r>
            <a:endParaRPr lang="zh-CN" altLang="en-US" sz="3600" kern="100" dirty="0">
              <a:latin typeface="+mn-ea"/>
              <a:cs typeface="Times New Roman" panose="02020603050405020304" pitchFamily="18" charset="0"/>
            </a:endParaRPr>
          </a:p>
        </p:txBody>
      </p:sp>
      <p:sp>
        <p:nvSpPr>
          <p:cNvPr id="32" name="内容占位符 1"/>
          <p:cNvSpPr txBox="1"/>
          <p:nvPr/>
        </p:nvSpPr>
        <p:spPr>
          <a:xfrm>
            <a:off x="191164" y="680013"/>
            <a:ext cx="8572500" cy="5143500"/>
          </a:xfrm>
          <a:prstGeom prst="rect">
            <a:avLst/>
          </a:prstGeom>
        </p:spPr>
        <p:txBody>
          <a:bodyPr/>
          <a:lstStyle/>
          <a:p>
            <a:pPr marL="0" lvl="1">
              <a:buFont typeface="Wingdings" panose="05000000000000000000" pitchFamily="2" charset="2"/>
              <a:buChar char="u"/>
            </a:pPr>
            <a:endParaRPr lang="en-US" altLang="zh-CN" sz="2800" dirty="0"/>
          </a:p>
          <a:p>
            <a:pPr marL="0" lvl="1">
              <a:buFont typeface="Wingdings" panose="05000000000000000000" pitchFamily="2" charset="2"/>
              <a:buChar char="u"/>
            </a:pPr>
            <a:r>
              <a:rPr lang="en-001" altLang="zh-CN" sz="2800" dirty="0"/>
              <a:t>HDFS-shell, </a:t>
            </a:r>
            <a:r>
              <a:rPr lang="en-US" altLang="zh-CN" sz="2800" dirty="0" err="1"/>
              <a:t>linux</a:t>
            </a:r>
            <a:r>
              <a:rPr lang="en-US" altLang="zh-CN" sz="2800" dirty="0"/>
              <a:t>-shell</a:t>
            </a:r>
          </a:p>
          <a:p>
            <a:pPr marL="0" lvl="1">
              <a:buFont typeface="Wingdings" panose="05000000000000000000" pitchFamily="2" charset="2"/>
              <a:buChar char="u"/>
            </a:pPr>
            <a:endParaRPr lang="en-US" altLang="zh-CN" sz="2800" dirty="0"/>
          </a:p>
          <a:p>
            <a:pPr marL="0" lvl="1">
              <a:buFont typeface="Wingdings" panose="05000000000000000000" pitchFamily="2" charset="2"/>
              <a:buChar char="u"/>
            </a:pPr>
            <a:r>
              <a:rPr lang="en-US" altLang="zh-CN" sz="2800" dirty="0"/>
              <a:t>JAVA-API</a:t>
            </a:r>
            <a:r>
              <a:rPr lang="en-001" altLang="zh-CN" sz="2800" dirty="0"/>
              <a:t>, python-API, Scala-API</a:t>
            </a:r>
            <a:endParaRPr lang="en-US" altLang="zh-CN" sz="2800" dirty="0"/>
          </a:p>
        </p:txBody>
      </p:sp>
      <p:sp>
        <p:nvSpPr>
          <p:cNvPr id="10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BEB78BC-22DD-3A14-2E01-FCF299C81344}"/>
              </a:ext>
            </a:extLst>
          </p:cNvPr>
          <p:cNvSpPr txBox="1"/>
          <p:nvPr/>
        </p:nvSpPr>
        <p:spPr>
          <a:xfrm>
            <a:off x="959771" y="167556"/>
            <a:ext cx="4572000" cy="584775"/>
          </a:xfrm>
          <a:prstGeom prst="rect">
            <a:avLst/>
          </a:prstGeom>
          <a:noFill/>
        </p:spPr>
        <p:txBody>
          <a:bodyPr wrap="square">
            <a:spAutoFit/>
          </a:bodyPr>
          <a:lstStyle/>
          <a:p>
            <a:pPr algn="l"/>
            <a:r>
              <a:rPr lang="en-US" altLang="zh-CN" sz="3200" b="1" i="0" dirty="0">
                <a:solidFill>
                  <a:srgbClr val="222222"/>
                </a:solidFill>
                <a:effectLst/>
                <a:latin typeface="-apple-system"/>
              </a:rPr>
              <a:t>Linux</a:t>
            </a:r>
            <a:r>
              <a:rPr lang="en-001" altLang="zh-CN" sz="3200" b="1" dirty="0">
                <a:solidFill>
                  <a:srgbClr val="222222"/>
                </a:solidFill>
                <a:latin typeface="-apple-system"/>
              </a:rPr>
              <a:t>-</a:t>
            </a:r>
            <a:r>
              <a:rPr lang="en-US" altLang="zh-CN" sz="3200" b="1" i="0" dirty="0">
                <a:solidFill>
                  <a:srgbClr val="222222"/>
                </a:solidFill>
                <a:effectLst/>
                <a:latin typeface="-apple-system"/>
              </a:rPr>
              <a:t>shell</a:t>
            </a:r>
            <a:endParaRPr lang="zh-CN" altLang="en-US" sz="3200" b="1" i="0" dirty="0">
              <a:solidFill>
                <a:srgbClr val="222222"/>
              </a:solidFill>
              <a:effectLst/>
              <a:latin typeface="-apple-system"/>
            </a:endParaRPr>
          </a:p>
        </p:txBody>
      </p:sp>
      <p:sp>
        <p:nvSpPr>
          <p:cNvPr id="5" name="文本框 4">
            <a:extLst>
              <a:ext uri="{FF2B5EF4-FFF2-40B4-BE49-F238E27FC236}">
                <a16:creationId xmlns:a16="http://schemas.microsoft.com/office/drawing/2014/main" id="{7DC86C5A-47A6-BEA6-A235-F244140C1200}"/>
              </a:ext>
            </a:extLst>
          </p:cNvPr>
          <p:cNvSpPr txBox="1"/>
          <p:nvPr/>
        </p:nvSpPr>
        <p:spPr>
          <a:xfrm>
            <a:off x="258041" y="966043"/>
            <a:ext cx="8382620" cy="3046988"/>
          </a:xfrm>
          <a:prstGeom prst="rect">
            <a:avLst/>
          </a:prstGeom>
          <a:noFill/>
        </p:spPr>
        <p:txBody>
          <a:bodyPr wrap="square">
            <a:spAutoFit/>
          </a:bodyPr>
          <a:lstStyle/>
          <a:p>
            <a:r>
              <a:rPr lang="zh-CN" altLang="zh-CN" sz="2400" dirty="0">
                <a:solidFill>
                  <a:srgbClr val="333333"/>
                </a:solidFill>
                <a:latin typeface="+mj-ea"/>
                <a:ea typeface="+mj-ea"/>
              </a:rPr>
              <a:t>In Linux, "Shell" refers to a program that serves as an interface between the user and the Linux kernel, allowing users to interact with the operating system through the command line. The most common Shell program is Bash (Bourne Again SHell), typically located at /bin/bash, which is the primary way for users to interact with the operating system. </a:t>
            </a:r>
          </a:p>
          <a:p>
            <a:endParaRPr lang="zh-CN" altLang="en-US" sz="2400" dirty="0"/>
          </a:p>
        </p:txBody>
      </p:sp>
      <p:sp>
        <p:nvSpPr>
          <p:cNvPr id="2" name="Rectangle 1">
            <a:extLst>
              <a:ext uri="{FF2B5EF4-FFF2-40B4-BE49-F238E27FC236}">
                <a16:creationId xmlns:a16="http://schemas.microsoft.com/office/drawing/2014/main" id="{F0221FAD-C5E7-CD8E-6824-725DD51EF6F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4450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4520938-E52F-438A-A9C9-82809BB37EF0}"/>
              </a:ext>
            </a:extLst>
          </p:cNvPr>
          <p:cNvSpPr txBox="1"/>
          <p:nvPr/>
        </p:nvSpPr>
        <p:spPr>
          <a:xfrm>
            <a:off x="878889" y="203289"/>
            <a:ext cx="7723573" cy="4047070"/>
          </a:xfrm>
          <a:prstGeom prst="rect">
            <a:avLst/>
          </a:prstGeom>
          <a:noFill/>
        </p:spPr>
        <p:txBody>
          <a:bodyPr wrap="square">
            <a:spAutoFit/>
          </a:bodyPr>
          <a:lstStyle/>
          <a:p>
            <a:pPr algn="l"/>
            <a:r>
              <a:rPr lang="en-US" altLang="zh-CN" sz="2800" b="0" i="0" u="none" strike="noStrike" baseline="0" dirty="0">
                <a:latin typeface="微软雅黑" panose="020B0503020204020204" pitchFamily="34" charset="-122"/>
                <a:ea typeface="微软雅黑" panose="020B0503020204020204" pitchFamily="34" charset="-122"/>
              </a:rPr>
              <a:t>C</a:t>
            </a:r>
            <a:r>
              <a:rPr lang="en-001" altLang="zh-CN" sz="2800" b="0" i="0" u="none" strike="noStrike" baseline="0" dirty="0" err="1">
                <a:latin typeface="微软雅黑" panose="020B0503020204020204" pitchFamily="34" charset="-122"/>
                <a:ea typeface="微软雅黑" panose="020B0503020204020204" pitchFamily="34" charset="-122"/>
              </a:rPr>
              <a:t>ommonly</a:t>
            </a:r>
            <a:r>
              <a:rPr lang="en-001" altLang="zh-CN" sz="2800" b="0" i="0" u="none" strike="noStrike" baseline="0" dirty="0">
                <a:latin typeface="微软雅黑" panose="020B0503020204020204" pitchFamily="34" charset="-122"/>
                <a:ea typeface="微软雅黑" panose="020B0503020204020204" pitchFamily="34" charset="-122"/>
              </a:rPr>
              <a:t> used </a:t>
            </a:r>
            <a:r>
              <a:rPr lang="en-US" altLang="zh-CN" sz="2800" b="0" i="0" u="none" strike="noStrike" baseline="0" dirty="0">
                <a:latin typeface="微软雅黑" panose="020B0503020204020204" pitchFamily="34" charset="-122"/>
                <a:ea typeface="微软雅黑" panose="020B0503020204020204" pitchFamily="34" charset="-122"/>
              </a:rPr>
              <a:t>HDFS</a:t>
            </a:r>
            <a:r>
              <a:rPr lang="en-001" altLang="zh-CN" sz="2800" b="0" i="0" u="none" strike="noStrike" baseline="0" dirty="0">
                <a:latin typeface="微软雅黑" panose="020B0503020204020204" pitchFamily="34" charset="-122"/>
                <a:ea typeface="微软雅黑" panose="020B0503020204020204" pitchFamily="34" charset="-122"/>
              </a:rPr>
              <a:t> </a:t>
            </a:r>
            <a:r>
              <a:rPr lang="en-US" altLang="zh-CN" sz="2800" b="0" i="0" u="none" strike="noStrike" baseline="0" dirty="0">
                <a:latin typeface="微软雅黑" panose="020B0503020204020204" pitchFamily="34" charset="-122"/>
                <a:ea typeface="微软雅黑" panose="020B0503020204020204" pitchFamily="34" charset="-122"/>
              </a:rPr>
              <a:t>Shell </a:t>
            </a:r>
            <a:r>
              <a:rPr lang="en-001" altLang="zh-CN" sz="2800" dirty="0">
                <a:latin typeface="微软雅黑" panose="020B0503020204020204" pitchFamily="34" charset="-122"/>
                <a:ea typeface="微软雅黑" panose="020B0503020204020204" pitchFamily="34" charset="-122"/>
              </a:rPr>
              <a:t>commands</a:t>
            </a:r>
            <a:endParaRPr lang="en-US" altLang="zh-CN" sz="2800" b="0" i="0" u="none" strike="noStrike" baseline="0" dirty="0">
              <a:latin typeface="微软雅黑" panose="020B0503020204020204" pitchFamily="34" charset="-122"/>
              <a:ea typeface="微软雅黑" panose="020B0503020204020204" pitchFamily="34" charset="-122"/>
            </a:endParaRPr>
          </a:p>
          <a:p>
            <a:pPr algn="l"/>
            <a:endParaRPr lang="zh-CN" altLang="en-US" sz="2000" b="0" i="0" u="none" strike="noStrike" baseline="0" dirty="0">
              <a:latin typeface="微软雅黑" panose="020B0503020204020204" pitchFamily="34" charset="-122"/>
              <a:ea typeface="微软雅黑" panose="020B0503020204020204" pitchFamily="34" charset="-122"/>
            </a:endParaRPr>
          </a:p>
          <a:p>
            <a:pPr>
              <a:lnSpc>
                <a:spcPts val="2600"/>
              </a:lnSpc>
            </a:pPr>
            <a:r>
              <a:rPr lang="zh-CN" altLang="zh-CN" sz="1600" dirty="0">
                <a:latin typeface="微软雅黑" panose="020B0503020204020204" pitchFamily="34" charset="-122"/>
                <a:ea typeface="微软雅黑" panose="020B0503020204020204" pitchFamily="34" charset="-122"/>
              </a:rPr>
              <a:t>Hadoop supports many Shell commands, such as </a:t>
            </a:r>
            <a:r>
              <a:rPr lang="zh-CN" altLang="zh-CN" sz="1600" dirty="0">
                <a:solidFill>
                  <a:srgbClr val="FF0000"/>
                </a:solidFill>
                <a:latin typeface="微软雅黑" panose="020B0503020204020204" pitchFamily="34" charset="-122"/>
                <a:ea typeface="微软雅黑" panose="020B0503020204020204" pitchFamily="34" charset="-122"/>
              </a:rPr>
              <a:t>hadoop fs, hadoop dfs, and hdfs dfs</a:t>
            </a:r>
            <a:r>
              <a:rPr lang="zh-CN" altLang="zh-CN" sz="1600" dirty="0">
                <a:latin typeface="微软雅黑" panose="020B0503020204020204" pitchFamily="34" charset="-122"/>
                <a:ea typeface="微软雅黑" panose="020B0503020204020204" pitchFamily="34" charset="-122"/>
              </a:rPr>
              <a:t>, which are the most commonly used Shell commands for HDFS. They are used to view the directory structure of the HDFS file system, upload and download data, create files, etc. </a:t>
            </a:r>
            <a:endParaRPr lang="zh-CN" altLang="en-US" sz="1600" b="0" i="0" u="none" strike="noStrike" baseline="0" dirty="0">
              <a:latin typeface="微软雅黑" panose="020B0503020204020204" pitchFamily="34" charset="-122"/>
              <a:ea typeface="微软雅黑" panose="020B0503020204020204" pitchFamily="34" charset="-122"/>
            </a:endParaRPr>
          </a:p>
          <a:p>
            <a:pPr algn="l">
              <a:lnSpc>
                <a:spcPts val="3000"/>
              </a:lnSpc>
            </a:pPr>
            <a:endParaRPr lang="en-001" altLang="zh-CN" sz="2000" dirty="0">
              <a:latin typeface="微软雅黑" panose="020B0503020204020204" pitchFamily="34" charset="-122"/>
              <a:ea typeface="微软雅黑" panose="020B0503020204020204" pitchFamily="34" charset="-122"/>
            </a:endParaRPr>
          </a:p>
          <a:p>
            <a:pPr algn="l">
              <a:lnSpc>
                <a:spcPts val="3000"/>
              </a:lnSpc>
            </a:pPr>
            <a:r>
              <a:rPr lang="en-001" altLang="zh-CN" sz="2000" dirty="0">
                <a:latin typeface="微软雅黑" panose="020B0503020204020204" pitchFamily="34" charset="-122"/>
                <a:ea typeface="微软雅黑" panose="020B0503020204020204" pitchFamily="34" charset="-122"/>
              </a:rPr>
              <a:t>Login to Linux</a:t>
            </a:r>
            <a:r>
              <a:rPr lang="zh-CN" altLang="en-US" sz="2000" b="0" i="0" u="none" strike="noStrike" baseline="0" dirty="0">
                <a:latin typeface="微软雅黑" panose="020B0503020204020204" pitchFamily="34" charset="-122"/>
                <a:ea typeface="微软雅黑" panose="020B0503020204020204" pitchFamily="34" charset="-122"/>
              </a:rPr>
              <a:t>，</a:t>
            </a:r>
            <a:r>
              <a:rPr lang="en-001" altLang="zh-CN" sz="2000" dirty="0">
                <a:latin typeface="微软雅黑" panose="020B0503020204020204" pitchFamily="34" charset="-122"/>
                <a:ea typeface="微软雅黑" panose="020B0503020204020204" pitchFamily="34" charset="-122"/>
              </a:rPr>
              <a:t>open a terminal</a:t>
            </a:r>
            <a:r>
              <a:rPr lang="zh-CN" altLang="en-US" sz="2000" b="0" i="0" u="none" strike="noStrike" baseline="0" dirty="0">
                <a:latin typeface="微软雅黑" panose="020B0503020204020204" pitchFamily="34" charset="-122"/>
                <a:ea typeface="微软雅黑" panose="020B0503020204020204" pitchFamily="34" charset="-122"/>
              </a:rPr>
              <a:t>．</a:t>
            </a:r>
            <a:r>
              <a:rPr lang="en-001" altLang="zh-CN" sz="2000" b="0" i="0" u="none" strike="noStrike" baseline="0" dirty="0">
                <a:latin typeface="微软雅黑" panose="020B0503020204020204" pitchFamily="34" charset="-122"/>
                <a:ea typeface="微软雅黑" panose="020B0503020204020204" pitchFamily="34" charset="-122"/>
              </a:rPr>
              <a:t>First run </a:t>
            </a:r>
            <a:r>
              <a:rPr lang="en-US" altLang="zh-CN" sz="2000" b="0" i="0" u="none" strike="noStrike" baseline="0" dirty="0">
                <a:latin typeface="微软雅黑" panose="020B0503020204020204" pitchFamily="34" charset="-122"/>
                <a:ea typeface="微软雅黑" panose="020B0503020204020204" pitchFamily="34" charset="-122"/>
              </a:rPr>
              <a:t>Hadoop</a:t>
            </a:r>
            <a:r>
              <a:rPr lang="en-001" altLang="zh-CN" sz="2000" b="0" i="0" u="none" strike="noStrike" baseline="0" dirty="0">
                <a:latin typeface="微软雅黑" panose="020B0503020204020204" pitchFamily="34" charset="-122"/>
                <a:ea typeface="微软雅黑" panose="020B0503020204020204" pitchFamily="34" charset="-122"/>
              </a:rPr>
              <a:t> with the following commands</a:t>
            </a:r>
            <a:r>
              <a:rPr lang="zh-CN" altLang="en-US" sz="2000" b="0" i="0" u="none" strike="noStrike" baseline="0" dirty="0">
                <a:latin typeface="微软雅黑" panose="020B0503020204020204" pitchFamily="34" charset="-122"/>
                <a:ea typeface="微软雅黑" panose="020B0503020204020204" pitchFamily="34" charset="-122"/>
              </a:rPr>
              <a:t>：</a:t>
            </a:r>
          </a:p>
          <a:p>
            <a:pPr algn="l">
              <a:lnSpc>
                <a:spcPts val="3000"/>
              </a:lnSpc>
            </a:pPr>
            <a:r>
              <a:rPr lang="en-US" altLang="zh-CN" sz="1800" b="1" i="0" u="none" strike="noStrike" baseline="0" dirty="0">
                <a:latin typeface="微软雅黑" panose="020B0503020204020204" pitchFamily="34" charset="-122"/>
                <a:ea typeface="微软雅黑" panose="020B0503020204020204" pitchFamily="34" charset="-122"/>
              </a:rPr>
              <a:t>$   </a:t>
            </a:r>
            <a:r>
              <a:rPr lang="en-US" altLang="zh-CN" sz="1800" b="1" i="0" u="none" strike="noStrike" baseline="0" dirty="0">
                <a:solidFill>
                  <a:srgbClr val="FF0000"/>
                </a:solidFill>
                <a:latin typeface="微软雅黑" panose="020B0503020204020204" pitchFamily="34" charset="-122"/>
                <a:ea typeface="微软雅黑" panose="020B0503020204020204" pitchFamily="34" charset="-122"/>
              </a:rPr>
              <a:t>start-dfs.sh       #</a:t>
            </a:r>
            <a:r>
              <a:rPr lang="en-001" altLang="zh-CN" sz="1800" b="1" dirty="0">
                <a:solidFill>
                  <a:srgbClr val="FF0000"/>
                </a:solidFill>
                <a:latin typeface="微软雅黑" panose="020B0503020204020204" pitchFamily="34" charset="-122"/>
                <a:ea typeface="微软雅黑" panose="020B0503020204020204" pitchFamily="34" charset="-122"/>
              </a:rPr>
              <a:t>start </a:t>
            </a:r>
            <a:r>
              <a:rPr lang="en-US" altLang="zh-CN" sz="1800" b="1" i="0" u="none" strike="noStrike" baseline="0" dirty="0" err="1">
                <a:solidFill>
                  <a:srgbClr val="FF0000"/>
                </a:solidFill>
                <a:latin typeface="微软雅黑" panose="020B0503020204020204" pitchFamily="34" charset="-122"/>
                <a:ea typeface="微软雅黑" panose="020B0503020204020204" pitchFamily="34" charset="-122"/>
              </a:rPr>
              <a:t>hdfs</a:t>
            </a:r>
            <a:r>
              <a:rPr lang="en-US" altLang="zh-CN" sz="1800" b="1" i="0" u="none" strike="noStrike" baseline="0" dirty="0">
                <a:solidFill>
                  <a:srgbClr val="FF0000"/>
                </a:solidFill>
                <a:latin typeface="微软雅黑" panose="020B0503020204020204" pitchFamily="34" charset="-122"/>
                <a:ea typeface="微软雅黑" panose="020B0503020204020204" pitchFamily="34" charset="-122"/>
              </a:rPr>
              <a:t>      stop-dfs.sh</a:t>
            </a:r>
            <a:endParaRPr lang="en-US" altLang="zh-CN" sz="1800" b="1" i="0" u="none" strike="noStrike" baseline="0" dirty="0">
              <a:latin typeface="微软雅黑" panose="020B0503020204020204" pitchFamily="34" charset="-122"/>
              <a:ea typeface="微软雅黑" panose="020B0503020204020204" pitchFamily="34" charset="-122"/>
            </a:endParaRPr>
          </a:p>
          <a:p>
            <a:pPr algn="l">
              <a:lnSpc>
                <a:spcPts val="3000"/>
              </a:lnSpc>
            </a:pPr>
            <a:r>
              <a:rPr lang="en-US" altLang="zh-CN" sz="1800" b="1" dirty="0">
                <a:solidFill>
                  <a:srgbClr val="FF0000"/>
                </a:solidFill>
                <a:latin typeface="微软雅黑" panose="020B0503020204020204" pitchFamily="34" charset="-122"/>
                <a:ea typeface="微软雅黑" panose="020B0503020204020204" pitchFamily="34" charset="-122"/>
              </a:rPr>
              <a:t>     start-yarn.sh     #</a:t>
            </a:r>
            <a:r>
              <a:rPr lang="en-001" altLang="zh-CN" sz="1800" b="1" dirty="0">
                <a:solidFill>
                  <a:srgbClr val="FF0000"/>
                </a:solidFill>
                <a:latin typeface="微软雅黑" panose="020B0503020204020204" pitchFamily="34" charset="-122"/>
                <a:ea typeface="微软雅黑" panose="020B0503020204020204" pitchFamily="34" charset="-122"/>
              </a:rPr>
              <a:t>start </a:t>
            </a:r>
            <a:r>
              <a:rPr lang="en-US" altLang="zh-CN" sz="1800" b="1" dirty="0">
                <a:solidFill>
                  <a:srgbClr val="FF0000"/>
                </a:solidFill>
                <a:latin typeface="微软雅黑" panose="020B0503020204020204" pitchFamily="34" charset="-122"/>
                <a:ea typeface="微软雅黑" panose="020B0503020204020204" pitchFamily="34" charset="-122"/>
              </a:rPr>
              <a:t>yarn      stop-yarn.sh </a:t>
            </a:r>
            <a:endParaRPr lang="zh-CN" altLang="en-US" sz="1800" b="1" dirty="0">
              <a:latin typeface="微软雅黑" panose="020B0503020204020204" pitchFamily="34" charset="-122"/>
              <a:ea typeface="微软雅黑" panose="020B0503020204020204" pitchFamily="34" charset="-122"/>
            </a:endParaRPr>
          </a:p>
        </p:txBody>
      </p:sp>
      <p:sp>
        <p:nvSpPr>
          <p:cNvPr id="2" name="Rectangle 1">
            <a:extLst>
              <a:ext uri="{FF2B5EF4-FFF2-40B4-BE49-F238E27FC236}">
                <a16:creationId xmlns:a16="http://schemas.microsoft.com/office/drawing/2014/main" id="{63320C83-C7FF-1EF8-5A9D-AB5AF7ACB4A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7779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57F2BB0-4562-401B-94D1-BAC00EF7A627}"/>
              </a:ext>
            </a:extLst>
          </p:cNvPr>
          <p:cNvPicPr>
            <a:picLocks noChangeAspect="1"/>
          </p:cNvPicPr>
          <p:nvPr/>
        </p:nvPicPr>
        <p:blipFill>
          <a:blip r:embed="rId3"/>
          <a:stretch>
            <a:fillRect/>
          </a:stretch>
        </p:blipFill>
        <p:spPr>
          <a:xfrm>
            <a:off x="1900052" y="0"/>
            <a:ext cx="6757060" cy="5143500"/>
          </a:xfrm>
          <a:prstGeom prst="rect">
            <a:avLst/>
          </a:prstGeom>
        </p:spPr>
      </p:pic>
      <p:sp>
        <p:nvSpPr>
          <p:cNvPr id="4" name="文本框 3">
            <a:extLst>
              <a:ext uri="{FF2B5EF4-FFF2-40B4-BE49-F238E27FC236}">
                <a16:creationId xmlns:a16="http://schemas.microsoft.com/office/drawing/2014/main" id="{91B02481-3690-4555-8CAC-D18434248360}"/>
              </a:ext>
            </a:extLst>
          </p:cNvPr>
          <p:cNvSpPr txBox="1"/>
          <p:nvPr/>
        </p:nvSpPr>
        <p:spPr>
          <a:xfrm>
            <a:off x="715978" y="1371421"/>
            <a:ext cx="1086189" cy="1200329"/>
          </a:xfrm>
          <a:prstGeom prst="rect">
            <a:avLst/>
          </a:prstGeom>
          <a:noFill/>
        </p:spPr>
        <p:txBody>
          <a:bodyPr wrap="square">
            <a:spAutoFit/>
          </a:bodyPr>
          <a:lstStyle/>
          <a:p>
            <a:r>
              <a:rPr lang="en-US" altLang="zh-CN" sz="1800" b="1" dirty="0">
                <a:solidFill>
                  <a:srgbClr val="FF0000"/>
                </a:solidFill>
                <a:latin typeface="微软雅黑" panose="020B0503020204020204" pitchFamily="34" charset="-122"/>
                <a:ea typeface="微软雅黑" panose="020B0503020204020204" pitchFamily="34" charset="-122"/>
              </a:rPr>
              <a:t>HDFS</a:t>
            </a:r>
            <a:endParaRPr lang="en-001" altLang="zh-CN" sz="1800" b="1" dirty="0">
              <a:solidFill>
                <a:srgbClr val="FF0000"/>
              </a:solidFill>
              <a:latin typeface="微软雅黑" panose="020B0503020204020204" pitchFamily="34" charset="-122"/>
              <a:ea typeface="微软雅黑" panose="020B0503020204020204" pitchFamily="34" charset="-122"/>
            </a:endParaRPr>
          </a:p>
          <a:p>
            <a:r>
              <a:rPr lang="en-US" altLang="zh-CN" sz="1800" b="1" dirty="0">
                <a:solidFill>
                  <a:srgbClr val="FF0000"/>
                </a:solidFill>
                <a:latin typeface="微软雅黑" panose="020B0503020204020204" pitchFamily="34" charset="-122"/>
                <a:ea typeface="微软雅黑" panose="020B0503020204020204" pitchFamily="34" charset="-122"/>
              </a:rPr>
              <a:t>Shell</a:t>
            </a:r>
            <a:r>
              <a:rPr lang="en-001" altLang="zh-CN" sz="1800" b="1" dirty="0">
                <a:solidFill>
                  <a:srgbClr val="FF0000"/>
                </a:solidFill>
                <a:latin typeface="微软雅黑" panose="020B0503020204020204" pitchFamily="34" charset="-122"/>
                <a:ea typeface="微软雅黑" panose="020B0503020204020204" pitchFamily="34" charset="-122"/>
              </a:rPr>
              <a:t> manual page</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0147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029364" y="120855"/>
            <a:ext cx="7085273" cy="646331"/>
          </a:xfrm>
          <a:prstGeom prst="rect">
            <a:avLst/>
          </a:prstGeom>
          <a:noFill/>
        </p:spPr>
        <p:txBody>
          <a:bodyPr wrap="none">
            <a:spAutoFit/>
          </a:bodyPr>
          <a:lstStyle/>
          <a:p>
            <a:pPr algn="ctr">
              <a:defRPr/>
            </a:pPr>
            <a:r>
              <a:rPr lang="en-US" altLang="zh-CN" sz="3600" kern="100" dirty="0">
                <a:latin typeface="+mn-ea"/>
                <a:cs typeface="Times New Roman" panose="02020603050405020304" pitchFamily="18" charset="0"/>
              </a:rPr>
              <a:t>D</a:t>
            </a:r>
            <a:r>
              <a:rPr lang="en-001" altLang="zh-CN" sz="3600" kern="100" dirty="0" err="1">
                <a:latin typeface="+mn-ea"/>
                <a:cs typeface="Times New Roman" panose="02020603050405020304" pitchFamily="18" charset="0"/>
              </a:rPr>
              <a:t>ata</a:t>
            </a:r>
            <a:r>
              <a:rPr lang="en-001" altLang="zh-CN" sz="3600" kern="100" dirty="0">
                <a:latin typeface="+mn-ea"/>
                <a:cs typeface="Times New Roman" panose="02020603050405020304" pitchFamily="18" charset="0"/>
              </a:rPr>
              <a:t> operation with </a:t>
            </a:r>
            <a:r>
              <a:rPr lang="zh-CN" altLang="en-US" sz="3600" kern="100" dirty="0">
                <a:latin typeface="+mn-ea"/>
                <a:cs typeface="Times New Roman" panose="02020603050405020304" pitchFamily="18" charset="0"/>
              </a:rPr>
              <a:t>HDFS-SHELL</a:t>
            </a:r>
            <a:endParaRPr lang="zh-CN" altLang="en-US"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内容占位符 1"/>
          <p:cNvSpPr txBox="1"/>
          <p:nvPr/>
        </p:nvSpPr>
        <p:spPr>
          <a:xfrm>
            <a:off x="191164" y="680013"/>
            <a:ext cx="8572500" cy="5143500"/>
          </a:xfrm>
          <a:prstGeom prst="rect">
            <a:avLst/>
          </a:prstGeom>
        </p:spPr>
        <p:txBody>
          <a:bodyPr/>
          <a:lstStyle/>
          <a:p>
            <a:pPr marL="0" lvl="1">
              <a:buFont typeface="Wingdings" panose="05000000000000000000" pitchFamily="2" charset="2"/>
              <a:buChar char="u"/>
            </a:pPr>
            <a:r>
              <a:rPr lang="en-US" altLang="zh-CN" sz="2800" dirty="0"/>
              <a:t>help</a:t>
            </a:r>
          </a:p>
          <a:p>
            <a:pPr marL="0" lvl="1">
              <a:buFont typeface="Wingdings" panose="05000000000000000000" pitchFamily="2" charset="2"/>
              <a:buChar char="u"/>
            </a:pPr>
            <a:endParaRPr lang="en-US" altLang="zh-CN" sz="2800" dirty="0"/>
          </a:p>
          <a:p>
            <a:pPr marL="0" lvl="1">
              <a:buFont typeface="Wingdings" panose="05000000000000000000" pitchFamily="2" charset="2"/>
              <a:buChar char="u"/>
            </a:pPr>
            <a:endParaRPr lang="en-US" altLang="zh-CN" sz="2800" dirty="0"/>
          </a:p>
          <a:p>
            <a:pPr marL="0" lvl="1">
              <a:buFont typeface="Wingdings" panose="05000000000000000000" pitchFamily="2" charset="2"/>
              <a:buChar char="u"/>
            </a:pPr>
            <a:endParaRPr lang="en-US" altLang="zh-CN" sz="2800" dirty="0"/>
          </a:p>
          <a:p>
            <a:pPr marL="0" lvl="1">
              <a:buFont typeface="Wingdings" panose="05000000000000000000" pitchFamily="2" charset="2"/>
              <a:buChar char="u"/>
            </a:pPr>
            <a:r>
              <a:rPr lang="en-001" altLang="zh-CN" sz="2400" dirty="0"/>
              <a:t>Display</a:t>
            </a:r>
            <a:endParaRPr lang="en-US" altLang="zh-CN" sz="2400" dirty="0"/>
          </a:p>
        </p:txBody>
      </p:sp>
      <p:graphicFrame>
        <p:nvGraphicFramePr>
          <p:cNvPr id="2" name="表格 1"/>
          <p:cNvGraphicFramePr>
            <a:graphicFrameLocks noGrp="1"/>
          </p:cNvGraphicFramePr>
          <p:nvPr>
            <p:extLst>
              <p:ext uri="{D42A27DB-BD31-4B8C-83A1-F6EECF244321}">
                <p14:modId xmlns:p14="http://schemas.microsoft.com/office/powerpoint/2010/main" val="3685778099"/>
              </p:ext>
            </p:extLst>
          </p:nvPr>
        </p:nvGraphicFramePr>
        <p:xfrm>
          <a:off x="904925" y="1072933"/>
          <a:ext cx="6688767" cy="1431036"/>
        </p:xfrm>
        <a:graphic>
          <a:graphicData uri="http://schemas.openxmlformats.org/drawingml/2006/table">
            <a:tbl>
              <a:tblPr firstRow="1" firstCol="1" bandRow="1">
                <a:tableStyleId>{5C22544A-7EE6-4342-B048-85BDC9FD1C3A}</a:tableStyleId>
              </a:tblPr>
              <a:tblGrid>
                <a:gridCol w="6688767">
                  <a:extLst>
                    <a:ext uri="{9D8B030D-6E8A-4147-A177-3AD203B41FA5}">
                      <a16:colId xmlns:a16="http://schemas.microsoft.com/office/drawing/2014/main" val="20000"/>
                    </a:ext>
                  </a:extLst>
                </a:gridCol>
              </a:tblGrid>
              <a:tr h="908297">
                <a:tc>
                  <a:txBody>
                    <a:bodyPr/>
                    <a:lstStyle/>
                    <a:p>
                      <a:pPr indent="266700" algn="just">
                        <a:lnSpc>
                          <a:spcPct val="150000"/>
                        </a:lnSpc>
                        <a:spcAft>
                          <a:spcPts val="0"/>
                        </a:spcAft>
                      </a:pPr>
                      <a:r>
                        <a:rPr lang="en-US" sz="2000" kern="100" dirty="0">
                          <a:effectLst/>
                        </a:rPr>
                        <a:t>-</a:t>
                      </a:r>
                      <a:r>
                        <a:rPr lang="en-US" sz="1800" kern="100" dirty="0">
                          <a:effectLst/>
                        </a:rPr>
                        <a:t>help           </a:t>
                      </a:r>
                      <a:endParaRPr lang="zh-CN" sz="1800" kern="100" dirty="0">
                        <a:effectLst/>
                      </a:endParaRPr>
                    </a:p>
                    <a:p>
                      <a:pPr indent="266700" algn="just">
                        <a:lnSpc>
                          <a:spcPct val="150000"/>
                        </a:lnSpc>
                        <a:spcAft>
                          <a:spcPts val="0"/>
                        </a:spcAft>
                      </a:pPr>
                      <a:r>
                        <a:rPr lang="en-001" altLang="zh-CN" sz="1800" kern="100" dirty="0">
                          <a:effectLst/>
                        </a:rPr>
                        <a:t>function</a:t>
                      </a:r>
                      <a:r>
                        <a:rPr lang="zh-CN" sz="1800" kern="100" dirty="0">
                          <a:effectLst/>
                        </a:rPr>
                        <a:t>：</a:t>
                      </a:r>
                      <a:r>
                        <a:rPr lang="en-001" altLang="zh-CN" sz="1800" kern="100" dirty="0">
                          <a:effectLst/>
                        </a:rPr>
                        <a:t>output the guidance</a:t>
                      </a:r>
                      <a:endParaRPr lang="zh-CN" sz="1800" kern="100" dirty="0">
                        <a:effectLst/>
                      </a:endParaRPr>
                    </a:p>
                    <a:p>
                      <a:pPr indent="266700" algn="just">
                        <a:lnSpc>
                          <a:spcPct val="150000"/>
                        </a:lnSpc>
                        <a:spcAft>
                          <a:spcPts val="0"/>
                        </a:spcAft>
                      </a:pPr>
                      <a:r>
                        <a:rPr lang="en-001" altLang="zh-CN" sz="1800" kern="100" dirty="0">
                          <a:effectLst/>
                        </a:rPr>
                        <a:t>example</a:t>
                      </a:r>
                      <a:r>
                        <a:rPr lang="zh-CN" sz="1800" kern="100" dirty="0">
                          <a:effectLst/>
                        </a:rPr>
                        <a:t>：</a:t>
                      </a:r>
                      <a:r>
                        <a:rPr lang="en-US" sz="1800" kern="100" dirty="0" err="1">
                          <a:effectLst/>
                        </a:rPr>
                        <a:t>hadoop</a:t>
                      </a:r>
                      <a:r>
                        <a:rPr lang="en-US" sz="1800" kern="100" dirty="0">
                          <a:effectLst/>
                        </a:rPr>
                        <a:t>  </a:t>
                      </a:r>
                      <a:r>
                        <a:rPr lang="en-US" sz="2000" kern="100" dirty="0" err="1">
                          <a:effectLst/>
                        </a:rPr>
                        <a:t>fs</a:t>
                      </a:r>
                      <a:r>
                        <a:rPr lang="en-US" sz="2000" kern="100" dirty="0">
                          <a:effectLst/>
                        </a:rPr>
                        <a:t>  -help  </a:t>
                      </a:r>
                      <a:endParaRPr lang="zh-CN" sz="2000" kern="100" dirty="0">
                        <a:effectLst/>
                        <a:latin typeface="Calibri" panose="020F0502020204030204"/>
                        <a:ea typeface="宋体" panose="02010600030101010101" pitchFamily="2" charset="-122"/>
                        <a:cs typeface="Times New Roman" panose="02020603050405020304"/>
                      </a:endParaRP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318975451"/>
              </p:ext>
            </p:extLst>
          </p:nvPr>
        </p:nvGraphicFramePr>
        <p:xfrm>
          <a:off x="1496891" y="2809716"/>
          <a:ext cx="6688768" cy="2309114"/>
        </p:xfrm>
        <a:graphic>
          <a:graphicData uri="http://schemas.openxmlformats.org/drawingml/2006/table">
            <a:tbl>
              <a:tblPr firstRow="1" firstCol="1" bandRow="1">
                <a:tableStyleId>{5C22544A-7EE6-4342-B048-85BDC9FD1C3A}</a:tableStyleId>
              </a:tblPr>
              <a:tblGrid>
                <a:gridCol w="6688768">
                  <a:extLst>
                    <a:ext uri="{9D8B030D-6E8A-4147-A177-3AD203B41FA5}">
                      <a16:colId xmlns:a16="http://schemas.microsoft.com/office/drawing/2014/main" val="20000"/>
                    </a:ext>
                  </a:extLst>
                </a:gridCol>
              </a:tblGrid>
              <a:tr h="1302580">
                <a:tc>
                  <a:txBody>
                    <a:bodyPr/>
                    <a:lstStyle/>
                    <a:p>
                      <a:pPr indent="266700" algn="just">
                        <a:lnSpc>
                          <a:spcPct val="150000"/>
                        </a:lnSpc>
                        <a:spcAft>
                          <a:spcPts val="0"/>
                        </a:spcAft>
                      </a:pPr>
                      <a:r>
                        <a:rPr lang="en-US" sz="1600" kern="100" dirty="0">
                          <a:effectLst/>
                        </a:rPr>
                        <a:t>-</a:t>
                      </a:r>
                      <a:r>
                        <a:rPr lang="en-US" sz="1600" kern="100" dirty="0" err="1">
                          <a:effectLst/>
                        </a:rPr>
                        <a:t>ls</a:t>
                      </a:r>
                      <a:r>
                        <a:rPr lang="en-US" sz="1600" kern="100" dirty="0">
                          <a:effectLst/>
                        </a:rPr>
                        <a:t>            </a:t>
                      </a:r>
                      <a:endParaRPr lang="zh-CN" sz="1600" kern="100" dirty="0">
                        <a:effectLst/>
                      </a:endParaRPr>
                    </a:p>
                    <a:p>
                      <a:pPr indent="266700" algn="just">
                        <a:lnSpc>
                          <a:spcPct val="150000"/>
                        </a:lnSpc>
                        <a:spcAft>
                          <a:spcPts val="0"/>
                        </a:spcAft>
                      </a:pPr>
                      <a:r>
                        <a:rPr lang="en-001" altLang="zh-CN" sz="1600" kern="100" dirty="0">
                          <a:effectLst/>
                        </a:rPr>
                        <a:t>function</a:t>
                      </a:r>
                      <a:r>
                        <a:rPr lang="zh-CN" sz="1600" kern="100" dirty="0">
                          <a:effectLst/>
                        </a:rPr>
                        <a:t>：</a:t>
                      </a:r>
                      <a:r>
                        <a:rPr lang="en-US" altLang="zh-CN" sz="1600" dirty="0"/>
                        <a:t>list the files and directories in the current directory.</a:t>
                      </a:r>
                      <a:endParaRPr lang="en-001" altLang="zh-CN" sz="1600" kern="100" dirty="0">
                        <a:effectLst/>
                      </a:endParaRPr>
                    </a:p>
                    <a:p>
                      <a:pPr indent="266700" algn="just">
                        <a:lnSpc>
                          <a:spcPct val="150000"/>
                        </a:lnSpc>
                        <a:spcAft>
                          <a:spcPts val="0"/>
                        </a:spcAft>
                      </a:pPr>
                      <a:r>
                        <a:rPr lang="en-US" altLang="zh-CN" sz="1600" kern="100" dirty="0">
                          <a:effectLst/>
                        </a:rPr>
                        <a:t>E</a:t>
                      </a:r>
                      <a:r>
                        <a:rPr lang="en-001" altLang="zh-CN" sz="1600" kern="100" dirty="0" err="1">
                          <a:effectLst/>
                        </a:rPr>
                        <a:t>xample</a:t>
                      </a:r>
                      <a:r>
                        <a:rPr lang="en-001" altLang="zh-CN" sz="1600" kern="100" dirty="0">
                          <a:effectLst/>
                        </a:rPr>
                        <a:t>:</a:t>
                      </a:r>
                      <a:endParaRPr lang="zh-CN" sz="1600" kern="100" dirty="0">
                        <a:effectLst/>
                      </a:endParaRPr>
                    </a:p>
                    <a:p>
                      <a:pPr indent="266700" algn="just">
                        <a:lnSpc>
                          <a:spcPct val="150000"/>
                        </a:lnSpc>
                        <a:spcAft>
                          <a:spcPts val="0"/>
                        </a:spcAft>
                      </a:pPr>
                      <a:r>
                        <a:rPr lang="en-US" sz="1600" kern="100" dirty="0" err="1">
                          <a:effectLst/>
                        </a:rPr>
                        <a:t>hdfs</a:t>
                      </a:r>
                      <a:r>
                        <a:rPr lang="en-US" sz="1600" kern="100" dirty="0">
                          <a:effectLst/>
                        </a:rPr>
                        <a:t> </a:t>
                      </a:r>
                      <a:r>
                        <a:rPr lang="en-US" sz="1600" kern="100" dirty="0" err="1">
                          <a:effectLst/>
                        </a:rPr>
                        <a:t>dfs</a:t>
                      </a:r>
                      <a:r>
                        <a:rPr lang="en-US" sz="1600" kern="100" dirty="0">
                          <a:effectLst/>
                        </a:rPr>
                        <a:t> -ls /</a:t>
                      </a:r>
                      <a:r>
                        <a:rPr lang="en-001" sz="1600" kern="100" dirty="0">
                          <a:effectLst/>
                        </a:rPr>
                        <a:t> </a:t>
                      </a:r>
                      <a:r>
                        <a:rPr lang="en-US" altLang="zh-CN" sz="1600" dirty="0"/>
                        <a:t>list the files and directories in the current directory.</a:t>
                      </a:r>
                      <a:endParaRPr lang="zh-CN" sz="1600" kern="100" dirty="0">
                        <a:effectLst/>
                      </a:endParaRPr>
                    </a:p>
                    <a:p>
                      <a:pPr indent="266700" algn="just">
                        <a:lnSpc>
                          <a:spcPct val="150000"/>
                        </a:lnSpc>
                        <a:spcAft>
                          <a:spcPts val="0"/>
                        </a:spcAft>
                      </a:pPr>
                      <a:r>
                        <a:rPr lang="en-US" sz="1600" kern="100" dirty="0" err="1">
                          <a:effectLst/>
                        </a:rPr>
                        <a:t>hdfs</a:t>
                      </a:r>
                      <a:r>
                        <a:rPr lang="en-US" sz="1600" kern="100" dirty="0">
                          <a:effectLst/>
                        </a:rPr>
                        <a:t> </a:t>
                      </a:r>
                      <a:r>
                        <a:rPr lang="en-US" sz="1600" kern="100" dirty="0" err="1">
                          <a:effectLst/>
                        </a:rPr>
                        <a:t>dfs</a:t>
                      </a:r>
                      <a:r>
                        <a:rPr lang="en-US" sz="1600" kern="100" dirty="0">
                          <a:effectLst/>
                        </a:rPr>
                        <a:t> -ls -R /</a:t>
                      </a:r>
                      <a:r>
                        <a:rPr lang="en-US" altLang="zh-CN" sz="1600" dirty="0"/>
                        <a:t>list the files in the current directory. With the -R parameter, it will also execute the ls operation in folders and subfolders.</a:t>
                      </a:r>
                      <a:endParaRPr lang="zh-CN" sz="1600" kern="100" dirty="0">
                        <a:effectLst/>
                        <a:latin typeface="Calibri" panose="020F0502020204030204"/>
                        <a:ea typeface="宋体" panose="02010600030101010101" pitchFamily="2" charset="-122"/>
                        <a:cs typeface="Times New Roman" panose="02020603050405020304"/>
                      </a:endParaRPr>
                    </a:p>
                  </a:txBody>
                  <a:tcPr marL="76200" marR="76200" marT="76200" marB="76200"/>
                </a:tc>
                <a:extLst>
                  <a:ext uri="{0D108BD9-81ED-4DB2-BD59-A6C34878D82A}">
                    <a16:rowId xmlns:a16="http://schemas.microsoft.com/office/drawing/2014/main" val="10000"/>
                  </a:ext>
                </a:extLst>
              </a:tr>
            </a:tbl>
          </a:graphicData>
        </a:graphic>
      </p:graphicFrame>
      <p:pic>
        <p:nvPicPr>
          <p:cNvPr id="2049" name="图片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32935" y="2462445"/>
            <a:ext cx="5311065" cy="8271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内容占位符 1"/>
          <p:cNvSpPr txBox="1"/>
          <p:nvPr/>
        </p:nvSpPr>
        <p:spPr>
          <a:xfrm>
            <a:off x="191164" y="680013"/>
            <a:ext cx="8572500" cy="5143500"/>
          </a:xfrm>
          <a:prstGeom prst="rect">
            <a:avLst/>
          </a:prstGeom>
        </p:spPr>
        <p:txBody>
          <a:bodyPr/>
          <a:lstStyle/>
          <a:p>
            <a:pPr marL="0" lvl="1">
              <a:buFont typeface="Wingdings" panose="05000000000000000000" pitchFamily="2" charset="2"/>
              <a:buChar char="u"/>
            </a:pPr>
            <a:r>
              <a:rPr lang="en-001" altLang="zh-CN" sz="2800" dirty="0"/>
              <a:t> create folder</a:t>
            </a:r>
            <a:endParaRPr lang="en-US" altLang="zh-CN" sz="2800" dirty="0"/>
          </a:p>
          <a:p>
            <a:pPr marL="0" lvl="1">
              <a:buFont typeface="Wingdings" panose="05000000000000000000" pitchFamily="2" charset="2"/>
              <a:buChar char="u"/>
            </a:pPr>
            <a:endParaRPr lang="en-US" altLang="zh-CN" sz="2800" dirty="0"/>
          </a:p>
          <a:p>
            <a:pPr marL="0" lvl="1">
              <a:buFont typeface="Wingdings" panose="05000000000000000000" pitchFamily="2" charset="2"/>
              <a:buChar char="u"/>
            </a:pPr>
            <a:endParaRPr lang="en-US" altLang="zh-CN" sz="2800" dirty="0"/>
          </a:p>
          <a:p>
            <a:pPr marL="0" lvl="1">
              <a:buFont typeface="Wingdings" panose="05000000000000000000" pitchFamily="2" charset="2"/>
              <a:buChar char="u"/>
            </a:pPr>
            <a:r>
              <a:rPr lang="en-US" altLang="zh-CN" sz="2400" dirty="0"/>
              <a:t>C</a:t>
            </a:r>
            <a:r>
              <a:rPr lang="en-001" altLang="zh-CN" sz="2400" dirty="0" err="1"/>
              <a:t>opy</a:t>
            </a:r>
            <a:r>
              <a:rPr lang="en-001" altLang="zh-CN" sz="2400" dirty="0"/>
              <a:t> a file from a local system to HDFS</a:t>
            </a:r>
            <a:endParaRPr lang="en-US" altLang="zh-CN" sz="2400" dirty="0"/>
          </a:p>
        </p:txBody>
      </p:sp>
      <p:graphicFrame>
        <p:nvGraphicFramePr>
          <p:cNvPr id="5" name="表格 4"/>
          <p:cNvGraphicFramePr>
            <a:graphicFrameLocks noGrp="1"/>
          </p:cNvGraphicFramePr>
          <p:nvPr>
            <p:extLst>
              <p:ext uri="{D42A27DB-BD31-4B8C-83A1-F6EECF244321}">
                <p14:modId xmlns:p14="http://schemas.microsoft.com/office/powerpoint/2010/main" val="746802174"/>
              </p:ext>
            </p:extLst>
          </p:nvPr>
        </p:nvGraphicFramePr>
        <p:xfrm>
          <a:off x="2680531" y="767186"/>
          <a:ext cx="5864955" cy="1293622"/>
        </p:xfrm>
        <a:graphic>
          <a:graphicData uri="http://schemas.openxmlformats.org/drawingml/2006/table">
            <a:tbl>
              <a:tblPr firstRow="1" firstCol="1" bandRow="1">
                <a:tableStyleId>{5C22544A-7EE6-4342-B048-85BDC9FD1C3A}</a:tableStyleId>
              </a:tblPr>
              <a:tblGrid>
                <a:gridCol w="5864955">
                  <a:extLst>
                    <a:ext uri="{9D8B030D-6E8A-4147-A177-3AD203B41FA5}">
                      <a16:colId xmlns:a16="http://schemas.microsoft.com/office/drawing/2014/main" val="20000"/>
                    </a:ext>
                  </a:extLst>
                </a:gridCol>
              </a:tblGrid>
              <a:tr h="1293622">
                <a:tc>
                  <a:txBody>
                    <a:bodyPr/>
                    <a:lstStyle/>
                    <a:p>
                      <a:pPr indent="266700" algn="just">
                        <a:lnSpc>
                          <a:spcPct val="150000"/>
                        </a:lnSpc>
                        <a:spcAft>
                          <a:spcPts val="0"/>
                        </a:spcAft>
                      </a:pPr>
                      <a:r>
                        <a:rPr lang="en-US" sz="1050" kern="100" dirty="0">
                          <a:effectLst/>
                        </a:rPr>
                        <a:t>-</a:t>
                      </a:r>
                      <a:r>
                        <a:rPr lang="en-US" sz="1050" kern="100" dirty="0" err="1">
                          <a:effectLst/>
                        </a:rPr>
                        <a:t>mkdir</a:t>
                      </a:r>
                      <a:r>
                        <a:rPr lang="en-US" sz="1050" kern="100" dirty="0">
                          <a:effectLst/>
                        </a:rPr>
                        <a:t>           </a:t>
                      </a:r>
                      <a:endParaRPr lang="zh-CN" sz="1050" kern="100" dirty="0">
                        <a:effectLst/>
                      </a:endParaRPr>
                    </a:p>
                    <a:p>
                      <a:pPr indent="266700" algn="just">
                        <a:lnSpc>
                          <a:spcPct val="150000"/>
                        </a:lnSpc>
                        <a:spcAft>
                          <a:spcPts val="0"/>
                        </a:spcAft>
                      </a:pPr>
                      <a:r>
                        <a:rPr lang="en-001" altLang="zh-CN" sz="1050" kern="100" dirty="0">
                          <a:effectLst/>
                        </a:rPr>
                        <a:t>function</a:t>
                      </a:r>
                      <a:r>
                        <a:rPr lang="zh-CN" sz="1050" kern="100" dirty="0">
                          <a:effectLst/>
                        </a:rPr>
                        <a:t>：</a:t>
                      </a:r>
                      <a:r>
                        <a:rPr lang="en-001" altLang="zh-CN" sz="1050" kern="100" dirty="0">
                          <a:effectLst/>
                        </a:rPr>
                        <a:t>create a directory on HDFS</a:t>
                      </a:r>
                      <a:endParaRPr lang="zh-CN" sz="1050" kern="100" dirty="0">
                        <a:effectLst/>
                      </a:endParaRPr>
                    </a:p>
                    <a:p>
                      <a:pPr indent="266700" algn="just">
                        <a:lnSpc>
                          <a:spcPct val="150000"/>
                        </a:lnSpc>
                        <a:spcAft>
                          <a:spcPts val="0"/>
                        </a:spcAft>
                      </a:pPr>
                      <a:r>
                        <a:rPr lang="en-001" altLang="zh-CN" sz="1050" kern="100" dirty="0">
                          <a:effectLst/>
                        </a:rPr>
                        <a:t>example</a:t>
                      </a:r>
                      <a:r>
                        <a:rPr lang="zh-CN" sz="1050" kern="100" dirty="0">
                          <a:effectLst/>
                        </a:rPr>
                        <a:t>：</a:t>
                      </a:r>
                      <a:r>
                        <a:rPr lang="en-US" sz="1050" kern="100" dirty="0" err="1">
                          <a:effectLst/>
                        </a:rPr>
                        <a:t>hdfs</a:t>
                      </a:r>
                      <a:r>
                        <a:rPr lang="en-US" sz="1050" kern="100" dirty="0">
                          <a:effectLst/>
                        </a:rPr>
                        <a:t> </a:t>
                      </a:r>
                      <a:r>
                        <a:rPr lang="en-US" sz="1050" kern="100" dirty="0" err="1">
                          <a:effectLst/>
                        </a:rPr>
                        <a:t>dfs</a:t>
                      </a:r>
                      <a:r>
                        <a:rPr lang="en-US" sz="1050" kern="100" dirty="0">
                          <a:effectLst/>
                        </a:rPr>
                        <a:t> -</a:t>
                      </a:r>
                      <a:r>
                        <a:rPr lang="en-US" sz="1050" kern="100" dirty="0" err="1">
                          <a:effectLst/>
                        </a:rPr>
                        <a:t>mkdir</a:t>
                      </a:r>
                      <a:r>
                        <a:rPr lang="en-US" sz="1050" kern="100" dirty="0">
                          <a:effectLst/>
                        </a:rPr>
                        <a:t> -p /test/input/ </a:t>
                      </a:r>
                      <a:endParaRPr lang="zh-CN" sz="1050" kern="100" dirty="0">
                        <a:effectLst/>
                        <a:latin typeface="Calibri" panose="020F0502020204030204"/>
                        <a:ea typeface="宋体" panose="02010600030101010101" pitchFamily="2" charset="-122"/>
                        <a:cs typeface="Times New Roman" panose="02020603050405020304"/>
                      </a:endParaRPr>
                    </a:p>
                  </a:txBody>
                  <a:tcPr marL="76200" marR="76200" marT="76200" marB="76200"/>
                </a:tc>
                <a:extLst>
                  <a:ext uri="{0D108BD9-81ED-4DB2-BD59-A6C34878D82A}">
                    <a16:rowId xmlns:a16="http://schemas.microsoft.com/office/drawing/2014/main" val="10000"/>
                  </a:ext>
                </a:extLst>
              </a:tr>
            </a:tbl>
          </a:graphicData>
        </a:graphic>
      </p:graphicFrame>
      <p:pic>
        <p:nvPicPr>
          <p:cNvPr id="3073" name="图片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1607973"/>
            <a:ext cx="5715000" cy="3968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表格 5"/>
          <p:cNvGraphicFramePr>
            <a:graphicFrameLocks noGrp="1"/>
          </p:cNvGraphicFramePr>
          <p:nvPr>
            <p:extLst>
              <p:ext uri="{D42A27DB-BD31-4B8C-83A1-F6EECF244321}">
                <p14:modId xmlns:p14="http://schemas.microsoft.com/office/powerpoint/2010/main" val="1777296351"/>
              </p:ext>
            </p:extLst>
          </p:nvPr>
        </p:nvGraphicFramePr>
        <p:xfrm>
          <a:off x="1404696" y="2840854"/>
          <a:ext cx="6046982" cy="1376304"/>
        </p:xfrm>
        <a:graphic>
          <a:graphicData uri="http://schemas.openxmlformats.org/drawingml/2006/table">
            <a:tbl>
              <a:tblPr firstRow="1" firstCol="1" bandRow="1">
                <a:tableStyleId>{5C22544A-7EE6-4342-B048-85BDC9FD1C3A}</a:tableStyleId>
              </a:tblPr>
              <a:tblGrid>
                <a:gridCol w="6046982">
                  <a:extLst>
                    <a:ext uri="{9D8B030D-6E8A-4147-A177-3AD203B41FA5}">
                      <a16:colId xmlns:a16="http://schemas.microsoft.com/office/drawing/2014/main" val="20000"/>
                    </a:ext>
                  </a:extLst>
                </a:gridCol>
              </a:tblGrid>
              <a:tr h="1376304">
                <a:tc>
                  <a:txBody>
                    <a:bodyPr/>
                    <a:lstStyle/>
                    <a:p>
                      <a:pPr indent="266700" algn="just">
                        <a:lnSpc>
                          <a:spcPct val="150000"/>
                        </a:lnSpc>
                        <a:spcAft>
                          <a:spcPts val="0"/>
                        </a:spcAft>
                      </a:pPr>
                      <a:r>
                        <a:rPr lang="en-US" sz="1050" kern="100" dirty="0">
                          <a:effectLst/>
                        </a:rPr>
                        <a:t>-</a:t>
                      </a:r>
                      <a:r>
                        <a:rPr lang="en-US" sz="1050" kern="100" dirty="0" err="1">
                          <a:effectLst/>
                        </a:rPr>
                        <a:t>copyFromLocal</a:t>
                      </a:r>
                      <a:r>
                        <a:rPr lang="en-US" sz="1050" kern="100" dirty="0">
                          <a:effectLst/>
                        </a:rPr>
                        <a:t>  </a:t>
                      </a:r>
                      <a:r>
                        <a:rPr lang="en-001" sz="1050" kern="100" dirty="0">
                          <a:effectLst/>
                        </a:rPr>
                        <a:t>or</a:t>
                      </a:r>
                      <a:r>
                        <a:rPr lang="en-US" sz="1050" kern="100" dirty="0">
                          <a:effectLst/>
                        </a:rPr>
                        <a:t>  -put</a:t>
                      </a:r>
                      <a:endParaRPr lang="zh-CN" sz="1050" kern="100" dirty="0">
                        <a:effectLst/>
                      </a:endParaRPr>
                    </a:p>
                    <a:p>
                      <a:pPr indent="266700" algn="just">
                        <a:lnSpc>
                          <a:spcPct val="150000"/>
                        </a:lnSpc>
                        <a:spcAft>
                          <a:spcPts val="0"/>
                        </a:spcAft>
                      </a:pPr>
                      <a:r>
                        <a:rPr lang="en-001" altLang="zh-CN" sz="1050" kern="100" dirty="0">
                          <a:effectLst/>
                        </a:rPr>
                        <a:t>function</a:t>
                      </a:r>
                      <a:r>
                        <a:rPr lang="zh-CN" sz="1050" kern="100" dirty="0">
                          <a:effectLst/>
                        </a:rPr>
                        <a:t>：</a:t>
                      </a:r>
                      <a:r>
                        <a:rPr lang="en-US" altLang="zh-CN" sz="1050" dirty="0"/>
                        <a:t>Cut and paste from local to HDFS.</a:t>
                      </a:r>
                      <a:endParaRPr lang="zh-CN" sz="1050" kern="100" dirty="0">
                        <a:effectLst/>
                      </a:endParaRPr>
                    </a:p>
                    <a:p>
                      <a:pPr indent="266700" algn="just">
                        <a:lnSpc>
                          <a:spcPct val="150000"/>
                        </a:lnSpc>
                        <a:spcAft>
                          <a:spcPts val="0"/>
                        </a:spcAft>
                      </a:pPr>
                      <a:r>
                        <a:rPr lang="en-001" altLang="zh-CN" sz="1050" kern="100" dirty="0">
                          <a:effectLst/>
                        </a:rPr>
                        <a:t>example</a:t>
                      </a:r>
                      <a:r>
                        <a:rPr lang="zh-CN" sz="1050" kern="100" dirty="0">
                          <a:effectLst/>
                        </a:rPr>
                        <a:t>：</a:t>
                      </a:r>
                      <a:r>
                        <a:rPr lang="en-US" sz="1050" kern="100" dirty="0" err="1">
                          <a:effectLst/>
                        </a:rPr>
                        <a:t>hdfs</a:t>
                      </a:r>
                      <a:r>
                        <a:rPr lang="en-US" sz="1050" kern="100" dirty="0">
                          <a:effectLst/>
                        </a:rPr>
                        <a:t> </a:t>
                      </a:r>
                      <a:r>
                        <a:rPr lang="en-US" sz="1050" kern="100" dirty="0" err="1">
                          <a:effectLst/>
                        </a:rPr>
                        <a:t>dfs</a:t>
                      </a:r>
                      <a:r>
                        <a:rPr lang="en-US" sz="1050" kern="100" dirty="0">
                          <a:effectLst/>
                        </a:rPr>
                        <a:t> -</a:t>
                      </a:r>
                      <a:r>
                        <a:rPr lang="en-US" sz="1050" kern="100" dirty="0" err="1">
                          <a:effectLst/>
                        </a:rPr>
                        <a:t>copyFromLocal</a:t>
                      </a:r>
                      <a:r>
                        <a:rPr lang="en-US" sz="1050" kern="100" dirty="0">
                          <a:effectLst/>
                        </a:rPr>
                        <a:t>   /root/city.csv  /test/input</a:t>
                      </a:r>
                      <a:endParaRPr lang="zh-CN" sz="1050" kern="100" dirty="0">
                        <a:effectLst/>
                        <a:latin typeface="Calibri" panose="020F0502020204030204"/>
                        <a:ea typeface="宋体" panose="02010600030101010101" pitchFamily="2" charset="-122"/>
                        <a:cs typeface="Times New Roman" panose="02020603050405020304"/>
                      </a:endParaRPr>
                    </a:p>
                  </a:txBody>
                  <a:tcPr marL="76200" marR="76200" marT="76200" marB="76200"/>
                </a:tc>
                <a:extLst>
                  <a:ext uri="{0D108BD9-81ED-4DB2-BD59-A6C34878D82A}">
                    <a16:rowId xmlns:a16="http://schemas.microsoft.com/office/drawing/2014/main" val="10000"/>
                  </a:ext>
                </a:extLst>
              </a:tr>
            </a:tbl>
          </a:graphicData>
        </a:graphic>
      </p:graphicFrame>
      <p:pic>
        <p:nvPicPr>
          <p:cNvPr id="3074" name="图片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7959" y="3657837"/>
            <a:ext cx="5638800" cy="41116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6144900A-4DCD-B096-7AF0-B866138B78D6}"/>
              </a:ext>
            </a:extLst>
          </p:cNvPr>
          <p:cNvSpPr/>
          <p:nvPr/>
        </p:nvSpPr>
        <p:spPr bwMode="auto">
          <a:xfrm>
            <a:off x="1029364" y="120855"/>
            <a:ext cx="7085273" cy="646331"/>
          </a:xfrm>
          <a:prstGeom prst="rect">
            <a:avLst/>
          </a:prstGeom>
          <a:noFill/>
        </p:spPr>
        <p:txBody>
          <a:bodyPr wrap="none">
            <a:spAutoFit/>
          </a:bodyPr>
          <a:lstStyle/>
          <a:p>
            <a:pPr algn="ctr">
              <a:defRPr/>
            </a:pPr>
            <a:r>
              <a:rPr lang="en-US" altLang="zh-CN" sz="3600" kern="100" dirty="0">
                <a:latin typeface="+mn-ea"/>
                <a:cs typeface="Times New Roman" panose="02020603050405020304" pitchFamily="18" charset="0"/>
              </a:rPr>
              <a:t>D</a:t>
            </a:r>
            <a:r>
              <a:rPr lang="en-001" altLang="zh-CN" sz="3600" kern="100" dirty="0" err="1">
                <a:latin typeface="+mn-ea"/>
                <a:cs typeface="Times New Roman" panose="02020603050405020304" pitchFamily="18" charset="0"/>
              </a:rPr>
              <a:t>ata</a:t>
            </a:r>
            <a:r>
              <a:rPr lang="en-001" altLang="zh-CN" sz="3600" kern="100" dirty="0">
                <a:latin typeface="+mn-ea"/>
                <a:cs typeface="Times New Roman" panose="02020603050405020304" pitchFamily="18" charset="0"/>
              </a:rPr>
              <a:t> operation with </a:t>
            </a:r>
            <a:r>
              <a:rPr lang="zh-CN" altLang="en-US" sz="3600" kern="100" dirty="0">
                <a:latin typeface="+mn-ea"/>
                <a:cs typeface="Times New Roman" panose="02020603050405020304" pitchFamily="18" charset="0"/>
              </a:rPr>
              <a:t>HDFS-SHELL</a:t>
            </a:r>
            <a:endParaRPr lang="zh-CN" altLang="en-US"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flipV="1">
            <a:off x="7275671" y="0"/>
            <a:ext cx="3042761" cy="3396139"/>
            <a:chOff x="-2511" y="3706"/>
            <a:chExt cx="6389" cy="7131"/>
          </a:xfrm>
        </p:grpSpPr>
        <p:cxnSp>
          <p:nvCxnSpPr>
            <p:cNvPr id="6" name="直接连接符 5"/>
            <p:cNvCxnSpPr/>
            <p:nvPr/>
          </p:nvCxnSpPr>
          <p:spPr>
            <a:xfrm>
              <a:off x="-36" y="6923"/>
              <a:ext cx="3914" cy="3914"/>
            </a:xfrm>
            <a:prstGeom prst="line">
              <a:avLst/>
            </a:prstGeom>
            <a:ln w="12700">
              <a:solidFill>
                <a:srgbClr val="1E497D"/>
              </a:solidFill>
            </a:ln>
          </p:spPr>
          <p:style>
            <a:lnRef idx="1">
              <a:schemeClr val="accent1"/>
            </a:lnRef>
            <a:fillRef idx="0">
              <a:schemeClr val="accent1"/>
            </a:fillRef>
            <a:effectRef idx="0">
              <a:schemeClr val="accent1"/>
            </a:effectRef>
            <a:fontRef idx="minor">
              <a:schemeClr val="tx1"/>
            </a:fontRef>
          </p:style>
        </p:cxnSp>
        <p:sp>
          <p:nvSpPr>
            <p:cNvPr id="7" name="直角三角形 6"/>
            <p:cNvSpPr/>
            <p:nvPr/>
          </p:nvSpPr>
          <p:spPr>
            <a:xfrm rot="18900000" flipH="1">
              <a:off x="-2511" y="3706"/>
              <a:ext cx="4461" cy="4461"/>
            </a:xfrm>
            <a:prstGeom prst="rtTriangle">
              <a:avLst/>
            </a:prstGeom>
            <a:ln w="12700">
              <a:solidFill>
                <a:srgbClr val="1E497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latin typeface="+mn-ea"/>
              </a:endParaRPr>
            </a:p>
          </p:txBody>
        </p:sp>
      </p:grpSp>
      <p:grpSp>
        <p:nvGrpSpPr>
          <p:cNvPr id="2" name="组合 1"/>
          <p:cNvGrpSpPr/>
          <p:nvPr/>
        </p:nvGrpSpPr>
        <p:grpSpPr>
          <a:xfrm>
            <a:off x="-1195864" y="1764983"/>
            <a:ext cx="3042761" cy="3396139"/>
            <a:chOff x="-2511" y="3706"/>
            <a:chExt cx="6389" cy="7131"/>
          </a:xfrm>
        </p:grpSpPr>
        <p:cxnSp>
          <p:nvCxnSpPr>
            <p:cNvPr id="9" name="直接连接符 8"/>
            <p:cNvCxnSpPr/>
            <p:nvPr/>
          </p:nvCxnSpPr>
          <p:spPr>
            <a:xfrm>
              <a:off x="-36" y="6923"/>
              <a:ext cx="3914" cy="3914"/>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 name="直角三角形 4"/>
            <p:cNvSpPr/>
            <p:nvPr/>
          </p:nvSpPr>
          <p:spPr>
            <a:xfrm rot="18900000" flipH="1">
              <a:off x="-2511" y="3706"/>
              <a:ext cx="4461" cy="4461"/>
            </a:xfrm>
            <a:prstGeom prst="rtTriangle">
              <a:avLst/>
            </a:prstGeom>
            <a:no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mn-ea"/>
              </a:endParaRPr>
            </a:p>
          </p:txBody>
        </p:sp>
      </p:grpSp>
      <p:sp>
        <p:nvSpPr>
          <p:cNvPr id="14" name="直角三角形 13"/>
          <p:cNvSpPr/>
          <p:nvPr/>
        </p:nvSpPr>
        <p:spPr>
          <a:xfrm rot="5400000" flipH="1" flipV="1">
            <a:off x="7439978" y="2407444"/>
            <a:ext cx="1791653" cy="1715929"/>
          </a:xfrm>
          <a:prstGeom prst="rtTriangle">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mn-ea"/>
            </a:endParaRPr>
          </a:p>
        </p:txBody>
      </p:sp>
      <p:sp>
        <p:nvSpPr>
          <p:cNvPr id="12" name="直角三角形 11"/>
          <p:cNvSpPr/>
          <p:nvPr/>
        </p:nvSpPr>
        <p:spPr>
          <a:xfrm rot="5400000">
            <a:off x="-55245" y="973455"/>
            <a:ext cx="1791653" cy="1715929"/>
          </a:xfrm>
          <a:prstGeom prst="rtTriangle">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mn-ea"/>
            </a:endParaRPr>
          </a:p>
        </p:txBody>
      </p:sp>
      <p:sp>
        <p:nvSpPr>
          <p:cNvPr id="3" name="直角三角形 2"/>
          <p:cNvSpPr/>
          <p:nvPr/>
        </p:nvSpPr>
        <p:spPr>
          <a:xfrm rot="5400000">
            <a:off x="-1" y="-1"/>
            <a:ext cx="2369917" cy="2369917"/>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mn-ea"/>
            </a:endParaRPr>
          </a:p>
        </p:txBody>
      </p:sp>
      <p:sp>
        <p:nvSpPr>
          <p:cNvPr id="13" name="直角三角形 12"/>
          <p:cNvSpPr/>
          <p:nvPr/>
        </p:nvSpPr>
        <p:spPr>
          <a:xfrm rot="5400000" flipH="1" flipV="1">
            <a:off x="6824090" y="2773583"/>
            <a:ext cx="2369917" cy="2369917"/>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mn-ea"/>
            </a:endParaRPr>
          </a:p>
        </p:txBody>
      </p:sp>
      <p:cxnSp>
        <p:nvCxnSpPr>
          <p:cNvPr id="8" name="直接连接符 7"/>
          <p:cNvCxnSpPr/>
          <p:nvPr/>
        </p:nvCxnSpPr>
        <p:spPr>
          <a:xfrm flipH="1" flipV="1">
            <a:off x="7412831" y="444818"/>
            <a:ext cx="1332071" cy="1332071"/>
          </a:xfrm>
          <a:prstGeom prst="line">
            <a:avLst/>
          </a:prstGeom>
          <a:ln w="38100">
            <a:solidFill>
              <a:srgbClr val="1E497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249079" y="3292316"/>
            <a:ext cx="1332071" cy="133207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1407841" y="1410786"/>
            <a:ext cx="6346031" cy="1477328"/>
          </a:xfrm>
          <a:prstGeom prst="rect">
            <a:avLst/>
          </a:prstGeom>
        </p:spPr>
        <p:txBody>
          <a:bodyPr wrap="square">
            <a:spAutoFit/>
          </a:bodyPr>
          <a:lstStyle/>
          <a:p>
            <a:pPr>
              <a:defRPr/>
            </a:pPr>
            <a:r>
              <a:rPr lang="en-001" altLang="zh-CN" sz="4500" kern="100" dirty="0">
                <a:latin typeface="+mn-ea"/>
                <a:cs typeface="Times New Roman" panose="02020603050405020304" pitchFamily="18" charset="0"/>
              </a:rPr>
              <a:t>Distributed Big Data Technologies</a:t>
            </a:r>
            <a:endParaRPr lang="zh-CN" altLang="en-US" sz="4500" kern="100" dirty="0">
              <a:solidFill>
                <a:schemeClr val="tx1"/>
              </a:solidFill>
              <a:latin typeface="+mn-ea"/>
              <a:cs typeface="Times New Roman" panose="02020603050405020304" pitchFamily="18" charset="0"/>
            </a:endParaRPr>
          </a:p>
        </p:txBody>
      </p:sp>
      <p:sp>
        <p:nvSpPr>
          <p:cNvPr id="16" name="文本框 15"/>
          <p:cNvSpPr txBox="1"/>
          <p:nvPr/>
        </p:nvSpPr>
        <p:spPr>
          <a:xfrm>
            <a:off x="1434964" y="3232785"/>
            <a:ext cx="6148388" cy="368300"/>
          </a:xfrm>
          <a:prstGeom prst="rect">
            <a:avLst/>
          </a:prstGeom>
          <a:solidFill>
            <a:srgbClr val="FFC000"/>
          </a:solidFill>
        </p:spPr>
        <p:txBody>
          <a:bodyPr wrap="square" rtlCol="0">
            <a:spAutoFit/>
          </a:bodyPr>
          <a:lstStyle/>
          <a:p>
            <a:pPr algn="ctr"/>
            <a:r>
              <a:rPr lang="en-001"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mn-ea"/>
              </a:rPr>
              <a:t>Accessing data in </a:t>
            </a: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mn-ea"/>
              </a:rPr>
              <a:t>HDFS</a:t>
            </a:r>
            <a:endParaRPr lang="zh-CN" altLang="en-US" sz="1800" dirty="0">
              <a:solidFill>
                <a:schemeClr val="bg1"/>
              </a:solidFill>
              <a:latin typeface="+mn-ea"/>
              <a:cs typeface="字魂59号-创粗黑" panose="00000500000000000000"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内容占位符 1"/>
          <p:cNvSpPr txBox="1"/>
          <p:nvPr/>
        </p:nvSpPr>
        <p:spPr>
          <a:xfrm>
            <a:off x="191164" y="680013"/>
            <a:ext cx="8572500" cy="5143500"/>
          </a:xfrm>
          <a:prstGeom prst="rect">
            <a:avLst/>
          </a:prstGeom>
        </p:spPr>
        <p:txBody>
          <a:bodyPr/>
          <a:lstStyle/>
          <a:p>
            <a:pPr marL="0" lvl="1">
              <a:buFont typeface="Wingdings" panose="05000000000000000000" pitchFamily="2" charset="2"/>
              <a:buChar char="u"/>
            </a:pPr>
            <a:r>
              <a:rPr lang="en-001" altLang="zh-CN" sz="2800" dirty="0"/>
              <a:t>Retrieve the file from HDFS to local</a:t>
            </a:r>
            <a:endParaRPr lang="en-US" altLang="zh-CN" sz="2800" dirty="0"/>
          </a:p>
          <a:p>
            <a:pPr marL="0" lvl="1">
              <a:buFont typeface="Wingdings" panose="05000000000000000000" pitchFamily="2" charset="2"/>
              <a:buChar char="u"/>
            </a:pPr>
            <a:endParaRPr lang="en-US" altLang="zh-CN" sz="2800" dirty="0"/>
          </a:p>
          <a:p>
            <a:pPr marL="0" lvl="1">
              <a:buFont typeface="Wingdings" panose="05000000000000000000" pitchFamily="2" charset="2"/>
              <a:buChar char="u"/>
            </a:pPr>
            <a:endParaRPr lang="en-US" altLang="zh-CN" sz="2800" dirty="0"/>
          </a:p>
          <a:p>
            <a:pPr marL="0" lvl="1">
              <a:buFont typeface="Wingdings" panose="05000000000000000000" pitchFamily="2" charset="2"/>
              <a:buChar char="u"/>
            </a:pPr>
            <a:endParaRPr lang="en-US" altLang="zh-CN" sz="2800" dirty="0"/>
          </a:p>
          <a:p>
            <a:pPr marL="0" lvl="1">
              <a:buFont typeface="Wingdings" panose="05000000000000000000" pitchFamily="2" charset="2"/>
              <a:buChar char="u"/>
            </a:pPr>
            <a:r>
              <a:rPr lang="en-001" altLang="zh-CN" sz="2400" dirty="0"/>
              <a:t>View the contents of the HDFS file</a:t>
            </a:r>
            <a:endParaRPr lang="en-US" altLang="zh-CN" sz="2400" dirty="0"/>
          </a:p>
        </p:txBody>
      </p:sp>
      <p:graphicFrame>
        <p:nvGraphicFramePr>
          <p:cNvPr id="2" name="表格 1"/>
          <p:cNvGraphicFramePr>
            <a:graphicFrameLocks noGrp="1"/>
          </p:cNvGraphicFramePr>
          <p:nvPr>
            <p:extLst>
              <p:ext uri="{D42A27DB-BD31-4B8C-83A1-F6EECF244321}">
                <p14:modId xmlns:p14="http://schemas.microsoft.com/office/powerpoint/2010/main" val="3408577961"/>
              </p:ext>
            </p:extLst>
          </p:nvPr>
        </p:nvGraphicFramePr>
        <p:xfrm>
          <a:off x="1306089" y="1105983"/>
          <a:ext cx="6050669" cy="1210945"/>
        </p:xfrm>
        <a:graphic>
          <a:graphicData uri="http://schemas.openxmlformats.org/drawingml/2006/table">
            <a:tbl>
              <a:tblPr firstRow="1" firstCol="1" bandRow="1">
                <a:tableStyleId>{5C22544A-7EE6-4342-B048-85BDC9FD1C3A}</a:tableStyleId>
              </a:tblPr>
              <a:tblGrid>
                <a:gridCol w="6050669">
                  <a:extLst>
                    <a:ext uri="{9D8B030D-6E8A-4147-A177-3AD203B41FA5}">
                      <a16:colId xmlns:a16="http://schemas.microsoft.com/office/drawing/2014/main" val="20000"/>
                    </a:ext>
                  </a:extLst>
                </a:gridCol>
              </a:tblGrid>
              <a:tr h="1210945">
                <a:tc>
                  <a:txBody>
                    <a:bodyPr/>
                    <a:lstStyle/>
                    <a:p>
                      <a:pPr indent="266700" algn="just">
                        <a:lnSpc>
                          <a:spcPct val="150000"/>
                        </a:lnSpc>
                        <a:spcAft>
                          <a:spcPts val="0"/>
                        </a:spcAft>
                      </a:pPr>
                      <a:r>
                        <a:rPr lang="en-US" sz="1050" kern="100" dirty="0">
                          <a:effectLst/>
                        </a:rPr>
                        <a:t>-</a:t>
                      </a:r>
                      <a:r>
                        <a:rPr lang="en-US" sz="1050" kern="100" dirty="0" err="1">
                          <a:effectLst/>
                        </a:rPr>
                        <a:t>copyToLocal</a:t>
                      </a:r>
                      <a:r>
                        <a:rPr lang="en-US" sz="1050" kern="100" dirty="0">
                          <a:effectLst/>
                        </a:rPr>
                        <a:t>      </a:t>
                      </a:r>
                      <a:r>
                        <a:rPr lang="en-001" sz="1050" kern="100" dirty="0">
                          <a:effectLst/>
                        </a:rPr>
                        <a:t>or </a:t>
                      </a:r>
                      <a:r>
                        <a:rPr lang="en-US" sz="1050" kern="100" dirty="0">
                          <a:effectLst/>
                        </a:rPr>
                        <a:t> -get    </a:t>
                      </a:r>
                      <a:endParaRPr lang="zh-CN" sz="1050" kern="100" dirty="0">
                        <a:effectLst/>
                      </a:endParaRPr>
                    </a:p>
                    <a:p>
                      <a:pPr indent="266700" algn="just">
                        <a:lnSpc>
                          <a:spcPct val="150000"/>
                        </a:lnSpc>
                        <a:spcAft>
                          <a:spcPts val="0"/>
                        </a:spcAft>
                      </a:pPr>
                      <a:r>
                        <a:rPr lang="en-US" altLang="zh-CN" sz="1050" dirty="0"/>
                        <a:t>Function: Cut and paste from HDFS to local machine. </a:t>
                      </a:r>
                      <a:endParaRPr lang="zh-CN" sz="1050" kern="100" dirty="0">
                        <a:effectLst/>
                      </a:endParaRPr>
                    </a:p>
                    <a:p>
                      <a:pPr indent="266700" algn="just">
                        <a:lnSpc>
                          <a:spcPct val="150000"/>
                        </a:lnSpc>
                        <a:spcAft>
                          <a:spcPts val="0"/>
                        </a:spcAft>
                      </a:pPr>
                      <a:r>
                        <a:rPr lang="en-001" altLang="zh-CN" sz="1050" kern="100" dirty="0">
                          <a:effectLst/>
                        </a:rPr>
                        <a:t>Example</a:t>
                      </a:r>
                      <a:r>
                        <a:rPr lang="zh-CN" sz="1050" kern="100" dirty="0">
                          <a:effectLst/>
                        </a:rPr>
                        <a:t>：</a:t>
                      </a:r>
                      <a:r>
                        <a:rPr lang="en-US" sz="1050" kern="100" dirty="0" err="1">
                          <a:effectLst/>
                        </a:rPr>
                        <a:t>hdfs</a:t>
                      </a:r>
                      <a:r>
                        <a:rPr lang="en-US" sz="1050" kern="100" dirty="0">
                          <a:effectLst/>
                        </a:rPr>
                        <a:t> </a:t>
                      </a:r>
                      <a:r>
                        <a:rPr lang="en-US" sz="1050" kern="100" dirty="0" err="1">
                          <a:effectLst/>
                        </a:rPr>
                        <a:t>dfs</a:t>
                      </a:r>
                      <a:r>
                        <a:rPr lang="en-US" sz="1050" kern="100" dirty="0">
                          <a:effectLst/>
                        </a:rPr>
                        <a:t> -</a:t>
                      </a:r>
                      <a:r>
                        <a:rPr lang="en-US" sz="1050" kern="100" dirty="0" err="1">
                          <a:effectLst/>
                        </a:rPr>
                        <a:t>copyToLocal</a:t>
                      </a:r>
                      <a:r>
                        <a:rPr lang="en-US" sz="1050" kern="100" dirty="0">
                          <a:effectLst/>
                        </a:rPr>
                        <a:t>  /test/input/ city.csv  /root/a.csv</a:t>
                      </a:r>
                      <a:endParaRPr lang="zh-CN" sz="1050" kern="100" dirty="0">
                        <a:effectLst/>
                        <a:latin typeface="Calibri" panose="020F0502020204030204"/>
                        <a:ea typeface="宋体" panose="02010600030101010101" pitchFamily="2" charset="-122"/>
                        <a:cs typeface="Times New Roman" panose="02020603050405020304"/>
                      </a:endParaRPr>
                    </a:p>
                  </a:txBody>
                  <a:tcPr marL="76200" marR="76200" marT="76200" marB="76200"/>
                </a:tc>
                <a:extLst>
                  <a:ext uri="{0D108BD9-81ED-4DB2-BD59-A6C34878D82A}">
                    <a16:rowId xmlns:a16="http://schemas.microsoft.com/office/drawing/2014/main" val="10000"/>
                  </a:ext>
                </a:extLst>
              </a:tr>
            </a:tbl>
          </a:graphicData>
        </a:graphic>
      </p:graphicFrame>
      <p:pic>
        <p:nvPicPr>
          <p:cNvPr id="4097" name="图片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5561" y="1897395"/>
            <a:ext cx="5654675" cy="4032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p:cNvGraphicFramePr>
            <a:graphicFrameLocks noGrp="1"/>
          </p:cNvGraphicFramePr>
          <p:nvPr>
            <p:extLst>
              <p:ext uri="{D42A27DB-BD31-4B8C-83A1-F6EECF244321}">
                <p14:modId xmlns:p14="http://schemas.microsoft.com/office/powerpoint/2010/main" val="3774661593"/>
              </p:ext>
            </p:extLst>
          </p:nvPr>
        </p:nvGraphicFramePr>
        <p:xfrm>
          <a:off x="4819756" y="2300620"/>
          <a:ext cx="4183380" cy="2767902"/>
        </p:xfrm>
        <a:graphic>
          <a:graphicData uri="http://schemas.openxmlformats.org/drawingml/2006/table">
            <a:tbl>
              <a:tblPr firstRow="1" firstCol="1" bandRow="1">
                <a:tableStyleId>{5C22544A-7EE6-4342-B048-85BDC9FD1C3A}</a:tableStyleId>
              </a:tblPr>
              <a:tblGrid>
                <a:gridCol w="4183380">
                  <a:extLst>
                    <a:ext uri="{9D8B030D-6E8A-4147-A177-3AD203B41FA5}">
                      <a16:colId xmlns:a16="http://schemas.microsoft.com/office/drawing/2014/main" val="20000"/>
                    </a:ext>
                  </a:extLst>
                </a:gridCol>
              </a:tblGrid>
              <a:tr h="2030095">
                <a:tc>
                  <a:txBody>
                    <a:bodyPr/>
                    <a:lstStyle/>
                    <a:p>
                      <a:pPr indent="266700" algn="just">
                        <a:lnSpc>
                          <a:spcPct val="150000"/>
                        </a:lnSpc>
                        <a:spcAft>
                          <a:spcPts val="0"/>
                        </a:spcAft>
                      </a:pPr>
                      <a:r>
                        <a:rPr lang="en-US" altLang="zh-CN" sz="1050" dirty="0"/>
                        <a:t>-cat </a:t>
                      </a:r>
                      <a:endParaRPr lang="en-001" altLang="zh-CN" sz="1050" dirty="0"/>
                    </a:p>
                    <a:p>
                      <a:pPr indent="266700" algn="just">
                        <a:lnSpc>
                          <a:spcPct val="150000"/>
                        </a:lnSpc>
                        <a:spcAft>
                          <a:spcPts val="0"/>
                        </a:spcAft>
                      </a:pPr>
                      <a:r>
                        <a:rPr lang="en-US" altLang="zh-CN" sz="1050" dirty="0"/>
                        <a:t>Function: View a file on HDFS </a:t>
                      </a:r>
                      <a:endParaRPr lang="en-001" altLang="zh-CN" sz="1050" dirty="0"/>
                    </a:p>
                    <a:p>
                      <a:pPr indent="266700" algn="just">
                        <a:lnSpc>
                          <a:spcPct val="150000"/>
                        </a:lnSpc>
                        <a:spcAft>
                          <a:spcPts val="0"/>
                        </a:spcAft>
                      </a:pPr>
                      <a:r>
                        <a:rPr lang="en-US" altLang="zh-CN" sz="1050" dirty="0"/>
                        <a:t>Example: </a:t>
                      </a:r>
                      <a:r>
                        <a:rPr lang="en-US" altLang="zh-CN" sz="1050" dirty="0" err="1"/>
                        <a:t>hdfs</a:t>
                      </a:r>
                      <a:r>
                        <a:rPr lang="en-US" altLang="zh-CN" sz="1050" dirty="0"/>
                        <a:t> </a:t>
                      </a:r>
                      <a:r>
                        <a:rPr lang="en-US" altLang="zh-CN" sz="1050" dirty="0" err="1"/>
                        <a:t>dfs</a:t>
                      </a:r>
                      <a:r>
                        <a:rPr lang="en-US" altLang="zh-CN" sz="1050" dirty="0"/>
                        <a:t> -cat /test/input/city.csv </a:t>
                      </a:r>
                      <a:endParaRPr lang="en-001" altLang="zh-CN" sz="1050" dirty="0"/>
                    </a:p>
                    <a:p>
                      <a:pPr indent="266700" algn="just">
                        <a:lnSpc>
                          <a:spcPct val="150000"/>
                        </a:lnSpc>
                        <a:spcAft>
                          <a:spcPts val="0"/>
                        </a:spcAft>
                      </a:pPr>
                      <a:r>
                        <a:rPr lang="en-US" altLang="zh-CN" sz="1050" dirty="0"/>
                        <a:t>-tail </a:t>
                      </a:r>
                      <a:endParaRPr lang="en-001" altLang="zh-CN" sz="1050" dirty="0"/>
                    </a:p>
                    <a:p>
                      <a:pPr indent="266700" algn="just">
                        <a:lnSpc>
                          <a:spcPct val="150000"/>
                        </a:lnSpc>
                        <a:spcAft>
                          <a:spcPts val="0"/>
                        </a:spcAft>
                      </a:pPr>
                      <a:r>
                        <a:rPr lang="en-US" altLang="zh-CN" sz="1050" dirty="0"/>
                        <a:t>Function: Display the end of a file </a:t>
                      </a:r>
                      <a:endParaRPr lang="en-001" altLang="zh-CN" sz="1050" dirty="0"/>
                    </a:p>
                    <a:p>
                      <a:pPr indent="266700" algn="just">
                        <a:lnSpc>
                          <a:spcPct val="150000"/>
                        </a:lnSpc>
                        <a:spcAft>
                          <a:spcPts val="0"/>
                        </a:spcAft>
                      </a:pPr>
                      <a:r>
                        <a:rPr lang="en-US" altLang="zh-CN" sz="1050" dirty="0"/>
                        <a:t>Example: </a:t>
                      </a:r>
                      <a:r>
                        <a:rPr lang="en-US" altLang="zh-CN" sz="1050" dirty="0" err="1"/>
                        <a:t>hdfs</a:t>
                      </a:r>
                      <a:r>
                        <a:rPr lang="en-US" altLang="zh-CN" sz="1050" dirty="0"/>
                        <a:t> </a:t>
                      </a:r>
                      <a:r>
                        <a:rPr lang="en-US" altLang="zh-CN" sz="1050" dirty="0" err="1"/>
                        <a:t>dfs</a:t>
                      </a:r>
                      <a:r>
                        <a:rPr lang="en-US" altLang="zh-CN" sz="1050" dirty="0"/>
                        <a:t> -tail /test/input/city.csv </a:t>
                      </a:r>
                      <a:endParaRPr lang="en-001" altLang="zh-CN" sz="1050" dirty="0"/>
                    </a:p>
                    <a:p>
                      <a:pPr indent="266700" algn="just">
                        <a:lnSpc>
                          <a:spcPct val="150000"/>
                        </a:lnSpc>
                        <a:spcAft>
                          <a:spcPts val="0"/>
                        </a:spcAft>
                      </a:pPr>
                      <a:r>
                        <a:rPr lang="en-US" altLang="zh-CN" sz="1050" dirty="0"/>
                        <a:t>-text </a:t>
                      </a:r>
                      <a:endParaRPr lang="en-001" altLang="zh-CN" sz="1050" dirty="0"/>
                    </a:p>
                    <a:p>
                      <a:pPr indent="266700" algn="just">
                        <a:lnSpc>
                          <a:spcPct val="150000"/>
                        </a:lnSpc>
                        <a:spcAft>
                          <a:spcPts val="0"/>
                        </a:spcAft>
                      </a:pPr>
                      <a:r>
                        <a:rPr lang="en-US" altLang="zh-CN" sz="1050" dirty="0"/>
                        <a:t>Function: Print the contents of a file in character form </a:t>
                      </a:r>
                      <a:endParaRPr lang="en-001" altLang="zh-CN" sz="1050" dirty="0"/>
                    </a:p>
                    <a:p>
                      <a:pPr indent="266700" algn="just">
                        <a:lnSpc>
                          <a:spcPct val="150000"/>
                        </a:lnSpc>
                        <a:spcAft>
                          <a:spcPts val="0"/>
                        </a:spcAft>
                      </a:pPr>
                      <a:r>
                        <a:rPr lang="en-US" altLang="zh-CN" sz="1050" dirty="0"/>
                        <a:t>Example: </a:t>
                      </a:r>
                      <a:r>
                        <a:rPr lang="en-US" altLang="zh-CN" sz="1050" dirty="0" err="1"/>
                        <a:t>hdfs</a:t>
                      </a:r>
                      <a:r>
                        <a:rPr lang="en-US" altLang="zh-CN" sz="1050" dirty="0"/>
                        <a:t> </a:t>
                      </a:r>
                      <a:r>
                        <a:rPr lang="en-US" altLang="zh-CN" sz="1050" dirty="0" err="1"/>
                        <a:t>dfs</a:t>
                      </a:r>
                      <a:r>
                        <a:rPr lang="en-US" altLang="zh-CN" sz="1050" dirty="0"/>
                        <a:t> -text /test/input/city.csv</a:t>
                      </a:r>
                      <a:endParaRPr lang="en-001" altLang="zh-CN" sz="1050" dirty="0"/>
                    </a:p>
                    <a:p>
                      <a:pPr indent="266700" algn="just">
                        <a:lnSpc>
                          <a:spcPct val="150000"/>
                        </a:lnSpc>
                        <a:spcAft>
                          <a:spcPts val="0"/>
                        </a:spcAft>
                      </a:pPr>
                      <a:r>
                        <a:rPr lang="en-US" altLang="zh-CN" sz="1050" dirty="0"/>
                        <a:t> </a:t>
                      </a:r>
                      <a:br>
                        <a:rPr lang="en-US" altLang="zh-CN" sz="1050" dirty="0"/>
                      </a:br>
                      <a:endParaRPr lang="zh-CN" sz="1050" kern="100" dirty="0">
                        <a:effectLst/>
                        <a:latin typeface="Calibri" panose="020F0502020204030204"/>
                        <a:ea typeface="宋体" panose="02010600030101010101" pitchFamily="2" charset="-122"/>
                        <a:cs typeface="Times New Roman" panose="02020603050405020304"/>
                      </a:endParaRPr>
                    </a:p>
                  </a:txBody>
                  <a:tcPr marL="76200" marR="76200" marT="76200" marB="76200"/>
                </a:tc>
                <a:extLst>
                  <a:ext uri="{0D108BD9-81ED-4DB2-BD59-A6C34878D82A}">
                    <a16:rowId xmlns:a16="http://schemas.microsoft.com/office/drawing/2014/main" val="10000"/>
                  </a:ext>
                </a:extLst>
              </a:tr>
            </a:tbl>
          </a:graphicData>
        </a:graphic>
      </p:graphicFrame>
      <p:sp>
        <p:nvSpPr>
          <p:cNvPr id="5" name="矩形 4">
            <a:extLst>
              <a:ext uri="{FF2B5EF4-FFF2-40B4-BE49-F238E27FC236}">
                <a16:creationId xmlns:a16="http://schemas.microsoft.com/office/drawing/2014/main" id="{DB624C18-6E99-8A96-3923-23E293690154}"/>
              </a:ext>
            </a:extLst>
          </p:cNvPr>
          <p:cNvSpPr/>
          <p:nvPr/>
        </p:nvSpPr>
        <p:spPr bwMode="auto">
          <a:xfrm>
            <a:off x="1029364" y="120855"/>
            <a:ext cx="7085273" cy="646331"/>
          </a:xfrm>
          <a:prstGeom prst="rect">
            <a:avLst/>
          </a:prstGeom>
          <a:noFill/>
        </p:spPr>
        <p:txBody>
          <a:bodyPr wrap="none">
            <a:spAutoFit/>
          </a:bodyPr>
          <a:lstStyle/>
          <a:p>
            <a:pPr algn="ctr">
              <a:defRPr/>
            </a:pPr>
            <a:r>
              <a:rPr lang="en-US" altLang="zh-CN" sz="3600" kern="100" dirty="0">
                <a:latin typeface="+mn-ea"/>
                <a:cs typeface="Times New Roman" panose="02020603050405020304" pitchFamily="18" charset="0"/>
              </a:rPr>
              <a:t>D</a:t>
            </a:r>
            <a:r>
              <a:rPr lang="en-001" altLang="zh-CN" sz="3600" kern="100" dirty="0" err="1">
                <a:latin typeface="+mn-ea"/>
                <a:cs typeface="Times New Roman" panose="02020603050405020304" pitchFamily="18" charset="0"/>
              </a:rPr>
              <a:t>ata</a:t>
            </a:r>
            <a:r>
              <a:rPr lang="en-001" altLang="zh-CN" sz="3600" kern="100" dirty="0">
                <a:latin typeface="+mn-ea"/>
                <a:cs typeface="Times New Roman" panose="02020603050405020304" pitchFamily="18" charset="0"/>
              </a:rPr>
              <a:t> operation with </a:t>
            </a:r>
            <a:r>
              <a:rPr lang="zh-CN" altLang="en-US" sz="3600" kern="100" dirty="0">
                <a:latin typeface="+mn-ea"/>
                <a:cs typeface="Times New Roman" panose="02020603050405020304" pitchFamily="18" charset="0"/>
              </a:rPr>
              <a:t>HDFS-SHELL</a:t>
            </a:r>
            <a:endParaRPr lang="zh-CN" altLang="en-US"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内容占位符 1"/>
          <p:cNvSpPr txBox="1"/>
          <p:nvPr/>
        </p:nvSpPr>
        <p:spPr>
          <a:xfrm>
            <a:off x="191164" y="680013"/>
            <a:ext cx="8572500" cy="5143500"/>
          </a:xfrm>
          <a:prstGeom prst="rect">
            <a:avLst/>
          </a:prstGeom>
        </p:spPr>
        <p:txBody>
          <a:bodyPr/>
          <a:lstStyle/>
          <a:p>
            <a:pPr marL="0" lvl="1">
              <a:buFont typeface="Wingdings" panose="05000000000000000000" pitchFamily="2" charset="2"/>
              <a:buChar char="u"/>
            </a:pPr>
            <a:r>
              <a:rPr lang="en-001" altLang="zh-CN" sz="2800" dirty="0"/>
              <a:t>Delete file</a:t>
            </a:r>
            <a:endParaRPr lang="en-US" altLang="zh-CN" sz="2800" dirty="0"/>
          </a:p>
          <a:p>
            <a:pPr marL="0" lvl="1">
              <a:buFont typeface="Wingdings" panose="05000000000000000000" pitchFamily="2" charset="2"/>
              <a:buChar char="u"/>
            </a:pPr>
            <a:endParaRPr lang="en-US" altLang="zh-CN" sz="2800" dirty="0"/>
          </a:p>
          <a:p>
            <a:pPr marL="0" lvl="1">
              <a:buFont typeface="Wingdings" panose="05000000000000000000" pitchFamily="2" charset="2"/>
              <a:buChar char="u"/>
            </a:pPr>
            <a:endParaRPr lang="en-US" altLang="zh-CN" sz="2800" dirty="0"/>
          </a:p>
          <a:p>
            <a:pPr marL="0" lvl="1">
              <a:buFont typeface="Wingdings" panose="05000000000000000000" pitchFamily="2" charset="2"/>
              <a:buChar char="u"/>
            </a:pPr>
            <a:endParaRPr lang="en-US" altLang="zh-CN" sz="2800" dirty="0"/>
          </a:p>
          <a:p>
            <a:pPr marL="0" lvl="1">
              <a:buFont typeface="Wingdings" panose="05000000000000000000" pitchFamily="2" charset="2"/>
              <a:buChar char="u"/>
            </a:pPr>
            <a:r>
              <a:rPr lang="en-001" altLang="zh-CN" sz="2400" dirty="0"/>
              <a:t>Delete folder</a:t>
            </a:r>
            <a:endParaRPr lang="en-US" altLang="zh-CN" sz="2400" dirty="0"/>
          </a:p>
        </p:txBody>
      </p:sp>
      <p:graphicFrame>
        <p:nvGraphicFramePr>
          <p:cNvPr id="5" name="表格 4"/>
          <p:cNvGraphicFramePr>
            <a:graphicFrameLocks noGrp="1"/>
          </p:cNvGraphicFramePr>
          <p:nvPr>
            <p:extLst>
              <p:ext uri="{D42A27DB-BD31-4B8C-83A1-F6EECF244321}">
                <p14:modId xmlns:p14="http://schemas.microsoft.com/office/powerpoint/2010/main" val="942367993"/>
              </p:ext>
            </p:extLst>
          </p:nvPr>
        </p:nvGraphicFramePr>
        <p:xfrm>
          <a:off x="544010" y="1141414"/>
          <a:ext cx="6327638" cy="1158233"/>
        </p:xfrm>
        <a:graphic>
          <a:graphicData uri="http://schemas.openxmlformats.org/drawingml/2006/table">
            <a:tbl>
              <a:tblPr firstRow="1" firstCol="1" bandRow="1">
                <a:tableStyleId>{5C22544A-7EE6-4342-B048-85BDC9FD1C3A}</a:tableStyleId>
              </a:tblPr>
              <a:tblGrid>
                <a:gridCol w="6327638">
                  <a:extLst>
                    <a:ext uri="{9D8B030D-6E8A-4147-A177-3AD203B41FA5}">
                      <a16:colId xmlns:a16="http://schemas.microsoft.com/office/drawing/2014/main" val="20000"/>
                    </a:ext>
                  </a:extLst>
                </a:gridCol>
              </a:tblGrid>
              <a:tr h="1158233">
                <a:tc>
                  <a:txBody>
                    <a:bodyPr/>
                    <a:lstStyle/>
                    <a:p>
                      <a:pPr indent="266700" algn="just">
                        <a:lnSpc>
                          <a:spcPct val="150000"/>
                        </a:lnSpc>
                        <a:spcAft>
                          <a:spcPts val="0"/>
                        </a:spcAft>
                      </a:pPr>
                      <a:r>
                        <a:rPr lang="en-US" sz="1050" kern="100" dirty="0">
                          <a:effectLst/>
                        </a:rPr>
                        <a:t>-</a:t>
                      </a:r>
                      <a:r>
                        <a:rPr lang="en-US" sz="1050" kern="100" dirty="0" err="1">
                          <a:effectLst/>
                        </a:rPr>
                        <a:t>rm</a:t>
                      </a:r>
                      <a:r>
                        <a:rPr lang="en-US" sz="1050" kern="100" dirty="0">
                          <a:effectLst/>
                        </a:rPr>
                        <a:t> -f          </a:t>
                      </a:r>
                      <a:endParaRPr lang="zh-CN" sz="1050" kern="100" dirty="0">
                        <a:effectLst/>
                      </a:endParaRPr>
                    </a:p>
                    <a:p>
                      <a:pPr indent="266700" algn="just">
                        <a:lnSpc>
                          <a:spcPct val="150000"/>
                        </a:lnSpc>
                        <a:spcAft>
                          <a:spcPts val="0"/>
                        </a:spcAft>
                      </a:pPr>
                      <a:r>
                        <a:rPr lang="en-US" altLang="zh-CN" sz="1050" dirty="0"/>
                        <a:t>Function: Delete a file stored in HDFS </a:t>
                      </a:r>
                      <a:endParaRPr lang="en-001" altLang="zh-CN" sz="1050" dirty="0"/>
                    </a:p>
                    <a:p>
                      <a:pPr indent="266700" algn="just">
                        <a:lnSpc>
                          <a:spcPct val="150000"/>
                        </a:lnSpc>
                        <a:spcAft>
                          <a:spcPts val="0"/>
                        </a:spcAft>
                      </a:pPr>
                      <a:r>
                        <a:rPr lang="en-US" altLang="zh-CN" sz="1050" dirty="0"/>
                        <a:t>Example: </a:t>
                      </a:r>
                      <a:r>
                        <a:rPr lang="en-US" altLang="zh-CN" sz="1050" dirty="0" err="1"/>
                        <a:t>hdfs</a:t>
                      </a:r>
                      <a:r>
                        <a:rPr lang="en-US" altLang="zh-CN" sz="1050" dirty="0"/>
                        <a:t> </a:t>
                      </a:r>
                      <a:r>
                        <a:rPr lang="en-US" altLang="zh-CN" sz="1050" dirty="0" err="1"/>
                        <a:t>dfs</a:t>
                      </a:r>
                      <a:r>
                        <a:rPr lang="en-US" altLang="zh-CN" sz="1050" dirty="0"/>
                        <a:t> -rm -f /test/input/city.csv</a:t>
                      </a:r>
                      <a:endParaRPr lang="zh-CN" sz="1050" kern="100" dirty="0">
                        <a:effectLst/>
                        <a:latin typeface="Calibri" panose="020F0502020204030204"/>
                        <a:ea typeface="宋体" panose="02010600030101010101" pitchFamily="2" charset="-122"/>
                        <a:cs typeface="Times New Roman" panose="02020603050405020304"/>
                      </a:endParaRPr>
                    </a:p>
                  </a:txBody>
                  <a:tcPr marL="76200" marR="76200" marT="76200" marB="76200"/>
                </a:tc>
                <a:extLst>
                  <a:ext uri="{0D108BD9-81ED-4DB2-BD59-A6C34878D82A}">
                    <a16:rowId xmlns:a16="http://schemas.microsoft.com/office/drawing/2014/main" val="10000"/>
                  </a:ext>
                </a:extLst>
              </a:tr>
            </a:tbl>
          </a:graphicData>
        </a:graphic>
      </p:graphicFrame>
      <p:pic>
        <p:nvPicPr>
          <p:cNvPr id="5121" name="图片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2379" y="1939333"/>
            <a:ext cx="5097463" cy="266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表格 5"/>
          <p:cNvGraphicFramePr>
            <a:graphicFrameLocks noGrp="1"/>
          </p:cNvGraphicFramePr>
          <p:nvPr>
            <p:extLst>
              <p:ext uri="{D42A27DB-BD31-4B8C-83A1-F6EECF244321}">
                <p14:modId xmlns:p14="http://schemas.microsoft.com/office/powerpoint/2010/main" val="202499592"/>
              </p:ext>
            </p:extLst>
          </p:nvPr>
        </p:nvGraphicFramePr>
        <p:xfrm>
          <a:off x="544010" y="3422918"/>
          <a:ext cx="6327638" cy="1293438"/>
        </p:xfrm>
        <a:graphic>
          <a:graphicData uri="http://schemas.openxmlformats.org/drawingml/2006/table">
            <a:tbl>
              <a:tblPr firstRow="1" firstCol="1" bandRow="1">
                <a:tableStyleId>{5C22544A-7EE6-4342-B048-85BDC9FD1C3A}</a:tableStyleId>
              </a:tblPr>
              <a:tblGrid>
                <a:gridCol w="6327638">
                  <a:extLst>
                    <a:ext uri="{9D8B030D-6E8A-4147-A177-3AD203B41FA5}">
                      <a16:colId xmlns:a16="http://schemas.microsoft.com/office/drawing/2014/main" val="20000"/>
                    </a:ext>
                  </a:extLst>
                </a:gridCol>
              </a:tblGrid>
              <a:tr h="1293438">
                <a:tc>
                  <a:txBody>
                    <a:bodyPr/>
                    <a:lstStyle/>
                    <a:p>
                      <a:pPr indent="266700" algn="just">
                        <a:lnSpc>
                          <a:spcPct val="150000"/>
                        </a:lnSpc>
                        <a:spcAft>
                          <a:spcPts val="0"/>
                        </a:spcAft>
                      </a:pPr>
                      <a:r>
                        <a:rPr lang="en-US" sz="1050" kern="100" dirty="0">
                          <a:effectLst/>
                        </a:rPr>
                        <a:t>-</a:t>
                      </a:r>
                      <a:r>
                        <a:rPr lang="en-US" sz="1050" kern="100" dirty="0" err="1">
                          <a:effectLst/>
                        </a:rPr>
                        <a:t>rm</a:t>
                      </a:r>
                      <a:r>
                        <a:rPr lang="en-US" sz="1050" kern="100" dirty="0">
                          <a:effectLst/>
                        </a:rPr>
                        <a:t> -r            </a:t>
                      </a:r>
                      <a:endParaRPr lang="zh-CN" sz="1050" kern="100" dirty="0">
                        <a:effectLst/>
                      </a:endParaRPr>
                    </a:p>
                    <a:p>
                      <a:pPr indent="266700" algn="just">
                        <a:lnSpc>
                          <a:spcPct val="150000"/>
                        </a:lnSpc>
                        <a:spcAft>
                          <a:spcPts val="0"/>
                        </a:spcAft>
                      </a:pPr>
                      <a:r>
                        <a:rPr lang="en-001" altLang="zh-CN" sz="1050" kern="100" dirty="0">
                          <a:effectLst/>
                        </a:rPr>
                        <a:t>Function: </a:t>
                      </a:r>
                      <a:r>
                        <a:rPr lang="en-US" altLang="zh-CN" sz="1050" dirty="0"/>
                        <a:t>Delete a folder in HDFS. </a:t>
                      </a:r>
                      <a:endParaRPr lang="zh-CN" sz="1050" kern="100" dirty="0">
                        <a:effectLst/>
                      </a:endParaRPr>
                    </a:p>
                    <a:p>
                      <a:pPr indent="266700" algn="just">
                        <a:lnSpc>
                          <a:spcPct val="150000"/>
                        </a:lnSpc>
                        <a:spcAft>
                          <a:spcPts val="0"/>
                        </a:spcAft>
                      </a:pPr>
                      <a:r>
                        <a:rPr lang="en-001" altLang="zh-CN" sz="1050" kern="100" dirty="0">
                          <a:effectLst/>
                        </a:rPr>
                        <a:t>Example</a:t>
                      </a:r>
                      <a:r>
                        <a:rPr lang="zh-CN" sz="1050" kern="100" dirty="0">
                          <a:effectLst/>
                        </a:rPr>
                        <a:t>：</a:t>
                      </a:r>
                      <a:r>
                        <a:rPr lang="en-US" sz="1050" kern="100" dirty="0" err="1">
                          <a:effectLst/>
                        </a:rPr>
                        <a:t>hdfs</a:t>
                      </a:r>
                      <a:r>
                        <a:rPr lang="en-US" sz="1050" kern="100" dirty="0">
                          <a:effectLst/>
                        </a:rPr>
                        <a:t> </a:t>
                      </a:r>
                      <a:r>
                        <a:rPr lang="en-US" sz="1050" kern="100" dirty="0" err="1">
                          <a:effectLst/>
                        </a:rPr>
                        <a:t>dfs</a:t>
                      </a:r>
                      <a:r>
                        <a:rPr lang="en-US" sz="1050" kern="100" dirty="0">
                          <a:effectLst/>
                        </a:rPr>
                        <a:t>  -</a:t>
                      </a:r>
                      <a:r>
                        <a:rPr lang="en-US" sz="1050" kern="100" dirty="0" err="1">
                          <a:effectLst/>
                        </a:rPr>
                        <a:t>rm</a:t>
                      </a:r>
                      <a:r>
                        <a:rPr lang="en-US" sz="1050" kern="100" dirty="0">
                          <a:effectLst/>
                        </a:rPr>
                        <a:t> -r  /test/input/</a:t>
                      </a:r>
                      <a:endParaRPr lang="zh-CN" sz="1050" kern="100" dirty="0">
                        <a:effectLst/>
                        <a:latin typeface="Calibri" panose="020F0502020204030204"/>
                        <a:ea typeface="宋体" panose="02010600030101010101" pitchFamily="2" charset="-122"/>
                        <a:cs typeface="Times New Roman" panose="02020603050405020304"/>
                      </a:endParaRPr>
                    </a:p>
                  </a:txBody>
                  <a:tcPr marL="76200" marR="76200" marT="76200" marB="76200"/>
                </a:tc>
                <a:extLst>
                  <a:ext uri="{0D108BD9-81ED-4DB2-BD59-A6C34878D82A}">
                    <a16:rowId xmlns:a16="http://schemas.microsoft.com/office/drawing/2014/main" val="10000"/>
                  </a:ext>
                </a:extLst>
              </a:tr>
            </a:tbl>
          </a:graphicData>
        </a:graphic>
      </p:graphicFrame>
      <p:pic>
        <p:nvPicPr>
          <p:cNvPr id="5122" name="图片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4807" y="4284099"/>
            <a:ext cx="5127625" cy="35877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39E9B8CD-884B-E7DF-1E06-893505519B43}"/>
              </a:ext>
            </a:extLst>
          </p:cNvPr>
          <p:cNvSpPr/>
          <p:nvPr/>
        </p:nvSpPr>
        <p:spPr bwMode="auto">
          <a:xfrm>
            <a:off x="1029364" y="120855"/>
            <a:ext cx="7085273" cy="646331"/>
          </a:xfrm>
          <a:prstGeom prst="rect">
            <a:avLst/>
          </a:prstGeom>
          <a:noFill/>
        </p:spPr>
        <p:txBody>
          <a:bodyPr wrap="none">
            <a:spAutoFit/>
          </a:bodyPr>
          <a:lstStyle/>
          <a:p>
            <a:pPr algn="ctr">
              <a:defRPr/>
            </a:pPr>
            <a:r>
              <a:rPr lang="en-US" altLang="zh-CN" sz="3600" kern="100" dirty="0">
                <a:latin typeface="+mn-ea"/>
                <a:cs typeface="Times New Roman" panose="02020603050405020304" pitchFamily="18" charset="0"/>
              </a:rPr>
              <a:t>D</a:t>
            </a:r>
            <a:r>
              <a:rPr lang="en-001" altLang="zh-CN" sz="3600" kern="100" dirty="0" err="1">
                <a:latin typeface="+mn-ea"/>
                <a:cs typeface="Times New Roman" panose="02020603050405020304" pitchFamily="18" charset="0"/>
              </a:rPr>
              <a:t>ata</a:t>
            </a:r>
            <a:r>
              <a:rPr lang="en-001" altLang="zh-CN" sz="3600" kern="100" dirty="0">
                <a:latin typeface="+mn-ea"/>
                <a:cs typeface="Times New Roman" panose="02020603050405020304" pitchFamily="18" charset="0"/>
              </a:rPr>
              <a:t> operation with </a:t>
            </a:r>
            <a:r>
              <a:rPr lang="zh-CN" altLang="en-US" sz="3600" kern="100" dirty="0">
                <a:latin typeface="+mn-ea"/>
                <a:cs typeface="Times New Roman" panose="02020603050405020304" pitchFamily="18" charset="0"/>
              </a:rPr>
              <a:t>HDFS-SHELL</a:t>
            </a:r>
            <a:endParaRPr lang="zh-CN" altLang="en-US"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内容占位符 1"/>
          <p:cNvSpPr txBox="1"/>
          <p:nvPr/>
        </p:nvSpPr>
        <p:spPr>
          <a:xfrm>
            <a:off x="191164" y="680013"/>
            <a:ext cx="8572500" cy="5143500"/>
          </a:xfrm>
          <a:prstGeom prst="rect">
            <a:avLst/>
          </a:prstGeom>
        </p:spPr>
        <p:txBody>
          <a:bodyPr/>
          <a:lstStyle/>
          <a:p>
            <a:pPr marL="0" lvl="1">
              <a:buFont typeface="Wingdings" panose="05000000000000000000" pitchFamily="2" charset="2"/>
              <a:buChar char="u"/>
            </a:pPr>
            <a:r>
              <a:rPr lang="en-US" altLang="zh-CN" sz="2800" dirty="0"/>
              <a:t>c</a:t>
            </a:r>
            <a:r>
              <a:rPr lang="en-001" altLang="zh-CN" sz="2800" dirty="0" err="1"/>
              <a:t>opy</a:t>
            </a:r>
            <a:endParaRPr lang="en-US" altLang="zh-CN" sz="2800" dirty="0"/>
          </a:p>
          <a:p>
            <a:pPr marL="0" lvl="1">
              <a:buFont typeface="Wingdings" panose="05000000000000000000" pitchFamily="2" charset="2"/>
              <a:buChar char="u"/>
            </a:pPr>
            <a:endParaRPr lang="en-US" altLang="zh-CN" sz="2800" dirty="0"/>
          </a:p>
          <a:p>
            <a:pPr marL="0" lvl="1">
              <a:buFont typeface="Wingdings" panose="05000000000000000000" pitchFamily="2" charset="2"/>
              <a:buChar char="u"/>
            </a:pPr>
            <a:endParaRPr lang="en-US" altLang="zh-CN" sz="2800" dirty="0"/>
          </a:p>
          <a:p>
            <a:pPr marL="0" lvl="1">
              <a:buFont typeface="Wingdings" panose="05000000000000000000" pitchFamily="2" charset="2"/>
              <a:buChar char="u"/>
            </a:pPr>
            <a:endParaRPr lang="en-US" altLang="zh-CN" sz="2800" dirty="0"/>
          </a:p>
        </p:txBody>
      </p:sp>
      <p:graphicFrame>
        <p:nvGraphicFramePr>
          <p:cNvPr id="2" name="表格 1"/>
          <p:cNvGraphicFramePr>
            <a:graphicFrameLocks noGrp="1"/>
          </p:cNvGraphicFramePr>
          <p:nvPr>
            <p:extLst>
              <p:ext uri="{D42A27DB-BD31-4B8C-83A1-F6EECF244321}">
                <p14:modId xmlns:p14="http://schemas.microsoft.com/office/powerpoint/2010/main" val="1986182485"/>
              </p:ext>
            </p:extLst>
          </p:nvPr>
        </p:nvGraphicFramePr>
        <p:xfrm>
          <a:off x="1334069" y="1295682"/>
          <a:ext cx="6467268" cy="2848356"/>
        </p:xfrm>
        <a:graphic>
          <a:graphicData uri="http://schemas.openxmlformats.org/drawingml/2006/table">
            <a:tbl>
              <a:tblPr firstRow="1" firstCol="1" bandRow="1">
                <a:tableStyleId>{5C22544A-7EE6-4342-B048-85BDC9FD1C3A}</a:tableStyleId>
              </a:tblPr>
              <a:tblGrid>
                <a:gridCol w="6467268">
                  <a:extLst>
                    <a:ext uri="{9D8B030D-6E8A-4147-A177-3AD203B41FA5}">
                      <a16:colId xmlns:a16="http://schemas.microsoft.com/office/drawing/2014/main" val="20000"/>
                    </a:ext>
                  </a:extLst>
                </a:gridCol>
              </a:tblGrid>
              <a:tr h="2373493">
                <a:tc>
                  <a:txBody>
                    <a:bodyPr/>
                    <a:lstStyle/>
                    <a:p>
                      <a:pPr indent="266700" algn="just">
                        <a:lnSpc>
                          <a:spcPct val="150000"/>
                        </a:lnSpc>
                        <a:spcAft>
                          <a:spcPts val="0"/>
                        </a:spcAft>
                      </a:pPr>
                      <a:r>
                        <a:rPr lang="en-US" sz="2000" kern="100" dirty="0">
                          <a:effectLst/>
                        </a:rPr>
                        <a:t>-</a:t>
                      </a:r>
                      <a:r>
                        <a:rPr lang="en-US" sz="2000" kern="100" dirty="0" err="1">
                          <a:effectLst/>
                        </a:rPr>
                        <a:t>cp</a:t>
                      </a:r>
                      <a:r>
                        <a:rPr lang="en-US" sz="2000" kern="100" dirty="0">
                          <a:effectLst/>
                        </a:rPr>
                        <a:t>            </a:t>
                      </a:r>
                      <a:endParaRPr lang="zh-CN" sz="2000" kern="100" dirty="0">
                        <a:effectLst/>
                      </a:endParaRPr>
                    </a:p>
                    <a:p>
                      <a:pPr indent="266700" algn="just">
                        <a:lnSpc>
                          <a:spcPct val="150000"/>
                        </a:lnSpc>
                        <a:spcAft>
                          <a:spcPts val="0"/>
                        </a:spcAft>
                      </a:pPr>
                      <a:r>
                        <a:rPr lang="en-US" altLang="zh-CN" sz="2000" dirty="0"/>
                        <a:t>Function: Copy a path from one location in HDFS to another location in HDFS </a:t>
                      </a:r>
                      <a:endParaRPr lang="en-001" altLang="zh-CN" sz="2000" dirty="0"/>
                    </a:p>
                    <a:p>
                      <a:pPr indent="266700" algn="just">
                        <a:lnSpc>
                          <a:spcPct val="150000"/>
                        </a:lnSpc>
                        <a:spcAft>
                          <a:spcPts val="0"/>
                        </a:spcAft>
                      </a:pPr>
                      <a:r>
                        <a:rPr lang="en-US" altLang="zh-CN" sz="2000" dirty="0"/>
                        <a:t>Example: </a:t>
                      </a:r>
                      <a:r>
                        <a:rPr lang="en-US" altLang="zh-CN" sz="2000" dirty="0" err="1"/>
                        <a:t>hdfs</a:t>
                      </a:r>
                      <a:r>
                        <a:rPr lang="en-US" altLang="zh-CN" sz="2000" dirty="0"/>
                        <a:t> </a:t>
                      </a:r>
                      <a:r>
                        <a:rPr lang="en-US" altLang="zh-CN" sz="2000" dirty="0" err="1"/>
                        <a:t>dfs</a:t>
                      </a:r>
                      <a:r>
                        <a:rPr lang="en-US" altLang="zh-CN" sz="2000" dirty="0"/>
                        <a:t> -cp /test/input/city.csv /input/city.csv </a:t>
                      </a:r>
                      <a:endParaRPr lang="en-001" altLang="zh-CN" sz="2000" dirty="0"/>
                    </a:p>
                    <a:p>
                      <a:pPr indent="266700" algn="just">
                        <a:lnSpc>
                          <a:spcPct val="150000"/>
                        </a:lnSpc>
                        <a:spcAft>
                          <a:spcPts val="0"/>
                        </a:spcAft>
                      </a:pPr>
                      <a:br>
                        <a:rPr lang="en-US" altLang="zh-CN" sz="2000" dirty="0"/>
                      </a:br>
                      <a:endParaRPr lang="zh-CN" sz="2000" kern="100" dirty="0">
                        <a:effectLst/>
                        <a:latin typeface="Calibri" panose="020F0502020204030204"/>
                        <a:ea typeface="宋体" panose="02010600030101010101" pitchFamily="2" charset="-122"/>
                        <a:cs typeface="Times New Roman" panose="02020603050405020304"/>
                      </a:endParaRPr>
                    </a:p>
                  </a:txBody>
                  <a:tcPr marL="76200" marR="76200" marT="76200" marB="76200"/>
                </a:tc>
                <a:extLst>
                  <a:ext uri="{0D108BD9-81ED-4DB2-BD59-A6C34878D82A}">
                    <a16:rowId xmlns:a16="http://schemas.microsoft.com/office/drawing/2014/main" val="10000"/>
                  </a:ext>
                </a:extLst>
              </a:tr>
            </a:tbl>
          </a:graphicData>
        </a:graphic>
      </p:graphicFrame>
      <p:sp>
        <p:nvSpPr>
          <p:cNvPr id="3" name="矩形 2">
            <a:extLst>
              <a:ext uri="{FF2B5EF4-FFF2-40B4-BE49-F238E27FC236}">
                <a16:creationId xmlns:a16="http://schemas.microsoft.com/office/drawing/2014/main" id="{67B47ADC-2679-FE28-063C-AB271A467DBA}"/>
              </a:ext>
            </a:extLst>
          </p:cNvPr>
          <p:cNvSpPr/>
          <p:nvPr/>
        </p:nvSpPr>
        <p:spPr bwMode="auto">
          <a:xfrm>
            <a:off x="1029364" y="120855"/>
            <a:ext cx="7085273" cy="646331"/>
          </a:xfrm>
          <a:prstGeom prst="rect">
            <a:avLst/>
          </a:prstGeom>
          <a:noFill/>
        </p:spPr>
        <p:txBody>
          <a:bodyPr wrap="none">
            <a:spAutoFit/>
          </a:bodyPr>
          <a:lstStyle/>
          <a:p>
            <a:pPr algn="ctr">
              <a:defRPr/>
            </a:pPr>
            <a:r>
              <a:rPr lang="en-US" altLang="zh-CN" sz="3600" kern="100" dirty="0">
                <a:latin typeface="+mn-ea"/>
                <a:cs typeface="Times New Roman" panose="02020603050405020304" pitchFamily="18" charset="0"/>
              </a:rPr>
              <a:t>D</a:t>
            </a:r>
            <a:r>
              <a:rPr lang="en-001" altLang="zh-CN" sz="3600" kern="100" dirty="0" err="1">
                <a:latin typeface="+mn-ea"/>
                <a:cs typeface="Times New Roman" panose="02020603050405020304" pitchFamily="18" charset="0"/>
              </a:rPr>
              <a:t>ata</a:t>
            </a:r>
            <a:r>
              <a:rPr lang="en-001" altLang="zh-CN" sz="3600" kern="100" dirty="0">
                <a:latin typeface="+mn-ea"/>
                <a:cs typeface="Times New Roman" panose="02020603050405020304" pitchFamily="18" charset="0"/>
              </a:rPr>
              <a:t> operation with </a:t>
            </a:r>
            <a:r>
              <a:rPr lang="zh-CN" altLang="en-US" sz="3600" kern="100" dirty="0">
                <a:latin typeface="+mn-ea"/>
                <a:cs typeface="Times New Roman" panose="02020603050405020304" pitchFamily="18" charset="0"/>
              </a:rPr>
              <a:t>HDFS-SHELL</a:t>
            </a:r>
            <a:endParaRPr lang="zh-CN" altLang="en-US"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内容占位符 1"/>
          <p:cNvSpPr txBox="1"/>
          <p:nvPr/>
        </p:nvSpPr>
        <p:spPr>
          <a:xfrm>
            <a:off x="191164" y="680013"/>
            <a:ext cx="8572500" cy="5143500"/>
          </a:xfrm>
          <a:prstGeom prst="rect">
            <a:avLst/>
          </a:prstGeom>
        </p:spPr>
        <p:txBody>
          <a:bodyPr/>
          <a:lstStyle/>
          <a:p>
            <a:pPr marL="0" lvl="1">
              <a:buFont typeface="Wingdings" panose="05000000000000000000" pitchFamily="2" charset="2"/>
              <a:buChar char="u"/>
            </a:pPr>
            <a:r>
              <a:rPr lang="en-001" altLang="zh-CN" sz="2400" dirty="0"/>
              <a:t> System information</a:t>
            </a:r>
            <a:endParaRPr lang="en-US" altLang="zh-CN" sz="2400" dirty="0"/>
          </a:p>
        </p:txBody>
      </p:sp>
      <p:graphicFrame>
        <p:nvGraphicFramePr>
          <p:cNvPr id="3" name="表格 2"/>
          <p:cNvGraphicFramePr>
            <a:graphicFrameLocks noGrp="1"/>
          </p:cNvGraphicFramePr>
          <p:nvPr>
            <p:extLst>
              <p:ext uri="{D42A27DB-BD31-4B8C-83A1-F6EECF244321}">
                <p14:modId xmlns:p14="http://schemas.microsoft.com/office/powerpoint/2010/main" val="1490714538"/>
              </p:ext>
            </p:extLst>
          </p:nvPr>
        </p:nvGraphicFramePr>
        <p:xfrm>
          <a:off x="272362" y="1255319"/>
          <a:ext cx="8572499" cy="3876422"/>
        </p:xfrm>
        <a:graphic>
          <a:graphicData uri="http://schemas.openxmlformats.org/drawingml/2006/table">
            <a:tbl>
              <a:tblPr firstRow="1" firstCol="1" bandRow="1">
                <a:tableStyleId>{5C22544A-7EE6-4342-B048-85BDC9FD1C3A}</a:tableStyleId>
              </a:tblPr>
              <a:tblGrid>
                <a:gridCol w="8572499">
                  <a:extLst>
                    <a:ext uri="{9D8B030D-6E8A-4147-A177-3AD203B41FA5}">
                      <a16:colId xmlns:a16="http://schemas.microsoft.com/office/drawing/2014/main" val="20000"/>
                    </a:ext>
                  </a:extLst>
                </a:gridCol>
              </a:tblGrid>
              <a:tr h="2742283">
                <a:tc>
                  <a:txBody>
                    <a:bodyPr/>
                    <a:lstStyle/>
                    <a:p>
                      <a:pPr indent="266700" algn="just">
                        <a:lnSpc>
                          <a:spcPct val="150000"/>
                        </a:lnSpc>
                        <a:spcAft>
                          <a:spcPts val="0"/>
                        </a:spcAft>
                      </a:pPr>
                      <a:r>
                        <a:rPr lang="en-US" altLang="zh-CN" sz="1400" dirty="0"/>
                        <a:t>-</a:t>
                      </a:r>
                      <a:r>
                        <a:rPr lang="en-US" altLang="zh-CN" sz="1400" dirty="0" err="1"/>
                        <a:t>df</a:t>
                      </a:r>
                      <a:r>
                        <a:rPr lang="en-US" altLang="zh-CN" sz="1400" dirty="0"/>
                        <a:t> </a:t>
                      </a:r>
                      <a:endParaRPr lang="en-001" altLang="zh-CN" sz="1400" dirty="0"/>
                    </a:p>
                    <a:p>
                      <a:pPr indent="266700" algn="just">
                        <a:lnSpc>
                          <a:spcPct val="150000"/>
                        </a:lnSpc>
                        <a:spcAft>
                          <a:spcPts val="0"/>
                        </a:spcAft>
                      </a:pPr>
                      <a:r>
                        <a:rPr lang="en-US" altLang="zh-CN" sz="1400" dirty="0"/>
                        <a:t>Function: Display file system space information </a:t>
                      </a:r>
                      <a:endParaRPr lang="en-001" altLang="zh-CN" sz="1400" dirty="0"/>
                    </a:p>
                    <a:p>
                      <a:pPr indent="266700" algn="just">
                        <a:lnSpc>
                          <a:spcPct val="150000"/>
                        </a:lnSpc>
                        <a:spcAft>
                          <a:spcPts val="0"/>
                        </a:spcAft>
                      </a:pPr>
                      <a:r>
                        <a:rPr lang="en-US" altLang="zh-CN" sz="1400" dirty="0"/>
                        <a:t>Example: </a:t>
                      </a:r>
                      <a:r>
                        <a:rPr lang="en-US" altLang="zh-CN" sz="1400" dirty="0" err="1"/>
                        <a:t>hdfs</a:t>
                      </a:r>
                      <a:r>
                        <a:rPr lang="en-US" altLang="zh-CN" sz="1400" dirty="0"/>
                        <a:t> </a:t>
                      </a:r>
                      <a:r>
                        <a:rPr lang="en-US" altLang="zh-CN" sz="1400" dirty="0" err="1"/>
                        <a:t>dfs</a:t>
                      </a:r>
                      <a:r>
                        <a:rPr lang="en-US" altLang="zh-CN" sz="1400" dirty="0"/>
                        <a:t> -</a:t>
                      </a:r>
                      <a:r>
                        <a:rPr lang="en-US" altLang="zh-CN" sz="1400" dirty="0" err="1"/>
                        <a:t>df</a:t>
                      </a:r>
                      <a:r>
                        <a:rPr lang="en-US" altLang="zh-CN" sz="1400" dirty="0"/>
                        <a:t> -h / </a:t>
                      </a:r>
                      <a:endParaRPr lang="en-001" altLang="zh-CN" sz="1400" dirty="0"/>
                    </a:p>
                    <a:p>
                      <a:pPr indent="266700" algn="just">
                        <a:lnSpc>
                          <a:spcPct val="150000"/>
                        </a:lnSpc>
                        <a:spcAft>
                          <a:spcPts val="0"/>
                        </a:spcAft>
                      </a:pPr>
                      <a:r>
                        <a:rPr lang="en-US" altLang="zh-CN" sz="1400" dirty="0"/>
                        <a:t>-du </a:t>
                      </a:r>
                      <a:endParaRPr lang="en-001" altLang="zh-CN" sz="1400" dirty="0"/>
                    </a:p>
                    <a:p>
                      <a:pPr indent="266700" algn="just">
                        <a:lnSpc>
                          <a:spcPct val="150000"/>
                        </a:lnSpc>
                        <a:spcAft>
                          <a:spcPts val="0"/>
                        </a:spcAft>
                      </a:pPr>
                      <a:r>
                        <a:rPr lang="en-US" altLang="zh-CN" sz="1400" dirty="0"/>
                        <a:t>Function: Display folder size information </a:t>
                      </a:r>
                      <a:endParaRPr lang="en-001" altLang="zh-CN" sz="1400" dirty="0"/>
                    </a:p>
                    <a:p>
                      <a:pPr indent="266700" algn="just">
                        <a:lnSpc>
                          <a:spcPct val="150000"/>
                        </a:lnSpc>
                        <a:spcAft>
                          <a:spcPts val="0"/>
                        </a:spcAft>
                      </a:pPr>
                      <a:r>
                        <a:rPr lang="en-US" altLang="zh-CN" sz="1400" dirty="0"/>
                        <a:t>Example: </a:t>
                      </a:r>
                      <a:r>
                        <a:rPr lang="en-US" altLang="zh-CN" sz="1400" dirty="0" err="1"/>
                        <a:t>hdfs</a:t>
                      </a:r>
                      <a:r>
                        <a:rPr lang="en-US" altLang="zh-CN" sz="1400" dirty="0"/>
                        <a:t> </a:t>
                      </a:r>
                      <a:r>
                        <a:rPr lang="en-US" altLang="zh-CN" sz="1400" dirty="0" err="1"/>
                        <a:t>dfs</a:t>
                      </a:r>
                      <a:r>
                        <a:rPr lang="en-US" altLang="zh-CN" sz="1400" dirty="0"/>
                        <a:t> -du -s -h /test </a:t>
                      </a:r>
                      <a:endParaRPr lang="en-001" altLang="zh-CN" sz="1400" dirty="0"/>
                    </a:p>
                    <a:p>
                      <a:pPr indent="266700" algn="just">
                        <a:lnSpc>
                          <a:spcPct val="150000"/>
                        </a:lnSpc>
                        <a:spcAft>
                          <a:spcPts val="0"/>
                        </a:spcAft>
                      </a:pPr>
                      <a:r>
                        <a:rPr lang="en-US" altLang="zh-CN" sz="1400" dirty="0"/>
                        <a:t>-count </a:t>
                      </a:r>
                      <a:endParaRPr lang="en-001" altLang="zh-CN" sz="1400" dirty="0"/>
                    </a:p>
                    <a:p>
                      <a:pPr indent="266700" algn="just">
                        <a:lnSpc>
                          <a:spcPct val="150000"/>
                        </a:lnSpc>
                        <a:spcAft>
                          <a:spcPts val="0"/>
                        </a:spcAft>
                      </a:pPr>
                      <a:r>
                        <a:rPr lang="en-US" altLang="zh-CN" sz="1400" dirty="0"/>
                        <a:t>Function: Count the number of file nodes in a specified directory </a:t>
                      </a:r>
                      <a:endParaRPr lang="en-001" altLang="zh-CN" sz="1400" dirty="0"/>
                    </a:p>
                    <a:p>
                      <a:pPr indent="266700" algn="just">
                        <a:lnSpc>
                          <a:spcPct val="150000"/>
                        </a:lnSpc>
                        <a:spcAft>
                          <a:spcPts val="0"/>
                        </a:spcAft>
                      </a:pPr>
                      <a:r>
                        <a:rPr lang="en-US" altLang="zh-CN" sz="1400" dirty="0"/>
                        <a:t>Example: </a:t>
                      </a:r>
                      <a:r>
                        <a:rPr lang="en-US" altLang="zh-CN" sz="1400" dirty="0" err="1"/>
                        <a:t>hdfs</a:t>
                      </a:r>
                      <a:r>
                        <a:rPr lang="en-US" altLang="zh-CN" sz="1400" dirty="0"/>
                        <a:t> </a:t>
                      </a:r>
                      <a:r>
                        <a:rPr lang="en-US" altLang="zh-CN" sz="1400" dirty="0" err="1"/>
                        <a:t>dfs</a:t>
                      </a:r>
                      <a:r>
                        <a:rPr lang="en-US" altLang="zh-CN" sz="1400" dirty="0"/>
                        <a:t> -count /</a:t>
                      </a:r>
                      <a:endParaRPr lang="en-001" altLang="zh-CN" sz="1400" dirty="0"/>
                    </a:p>
                    <a:p>
                      <a:pPr indent="266700" algn="just">
                        <a:lnSpc>
                          <a:spcPct val="150000"/>
                        </a:lnSpc>
                        <a:spcAft>
                          <a:spcPts val="0"/>
                        </a:spcAft>
                      </a:pPr>
                      <a:r>
                        <a:rPr lang="en-US" altLang="zh-CN" sz="1400" dirty="0"/>
                        <a:t> </a:t>
                      </a:r>
                      <a:br>
                        <a:rPr lang="en-US" altLang="zh-CN" sz="1400" dirty="0"/>
                      </a:br>
                      <a:endParaRPr lang="en-US" altLang="zh-CN" sz="1400" kern="100" dirty="0">
                        <a:effectLst/>
                        <a:latin typeface="Calibri" panose="020F0502020204030204"/>
                        <a:ea typeface="宋体" panose="02010600030101010101" pitchFamily="2" charset="-122"/>
                        <a:cs typeface="Times New Roman" panose="02020603050405020304"/>
                      </a:endParaRPr>
                    </a:p>
                    <a:p>
                      <a:pPr indent="266700" algn="just">
                        <a:lnSpc>
                          <a:spcPct val="150000"/>
                        </a:lnSpc>
                        <a:spcAft>
                          <a:spcPts val="0"/>
                        </a:spcAft>
                      </a:pPr>
                      <a:endParaRPr lang="zh-CN" sz="1000" kern="100" dirty="0">
                        <a:effectLst/>
                        <a:latin typeface="Calibri" panose="020F0502020204030204"/>
                        <a:ea typeface="宋体" panose="02010600030101010101" pitchFamily="2" charset="-122"/>
                        <a:cs typeface="Times New Roman" panose="02020603050405020304"/>
                      </a:endParaRPr>
                    </a:p>
                  </a:txBody>
                  <a:tcPr marL="75502" marR="75502" marT="75502" marB="75502"/>
                </a:tc>
                <a:extLst>
                  <a:ext uri="{0D108BD9-81ED-4DB2-BD59-A6C34878D82A}">
                    <a16:rowId xmlns:a16="http://schemas.microsoft.com/office/drawing/2014/main" val="10000"/>
                  </a:ext>
                </a:extLst>
              </a:tr>
            </a:tbl>
          </a:graphicData>
        </a:graphic>
      </p:graphicFrame>
      <p:pic>
        <p:nvPicPr>
          <p:cNvPr id="6147" name="图片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4468" y="2077521"/>
            <a:ext cx="5584825" cy="3810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图片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712" y="2989532"/>
            <a:ext cx="5616575" cy="296862"/>
          </a:xfrm>
          <a:prstGeom prst="rect">
            <a:avLst/>
          </a:prstGeom>
          <a:noFill/>
          <a:extLst>
            <a:ext uri="{909E8E84-426E-40DD-AFC4-6F175D3DCCD1}">
              <a14:hiddenFill xmlns:a14="http://schemas.microsoft.com/office/drawing/2010/main">
                <a:solidFill>
                  <a:srgbClr val="FFFFFF"/>
                </a:solidFill>
              </a14:hiddenFill>
            </a:ext>
          </a:extLst>
        </p:spPr>
      </p:pic>
      <p:pic>
        <p:nvPicPr>
          <p:cNvPr id="6145" name="图片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1874" y="4326168"/>
            <a:ext cx="5707062" cy="27463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3EBB940E-390B-62C7-F688-A3ABF075DDAE}"/>
              </a:ext>
            </a:extLst>
          </p:cNvPr>
          <p:cNvSpPr/>
          <p:nvPr/>
        </p:nvSpPr>
        <p:spPr bwMode="auto">
          <a:xfrm>
            <a:off x="1029364" y="120855"/>
            <a:ext cx="7085273" cy="646331"/>
          </a:xfrm>
          <a:prstGeom prst="rect">
            <a:avLst/>
          </a:prstGeom>
          <a:noFill/>
        </p:spPr>
        <p:txBody>
          <a:bodyPr wrap="none">
            <a:spAutoFit/>
          </a:bodyPr>
          <a:lstStyle/>
          <a:p>
            <a:pPr algn="ctr">
              <a:defRPr/>
            </a:pPr>
            <a:r>
              <a:rPr lang="en-US" altLang="zh-CN" sz="3600" kern="100" dirty="0">
                <a:latin typeface="+mn-ea"/>
                <a:cs typeface="Times New Roman" panose="02020603050405020304" pitchFamily="18" charset="0"/>
              </a:rPr>
              <a:t>D</a:t>
            </a:r>
            <a:r>
              <a:rPr lang="en-001" altLang="zh-CN" sz="3600" kern="100" dirty="0" err="1">
                <a:latin typeface="+mn-ea"/>
                <a:cs typeface="Times New Roman" panose="02020603050405020304" pitchFamily="18" charset="0"/>
              </a:rPr>
              <a:t>ata</a:t>
            </a:r>
            <a:r>
              <a:rPr lang="en-001" altLang="zh-CN" sz="3600" kern="100" dirty="0">
                <a:latin typeface="+mn-ea"/>
                <a:cs typeface="Times New Roman" panose="02020603050405020304" pitchFamily="18" charset="0"/>
              </a:rPr>
              <a:t> operation with </a:t>
            </a:r>
            <a:r>
              <a:rPr lang="zh-CN" altLang="en-US" sz="3600" kern="100" dirty="0">
                <a:latin typeface="+mn-ea"/>
                <a:cs typeface="Times New Roman" panose="02020603050405020304" pitchFamily="18" charset="0"/>
              </a:rPr>
              <a:t>HDFS-SHELL</a:t>
            </a:r>
            <a:endParaRPr lang="zh-CN" altLang="en-US"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15049" y="184600"/>
            <a:ext cx="8367676" cy="646331"/>
          </a:xfrm>
          <a:prstGeom prst="rect">
            <a:avLst/>
          </a:prstGeom>
          <a:noFill/>
        </p:spPr>
        <p:txBody>
          <a:bodyPr wrap="none">
            <a:spAutoFit/>
          </a:bodyPr>
          <a:lstStyle/>
          <a:p>
            <a:pPr algn="ctr">
              <a:defRPr/>
            </a:pPr>
            <a:r>
              <a:rPr lang="en-US" altLang="zh-CN" sz="3600" kern="100" dirty="0">
                <a:latin typeface="+mn-ea"/>
                <a:cs typeface="Times New Roman" panose="02020603050405020304" pitchFamily="18" charset="0"/>
              </a:rPr>
              <a:t>D</a:t>
            </a:r>
            <a:r>
              <a:rPr lang="en-001" altLang="zh-CN" sz="3600" kern="100" dirty="0" err="1">
                <a:latin typeface="+mn-ea"/>
                <a:cs typeface="Times New Roman" panose="02020603050405020304" pitchFamily="18" charset="0"/>
              </a:rPr>
              <a:t>ata</a:t>
            </a:r>
            <a:r>
              <a:rPr lang="en-001" altLang="zh-CN" sz="3600" kern="100" dirty="0">
                <a:latin typeface="+mn-ea"/>
                <a:cs typeface="Times New Roman" panose="02020603050405020304" pitchFamily="18" charset="0"/>
              </a:rPr>
              <a:t> operation with </a:t>
            </a:r>
            <a:r>
              <a:rPr lang="zh-CN" altLang="en-US" sz="3600" kern="100" dirty="0">
                <a:latin typeface="+mn-ea"/>
                <a:cs typeface="Times New Roman" panose="02020603050405020304" pitchFamily="18" charset="0"/>
              </a:rPr>
              <a:t>JAVA-API</a:t>
            </a:r>
            <a:r>
              <a:rPr lang="en-001" altLang="zh-CN" sz="3600" kern="100" dirty="0">
                <a:latin typeface="+mn-ea"/>
                <a:cs typeface="Times New Roman" panose="02020603050405020304" pitchFamily="18" charset="0"/>
              </a:rPr>
              <a:t> or others</a:t>
            </a:r>
            <a:endParaRPr lang="zh-CN" altLang="en-US" sz="3600" kern="100" dirty="0">
              <a:latin typeface="+mn-ea"/>
              <a:cs typeface="Times New Roman" panose="02020603050405020304" pitchFamily="18" charset="0"/>
            </a:endParaRPr>
          </a:p>
        </p:txBody>
      </p:sp>
      <p:sp>
        <p:nvSpPr>
          <p:cNvPr id="32" name="内容占位符 1"/>
          <p:cNvSpPr txBox="1"/>
          <p:nvPr/>
        </p:nvSpPr>
        <p:spPr>
          <a:xfrm>
            <a:off x="223520" y="929005"/>
            <a:ext cx="5015230" cy="3830955"/>
          </a:xfrm>
          <a:prstGeom prst="rect">
            <a:avLst/>
          </a:prstGeom>
        </p:spPr>
        <p:txBody>
          <a:bodyPr/>
          <a:lstStyle/>
          <a:p>
            <a:pPr lvl="1" indent="-342900">
              <a:lnSpc>
                <a:spcPct val="160000"/>
              </a:lnSpc>
              <a:buFont typeface="Wingdings" panose="05000000000000000000" charset="0"/>
              <a:buChar char="u"/>
            </a:pPr>
            <a:r>
              <a:rPr lang="zh-CN" altLang="zh-CN" sz="2000" dirty="0"/>
              <a:t>Accessing HDFS file system using FileSystem </a:t>
            </a:r>
            <a:endParaRPr lang="en-001" altLang="zh-CN" sz="2000" dirty="0"/>
          </a:p>
          <a:p>
            <a:pPr lvl="1" indent="-342900">
              <a:lnSpc>
                <a:spcPct val="160000"/>
              </a:lnSpc>
              <a:buFont typeface="Wingdings" panose="05000000000000000000" charset="0"/>
              <a:buChar char="u"/>
            </a:pPr>
            <a:r>
              <a:rPr lang="zh-CN" altLang="zh-CN" sz="2000" dirty="0"/>
              <a:t>Checking if a file or directory exists </a:t>
            </a:r>
            <a:endParaRPr lang="en-001" altLang="zh-CN" sz="2000" dirty="0"/>
          </a:p>
          <a:p>
            <a:pPr lvl="1" indent="-342900">
              <a:lnSpc>
                <a:spcPct val="160000"/>
              </a:lnSpc>
              <a:buFont typeface="Wingdings" panose="05000000000000000000" charset="0"/>
              <a:buChar char="u"/>
            </a:pPr>
            <a:r>
              <a:rPr lang="zh-CN" altLang="zh-CN" sz="2000" dirty="0"/>
              <a:t>Creating an HDFS directory </a:t>
            </a:r>
            <a:endParaRPr lang="en-001" altLang="zh-CN" sz="2000" dirty="0"/>
          </a:p>
          <a:p>
            <a:pPr lvl="1" indent="-342900">
              <a:lnSpc>
                <a:spcPct val="160000"/>
              </a:lnSpc>
              <a:buFont typeface="Wingdings" panose="05000000000000000000" charset="0"/>
              <a:buChar char="u"/>
            </a:pPr>
            <a:r>
              <a:rPr lang="zh-CN" altLang="zh-CN" sz="2000" dirty="0"/>
              <a:t>Deleting an HDFS directory </a:t>
            </a:r>
            <a:endParaRPr lang="en-001" altLang="zh-CN" sz="2000" dirty="0"/>
          </a:p>
          <a:p>
            <a:pPr lvl="1" indent="-342900">
              <a:lnSpc>
                <a:spcPct val="160000"/>
              </a:lnSpc>
              <a:buFont typeface="Wingdings" panose="05000000000000000000" charset="0"/>
              <a:buChar char="u"/>
            </a:pPr>
            <a:r>
              <a:rPr lang="zh-CN" altLang="zh-CN" sz="2000" dirty="0"/>
              <a:t>Listing the names of files or directories in a directory </a:t>
            </a:r>
          </a:p>
          <a:p>
            <a:pPr lvl="1" indent="-342900">
              <a:lnSpc>
                <a:spcPct val="160000"/>
              </a:lnSpc>
              <a:buFont typeface="Wingdings" panose="05000000000000000000" charset="0"/>
              <a:buChar char="u"/>
            </a:pPr>
            <a:endParaRPr lang="en-001" altLang="zh-CN" sz="2400" dirty="0"/>
          </a:p>
          <a:p>
            <a:pPr lvl="1" indent="-342900">
              <a:lnSpc>
                <a:spcPct val="160000"/>
              </a:lnSpc>
              <a:buFont typeface="Wingdings" panose="05000000000000000000" charset="0"/>
              <a:buChar char="u"/>
            </a:pPr>
            <a:endParaRPr lang="zh-CN" altLang="en-US" sz="2400" dirty="0"/>
          </a:p>
        </p:txBody>
      </p:sp>
      <p:sp>
        <p:nvSpPr>
          <p:cNvPr id="2" name="内容占位符 1"/>
          <p:cNvSpPr txBox="1"/>
          <p:nvPr/>
        </p:nvSpPr>
        <p:spPr>
          <a:xfrm>
            <a:off x="5160010" y="929005"/>
            <a:ext cx="3642360" cy="3830955"/>
          </a:xfrm>
          <a:prstGeom prst="rect">
            <a:avLst/>
          </a:prstGeom>
        </p:spPr>
        <p:txBody>
          <a:bodyPr/>
          <a:lstStyle/>
          <a:p>
            <a:pPr lvl="1" indent="-342900">
              <a:lnSpc>
                <a:spcPct val="160000"/>
              </a:lnSpc>
              <a:buFont typeface="Wingdings" panose="05000000000000000000" charset="0"/>
              <a:buChar char="u"/>
            </a:pPr>
            <a:r>
              <a:rPr lang="en-001" altLang="zh-CN" sz="2000" dirty="0"/>
              <a:t>Upload file</a:t>
            </a:r>
            <a:endParaRPr lang="en-US" altLang="zh-CN" sz="2000" dirty="0"/>
          </a:p>
          <a:p>
            <a:pPr lvl="1" indent="-342900">
              <a:lnSpc>
                <a:spcPct val="160000"/>
              </a:lnSpc>
              <a:buFont typeface="Wingdings" panose="05000000000000000000" charset="0"/>
              <a:buChar char="u"/>
            </a:pPr>
            <a:r>
              <a:rPr lang="en-001" altLang="zh-CN" sz="2000" dirty="0"/>
              <a:t>Download file</a:t>
            </a:r>
            <a:endParaRPr lang="en-US" altLang="zh-CN" sz="2000" dirty="0"/>
          </a:p>
          <a:p>
            <a:pPr lvl="1" indent="-342900">
              <a:lnSpc>
                <a:spcPct val="160000"/>
              </a:lnSpc>
              <a:buFont typeface="Wingdings" panose="05000000000000000000" charset="0"/>
              <a:buChar char="u"/>
            </a:pPr>
            <a:r>
              <a:rPr lang="en-001" altLang="zh-CN" sz="2000" dirty="0"/>
              <a:t>Delete file</a:t>
            </a:r>
            <a:endParaRPr lang="zh-CN" altLang="en-US" sz="2000" dirty="0"/>
          </a:p>
          <a:p>
            <a:pPr lvl="1" indent="-342900">
              <a:lnSpc>
                <a:spcPct val="160000"/>
              </a:lnSpc>
              <a:buFont typeface="Wingdings" panose="05000000000000000000" charset="0"/>
              <a:buChar char="u"/>
            </a:pPr>
            <a:r>
              <a:rPr lang="en-001" altLang="zh-CN" sz="2000" dirty="0"/>
              <a:t>Display</a:t>
            </a:r>
            <a:endParaRPr lang="zh-CN" altLang="en-US" sz="2000" dirty="0"/>
          </a:p>
        </p:txBody>
      </p:sp>
      <p:sp>
        <p:nvSpPr>
          <p:cNvPr id="3" name="Rectangle 1">
            <a:extLst>
              <a:ext uri="{FF2B5EF4-FFF2-40B4-BE49-F238E27FC236}">
                <a16:creationId xmlns:a16="http://schemas.microsoft.com/office/drawing/2014/main" id="{FA20A486-8CB8-0C74-0DF8-F0FF1455F25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AC0F597-8396-47F2-865E-6D60ADF43EBA}"/>
              </a:ext>
            </a:extLst>
          </p:cNvPr>
          <p:cNvSpPr txBox="1"/>
          <p:nvPr/>
        </p:nvSpPr>
        <p:spPr>
          <a:xfrm>
            <a:off x="127335" y="1305759"/>
            <a:ext cx="8720667" cy="1200329"/>
          </a:xfrm>
          <a:prstGeom prst="rect">
            <a:avLst/>
          </a:prstGeom>
          <a:noFill/>
        </p:spPr>
        <p:txBody>
          <a:bodyPr wrap="square">
            <a:spAutoFit/>
          </a:bodyPr>
          <a:lstStyle/>
          <a:p>
            <a:r>
              <a:rPr lang="en-001" altLang="zh-CN" sz="2400" b="1" i="0" dirty="0" err="1">
                <a:solidFill>
                  <a:srgbClr val="333333"/>
                </a:solidFill>
                <a:effectLst/>
                <a:latin typeface="Helvetica Neue"/>
              </a:rPr>
              <a:t>Referance</a:t>
            </a:r>
            <a:endParaRPr lang="zh-CN" altLang="en-US" sz="2400" b="1" i="0" dirty="0">
              <a:solidFill>
                <a:srgbClr val="333333"/>
              </a:solidFill>
              <a:effectLst/>
              <a:latin typeface="Helvetica Neue"/>
            </a:endParaRPr>
          </a:p>
          <a:p>
            <a:endParaRPr lang="en-US" altLang="zh-CN" sz="2400" dirty="0"/>
          </a:p>
          <a:p>
            <a:r>
              <a:rPr lang="en-US" altLang="zh-CN" sz="2400" dirty="0"/>
              <a:t>http://dblab.xmu.edu.cn/blog/290-2/</a:t>
            </a:r>
            <a:endParaRPr lang="zh-CN" altLang="en-US" sz="2400" dirty="0"/>
          </a:p>
        </p:txBody>
      </p:sp>
    </p:spTree>
    <p:extLst>
      <p:ext uri="{BB962C8B-B14F-4D97-AF65-F5344CB8AC3E}">
        <p14:creationId xmlns:p14="http://schemas.microsoft.com/office/powerpoint/2010/main" val="461742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57761" y="237664"/>
            <a:ext cx="4520789" cy="646331"/>
          </a:xfrm>
          <a:prstGeom prst="rect">
            <a:avLst/>
          </a:prstGeom>
          <a:noFill/>
        </p:spPr>
        <p:txBody>
          <a:bodyPr wrap="none">
            <a:spAutoFit/>
          </a:bodyPr>
          <a:lstStyle/>
          <a:p>
            <a:pPr algn="ctr">
              <a:defRPr/>
            </a:pPr>
            <a:r>
              <a:rPr lang="en-US" altLang="zh-CN" sz="3600" kern="100" dirty="0">
                <a:latin typeface="+mn-ea"/>
                <a:cs typeface="Times New Roman" panose="02020603050405020304" pitchFamily="18" charset="0"/>
              </a:rPr>
              <a:t>Hadoop</a:t>
            </a:r>
            <a:r>
              <a:rPr lang="en-001" altLang="zh-CN" sz="3600" kern="100" dirty="0">
                <a:latin typeface="+mn-ea"/>
                <a:cs typeface="Times New Roman" panose="02020603050405020304" pitchFamily="18" charset="0"/>
              </a:rPr>
              <a:t> deployment</a:t>
            </a:r>
            <a:endParaRPr lang="zh-CN" altLang="en-US" sz="3600" kern="100" dirty="0">
              <a:latin typeface="+mn-ea"/>
              <a:cs typeface="Times New Roman" panose="02020603050405020304" pitchFamily="18" charset="0"/>
            </a:endParaRPr>
          </a:p>
        </p:txBody>
      </p:sp>
      <p:sp>
        <p:nvSpPr>
          <p:cNvPr id="32" name="内容占位符 1"/>
          <p:cNvSpPr txBox="1">
            <a:spLocks/>
          </p:cNvSpPr>
          <p:nvPr/>
        </p:nvSpPr>
        <p:spPr>
          <a:xfrm>
            <a:off x="191164" y="1568741"/>
            <a:ext cx="8572500" cy="4254772"/>
          </a:xfrm>
          <a:prstGeom prst="rect">
            <a:avLst/>
          </a:prstGeom>
        </p:spPr>
        <p:txBody>
          <a:bodyPr/>
          <a:lstStyle/>
          <a:p>
            <a:pPr>
              <a:buFont typeface="Wingdings" pitchFamily="2" charset="2"/>
              <a:buChar char="u"/>
            </a:pPr>
            <a:r>
              <a:rPr lang="en-001" altLang="zh-CN" sz="2800" dirty="0"/>
              <a:t>Hadoop supports three deployment modes</a:t>
            </a:r>
            <a:r>
              <a:rPr lang="en-US" altLang="zh-CN" sz="2800" dirty="0"/>
              <a:t>(</a:t>
            </a:r>
            <a:r>
              <a:rPr lang="en-001" altLang="zh-CN" sz="2800" b="1" dirty="0">
                <a:latin typeface="+mj-ea"/>
                <a:ea typeface="+mj-ea"/>
              </a:rPr>
              <a:t>textbook </a:t>
            </a:r>
            <a:r>
              <a:rPr lang="en-US" altLang="zh-CN" sz="2800" b="1" dirty="0">
                <a:latin typeface="+mj-ea"/>
                <a:ea typeface="+mj-ea"/>
              </a:rPr>
              <a:t>3.3</a:t>
            </a:r>
            <a:r>
              <a:rPr lang="en-US" altLang="zh-CN" sz="2800" dirty="0"/>
              <a:t>)</a:t>
            </a:r>
            <a:r>
              <a:rPr lang="zh-CN" altLang="en-US" sz="2800" dirty="0"/>
              <a:t>：</a:t>
            </a:r>
            <a:endParaRPr lang="zh-CN" altLang="zh-CN" sz="2800" dirty="0"/>
          </a:p>
          <a:p>
            <a:pPr lvl="1">
              <a:buFont typeface="Wingdings" pitchFamily="2" charset="2"/>
              <a:buChar char="l"/>
            </a:pPr>
            <a:r>
              <a:rPr lang="en-001" altLang="zh-CN" sz="2400" dirty="0"/>
              <a:t>Standalone</a:t>
            </a:r>
            <a:endParaRPr lang="zh-CN" altLang="zh-CN" sz="2400" dirty="0"/>
          </a:p>
          <a:p>
            <a:pPr lvl="1">
              <a:buFont typeface="Wingdings" pitchFamily="2" charset="2"/>
              <a:buChar char="l"/>
            </a:pPr>
            <a:r>
              <a:rPr lang="en-001" altLang="zh-CN" sz="2400" dirty="0"/>
              <a:t>Pseudo-distributed</a:t>
            </a:r>
            <a:endParaRPr lang="zh-CN" altLang="zh-CN" sz="2400" dirty="0"/>
          </a:p>
          <a:p>
            <a:pPr lvl="1">
              <a:buFont typeface="Wingdings" pitchFamily="2" charset="2"/>
              <a:buChar char="l"/>
            </a:pPr>
            <a:r>
              <a:rPr lang="en-001" altLang="zh-CN" sz="2400" dirty="0"/>
              <a:t>Distributed</a:t>
            </a:r>
            <a:endParaRPr lang="zh-CN" altLang="zh-C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内容占位符 1"/>
          <p:cNvSpPr txBox="1">
            <a:spLocks/>
          </p:cNvSpPr>
          <p:nvPr/>
        </p:nvSpPr>
        <p:spPr>
          <a:xfrm>
            <a:off x="285750" y="1270856"/>
            <a:ext cx="8572500" cy="5143500"/>
          </a:xfrm>
          <a:prstGeom prst="rect">
            <a:avLst/>
          </a:prstGeom>
        </p:spPr>
        <p:txBody>
          <a:bodyPr/>
          <a:lstStyle/>
          <a:p>
            <a:pPr marL="0" lvl="1">
              <a:buFont typeface="Wingdings" pitchFamily="2" charset="2"/>
              <a:buChar char="u"/>
            </a:pPr>
            <a:r>
              <a:rPr lang="en-001" altLang="zh-CN" sz="2800" dirty="0"/>
              <a:t>Standalone</a:t>
            </a:r>
            <a:r>
              <a:rPr lang="zh-CN" altLang="en-US" sz="2800" dirty="0"/>
              <a:t>：</a:t>
            </a:r>
            <a:endParaRPr lang="zh-CN" altLang="zh-CN" sz="2800" dirty="0"/>
          </a:p>
          <a:p>
            <a:pPr lvl="1">
              <a:buFont typeface="Wingdings" pitchFamily="2" charset="2"/>
              <a:buChar char="l"/>
            </a:pPr>
            <a:r>
              <a:rPr lang="en-001" altLang="zh-CN" sz="2400" dirty="0"/>
              <a:t>Default mode</a:t>
            </a:r>
            <a:endParaRPr lang="en-US" altLang="zh-CN" sz="2400" dirty="0"/>
          </a:p>
          <a:p>
            <a:pPr lvl="1">
              <a:buFont typeface="Wingdings" pitchFamily="2" charset="2"/>
              <a:buChar char="l"/>
            </a:pPr>
            <a:r>
              <a:rPr lang="en-001" altLang="zh-CN" sz="2400" dirty="0"/>
              <a:t>Running on a single machine, without a distributed file system</a:t>
            </a:r>
            <a:endParaRPr lang="en-US" altLang="zh-CN" sz="2400" dirty="0"/>
          </a:p>
          <a:p>
            <a:pPr lvl="1">
              <a:buFont typeface="Wingdings" pitchFamily="2" charset="2"/>
              <a:buChar char="l"/>
            </a:pPr>
            <a:r>
              <a:rPr lang="en-001" altLang="zh-CN" sz="2400" dirty="0"/>
              <a:t>Hardly anyone uses this mode</a:t>
            </a:r>
            <a:endParaRPr lang="zh-CN" altLang="zh-CN" sz="2400" dirty="0"/>
          </a:p>
        </p:txBody>
      </p:sp>
      <p:sp>
        <p:nvSpPr>
          <p:cNvPr id="2" name="矩形 1">
            <a:extLst>
              <a:ext uri="{FF2B5EF4-FFF2-40B4-BE49-F238E27FC236}">
                <a16:creationId xmlns:a16="http://schemas.microsoft.com/office/drawing/2014/main" id="{03D02D18-9936-480D-CF0E-97A9DF106A8F}"/>
              </a:ext>
            </a:extLst>
          </p:cNvPr>
          <p:cNvSpPr/>
          <p:nvPr/>
        </p:nvSpPr>
        <p:spPr bwMode="auto">
          <a:xfrm>
            <a:off x="957761" y="216562"/>
            <a:ext cx="4520789" cy="646331"/>
          </a:xfrm>
          <a:prstGeom prst="rect">
            <a:avLst/>
          </a:prstGeom>
          <a:noFill/>
        </p:spPr>
        <p:txBody>
          <a:bodyPr wrap="none">
            <a:spAutoFit/>
          </a:bodyPr>
          <a:lstStyle/>
          <a:p>
            <a:pPr algn="ctr">
              <a:defRPr/>
            </a:pPr>
            <a:r>
              <a:rPr lang="en-US" altLang="zh-CN" sz="3600" kern="100" dirty="0">
                <a:latin typeface="+mn-ea"/>
                <a:cs typeface="Times New Roman" panose="02020603050405020304" pitchFamily="18" charset="0"/>
              </a:rPr>
              <a:t>Hadoop</a:t>
            </a:r>
            <a:r>
              <a:rPr lang="en-001" altLang="zh-CN" sz="3600" kern="100" dirty="0">
                <a:latin typeface="+mn-ea"/>
                <a:cs typeface="Times New Roman" panose="02020603050405020304" pitchFamily="18" charset="0"/>
              </a:rPr>
              <a:t> deployment</a:t>
            </a:r>
            <a:endParaRPr lang="zh-CN" altLang="en-US" sz="3600" kern="100" dirty="0">
              <a:latin typeface="+mn-ea"/>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内容占位符 1"/>
          <p:cNvSpPr txBox="1">
            <a:spLocks/>
          </p:cNvSpPr>
          <p:nvPr/>
        </p:nvSpPr>
        <p:spPr>
          <a:xfrm>
            <a:off x="285750" y="1313059"/>
            <a:ext cx="8572500" cy="5143500"/>
          </a:xfrm>
          <a:prstGeom prst="rect">
            <a:avLst/>
          </a:prstGeom>
        </p:spPr>
        <p:txBody>
          <a:bodyPr/>
          <a:lstStyle/>
          <a:p>
            <a:pPr marL="0" lvl="1">
              <a:buFont typeface="Wingdings" pitchFamily="2" charset="2"/>
              <a:buChar char="u"/>
            </a:pPr>
            <a:r>
              <a:rPr lang="en-001" altLang="zh-CN" sz="2800" dirty="0"/>
              <a:t>Pseudo-distributed</a:t>
            </a:r>
            <a:r>
              <a:rPr lang="zh-CN" altLang="en-US" sz="2800" dirty="0"/>
              <a:t>：</a:t>
            </a:r>
            <a:endParaRPr lang="en-US" altLang="zh-CN" sz="2400" dirty="0"/>
          </a:p>
          <a:p>
            <a:pPr lvl="1">
              <a:buFont typeface="Wingdings" pitchFamily="2" charset="2"/>
              <a:buChar char="l"/>
            </a:pPr>
            <a:r>
              <a:rPr lang="en-US" altLang="zh-CN" sz="2400" dirty="0"/>
              <a:t>R</a:t>
            </a:r>
            <a:r>
              <a:rPr lang="en-001" altLang="zh-CN" sz="2400" dirty="0" err="1"/>
              <a:t>uns</a:t>
            </a:r>
            <a:r>
              <a:rPr lang="en-001" altLang="zh-CN" sz="2400" dirty="0"/>
              <a:t> on a single machine, but with a distributed file system</a:t>
            </a:r>
          </a:p>
          <a:p>
            <a:pPr lvl="1">
              <a:buFont typeface="Wingdings" pitchFamily="2" charset="2"/>
              <a:buChar char="l"/>
            </a:pPr>
            <a:r>
              <a:rPr lang="en-US" altLang="zh-CN" sz="2400" dirty="0"/>
              <a:t>T</a:t>
            </a:r>
            <a:r>
              <a:rPr lang="en-001" altLang="zh-CN" sz="2400" dirty="0"/>
              <a:t>he single machine simulates multiple hosts to complete jobs in a distributed manner</a:t>
            </a:r>
          </a:p>
          <a:p>
            <a:pPr lvl="1">
              <a:buFont typeface="Wingdings" pitchFamily="2" charset="2"/>
              <a:buChar char="l"/>
            </a:pPr>
            <a:r>
              <a:rPr lang="en-US" altLang="zh-CN" sz="2400" dirty="0"/>
              <a:t>U</a:t>
            </a:r>
            <a:r>
              <a:rPr lang="en-001" altLang="zh-CN" sz="2400" dirty="0"/>
              <a:t>sed for quick testing to simulate the effects of distribution</a:t>
            </a:r>
            <a:endParaRPr lang="zh-CN" altLang="zh-CN" sz="2400" dirty="0"/>
          </a:p>
        </p:txBody>
      </p:sp>
      <p:sp>
        <p:nvSpPr>
          <p:cNvPr id="2" name="矩形 1">
            <a:extLst>
              <a:ext uri="{FF2B5EF4-FFF2-40B4-BE49-F238E27FC236}">
                <a16:creationId xmlns:a16="http://schemas.microsoft.com/office/drawing/2014/main" id="{41466FBD-AB4F-3184-8D32-0FB686392A3E}"/>
              </a:ext>
            </a:extLst>
          </p:cNvPr>
          <p:cNvSpPr/>
          <p:nvPr/>
        </p:nvSpPr>
        <p:spPr bwMode="auto">
          <a:xfrm>
            <a:off x="957761" y="237664"/>
            <a:ext cx="4520789" cy="646331"/>
          </a:xfrm>
          <a:prstGeom prst="rect">
            <a:avLst/>
          </a:prstGeom>
          <a:noFill/>
        </p:spPr>
        <p:txBody>
          <a:bodyPr wrap="none">
            <a:spAutoFit/>
          </a:bodyPr>
          <a:lstStyle/>
          <a:p>
            <a:pPr algn="ctr">
              <a:defRPr/>
            </a:pPr>
            <a:r>
              <a:rPr lang="en-US" altLang="zh-CN" sz="3600" kern="100" dirty="0">
                <a:latin typeface="+mn-ea"/>
                <a:cs typeface="Times New Roman" panose="02020603050405020304" pitchFamily="18" charset="0"/>
              </a:rPr>
              <a:t>Hadoop</a:t>
            </a:r>
            <a:r>
              <a:rPr lang="en-001" altLang="zh-CN" sz="3600" kern="100" dirty="0">
                <a:latin typeface="+mn-ea"/>
                <a:cs typeface="Times New Roman" panose="02020603050405020304" pitchFamily="18" charset="0"/>
              </a:rPr>
              <a:t> deployment</a:t>
            </a:r>
            <a:endParaRPr lang="zh-CN" altLang="en-US" sz="3600" kern="100" dirty="0">
              <a:latin typeface="+mn-ea"/>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内容占位符 1"/>
          <p:cNvSpPr txBox="1">
            <a:spLocks/>
          </p:cNvSpPr>
          <p:nvPr/>
        </p:nvSpPr>
        <p:spPr>
          <a:xfrm>
            <a:off x="191164" y="680013"/>
            <a:ext cx="8572500" cy="5143500"/>
          </a:xfrm>
          <a:prstGeom prst="rect">
            <a:avLst/>
          </a:prstGeom>
        </p:spPr>
        <p:txBody>
          <a:bodyPr/>
          <a:lstStyle/>
          <a:p>
            <a:pPr marL="0" lvl="1">
              <a:buFont typeface="Wingdings" pitchFamily="2" charset="2"/>
              <a:buChar char="u"/>
            </a:pPr>
            <a:endParaRPr lang="en-US" altLang="zh-CN" sz="2800" dirty="0"/>
          </a:p>
          <a:p>
            <a:pPr marL="0" lvl="1">
              <a:buFont typeface="Wingdings" pitchFamily="2" charset="2"/>
              <a:buChar char="u"/>
            </a:pPr>
            <a:r>
              <a:rPr lang="en-001" altLang="zh-CN" sz="2800" dirty="0"/>
              <a:t>Distributed Mode</a:t>
            </a:r>
            <a:r>
              <a:rPr lang="zh-CN" altLang="en-US" sz="2800" dirty="0"/>
              <a:t>：</a:t>
            </a:r>
          </a:p>
          <a:p>
            <a:pPr lvl="1">
              <a:buFont typeface="Wingdings" pitchFamily="2" charset="2"/>
              <a:buChar char="l"/>
            </a:pPr>
            <a:r>
              <a:rPr lang="zh-CN" altLang="zh-CN" sz="2400" dirty="0"/>
              <a:t>It requires multiple machines to implement a cluster system. In this case, a distributed file system with multiple nodes will be used, and tasks will be assigned to multiple machines for processing. </a:t>
            </a:r>
            <a:endParaRPr lang="en-001" altLang="zh-CN" sz="2400" dirty="0"/>
          </a:p>
          <a:p>
            <a:pPr lvl="1">
              <a:buFont typeface="Wingdings" pitchFamily="2" charset="2"/>
              <a:buChar char="l"/>
            </a:pPr>
            <a:r>
              <a:rPr lang="zh-CN" altLang="zh-CN" sz="2400" dirty="0"/>
              <a:t>This deployment pattern is generally used in production environments. </a:t>
            </a:r>
            <a:endParaRPr lang="en-001" altLang="zh-CN" sz="2400" dirty="0"/>
          </a:p>
          <a:p>
            <a:pPr lvl="1">
              <a:buFont typeface="Wingdings" pitchFamily="2" charset="2"/>
              <a:buChar char="l"/>
            </a:pPr>
            <a:r>
              <a:rPr lang="zh-CN" altLang="zh-CN" sz="2400" dirty="0"/>
              <a:t>Using a distributed file system (HDFS) to improve storage performance and data redundancy capabilities. </a:t>
            </a:r>
          </a:p>
          <a:p>
            <a:pPr lvl="1">
              <a:buFont typeface="Wingdings" pitchFamily="2" charset="2"/>
              <a:buChar char="l"/>
            </a:pPr>
            <a:endParaRPr lang="en-US" altLang="zh-CN" sz="2400" dirty="0"/>
          </a:p>
        </p:txBody>
      </p:sp>
      <p:sp>
        <p:nvSpPr>
          <p:cNvPr id="2" name="矩形 1">
            <a:extLst>
              <a:ext uri="{FF2B5EF4-FFF2-40B4-BE49-F238E27FC236}">
                <a16:creationId xmlns:a16="http://schemas.microsoft.com/office/drawing/2014/main" id="{AFCAEBB6-69F2-E641-D35A-415453EA3D93}"/>
              </a:ext>
            </a:extLst>
          </p:cNvPr>
          <p:cNvSpPr/>
          <p:nvPr/>
        </p:nvSpPr>
        <p:spPr bwMode="auto">
          <a:xfrm>
            <a:off x="957761" y="237664"/>
            <a:ext cx="4520789" cy="646331"/>
          </a:xfrm>
          <a:prstGeom prst="rect">
            <a:avLst/>
          </a:prstGeom>
          <a:noFill/>
        </p:spPr>
        <p:txBody>
          <a:bodyPr wrap="none">
            <a:spAutoFit/>
          </a:bodyPr>
          <a:lstStyle/>
          <a:p>
            <a:pPr algn="ctr">
              <a:defRPr/>
            </a:pPr>
            <a:r>
              <a:rPr lang="en-US" altLang="zh-CN" sz="3600" kern="100" dirty="0">
                <a:latin typeface="+mn-ea"/>
                <a:cs typeface="Times New Roman" panose="02020603050405020304" pitchFamily="18" charset="0"/>
              </a:rPr>
              <a:t>Hadoop</a:t>
            </a:r>
            <a:r>
              <a:rPr lang="en-001" altLang="zh-CN" sz="3600" kern="100" dirty="0">
                <a:latin typeface="+mn-ea"/>
                <a:cs typeface="Times New Roman" panose="02020603050405020304" pitchFamily="18" charset="0"/>
              </a:rPr>
              <a:t> deployment</a:t>
            </a:r>
            <a:endParaRPr lang="zh-CN" altLang="en-US" sz="3600" kern="100" dirty="0">
              <a:latin typeface="+mn-ea"/>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868461" y="179675"/>
            <a:ext cx="7069821" cy="646331"/>
          </a:xfrm>
          <a:prstGeom prst="rect">
            <a:avLst/>
          </a:prstGeom>
          <a:noFill/>
        </p:spPr>
        <p:txBody>
          <a:bodyPr wrap="none">
            <a:spAutoFit/>
          </a:bodyPr>
          <a:lstStyle/>
          <a:p>
            <a:pPr algn="ctr">
              <a:defRPr/>
            </a:pPr>
            <a:r>
              <a:rPr lang="en-001" altLang="zh-CN" sz="3600" kern="100" dirty="0">
                <a:latin typeface="+mn-ea"/>
                <a:cs typeface="Times New Roman" panose="02020603050405020304" pitchFamily="18" charset="0"/>
              </a:rPr>
              <a:t>File systems in Big Data Platform </a:t>
            </a:r>
            <a:endParaRPr lang="zh-CN" altLang="en-US"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内容占位符 1"/>
          <p:cNvSpPr txBox="1"/>
          <p:nvPr/>
        </p:nvSpPr>
        <p:spPr>
          <a:xfrm>
            <a:off x="191164" y="680013"/>
            <a:ext cx="8572500" cy="5143500"/>
          </a:xfrm>
          <a:prstGeom prst="rect">
            <a:avLst/>
          </a:prstGeom>
        </p:spPr>
        <p:txBody>
          <a:bodyPr/>
          <a:lstStyle/>
          <a:p>
            <a:pPr>
              <a:buFont typeface="Wingdings" panose="05000000000000000000" pitchFamily="2" charset="2"/>
              <a:buChar char="u"/>
            </a:pPr>
            <a:endParaRPr lang="en-US" altLang="zh-CN" sz="2800" dirty="0"/>
          </a:p>
          <a:p>
            <a:pPr lvl="1"/>
            <a:r>
              <a:rPr lang="en-US" altLang="zh-CN" sz="2400" dirty="0"/>
              <a:t>W</a:t>
            </a:r>
            <a:r>
              <a:rPr lang="en-001" altLang="zh-CN" sz="2400" dirty="0"/>
              <a:t>hat is File system</a:t>
            </a:r>
            <a:r>
              <a:rPr lang="zh-CN" altLang="en-US" sz="2400" dirty="0"/>
              <a:t>？</a:t>
            </a:r>
            <a:endParaRPr lang="en-US" altLang="zh-CN" sz="2400" dirty="0"/>
          </a:p>
          <a:p>
            <a:pPr lvl="1"/>
            <a:endParaRPr lang="en-US" altLang="zh-CN" sz="2400" dirty="0"/>
          </a:p>
          <a:p>
            <a:pPr lvl="1">
              <a:lnSpc>
                <a:spcPct val="150000"/>
              </a:lnSpc>
            </a:pPr>
            <a:r>
              <a:rPr lang="en-001" altLang="zh-CN" sz="2000" dirty="0"/>
              <a:t>	</a:t>
            </a:r>
            <a:r>
              <a:rPr lang="zh-CN" altLang="zh-CN" sz="2000" dirty="0"/>
              <a:t>A file system is a method of organizing files on storage devices, responsible for managing and storing file information through software. In other words, it is responsible for creating files for users, storing, reading, modifying, and backing up files, controlling file access, and deleting files when no longer needed by the user. </a:t>
            </a:r>
          </a:p>
          <a:p>
            <a:pPr lvl="1">
              <a:lnSpc>
                <a:spcPct val="150000"/>
              </a:lnSpc>
            </a:pPr>
            <a:endParaRPr lang="en-US" altLang="zh-CN" sz="2400" dirty="0"/>
          </a:p>
        </p:txBody>
      </p:sp>
      <p:sp>
        <p:nvSpPr>
          <p:cNvPr id="2" name="Rectangle 1">
            <a:extLst>
              <a:ext uri="{FF2B5EF4-FFF2-40B4-BE49-F238E27FC236}">
                <a16:creationId xmlns:a16="http://schemas.microsoft.com/office/drawing/2014/main" id="{29C7D5F0-E40B-4E65-6301-8486582FCE4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045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内容占位符 1"/>
          <p:cNvSpPr txBox="1"/>
          <p:nvPr/>
        </p:nvSpPr>
        <p:spPr>
          <a:xfrm>
            <a:off x="191164" y="680013"/>
            <a:ext cx="8572500" cy="5143500"/>
          </a:xfrm>
          <a:prstGeom prst="rect">
            <a:avLst/>
          </a:prstGeom>
        </p:spPr>
        <p:txBody>
          <a:bodyPr/>
          <a:lstStyle/>
          <a:p>
            <a:pPr>
              <a:buFont typeface="Wingdings" panose="05000000000000000000" pitchFamily="2" charset="2"/>
              <a:buChar char="u"/>
            </a:pPr>
            <a:endParaRPr lang="en-US" altLang="zh-CN" sz="2800" dirty="0"/>
          </a:p>
          <a:p>
            <a:pPr>
              <a:buFont typeface="Wingdings" panose="05000000000000000000" pitchFamily="2" charset="2"/>
              <a:buChar char="u"/>
            </a:pPr>
            <a:r>
              <a:rPr lang="en-001" altLang="zh-CN" sz="2800" dirty="0"/>
              <a:t>Understanding </a:t>
            </a:r>
            <a:r>
              <a:rPr lang="en-US" altLang="zh-CN" sz="2800" dirty="0"/>
              <a:t>HDFS</a:t>
            </a:r>
          </a:p>
          <a:p>
            <a:endParaRPr lang="en-US" altLang="zh-CN" sz="2800" dirty="0"/>
          </a:p>
          <a:p>
            <a:pPr lvl="1">
              <a:lnSpc>
                <a:spcPct val="150000"/>
              </a:lnSpc>
              <a:buFont typeface="Wingdings" panose="05000000000000000000" pitchFamily="2" charset="2"/>
              <a:buChar char="u"/>
            </a:pPr>
            <a:r>
              <a:rPr lang="zh-CN" altLang="zh-CN" sz="1800" dirty="0"/>
              <a:t>HDFS is the foundation of data storage management in distributed computing. </a:t>
            </a:r>
            <a:endParaRPr lang="en-001" altLang="zh-CN" sz="1800" dirty="0"/>
          </a:p>
          <a:p>
            <a:pPr lvl="1">
              <a:lnSpc>
                <a:spcPct val="150000"/>
              </a:lnSpc>
              <a:buFont typeface="Wingdings" panose="05000000000000000000" pitchFamily="2" charset="2"/>
              <a:buChar char="u"/>
            </a:pPr>
            <a:r>
              <a:rPr lang="zh-CN" altLang="zh-CN" sz="1800" dirty="0"/>
              <a:t>It was developed to meet the needs of accessing and processing extremely large files based on a streaming data pattern. </a:t>
            </a:r>
            <a:endParaRPr lang="en-001" altLang="zh-CN" sz="1800" dirty="0"/>
          </a:p>
          <a:p>
            <a:pPr lvl="1">
              <a:lnSpc>
                <a:spcPct val="150000"/>
              </a:lnSpc>
              <a:buFont typeface="Wingdings" panose="05000000000000000000" pitchFamily="2" charset="2"/>
              <a:buChar char="u"/>
            </a:pPr>
            <a:r>
              <a:rPr lang="zh-CN" altLang="zh-CN" sz="1800" dirty="0"/>
              <a:t>It can run on inexpensive commercial servers and has features such as high fault tolerance, high reliability, high scalability, high availability, and high throughput. </a:t>
            </a:r>
          </a:p>
          <a:p>
            <a:pPr lvl="1" indent="-342900">
              <a:lnSpc>
                <a:spcPct val="150000"/>
              </a:lnSpc>
              <a:buFont typeface="Wingdings" panose="05000000000000000000" pitchFamily="2" charset="2"/>
              <a:buChar char="u"/>
            </a:pPr>
            <a:endParaRPr lang="en-001" altLang="zh-CN" sz="2400" dirty="0"/>
          </a:p>
          <a:p>
            <a:pPr lvl="1">
              <a:lnSpc>
                <a:spcPct val="150000"/>
              </a:lnSpc>
              <a:buFont typeface="Wingdings" panose="05000000000000000000" pitchFamily="2" charset="2"/>
              <a:buChar char="u"/>
            </a:pPr>
            <a:endParaRPr kumimoji="0" lang="zh-CN" altLang="en-US" sz="2400" b="0" i="0" u="none" strike="noStrike" kern="1200" cap="none" spc="0" normalizeH="0" baseline="0" noProof="0" dirty="0">
              <a:ln>
                <a:noFill/>
              </a:ln>
              <a:solidFill>
                <a:schemeClr val="tx1"/>
              </a:solidFill>
              <a:effectLst/>
              <a:uLnTx/>
              <a:uFillTx/>
            </a:endParaRPr>
          </a:p>
        </p:txBody>
      </p:sp>
      <p:sp>
        <p:nvSpPr>
          <p:cNvPr id="2" name="矩形 1">
            <a:extLst>
              <a:ext uri="{FF2B5EF4-FFF2-40B4-BE49-F238E27FC236}">
                <a16:creationId xmlns:a16="http://schemas.microsoft.com/office/drawing/2014/main" id="{AC6CB59D-A8E7-DEE1-646A-927FFFC64972}"/>
              </a:ext>
            </a:extLst>
          </p:cNvPr>
          <p:cNvSpPr/>
          <p:nvPr/>
        </p:nvSpPr>
        <p:spPr bwMode="auto">
          <a:xfrm>
            <a:off x="868461" y="179675"/>
            <a:ext cx="7069821" cy="646331"/>
          </a:xfrm>
          <a:prstGeom prst="rect">
            <a:avLst/>
          </a:prstGeom>
          <a:noFill/>
        </p:spPr>
        <p:txBody>
          <a:bodyPr wrap="none">
            <a:spAutoFit/>
          </a:bodyPr>
          <a:lstStyle/>
          <a:p>
            <a:pPr algn="ctr">
              <a:defRPr/>
            </a:pPr>
            <a:r>
              <a:rPr lang="en-001" altLang="zh-CN" sz="3600" kern="100" dirty="0">
                <a:latin typeface="+mn-ea"/>
                <a:cs typeface="Times New Roman" panose="02020603050405020304" pitchFamily="18" charset="0"/>
              </a:rPr>
              <a:t>File systems in Big Data Platform </a:t>
            </a:r>
            <a:endParaRPr lang="zh-CN" altLang="en-US"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1">
            <a:extLst>
              <a:ext uri="{FF2B5EF4-FFF2-40B4-BE49-F238E27FC236}">
                <a16:creationId xmlns:a16="http://schemas.microsoft.com/office/drawing/2014/main" id="{B607416D-FB16-5A03-43FC-1800392918A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776914" y="218342"/>
            <a:ext cx="7401000" cy="523220"/>
          </a:xfrm>
          <a:prstGeom prst="rect">
            <a:avLst/>
          </a:prstGeom>
          <a:noFill/>
        </p:spPr>
        <p:txBody>
          <a:bodyPr wrap="none">
            <a:spAutoFit/>
          </a:bodyPr>
          <a:lstStyle/>
          <a:p>
            <a:pPr algn="ctr">
              <a:defRPr/>
            </a:pPr>
            <a:r>
              <a:rPr lang="en-001" altLang="zh-CN" sz="2800" kern="100" dirty="0">
                <a:latin typeface="+mn-ea"/>
                <a:cs typeface="Times New Roman" panose="02020603050405020304" pitchFamily="18" charset="0"/>
              </a:rPr>
              <a:t>The Advantages and Disadvantages of HDFS</a:t>
            </a:r>
            <a:endParaRPr lang="zh-CN" altLang="en-US" sz="2800" kern="100" dirty="0">
              <a:latin typeface="+mn-ea"/>
              <a:cs typeface="Times New Roman" panose="02020603050405020304" pitchFamily="18" charset="0"/>
            </a:endParaRPr>
          </a:p>
        </p:txBody>
      </p:sp>
      <p:sp>
        <p:nvSpPr>
          <p:cNvPr id="32" name="内容占位符 1"/>
          <p:cNvSpPr txBox="1"/>
          <p:nvPr/>
        </p:nvSpPr>
        <p:spPr>
          <a:xfrm>
            <a:off x="191164" y="680013"/>
            <a:ext cx="8572500" cy="4171119"/>
          </a:xfrm>
          <a:prstGeom prst="rect">
            <a:avLst/>
          </a:prstGeom>
        </p:spPr>
        <p:txBody>
          <a:bodyPr/>
          <a:lstStyle/>
          <a:p>
            <a:pPr>
              <a:buFont typeface="Wingdings" panose="05000000000000000000" pitchFamily="2" charset="2"/>
              <a:buChar char="u"/>
            </a:pPr>
            <a:r>
              <a:rPr lang="en-US" altLang="zh-CN" sz="2800" dirty="0"/>
              <a:t> </a:t>
            </a:r>
            <a:r>
              <a:rPr lang="en-001" altLang="zh-CN" sz="2400" b="1" dirty="0">
                <a:latin typeface="微软雅黑" panose="020B0503020204020204" pitchFamily="34" charset="-122"/>
                <a:ea typeface="微软雅黑" panose="020B0503020204020204" pitchFamily="34" charset="-122"/>
              </a:rPr>
              <a:t>Advantages</a:t>
            </a:r>
            <a:r>
              <a:rPr lang="zh-CN" altLang="zh-CN" sz="2400" b="1" dirty="0">
                <a:latin typeface="微软雅黑" panose="020B0503020204020204" pitchFamily="34" charset="-122"/>
                <a:ea typeface="微软雅黑" panose="020B0503020204020204" pitchFamily="34" charset="-122"/>
              </a:rPr>
              <a:t>：</a:t>
            </a:r>
            <a:endParaRPr lang="en-001" altLang="zh-CN" sz="2400" b="1" dirty="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en-001" altLang="zh-CN" sz="2400" dirty="0"/>
              <a:t>High Fault Tolerance</a:t>
            </a:r>
            <a:endParaRPr lang="en-US" altLang="zh-CN" sz="2400" dirty="0"/>
          </a:p>
          <a:p>
            <a:pPr lvl="1"/>
            <a:r>
              <a:rPr lang="zh-CN" altLang="en-US" sz="1600" dirty="0"/>
              <a:t>（</a:t>
            </a:r>
            <a:r>
              <a:rPr lang="en-US" altLang="zh-CN" sz="1600" dirty="0"/>
              <a:t>1</a:t>
            </a:r>
            <a:r>
              <a:rPr lang="zh-CN" altLang="en-US" sz="1600" dirty="0"/>
              <a:t>）</a:t>
            </a:r>
            <a:r>
              <a:rPr lang="zh-CN" altLang="zh-CN" sz="1600" dirty="0"/>
              <a:t>Data is automatically saved in multiple copies, with 3 copies for each block. By increasing the number of copies, fault tolerance is improved</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800" b="0" i="0" u="none" strike="noStrike" cap="none" normalizeH="0" baseline="0" dirty="0">
                <a:ln>
                  <a:noFill/>
                </a:ln>
                <a:solidFill>
                  <a:schemeClr val="tx1"/>
                </a:solidFill>
                <a:effectLst/>
              </a:rPr>
              <a:t> </a:t>
            </a:r>
            <a:endParaRPr lang="en-001" altLang="zh-CN" sz="3600" dirty="0">
              <a:latin typeface="Arial" panose="020B0604020202020204" pitchFamily="34" charset="0"/>
            </a:endParaRPr>
          </a:p>
          <a:p>
            <a:pPr lvl="1"/>
            <a:r>
              <a:rPr lang="zh-CN" altLang="en-US" sz="1600" dirty="0"/>
              <a:t>（</a:t>
            </a:r>
            <a:r>
              <a:rPr lang="en-US" altLang="zh-CN" sz="1600" dirty="0"/>
              <a:t>2</a:t>
            </a:r>
            <a:r>
              <a:rPr lang="zh-CN" altLang="en-US" sz="1600" dirty="0"/>
              <a:t>）</a:t>
            </a:r>
            <a:r>
              <a:rPr lang="zh-CN" altLang="zh-CN" sz="1600" dirty="0"/>
              <a:t>If one copy is lost, it can be automatically recovered. </a:t>
            </a:r>
            <a:endParaRPr lang="en-US" altLang="zh-CN" sz="1600" dirty="0"/>
          </a:p>
          <a:p>
            <a:pPr lvl="1">
              <a:buFont typeface="Wingdings" panose="05000000000000000000" pitchFamily="2" charset="2"/>
              <a:buChar char="l"/>
            </a:pPr>
            <a:r>
              <a:rPr lang="en-001" altLang="zh-CN" sz="2400" dirty="0"/>
              <a:t>Batch Processing</a:t>
            </a:r>
            <a:endParaRPr lang="en-US" altLang="zh-CN" sz="2400" dirty="0"/>
          </a:p>
          <a:p>
            <a:pPr lvl="1">
              <a:buFont typeface="Wingdings" panose="05000000000000000000" pitchFamily="2" charset="2"/>
              <a:buChar char="l"/>
            </a:pPr>
            <a:r>
              <a:rPr lang="en-001" altLang="zh-CN" sz="2400" dirty="0"/>
              <a:t>Large amounts of data Processing</a:t>
            </a:r>
            <a:endParaRPr lang="en-US" altLang="zh-CN" sz="2400" dirty="0"/>
          </a:p>
          <a:p>
            <a:pPr lvl="1"/>
            <a:r>
              <a:rPr lang="zh-CN" altLang="en-US" sz="1600" dirty="0"/>
              <a:t>（</a:t>
            </a:r>
            <a:r>
              <a:rPr lang="en-US" altLang="zh-CN" sz="1600" dirty="0"/>
              <a:t>1</a:t>
            </a:r>
            <a:r>
              <a:rPr lang="zh-CN" altLang="en-US" sz="1600" dirty="0"/>
              <a:t>）</a:t>
            </a:r>
            <a:r>
              <a:rPr lang="en-001" altLang="zh-CN" sz="1600" dirty="0"/>
              <a:t>handle data size reaching </a:t>
            </a:r>
            <a:r>
              <a:rPr lang="en-US" altLang="zh-CN" sz="1600" dirty="0"/>
              <a:t>GB</a:t>
            </a:r>
            <a:r>
              <a:rPr lang="zh-CN" altLang="en-US" sz="1600" dirty="0"/>
              <a:t>、</a:t>
            </a:r>
            <a:r>
              <a:rPr lang="en-US" altLang="zh-CN" sz="1600" dirty="0"/>
              <a:t>TB</a:t>
            </a:r>
            <a:r>
              <a:rPr lang="zh-CN" altLang="en-US" sz="1600" dirty="0"/>
              <a:t>、</a:t>
            </a:r>
            <a:r>
              <a:rPr lang="en-001" altLang="zh-CN" sz="1600" dirty="0"/>
              <a:t>or even </a:t>
            </a:r>
            <a:r>
              <a:rPr lang="en-US" altLang="zh-CN" sz="1600" dirty="0"/>
              <a:t>PB</a:t>
            </a:r>
            <a:r>
              <a:rPr lang="en-001" altLang="zh-CN" sz="1600" dirty="0"/>
              <a:t> levels</a:t>
            </a:r>
            <a:r>
              <a:rPr lang="zh-CN" altLang="en-US" sz="1600" dirty="0"/>
              <a:t>；       （</a:t>
            </a:r>
            <a:r>
              <a:rPr lang="en-US" altLang="zh-CN" sz="1600" dirty="0"/>
              <a:t>2</a:t>
            </a:r>
            <a:r>
              <a:rPr lang="zh-CN" altLang="en-US" sz="1600" dirty="0"/>
              <a:t>）</a:t>
            </a:r>
            <a:r>
              <a:rPr lang="en-001" altLang="zh-CN" sz="1600" dirty="0"/>
              <a:t>handle millions of files</a:t>
            </a:r>
            <a:endParaRPr lang="en-US" altLang="zh-CN" sz="2400" dirty="0"/>
          </a:p>
          <a:p>
            <a:pPr lvl="1">
              <a:buFont typeface="Wingdings" panose="05000000000000000000" pitchFamily="2" charset="2"/>
              <a:buChar char="l"/>
            </a:pPr>
            <a:r>
              <a:rPr lang="en-001" altLang="zh-CN" sz="2400" dirty="0"/>
              <a:t>Streaming file access</a:t>
            </a:r>
            <a:endParaRPr lang="en-US" altLang="zh-CN" sz="2400" dirty="0"/>
          </a:p>
          <a:p>
            <a:pPr lvl="1">
              <a:buFont typeface="Wingdings" panose="05000000000000000000" pitchFamily="2" charset="2"/>
              <a:buChar char="l"/>
            </a:pPr>
            <a:r>
              <a:rPr lang="en-001" altLang="zh-CN" sz="2400" dirty="0"/>
              <a:t>Built on inexpensive machines</a:t>
            </a:r>
            <a:endParaRPr lang="en-US" altLang="zh-CN" sz="2400" dirty="0"/>
          </a:p>
          <a:p>
            <a:pPr lvl="1"/>
            <a:endParaRPr lang="en-US" altLang="zh-CN" sz="2400" dirty="0"/>
          </a:p>
        </p:txBody>
      </p:sp>
      <p:sp>
        <p:nvSpPr>
          <p:cNvPr id="2" name="Rectangle 1">
            <a:extLst>
              <a:ext uri="{FF2B5EF4-FFF2-40B4-BE49-F238E27FC236}">
                <a16:creationId xmlns:a16="http://schemas.microsoft.com/office/drawing/2014/main" id="{8D75E389-E63C-D913-B1FD-D531AF6ED46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8131</TotalTime>
  <Words>2899</Words>
  <Application>Microsoft Office PowerPoint</Application>
  <PresentationFormat>全屏显示(16:9)</PresentationFormat>
  <Paragraphs>261</Paragraphs>
  <Slides>25</Slides>
  <Notes>16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-apple-system</vt:lpstr>
      <vt:lpstr>Helvetica Neue</vt:lpstr>
      <vt:lpstr>PingFang SC</vt:lpstr>
      <vt:lpstr>微软雅黑</vt:lpstr>
      <vt:lpstr>微软雅黑</vt:lpstr>
      <vt:lpstr>Arial</vt:lpstr>
      <vt:lpstr>Calibri</vt:lpstr>
      <vt:lpstr>Calibri Light</vt:lpstr>
      <vt:lpstr>Century Gothic</vt:lpstr>
      <vt:lpstr>Courier New</vt:lpstr>
      <vt:lpstr>Times New Roman</vt:lpstr>
      <vt:lpstr>Wingdings</vt:lpstr>
      <vt:lpstr>Office 主题</vt:lpstr>
      <vt:lpstr>《嵌入式系统设计与应用》说课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熊猫哒哒</dc:creator>
  <cp:lastModifiedBy>meng ren</cp:lastModifiedBy>
  <cp:revision>708</cp:revision>
  <dcterms:created xsi:type="dcterms:W3CDTF">2020-05-13T23:07:00Z</dcterms:created>
  <dcterms:modified xsi:type="dcterms:W3CDTF">2024-09-04T08:20:56Z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