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2.xml" ContentType="application/vnd.openxmlformats-officedocument.presentationml.notesSlide+xml"/>
  <Override PartName="/ppt/tags/tag66.xml" ContentType="application/vnd.openxmlformats-officedocument.presentationml.tags+xml"/>
  <Override PartName="/ppt/notesSlides/notesSlide3.xml" ContentType="application/vnd.openxmlformats-officedocument.presentationml.notesSlide+xml"/>
  <Override PartName="/ppt/tags/tag67.xml" ContentType="application/vnd.openxmlformats-officedocument.presentationml.tags+xml"/>
  <Override PartName="/ppt/notesSlides/notesSlide4.xml" ContentType="application/vnd.openxmlformats-officedocument.presentationml.notesSlide+xml"/>
  <Override PartName="/ppt/tags/tag68.xml" ContentType="application/vnd.openxmlformats-officedocument.presentationml.tags+xml"/>
  <Override PartName="/ppt/notesSlides/notesSlide5.xml" ContentType="application/vnd.openxmlformats-officedocument.presentationml.notesSlide+xml"/>
  <Override PartName="/ppt/tags/tag69.xml" ContentType="application/vnd.openxmlformats-officedocument.presentationml.tags+xml"/>
  <Override PartName="/ppt/notesSlides/notesSlide6.xml" ContentType="application/vnd.openxmlformats-officedocument.presentationml.notesSlide+xml"/>
  <Override PartName="/ppt/tags/tag70.xml" ContentType="application/vnd.openxmlformats-officedocument.presentationml.tags+xml"/>
  <Override PartName="/ppt/notesSlides/notesSlide7.xml" ContentType="application/vnd.openxmlformats-officedocument.presentationml.notesSlide+xml"/>
  <Override PartName="/ppt/tags/tag71.xml" ContentType="application/vnd.openxmlformats-officedocument.presentationml.tags+xml"/>
  <Override PartName="/ppt/notesSlides/notesSlide8.xml" ContentType="application/vnd.openxmlformats-officedocument.presentationml.notesSlide+xml"/>
  <Override PartName="/ppt/tags/tag72.xml" ContentType="application/vnd.openxmlformats-officedocument.presentationml.tags+xml"/>
  <Override PartName="/ppt/notesSlides/notesSlide9.xml" ContentType="application/vnd.openxmlformats-officedocument.presentationml.notesSlide+xml"/>
  <Override PartName="/ppt/tags/tag7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4.xml" ContentType="application/vnd.openxmlformats-officedocument.presentationml.tags+xml"/>
  <Override PartName="/ppt/notesSlides/notesSlide13.xml" ContentType="application/vnd.openxmlformats-officedocument.presentationml.notesSlide+xml"/>
  <Override PartName="/ppt/tags/tag75.xml" ContentType="application/vnd.openxmlformats-officedocument.presentationml.tags+xml"/>
  <Override PartName="/ppt/notesSlides/notesSlide14.xml" ContentType="application/vnd.openxmlformats-officedocument.presentationml.notesSlide+xml"/>
  <Override PartName="/ppt/tags/tag7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7.xml" ContentType="application/vnd.openxmlformats-officedocument.presentationml.tags+xml"/>
  <Override PartName="/ppt/notesSlides/notesSlide17.xml" ContentType="application/vnd.openxmlformats-officedocument.presentationml.notesSlide+xml"/>
  <Override PartName="/ppt/tags/tag78.xml" ContentType="application/vnd.openxmlformats-officedocument.presentationml.tags+xml"/>
  <Override PartName="/ppt/notesSlides/notesSlide18.xml" ContentType="application/vnd.openxmlformats-officedocument.presentationml.notesSlide+xml"/>
  <Override PartName="/ppt/tags/tag79.xml" ContentType="application/vnd.openxmlformats-officedocument.presentationml.tags+xml"/>
  <Override PartName="/ppt/notesSlides/notesSlide19.xml" ContentType="application/vnd.openxmlformats-officedocument.presentationml.notesSlide+xml"/>
  <Override PartName="/ppt/tags/tag80.xml" ContentType="application/vnd.openxmlformats-officedocument.presentationml.tags+xml"/>
  <Override PartName="/ppt/notesSlides/notesSlide20.xml" ContentType="application/vnd.openxmlformats-officedocument.presentationml.notesSlide+xml"/>
  <Override PartName="/ppt/tags/tag81.xml" ContentType="application/vnd.openxmlformats-officedocument.presentationml.tags+xml"/>
  <Override PartName="/ppt/notesSlides/notesSlide21.xml" ContentType="application/vnd.openxmlformats-officedocument.presentationml.notesSlide+xml"/>
  <Override PartName="/ppt/tags/tag82.xml" ContentType="application/vnd.openxmlformats-officedocument.presentationml.tags+xml"/>
  <Override PartName="/ppt/notesSlides/notesSlide22.xml" ContentType="application/vnd.openxmlformats-officedocument.presentationml.notesSlide+xml"/>
  <Override PartName="/ppt/tags/tag83.xml" ContentType="application/vnd.openxmlformats-officedocument.presentationml.tags+xml"/>
  <Override PartName="/ppt/notesSlides/notesSlide23.xml" ContentType="application/vnd.openxmlformats-officedocument.presentationml.notesSlide+xml"/>
  <Override PartName="/ppt/tags/tag84.xml" ContentType="application/vnd.openxmlformats-officedocument.presentationml.tags+xml"/>
  <Override PartName="/ppt/notesSlides/notesSlide24.xml" ContentType="application/vnd.openxmlformats-officedocument.presentationml.notesSlide+xml"/>
  <Override PartName="/ppt/tags/tag85.xml" ContentType="application/vnd.openxmlformats-officedocument.presentationml.tags+xml"/>
  <Override PartName="/ppt/notesSlides/notesSlide25.xml" ContentType="application/vnd.openxmlformats-officedocument.presentationml.notesSlide+xml"/>
  <Override PartName="/ppt/tags/tag86.xml" ContentType="application/vnd.openxmlformats-officedocument.presentationml.tags+xml"/>
  <Override PartName="/ppt/notesSlides/notesSlide26.xml" ContentType="application/vnd.openxmlformats-officedocument.presentationml.notesSlide+xml"/>
  <Override PartName="/ppt/tags/tag87.xml" ContentType="application/vnd.openxmlformats-officedocument.presentationml.tags+xml"/>
  <Override PartName="/ppt/notesSlides/notesSlide27.xml" ContentType="application/vnd.openxmlformats-officedocument.presentationml.notesSlide+xml"/>
  <Override PartName="/ppt/tags/tag88.xml" ContentType="application/vnd.openxmlformats-officedocument.presentationml.tags+xml"/>
  <Override PartName="/ppt/notesSlides/notesSlide28.xml" ContentType="application/vnd.openxmlformats-officedocument.presentationml.notesSlide+xml"/>
  <Override PartName="/ppt/tags/tag89.xml" ContentType="application/vnd.openxmlformats-officedocument.presentationml.tags+xml"/>
  <Override PartName="/ppt/notesSlides/notesSlide29.xml" ContentType="application/vnd.openxmlformats-officedocument.presentationml.notesSlide+xml"/>
  <Override PartName="/ppt/tags/tag90.xml" ContentType="application/vnd.openxmlformats-officedocument.presentationml.tags+xml"/>
  <Override PartName="/ppt/notesSlides/notesSlide30.xml" ContentType="application/vnd.openxmlformats-officedocument.presentationml.notesSlide+xml"/>
  <Override PartName="/ppt/tags/tag91.xml" ContentType="application/vnd.openxmlformats-officedocument.presentationml.tags+xml"/>
  <Override PartName="/ppt/notesSlides/notesSlide31.xml" ContentType="application/vnd.openxmlformats-officedocument.presentationml.notesSlide+xml"/>
  <Override PartName="/ppt/tags/tag92.xml" ContentType="application/vnd.openxmlformats-officedocument.presentationml.tags+xml"/>
  <Override PartName="/ppt/notesSlides/notesSlide32.xml" ContentType="application/vnd.openxmlformats-officedocument.presentationml.notesSlide+xml"/>
  <Override PartName="/ppt/tags/tag93.xml" ContentType="application/vnd.openxmlformats-officedocument.presentationml.tags+xml"/>
  <Override PartName="/ppt/notesSlides/notesSlide33.xml" ContentType="application/vnd.openxmlformats-officedocument.presentationml.notesSlide+xml"/>
  <Override PartName="/ppt/tags/tag94.xml" ContentType="application/vnd.openxmlformats-officedocument.presentationml.tags+xml"/>
  <Override PartName="/ppt/notesSlides/notesSlide34.xml" ContentType="application/vnd.openxmlformats-officedocument.presentationml.notesSlide+xml"/>
  <Override PartName="/ppt/tags/tag95.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96.xml" ContentType="application/vnd.openxmlformats-officedocument.presentationml.tags+xml"/>
  <Override PartName="/ppt/notesSlides/notesSlide37.xml" ContentType="application/vnd.openxmlformats-officedocument.presentationml.notesSlide+xml"/>
  <Override PartName="/ppt/tags/tag97.xml" ContentType="application/vnd.openxmlformats-officedocument.presentationml.tags+xml"/>
  <Override PartName="/ppt/notesSlides/notesSlide38.xml" ContentType="application/vnd.openxmlformats-officedocument.presentationml.notesSlide+xml"/>
  <Override PartName="/ppt/tags/tag98.xml" ContentType="application/vnd.openxmlformats-officedocument.presentationml.tags+xml"/>
  <Override PartName="/ppt/notesSlides/notesSlide39.xml" ContentType="application/vnd.openxmlformats-officedocument.presentationml.notesSlide+xml"/>
  <Override PartName="/ppt/tags/tag99.xml" ContentType="application/vnd.openxmlformats-officedocument.presentationml.tags+xml"/>
  <Override PartName="/ppt/notesSlides/notesSlide40.xml" ContentType="application/vnd.openxmlformats-officedocument.presentationml.notesSlide+xml"/>
  <Override PartName="/ppt/tags/tag100.xml" ContentType="application/vnd.openxmlformats-officedocument.presentationml.tags+xml"/>
  <Override PartName="/ppt/notesSlides/notesSlide41.xml" ContentType="application/vnd.openxmlformats-officedocument.presentationml.notesSlide+xml"/>
  <Override PartName="/ppt/tags/tag101.xml" ContentType="application/vnd.openxmlformats-officedocument.presentationml.tags+xml"/>
  <Override PartName="/ppt/notesSlides/notesSlide42.xml" ContentType="application/vnd.openxmlformats-officedocument.presentationml.notesSlide+xml"/>
  <Override PartName="/ppt/tags/tag102.xml" ContentType="application/vnd.openxmlformats-officedocument.presentationml.tags+xml"/>
  <Override PartName="/ppt/notesSlides/notesSlide43.xml" ContentType="application/vnd.openxmlformats-officedocument.presentationml.notesSlide+xml"/>
  <Override PartName="/ppt/tags/tag103.xml" ContentType="application/vnd.openxmlformats-officedocument.presentationml.tags+xml"/>
  <Override PartName="/ppt/notesSlides/notesSlide44.xml" ContentType="application/vnd.openxmlformats-officedocument.presentationml.notesSlide+xml"/>
  <Override PartName="/ppt/tags/tag104.xml" ContentType="application/vnd.openxmlformats-officedocument.presentationml.tags+xml"/>
  <Override PartName="/ppt/notesSlides/notesSlide45.xml" ContentType="application/vnd.openxmlformats-officedocument.presentationml.notesSlide+xml"/>
  <Override PartName="/ppt/tags/tag105.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358" r:id="rId2"/>
    <p:sldId id="410" r:id="rId3"/>
    <p:sldId id="714" r:id="rId4"/>
    <p:sldId id="266" r:id="rId5"/>
    <p:sldId id="472" r:id="rId6"/>
    <p:sldId id="713" r:id="rId7"/>
    <p:sldId id="715" r:id="rId8"/>
    <p:sldId id="712" r:id="rId9"/>
    <p:sldId id="475" r:id="rId10"/>
    <p:sldId id="476" r:id="rId11"/>
    <p:sldId id="477" r:id="rId12"/>
    <p:sldId id="625" r:id="rId13"/>
    <p:sldId id="626" r:id="rId14"/>
    <p:sldId id="585" r:id="rId15"/>
    <p:sldId id="532" r:id="rId16"/>
    <p:sldId id="530" r:id="rId17"/>
    <p:sldId id="623" r:id="rId18"/>
    <p:sldId id="286" r:id="rId19"/>
    <p:sldId id="478" r:id="rId20"/>
    <p:sldId id="684" r:id="rId21"/>
    <p:sldId id="479" r:id="rId22"/>
    <p:sldId id="480" r:id="rId23"/>
    <p:sldId id="481" r:id="rId24"/>
    <p:sldId id="482" r:id="rId25"/>
    <p:sldId id="483" r:id="rId26"/>
    <p:sldId id="484" r:id="rId27"/>
    <p:sldId id="485" r:id="rId28"/>
    <p:sldId id="486" r:id="rId29"/>
    <p:sldId id="487" r:id="rId30"/>
    <p:sldId id="488" r:id="rId31"/>
    <p:sldId id="489" r:id="rId32"/>
    <p:sldId id="490" r:id="rId33"/>
    <p:sldId id="491" r:id="rId34"/>
    <p:sldId id="493" r:id="rId35"/>
    <p:sldId id="494" r:id="rId36"/>
    <p:sldId id="495" r:id="rId37"/>
    <p:sldId id="496" r:id="rId38"/>
    <p:sldId id="589" r:id="rId39"/>
    <p:sldId id="680" r:id="rId40"/>
    <p:sldId id="710" r:id="rId41"/>
    <p:sldId id="706" r:id="rId42"/>
    <p:sldId id="711" r:id="rId43"/>
    <p:sldId id="705" r:id="rId44"/>
    <p:sldId id="679" r:id="rId45"/>
    <p:sldId id="681" r:id="rId46"/>
    <p:sldId id="707" r:id="rId47"/>
    <p:sldId id="708" r:id="rId48"/>
    <p:sldId id="709" r:id="rId49"/>
  </p:sldIdLst>
  <p:sldSz cx="12192000" cy="6858000"/>
  <p:notesSz cx="6858000" cy="9144000"/>
  <p:custDataLst>
    <p:tags r:id="rId52"/>
  </p:custDataLst>
  <p:defaultTextStyle>
    <a:defPPr>
      <a:defRPr lang="e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4">
          <p15:clr>
            <a:srgbClr val="A4A3A4"/>
          </p15:clr>
        </p15:guide>
        <p15:guide id="2" pos="374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Microsoft Office"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C1D"/>
    <a:srgbClr val="1E497D"/>
    <a:srgbClr val="FFFFFF"/>
    <a:srgbClr val="FFC000"/>
    <a:srgbClr val="113748"/>
    <a:srgbClr val="3BB5C4"/>
    <a:srgbClr val="A6A6A6"/>
    <a:srgbClr val="BEBEBE"/>
    <a:srgbClr val="A9DFE5"/>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92033" autoAdjust="0"/>
  </p:normalViewPr>
  <p:slideViewPr>
    <p:cSldViewPr snapToGrid="0">
      <p:cViewPr varScale="1">
        <p:scale>
          <a:sx n="76" d="100"/>
          <a:sy n="76" d="100"/>
        </p:scale>
        <p:origin x="802" y="48"/>
      </p:cViewPr>
      <p:guideLst>
        <p:guide orient="horz" pos="2234"/>
        <p:guide pos="374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2024/9/5</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2024/9/5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p:sp>
      <p:sp>
        <p:nvSpPr>
          <p:cNvPr id="7171" name="文本占位符 2"/>
          <p:cNvSpPr>
            <a:spLocks noGrp="1" noChangeArrowheads="1"/>
          </p:cNvSpPr>
          <p:nvPr>
            <p:ph type="body" idx="4294967295"/>
          </p:nvPr>
        </p:nvSpPr>
        <p:spPr/>
        <p:txBody>
          <a:bodyPr/>
          <a:lstStyle/>
          <a:p>
            <a:r>
              <a:rPr lang="en" altLang="en-US" dirty="0"/>
              <a:t>https://www.renrendoc.com/paper/111762807.html</a:t>
            </a:r>
          </a:p>
          <a:p>
            <a:endParaRPr lang="zh-CN" altLang="en-US" dirty="0"/>
          </a:p>
          <a:p>
            <a:r>
              <a:rPr lang="en" altLang="en-US" dirty="0"/>
              <a:t>https://www.renrendoc.com/paper/111762807.html</a:t>
            </a:r>
          </a:p>
          <a:p>
            <a:endParaRPr lang="zh-CN" altLang="en-US" dirty="0"/>
          </a:p>
          <a:p>
            <a:r>
              <a:rPr lang="en" altLang="en-US" dirty="0"/>
              <a:t>Topic: Huffman codec system</a:t>
            </a:r>
          </a:p>
          <a:p>
            <a:r>
              <a:rPr lang="en" altLang="en-US" dirty="0"/>
              <a:t>Problem description: Open an English article, count the number of times each character appears in the article, and then encode each character using them as full-time. After the encoding is completed, decode the encoding</a:t>
            </a:r>
          </a:p>
          <a:p>
            <a:endParaRPr lang="zh-CN" altLang="en-US" dirty="0"/>
          </a:p>
          <a:p>
            <a:endParaRPr lang="zh-CN" altLang="en-US" dirty="0"/>
          </a:p>
          <a:p>
            <a:r>
              <a:rPr lang="en" altLang="en-US" dirty="0"/>
              <a:t>CDIO stands for Concept, Design, Implement and Operate. It takes the life cycle from product development to product operation as a carrier, allowing students to actively, practically and organically connect courses. The CDIO training outline divides the abilities of engineering graduates into four levels: basic engineering knowledge, personal ability, interpersonal team ability, and engineering system ability. The outline requires that students achieve the predetermined goals in these four levels through a comprehensive training method.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RPC </a:t>
            </a:r>
            <a:r>
              <a:rPr lang="en" altLang="en-US" dirty="0"/>
              <a:t>is the abbreviation of Remote Procedure </a:t>
            </a:r>
            <a:endParaRPr lang="en-US" altLang="zh-CN" dirty="0"/>
          </a:p>
          <a:p>
            <a:pPr marL="0" lvl="1" indent="539750" fontAlgn="base">
              <a:lnSpc>
                <a:spcPct val="150000"/>
              </a:lnSpc>
              <a:spcBef>
                <a:spcPts val="500"/>
              </a:spcBef>
              <a:spcAft>
                <a:spcPct val="0"/>
              </a:spcAft>
            </a:pPr>
            <a:r>
              <a:rPr lang="en" altLang="en-US" sz="1600" dirty="0">
                <a:solidFill>
                  <a:prstClr val="black"/>
                </a:solidFill>
                <a:latin typeface="微软雅黑" panose="020B0503020204020204" pitchFamily="34" charset="-122"/>
                <a:ea typeface="微软雅黑" panose="020B0503020204020204" pitchFamily="34" charset="-122"/>
              </a:rPr>
              <a:t>An </a:t>
            </a:r>
            <a:r>
              <a:rPr lang="en" altLang="zh-CN" sz="1600" dirty="0" err="1">
                <a:solidFill>
                  <a:prstClr val="black"/>
                </a:solidFill>
                <a:latin typeface="微软雅黑" panose="020B0503020204020204" pitchFamily="34" charset="-122"/>
                <a:ea typeface="微软雅黑" panose="020B0503020204020204" pitchFamily="34" charset="-122"/>
              </a:rPr>
              <a:t>HRegion consists </a:t>
            </a:r>
            <a:r>
              <a:rPr lang="en" altLang="en-US" sz="1600" dirty="0">
                <a:solidFill>
                  <a:prstClr val="black"/>
                </a:solidFill>
                <a:latin typeface="微软雅黑" panose="020B0503020204020204" pitchFamily="34" charset="-122"/>
                <a:ea typeface="微软雅黑" panose="020B0503020204020204" pitchFamily="34" charset="-122"/>
              </a:rPr>
              <a:t>of one or more </a:t>
            </a:r>
            <a:r>
              <a:rPr lang="en" altLang="zh-CN" sz="1600" dirty="0">
                <a:solidFill>
                  <a:prstClr val="black"/>
                </a:solidFill>
                <a:latin typeface="微软雅黑" panose="020B0503020204020204" pitchFamily="34" charset="-122"/>
                <a:ea typeface="微软雅黑" panose="020B0503020204020204" pitchFamily="34" charset="-122"/>
              </a:rPr>
              <a:t>Stores </a:t>
            </a:r>
            <a:r>
              <a:rPr lang="en" altLang="en-US" sz="1600" dirty="0">
                <a:solidFill>
                  <a:prstClr val="black"/>
                </a:solidFill>
                <a:latin typeface="微软雅黑" panose="020B0503020204020204" pitchFamily="34" charset="-122"/>
                <a:ea typeface="微软雅黑" panose="020B0503020204020204" pitchFamily="34" charset="-122"/>
              </a:rPr>
              <a:t>.</a:t>
            </a:r>
            <a:endParaRPr lang="en-US" altLang="zh-CN" sz="1600" dirty="0">
              <a:solidFill>
                <a:prstClr val="black"/>
              </a:solidFill>
              <a:latin typeface="微软雅黑" panose="020B0503020204020204" pitchFamily="34" charset="-122"/>
              <a:ea typeface="微软雅黑" panose="020B0503020204020204" pitchFamily="34" charset="-122"/>
            </a:endParaRPr>
          </a:p>
          <a:p>
            <a:pPr marL="0" lvl="1" indent="539750" fontAlgn="base">
              <a:lnSpc>
                <a:spcPct val="150000"/>
              </a:lnSpc>
              <a:spcBef>
                <a:spcPts val="500"/>
              </a:spcBef>
              <a:spcAft>
                <a:spcPct val="0"/>
              </a:spcAft>
            </a:pPr>
            <a:r>
              <a:rPr lang="en" altLang="en-US" sz="1600" dirty="0">
                <a:solidFill>
                  <a:prstClr val="black"/>
                </a:solidFill>
                <a:latin typeface="微软雅黑" panose="020B0503020204020204" pitchFamily="34" charset="-122"/>
                <a:ea typeface="微软雅黑" panose="020B0503020204020204" pitchFamily="34" charset="-122"/>
              </a:rPr>
              <a:t>A </a:t>
            </a:r>
            <a:r>
              <a:rPr lang="en" altLang="zh-CN" sz="1600" dirty="0">
                <a:solidFill>
                  <a:prstClr val="black"/>
                </a:solidFill>
                <a:latin typeface="微软雅黑" panose="020B0503020204020204" pitchFamily="34" charset="-122"/>
                <a:ea typeface="微软雅黑" panose="020B0503020204020204" pitchFamily="34" charset="-122"/>
              </a:rPr>
              <a:t>Store consists </a:t>
            </a:r>
            <a:r>
              <a:rPr lang="en" altLang="en-US" sz="1600" dirty="0">
                <a:solidFill>
                  <a:prstClr val="black"/>
                </a:solidFill>
                <a:latin typeface="微软雅黑" panose="020B0503020204020204" pitchFamily="34" charset="-122"/>
                <a:ea typeface="微软雅黑" panose="020B0503020204020204" pitchFamily="34" charset="-122"/>
              </a:rPr>
              <a:t>of </a:t>
            </a:r>
            <a:r>
              <a:rPr lang="en" altLang="zh-CN" sz="1600" dirty="0" err="1">
                <a:solidFill>
                  <a:prstClr val="black"/>
                </a:solidFill>
                <a:latin typeface="微软雅黑" panose="020B0503020204020204" pitchFamily="34" charset="-122"/>
                <a:ea typeface="微软雅黑" panose="020B0503020204020204" pitchFamily="34" charset="-122"/>
              </a:rPr>
              <a:t>MemStore </a:t>
            </a:r>
            <a:r>
              <a:rPr lang="en" altLang="en-US" sz="1600" dirty="0">
                <a:solidFill>
                  <a:prstClr val="black"/>
                </a:solidFill>
                <a:latin typeface="微软雅黑" panose="020B0503020204020204" pitchFamily="34" charset="-122"/>
                <a:ea typeface="微软雅黑" panose="020B0503020204020204" pitchFamily="34" charset="-122"/>
              </a:rPr>
              <a:t>( </a:t>
            </a:r>
            <a:r>
              <a:rPr lang="en" altLang="zh-CN" sz="1600" dirty="0">
                <a:solidFill>
                  <a:prstClr val="black"/>
                </a:solidFill>
                <a:latin typeface="微软雅黑" panose="020B0503020204020204" pitchFamily="34" charset="-122"/>
                <a:ea typeface="微软雅黑" panose="020B0503020204020204" pitchFamily="34" charset="-122"/>
              </a:rPr>
              <a:t>1 </a:t>
            </a:r>
            <a:r>
              <a:rPr lang="en" altLang="en-US" sz="1600" dirty="0">
                <a:solidFill>
                  <a:prstClr val="black"/>
                </a:solidFill>
                <a:latin typeface="微软雅黑" panose="020B0503020204020204" pitchFamily="34" charset="-122"/>
                <a:ea typeface="微软雅黑" panose="020B0503020204020204" pitchFamily="34" charset="-122"/>
              </a:rPr>
              <a:t>) and </a:t>
            </a:r>
            <a:r>
              <a:rPr lang="en" altLang="zh-CN" sz="1600" dirty="0" err="1">
                <a:solidFill>
                  <a:prstClr val="black"/>
                </a:solidFill>
                <a:latin typeface="微软雅黑" panose="020B0503020204020204" pitchFamily="34" charset="-122"/>
                <a:ea typeface="微软雅黑" panose="020B0503020204020204" pitchFamily="34" charset="-122"/>
              </a:rPr>
              <a:t>StoreFile </a:t>
            </a:r>
            <a:r>
              <a:rPr lang="en" altLang="en-US" sz="1600" dirty="0">
                <a:solidFill>
                  <a:prstClr val="black"/>
                </a:solidFill>
                <a:latin typeface="微软雅黑" panose="020B0503020204020204" pitchFamily="34" charset="-122"/>
                <a:ea typeface="微软雅黑" panose="020B0503020204020204" pitchFamily="34" charset="-122"/>
              </a:rPr>
              <a:t>(0 to more) </a:t>
            </a:r>
            <a:r>
              <a:rPr lang="en" altLang="zh-CN" sz="1600" dirty="0">
                <a:solidFill>
                  <a:prstClr val="black"/>
                </a:solidFill>
                <a:latin typeface="微软雅黑" panose="020B0503020204020204" pitchFamily="34" charset="-122"/>
                <a:ea typeface="微软雅黑" panose="020B0503020204020204" pitchFamily="34" charset="-122"/>
              </a:rPr>
              <a:t>;</a:t>
            </a:r>
          </a:p>
          <a:p>
            <a:pPr marL="0" lvl="1" indent="539750" fontAlgn="base">
              <a:lnSpc>
                <a:spcPct val="150000"/>
              </a:lnSpc>
              <a:spcBef>
                <a:spcPts val="500"/>
              </a:spcBef>
              <a:spcAft>
                <a:spcPct val="0"/>
              </a:spcAft>
            </a:pPr>
            <a:r>
              <a:rPr lang="en" altLang="en-US" sz="1600" dirty="0">
                <a:solidFill>
                  <a:prstClr val="black"/>
                </a:solidFill>
                <a:latin typeface="微软雅黑" panose="020B0503020204020204" pitchFamily="34" charset="-122"/>
                <a:ea typeface="微软雅黑" panose="020B0503020204020204" pitchFamily="34" charset="-122"/>
              </a:rPr>
              <a:t>A </a:t>
            </a:r>
            <a:r>
              <a:rPr lang="en" altLang="zh-CN" sz="1600" dirty="0">
                <a:solidFill>
                  <a:prstClr val="black"/>
                </a:solidFill>
                <a:latin typeface="微软雅黑" panose="020B0503020204020204" pitchFamily="34" charset="-122"/>
                <a:ea typeface="微软雅黑" panose="020B0503020204020204" pitchFamily="34" charset="-122"/>
              </a:rPr>
              <a:t>Store </a:t>
            </a:r>
            <a:r>
              <a:rPr lang="en" altLang="en-US" sz="1600" dirty="0">
                <a:solidFill>
                  <a:prstClr val="black"/>
                </a:solidFill>
                <a:latin typeface="微软雅黑" panose="020B0503020204020204" pitchFamily="34" charset="-122"/>
                <a:ea typeface="微软雅黑" panose="020B0503020204020204" pitchFamily="34" charset="-122"/>
              </a:rPr>
              <a:t>stores a </a:t>
            </a:r>
            <a:r>
              <a:rPr lang="en" altLang="zh-CN" sz="1600" dirty="0">
                <a:solidFill>
                  <a:prstClr val="black"/>
                </a:solidFill>
                <a:latin typeface="微软雅黑" panose="020B0503020204020204" pitchFamily="34" charset="-122"/>
                <a:ea typeface="微软雅黑" panose="020B0503020204020204" pitchFamily="34" charset="-122"/>
              </a:rPr>
              <a:t>Columns Family </a:t>
            </a:r>
            <a:r>
              <a:rPr lang="en" altLang="en-US" sz="1600" dirty="0">
                <a:solidFill>
                  <a:prstClr val="black"/>
                </a:solidFill>
                <a:latin typeface="微软雅黑" panose="020B0503020204020204" pitchFamily="34" charset="-122"/>
                <a:ea typeface="微软雅黑" panose="020B0503020204020204" pitchFamily="34" charset="-122"/>
              </a:rPr>
              <a:t>;</a:t>
            </a:r>
            <a:endParaRPr lang="en-US" altLang="zh-CN" sz="1600" dirty="0">
              <a:solidFill>
                <a:prstClr val="black"/>
              </a:solidFill>
              <a:latin typeface="微软雅黑" panose="020B0503020204020204" pitchFamily="34" charset="-122"/>
              <a:ea typeface="微软雅黑" panose="020B0503020204020204" pitchFamily="34" charset="-122"/>
            </a:endParaRPr>
          </a:p>
          <a:p>
            <a:pPr marL="0" lvl="1" indent="539750" fontAlgn="base">
              <a:lnSpc>
                <a:spcPct val="150000"/>
              </a:lnSpc>
              <a:spcBef>
                <a:spcPts val="500"/>
              </a:spcBef>
              <a:spcAft>
                <a:spcPct val="0"/>
              </a:spcAft>
            </a:pPr>
            <a:r>
              <a:rPr lang="en" altLang="zh-CN" sz="1600" dirty="0" err="1">
                <a:solidFill>
                  <a:prstClr val="black"/>
                </a:solidFill>
                <a:latin typeface="微软雅黑" panose="020B0503020204020204" pitchFamily="34" charset="-122"/>
                <a:ea typeface="微软雅黑" panose="020B0503020204020204" pitchFamily="34" charset="-122"/>
              </a:rPr>
              <a:t>StoreFile </a:t>
            </a:r>
            <a:r>
              <a:rPr lang="en" altLang="en-US" sz="1600" dirty="0">
                <a:solidFill>
                  <a:prstClr val="black"/>
                </a:solidFill>
                <a:latin typeface="微软雅黑" panose="020B0503020204020204" pitchFamily="34" charset="-122"/>
                <a:ea typeface="微软雅黑" panose="020B0503020204020204" pitchFamily="34" charset="-122"/>
              </a:rPr>
              <a:t>is stored on </a:t>
            </a:r>
            <a:r>
              <a:rPr lang="en" altLang="zh-CN" sz="1600" b="1" dirty="0">
                <a:solidFill>
                  <a:prstClr val="black"/>
                </a:solidFill>
                <a:latin typeface="微软雅黑" panose="020B0503020204020204" pitchFamily="34" charset="-122"/>
                <a:ea typeface="微软雅黑" panose="020B0503020204020204" pitchFamily="34" charset="-122"/>
              </a:rPr>
              <a:t>HDFS </a:t>
            </a:r>
            <a:r>
              <a:rPr lang="en" altLang="zh-CN" sz="1600" dirty="0">
                <a:solidFill>
                  <a:prstClr val="black"/>
                </a:solidFill>
                <a:latin typeface="微软雅黑" panose="020B0503020204020204" pitchFamily="34" charset="-122"/>
                <a:ea typeface="微软雅黑" panose="020B0503020204020204" pitchFamily="34" charset="-122"/>
              </a:rPr>
              <a:t>;</a:t>
            </a:r>
          </a:p>
          <a:p>
            <a:pPr marL="0" lvl="1" indent="539750" fontAlgn="base">
              <a:lnSpc>
                <a:spcPct val="150000"/>
              </a:lnSpc>
              <a:spcBef>
                <a:spcPts val="500"/>
              </a:spcBef>
              <a:spcAft>
                <a:spcPct val="0"/>
              </a:spcAft>
            </a:pPr>
            <a:r>
              <a:rPr lang="en" altLang="zh-CN" sz="1600" dirty="0" err="1">
                <a:solidFill>
                  <a:prstClr val="black"/>
                </a:solidFill>
                <a:latin typeface="微软雅黑" panose="020B0503020204020204" pitchFamily="34" charset="-122"/>
                <a:ea typeface="微软雅黑" panose="020B0503020204020204" pitchFamily="34" charset="-122"/>
              </a:rPr>
              <a:t>MemStore </a:t>
            </a:r>
            <a:r>
              <a:rPr lang="en" altLang="en-US" sz="1600" dirty="0">
                <a:solidFill>
                  <a:prstClr val="black"/>
                </a:solidFill>
                <a:latin typeface="微软雅黑" panose="020B0503020204020204" pitchFamily="34" charset="-122"/>
                <a:ea typeface="微软雅黑" panose="020B0503020204020204" pitchFamily="34" charset="-122"/>
              </a:rPr>
              <a:t>is stored in </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12</a:t>
            </a:fld>
            <a:endParaRPr lang="zh-CN" altLang="en-US"/>
          </a:p>
        </p:txBody>
      </p:sp>
    </p:spTree>
    <p:extLst>
      <p:ext uri="{BB962C8B-B14F-4D97-AF65-F5344CB8AC3E}">
        <p14:creationId xmlns:p14="http://schemas.microsoft.com/office/powerpoint/2010/main" val="1285274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RPC </a:t>
            </a:r>
            <a:r>
              <a:rPr lang="en" altLang="en-US" dirty="0"/>
              <a:t>is the abbreviation of Remote Procedure </a:t>
            </a:r>
            <a:endParaRPr lang="en-US" altLang="zh-CN" dirty="0"/>
          </a:p>
          <a:p>
            <a:pPr marL="0" lvl="1" indent="539750" fontAlgn="base">
              <a:lnSpc>
                <a:spcPct val="150000"/>
              </a:lnSpc>
              <a:spcBef>
                <a:spcPts val="500"/>
              </a:spcBef>
              <a:spcAft>
                <a:spcPct val="0"/>
              </a:spcAft>
            </a:pPr>
            <a:r>
              <a:rPr lang="en" altLang="en-US" sz="1600" dirty="0">
                <a:solidFill>
                  <a:prstClr val="black"/>
                </a:solidFill>
                <a:latin typeface="微软雅黑" panose="020B0503020204020204" pitchFamily="34" charset="-122"/>
                <a:ea typeface="微软雅黑" panose="020B0503020204020204" pitchFamily="34" charset="-122"/>
              </a:rPr>
              <a:t>An </a:t>
            </a:r>
            <a:r>
              <a:rPr lang="en" altLang="zh-CN" sz="1600" dirty="0" err="1">
                <a:solidFill>
                  <a:prstClr val="black"/>
                </a:solidFill>
                <a:latin typeface="微软雅黑" panose="020B0503020204020204" pitchFamily="34" charset="-122"/>
                <a:ea typeface="微软雅黑" panose="020B0503020204020204" pitchFamily="34" charset="-122"/>
              </a:rPr>
              <a:t>HRegion consists </a:t>
            </a:r>
            <a:r>
              <a:rPr lang="en" altLang="en-US" sz="1600" dirty="0">
                <a:solidFill>
                  <a:prstClr val="black"/>
                </a:solidFill>
                <a:latin typeface="微软雅黑" panose="020B0503020204020204" pitchFamily="34" charset="-122"/>
                <a:ea typeface="微软雅黑" panose="020B0503020204020204" pitchFamily="34" charset="-122"/>
              </a:rPr>
              <a:t>of one or more </a:t>
            </a:r>
            <a:r>
              <a:rPr lang="en" altLang="zh-CN" sz="1600" dirty="0">
                <a:solidFill>
                  <a:prstClr val="black"/>
                </a:solidFill>
                <a:latin typeface="微软雅黑" panose="020B0503020204020204" pitchFamily="34" charset="-122"/>
                <a:ea typeface="微软雅黑" panose="020B0503020204020204" pitchFamily="34" charset="-122"/>
              </a:rPr>
              <a:t>Stores </a:t>
            </a:r>
            <a:r>
              <a:rPr lang="en" altLang="en-US" sz="1600" dirty="0">
                <a:solidFill>
                  <a:prstClr val="black"/>
                </a:solidFill>
                <a:latin typeface="微软雅黑" panose="020B0503020204020204" pitchFamily="34" charset="-122"/>
                <a:ea typeface="微软雅黑" panose="020B0503020204020204" pitchFamily="34" charset="-122"/>
              </a:rPr>
              <a:t>.</a:t>
            </a:r>
            <a:endParaRPr lang="en-US" altLang="zh-CN" sz="1600" dirty="0">
              <a:solidFill>
                <a:prstClr val="black"/>
              </a:solidFill>
              <a:latin typeface="微软雅黑" panose="020B0503020204020204" pitchFamily="34" charset="-122"/>
              <a:ea typeface="微软雅黑" panose="020B0503020204020204" pitchFamily="34" charset="-122"/>
            </a:endParaRPr>
          </a:p>
          <a:p>
            <a:pPr marL="0" lvl="1" indent="539750" fontAlgn="base">
              <a:lnSpc>
                <a:spcPct val="150000"/>
              </a:lnSpc>
              <a:spcBef>
                <a:spcPts val="500"/>
              </a:spcBef>
              <a:spcAft>
                <a:spcPct val="0"/>
              </a:spcAft>
            </a:pPr>
            <a:r>
              <a:rPr lang="en" altLang="en-US" sz="1600" dirty="0">
                <a:solidFill>
                  <a:prstClr val="black"/>
                </a:solidFill>
                <a:latin typeface="微软雅黑" panose="020B0503020204020204" pitchFamily="34" charset="-122"/>
                <a:ea typeface="微软雅黑" panose="020B0503020204020204" pitchFamily="34" charset="-122"/>
              </a:rPr>
              <a:t>A </a:t>
            </a:r>
            <a:r>
              <a:rPr lang="en" altLang="zh-CN" sz="1600" dirty="0">
                <a:solidFill>
                  <a:prstClr val="black"/>
                </a:solidFill>
                <a:latin typeface="微软雅黑" panose="020B0503020204020204" pitchFamily="34" charset="-122"/>
                <a:ea typeface="微软雅黑" panose="020B0503020204020204" pitchFamily="34" charset="-122"/>
              </a:rPr>
              <a:t>Store consists </a:t>
            </a:r>
            <a:r>
              <a:rPr lang="en" altLang="en-US" sz="1600" dirty="0">
                <a:solidFill>
                  <a:prstClr val="black"/>
                </a:solidFill>
                <a:latin typeface="微软雅黑" panose="020B0503020204020204" pitchFamily="34" charset="-122"/>
                <a:ea typeface="微软雅黑" panose="020B0503020204020204" pitchFamily="34" charset="-122"/>
              </a:rPr>
              <a:t>of </a:t>
            </a:r>
            <a:r>
              <a:rPr lang="en" altLang="zh-CN" sz="1600" dirty="0" err="1">
                <a:solidFill>
                  <a:prstClr val="black"/>
                </a:solidFill>
                <a:latin typeface="微软雅黑" panose="020B0503020204020204" pitchFamily="34" charset="-122"/>
                <a:ea typeface="微软雅黑" panose="020B0503020204020204" pitchFamily="34" charset="-122"/>
              </a:rPr>
              <a:t>MemStore </a:t>
            </a:r>
            <a:r>
              <a:rPr lang="en" altLang="en-US" sz="1600" dirty="0">
                <a:solidFill>
                  <a:prstClr val="black"/>
                </a:solidFill>
                <a:latin typeface="微软雅黑" panose="020B0503020204020204" pitchFamily="34" charset="-122"/>
                <a:ea typeface="微软雅黑" panose="020B0503020204020204" pitchFamily="34" charset="-122"/>
              </a:rPr>
              <a:t>( </a:t>
            </a:r>
            <a:r>
              <a:rPr lang="en" altLang="zh-CN" sz="1600" dirty="0">
                <a:solidFill>
                  <a:prstClr val="black"/>
                </a:solidFill>
                <a:latin typeface="微软雅黑" panose="020B0503020204020204" pitchFamily="34" charset="-122"/>
                <a:ea typeface="微软雅黑" panose="020B0503020204020204" pitchFamily="34" charset="-122"/>
              </a:rPr>
              <a:t>1 </a:t>
            </a:r>
            <a:r>
              <a:rPr lang="en" altLang="en-US" sz="1600" dirty="0">
                <a:solidFill>
                  <a:prstClr val="black"/>
                </a:solidFill>
                <a:latin typeface="微软雅黑" panose="020B0503020204020204" pitchFamily="34" charset="-122"/>
                <a:ea typeface="微软雅黑" panose="020B0503020204020204" pitchFamily="34" charset="-122"/>
              </a:rPr>
              <a:t>) and </a:t>
            </a:r>
            <a:r>
              <a:rPr lang="en" altLang="zh-CN" sz="1600" dirty="0" err="1">
                <a:solidFill>
                  <a:prstClr val="black"/>
                </a:solidFill>
                <a:latin typeface="微软雅黑" panose="020B0503020204020204" pitchFamily="34" charset="-122"/>
                <a:ea typeface="微软雅黑" panose="020B0503020204020204" pitchFamily="34" charset="-122"/>
              </a:rPr>
              <a:t>StoreFile </a:t>
            </a:r>
            <a:r>
              <a:rPr lang="en" altLang="en-US" sz="1600" dirty="0">
                <a:solidFill>
                  <a:prstClr val="black"/>
                </a:solidFill>
                <a:latin typeface="微软雅黑" panose="020B0503020204020204" pitchFamily="34" charset="-122"/>
                <a:ea typeface="微软雅黑" panose="020B0503020204020204" pitchFamily="34" charset="-122"/>
              </a:rPr>
              <a:t>(0 to more) </a:t>
            </a:r>
            <a:r>
              <a:rPr lang="en" altLang="zh-CN" sz="1600" dirty="0">
                <a:solidFill>
                  <a:prstClr val="black"/>
                </a:solidFill>
                <a:latin typeface="微软雅黑" panose="020B0503020204020204" pitchFamily="34" charset="-122"/>
                <a:ea typeface="微软雅黑" panose="020B0503020204020204" pitchFamily="34" charset="-122"/>
              </a:rPr>
              <a:t>;</a:t>
            </a:r>
          </a:p>
          <a:p>
            <a:pPr marL="0" lvl="1" indent="539750" fontAlgn="base">
              <a:lnSpc>
                <a:spcPct val="150000"/>
              </a:lnSpc>
              <a:spcBef>
                <a:spcPts val="500"/>
              </a:spcBef>
              <a:spcAft>
                <a:spcPct val="0"/>
              </a:spcAft>
            </a:pPr>
            <a:r>
              <a:rPr lang="en" altLang="en-US" sz="1600" dirty="0">
                <a:solidFill>
                  <a:prstClr val="black"/>
                </a:solidFill>
                <a:latin typeface="微软雅黑" panose="020B0503020204020204" pitchFamily="34" charset="-122"/>
                <a:ea typeface="微软雅黑" panose="020B0503020204020204" pitchFamily="34" charset="-122"/>
              </a:rPr>
              <a:t>A </a:t>
            </a:r>
            <a:r>
              <a:rPr lang="en" altLang="zh-CN" sz="1600" dirty="0">
                <a:solidFill>
                  <a:prstClr val="black"/>
                </a:solidFill>
                <a:latin typeface="微软雅黑" panose="020B0503020204020204" pitchFamily="34" charset="-122"/>
                <a:ea typeface="微软雅黑" panose="020B0503020204020204" pitchFamily="34" charset="-122"/>
              </a:rPr>
              <a:t>Store </a:t>
            </a:r>
            <a:r>
              <a:rPr lang="en" altLang="en-US" sz="1600" dirty="0">
                <a:solidFill>
                  <a:prstClr val="black"/>
                </a:solidFill>
                <a:latin typeface="微软雅黑" panose="020B0503020204020204" pitchFamily="34" charset="-122"/>
                <a:ea typeface="微软雅黑" panose="020B0503020204020204" pitchFamily="34" charset="-122"/>
              </a:rPr>
              <a:t>stores a </a:t>
            </a:r>
            <a:r>
              <a:rPr lang="en" altLang="zh-CN" sz="1600" dirty="0">
                <a:solidFill>
                  <a:prstClr val="black"/>
                </a:solidFill>
                <a:latin typeface="微软雅黑" panose="020B0503020204020204" pitchFamily="34" charset="-122"/>
                <a:ea typeface="微软雅黑" panose="020B0503020204020204" pitchFamily="34" charset="-122"/>
              </a:rPr>
              <a:t>Columns Family </a:t>
            </a:r>
            <a:r>
              <a:rPr lang="en" altLang="en-US" sz="1600" dirty="0">
                <a:solidFill>
                  <a:prstClr val="black"/>
                </a:solidFill>
                <a:latin typeface="微软雅黑" panose="020B0503020204020204" pitchFamily="34" charset="-122"/>
                <a:ea typeface="微软雅黑" panose="020B0503020204020204" pitchFamily="34" charset="-122"/>
              </a:rPr>
              <a:t>;</a:t>
            </a:r>
            <a:endParaRPr lang="en-US" altLang="zh-CN" sz="1600" dirty="0">
              <a:solidFill>
                <a:prstClr val="black"/>
              </a:solidFill>
              <a:latin typeface="微软雅黑" panose="020B0503020204020204" pitchFamily="34" charset="-122"/>
              <a:ea typeface="微软雅黑" panose="020B0503020204020204" pitchFamily="34" charset="-122"/>
            </a:endParaRPr>
          </a:p>
          <a:p>
            <a:pPr marL="0" lvl="1" indent="539750" fontAlgn="base">
              <a:lnSpc>
                <a:spcPct val="150000"/>
              </a:lnSpc>
              <a:spcBef>
                <a:spcPts val="500"/>
              </a:spcBef>
              <a:spcAft>
                <a:spcPct val="0"/>
              </a:spcAft>
            </a:pPr>
            <a:r>
              <a:rPr lang="en" altLang="zh-CN" sz="1600" dirty="0" err="1">
                <a:solidFill>
                  <a:prstClr val="black"/>
                </a:solidFill>
                <a:latin typeface="微软雅黑" panose="020B0503020204020204" pitchFamily="34" charset="-122"/>
                <a:ea typeface="微软雅黑" panose="020B0503020204020204" pitchFamily="34" charset="-122"/>
              </a:rPr>
              <a:t>StoreFile </a:t>
            </a:r>
            <a:r>
              <a:rPr lang="en" altLang="en-US" sz="1600" dirty="0">
                <a:solidFill>
                  <a:prstClr val="black"/>
                </a:solidFill>
                <a:latin typeface="微软雅黑" panose="020B0503020204020204" pitchFamily="34" charset="-122"/>
                <a:ea typeface="微软雅黑" panose="020B0503020204020204" pitchFamily="34" charset="-122"/>
              </a:rPr>
              <a:t>is stored on </a:t>
            </a:r>
            <a:r>
              <a:rPr lang="en" altLang="zh-CN" sz="1600" b="1" dirty="0">
                <a:solidFill>
                  <a:prstClr val="black"/>
                </a:solidFill>
                <a:latin typeface="微软雅黑" panose="020B0503020204020204" pitchFamily="34" charset="-122"/>
                <a:ea typeface="微软雅黑" panose="020B0503020204020204" pitchFamily="34" charset="-122"/>
              </a:rPr>
              <a:t>HDFS </a:t>
            </a:r>
            <a:r>
              <a:rPr lang="en" altLang="zh-CN" sz="1600" dirty="0">
                <a:solidFill>
                  <a:prstClr val="black"/>
                </a:solidFill>
                <a:latin typeface="微软雅黑" panose="020B0503020204020204" pitchFamily="34" charset="-122"/>
                <a:ea typeface="微软雅黑" panose="020B0503020204020204" pitchFamily="34" charset="-122"/>
              </a:rPr>
              <a:t>;</a:t>
            </a:r>
          </a:p>
          <a:p>
            <a:pPr marL="0" lvl="1" indent="539750" fontAlgn="base">
              <a:lnSpc>
                <a:spcPct val="150000"/>
              </a:lnSpc>
              <a:spcBef>
                <a:spcPts val="500"/>
              </a:spcBef>
              <a:spcAft>
                <a:spcPct val="0"/>
              </a:spcAft>
            </a:pPr>
            <a:r>
              <a:rPr lang="en" altLang="zh-CN" sz="1600" dirty="0" err="1">
                <a:solidFill>
                  <a:prstClr val="black"/>
                </a:solidFill>
                <a:latin typeface="微软雅黑" panose="020B0503020204020204" pitchFamily="34" charset="-122"/>
                <a:ea typeface="微软雅黑" panose="020B0503020204020204" pitchFamily="34" charset="-122"/>
              </a:rPr>
              <a:t>MemStore </a:t>
            </a:r>
            <a:r>
              <a:rPr lang="en" altLang="en-US" sz="1600" dirty="0">
                <a:solidFill>
                  <a:prstClr val="black"/>
                </a:solidFill>
                <a:latin typeface="微软雅黑" panose="020B0503020204020204" pitchFamily="34" charset="-122"/>
                <a:ea typeface="微软雅黑" panose="020B0503020204020204" pitchFamily="34" charset="-122"/>
              </a:rPr>
              <a:t>is stored in </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13</a:t>
            </a:fld>
            <a:endParaRPr lang="zh-CN" altLang="en-US"/>
          </a:p>
        </p:txBody>
      </p:sp>
    </p:spTree>
    <p:extLst>
      <p:ext uri="{BB962C8B-B14F-4D97-AF65-F5344CB8AC3E}">
        <p14:creationId xmlns:p14="http://schemas.microsoft.com/office/powerpoint/2010/main" val="1822467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900" dirty="0">
              <a:latin typeface="仿宋" panose="02010609060101010101" pitchFamily="49" charset="-122"/>
              <a:ea typeface="仿宋" panose="02010609060101010101" pitchFamily="49" charset="-122"/>
            </a:endParaRPr>
          </a:p>
          <a:p>
            <a:r>
              <a:rPr lang="en" altLang="zh-CN" sz="900" baseline="0" dirty="0">
                <a:latin typeface="仿宋" panose="02010609060101010101" pitchFamily="49" charset="-122"/>
                <a:ea typeface="仿宋" panose="02010609060101010101" pitchFamily="49" charset="-122"/>
              </a:rPr>
              <a:t>6.2.2 </a:t>
            </a:r>
            <a:r>
              <a:rPr lang="en" altLang="en-US" sz="900" baseline="0" dirty="0">
                <a:latin typeface="仿宋" panose="02010609060101010101" pitchFamily="49" charset="-122"/>
                <a:ea typeface="仿宋" panose="02010609060101010101" pitchFamily="49" charset="-122"/>
              </a:rPr>
              <a:t>Data model and related concepts</a:t>
            </a:r>
          </a:p>
          <a:p>
            <a:r>
              <a:rPr lang="en" altLang="zh-CN" sz="900" baseline="0" dirty="0">
                <a:latin typeface="仿宋" panose="02010609060101010101" pitchFamily="49" charset="-122"/>
                <a:ea typeface="仿宋" panose="02010609060101010101" pitchFamily="49" charset="-122"/>
              </a:rPr>
              <a:t>HBase </a:t>
            </a:r>
            <a:r>
              <a:rPr lang="en" altLang="en-US" sz="900" baseline="0" dirty="0">
                <a:latin typeface="仿宋" panose="02010609060101010101" pitchFamily="49" charset="-122"/>
                <a:ea typeface="仿宋" panose="02010609060101010101" pitchFamily="49" charset="-122"/>
              </a:rPr>
              <a:t>is actually a sparse, multi-dimensional and persistent storage mapping table. It uses row key ( </a:t>
            </a:r>
            <a:r>
              <a:rPr lang="en" altLang="zh-CN" sz="900" baseline="0" dirty="0">
                <a:latin typeface="仿宋" panose="02010609060101010101" pitchFamily="49" charset="-122"/>
                <a:ea typeface="仿宋" panose="02010609060101010101" pitchFamily="49" charset="-122"/>
              </a:rPr>
              <a:t>Crow key) </a:t>
            </a:r>
            <a:r>
              <a:rPr lang="en" altLang="en-US" sz="900" baseline="0" dirty="0">
                <a:latin typeface="仿宋" panose="02010609060101010101" pitchFamily="49" charset="-122"/>
                <a:ea typeface="仿宋" panose="02010609060101010101" pitchFamily="49" charset="-122"/>
              </a:rPr>
              <a:t>, column</a:t>
            </a:r>
          </a:p>
          <a:p>
            <a:r>
              <a:rPr lang="en" altLang="zh-CN" sz="900" baseline="0" dirty="0">
                <a:latin typeface="仿宋" panose="02010609060101010101" pitchFamily="49" charset="-122"/>
                <a:ea typeface="仿宋" panose="02010609060101010101" pitchFamily="49" charset="-122"/>
              </a:rPr>
              <a:t>column </a:t>
            </a:r>
            <a:r>
              <a:rPr lang="en" altLang="en-US" sz="900" baseline="0" dirty="0">
                <a:latin typeface="仿宋" panose="02010609060101010101" pitchFamily="49" charset="-122"/>
                <a:ea typeface="仿宋" panose="02010609060101010101" pitchFamily="49" charset="-122"/>
              </a:rPr>
              <a:t>name , </a:t>
            </a:r>
            <a:r>
              <a:rPr lang="en" altLang="zh-CN" sz="900" baseline="0" dirty="0">
                <a:latin typeface="仿宋" panose="02010609060101010101" pitchFamily="49" charset="-122"/>
                <a:ea typeface="仿宋" panose="02010609060101010101" pitchFamily="49" charset="-122"/>
              </a:rPr>
              <a:t>column family, </a:t>
            </a:r>
            <a:r>
              <a:rPr lang="en" altLang="en-US" sz="900" baseline="0" dirty="0">
                <a:latin typeface="仿宋" panose="02010609060101010101" pitchFamily="49" charset="-122"/>
                <a:ea typeface="仿宋" panose="02010609060101010101" pitchFamily="49" charset="-122"/>
              </a:rPr>
              <a:t>and timestamp </a:t>
            </a:r>
            <a:r>
              <a:rPr lang="en" altLang="zh-CN" sz="900" baseline="0" dirty="0">
                <a:latin typeface="仿宋" panose="02010609060101010101" pitchFamily="49" charset="-122"/>
                <a:ea typeface="仿宋" panose="02010609060101010101" pitchFamily="49" charset="-122"/>
              </a:rPr>
              <a:t>. </a:t>
            </a:r>
            <a:r>
              <a:rPr lang="en" altLang="en-US" sz="900" baseline="0" dirty="0">
                <a:latin typeface="仿宋" panose="02010609060101010101" pitchFamily="49" charset="-122"/>
                <a:ea typeface="仿宋" panose="02010609060101010101" pitchFamily="49" charset="-122"/>
              </a:rPr>
              <a:t>Each value is</a:t>
            </a:r>
          </a:p>
          <a:p>
            <a:r>
              <a:rPr lang="en" altLang="en-US" sz="900" baseline="0" dirty="0">
                <a:latin typeface="仿宋" panose="02010609060101010101" pitchFamily="49" charset="-122"/>
                <a:ea typeface="仿宋" panose="02010609060101010101" pitchFamily="49" charset="-122"/>
              </a:rPr>
              <a:t>Uninterpreted byte array </a:t>
            </a:r>
            <a:r>
              <a:rPr lang="en" altLang="zh-CN" sz="900" baseline="0" dirty="0">
                <a:latin typeface="仿宋" panose="02010609060101010101" pitchFamily="49" charset="-122"/>
                <a:ea typeface="仿宋" panose="02010609060101010101" pitchFamily="49" charset="-122"/>
              </a:rPr>
              <a:t>Byte[]. </a:t>
            </a:r>
            <a:r>
              <a:rPr lang="en" altLang="en-US" sz="900" baseline="0" dirty="0">
                <a:latin typeface="仿宋" panose="02010609060101010101" pitchFamily="49" charset="-122"/>
                <a:ea typeface="仿宋" panose="02010609060101010101" pitchFamily="49" charset="-122"/>
              </a:rPr>
              <a:t>The relevant concepts of HBase data model are introduced as follows.</a:t>
            </a:r>
          </a:p>
          <a:p>
            <a:r>
              <a:rPr lang="en" altLang="zh-CN" sz="900" baseline="0" dirty="0">
                <a:latin typeface="仿宋" panose="02010609060101010101" pitchFamily="49" charset="-122"/>
                <a:ea typeface="仿宋" panose="02010609060101010101" pitchFamily="49" charset="-122"/>
              </a:rPr>
              <a:t>(1) </a:t>
            </a:r>
            <a:r>
              <a:rPr lang="en" altLang="en-US" sz="900" baseline="0" dirty="0">
                <a:latin typeface="仿宋" panose="02010609060101010101" pitchFamily="49" charset="-122"/>
                <a:ea typeface="仿宋" panose="02010609060101010101" pitchFamily="49" charset="-122"/>
              </a:rPr>
              <a:t>Table</a:t>
            </a:r>
          </a:p>
          <a:p>
            <a:r>
              <a:rPr lang="en" altLang="en-US" sz="900" baseline="0" dirty="0">
                <a:latin typeface="仿宋" panose="02010609060101010101" pitchFamily="49" charset="-122"/>
                <a:ea typeface="仿宋" panose="02010609060101010101" pitchFamily="49" charset="-122"/>
              </a:rPr>
              <a:t>Table is the basic management unit of </a:t>
            </a:r>
            <a:r>
              <a:rPr lang="en" altLang="zh-CN" sz="900" baseline="0" dirty="0">
                <a:latin typeface="仿宋" panose="02010609060101010101" pitchFamily="49" charset="-122"/>
                <a:ea typeface="仿宋" panose="02010609060101010101" pitchFamily="49" charset="-122"/>
              </a:rPr>
              <a:t>HBase . Table is </a:t>
            </a:r>
            <a:r>
              <a:rPr lang="en" altLang="en-US" sz="900" baseline="0" dirty="0">
                <a:latin typeface="仿宋" panose="02010609060101010101" pitchFamily="49" charset="-122"/>
                <a:ea typeface="仿宋" panose="02010609060101010101" pitchFamily="49" charset="-122"/>
              </a:rPr>
              <a:t>sorted by </a:t>
            </a:r>
            <a:r>
              <a:rPr lang="en" altLang="zh-CN" sz="900" baseline="0" dirty="0">
                <a:latin typeface="仿宋" panose="02010609060101010101" pitchFamily="49" charset="-122"/>
                <a:ea typeface="仿宋" panose="02010609060101010101" pitchFamily="49" charset="-122"/>
              </a:rPr>
              <a:t>row . The schema of a table </a:t>
            </a:r>
            <a:r>
              <a:rPr lang="en" altLang="en-US" sz="900" baseline="0" dirty="0">
                <a:latin typeface="仿宋" panose="02010609060101010101" pitchFamily="49" charset="-122"/>
                <a:ea typeface="仿宋" panose="02010609060101010101" pitchFamily="49" charset="-122"/>
              </a:rPr>
              <a:t>only defines its column families.</a:t>
            </a:r>
          </a:p>
          <a:p>
            <a:r>
              <a:rPr lang="en" altLang="en-US" sz="900" baseline="0" dirty="0">
                <a:latin typeface="仿宋" panose="02010609060101010101" pitchFamily="49" charset="-122"/>
                <a:ea typeface="仿宋" panose="02010609060101010101" pitchFamily="49" charset="-122"/>
              </a:rPr>
              <a:t>A column family can have any number of columns; each column can contain any number of versions; columns that have not had data inserted are empty;</a:t>
            </a:r>
          </a:p>
          <a:p>
            <a:r>
              <a:rPr lang="en" altLang="en-US" sz="900" baseline="0" dirty="0">
                <a:latin typeface="仿宋" panose="02010609060101010101" pitchFamily="49" charset="-122"/>
                <a:ea typeface="仿宋" panose="02010609060101010101" pitchFamily="49" charset="-122"/>
              </a:rPr>
              <a:t>Columns in a family are sorted and stored together.</a:t>
            </a:r>
          </a:p>
          <a:p>
            <a:r>
              <a:rPr lang="en" altLang="zh-CN" sz="900" baseline="0" dirty="0">
                <a:latin typeface="仿宋" panose="02010609060101010101" pitchFamily="49" charset="-122"/>
                <a:ea typeface="仿宋" panose="02010609060101010101" pitchFamily="49" charset="-122"/>
              </a:rPr>
              <a:t>(2) </a:t>
            </a:r>
            <a:r>
              <a:rPr lang="en" altLang="en-US" sz="900" baseline="0" dirty="0">
                <a:latin typeface="仿宋" panose="02010609060101010101" pitchFamily="49" charset="-122"/>
                <a:ea typeface="仿宋" panose="02010609060101010101" pitchFamily="49" charset="-122"/>
              </a:rPr>
              <a:t>Row key</a:t>
            </a:r>
          </a:p>
          <a:p>
            <a:r>
              <a:rPr lang="en" altLang="en-US" sz="900" baseline="0" dirty="0">
                <a:latin typeface="仿宋" panose="02010609060101010101" pitchFamily="49" charset="-122"/>
                <a:ea typeface="仿宋" panose="02010609060101010101" pitchFamily="49" charset="-122"/>
              </a:rPr>
              <a:t>Each row has a row key to identify the row, which is the primary key for retrieving records.</a:t>
            </a:r>
          </a:p>
          <a:p>
            <a:r>
              <a:rPr lang="en" altLang="zh-CN" sz="900" baseline="0" dirty="0">
                <a:latin typeface="仿宋" panose="02010609060101010101" pitchFamily="49" charset="-122"/>
                <a:ea typeface="仿宋" panose="02010609060101010101" pitchFamily="49" charset="-122"/>
              </a:rPr>
              <a:t>(3) </a:t>
            </a:r>
            <a:r>
              <a:rPr lang="en" altLang="en-US" sz="900" baseline="0" dirty="0">
                <a:latin typeface="仿宋" panose="02010609060101010101" pitchFamily="49" charset="-122"/>
                <a:ea typeface="仿宋" panose="02010609060101010101" pitchFamily="49" charset="-122"/>
              </a:rPr>
              <a:t>Column name</a:t>
            </a:r>
          </a:p>
          <a:p>
            <a:r>
              <a:rPr lang="en" altLang="en-US" sz="900" baseline="0" dirty="0">
                <a:latin typeface="仿宋" panose="02010609060101010101" pitchFamily="49" charset="-122"/>
                <a:ea typeface="仿宋" panose="02010609060101010101" pitchFamily="49" charset="-122"/>
              </a:rPr>
              <a:t>a concatenation of its column family prefix and a qualifier </a:t>
            </a:r>
            <a:r>
              <a:rPr lang="en" altLang="zh-CN" sz="900" baseline="0" dirty="0">
                <a:latin typeface="仿宋" panose="02010609060101010101" pitchFamily="49" charset="-122"/>
                <a:ea typeface="仿宋" panose="02010609060101010101" pitchFamily="49" charset="-122"/>
              </a:rPr>
              <a:t>. For example, the column </a:t>
            </a:r>
            <a:r>
              <a:rPr lang="en" altLang="zh-CN" sz="900" baseline="0" dirty="0" err="1">
                <a:latin typeface="仿宋" panose="02010609060101010101" pitchFamily="49" charset="-122"/>
                <a:ea typeface="仿宋" panose="02010609060101010101" pitchFamily="49" charset="-122"/>
              </a:rPr>
              <a:t>Contents:html</a:t>
            </a:r>
            <a:endParaRPr lang="en-US" altLang="zh-CN" sz="900" baseline="0" dirty="0">
              <a:latin typeface="仿宋" panose="02010609060101010101" pitchFamily="49" charset="-122"/>
              <a:ea typeface="仿宋" panose="02010609060101010101" pitchFamily="49" charset="-122"/>
            </a:endParaRPr>
          </a:p>
          <a:p>
            <a:r>
              <a:rPr lang="en" altLang="en-US" sz="900" dirty="0">
                <a:latin typeface="仿宋" panose="02010609060101010101" pitchFamily="49" charset="-122"/>
                <a:ea typeface="仿宋" panose="02010609060101010101" pitchFamily="49" charset="-122"/>
              </a:rPr>
              <a:t>composed of the column family </a:t>
            </a:r>
            <a:r>
              <a:rPr lang="en" altLang="zh-CN" sz="900" dirty="0">
                <a:latin typeface="仿宋" panose="02010609060101010101" pitchFamily="49" charset="-122"/>
                <a:ea typeface="仿宋" panose="02010609060101010101" pitchFamily="49" charset="-122"/>
              </a:rPr>
              <a:t>Contents, </a:t>
            </a:r>
            <a:r>
              <a:rPr lang="en" altLang="en-US" sz="900" dirty="0">
                <a:latin typeface="仿宋" panose="02010609060101010101" pitchFamily="49" charset="-122"/>
                <a:ea typeface="仿宋" panose="02010609060101010101" pitchFamily="49" charset="-122"/>
              </a:rPr>
              <a:t>followed by a colon </a:t>
            </a:r>
            <a:r>
              <a:rPr lang="en" altLang="zh-CN" sz="900" dirty="0">
                <a:latin typeface="仿宋" panose="02010609060101010101" pitchFamily="49" charset="-122"/>
                <a:ea typeface="仿宋" panose="02010609060101010101" pitchFamily="49" charset="-122"/>
              </a:rPr>
              <a:t>(:) </a:t>
            </a:r>
            <a:r>
              <a:rPr lang="en" altLang="en-US" sz="900" dirty="0">
                <a:latin typeface="仿宋" panose="02010609060101010101" pitchFamily="49" charset="-122"/>
                <a:ea typeface="仿宋" panose="02010609060101010101" pitchFamily="49" charset="-122"/>
              </a:rPr>
              <a:t>and the modifier </a:t>
            </a:r>
            <a:r>
              <a:rPr lang="en" altLang="zh-CN" sz="900" dirty="0">
                <a:latin typeface="仿宋" panose="02010609060101010101" pitchFamily="49" charset="-122"/>
                <a:ea typeface="仿宋" panose="02010609060101010101" pitchFamily="49" charset="-122"/>
              </a:rPr>
              <a:t>html .</a:t>
            </a:r>
          </a:p>
          <a:p>
            <a:r>
              <a:rPr lang="en" altLang="zh-CN" sz="900" dirty="0">
                <a:latin typeface="仿宋" panose="02010609060101010101" pitchFamily="49" charset="-122"/>
                <a:ea typeface="仿宋" panose="02010609060101010101" pitchFamily="49" charset="-122"/>
              </a:rPr>
              <a:t>(4) </a:t>
            </a:r>
            <a:r>
              <a:rPr lang="en" altLang="en-US" sz="900" dirty="0">
                <a:latin typeface="仿宋" panose="02010609060101010101" pitchFamily="49" charset="-122"/>
                <a:ea typeface="仿宋" panose="02010609060101010101" pitchFamily="49" charset="-122"/>
              </a:rPr>
              <a:t>Column Family</a:t>
            </a:r>
          </a:p>
          <a:p>
            <a:r>
              <a:rPr lang="en" altLang="en-US" sz="900" dirty="0">
                <a:latin typeface="仿宋" panose="02010609060101010101" pitchFamily="49" charset="-122"/>
                <a:ea typeface="仿宋" panose="02010609060101010101" pitchFamily="49" charset="-122"/>
              </a:rPr>
              <a:t>A column family is a collection of columns in a table. These columns are not actual columns but are represented by modifiers.</a:t>
            </a:r>
          </a:p>
          <a:p>
            <a:r>
              <a:rPr lang="en" altLang="en-US" sz="900" dirty="0">
                <a:latin typeface="仿宋" panose="02010609060101010101" pitchFamily="49" charset="-122"/>
                <a:ea typeface="仿宋" panose="02010609060101010101" pitchFamily="49" charset="-122"/>
              </a:rPr>
              <a:t>Virtual columns. All column members of a column family have the same prefix. For example, the columns </a:t>
            </a:r>
            <a:r>
              <a:rPr lang="en" altLang="zh-CN" sz="900" dirty="0">
                <a:latin typeface="仿宋" panose="02010609060101010101" pitchFamily="49" charset="-122"/>
                <a:ea typeface="仿宋" panose="02010609060101010101" pitchFamily="49" charset="-122"/>
              </a:rPr>
              <a:t>Courses:history </a:t>
            </a:r>
            <a:r>
              <a:rPr lang="en" altLang="en-US" sz="900" dirty="0">
                <a:latin typeface="仿宋" panose="02010609060101010101" pitchFamily="49" charset="-122"/>
                <a:ea typeface="仿宋" panose="02010609060101010101" pitchFamily="49" charset="-122"/>
              </a:rPr>
              <a:t>and </a:t>
            </a:r>
            <a:r>
              <a:rPr lang="en" altLang="zh-CN" sz="900" dirty="0" err="1">
                <a:latin typeface="仿宋" panose="02010609060101010101" pitchFamily="49" charset="-122"/>
                <a:ea typeface="仿宋" panose="02010609060101010101" pitchFamily="49" charset="-122"/>
              </a:rPr>
              <a:t>Courses:math</a:t>
            </a:r>
            <a:endParaRPr lang="en-US" altLang="zh-CN" sz="900" dirty="0">
              <a:latin typeface="仿宋" panose="02010609060101010101" pitchFamily="49" charset="-122"/>
              <a:ea typeface="仿宋" panose="02010609060101010101" pitchFamily="49" charset="-122"/>
            </a:endParaRPr>
          </a:p>
          <a:p>
            <a:r>
              <a:rPr lang="en" altLang="zh-CN" sz="900" dirty="0">
                <a:latin typeface="仿宋" panose="02010609060101010101" pitchFamily="49" charset="-122"/>
                <a:ea typeface="仿宋" panose="02010609060101010101" pitchFamily="49" charset="-122"/>
              </a:rPr>
              <a:t>the Courses </a:t>
            </a:r>
            <a:r>
              <a:rPr lang="en" altLang="en-US" sz="900" dirty="0">
                <a:latin typeface="仿宋" panose="02010609060101010101" pitchFamily="49" charset="-122"/>
                <a:ea typeface="仿宋" panose="02010609060101010101" pitchFamily="49" charset="-122"/>
              </a:rPr>
              <a:t>column family . The colon </a:t>
            </a:r>
            <a:r>
              <a:rPr lang="en" altLang="zh-CN" sz="900" dirty="0">
                <a:latin typeface="仿宋" panose="02010609060101010101" pitchFamily="49" charset="-122"/>
                <a:ea typeface="仿宋" panose="02010609060101010101" pitchFamily="49" charset="-122"/>
              </a:rPr>
              <a:t>(:) </a:t>
            </a:r>
            <a:r>
              <a:rPr lang="en" altLang="en-US" sz="900" dirty="0">
                <a:latin typeface="仿宋" panose="02010609060101010101" pitchFamily="49" charset="-122"/>
                <a:ea typeface="仿宋" panose="02010609060101010101" pitchFamily="49" charset="-122"/>
              </a:rPr>
              <a:t>is the column family separator, used to distinguish the prefix from the column name.</a:t>
            </a:r>
          </a:p>
          <a:p>
            <a:r>
              <a:rPr lang="en" altLang="en-US" sz="900" dirty="0">
                <a:latin typeface="仿宋" panose="02010609060101010101" pitchFamily="49" charset="-122"/>
                <a:ea typeface="仿宋" panose="02010609060101010101" pitchFamily="49" charset="-122"/>
              </a:rPr>
              <a:t>The column family must be declared when the table is created.</a:t>
            </a:r>
          </a:p>
          <a:p>
            <a:r>
              <a:rPr lang="en" altLang="en-US" sz="900" dirty="0">
                <a:latin typeface="仿宋" panose="02010609060101010101" pitchFamily="49" charset="-122"/>
                <a:ea typeface="仿宋" panose="02010609060101010101" pitchFamily="49" charset="-122"/>
              </a:rPr>
              <a:t>It is no longer needed and can be created at any time. Physically, members of a column family are stored together in the file system.</a:t>
            </a:r>
          </a:p>
          <a:p>
            <a:r>
              <a:rPr lang="en" altLang="en-US" sz="900" dirty="0">
                <a:latin typeface="仿宋" panose="02010609060101010101" pitchFamily="49" charset="-122"/>
                <a:ea typeface="仿宋" panose="02010609060101010101" pitchFamily="49" charset="-122"/>
              </a:rPr>
              <a:t>Because storage optimization is done at the column family level, this means that all members of a column family are stored in the same way.</a:t>
            </a:r>
          </a:p>
          <a:p>
            <a:r>
              <a:rPr lang="en" altLang="en-US" sz="900" dirty="0">
                <a:latin typeface="仿宋" panose="02010609060101010101" pitchFamily="49" charset="-122"/>
                <a:ea typeface="仿宋" panose="02010609060101010101" pitchFamily="49" charset="-122"/>
              </a:rPr>
              <a:t>Visited.</a:t>
            </a:r>
          </a:p>
          <a:p>
            <a:r>
              <a:rPr lang="en" altLang="zh-CN" sz="900" dirty="0">
                <a:latin typeface="仿宋" panose="02010609060101010101" pitchFamily="49" charset="-122"/>
                <a:ea typeface="仿宋" panose="02010609060101010101" pitchFamily="49" charset="-122"/>
              </a:rPr>
              <a:t>(5) </a:t>
            </a:r>
            <a:r>
              <a:rPr lang="en" altLang="en-US" sz="900" dirty="0">
                <a:latin typeface="仿宋" panose="02010609060101010101" pitchFamily="49" charset="-122"/>
                <a:ea typeface="仿宋" panose="02010609060101010101" pitchFamily="49" charset="-122"/>
              </a:rPr>
              <a:t>Timestamp</a:t>
            </a:r>
          </a:p>
          <a:p>
            <a:r>
              <a:rPr lang="en" altLang="en-US" sz="900" dirty="0">
                <a:latin typeface="仿宋" panose="02010609060101010101" pitchFamily="49" charset="-122"/>
                <a:ea typeface="仿宋" panose="02010609060101010101" pitchFamily="49" charset="-122"/>
              </a:rPr>
              <a:t>Timestamp is used to indicate the version of the row key and column value corresponding to the column family. It is a </a:t>
            </a:r>
            <a:r>
              <a:rPr lang="en" altLang="zh-CN" sz="900" dirty="0">
                <a:latin typeface="仿宋" panose="02010609060101010101" pitchFamily="49" charset="-122"/>
                <a:ea typeface="仿宋" panose="02010609060101010101" pitchFamily="49" charset="-122"/>
              </a:rPr>
              <a:t>64 </a:t>
            </a:r>
            <a:r>
              <a:rPr lang="en" altLang="en-US" sz="900" dirty="0">
                <a:latin typeface="仿宋" panose="02010609060101010101" pitchFamily="49" charset="-122"/>
                <a:ea typeface="仿宋" panose="02010609060101010101" pitchFamily="49" charset="-122"/>
              </a:rPr>
              <a:t>-bit integer and is usually expressed in system time (accurate to</a:t>
            </a:r>
          </a:p>
          <a:p>
            <a:r>
              <a:rPr lang="en" altLang="en-US" sz="900" dirty="0">
                <a:latin typeface="仿宋" panose="02010609060101010101" pitchFamily="49" charset="-122"/>
                <a:ea typeface="仿宋" panose="02010609060101010101" pitchFamily="49" charset="-122"/>
              </a:rPr>
              <a:t>milliseconds).</a:t>
            </a:r>
          </a:p>
          <a:p>
            <a:r>
              <a:rPr lang="en" altLang="zh-CN" sz="900" dirty="0">
                <a:latin typeface="仿宋" panose="02010609060101010101" pitchFamily="49" charset="-122"/>
                <a:ea typeface="仿宋" panose="02010609060101010101" pitchFamily="49" charset="-122"/>
              </a:rPr>
              <a:t>in 3ase </a:t>
            </a:r>
            <a:r>
              <a:rPr lang="en" altLang="en-US" sz="900" dirty="0">
                <a:latin typeface="仿宋" panose="02010609060101010101" pitchFamily="49" charset="-122"/>
                <a:ea typeface="仿宋" panose="02010609060101010101" pitchFamily="49" charset="-122"/>
              </a:rPr>
              <a:t>is represented by byte arrays </a:t>
            </a:r>
            <a:r>
              <a:rPr lang="en" altLang="zh-CN" sz="900" dirty="0">
                <a:latin typeface="仿宋" panose="02010609060101010101" pitchFamily="49" charset="-122"/>
                <a:ea typeface="仿宋" panose="02010609060101010101" pitchFamily="49" charset="-122"/>
              </a:rPr>
              <a:t>(Byte[]) </a:t>
            </a:r>
            <a:r>
              <a:rPr lang="en" altLang="en-US" sz="900" dirty="0">
                <a:latin typeface="仿宋" panose="02010609060101010101" pitchFamily="49" charset="-122"/>
                <a:ea typeface="仿宋" panose="02010609060101010101" pitchFamily="49" charset="-122"/>
              </a:rPr>
              <a:t>(except for the table name), because the row key, column name, and timestamp are all</a:t>
            </a:r>
          </a:p>
          <a:p>
            <a:r>
              <a:rPr lang="en" altLang="en-US" sz="900" dirty="0">
                <a:latin typeface="仿宋" panose="02010609060101010101" pitchFamily="49" charset="-122"/>
                <a:ea typeface="仿宋" panose="02010609060101010101" pitchFamily="49" charset="-122"/>
              </a:rPr>
              <a:t>Converted to byte array for storage. </a:t>
            </a:r>
            <a:r>
              <a:rPr lang="en" altLang="zh-CN" sz="900" dirty="0">
                <a:latin typeface="仿宋" panose="02010609060101010101" pitchFamily="49" charset="-122"/>
                <a:ea typeface="仿宋" panose="02010609060101010101" pitchFamily="49" charset="-122"/>
              </a:rPr>
              <a:t>HBase tables are sorted by row key, and </a:t>
            </a:r>
            <a:r>
              <a:rPr lang="en" altLang="en-US" sz="900" dirty="0">
                <a:latin typeface="仿宋" panose="02010609060101010101" pitchFamily="49" charset="-122"/>
                <a:ea typeface="仿宋" panose="02010609060101010101" pitchFamily="49" charset="-122"/>
              </a:rPr>
              <a:t>all tables must have row keys.</a:t>
            </a:r>
          </a:p>
          <a:p>
            <a:r>
              <a:rPr lang="en" altLang="en-US" sz="900" dirty="0">
                <a:latin typeface="仿宋" panose="02010609060101010101" pitchFamily="49" charset="-122"/>
                <a:ea typeface="仿宋" panose="02010609060101010101" pitchFamily="49" charset="-122"/>
              </a:rPr>
              <a:t>The table does not require that all rows in the column family have data, nor is it necessary. If the row queried by the user does not have a specified column family, the returned</a:t>
            </a:r>
          </a:p>
          <a:p>
            <a:r>
              <a:rPr lang="en" altLang="en-US" sz="900" dirty="0">
                <a:latin typeface="仿宋" panose="02010609060101010101" pitchFamily="49" charset="-122"/>
                <a:ea typeface="仿宋" panose="02010609060101010101" pitchFamily="49" charset="-122"/>
              </a:rPr>
              <a:t>Returns empty.</a:t>
            </a:r>
            <a:endParaRPr lang="en-US" altLang="zh-CN" sz="900" dirty="0">
              <a:latin typeface="仿宋" panose="02010609060101010101" pitchFamily="49" charset="-122"/>
              <a:ea typeface="仿宋" panose="02010609060101010101" pitchFamily="49" charset="-122"/>
            </a:endParaRPr>
          </a:p>
          <a:p>
            <a:r>
              <a:rPr lang="en" altLang="zh-CN" sz="900" dirty="0">
                <a:latin typeface="仿宋" panose="02010609060101010101" pitchFamily="49" charset="-122"/>
                <a:ea typeface="仿宋" panose="02010609060101010101" pitchFamily="49" charset="-122"/>
              </a:rPr>
              <a:t>HBase </a:t>
            </a:r>
            <a:r>
              <a:rPr lang="en" altLang="en-US" sz="900" dirty="0">
                <a:latin typeface="仿宋" panose="02010609060101010101" pitchFamily="49" charset="-122"/>
                <a:ea typeface="仿宋" panose="02010609060101010101" pitchFamily="49" charset="-122"/>
              </a:rPr>
              <a:t>is a sparse, long-term storage (stored on disk), multi-dimensional and sorted mapping table.</a:t>
            </a:r>
          </a:p>
          <a:p>
            <a:r>
              <a:rPr lang="en" altLang="en-US" sz="900" dirty="0">
                <a:latin typeface="仿宋" panose="02010609060101010101" pitchFamily="49" charset="-122"/>
                <a:ea typeface="仿宋" panose="02010609060101010101" pitchFamily="49" charset="-122"/>
              </a:rPr>
              <a:t>The index of the table is the row key, column key and timestamp. The data in </a:t>
            </a:r>
            <a:r>
              <a:rPr lang="en" altLang="zh-CN" sz="900" dirty="0">
                <a:latin typeface="仿宋" panose="02010609060101010101" pitchFamily="49" charset="-122"/>
                <a:ea typeface="仿宋" panose="02010609060101010101" pitchFamily="49" charset="-122"/>
              </a:rPr>
              <a:t>HBase are all strings.</a:t>
            </a:r>
          </a:p>
          <a:p>
            <a:r>
              <a:rPr lang="en" altLang="en-US" sz="900" dirty="0">
                <a:latin typeface="仿宋" panose="02010609060101010101" pitchFamily="49" charset="-122"/>
                <a:ea typeface="仿宋" panose="02010609060101010101" pitchFamily="49" charset="-122"/>
              </a:rPr>
              <a:t>Each row has a sortable primary key and any number of columns.</a:t>
            </a:r>
          </a:p>
          <a:p>
            <a:r>
              <a:rPr lang="en" altLang="en-US" sz="900" dirty="0">
                <a:latin typeface="仿宋" panose="02010609060101010101" pitchFamily="49" charset="-122"/>
                <a:ea typeface="仿宋" panose="02010609060101010101" pitchFamily="49" charset="-122"/>
              </a:rPr>
              <a:t>A row of data can have completely different columns. The format of the column name is </a:t>
            </a:r>
            <a:r>
              <a:rPr lang="en" altLang="zh-CN" sz="900" dirty="0">
                <a:latin typeface="仿宋" panose="02010609060101010101" pitchFamily="49" charset="-122"/>
                <a:ea typeface="仿宋" panose="02010609060101010101" pitchFamily="49" charset="-122"/>
              </a:rPr>
              <a:t>"&lt;family&gt;:&lt;qualifier&gt;", </a:t>
            </a:r>
            <a:r>
              <a:rPr lang="en" altLang="en-US" sz="900" dirty="0">
                <a:latin typeface="仿宋" panose="02010609060101010101" pitchFamily="49" charset="-122"/>
                <a:ea typeface="仿宋" panose="02010609060101010101" pitchFamily="49" charset="-122"/>
              </a:rPr>
              <a:t>which is composed of strings.</a:t>
            </a:r>
          </a:p>
          <a:p>
            <a:r>
              <a:rPr lang="en" altLang="en-US" sz="900" dirty="0">
                <a:latin typeface="仿宋" panose="02010609060101010101" pitchFamily="49" charset="-122"/>
                <a:ea typeface="仿宋" panose="02010609060101010101" pitchFamily="49" charset="-122"/>
              </a:rPr>
              <a:t>Each table has a set of column families, which is fixed and can only be changed by changing the table structure.</a:t>
            </a:r>
          </a:p>
          <a:p>
            <a:r>
              <a:rPr lang="en" altLang="en-US" sz="900" dirty="0">
                <a:latin typeface="仿宋" panose="02010609060101010101" pitchFamily="49" charset="-122"/>
                <a:ea typeface="仿宋" panose="02010609060101010101" pitchFamily="49" charset="-122"/>
              </a:rPr>
              <a:t>The </a:t>
            </a:r>
            <a:r>
              <a:rPr lang="en" altLang="zh-CN" sz="900" dirty="0">
                <a:latin typeface="仿宋" panose="02010609060101010101" pitchFamily="49" charset="-122"/>
                <a:ea typeface="仿宋" panose="02010609060101010101" pitchFamily="49" charset="-122"/>
              </a:rPr>
              <a:t>qualifier </a:t>
            </a:r>
            <a:r>
              <a:rPr lang="en" altLang="en-US" sz="900" dirty="0">
                <a:latin typeface="仿宋" panose="02010609060101010101" pitchFamily="49" charset="-122"/>
                <a:ea typeface="仿宋" panose="02010609060101010101" pitchFamily="49" charset="-122"/>
              </a:rPr>
              <a:t>value can be changed for each row. </a:t>
            </a:r>
            <a:r>
              <a:rPr lang="en" altLang="zh-CN" sz="900" dirty="0">
                <a:latin typeface="仿宋" panose="02010609060101010101" pitchFamily="49" charset="-122"/>
                <a:ea typeface="仿宋" panose="02010609060101010101" pitchFamily="49" charset="-122"/>
              </a:rPr>
              <a:t>HBase </a:t>
            </a:r>
            <a:r>
              <a:rPr lang="en" altLang="en-US" sz="900" dirty="0">
                <a:latin typeface="仿宋" panose="02010609060101010101" pitchFamily="49" charset="-122"/>
                <a:ea typeface="仿宋" panose="02010609060101010101" pitchFamily="49" charset="-122"/>
              </a:rPr>
              <a:t>stores data in the same column family in the same</a:t>
            </a:r>
          </a:p>
          <a:p>
            <a:r>
              <a:rPr lang="en" altLang="zh-CN" sz="900" dirty="0">
                <a:latin typeface="仿宋" panose="02010609060101010101" pitchFamily="49" charset="-122"/>
                <a:ea typeface="仿宋" panose="02010609060101010101" pitchFamily="49" charset="-122"/>
              </a:rPr>
              <a:t>The HBase </a:t>
            </a:r>
            <a:r>
              <a:rPr lang="en" altLang="en-US" sz="900" dirty="0">
                <a:latin typeface="仿宋" panose="02010609060101010101" pitchFamily="49" charset="-122"/>
                <a:ea typeface="仿宋" panose="02010609060101010101" pitchFamily="49" charset="-122"/>
              </a:rPr>
              <a:t>write operation is row-locked, and each row is an atomic element that can be locked.</a:t>
            </a:r>
          </a:p>
          <a:p>
            <a:r>
              <a:rPr lang="en" altLang="en-US" sz="900" dirty="0">
                <a:latin typeface="仿宋" panose="02010609060101010101" pitchFamily="49" charset="-122"/>
                <a:ea typeface="仿宋" panose="02010609060101010101" pitchFamily="49" charset="-122"/>
              </a:rPr>
              <a:t>All database updates are marked with a timestamp. Each update is a new version. </a:t>
            </a:r>
            <a:r>
              <a:rPr lang="en" altLang="zh-CN" sz="900" dirty="0">
                <a:latin typeface="仿宋" panose="02010609060101010101" pitchFamily="49" charset="-122"/>
                <a:ea typeface="仿宋" panose="02010609060101010101" pitchFamily="49" charset="-122"/>
              </a:rPr>
              <a:t>HBase </a:t>
            </a:r>
            <a:r>
              <a:rPr lang="en" altLang="en-US" sz="900" dirty="0">
                <a:latin typeface="仿宋" panose="02010609060101010101" pitchFamily="49" charset="-122"/>
                <a:ea typeface="仿宋" panose="02010609060101010101" pitchFamily="49" charset="-122"/>
              </a:rPr>
              <a:t>will retain a certain</a:t>
            </a:r>
          </a:p>
          <a:p>
            <a:r>
              <a:rPr lang="en" altLang="en-US" sz="900" dirty="0">
                <a:latin typeface="仿宋" panose="02010609060101010101" pitchFamily="49" charset="-122"/>
                <a:ea typeface="仿宋" panose="02010609060101010101" pitchFamily="49" charset="-122"/>
              </a:rPr>
              <a:t>The number of versions, this value can be set, the client can choose to obtain the version unit closest to a certain point in time</a:t>
            </a:r>
          </a:p>
          <a:p>
            <a:r>
              <a:rPr lang="en" altLang="en-US" sz="900" dirty="0">
                <a:latin typeface="仿宋" panose="02010609060101010101" pitchFamily="49" charset="-122"/>
                <a:ea typeface="仿宋" panose="02010609060101010101" pitchFamily="49" charset="-122"/>
              </a:rPr>
              <a:t>value, or get the values of all version units at once.</a:t>
            </a:r>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14</a:t>
            </a:fld>
            <a:endParaRPr lang="zh-CN" altLang="en-US"/>
          </a:p>
        </p:txBody>
      </p:sp>
    </p:spTree>
    <p:extLst>
      <p:ext uri="{BB962C8B-B14F-4D97-AF65-F5344CB8AC3E}">
        <p14:creationId xmlns:p14="http://schemas.microsoft.com/office/powerpoint/2010/main" val="2465424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900" dirty="0">
                <a:latin typeface="仿宋" panose="02010609060101010101" pitchFamily="49" charset="-122"/>
                <a:ea typeface="仿宋" panose="02010609060101010101" pitchFamily="49" charset="-122"/>
              </a:rPr>
              <a:t>https://www.itheima.com/news/20210518/175720.html</a:t>
            </a:r>
          </a:p>
          <a:p>
            <a:r>
              <a:rPr lang="en" altLang="zh-CN" sz="1000" b="0" i="0" dirty="0">
                <a:solidFill>
                  <a:srgbClr val="707070"/>
                </a:solidFill>
                <a:effectLst/>
                <a:latin typeface="arial" panose="020B0604020202020204" pitchFamily="34" charset="0"/>
              </a:rPr>
              <a:t>c1 </a:t>
            </a:r>
            <a:r>
              <a:rPr lang="en" altLang="en-US" sz="1000" b="0" i="0" dirty="0">
                <a:solidFill>
                  <a:srgbClr val="707070"/>
                </a:solidFill>
                <a:effectLst/>
                <a:latin typeface="arial" panose="020B0604020202020204" pitchFamily="34" charset="0"/>
              </a:rPr>
              <a:t>, </a:t>
            </a:r>
            <a:r>
              <a:rPr lang="en" altLang="zh-CN" sz="1000" b="0" i="0" dirty="0">
                <a:solidFill>
                  <a:srgbClr val="707070"/>
                </a:solidFill>
                <a:effectLst/>
                <a:latin typeface="arial" panose="020B0604020202020204" pitchFamily="34" charset="0"/>
              </a:rPr>
              <a:t>c2 </a:t>
            </a:r>
            <a:r>
              <a:rPr lang="en" altLang="en-US" sz="1000" b="0" i="0" dirty="0">
                <a:solidFill>
                  <a:srgbClr val="707070"/>
                </a:solidFill>
                <a:effectLst/>
                <a:latin typeface="arial" panose="020B0604020202020204" pitchFamily="34" charset="0"/>
              </a:rPr>
              <a:t>, </a:t>
            </a:r>
            <a:r>
              <a:rPr lang="en" altLang="zh-CN" sz="1000" b="0" i="0" dirty="0">
                <a:solidFill>
                  <a:srgbClr val="707070"/>
                </a:solidFill>
                <a:effectLst/>
                <a:latin typeface="arial" panose="020B0604020202020204" pitchFamily="34" charset="0"/>
              </a:rPr>
              <a:t>c3 </a:t>
            </a:r>
            <a:r>
              <a:rPr lang="en" altLang="en-US" sz="1000" b="0" i="0" dirty="0">
                <a:solidFill>
                  <a:srgbClr val="707070"/>
                </a:solidFill>
                <a:effectLst/>
                <a:latin typeface="arial" panose="020B0604020202020204" pitchFamily="34" charset="0"/>
              </a:rPr>
              <a:t>are column family names</a:t>
            </a:r>
            <a:endParaRPr lang="en-US" altLang="zh-CN" sz="9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15</a:t>
            </a:fld>
            <a:endParaRPr lang="zh-CN" altLang="en-US"/>
          </a:p>
        </p:txBody>
      </p:sp>
    </p:spTree>
    <p:extLst>
      <p:ext uri="{BB962C8B-B14F-4D97-AF65-F5344CB8AC3E}">
        <p14:creationId xmlns:p14="http://schemas.microsoft.com/office/powerpoint/2010/main" val="3699255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ts val="3900"/>
              </a:lnSpc>
            </a:pPr>
            <a:r>
              <a:rPr lang="zh-CN" altLang="en-US" sz="1600" b="0" i="0" u="none" strike="noStrike" baseline="0" dirty="0">
                <a:solidFill>
                  <a:srgbClr val="858585"/>
                </a:solidFill>
                <a:latin typeface="HiddenHorzOCR"/>
              </a:rPr>
              <a:t>表</a:t>
            </a:r>
            <a:r>
              <a:rPr lang="en-US" altLang="zh-CN" sz="1600" b="0" i="0" u="none" strike="noStrike" baseline="0" dirty="0" err="1">
                <a:solidFill>
                  <a:srgbClr val="595959"/>
                </a:solidFill>
                <a:latin typeface="HiddenHorzOCR"/>
              </a:rPr>
              <a:t>testtable</a:t>
            </a:r>
            <a:r>
              <a:rPr lang="en-US" altLang="zh-CN" sz="1600" b="0" i="0" u="none" strike="noStrike" baseline="0" dirty="0">
                <a:solidFill>
                  <a:srgbClr val="595959"/>
                </a:solidFill>
                <a:latin typeface="HiddenHorzOCR"/>
              </a:rPr>
              <a:t> </a:t>
            </a:r>
            <a:r>
              <a:rPr lang="zh-CN" altLang="en-US" sz="1600" dirty="0">
                <a:solidFill>
                  <a:srgbClr val="858585"/>
                </a:solidFill>
                <a:latin typeface="HiddenHorzOCR"/>
              </a:rPr>
              <a:t>，</a:t>
            </a:r>
            <a:endParaRPr lang="en-US" altLang="zh-CN" sz="1600" dirty="0">
              <a:solidFill>
                <a:srgbClr val="858585"/>
              </a:solidFill>
              <a:latin typeface="HiddenHorzOCR"/>
            </a:endParaRPr>
          </a:p>
          <a:p>
            <a:pPr algn="l">
              <a:lnSpc>
                <a:spcPts val="3900"/>
              </a:lnSpc>
            </a:pPr>
            <a:r>
              <a:rPr lang="en-US" altLang="zh-CN" b="0" i="0" u="none" strike="noStrike" baseline="0" dirty="0">
                <a:solidFill>
                  <a:srgbClr val="858585"/>
                </a:solidFill>
                <a:latin typeface="HiddenHorzOCR"/>
              </a:rPr>
              <a:t>1</a:t>
            </a:r>
            <a:r>
              <a:rPr lang="zh-CN" altLang="en-US" b="0" i="0" u="none" strike="noStrike" baseline="0" dirty="0">
                <a:solidFill>
                  <a:srgbClr val="858585"/>
                </a:solidFill>
                <a:latin typeface="HiddenHorzOCR"/>
              </a:rPr>
              <a:t>、</a:t>
            </a:r>
            <a:r>
              <a:rPr lang="zh-CN" altLang="en-US" sz="1600" b="0" i="0" u="none" strike="noStrike" baseline="0" dirty="0">
                <a:solidFill>
                  <a:srgbClr val="707070"/>
                </a:solidFill>
                <a:latin typeface="HiddenHorzOCR"/>
              </a:rPr>
              <a:t>包含几个列簇</a:t>
            </a:r>
            <a:r>
              <a:rPr lang="zh-CN" altLang="en-US" sz="1600" b="0" i="0" u="none" strike="noStrike" baseline="0" dirty="0">
                <a:solidFill>
                  <a:srgbClr val="464646"/>
                </a:solidFill>
                <a:latin typeface="HiddenHorzOCR"/>
              </a:rPr>
              <a:t>：列簇的名字各是什么</a:t>
            </a:r>
            <a:r>
              <a:rPr lang="zh-CN" altLang="en-US" sz="1600" b="0" i="0" u="none" strike="noStrike" baseline="0" dirty="0">
                <a:solidFill>
                  <a:srgbClr val="707070"/>
                </a:solidFill>
                <a:latin typeface="HiddenHorzOCR"/>
              </a:rPr>
              <a:t>， </a:t>
            </a:r>
            <a:endParaRPr lang="en-US" altLang="zh-CN" sz="1600" b="0" i="0" u="none" strike="noStrike" baseline="0" dirty="0">
              <a:solidFill>
                <a:srgbClr val="707070"/>
              </a:solidFill>
              <a:latin typeface="HiddenHorzOCR"/>
            </a:endParaRPr>
          </a:p>
          <a:p>
            <a:pPr algn="l">
              <a:lnSpc>
                <a:spcPts val="3900"/>
              </a:lnSpc>
            </a:pPr>
            <a:r>
              <a:rPr lang="en-US" altLang="zh-CN" sz="1600" b="1" i="0" u="none" strike="noStrike" baseline="0" dirty="0">
                <a:solidFill>
                  <a:srgbClr val="707070"/>
                </a:solidFill>
                <a:latin typeface="微软雅黑" panose="020B0503020204020204" pitchFamily="34" charset="-122"/>
                <a:ea typeface="微软雅黑" panose="020B0503020204020204" pitchFamily="34" charset="-122"/>
              </a:rPr>
              <a:t>2</a:t>
            </a:r>
            <a:r>
              <a:rPr lang="zh-CN" altLang="en-US" sz="1600" b="1" i="0" u="none" strike="noStrike" baseline="0" dirty="0">
                <a:solidFill>
                  <a:srgbClr val="707070"/>
                </a:solidFill>
                <a:latin typeface="微软雅黑" panose="020B0503020204020204" pitchFamily="34" charset="-122"/>
                <a:ea typeface="微软雅黑" panose="020B0503020204020204" pitchFamily="34" charset="-122"/>
              </a:rPr>
              <a:t>、每个列簇</a:t>
            </a:r>
            <a:r>
              <a:rPr lang="zh-CN" altLang="en-US" sz="1600" b="0" i="0" u="none" strike="noStrike" baseline="0" dirty="0">
                <a:solidFill>
                  <a:srgbClr val="707070"/>
                </a:solidFill>
                <a:latin typeface="HiddenHorzOCR"/>
              </a:rPr>
              <a:t>有几个列，列名各是什么？</a:t>
            </a:r>
            <a:endParaRPr lang="en-US" altLang="zh-CN" sz="1600" b="0" i="0" u="none" strike="noStrike" baseline="0" dirty="0">
              <a:solidFill>
                <a:srgbClr val="707070"/>
              </a:solidFill>
              <a:latin typeface="HiddenHorzOCR"/>
            </a:endParaRPr>
          </a:p>
          <a:p>
            <a:pPr algn="l">
              <a:lnSpc>
                <a:spcPts val="3900"/>
              </a:lnSpc>
            </a:pPr>
            <a:r>
              <a:rPr lang="en-US" altLang="zh-CN" sz="1600" dirty="0"/>
              <a:t>3</a:t>
            </a:r>
            <a:r>
              <a:rPr lang="zh-CN" altLang="en-US" sz="1600" dirty="0"/>
              <a:t>、有几行，行关键字是什么？</a:t>
            </a:r>
            <a:endParaRPr lang="en-US" altLang="zh-CN" sz="1600" dirty="0"/>
          </a:p>
          <a:p>
            <a:pPr algn="l">
              <a:lnSpc>
                <a:spcPts val="3900"/>
              </a:lnSpc>
            </a:pPr>
            <a:r>
              <a:rPr lang="en-US" altLang="zh-CN" dirty="0"/>
              <a:t>4</a:t>
            </a:r>
            <a:r>
              <a:rPr lang="zh-CN" altLang="en-US" dirty="0"/>
              <a:t>、这里的</a:t>
            </a:r>
            <a:r>
              <a:rPr lang="en-US" altLang="zh-CN" dirty="0"/>
              <a:t>100</a:t>
            </a:r>
            <a:r>
              <a:rPr lang="zh-CN" altLang="en-US" dirty="0"/>
              <a:t>是什么类型？</a:t>
            </a:r>
            <a:endParaRPr lang="zh-CN" altLang="en-US" sz="1600" dirty="0"/>
          </a:p>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16</a:t>
            </a:fld>
            <a:endParaRPr lang="zh-CN" altLang="en-US"/>
          </a:p>
        </p:txBody>
      </p:sp>
    </p:spTree>
    <p:extLst>
      <p:ext uri="{BB962C8B-B14F-4D97-AF65-F5344CB8AC3E}">
        <p14:creationId xmlns:p14="http://schemas.microsoft.com/office/powerpoint/2010/main" val="795583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 altLang="en-US" sz="1200" kern="1200" dirty="0">
                <a:solidFill>
                  <a:schemeClr val="tx1"/>
                </a:solidFill>
                <a:latin typeface="+mn-lt"/>
                <a:ea typeface="+mn-ea"/>
                <a:cs typeface="+mn-cs"/>
              </a:rPr>
              <a:t>The following are the interpretations of the above data table:</a:t>
            </a:r>
          </a:p>
          <a:p>
            <a:pPr lvl="0"/>
            <a:r>
              <a:rPr lang="en" altLang="en-US" sz="1200" kern="1200" dirty="0">
                <a:solidFill>
                  <a:schemeClr val="tx1"/>
                </a:solidFill>
                <a:latin typeface="+mn-lt"/>
                <a:ea typeface="+mn-ea"/>
                <a:cs typeface="+mn-cs"/>
              </a:rPr>
              <a:t>A data table is similar to a two-dimensional sparse matrix. In fact, a data table in </a:t>
            </a:r>
            <a:r>
              <a:rPr lang="en" sz="1200" kern="1200" dirty="0" err="1">
                <a:solidFill>
                  <a:schemeClr val="tx1"/>
                </a:solidFill>
                <a:latin typeface="+mn-lt"/>
                <a:ea typeface="+mn-ea"/>
                <a:cs typeface="+mn-cs"/>
              </a:rPr>
              <a:t>HBase </a:t>
            </a:r>
            <a:r>
              <a:rPr lang="en" altLang="en-US" sz="1200" kern="1200" dirty="0">
                <a:solidFill>
                  <a:schemeClr val="tx1"/>
                </a:solidFill>
                <a:latin typeface="+mn-lt"/>
                <a:ea typeface="+mn-ea"/>
                <a:cs typeface="+mn-cs"/>
              </a:rPr>
              <a:t>is essentially a sparse matrix.</a:t>
            </a:r>
          </a:p>
          <a:p>
            <a:pPr lvl="0"/>
            <a:r>
              <a:rPr lang="en" altLang="en-US" sz="1200" kern="1200" dirty="0">
                <a:solidFill>
                  <a:schemeClr val="tx1"/>
                </a:solidFill>
                <a:latin typeface="+mn-lt"/>
                <a:ea typeface="+mn-ea"/>
                <a:cs typeface="+mn-cs"/>
              </a:rPr>
              <a:t>Data updates in a data table can update all columns in the row at once, or only update one or several columns in the row. In addition, data tables can flexibly expand data columns in column clusters without definition.</a:t>
            </a:r>
          </a:p>
          <a:p>
            <a:pPr lvl="0"/>
            <a:r>
              <a:rPr lang="en" altLang="en-US" sz="1200" kern="1200" dirty="0">
                <a:solidFill>
                  <a:schemeClr val="tx1"/>
                </a:solidFill>
                <a:latin typeface="+mn-lt"/>
                <a:ea typeface="+mn-ea"/>
                <a:cs typeface="+mn-cs"/>
              </a:rPr>
              <a:t>The data table is defined with employee </a:t>
            </a:r>
            <a:r>
              <a:rPr lang="en" sz="1200" kern="1200" dirty="0">
                <a:solidFill>
                  <a:schemeClr val="tx1"/>
                </a:solidFill>
                <a:latin typeface="+mn-lt"/>
                <a:ea typeface="+mn-ea"/>
                <a:cs typeface="+mn-cs"/>
              </a:rPr>
              <a:t>ID </a:t>
            </a:r>
            <a:r>
              <a:rPr lang="en" altLang="en-US" sz="1200" kern="1200" dirty="0">
                <a:solidFill>
                  <a:schemeClr val="tx1"/>
                </a:solidFill>
                <a:latin typeface="+mn-lt"/>
                <a:ea typeface="+mn-ea"/>
                <a:cs typeface="+mn-cs"/>
              </a:rPr>
              <a:t>as the row key value. Specific records can be located by searching for employee </a:t>
            </a:r>
            <a:r>
              <a:rPr lang="en" sz="1200" kern="1200" dirty="0">
                <a:solidFill>
                  <a:schemeClr val="tx1"/>
                </a:solidFill>
                <a:latin typeface="+mn-lt"/>
                <a:ea typeface="+mn-ea"/>
                <a:cs typeface="+mn-cs"/>
              </a:rPr>
              <a:t>ID . By default, the record with the latest timestamp will be returned. For example, when querying all income of employee A </a:t>
            </a:r>
            <a:r>
              <a:rPr lang="en" altLang="en-US" sz="1200" kern="1200" dirty="0">
                <a:solidFill>
                  <a:schemeClr val="tx1"/>
                </a:solidFill>
                <a:latin typeface="+mn-lt"/>
                <a:ea typeface="+mn-ea"/>
                <a:cs typeface="+mn-cs"/>
              </a:rPr>
              <a:t>, the returned value is </a:t>
            </a:r>
            <a:r>
              <a:rPr lang="en" sz="1200" kern="1200" dirty="0">
                <a:solidFill>
                  <a:schemeClr val="tx1"/>
                </a:solidFill>
                <a:latin typeface="+mn-lt"/>
                <a:ea typeface="+mn-ea"/>
                <a:cs typeface="+mn-cs"/>
              </a:rPr>
              <a:t>&lt;salary:30000 </a:t>
            </a:r>
            <a:r>
              <a:rPr lang="en" altLang="en-US" sz="1200" kern="1200" dirty="0">
                <a:solidFill>
                  <a:schemeClr val="tx1"/>
                </a:solidFill>
                <a:latin typeface="+mn-lt"/>
                <a:ea typeface="+mn-ea"/>
                <a:cs typeface="+mn-cs"/>
              </a:rPr>
              <a:t>, </a:t>
            </a:r>
            <a:r>
              <a:rPr lang="en" sz="1200" kern="1200" dirty="0">
                <a:solidFill>
                  <a:schemeClr val="tx1"/>
                </a:solidFill>
                <a:latin typeface="+mn-lt"/>
                <a:ea typeface="+mn-ea"/>
                <a:cs typeface="+mn-cs"/>
              </a:rPr>
              <a:t>bonus:3000 </a:t>
            </a:r>
            <a:r>
              <a:rPr lang="en" altLang="en-US" sz="1200" kern="1200" dirty="0">
                <a:solidFill>
                  <a:schemeClr val="tx1"/>
                </a:solidFill>
                <a:latin typeface="+mn-lt"/>
                <a:ea typeface="+mn-ea"/>
                <a:cs typeface="+mn-cs"/>
              </a:rPr>
              <a:t>, </a:t>
            </a:r>
            <a:r>
              <a:rPr lang="en" sz="1200" kern="1200" dirty="0">
                <a:solidFill>
                  <a:schemeClr val="tx1"/>
                </a:solidFill>
                <a:latin typeface="+mn-lt"/>
                <a:ea typeface="+mn-ea"/>
                <a:cs typeface="+mn-cs"/>
              </a:rPr>
              <a:t>interest:1000 </a:t>
            </a:r>
            <a:r>
              <a:rPr lang="en" altLang="en-US" sz="1200" kern="1200" dirty="0">
                <a:solidFill>
                  <a:schemeClr val="tx1"/>
                </a:solidFill>
                <a:latin typeface="+mn-lt"/>
                <a:ea typeface="+mn-ea"/>
                <a:cs typeface="+mn-cs"/>
              </a:rPr>
              <a:t>, </a:t>
            </a:r>
            <a:r>
              <a:rPr lang="en" sz="1200" kern="1200" dirty="0">
                <a:solidFill>
                  <a:schemeClr val="tx1"/>
                </a:solidFill>
                <a:latin typeface="+mn-lt"/>
                <a:ea typeface="+mn-ea"/>
                <a:cs typeface="+mn-cs"/>
              </a:rPr>
              <a:t>stock:12000&gt; </a:t>
            </a:r>
            <a:r>
              <a:rPr lang="en" altLang="en-US" sz="1200" kern="1200" dirty="0">
                <a:solidFill>
                  <a:schemeClr val="tx1"/>
                </a:solidFill>
                <a:latin typeface="+mn-lt"/>
                <a:ea typeface="+mn-ea"/>
                <a:cs typeface="+mn-cs"/>
              </a:rPr>
              <a:t>, the returned value of all income of employee </a:t>
            </a:r>
            <a:r>
              <a:rPr lang="en" sz="1200" kern="1200" dirty="0">
                <a:solidFill>
                  <a:schemeClr val="tx1"/>
                </a:solidFill>
                <a:latin typeface="+mn-lt"/>
                <a:ea typeface="+mn-ea"/>
                <a:cs typeface="+mn-cs"/>
              </a:rPr>
              <a:t>B is &lt;salary:10000 </a:t>
            </a:r>
            <a:r>
              <a:rPr lang="en" altLang="en-US" sz="1200" kern="1200" dirty="0">
                <a:solidFill>
                  <a:schemeClr val="tx1"/>
                </a:solidFill>
                <a:latin typeface="+mn-lt"/>
                <a:ea typeface="+mn-ea"/>
                <a:cs typeface="+mn-cs"/>
              </a:rPr>
              <a:t>, </a:t>
            </a:r>
            <a:r>
              <a:rPr lang="en" sz="1200" kern="1200" dirty="0">
                <a:solidFill>
                  <a:schemeClr val="tx1"/>
                </a:solidFill>
                <a:latin typeface="+mn-lt"/>
                <a:ea typeface="+mn-ea"/>
                <a:cs typeface="+mn-cs"/>
              </a:rPr>
              <a:t>bonus:3000&gt; , </a:t>
            </a:r>
            <a:r>
              <a:rPr lang="en" altLang="en-US" sz="1200" kern="1200" dirty="0">
                <a:solidFill>
                  <a:schemeClr val="tx1"/>
                </a:solidFill>
                <a:latin typeface="+mn-lt"/>
                <a:ea typeface="+mn-ea"/>
                <a:cs typeface="+mn-cs"/>
              </a:rPr>
              <a:t>and the returned value of all income of employee </a:t>
            </a:r>
            <a:r>
              <a:rPr lang="en" sz="1200" kern="1200" dirty="0">
                <a:solidFill>
                  <a:schemeClr val="tx1"/>
                </a:solidFill>
                <a:latin typeface="+mn-lt"/>
                <a:ea typeface="+mn-ea"/>
                <a:cs typeface="+mn-cs"/>
              </a:rPr>
              <a:t>C is &lt;salary:10000 </a:t>
            </a:r>
            <a:r>
              <a:rPr lang="en" altLang="en-US" sz="1200" kern="1200" dirty="0">
                <a:solidFill>
                  <a:schemeClr val="tx1"/>
                </a:solidFill>
                <a:latin typeface="+mn-lt"/>
                <a:ea typeface="+mn-ea"/>
                <a:cs typeface="+mn-cs"/>
              </a:rPr>
              <a:t>, </a:t>
            </a:r>
            <a:r>
              <a:rPr lang="en" sz="1200" kern="1200" dirty="0">
                <a:solidFill>
                  <a:schemeClr val="tx1"/>
                </a:solidFill>
                <a:latin typeface="+mn-lt"/>
                <a:ea typeface="+mn-ea"/>
                <a:cs typeface="+mn-cs"/>
              </a:rPr>
              <a:t>bonus:1000 </a:t>
            </a:r>
            <a:r>
              <a:rPr lang="en" altLang="en-US" sz="1200" kern="1200" dirty="0">
                <a:solidFill>
                  <a:schemeClr val="tx1"/>
                </a:solidFill>
                <a:latin typeface="+mn-lt"/>
                <a:ea typeface="+mn-ea"/>
                <a:cs typeface="+mn-cs"/>
              </a:rPr>
              <a:t>, </a:t>
            </a:r>
            <a:r>
              <a:rPr lang="en" sz="1200" kern="1200" dirty="0">
                <a:solidFill>
                  <a:schemeClr val="tx1"/>
                </a:solidFill>
                <a:latin typeface="+mn-lt"/>
                <a:ea typeface="+mn-ea"/>
                <a:cs typeface="+mn-cs"/>
              </a:rPr>
              <a:t>interest:2000&gt; </a:t>
            </a:r>
            <a:r>
              <a:rPr lang="en" altLang="en-US" sz="1200" kern="1200" dirty="0">
                <a:solidFill>
                  <a:schemeClr val="tx1"/>
                </a:solidFill>
                <a:latin typeface="+mn-lt"/>
                <a:ea typeface="+mn-ea"/>
                <a:cs typeface="+mn-cs"/>
              </a:rPr>
              <a:t>.</a:t>
            </a:r>
          </a:p>
          <a:p>
            <a:pPr lvl="0"/>
            <a:r>
              <a:rPr lang="en" altLang="en-US" sz="1200" kern="1200" dirty="0">
                <a:solidFill>
                  <a:schemeClr val="tx1"/>
                </a:solidFill>
                <a:latin typeface="+mn-lt"/>
                <a:ea typeface="+mn-ea"/>
                <a:cs typeface="+mn-cs"/>
              </a:rPr>
              <a:t>The timestamp allows you to intuitively see the historical version information of a row or column. By setting the version number range, you can query the previous data. This mechanism itself can alleviate data security issues caused by erroneous data update operations.</a:t>
            </a:r>
          </a:p>
        </p:txBody>
      </p:sp>
      <p:sp>
        <p:nvSpPr>
          <p:cNvPr id="4" name="灯片编号占位符 3"/>
          <p:cNvSpPr>
            <a:spLocks noGrp="1"/>
          </p:cNvSpPr>
          <p:nvPr>
            <p:ph type="sldNum" sz="quarter" idx="10"/>
          </p:nvPr>
        </p:nvSpPr>
        <p:spPr/>
        <p:txBody>
          <a:bodyPr/>
          <a:lstStyle/>
          <a:p>
            <a:fld id="{8A29D440-D1F3-4D70-B27B-9ED91877F623}" type="slidenum">
              <a:rPr lang="zh-CN" altLang="en-US" smtClean="0"/>
              <a:pPr/>
              <a:t>18</a:t>
            </a:fld>
            <a:endParaRPr lang="zh-CN" altLang="en-US"/>
          </a:p>
        </p:txBody>
      </p:sp>
    </p:spTree>
    <p:extLst>
      <p:ext uri="{BB962C8B-B14F-4D97-AF65-F5344CB8AC3E}">
        <p14:creationId xmlns:p14="http://schemas.microsoft.com/office/powerpoint/2010/main" val="3235088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 altLang="zh-CN" b="1" i="0" dirty="0">
                <a:solidFill>
                  <a:srgbClr val="E33E33"/>
                </a:solidFill>
                <a:effectLst/>
                <a:latin typeface="微软雅黑" panose="020B0503020204020204" pitchFamily="34" charset="-122"/>
                <a:ea typeface="微软雅黑" panose="020B0503020204020204" pitchFamily="34" charset="-122"/>
              </a:rPr>
              <a:t>HBase </a:t>
            </a:r>
            <a:r>
              <a:rPr lang="en" altLang="en-US" b="1" i="0" dirty="0">
                <a:solidFill>
                  <a:srgbClr val="333333"/>
                </a:solidFill>
                <a:effectLst/>
                <a:latin typeface="微软雅黑" panose="020B0503020204020204" pitchFamily="34" charset="-122"/>
                <a:ea typeface="微软雅黑" panose="020B0503020204020204" pitchFamily="34" charset="-122"/>
              </a:rPr>
              <a:t>knowledge and typical </a:t>
            </a:r>
            <a:r>
              <a:rPr lang="en" altLang="en-US" b="1" i="0" dirty="0">
                <a:solidFill>
                  <a:srgbClr val="E33E33"/>
                </a:solidFill>
                <a:effectLst/>
                <a:latin typeface="微软雅黑" panose="020B0503020204020204" pitchFamily="34" charset="-122"/>
                <a:ea typeface="微软雅黑" panose="020B0503020204020204" pitchFamily="34" charset="-122"/>
              </a:rPr>
              <a:t>case </a:t>
            </a:r>
            <a:r>
              <a:rPr lang="en" altLang="en-US" b="1" i="0" dirty="0">
                <a:solidFill>
                  <a:srgbClr val="333333"/>
                </a:solidFill>
                <a:effectLst/>
                <a:latin typeface="微软雅黑" panose="020B0503020204020204" pitchFamily="34" charset="-122"/>
                <a:ea typeface="微软雅黑" panose="020B0503020204020204" pitchFamily="34" charset="-122"/>
              </a:rPr>
              <a:t>analysis</a:t>
            </a:r>
            <a:endParaRPr lang="en-US" altLang="zh-CN" dirty="0"/>
          </a:p>
          <a:p>
            <a:r>
              <a:rPr lang="en" altLang="zh-CN" dirty="0"/>
              <a:t>https://www.csdn.net/tags/MtTaEgysMDQwNS1ibG9n.html</a:t>
            </a:r>
          </a:p>
          <a:p>
            <a:pPr marL="0" marR="0" lvl="0" indent="0" algn="l" defTabSz="914400" rtl="0" eaLnBrk="1" fontAlgn="auto" latinLnBrk="0" hangingPunct="1">
              <a:lnSpc>
                <a:spcPct val="100000"/>
              </a:lnSpc>
              <a:spcBef>
                <a:spcPts val="0"/>
              </a:spcBef>
              <a:spcAft>
                <a:spcPts val="0"/>
              </a:spcAft>
              <a:buClrTx/>
              <a:buSzTx/>
              <a:buFontTx/>
              <a:buNone/>
              <a:defRPr/>
            </a:pPr>
            <a:r>
              <a:rPr lang="en" altLang="zh-CN" b="1" i="0" dirty="0">
                <a:solidFill>
                  <a:srgbClr val="222226"/>
                </a:solidFill>
                <a:effectLst/>
                <a:latin typeface="PingFang SC"/>
              </a:rPr>
              <a:t>HBASE </a:t>
            </a:r>
            <a:r>
              <a:rPr lang="en" altLang="en-US" b="1" i="0" dirty="0">
                <a:solidFill>
                  <a:srgbClr val="222226"/>
                </a:solidFill>
                <a:effectLst/>
                <a:latin typeface="PingFang SC"/>
              </a:rPr>
              <a:t>Database Entry-Level Tutorial</a:t>
            </a:r>
          </a:p>
          <a:p>
            <a:r>
              <a:rPr lang="en" altLang="zh-CN" dirty="0"/>
              <a:t>https://blog.csdn.net/qianshangding0708/article/details/106512913</a:t>
            </a:r>
          </a:p>
          <a:p>
            <a:r>
              <a:rPr lang="en" altLang="en-US" sz="1000" dirty="0"/>
              <a:t>I finally understood </a:t>
            </a:r>
            <a:r>
              <a:rPr lang="en" altLang="zh-CN" sz="1000" dirty="0"/>
              <a:t>HBase </a:t>
            </a:r>
            <a:r>
              <a:rPr lang="en" altLang="en-US" sz="1000" dirty="0"/>
              <a:t>, it was not easy </a:t>
            </a:r>
            <a:r>
              <a:rPr lang="en" altLang="zh-CN" sz="1000" dirty="0"/>
              <a:t>...</a:t>
            </a:r>
          </a:p>
          <a:p>
            <a:r>
              <a:rPr lang="en" altLang="zh-CN" sz="800" dirty="0"/>
              <a:t>https://zhuanlan.zhihu.com/p/145551967?utm_source=wechat_session</a:t>
            </a:r>
          </a:p>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30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3</a:t>
            </a:fld>
            <a:endParaRPr lang="zh-CN" altLang="en-US"/>
          </a:p>
        </p:txBody>
      </p:sp>
    </p:spTree>
    <p:extLst>
      <p:ext uri="{BB962C8B-B14F-4D97-AF65-F5344CB8AC3E}">
        <p14:creationId xmlns:p14="http://schemas.microsoft.com/office/powerpoint/2010/main" val="17125395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32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33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34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35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36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37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38</a:t>
            </a:fld>
            <a:endParaRPr lang="zh-CN" altLang="en-US"/>
          </a:p>
        </p:txBody>
      </p:sp>
    </p:spTree>
    <p:extLst>
      <p:ext uri="{BB962C8B-B14F-4D97-AF65-F5344CB8AC3E}">
        <p14:creationId xmlns:p14="http://schemas.microsoft.com/office/powerpoint/2010/main" val="21531007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en-US"/>
              <a:t>create_namespace 'test'</a:t>
            </a:r>
          </a:p>
          <a:p>
            <a:r>
              <a:rPr lang="en" altLang="en-US"/>
              <a:t>create 'test:orderinfo','c1'</a:t>
            </a:r>
          </a:p>
          <a:p>
            <a:r>
              <a:rPr lang="en" altLang="en-US"/>
              <a:t>put 'test:orderinfo','000001','ID','000001'</a:t>
            </a:r>
          </a:p>
          <a:p>
            <a:r>
              <a:rPr lang="en" altLang="en-US"/>
              <a:t>put 'test:orderinfo','000001','STATUS','Submitted'</a:t>
            </a:r>
          </a:p>
          <a:p>
            <a:r>
              <a:rPr lang="en" altLang="en-US"/>
              <a:t>put 'test:orderinfo','000001','PAY_MONEY','4070'</a:t>
            </a:r>
          </a:p>
          <a:p>
            <a:r>
              <a:rPr lang="en" altLang="en-US"/>
              <a:t>put 'test:orderinfo','000001','PAYWAY','1'</a:t>
            </a:r>
          </a:p>
          <a:p>
            <a:r>
              <a:rPr lang="en" altLang="en-US"/>
              <a:t>put 'test:orderinfo','000001','USER_ID','4944191'</a:t>
            </a:r>
          </a:p>
          <a:p>
            <a:r>
              <a:rPr lang="en" altLang="en-US"/>
              <a:t>put 'test:orderinfo','000001','OPERATION_DATE','2020-04-25 12:09:16'</a:t>
            </a:r>
          </a:p>
          <a:p>
            <a:r>
              <a:rPr lang="en" altLang="en-US"/>
              <a:t>put 'test:orderinfo','000001','CATEGORY','Mobile'</a:t>
            </a:r>
          </a:p>
          <a:p>
            <a:r>
              <a:rPr lang="en" altLang="en-US"/>
              <a:t>1. Query 000001 row of data</a:t>
            </a:r>
          </a:p>
          <a:p>
            <a:r>
              <a:rPr lang="en" altLang="en-US"/>
              <a:t>Solution: Display Chinese characters (the default display in Hbase shell is hexadecimal encoding), add an attribute {FORMATTER=&gt;'toString'} after the get command</a:t>
            </a:r>
          </a:p>
          <a:p>
            <a:r>
              <a:rPr lang="en" altLang="en-US"/>
              <a:t>get 'test:orderinfo' ,'00001'</a:t>
            </a:r>
          </a:p>
          <a:p>
            <a:r>
              <a:rPr lang="en" altLang="en-US"/>
              <a:t>2. Change the status of order ID 000001 to (paid). Note that a new timestamp will be generated after each put.</a:t>
            </a:r>
          </a:p>
          <a:p>
            <a:r>
              <a:rPr lang="en" altLang="en-US"/>
              <a:t>put 'test:orderinfo','00001','C1:STATUS','Paid'</a:t>
            </a:r>
          </a:p>
          <a:p>
            <a:r>
              <a:rPr lang="en" altLang="en-US"/>
              <a:t>3. Scan the order_info table (scan)</a:t>
            </a:r>
          </a:p>
          <a:p>
            <a:r>
              <a:rPr lang="en" altLang="en-US"/>
              <a:t>scan 'test:orderinfo'</a:t>
            </a:r>
          </a:p>
          <a:p>
            <a:r>
              <a:rPr lang="en" altLang="en-US"/>
              <a:t>4. Query order data (only 3 rows are displayed) (scan)</a:t>
            </a:r>
          </a:p>
          <a:p>
            <a:r>
              <a:rPr lang="en" altLang="en-US"/>
              <a:t>scan 'test:orderinfo' ,{limit =&gt;3}</a:t>
            </a:r>
          </a:p>
          <a:p>
            <a:r>
              <a:rPr lang="en" altLang="en-US"/>
              <a:t>5. Check order status and payment method (scan)</a:t>
            </a:r>
          </a:p>
          <a:p>
            <a:r>
              <a:rPr lang="en" altLang="en-US"/>
              <a:t>scan 'test:orderinfo',{LIMIT=&gt;1,COLUMNS=&gt;['C1:STATUS','C1:PAYWAY']}</a:t>
            </a:r>
          </a:p>
          <a:p>
            <a:r>
              <a:rPr lang="en" altLang="en-US"/>
              <a:t>6. Delete the status column with order ID 000001</a:t>
            </a:r>
          </a:p>
          <a:p>
            <a:r>
              <a:rPr lang="en" altLang="en-US"/>
              <a:t>delect 'test:orderinfo','00001','C1:STATUS'</a:t>
            </a:r>
          </a:p>
          <a:p>
            <a:r>
              <a:rPr lang="en" altLang="en-US"/>
              <a:t>7. Delete all information with order ID 000001 (delete all columns)</a:t>
            </a:r>
          </a:p>
          <a:p>
            <a:r>
              <a:rPr lang="en" altLang="en-US"/>
              <a:t>delect 'test:orderinfo','00001','C1'</a:t>
            </a:r>
          </a:p>
        </p:txBody>
      </p:sp>
      <p:sp>
        <p:nvSpPr>
          <p:cNvPr id="4" name="灯片编号占位符 3"/>
          <p:cNvSpPr>
            <a:spLocks noGrp="1"/>
          </p:cNvSpPr>
          <p:nvPr>
            <p:ph type="sldNum" sz="quarter" idx="10"/>
          </p:nvPr>
        </p:nvSpPr>
        <p:spPr/>
        <p:txBody>
          <a:bodyPr/>
          <a:lstStyle/>
          <a:p>
            <a:fld id="{5849F42C-2DAE-424C-A4B8-3140182C3E9F}" type="slidenum">
              <a:rPr lang="zh-CN" altLang="en-US" smtClean="0"/>
              <a:t>39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en-US"/>
              <a:t>create_namespace 'test'</a:t>
            </a:r>
          </a:p>
          <a:p>
            <a:r>
              <a:rPr lang="en" altLang="en-US"/>
              <a:t>create 'test:orderinfo','c1'</a:t>
            </a:r>
          </a:p>
          <a:p>
            <a:r>
              <a:rPr lang="en" altLang="en-US"/>
              <a:t>put 'test:orderinfo','000001','ID','000001'</a:t>
            </a:r>
          </a:p>
          <a:p>
            <a:r>
              <a:rPr lang="en" altLang="en-US"/>
              <a:t>put 'test:orderinfo','000001','STATUS','Submitted'</a:t>
            </a:r>
          </a:p>
          <a:p>
            <a:r>
              <a:rPr lang="en" altLang="en-US"/>
              <a:t>put 'test:orderinfo','000001','PAY_MONEY','4070'</a:t>
            </a:r>
          </a:p>
          <a:p>
            <a:r>
              <a:rPr lang="en" altLang="en-US"/>
              <a:t>put 'test:orderinfo','000001','PAYWAY','1'</a:t>
            </a:r>
          </a:p>
          <a:p>
            <a:r>
              <a:rPr lang="en" altLang="en-US"/>
              <a:t>put 'test:orderinfo','000001','USER_ID','4944191'</a:t>
            </a:r>
          </a:p>
          <a:p>
            <a:r>
              <a:rPr lang="en" altLang="en-US"/>
              <a:t>put 'test:orderinfo','000001','OPERATION_DATE','2020-04-25 12:09:16'</a:t>
            </a:r>
          </a:p>
          <a:p>
            <a:r>
              <a:rPr lang="en" altLang="en-US"/>
              <a:t>put 'test:orderinfo','000001','CATEGORY','Mobile'</a:t>
            </a:r>
          </a:p>
          <a:p>
            <a:r>
              <a:rPr lang="en" altLang="en-US"/>
              <a:t>1. Query 000001 row of data</a:t>
            </a:r>
          </a:p>
          <a:p>
            <a:r>
              <a:rPr lang="en" altLang="en-US"/>
              <a:t>Solution: Display Chinese characters (Hbase shell displays hexadecimal characters by default). Add an attribute {FORMATTER=&gt;'toString'} after the get command.</a:t>
            </a:r>
          </a:p>
          <a:p>
            <a:r>
              <a:rPr lang="en" altLang="en-US"/>
              <a:t>get 'test:orderinfo' ,'00001'</a:t>
            </a:r>
          </a:p>
          <a:p>
            <a:r>
              <a:rPr lang="en" altLang="en-US"/>
              <a:t>2. Change the status of order ID 000001 to (paid). Note that a new timestamp will be generated after each put.</a:t>
            </a:r>
          </a:p>
          <a:p>
            <a:r>
              <a:rPr lang="en" altLang="en-US"/>
              <a:t>put 'test:orderinfo','00001','C1:STATUS','Paid'</a:t>
            </a:r>
          </a:p>
          <a:p>
            <a:r>
              <a:rPr lang="en" altLang="en-US"/>
              <a:t>3. Scan the order_info table (scan)</a:t>
            </a:r>
          </a:p>
          <a:p>
            <a:r>
              <a:rPr lang="en" altLang="en-US"/>
              <a:t>scan 'test:orderinfo'</a:t>
            </a:r>
          </a:p>
          <a:p>
            <a:r>
              <a:rPr lang="en" altLang="en-US"/>
              <a:t>4. Query order data (only 3 rows are displayed) (scan)</a:t>
            </a:r>
          </a:p>
          <a:p>
            <a:r>
              <a:rPr lang="en" altLang="en-US"/>
              <a:t>scan 'test:orderinfo' ,{limit =&gt;3}</a:t>
            </a:r>
          </a:p>
          <a:p>
            <a:r>
              <a:rPr lang="en" altLang="en-US"/>
              <a:t>5. Check order status and payment method (scan)</a:t>
            </a:r>
          </a:p>
          <a:p>
            <a:r>
              <a:rPr lang="en" altLang="en-US"/>
              <a:t>scan 'test:orderinfo',{LIMIT=&gt;1,COLUMNS=&gt;['C1:STATUS','C1:PAYWAY']}</a:t>
            </a:r>
          </a:p>
          <a:p>
            <a:r>
              <a:rPr lang="en" altLang="en-US"/>
              <a:t>6. Delete the status column with order ID 000001</a:t>
            </a:r>
          </a:p>
          <a:p>
            <a:r>
              <a:rPr lang="en" altLang="en-US"/>
              <a:t>delect 'test:orderinfo','00001','C1:STATUS'</a:t>
            </a:r>
          </a:p>
          <a:p>
            <a:r>
              <a:rPr lang="en" altLang="en-US"/>
              <a:t>7. Delete all information with order ID 000001 (delete all columns)</a:t>
            </a:r>
          </a:p>
          <a:p>
            <a:r>
              <a:rPr lang="en" altLang="en-US"/>
              <a:t>delect 'test:orderinfo','00001','C1'</a:t>
            </a:r>
          </a:p>
        </p:txBody>
      </p:sp>
      <p:sp>
        <p:nvSpPr>
          <p:cNvPr id="4" name="灯片编号占位符 3"/>
          <p:cNvSpPr>
            <a:spLocks noGrp="1"/>
          </p:cNvSpPr>
          <p:nvPr>
            <p:ph type="sldNum" sz="quarter" idx="10"/>
          </p:nvPr>
        </p:nvSpPr>
        <p:spPr/>
        <p:txBody>
          <a:bodyPr/>
          <a:lstStyle/>
          <a:p>
            <a:fld id="{5849F42C-2DAE-424C-A4B8-3140182C3E9F}" type="slidenum">
              <a:rPr lang="zh-CN" altLang="en-US" smtClean="0"/>
              <a:t>40</a:t>
            </a:fld>
            <a:endParaRPr lang="zh-CN" altLang="en-US"/>
          </a:p>
        </p:txBody>
      </p:sp>
    </p:spTree>
    <p:extLst>
      <p:ext uri="{BB962C8B-B14F-4D97-AF65-F5344CB8AC3E}">
        <p14:creationId xmlns:p14="http://schemas.microsoft.com/office/powerpoint/2010/main" val="2858820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en-US" dirty="0"/>
              <a:t>create_namespace 'test'</a:t>
            </a:r>
          </a:p>
          <a:p>
            <a:r>
              <a:rPr lang="en" altLang="en-US" dirty="0"/>
              <a:t>create 'test:orderinfo','c1'</a:t>
            </a:r>
          </a:p>
          <a:p>
            <a:r>
              <a:rPr lang="en" altLang="en-US" dirty="0"/>
              <a:t>put 'test:orderinfo','000001','ID','000001'</a:t>
            </a:r>
          </a:p>
          <a:p>
            <a:r>
              <a:rPr lang="en" altLang="en-US" dirty="0"/>
              <a:t>put 'test:orderinfo','000001','STATUS','Submitted'</a:t>
            </a:r>
          </a:p>
          <a:p>
            <a:r>
              <a:rPr lang="en" altLang="en-US" dirty="0"/>
              <a:t>put 'test:orderinfo','000001','PAY_MONEY','4070'</a:t>
            </a:r>
          </a:p>
          <a:p>
            <a:r>
              <a:rPr lang="en" altLang="en-US" dirty="0"/>
              <a:t>put 'test:orderinfo','000001','PAYWAY','1'</a:t>
            </a:r>
          </a:p>
          <a:p>
            <a:r>
              <a:rPr lang="en" altLang="en-US" dirty="0"/>
              <a:t>put 'test:orderinfo','000001','USER_ID','4944191'</a:t>
            </a:r>
          </a:p>
          <a:p>
            <a:r>
              <a:rPr lang="en" altLang="en-US" dirty="0"/>
              <a:t>put 'test:orderinfo','000001','OPERATION_DATE','2020-04-25 12:09:16'</a:t>
            </a:r>
          </a:p>
          <a:p>
            <a:r>
              <a:rPr lang="en" altLang="en-US" dirty="0"/>
              <a:t>put 'test:orderinfo','000001','CATEGORY','Mobile'</a:t>
            </a:r>
          </a:p>
          <a:p>
            <a:r>
              <a:rPr lang="en" altLang="en-US" dirty="0"/>
              <a:t>1. Query 000001 row of data</a:t>
            </a:r>
          </a:p>
          <a:p>
            <a:r>
              <a:rPr lang="en" altLang="en-US" dirty="0"/>
              <a:t>Solution: Display Chinese characters (Hbase shell displays hexadecimal characters by default). Add an attribute {FORMATTER=&gt;'toString'} after the get command.</a:t>
            </a:r>
          </a:p>
          <a:p>
            <a:r>
              <a:rPr lang="en" altLang="en-US" dirty="0"/>
              <a:t>get 'test:orderinfo' ,'00001'</a:t>
            </a:r>
          </a:p>
          <a:p>
            <a:r>
              <a:rPr lang="en" altLang="en-US" dirty="0"/>
              <a:t>2. Change the status of order ID 000001 to (paid). Note that a new timestamp will be generated after each put.</a:t>
            </a:r>
          </a:p>
          <a:p>
            <a:r>
              <a:rPr lang="en" altLang="en-US" dirty="0"/>
              <a:t>put 'test:orderinfo','00001','C1:STATUS','Paid'</a:t>
            </a:r>
          </a:p>
          <a:p>
            <a:r>
              <a:rPr lang="en" altLang="en-US" dirty="0"/>
              <a:t>3. Scan the order_info table (scan)</a:t>
            </a:r>
          </a:p>
          <a:p>
            <a:r>
              <a:rPr lang="en" altLang="en-US" dirty="0"/>
              <a:t>scan 'test:orderinfo'</a:t>
            </a:r>
          </a:p>
          <a:p>
            <a:r>
              <a:rPr lang="en" altLang="en-US" dirty="0"/>
              <a:t>4. Query order data (only 3 rows are displayed) (scan)</a:t>
            </a:r>
          </a:p>
          <a:p>
            <a:r>
              <a:rPr lang="en" altLang="en-US" dirty="0"/>
              <a:t>scan 'test:orderinfo' ,{limit =&gt;3}</a:t>
            </a:r>
          </a:p>
          <a:p>
            <a:r>
              <a:rPr lang="en" altLang="en-US" dirty="0"/>
              <a:t>5. Check order status and payment method (scan)</a:t>
            </a:r>
          </a:p>
          <a:p>
            <a:r>
              <a:rPr lang="en" altLang="en-US" dirty="0"/>
              <a:t>scan 'test:orderinfo',{LIMIT=&gt;1,COLUMNS=&gt;['C1:STATUS','C1:PAYWAY']}</a:t>
            </a:r>
          </a:p>
          <a:p>
            <a:r>
              <a:rPr lang="en" altLang="en-US" dirty="0"/>
              <a:t>6. Delete the status column with order ID 000001</a:t>
            </a:r>
          </a:p>
          <a:p>
            <a:r>
              <a:rPr lang="en" altLang="en-US" dirty="0"/>
              <a:t>delect 'test:orderinfo','00001','C1:STATUS'</a:t>
            </a:r>
          </a:p>
          <a:p>
            <a:r>
              <a:rPr lang="en" altLang="en-US" dirty="0"/>
              <a:t>7. Delete all information with order ID 000001 (delete all columns)</a:t>
            </a:r>
          </a:p>
          <a:p>
            <a:r>
              <a:rPr lang="en" altLang="en-US" dirty="0"/>
              <a:t>delect 'test:orderinfo','00001','C1'</a:t>
            </a:r>
          </a:p>
        </p:txBody>
      </p:sp>
      <p:sp>
        <p:nvSpPr>
          <p:cNvPr id="4" name="灯片编号占位符 3"/>
          <p:cNvSpPr>
            <a:spLocks noGrp="1"/>
          </p:cNvSpPr>
          <p:nvPr>
            <p:ph type="sldNum" sz="quarter" idx="10"/>
          </p:nvPr>
        </p:nvSpPr>
        <p:spPr/>
        <p:txBody>
          <a:bodyPr/>
          <a:lstStyle/>
          <a:p>
            <a:fld id="{5849F42C-2DAE-424C-A4B8-3140182C3E9F}"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en-US" dirty="0"/>
              <a:t>create_namespace 'test'</a:t>
            </a:r>
          </a:p>
          <a:p>
            <a:r>
              <a:rPr lang="en" altLang="en-US" dirty="0"/>
              <a:t>create 'test:orderinfo','c1'</a:t>
            </a:r>
          </a:p>
          <a:p>
            <a:r>
              <a:rPr lang="en" altLang="en-US" dirty="0"/>
              <a:t>put 'test:orderinfo','000001','ID','000001'</a:t>
            </a:r>
          </a:p>
          <a:p>
            <a:r>
              <a:rPr lang="en" altLang="en-US" dirty="0"/>
              <a:t>put 'test:orderinfo','000001','STATUS','Submitted'</a:t>
            </a:r>
          </a:p>
          <a:p>
            <a:r>
              <a:rPr lang="en" altLang="en-US" dirty="0"/>
              <a:t>put 'test:orderinfo','000001','PAY_MONEY','4070'</a:t>
            </a:r>
          </a:p>
          <a:p>
            <a:r>
              <a:rPr lang="en" altLang="en-US" dirty="0"/>
              <a:t>put 'test:orderinfo','000001','PAYWAY','1'</a:t>
            </a:r>
          </a:p>
          <a:p>
            <a:r>
              <a:rPr lang="en" altLang="en-US" dirty="0"/>
              <a:t>put 'test:orderinfo','000001','USER_ID','4944191'</a:t>
            </a:r>
          </a:p>
          <a:p>
            <a:r>
              <a:rPr lang="en" altLang="en-US" dirty="0"/>
              <a:t>put 'test:orderinfo','000001','OPERATION_DATE','2020-04-25 12:09:16'</a:t>
            </a:r>
          </a:p>
          <a:p>
            <a:r>
              <a:rPr lang="en" altLang="en-US" dirty="0"/>
              <a:t>put 'test:orderinfo','000001','CATEGORY','Mobile'</a:t>
            </a:r>
          </a:p>
          <a:p>
            <a:r>
              <a:rPr lang="en" altLang="en-US" dirty="0"/>
              <a:t>1. Query 000001 row of data</a:t>
            </a:r>
          </a:p>
          <a:p>
            <a:r>
              <a:rPr lang="en" altLang="en-US" dirty="0"/>
              <a:t>Solution: Display Chinese characters (Hbase shell displays hexadecimal characters by default). Add an attribute {FORMATTER=&gt;'toString'} after the get command.</a:t>
            </a:r>
          </a:p>
          <a:p>
            <a:r>
              <a:rPr lang="en" altLang="en-US" dirty="0"/>
              <a:t>get 'test:orderinfo' ,'00001'</a:t>
            </a:r>
          </a:p>
          <a:p>
            <a:r>
              <a:rPr lang="en" altLang="en-US" dirty="0"/>
              <a:t>2. Change the status of order ID 000001 to (paid). Note that a new timestamp will be generated after each put.</a:t>
            </a:r>
          </a:p>
          <a:p>
            <a:r>
              <a:rPr lang="en" altLang="en-US" dirty="0"/>
              <a:t>put 'test:orderinfo','00001','C1:STATUS','Paid'</a:t>
            </a:r>
          </a:p>
          <a:p>
            <a:r>
              <a:rPr lang="en" altLang="en-US" dirty="0"/>
              <a:t>3. Scan the order_info table (scan)</a:t>
            </a:r>
          </a:p>
          <a:p>
            <a:r>
              <a:rPr lang="en" altLang="en-US" dirty="0"/>
              <a:t>scan 'test:orderinfo'</a:t>
            </a:r>
          </a:p>
          <a:p>
            <a:r>
              <a:rPr lang="en" altLang="en-US" dirty="0"/>
              <a:t>4. Query order data (only 3 rows are displayed) (scan)</a:t>
            </a:r>
          </a:p>
          <a:p>
            <a:r>
              <a:rPr lang="en" altLang="en-US" dirty="0"/>
              <a:t>scan 'test:orderinfo' ,{limit =&gt;3}</a:t>
            </a:r>
          </a:p>
          <a:p>
            <a:r>
              <a:rPr lang="en" altLang="en-US" dirty="0"/>
              <a:t>5. Check order status and payment method (scan)</a:t>
            </a:r>
          </a:p>
          <a:p>
            <a:r>
              <a:rPr lang="en" altLang="en-US" dirty="0"/>
              <a:t>scan 'test:orderinfo',{LIMIT=&gt;1,COLUMNS=&gt;['C1:STATUS','C1:PAYWAY']}</a:t>
            </a:r>
          </a:p>
          <a:p>
            <a:r>
              <a:rPr lang="en" altLang="en-US" dirty="0"/>
              <a:t>6. Delete the status column with order ID 000001</a:t>
            </a:r>
          </a:p>
          <a:p>
            <a:r>
              <a:rPr lang="en" altLang="en-US" dirty="0"/>
              <a:t>delect 'test:orderinfo','00001','C1:STATUS'</a:t>
            </a:r>
          </a:p>
          <a:p>
            <a:r>
              <a:rPr lang="en" altLang="en-US" dirty="0"/>
              <a:t>7. Delete all information with order ID 000001 (delete all columns)</a:t>
            </a:r>
          </a:p>
          <a:p>
            <a:r>
              <a:rPr lang="en" altLang="en-US" dirty="0"/>
              <a:t>delect 'test:orderinfo','00001','C1'</a:t>
            </a:r>
          </a:p>
        </p:txBody>
      </p:sp>
      <p:sp>
        <p:nvSpPr>
          <p:cNvPr id="4" name="灯片编号占位符 3"/>
          <p:cNvSpPr>
            <a:spLocks noGrp="1"/>
          </p:cNvSpPr>
          <p:nvPr>
            <p:ph type="sldNum" sz="quarter" idx="10"/>
          </p:nvPr>
        </p:nvSpPr>
        <p:spPr/>
        <p:txBody>
          <a:bodyPr/>
          <a:lstStyle/>
          <a:p>
            <a:fld id="{5849F42C-2DAE-424C-A4B8-3140182C3E9F}" type="slidenum">
              <a:rPr lang="zh-CN" altLang="en-US" smtClean="0"/>
              <a:t>42</a:t>
            </a:fld>
            <a:endParaRPr lang="zh-CN" altLang="en-US"/>
          </a:p>
        </p:txBody>
      </p:sp>
    </p:spTree>
    <p:extLst>
      <p:ext uri="{BB962C8B-B14F-4D97-AF65-F5344CB8AC3E}">
        <p14:creationId xmlns:p14="http://schemas.microsoft.com/office/powerpoint/2010/main" val="26020382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43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44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1.get 'pxx:ha','00005'</a:t>
            </a:r>
          </a:p>
          <a:p>
            <a:r>
              <a:rPr lang="en" altLang="zh-CN" dirty="0"/>
              <a:t>2.put 'pxx:ha','00006','office:Address',' </a:t>
            </a:r>
            <a:r>
              <a:rPr lang="en" altLang="en-US" dirty="0"/>
              <a:t>Foshan </a:t>
            </a:r>
            <a:r>
              <a:rPr lang="en" altLang="zh-CN" dirty="0"/>
              <a:t>- </a:t>
            </a:r>
            <a:r>
              <a:rPr lang="en" altLang="en-US" dirty="0"/>
              <a:t>Guangdong Neusoft University </a:t>
            </a:r>
            <a:r>
              <a:rPr lang="en" altLang="zh-CN" dirty="0"/>
              <a:t>'</a:t>
            </a:r>
          </a:p>
          <a:p>
            <a:r>
              <a:rPr lang="en" altLang="zh-CN" dirty="0"/>
              <a:t>3.scan ' </a:t>
            </a:r>
            <a:r>
              <a:rPr lang="en" altLang="zh-CN" dirty="0" err="1"/>
              <a:t>pxx:ha </a:t>
            </a:r>
            <a:r>
              <a:rPr lang="en" altLang="zh-CN" dirty="0"/>
              <a:t>'</a:t>
            </a:r>
          </a:p>
          <a:p>
            <a:r>
              <a:rPr lang="en" altLang="zh-CN" dirty="0"/>
              <a:t>4.scan ' </a:t>
            </a:r>
            <a:r>
              <a:rPr lang="en" altLang="zh-CN" dirty="0" err="1"/>
              <a:t>pxx:ha </a:t>
            </a:r>
            <a:r>
              <a:rPr lang="en" altLang="zh-CN" dirty="0"/>
              <a:t>',{LIMIT=&gt;3}</a:t>
            </a:r>
          </a:p>
          <a:p>
            <a:r>
              <a:rPr lang="en" altLang="zh-CN" dirty="0"/>
              <a:t>5.get 'pxx:ha','00002','persional:name','office:Phone'</a:t>
            </a:r>
          </a:p>
          <a:p>
            <a:r>
              <a:rPr lang="en" altLang="zh-CN" dirty="0"/>
              <a:t>6.delete 'pxx:ha','00001','office:Address'</a:t>
            </a:r>
          </a:p>
          <a:p>
            <a:r>
              <a:rPr lang="en" altLang="zh-CN" dirty="0"/>
              <a:t>7. </a:t>
            </a:r>
            <a:r>
              <a:rPr lang="en" altLang="zh-CN" dirty="0" err="1"/>
              <a:t>deleteall </a:t>
            </a:r>
            <a:r>
              <a:rPr lang="en" altLang="zh-CN" dirty="0"/>
              <a:t>'pxx:ha','00001'</a:t>
            </a:r>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45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46</a:t>
            </a:fld>
            <a:endParaRPr lang="zh-CN" altLang="en-US"/>
          </a:p>
        </p:txBody>
      </p:sp>
    </p:spTree>
    <p:extLst>
      <p:ext uri="{BB962C8B-B14F-4D97-AF65-F5344CB8AC3E}">
        <p14:creationId xmlns:p14="http://schemas.microsoft.com/office/powerpoint/2010/main" val="38519218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47</a:t>
            </a:fld>
            <a:endParaRPr lang="zh-CN" altLang="en-US"/>
          </a:p>
        </p:txBody>
      </p:sp>
    </p:spTree>
    <p:extLst>
      <p:ext uri="{BB962C8B-B14F-4D97-AF65-F5344CB8AC3E}">
        <p14:creationId xmlns:p14="http://schemas.microsoft.com/office/powerpoint/2010/main" val="42378208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48</a:t>
            </a:fld>
            <a:endParaRPr lang="zh-CN" altLang="en-US"/>
          </a:p>
        </p:txBody>
      </p:sp>
    </p:spTree>
    <p:extLst>
      <p:ext uri="{BB962C8B-B14F-4D97-AF65-F5344CB8AC3E}">
        <p14:creationId xmlns:p14="http://schemas.microsoft.com/office/powerpoint/2010/main" val="69449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6</a:t>
            </a:fld>
            <a:endParaRPr lang="zh-CN" altLang="en-US"/>
          </a:p>
        </p:txBody>
      </p:sp>
    </p:spTree>
    <p:extLst>
      <p:ext uri="{BB962C8B-B14F-4D97-AF65-F5344CB8AC3E}">
        <p14:creationId xmlns:p14="http://schemas.microsoft.com/office/powerpoint/2010/main" val="2243018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333036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8</a:t>
            </a:fld>
            <a:endParaRPr lang="zh-CN" altLang="en-US"/>
          </a:p>
        </p:txBody>
      </p:sp>
    </p:spTree>
    <p:extLst>
      <p:ext uri="{BB962C8B-B14F-4D97-AF65-F5344CB8AC3E}">
        <p14:creationId xmlns:p14="http://schemas.microsoft.com/office/powerpoint/2010/main" val="1964602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2024/9/5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2024/9/5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2024/9/5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2024/9/5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2024/9/5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2024/9/5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2024/9/5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2024/9/5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2024/9/5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2024/9/5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hasCustomPrompt="1"/>
            <p:custDataLst>
              <p:tags r:id="rId2"/>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2024/9/5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2024/9/5</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mc:Choice>
    <mc:Fallback xmlns="">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2.xml"/><Relationship Id="rId6" Type="http://schemas.openxmlformats.org/officeDocument/2006/relationships/hyperlink" Target="http://h:16010/" TargetMode="External"/><Relationship Id="rId5" Type="http://schemas.openxmlformats.org/officeDocument/2006/relationships/hyperlink" Target="http://master:16010/master-status"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7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7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78.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79.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80.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8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8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83.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84.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85.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86.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8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88.xml"/><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89.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90.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91.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9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93.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94.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95.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96.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97.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9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99.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10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101.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10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10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10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idx="4294967295"/>
          </p:nvPr>
        </p:nvSpPr>
        <p:spPr>
          <a:xfrm>
            <a:off x="2057400" y="1155700"/>
            <a:ext cx="7010400" cy="762000"/>
          </a:xfrm>
        </p:spPr>
        <p:txBody>
          <a:bodyPr vert="horz" wrap="square" lIns="91440" tIns="45720" rIns="91440" bIns="45720" numCol="1" rtlCol="0" anchor="ctr" anchorCtr="0" compatLnSpc="1">
            <a:normAutofit fontScale="90000"/>
          </a:bodyPr>
          <a:lstStyle/>
          <a:p>
            <a:pPr algn="ctr" defTabSz="914400">
              <a:defRPr/>
            </a:pPr>
            <a:r>
              <a:rPr lang="en" altLang="en-US" sz="3200">
                <a:solidFill>
                  <a:srgbClr val="FFFFFF"/>
                </a:solidFill>
                <a:effectLst>
                  <a:outerShdw blurRad="38100" dist="38100" dir="2700000" algn="tl">
                    <a:srgbClr val="C0C0C0"/>
                  </a:outerShdw>
                </a:effectLst>
                <a:latin typeface="Century Gothic" panose="020B0502020202020204" pitchFamily="2" charset="0"/>
              </a:rPr>
              <a:t>Teaching of </a:t>
            </a:r>
            <a:r>
              <a:rPr lang="en" altLang="zh-CN" sz="3200">
                <a:solidFill>
                  <a:srgbClr val="FFFFFF"/>
                </a:solidFill>
                <a:effectLst>
                  <a:outerShdw blurRad="38100" dist="38100" dir="2700000" algn="tl">
                    <a:srgbClr val="C0C0C0"/>
                  </a:outerShdw>
                </a:effectLst>
                <a:latin typeface="Century Gothic" panose="020B0502020202020204" pitchFamily="2" charset="0"/>
              </a:rPr>
              <a:t>" </a:t>
            </a:r>
            <a:r>
              <a:rPr lang="en" altLang="en-US" sz="3200">
                <a:solidFill>
                  <a:srgbClr val="FFFFFF"/>
                </a:solidFill>
                <a:effectLst>
                  <a:outerShdw blurRad="38100" dist="38100" dir="2700000" algn="tl">
                    <a:srgbClr val="C0C0C0"/>
                  </a:outerShdw>
                </a:effectLst>
                <a:latin typeface="Century Gothic" panose="020B0502020202020204" pitchFamily="2" charset="0"/>
              </a:rPr>
              <a:t>Embedded System Design and Application </a:t>
            </a:r>
            <a:r>
              <a:rPr lang="en" altLang="zh-CN" sz="3200">
                <a:solidFill>
                  <a:srgbClr val="FFFFFF"/>
                </a:solidFill>
                <a:effectLst>
                  <a:outerShdw blurRad="38100" dist="38100" dir="2700000" algn="tl">
                    <a:srgbClr val="C0C0C0"/>
                  </a:outerShdw>
                </a:effectLst>
                <a:latin typeface="Century Gothic" panose="020B0502020202020204" pitchFamily="2" charset="0"/>
              </a:rPr>
              <a:t>"</a:t>
            </a:r>
          </a:p>
        </p:txBody>
      </p:sp>
      <p:pic>
        <p:nvPicPr>
          <p:cNvPr id="6147"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9"/>
          <p:cNvSpPr>
            <a:spLocks noChangeArrowheads="1"/>
          </p:cNvSpPr>
          <p:nvPr/>
        </p:nvSpPr>
        <p:spPr bwMode="auto">
          <a:xfrm>
            <a:off x="3216276" y="1780700"/>
            <a:ext cx="5254625" cy="707886"/>
          </a:xfrm>
          <a:prstGeom prst="rect">
            <a:avLst/>
          </a:prstGeom>
          <a:noFill/>
          <a:ln w="9525">
            <a:noFill/>
            <a:miter lim="800000"/>
          </a:ln>
          <a:effectLst/>
        </p:spPr>
        <p:txBody>
          <a:bodyPr wrap="square">
            <a:spAutoFit/>
          </a:bodyPr>
          <a:lstStyle/>
          <a:p>
            <a:pPr algn="ctr" fontAlgn="base">
              <a:spcBef>
                <a:spcPct val="0"/>
              </a:spcBef>
              <a:spcAft>
                <a:spcPct val="0"/>
              </a:spcAft>
              <a:defRPr/>
            </a:pPr>
            <a:r>
              <a:rPr lang="en" altLang="zh-CN" sz="4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Hadoop </a:t>
            </a:r>
            <a:r>
              <a:rPr lang="en" altLang="en-US" sz="4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Big Data </a:t>
            </a:r>
            <a:r>
              <a:rPr lang="en" altLang="zh-CN" sz="4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Technology</a:t>
            </a:r>
            <a:endParaRPr lang="zh-CN" altLang="en-US" sz="4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5127" name="Rectangle 12"/>
          <p:cNvSpPr>
            <a:spLocks noChangeArrowheads="1"/>
          </p:cNvSpPr>
          <p:nvPr/>
        </p:nvSpPr>
        <p:spPr bwMode="auto">
          <a:xfrm>
            <a:off x="3467102" y="4310064"/>
            <a:ext cx="4752975" cy="461665"/>
          </a:xfrm>
          <a:prstGeom prst="rect">
            <a:avLst/>
          </a:prstGeom>
          <a:noFill/>
          <a:ln w="9525">
            <a:noFill/>
            <a:miter lim="800000"/>
          </a:ln>
          <a:effectLst/>
        </p:spPr>
        <p:txBody>
          <a:bodyPr>
            <a:spAutoFit/>
          </a:bodyPr>
          <a:lstStyle/>
          <a:p>
            <a:pPr algn="ctr" fontAlgn="base">
              <a:spcBef>
                <a:spcPct val="0"/>
              </a:spcBef>
              <a:spcAft>
                <a:spcPct val="0"/>
              </a:spcAft>
              <a:defRPr/>
            </a:pPr>
            <a:r>
              <a:rPr lang="en-001" altLang="en-US" sz="24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Ren Meng</a:t>
            </a:r>
            <a:endParaRPr lang="en" altLang="en-US" sz="24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5128" name="Rectangle 13"/>
          <p:cNvSpPr>
            <a:spLocks noChangeArrowheads="1"/>
          </p:cNvSpPr>
          <p:nvPr/>
        </p:nvSpPr>
        <p:spPr bwMode="auto">
          <a:xfrm>
            <a:off x="3422651" y="3168649"/>
            <a:ext cx="5324475" cy="523220"/>
          </a:xfrm>
          <a:prstGeom prst="rect">
            <a:avLst/>
          </a:prstGeom>
          <a:noFill/>
          <a:ln w="9525">
            <a:noFill/>
            <a:miter lim="800000"/>
          </a:ln>
          <a:effectLst/>
        </p:spPr>
        <p:txBody>
          <a:bodyPr>
            <a:spAutoFit/>
          </a:bodyPr>
          <a:lstStyle/>
          <a:p>
            <a:pPr algn="ctr" fontAlgn="base">
              <a:spcBef>
                <a:spcPct val="0"/>
              </a:spcBef>
              <a:spcAft>
                <a:spcPct val="0"/>
              </a:spcAft>
              <a:defRPr/>
            </a:pPr>
            <a:r>
              <a:rPr lang="en" altLang="zh-CN" sz="28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 </a:t>
            </a:r>
            <a:r>
              <a:rPr lang="en-001" altLang="zh-CN" sz="28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International Education School</a:t>
            </a:r>
            <a:endParaRPr lang="en-US" altLang="zh-CN" sz="28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pic>
        <p:nvPicPr>
          <p:cNvPr id="6151"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151" y="5224465"/>
            <a:ext cx="95154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1" y="149226"/>
            <a:ext cx="4786313"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88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10127169"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installation and configuration</a:t>
            </a: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20637" y="2889381"/>
            <a:ext cx="8546946" cy="3601854"/>
          </a:xfrm>
          <a:prstGeom prst="rect">
            <a:avLst/>
          </a:prstGeom>
          <a:noFill/>
          <a:ln>
            <a:noFill/>
          </a:ln>
        </p:spPr>
      </p:pic>
      <p:sp>
        <p:nvSpPr>
          <p:cNvPr id="12" name="文本框 11"/>
          <p:cNvSpPr txBox="1"/>
          <p:nvPr/>
        </p:nvSpPr>
        <p:spPr>
          <a:xfrm>
            <a:off x="1140962" y="1216710"/>
            <a:ext cx="9430401" cy="1785104"/>
          </a:xfrm>
          <a:prstGeom prst="rect">
            <a:avLst/>
          </a:prstGeom>
          <a:noFill/>
        </p:spPr>
        <p:txBody>
          <a:bodyPr wrap="square">
            <a:spAutoFit/>
          </a:bodyPr>
          <a:lstStyle/>
          <a:p>
            <a:pPr indent="179705" algn="just"/>
            <a:r>
              <a:rPr lang="en" altLang="zh-CN" sz="2000" b="1" kern="100" dirty="0">
                <a:solidFill>
                  <a:srgbClr val="FF0000"/>
                </a:solidFill>
                <a:effectLst/>
                <a:latin typeface="微软雅黑" panose="020B0503020204020204" pitchFamily="34" charset="-122"/>
                <a:ea typeface="等线" panose="02010600030101010101" pitchFamily="2" charset="-122"/>
                <a:cs typeface="Times New Roman" panose="02020603050405020304" pitchFamily="18" charset="0"/>
              </a:rPr>
              <a:t>2. </a:t>
            </a:r>
            <a:r>
              <a:rPr lang="en" altLang="zh-CN" sz="2000" b="1" kern="100" dirty="0">
                <a:solidFill>
                  <a:srgbClr val="FF0000"/>
                </a:solidFill>
                <a:effectLst/>
                <a:latin typeface="等线" panose="02010600030101010101" pitchFamily="2" charset="-122"/>
                <a:ea typeface="微软雅黑" panose="020B0503020204020204" pitchFamily="34" charset="-122"/>
                <a:cs typeface="Times New Roman" panose="02020603050405020304" pitchFamily="18" charset="0"/>
              </a:rPr>
              <a:t>Check whether the startup is successful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228600" algn="just"/>
            <a:r>
              <a:rPr lang="en" altLang="zh-CN" kern="100" dirty="0" err="1">
                <a:effectLst/>
                <a:latin typeface="等线" panose="02010600030101010101" pitchFamily="2" charset="-122"/>
                <a:ea typeface="等线" panose="02010600030101010101" pitchFamily="2" charset="-122"/>
                <a:cs typeface="Times New Roman" panose="02020603050405020304" pitchFamily="18" charset="0"/>
              </a:rPr>
              <a:t>Hbase </a:t>
            </a:r>
            <a:r>
              <a:rPr lang="en" altLang="zh-CN" kern="100" dirty="0">
                <a:effectLst/>
                <a:latin typeface="等线" panose="02010600030101010101" pitchFamily="2" charset="-122"/>
                <a:ea typeface="等线" panose="02010600030101010101" pitchFamily="2" charset="-122"/>
                <a:cs typeface="Times New Roman" panose="02020603050405020304" pitchFamily="18" charset="0"/>
              </a:rPr>
              <a:t>provides a Web UI test interface at </a:t>
            </a:r>
            <a:r>
              <a:rPr lang="en" altLang="zh-CN" kern="100" dirty="0">
                <a:effectLst/>
                <a:latin typeface="等线" panose="02010600030101010101" pitchFamily="2" charset="-122"/>
                <a:ea typeface="等线" panose="02010600030101010101" pitchFamily="2" charset="-122"/>
                <a:cs typeface="Times New Roman" panose="02020603050405020304" pitchFamily="18" charset="0"/>
                <a:hlinkClick r:id="rId5"/>
              </a:rPr>
              <a:t>http://master:16010/master-status </a:t>
            </a:r>
            <a:r>
              <a:rPr lang="en" altLang="zh-CN" kern="100" dirty="0">
                <a:effectLst/>
                <a:latin typeface="等线" panose="02010600030101010101" pitchFamily="2" charset="-122"/>
                <a:ea typeface="等线" panose="02010600030101010101" pitchFamily="2" charset="-122"/>
                <a:cs typeface="Times New Roman" panose="02020603050405020304" pitchFamily="18" charset="0"/>
              </a:rPr>
              <a:t>, which is used to view the running status of </a:t>
            </a:r>
            <a:r>
              <a:rPr lang="en" altLang="zh-CN" kern="100" dirty="0" err="1">
                <a:effectLst/>
                <a:latin typeface="等线" panose="02010600030101010101" pitchFamily="2" charset="-122"/>
                <a:ea typeface="等线" panose="02010600030101010101" pitchFamily="2" charset="-122"/>
                <a:cs typeface="Times New Roman" panose="02020603050405020304" pitchFamily="18" charset="0"/>
              </a:rPr>
              <a:t>Hbase . </a:t>
            </a:r>
            <a:r>
              <a:rPr lang="en" altLang="zh-CN" kern="100" dirty="0">
                <a:effectLst/>
                <a:latin typeface="等线" panose="02010600030101010101" pitchFamily="2" charset="-122"/>
                <a:ea typeface="等线" panose="02010600030101010101" pitchFamily="2" charset="-122"/>
                <a:cs typeface="Times New Roman" panose="02020603050405020304" pitchFamily="18" charset="0"/>
              </a:rPr>
              <a:t>Enter h(hadoop01):16010 in </a:t>
            </a:r>
            <a:r>
              <a:rPr lang="en" altLang="zh-CN" kern="100" dirty="0" err="1">
                <a:effectLst/>
                <a:latin typeface="等线" panose="02010600030101010101" pitchFamily="2" charset="-122"/>
                <a:ea typeface="等线" panose="02010600030101010101" pitchFamily="2" charset="-122"/>
                <a:cs typeface="Times New Roman" panose="02020603050405020304" pitchFamily="18" charset="0"/>
              </a:rPr>
              <a:t>Firefox </a:t>
            </a:r>
            <a:r>
              <a:rPr lang="en" altLang="zh-CN" kern="100" dirty="0">
                <a:effectLst/>
                <a:latin typeface="等线" panose="02010600030101010101" pitchFamily="2" charset="-122"/>
                <a:ea typeface="等线" panose="02010600030101010101" pitchFamily="2" charset="-122"/>
                <a:cs typeface="Times New Roman" panose="02020603050405020304" pitchFamily="18" charset="0"/>
              </a:rPr>
              <a:t>to view the running information of </a:t>
            </a:r>
            <a:r>
              <a:rPr lang="en" altLang="zh-CN" kern="100" dirty="0" err="1">
                <a:effectLst/>
                <a:latin typeface="等线" panose="02010600030101010101" pitchFamily="2" charset="-122"/>
                <a:ea typeface="等线" panose="02010600030101010101" pitchFamily="2" charset="-122"/>
                <a:cs typeface="Times New Roman" panose="02020603050405020304" pitchFamily="18" charset="0"/>
              </a:rPr>
              <a:t>Hbase .</a:t>
            </a:r>
          </a:p>
          <a:p>
            <a:pPr algn="just"/>
            <a:r>
              <a:rPr lang="en" altLang="zh-CN" b="1" kern="100" dirty="0">
                <a:effectLst/>
                <a:latin typeface="等线" panose="02010600030101010101" pitchFamily="2" charset="-122"/>
                <a:ea typeface="等线" panose="02010600030101010101" pitchFamily="2" charset="-122"/>
                <a:cs typeface="Times New Roman" panose="02020603050405020304" pitchFamily="18" charset="0"/>
                <a:hlinkClick r:id="rId6"/>
              </a:rPr>
              <a:t>http://h:16010 in the </a:t>
            </a:r>
            <a:r>
              <a:rPr lang="en" altLang="zh-CN" sz="1600" b="1" kern="100" dirty="0" err="1">
                <a:effectLst/>
                <a:latin typeface="等线" panose="02010600030101010101" pitchFamily="2" charset="-122"/>
                <a:ea typeface="等线" panose="02010600030101010101" pitchFamily="2" charset="-122"/>
                <a:cs typeface="Times New Roman" panose="02020603050405020304" pitchFamily="18" charset="0"/>
              </a:rPr>
              <a:t>firefox </a:t>
            </a:r>
            <a:r>
              <a:rPr lang="en" altLang="zh-CN" sz="1600" b="1" kern="100" dirty="0">
                <a:effectLst/>
                <a:latin typeface="等线" panose="02010600030101010101" pitchFamily="2" charset="-122"/>
                <a:ea typeface="等线" panose="02010600030101010101" pitchFamily="2" charset="-122"/>
                <a:cs typeface="Times New Roman" panose="02020603050405020304" pitchFamily="18" charset="0"/>
              </a:rPr>
              <a:t>browser of the centOS7 virtual machine of the teacher's computer . The result is as follows:</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4914116" cy="5232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2800" kern="100" dirty="0">
                <a:solidFill>
                  <a:schemeClr val="tx1"/>
                </a:solidFill>
                <a:latin typeface="+mn-ea"/>
                <a:cs typeface="Times New Roman" panose="02020603050405020304" pitchFamily="18" charset="0"/>
              </a:rPr>
              <a:t>HBase </a:t>
            </a:r>
            <a:r>
              <a:rPr lang="en" sz="2800" kern="100" dirty="0">
                <a:solidFill>
                  <a:schemeClr val="tx1"/>
                </a:solidFill>
                <a:latin typeface="+mn-ea"/>
                <a:cs typeface="Times New Roman" panose="02020603050405020304" pitchFamily="18" charset="0"/>
              </a:rPr>
              <a:t>Operation Data</a:t>
            </a:r>
          </a:p>
        </p:txBody>
      </p:sp>
      <p:pic>
        <p:nvPicPr>
          <p:cNvPr id="2" name="图片 1"/>
          <p:cNvPicPr>
            <a:picLocks noChangeAspect="1"/>
          </p:cNvPicPr>
          <p:nvPr/>
        </p:nvPicPr>
        <p:blipFill>
          <a:blip r:embed="rId4" cstate="print"/>
          <a:stretch>
            <a:fillRect/>
          </a:stretch>
        </p:blipFill>
        <p:spPr>
          <a:xfrm>
            <a:off x="5876925" y="203200"/>
            <a:ext cx="5667375" cy="6050280"/>
          </a:xfrm>
          <a:prstGeom prst="rect">
            <a:avLst/>
          </a:prstGeom>
        </p:spPr>
      </p:pic>
      <p:pic>
        <p:nvPicPr>
          <p:cNvPr id="3" name="图片 2"/>
          <p:cNvPicPr>
            <a:picLocks noChangeAspect="1"/>
          </p:cNvPicPr>
          <p:nvPr/>
        </p:nvPicPr>
        <p:blipFill>
          <a:blip r:embed="rId5" cstate="print"/>
          <a:stretch>
            <a:fillRect/>
          </a:stretch>
        </p:blipFill>
        <p:spPr>
          <a:xfrm>
            <a:off x="312834" y="1436370"/>
            <a:ext cx="5396671" cy="2802255"/>
          </a:xfrm>
          <a:prstGeom prst="rect">
            <a:avLst/>
          </a:prstGeom>
        </p:spPr>
      </p:pic>
      <p:sp>
        <p:nvSpPr>
          <p:cNvPr id="100" name="文本框 99"/>
          <p:cNvSpPr txBox="1"/>
          <p:nvPr/>
        </p:nvSpPr>
        <p:spPr>
          <a:xfrm>
            <a:off x="489585" y="4238625"/>
            <a:ext cx="5043170" cy="583565"/>
          </a:xfrm>
          <a:prstGeom prst="rect">
            <a:avLst/>
          </a:prstGeom>
          <a:noFill/>
          <a:ln w="9525">
            <a:noFill/>
          </a:ln>
        </p:spPr>
        <p:txBody>
          <a:bodyPr wrap="square">
            <a:spAutoFit/>
          </a:bodyPr>
          <a:lstStyle/>
          <a:p>
            <a:pPr lvl="0" indent="266700" algn="l">
              <a:lnSpc>
                <a:spcPct val="200000"/>
              </a:lnSpc>
              <a:spcBef>
                <a:spcPts val="1200"/>
              </a:spcBef>
              <a:spcAft>
                <a:spcPts val="1200"/>
              </a:spcAft>
              <a:buClrTx/>
              <a:buSzTx/>
              <a:buFontTx/>
            </a:pPr>
            <a:r>
              <a:rPr lang="en" altLang="en-US" sz="1600" dirty="0">
                <a:latin typeface="+mn-ea"/>
                <a:sym typeface="+mn-ea"/>
              </a:rPr>
              <a:t>Enter the HBase Shell workbench by entering hbase shell.</a:t>
            </a:r>
          </a:p>
        </p:txBody>
      </p:sp>
      <p:pic>
        <p:nvPicPr>
          <p:cNvPr id="4" name="图片 3"/>
          <p:cNvPicPr>
            <a:picLocks noChangeAspect="1"/>
          </p:cNvPicPr>
          <p:nvPr/>
        </p:nvPicPr>
        <p:blipFill>
          <a:blip r:embed="rId6" cstate="print"/>
          <a:stretch>
            <a:fillRect/>
          </a:stretch>
        </p:blipFill>
        <p:spPr>
          <a:xfrm>
            <a:off x="512483" y="4822190"/>
            <a:ext cx="5157393" cy="174815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25A522F-8BA1-4288-0581-E09168BFA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28" y="1666874"/>
            <a:ext cx="11611311" cy="500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068722"/>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D8DDAB7-F62B-94DE-BDDF-231B1137A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44" y="1894730"/>
            <a:ext cx="11374457" cy="508664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DF0DF284-80AF-1B7F-3A52-E215A680CFE0}"/>
              </a:ext>
            </a:extLst>
          </p:cNvPr>
          <p:cNvSpPr/>
          <p:nvPr/>
        </p:nvSpPr>
        <p:spPr>
          <a:xfrm>
            <a:off x="608399" y="892462"/>
            <a:ext cx="5095715" cy="523220"/>
          </a:xfrm>
          <a:prstGeom prst="rect">
            <a:avLst/>
          </a:prstGeom>
        </p:spPr>
        <p:txBody>
          <a:bodyPr wrap="square">
            <a:spAutoFit/>
          </a:bodyPr>
          <a:lstStyle/>
          <a:p>
            <a:r>
              <a:rPr lang="en" altLang="zh-CN" sz="2800" b="1" dirty="0">
                <a:solidFill>
                  <a:srgbClr val="FF0000"/>
                </a:solidFill>
                <a:latin typeface="微软雅黑" panose="020B0503020204020204" pitchFamily="34" charset="-122"/>
                <a:ea typeface="微软雅黑" panose="020B0503020204020204" pitchFamily="34" charset="-122"/>
              </a:rPr>
              <a:t>6.2.2 </a:t>
            </a:r>
            <a:r>
              <a:rPr lang="en" altLang="en-US" sz="2800" b="1" dirty="0">
                <a:solidFill>
                  <a:srgbClr val="FF0000"/>
                </a:solidFill>
                <a:latin typeface="微软雅黑" panose="020B0503020204020204" pitchFamily="34" charset="-122"/>
                <a:ea typeface="微软雅黑" panose="020B0503020204020204" pitchFamily="34" charset="-122"/>
              </a:rPr>
              <a:t>Hbase Architecture</a:t>
            </a:r>
            <a:r>
              <a:rPr lang="en" altLang="zh-CN" sz="2800" b="1" dirty="0" err="1">
                <a:solidFill>
                  <a:srgbClr val="FF0000"/>
                </a:solidFill>
                <a:latin typeface="微软雅黑" panose="020B0503020204020204" pitchFamily="34" charset="-122"/>
                <a:ea typeface="微软雅黑" panose="020B0503020204020204" pitchFamily="34" charset="-122"/>
              </a:rPr>
              <a:t>​</a:t>
            </a:r>
            <a:r>
              <a:rPr lang="en" altLang="zh-CN" sz="2800" b="1" dirty="0">
                <a:solidFill>
                  <a:srgbClr val="FF0000"/>
                </a:solidFill>
                <a:latin typeface="微软雅黑" panose="020B0503020204020204" pitchFamily="34" charset="-122"/>
                <a:ea typeface="微软雅黑" panose="020B0503020204020204" pitchFamily="34" charset="-122"/>
              </a:rPr>
              <a:t>​</a:t>
            </a:r>
            <a:r>
              <a:rPr lang="en" altLang="en-US" sz="2800" b="1" dirty="0">
                <a:latin typeface="微软雅黑" panose="020B0503020204020204" pitchFamily="34" charset="-122"/>
                <a:ea typeface="微软雅黑" panose="020B0503020204020204" pitchFamily="34" charset="-122"/>
              </a:rPr>
              <a:t>​</a:t>
            </a:r>
            <a:r>
              <a:rPr lang="en" altLang="zh-CN" sz="2800" b="1" dirty="0">
                <a:solidFill>
                  <a:srgbClr val="FF0000"/>
                </a:solidFill>
                <a:latin typeface="微软雅黑" panose="020B0503020204020204" pitchFamily="34" charset="-122"/>
                <a:ea typeface="微软雅黑" panose="020B0503020204020204" pitchFamily="34" charset="-122"/>
              </a:rPr>
              <a:t>​</a:t>
            </a:r>
          </a:p>
        </p:txBody>
      </p:sp>
      <p:sp>
        <p:nvSpPr>
          <p:cNvPr id="3" name="标题 1">
            <a:extLst>
              <a:ext uri="{FF2B5EF4-FFF2-40B4-BE49-F238E27FC236}">
                <a16:creationId xmlns:a16="http://schemas.microsoft.com/office/drawing/2014/main" id="{35624EFE-E3CC-5601-94E9-CE88E9058978}"/>
              </a:ext>
            </a:extLst>
          </p:cNvPr>
          <p:cNvSpPr>
            <a:spLocks noGrp="1"/>
          </p:cNvSpPr>
          <p:nvPr>
            <p:ph type="title"/>
          </p:nvPr>
        </p:nvSpPr>
        <p:spPr>
          <a:xfrm>
            <a:off x="608399" y="186862"/>
            <a:ext cx="5742158" cy="705600"/>
          </a:xfrm>
        </p:spPr>
        <p:txBody>
          <a:bodyPr>
            <a:normAutofit/>
          </a:bodyPr>
          <a:lstStyle/>
          <a:p>
            <a:r>
              <a:rPr lang="en" altLang="zh-CN" sz="3200" dirty="0">
                <a:solidFill>
                  <a:srgbClr val="0070C0"/>
                </a:solidFill>
                <a:latin typeface="+mn-ea"/>
                <a:ea typeface="+mn-ea"/>
              </a:rPr>
              <a:t>6.2 </a:t>
            </a:r>
            <a:r>
              <a:rPr lang="en" altLang="en-US" sz="3200" dirty="0">
                <a:solidFill>
                  <a:srgbClr val="0070C0"/>
                </a:solidFill>
                <a:latin typeface="+mn-ea"/>
                <a:ea typeface="+mn-ea"/>
              </a:rPr>
              <a:t>Solution Design</a:t>
            </a:r>
            <a:endParaRPr lang="zh-CN" altLang="en-US" sz="3200" dirty="0"/>
          </a:p>
        </p:txBody>
      </p:sp>
    </p:spTree>
    <p:extLst>
      <p:ext uri="{BB962C8B-B14F-4D97-AF65-F5344CB8AC3E}">
        <p14:creationId xmlns:p14="http://schemas.microsoft.com/office/powerpoint/2010/main" val="347481995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pic>
        <p:nvPicPr>
          <p:cNvPr id="3" name="图片 2">
            <a:extLst>
              <a:ext uri="{FF2B5EF4-FFF2-40B4-BE49-F238E27FC236}">
                <a16:creationId xmlns:a16="http://schemas.microsoft.com/office/drawing/2014/main" id="{4DCA44C1-201D-4460-9BFA-F5CFC006BED7}"/>
              </a:ext>
            </a:extLst>
          </p:cNvPr>
          <p:cNvPicPr>
            <a:picLocks noChangeAspect="1"/>
          </p:cNvPicPr>
          <p:nvPr/>
        </p:nvPicPr>
        <p:blipFill>
          <a:blip r:embed="rId4"/>
          <a:stretch>
            <a:fillRect/>
          </a:stretch>
        </p:blipFill>
        <p:spPr>
          <a:xfrm>
            <a:off x="127001" y="3102429"/>
            <a:ext cx="11839810" cy="3755571"/>
          </a:xfrm>
          <a:prstGeom prst="rect">
            <a:avLst/>
          </a:prstGeom>
        </p:spPr>
      </p:pic>
      <p:sp>
        <p:nvSpPr>
          <p:cNvPr id="12" name="文本框 11">
            <a:extLst>
              <a:ext uri="{FF2B5EF4-FFF2-40B4-BE49-F238E27FC236}">
                <a16:creationId xmlns:a16="http://schemas.microsoft.com/office/drawing/2014/main" id="{EFC1AA39-D365-4949-BD5D-7D0286D2FEF8}"/>
              </a:ext>
            </a:extLst>
          </p:cNvPr>
          <p:cNvSpPr txBox="1"/>
          <p:nvPr/>
        </p:nvSpPr>
        <p:spPr>
          <a:xfrm>
            <a:off x="943428" y="247913"/>
            <a:ext cx="10680535" cy="2046714"/>
          </a:xfrm>
          <a:prstGeom prst="rect">
            <a:avLst/>
          </a:prstGeom>
          <a:noFill/>
        </p:spPr>
        <p:txBody>
          <a:bodyPr wrap="square">
            <a:spAutoFit/>
          </a:bodyPr>
          <a:lstStyle/>
          <a:p>
            <a:pPr algn="l">
              <a:lnSpc>
                <a:spcPts val="3900"/>
              </a:lnSpc>
            </a:pPr>
            <a:r>
              <a:rPr lang="en" altLang="en-US" sz="2400" b="0" i="0" u="none" strike="noStrike" baseline="0" dirty="0">
                <a:solidFill>
                  <a:srgbClr val="858585"/>
                </a:solidFill>
                <a:latin typeface="HiddenHorzOCR"/>
              </a:rPr>
              <a:t>Assume that the following table is named </a:t>
            </a:r>
            <a:r>
              <a:rPr lang="en" altLang="zh-CN" sz="2400" b="1" i="0" u="none" strike="noStrike" baseline="0" dirty="0" err="1">
                <a:solidFill>
                  <a:srgbClr val="595959"/>
                </a:solidFill>
                <a:latin typeface="微软雅黑" panose="020B0503020204020204" pitchFamily="34" charset="-122"/>
                <a:ea typeface="微软雅黑" panose="020B0503020204020204" pitchFamily="34" charset="-122"/>
              </a:rPr>
              <a:t>webtable</a:t>
            </a:r>
            <a:r>
              <a:rPr lang="en" altLang="zh-CN" sz="2400" b="1" i="0" u="none" strike="noStrike" baseline="0" dirty="0">
                <a:solidFill>
                  <a:srgbClr val="595959"/>
                </a:solidFill>
                <a:latin typeface="微软雅黑" panose="020B0503020204020204" pitchFamily="34" charset="-122"/>
                <a:ea typeface="微软雅黑" panose="020B0503020204020204" pitchFamily="34" charset="-122"/>
              </a:rPr>
              <a:t> </a:t>
            </a:r>
            <a:r>
              <a:rPr lang="en" altLang="en-US" sz="2400" b="0" i="0" u="none" strike="noStrike" baseline="0" dirty="0">
                <a:solidFill>
                  <a:srgbClr val="595959"/>
                </a:solidFill>
                <a:latin typeface="HiddenHorzOCR"/>
              </a:rPr>
              <a:t>The </a:t>
            </a:r>
            <a:r>
              <a:rPr lang="en" altLang="en-US" sz="2400" b="0" i="0" u="none" strike="noStrike" baseline="0" dirty="0">
                <a:solidFill>
                  <a:srgbClr val="858585"/>
                </a:solidFill>
                <a:latin typeface="HiddenHorzOCR"/>
              </a:rPr>
              <a:t>table </a:t>
            </a:r>
            <a:r>
              <a:rPr lang="en" altLang="en-US" sz="2400" b="0" i="0" u="none" strike="noStrike" baseline="0" dirty="0">
                <a:solidFill>
                  <a:srgbClr val="707070"/>
                </a:solidFill>
                <a:latin typeface="HiddenHorzOCR"/>
              </a:rPr>
              <a:t>contains two column families </a:t>
            </a:r>
            <a:r>
              <a:rPr lang="en" altLang="en-US" sz="2400" b="0" i="0" u="none" strike="noStrike" baseline="0" dirty="0">
                <a:solidFill>
                  <a:srgbClr val="464646"/>
                </a:solidFill>
                <a:latin typeface="HiddenHorzOCR"/>
              </a:rPr>
              <a:t>: </a:t>
            </a:r>
            <a:r>
              <a:rPr lang="en" altLang="zh-CN" sz="2400" b="1" i="0" u="none" strike="noStrike" baseline="0" dirty="0">
                <a:solidFill>
                  <a:srgbClr val="707070"/>
                </a:solidFill>
                <a:latin typeface="微软雅黑" panose="020B0503020204020204" pitchFamily="34" charset="-122"/>
                <a:ea typeface="微软雅黑" panose="020B0503020204020204" pitchFamily="34" charset="-122"/>
              </a:rPr>
              <a:t>Contents </a:t>
            </a:r>
            <a:r>
              <a:rPr lang="en" altLang="en-US" sz="2400" b="1" i="0" u="none" strike="noStrike" baseline="0" dirty="0">
                <a:solidFill>
                  <a:srgbClr val="707070"/>
                </a:solidFill>
                <a:latin typeface="微软雅黑" panose="020B0503020204020204" pitchFamily="34" charset="-122"/>
                <a:ea typeface="微软雅黑" panose="020B0503020204020204" pitchFamily="34" charset="-122"/>
              </a:rPr>
              <a:t>and </a:t>
            </a:r>
            <a:r>
              <a:rPr lang="en" altLang="zh-CN" sz="2400" b="1" i="0" u="none" strike="noStrike" baseline="0" dirty="0">
                <a:solidFill>
                  <a:srgbClr val="707070"/>
                </a:solidFill>
                <a:latin typeface="微软雅黑" panose="020B0503020204020204" pitchFamily="34" charset="-122"/>
                <a:ea typeface="微软雅黑" panose="020B0503020204020204" pitchFamily="34" charset="-122"/>
              </a:rPr>
              <a:t>Anchor </a:t>
            </a:r>
            <a:r>
              <a:rPr lang="en" altLang="en-US" sz="2400" b="0" i="0" u="none" strike="noStrike" baseline="0" dirty="0">
                <a:solidFill>
                  <a:srgbClr val="707070"/>
                </a:solidFill>
                <a:latin typeface="HiddenHorzOCR"/>
              </a:rPr>
              <a:t>. In this example </a:t>
            </a:r>
            <a:endParaRPr lang="en-US" altLang="zh-CN" sz="2400" b="0" i="0" u="none" strike="noStrike" baseline="0" dirty="0">
              <a:solidFill>
                <a:srgbClr val="707070"/>
              </a:solidFill>
              <a:latin typeface="HiddenHorzOCR"/>
            </a:endParaRPr>
          </a:p>
          <a:p>
            <a:pPr algn="l">
              <a:lnSpc>
                <a:spcPts val="3900"/>
              </a:lnSpc>
            </a:pPr>
            <a:r>
              <a:rPr lang="en" altLang="zh-CN" sz="2400" b="1" i="0" u="none" strike="noStrike" baseline="0" dirty="0">
                <a:solidFill>
                  <a:srgbClr val="707070"/>
                </a:solidFill>
                <a:latin typeface="微软雅黑" panose="020B0503020204020204" pitchFamily="34" charset="-122"/>
                <a:ea typeface="微软雅黑" panose="020B0503020204020204" pitchFamily="34" charset="-122"/>
              </a:rPr>
              <a:t>Anchor</a:t>
            </a:r>
            <a:r>
              <a:rPr lang="en" altLang="zh-CN" sz="2400" b="0" i="0" u="none" strike="noStrike" baseline="0" dirty="0">
                <a:solidFill>
                  <a:srgbClr val="707070"/>
                </a:solidFill>
                <a:latin typeface="HiddenHorzOCR"/>
              </a:rPr>
              <a:t> </a:t>
            </a:r>
            <a:r>
              <a:rPr lang="en" altLang="en-US" sz="2400" b="0" i="0" u="none" strike="noStrike" baseline="0" dirty="0">
                <a:solidFill>
                  <a:srgbClr val="707070"/>
                </a:solidFill>
                <a:latin typeface="HiddenHorzOCR"/>
              </a:rPr>
              <a:t>There are two columns </a:t>
            </a:r>
            <a:r>
              <a:rPr lang="en" altLang="zh-CN" sz="2400" b="0" i="0" u="none" strike="noStrike" baseline="0" dirty="0">
                <a:solidFill>
                  <a:srgbClr val="707070"/>
                </a:solidFill>
                <a:latin typeface="HiddenHorzOCR"/>
              </a:rPr>
              <a:t>( </a:t>
            </a:r>
            <a:r>
              <a:rPr lang="en" altLang="zh-CN" sz="2400" b="1" i="0" u="none" strike="noStrike" baseline="0" dirty="0" err="1">
                <a:solidFill>
                  <a:srgbClr val="FF0000"/>
                </a:solidFill>
                <a:latin typeface="微软雅黑" panose="020B0503020204020204" pitchFamily="34" charset="-122"/>
                <a:ea typeface="微软雅黑" panose="020B0503020204020204" pitchFamily="34" charset="-122"/>
              </a:rPr>
              <a:t>Anchor:cnnsi.com , </a:t>
            </a:r>
            <a:r>
              <a:rPr lang="en" altLang="zh-CN" sz="2400" b="1" i="0" u="none" strike="noStrike" baseline="0" dirty="0">
                <a:solidFill>
                  <a:srgbClr val="FF0000"/>
                </a:solidFill>
                <a:latin typeface="微软雅黑" panose="020B0503020204020204" pitchFamily="34" charset="-122"/>
                <a:ea typeface="微软雅黑" panose="020B0503020204020204" pitchFamily="34" charset="-122"/>
              </a:rPr>
              <a:t>Anchor </a:t>
            </a:r>
            <a:r>
              <a:rPr lang="en" altLang="zh-CN" sz="2400" b="1" i="0" u="none" strike="noStrike" baseline="0" dirty="0" err="1">
                <a:solidFill>
                  <a:srgbClr val="858585"/>
                </a:solidFill>
                <a:latin typeface="微软雅黑" panose="020B0503020204020204" pitchFamily="34" charset="-122"/>
                <a:ea typeface="微软雅黑" panose="020B0503020204020204" pitchFamily="34" charset="-122"/>
              </a:rPr>
              <a:t>: </a:t>
            </a:r>
            <a:r>
              <a:rPr lang="en" altLang="zh-CN" sz="2400" b="1" i="0" u="none" strike="noStrike" baseline="0" dirty="0" err="1">
                <a:solidFill>
                  <a:srgbClr val="FF0000"/>
                </a:solidFill>
                <a:latin typeface="微软雅黑" panose="020B0503020204020204" pitchFamily="34" charset="-122"/>
                <a:ea typeface="微软雅黑" panose="020B0503020204020204" pitchFamily="34" charset="-122"/>
              </a:rPr>
              <a:t>my.look.ca</a:t>
            </a:r>
            <a:r>
              <a:rPr lang="en" altLang="zh-CN" sz="2400" b="0" i="0" u="none" strike="noStrike" baseline="0" dirty="0">
                <a:solidFill>
                  <a:srgbClr val="FF0000"/>
                </a:solidFill>
                <a:latin typeface="Times New Roman" panose="02020603050405020304" pitchFamily="18" charset="0"/>
              </a:rPr>
              <a:t> </a:t>
            </a:r>
            <a:r>
              <a:rPr lang="en" altLang="zh-CN" sz="2400" b="0" i="0" u="none" strike="noStrike" baseline="0" dirty="0">
                <a:solidFill>
                  <a:srgbClr val="858585"/>
                </a:solidFill>
                <a:latin typeface="Times New Roman" panose="02020603050405020304" pitchFamily="18" charset="0"/>
              </a:rPr>
              <a:t>),</a:t>
            </a:r>
          </a:p>
          <a:p>
            <a:pPr algn="l">
              <a:lnSpc>
                <a:spcPts val="3900"/>
              </a:lnSpc>
            </a:pPr>
            <a:r>
              <a:rPr lang="en" altLang="zh-CN" sz="2400" b="1" i="0" u="none" strike="noStrike" baseline="0" dirty="0">
                <a:solidFill>
                  <a:srgbClr val="707070"/>
                </a:solidFill>
                <a:latin typeface="微软雅黑" panose="020B0503020204020204" pitchFamily="34" charset="-122"/>
                <a:ea typeface="微软雅黑" panose="020B0503020204020204" pitchFamily="34" charset="-122"/>
              </a:rPr>
              <a:t>Contents </a:t>
            </a:r>
            <a:r>
              <a:rPr lang="en" altLang="en-US" sz="2400" b="0" i="0" u="none" strike="noStrike" baseline="0" dirty="0">
                <a:solidFill>
                  <a:srgbClr val="707070"/>
                </a:solidFill>
                <a:latin typeface="HiddenHorzOCR"/>
              </a:rPr>
              <a:t>has only one column </a:t>
            </a:r>
            <a:r>
              <a:rPr lang="en" altLang="zh-CN" sz="2400" b="0" i="0" u="none" strike="noStrike" baseline="0" dirty="0">
                <a:solidFill>
                  <a:srgbClr val="707070"/>
                </a:solidFill>
                <a:latin typeface="HiddenHorzOCR"/>
              </a:rPr>
              <a:t>( </a:t>
            </a:r>
            <a:r>
              <a:rPr lang="en" altLang="zh-CN" sz="2400" b="1" i="0" u="none" strike="noStrike" baseline="0" dirty="0" err="1">
                <a:solidFill>
                  <a:srgbClr val="FF0000"/>
                </a:solidFill>
                <a:latin typeface="微软雅黑" panose="020B0503020204020204" pitchFamily="34" charset="-122"/>
                <a:ea typeface="微软雅黑" panose="020B0503020204020204" pitchFamily="34" charset="-122"/>
              </a:rPr>
              <a:t>Content:html </a:t>
            </a:r>
            <a:r>
              <a:rPr lang="en" altLang="zh-CN" sz="2400" b="0" i="0" u="none" strike="noStrike" baseline="0" dirty="0">
                <a:solidFill>
                  <a:srgbClr val="707070"/>
                </a:solidFill>
                <a:latin typeface="HiddenHorzOCR"/>
              </a:rPr>
              <a:t>) </a:t>
            </a:r>
            <a:r>
              <a:rPr lang="en" altLang="en-US" sz="2400" b="0" i="0" u="none" strike="noStrike" baseline="0" dirty="0">
                <a:solidFill>
                  <a:srgbClr val="959595"/>
                </a:solidFill>
                <a:latin typeface="HiddenHorzOCR"/>
              </a:rPr>
              <a:t>.</a:t>
            </a:r>
            <a:endParaRPr lang="zh-CN" altLang="en-US" sz="2400" dirty="0"/>
          </a:p>
        </p:txBody>
      </p:sp>
    </p:spTree>
    <p:custDataLst>
      <p:tags r:id="rId1"/>
    </p:custDataLst>
    <p:extLst>
      <p:ext uri="{BB962C8B-B14F-4D97-AF65-F5344CB8AC3E}">
        <p14:creationId xmlns:p14="http://schemas.microsoft.com/office/powerpoint/2010/main" val="507956806"/>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3" name="矩形 12">
            <a:extLst>
              <a:ext uri="{FF2B5EF4-FFF2-40B4-BE49-F238E27FC236}">
                <a16:creationId xmlns:a16="http://schemas.microsoft.com/office/drawing/2014/main" id="{CBE274F8-7544-4EE4-89CD-32F504D2B46D}"/>
              </a:ext>
            </a:extLst>
          </p:cNvPr>
          <p:cNvSpPr/>
          <p:nvPr/>
        </p:nvSpPr>
        <p:spPr>
          <a:xfrm>
            <a:off x="799464" y="146050"/>
            <a:ext cx="4005871"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zh-CN" sz="3600" kern="100" dirty="0">
                <a:solidFill>
                  <a:schemeClr val="tx1"/>
                </a:solidFill>
                <a:latin typeface="+mn-ea"/>
                <a:cs typeface="Times New Roman" panose="02020603050405020304" pitchFamily="18" charset="0"/>
              </a:rPr>
              <a:t>HBase </a:t>
            </a:r>
            <a:r>
              <a:rPr lang="en" altLang="en-US" sz="3600" kern="100" dirty="0">
                <a:solidFill>
                  <a:schemeClr val="tx1"/>
                </a:solidFill>
                <a:latin typeface="+mn-ea"/>
                <a:cs typeface="Times New Roman" panose="02020603050405020304" pitchFamily="18" charset="0"/>
              </a:rPr>
              <a:t>Data Model</a:t>
            </a:r>
          </a:p>
        </p:txBody>
      </p:sp>
      <p:sp>
        <p:nvSpPr>
          <p:cNvPr id="14" name="文本框 13">
            <a:extLst>
              <a:ext uri="{FF2B5EF4-FFF2-40B4-BE49-F238E27FC236}">
                <a16:creationId xmlns:a16="http://schemas.microsoft.com/office/drawing/2014/main" id="{F7BE8BCB-4F8A-4618-A365-AC9D41C804E5}"/>
              </a:ext>
            </a:extLst>
          </p:cNvPr>
          <p:cNvSpPr txBox="1"/>
          <p:nvPr/>
        </p:nvSpPr>
        <p:spPr>
          <a:xfrm>
            <a:off x="4390495" y="179090"/>
            <a:ext cx="3254906" cy="523220"/>
          </a:xfrm>
          <a:prstGeom prst="rect">
            <a:avLst/>
          </a:prstGeom>
          <a:noFill/>
        </p:spPr>
        <p:txBody>
          <a:bodyPr wrap="square">
            <a:spAutoFit/>
          </a:bodyPr>
          <a:lstStyle/>
          <a:p>
            <a:r>
              <a:rPr lang="en" altLang="en-US" sz="2800" b="0" i="0" u="none" strike="noStrike" baseline="0" dirty="0">
                <a:solidFill>
                  <a:srgbClr val="565656"/>
                </a:solidFill>
                <a:latin typeface="HiddenHorzOCR"/>
              </a:rPr>
              <a:t>Data Model Overview</a:t>
            </a:r>
            <a:endParaRPr lang="zh-CN" altLang="en-US" sz="2800" dirty="0"/>
          </a:p>
        </p:txBody>
      </p:sp>
      <p:pic>
        <p:nvPicPr>
          <p:cNvPr id="3" name="图片 2">
            <a:extLst>
              <a:ext uri="{FF2B5EF4-FFF2-40B4-BE49-F238E27FC236}">
                <a16:creationId xmlns:a16="http://schemas.microsoft.com/office/drawing/2014/main" id="{5FF6312B-19DF-49AD-83BB-7FA3391EA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464" y="735350"/>
            <a:ext cx="9182735" cy="4846080"/>
          </a:xfrm>
          <a:prstGeom prst="rect">
            <a:avLst/>
          </a:prstGeom>
        </p:spPr>
      </p:pic>
    </p:spTree>
    <p:custDataLst>
      <p:tags r:id="rId1"/>
    </p:custDataLst>
    <p:extLst>
      <p:ext uri="{BB962C8B-B14F-4D97-AF65-F5344CB8AC3E}">
        <p14:creationId xmlns:p14="http://schemas.microsoft.com/office/powerpoint/2010/main" val="422408564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9464" y="146050"/>
            <a:ext cx="5296535"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zh-CN" sz="3600" kern="100" dirty="0">
                <a:solidFill>
                  <a:schemeClr val="tx1"/>
                </a:solidFill>
                <a:latin typeface="+mn-ea"/>
                <a:cs typeface="Times New Roman" panose="02020603050405020304" pitchFamily="18" charset="0"/>
              </a:rPr>
              <a:t>HBase </a:t>
            </a:r>
            <a:r>
              <a:rPr lang="en" altLang="en-US" sz="3600" kern="100" dirty="0">
                <a:solidFill>
                  <a:schemeClr val="tx1"/>
                </a:solidFill>
                <a:latin typeface="+mn-ea"/>
                <a:cs typeface="Times New Roman" panose="02020603050405020304" pitchFamily="18" charset="0"/>
              </a:rPr>
              <a:t>Data Model</a:t>
            </a:r>
          </a:p>
        </p:txBody>
      </p:sp>
      <p:sp>
        <p:nvSpPr>
          <p:cNvPr id="11" name="文本框 10">
            <a:extLst>
              <a:ext uri="{FF2B5EF4-FFF2-40B4-BE49-F238E27FC236}">
                <a16:creationId xmlns:a16="http://schemas.microsoft.com/office/drawing/2014/main" id="{F9336A34-D0F0-4B43-B697-0BC7F134DAD9}"/>
              </a:ext>
            </a:extLst>
          </p:cNvPr>
          <p:cNvSpPr txBox="1"/>
          <p:nvPr/>
        </p:nvSpPr>
        <p:spPr>
          <a:xfrm>
            <a:off x="4187825" y="1225731"/>
            <a:ext cx="6096000" cy="523220"/>
          </a:xfrm>
          <a:prstGeom prst="rect">
            <a:avLst/>
          </a:prstGeom>
          <a:noFill/>
        </p:spPr>
        <p:txBody>
          <a:bodyPr wrap="square">
            <a:spAutoFit/>
          </a:bodyPr>
          <a:lstStyle/>
          <a:p>
            <a:r>
              <a:rPr lang="en" altLang="en-US" sz="2800" b="0" i="0" u="none" strike="noStrike" baseline="0" dirty="0">
                <a:solidFill>
                  <a:srgbClr val="565656"/>
                </a:solidFill>
                <a:latin typeface="HiddenHorzOCR"/>
              </a:rPr>
              <a:t>Data Model Overview</a:t>
            </a:r>
            <a:endParaRPr lang="zh-CN" altLang="en-US" sz="2800" dirty="0"/>
          </a:p>
        </p:txBody>
      </p:sp>
      <p:pic>
        <p:nvPicPr>
          <p:cNvPr id="12" name="图片 11">
            <a:extLst>
              <a:ext uri="{FF2B5EF4-FFF2-40B4-BE49-F238E27FC236}">
                <a16:creationId xmlns:a16="http://schemas.microsoft.com/office/drawing/2014/main" id="{2DD4244A-983D-4200-8FF7-A39DA8B7E188}"/>
              </a:ext>
            </a:extLst>
          </p:cNvPr>
          <p:cNvPicPr>
            <a:picLocks noChangeAspect="1"/>
          </p:cNvPicPr>
          <p:nvPr/>
        </p:nvPicPr>
        <p:blipFill>
          <a:blip r:embed="rId4"/>
          <a:stretch>
            <a:fillRect/>
          </a:stretch>
        </p:blipFill>
        <p:spPr>
          <a:xfrm>
            <a:off x="2093912" y="1748951"/>
            <a:ext cx="8649968" cy="1785903"/>
          </a:xfrm>
          <a:prstGeom prst="rect">
            <a:avLst/>
          </a:prstGeom>
        </p:spPr>
      </p:pic>
      <p:sp>
        <p:nvSpPr>
          <p:cNvPr id="14" name="文本框 13">
            <a:extLst>
              <a:ext uri="{FF2B5EF4-FFF2-40B4-BE49-F238E27FC236}">
                <a16:creationId xmlns:a16="http://schemas.microsoft.com/office/drawing/2014/main" id="{EA897F50-8A4C-4408-B3CB-8E465FEEA82B}"/>
              </a:ext>
            </a:extLst>
          </p:cNvPr>
          <p:cNvSpPr txBox="1"/>
          <p:nvPr/>
        </p:nvSpPr>
        <p:spPr>
          <a:xfrm>
            <a:off x="974690" y="3727450"/>
            <a:ext cx="10691446" cy="2520562"/>
          </a:xfrm>
          <a:prstGeom prst="rect">
            <a:avLst/>
          </a:prstGeom>
          <a:noFill/>
        </p:spPr>
        <p:txBody>
          <a:bodyPr wrap="square">
            <a:spAutoFit/>
          </a:bodyPr>
          <a:lstStyle/>
          <a:p>
            <a:pPr algn="l">
              <a:lnSpc>
                <a:spcPts val="3900"/>
              </a:lnSpc>
            </a:pPr>
            <a:r>
              <a:rPr lang="en" altLang="en-US" b="0" i="0" u="none" strike="noStrike" baseline="0" dirty="0">
                <a:solidFill>
                  <a:srgbClr val="858585"/>
                </a:solidFill>
                <a:latin typeface="HiddenHorzOCR"/>
              </a:rPr>
              <a:t>Table </a:t>
            </a:r>
            <a:r>
              <a:rPr lang="en" altLang="zh-CN" b="0" i="0" u="none" strike="noStrike" baseline="0" dirty="0" err="1">
                <a:solidFill>
                  <a:srgbClr val="595959"/>
                </a:solidFill>
                <a:latin typeface="HiddenHorzOCR"/>
              </a:rPr>
              <a:t>testtable</a:t>
            </a:r>
            <a:r>
              <a:rPr lang="en" altLang="zh-CN" b="0" i="0" u="none" strike="noStrike" baseline="0" dirty="0">
                <a:solidFill>
                  <a:srgbClr val="595959"/>
                </a:solidFill>
                <a:latin typeface="HiddenHorzOCR"/>
              </a:rPr>
              <a:t> </a:t>
            </a:r>
            <a:r>
              <a:rPr lang="en" altLang="en-US" dirty="0">
                <a:solidFill>
                  <a:srgbClr val="858585"/>
                </a:solidFill>
                <a:latin typeface="HiddenHorzOCR"/>
              </a:rPr>
              <a:t>,</a:t>
            </a:r>
            <a:endParaRPr lang="en-US" altLang="zh-CN" dirty="0">
              <a:solidFill>
                <a:srgbClr val="858585"/>
              </a:solidFill>
              <a:latin typeface="HiddenHorzOCR"/>
            </a:endParaRPr>
          </a:p>
          <a:p>
            <a:pPr algn="l">
              <a:lnSpc>
                <a:spcPts val="3900"/>
              </a:lnSpc>
            </a:pPr>
            <a:r>
              <a:rPr lang="en" altLang="zh-CN" b="0" i="0" u="none" strike="noStrike" baseline="0" dirty="0">
                <a:solidFill>
                  <a:srgbClr val="858585"/>
                </a:solidFill>
                <a:latin typeface="HiddenHorzOCR"/>
              </a:rPr>
              <a:t>1. </a:t>
            </a:r>
            <a:r>
              <a:rPr lang="en" altLang="en-US" b="0" i="0" u="none" strike="noStrike" baseline="0" dirty="0">
                <a:solidFill>
                  <a:srgbClr val="858585"/>
                </a:solidFill>
                <a:latin typeface="HiddenHorzOCR"/>
              </a:rPr>
              <a:t>How </a:t>
            </a:r>
            <a:r>
              <a:rPr lang="en" altLang="en-US" b="0" i="0" u="none" strike="noStrike" baseline="0" dirty="0">
                <a:solidFill>
                  <a:srgbClr val="707070"/>
                </a:solidFill>
                <a:latin typeface="HiddenHorzOCR"/>
              </a:rPr>
              <a:t>many column clusters are included </a:t>
            </a:r>
            <a:r>
              <a:rPr lang="en" altLang="en-US" b="0" i="0" u="none" strike="noStrike" baseline="0" dirty="0">
                <a:solidFill>
                  <a:srgbClr val="464646"/>
                </a:solidFill>
                <a:latin typeface="HiddenHorzOCR"/>
              </a:rPr>
              <a:t>: What are the names of the column clusters </a:t>
            </a:r>
            <a:r>
              <a:rPr lang="en" altLang="en-US" b="0" i="0" u="none" strike="noStrike" baseline="0" dirty="0">
                <a:solidFill>
                  <a:srgbClr val="707070"/>
                </a:solidFill>
                <a:latin typeface="HiddenHorzOCR"/>
              </a:rPr>
              <a:t>?</a:t>
            </a:r>
            <a:endParaRPr lang="en-US" altLang="zh-CN" b="0" i="0" u="none" strike="noStrike" baseline="0" dirty="0">
              <a:solidFill>
                <a:srgbClr val="707070"/>
              </a:solidFill>
              <a:latin typeface="HiddenHorzOCR"/>
            </a:endParaRPr>
          </a:p>
          <a:p>
            <a:pPr algn="l">
              <a:lnSpc>
                <a:spcPts val="3900"/>
              </a:lnSpc>
            </a:pPr>
            <a:r>
              <a:rPr lang="en" altLang="zh-CN" b="1" i="0" u="none" strike="noStrike" baseline="0" dirty="0">
                <a:solidFill>
                  <a:srgbClr val="707070"/>
                </a:solidFill>
                <a:latin typeface="微软雅黑" panose="020B0503020204020204" pitchFamily="34" charset="-122"/>
                <a:ea typeface="微软雅黑" panose="020B0503020204020204" pitchFamily="34" charset="-122"/>
              </a:rPr>
              <a:t>2. How many columns does </a:t>
            </a:r>
            <a:r>
              <a:rPr lang="en" altLang="en-US" b="1" i="0" u="none" strike="noStrike" baseline="0" dirty="0">
                <a:solidFill>
                  <a:srgbClr val="707070"/>
                </a:solidFill>
                <a:latin typeface="微软雅黑" panose="020B0503020204020204" pitchFamily="34" charset="-122"/>
                <a:ea typeface="微软雅黑" panose="020B0503020204020204" pitchFamily="34" charset="-122"/>
              </a:rPr>
              <a:t>each column cluster </a:t>
            </a:r>
            <a:r>
              <a:rPr lang="en" altLang="en-US" b="0" i="0" u="none" strike="noStrike" baseline="0" dirty="0">
                <a:solidFill>
                  <a:srgbClr val="707070"/>
                </a:solidFill>
                <a:latin typeface="HiddenHorzOCR"/>
              </a:rPr>
              <a:t>have and what are their names?</a:t>
            </a:r>
            <a:endParaRPr lang="en-US" altLang="zh-CN" b="0" i="0" u="none" strike="noStrike" baseline="0" dirty="0">
              <a:solidFill>
                <a:srgbClr val="707070"/>
              </a:solidFill>
              <a:latin typeface="HiddenHorzOCR"/>
            </a:endParaRPr>
          </a:p>
          <a:p>
            <a:pPr algn="l">
              <a:lnSpc>
                <a:spcPts val="3900"/>
              </a:lnSpc>
            </a:pPr>
            <a:r>
              <a:rPr lang="en" altLang="zh-CN" sz="1800" dirty="0"/>
              <a:t>3. </a:t>
            </a:r>
            <a:r>
              <a:rPr lang="en" altLang="en-US" sz="1800" dirty="0"/>
              <a:t>How many rows are there and what are the row keywords?</a:t>
            </a:r>
            <a:endParaRPr lang="en-US" altLang="zh-CN" sz="1800" dirty="0"/>
          </a:p>
          <a:p>
            <a:pPr algn="l">
              <a:lnSpc>
                <a:spcPts val="3900"/>
              </a:lnSpc>
            </a:pPr>
            <a:r>
              <a:rPr lang="en" altLang="zh-CN" dirty="0"/>
              <a:t>4. </a:t>
            </a:r>
            <a:r>
              <a:rPr lang="en" altLang="en-US" dirty="0"/>
              <a:t>What type is </a:t>
            </a:r>
            <a:r>
              <a:rPr lang="en-001" altLang="en-US" dirty="0"/>
              <a:t>the numerical value 100 here ?</a:t>
            </a:r>
            <a:endParaRPr lang="zh-CN" altLang="en-US" sz="1800" dirty="0"/>
          </a:p>
        </p:txBody>
      </p:sp>
    </p:spTree>
    <p:custDataLst>
      <p:tags r:id="rId1"/>
    </p:custDataLst>
    <p:extLst>
      <p:ext uri="{BB962C8B-B14F-4D97-AF65-F5344CB8AC3E}">
        <p14:creationId xmlns:p14="http://schemas.microsoft.com/office/powerpoint/2010/main" val="1163874850"/>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335843A-D804-5C41-61EF-434EFFCF9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518" y="604157"/>
            <a:ext cx="11223057" cy="5568043"/>
          </a:xfrm>
          <a:prstGeom prst="rect">
            <a:avLst/>
          </a:prstGeom>
        </p:spPr>
      </p:pic>
    </p:spTree>
    <p:extLst>
      <p:ext uri="{BB962C8B-B14F-4D97-AF65-F5344CB8AC3E}">
        <p14:creationId xmlns:p14="http://schemas.microsoft.com/office/powerpoint/2010/main" val="110033526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 altLang="zh-CN" dirty="0" err="1"/>
              <a:t>Hbase </a:t>
            </a:r>
            <a:r>
              <a:rPr lang="en" altLang="en-US" dirty="0"/>
              <a:t>storage mechanism</a:t>
            </a:r>
          </a:p>
        </p:txBody>
      </p:sp>
      <p:sp>
        <p:nvSpPr>
          <p:cNvPr id="3" name="内容占位符 2"/>
          <p:cNvSpPr>
            <a:spLocks noGrp="1"/>
          </p:cNvSpPr>
          <p:nvPr>
            <p:ph idx="1"/>
          </p:nvPr>
        </p:nvSpPr>
        <p:spPr/>
        <p:txBody>
          <a:bodyPr>
            <a:normAutofit/>
          </a:bodyPr>
          <a:lstStyle/>
          <a:p>
            <a:r>
              <a:rPr lang="en" altLang="en-US" sz="2400" dirty="0"/>
              <a:t>Example: Employee Income Table</a:t>
            </a:r>
            <a:endParaRPr lang="en-US" sz="2400" dirty="0"/>
          </a:p>
          <a:p>
            <a:pPr>
              <a:buNone/>
            </a:pP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3956280275"/>
              </p:ext>
            </p:extLst>
          </p:nvPr>
        </p:nvGraphicFramePr>
        <p:xfrm>
          <a:off x="1128156" y="2357430"/>
          <a:ext cx="10165280" cy="3857650"/>
        </p:xfrm>
        <a:graphic>
          <a:graphicData uri="http://schemas.openxmlformats.org/drawingml/2006/table">
            <a:tbl>
              <a:tblPr/>
              <a:tblGrid>
                <a:gridCol w="1756622">
                  <a:extLst>
                    <a:ext uri="{9D8B030D-6E8A-4147-A177-3AD203B41FA5}">
                      <a16:colId xmlns:a16="http://schemas.microsoft.com/office/drawing/2014/main" val="20000"/>
                    </a:ext>
                  </a:extLst>
                </a:gridCol>
                <a:gridCol w="1756622">
                  <a:extLst>
                    <a:ext uri="{9D8B030D-6E8A-4147-A177-3AD203B41FA5}">
                      <a16:colId xmlns:a16="http://schemas.microsoft.com/office/drawing/2014/main" val="20001"/>
                    </a:ext>
                  </a:extLst>
                </a:gridCol>
                <a:gridCol w="1756622">
                  <a:extLst>
                    <a:ext uri="{9D8B030D-6E8A-4147-A177-3AD203B41FA5}">
                      <a16:colId xmlns:a16="http://schemas.microsoft.com/office/drawing/2014/main" val="20002"/>
                    </a:ext>
                  </a:extLst>
                </a:gridCol>
                <a:gridCol w="1756622">
                  <a:extLst>
                    <a:ext uri="{9D8B030D-6E8A-4147-A177-3AD203B41FA5}">
                      <a16:colId xmlns:a16="http://schemas.microsoft.com/office/drawing/2014/main" val="20003"/>
                    </a:ext>
                  </a:extLst>
                </a:gridCol>
                <a:gridCol w="1569396">
                  <a:extLst>
                    <a:ext uri="{9D8B030D-6E8A-4147-A177-3AD203B41FA5}">
                      <a16:colId xmlns:a16="http://schemas.microsoft.com/office/drawing/2014/main" val="20004"/>
                    </a:ext>
                  </a:extLst>
                </a:gridCol>
                <a:gridCol w="1569396">
                  <a:extLst>
                    <a:ext uri="{9D8B030D-6E8A-4147-A177-3AD203B41FA5}">
                      <a16:colId xmlns:a16="http://schemas.microsoft.com/office/drawing/2014/main" val="20005"/>
                    </a:ext>
                  </a:extLst>
                </a:gridCol>
              </a:tblGrid>
              <a:tr h="385765">
                <a:tc gridSpan="6">
                  <a:txBody>
                    <a:bodyPr/>
                    <a:lstStyle/>
                    <a:p>
                      <a:pPr indent="127000" algn="just">
                        <a:lnSpc>
                          <a:spcPts val="1560"/>
                        </a:lnSpc>
                        <a:spcAft>
                          <a:spcPts val="0"/>
                        </a:spcAft>
                      </a:pPr>
                      <a:r>
                        <a:rPr lang="en" sz="1600" b="1" kern="100" dirty="0">
                          <a:latin typeface="Times New Roman"/>
                          <a:ea typeface="宋体"/>
                          <a:cs typeface="Times New Roman"/>
                        </a:rPr>
                        <a:t>　　　　　　　                           </a:t>
                      </a:r>
                      <a:r>
                        <a:rPr lang="en" sz="1600" b="1" kern="100" dirty="0" err="1">
                          <a:latin typeface="Times New Roman"/>
                          <a:ea typeface="宋体"/>
                          <a:cs typeface="Times New Roman"/>
                        </a:rPr>
                        <a:t>StaffIncome </a:t>
                      </a:r>
                      <a:r>
                        <a:rPr lang="en" sz="1600" b="1" kern="100" dirty="0">
                          <a:latin typeface="Times New Roman"/>
                          <a:ea typeface="宋体"/>
                          <a:cs typeface="Times New Roman"/>
                        </a:rPr>
                        <a:t>Table</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85765">
                <a:tc rowSpan="2">
                  <a:txBody>
                    <a:bodyPr/>
                    <a:lstStyle/>
                    <a:p>
                      <a:pPr indent="127000" algn="just">
                        <a:lnSpc>
                          <a:spcPts val="1560"/>
                        </a:lnSpc>
                        <a:spcAft>
                          <a:spcPts val="0"/>
                        </a:spcAft>
                      </a:pPr>
                      <a:r>
                        <a:rPr lang="en" sz="1600" b="1" kern="100">
                          <a:latin typeface="Times New Roman"/>
                          <a:ea typeface="宋体"/>
                          <a:cs typeface="Times New Roman"/>
                        </a:rPr>
                        <a:t>Row key value</a:t>
                      </a:r>
                      <a:endParaRPr lang="zh-CN" sz="1600" kern="100">
                        <a:latin typeface="Times New Roman"/>
                        <a:ea typeface="宋体"/>
                        <a:cs typeface="Times New Roman"/>
                      </a:endParaRPr>
                    </a:p>
                    <a:p>
                      <a:pPr indent="127000" algn="just">
                        <a:lnSpc>
                          <a:spcPts val="1560"/>
                        </a:lnSpc>
                        <a:spcAft>
                          <a:spcPts val="0"/>
                        </a:spcAft>
                      </a:pPr>
                      <a:r>
                        <a:rPr lang="en" sz="1600" b="1" kern="100">
                          <a:latin typeface="Times New Roman"/>
                          <a:ea typeface="宋体"/>
                          <a:cs typeface="Times New Roman"/>
                        </a:rPr>
                        <a:t>(Row Key)</a:t>
                      </a:r>
                      <a:endParaRPr lang="zh-CN" sz="1600" kern="100">
                        <a:latin typeface="Times New Roman"/>
                        <a:ea typeface="宋体"/>
                        <a:cs typeface="Times New Roman"/>
                      </a:endParaRPr>
                    </a:p>
                    <a:p>
                      <a:pPr indent="127000" algn="just">
                        <a:lnSpc>
                          <a:spcPts val="1560"/>
                        </a:lnSpc>
                        <a:spcAft>
                          <a:spcPts val="0"/>
                        </a:spcAft>
                      </a:pPr>
                      <a:r>
                        <a:rPr lang="en" sz="1600" b="1" kern="100">
                          <a:latin typeface="Times New Roman"/>
                          <a:ea typeface="宋体"/>
                          <a:cs typeface="Times New Roman"/>
                        </a:rPr>
                        <a:t>( Employee ID)</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just">
                        <a:lnSpc>
                          <a:spcPts val="1560"/>
                        </a:lnSpc>
                        <a:spcAft>
                          <a:spcPts val="0"/>
                        </a:spcAft>
                      </a:pPr>
                      <a:r>
                        <a:rPr lang="en" sz="1600" b="1" kern="100">
                          <a:latin typeface="Times New Roman"/>
                          <a:ea typeface="宋体"/>
                          <a:cs typeface="Times New Roman"/>
                        </a:rPr>
                        <a:t>Timestamp​</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indent="1262380" algn="just">
                        <a:lnSpc>
                          <a:spcPts val="1560"/>
                        </a:lnSpc>
                        <a:spcAft>
                          <a:spcPts val="0"/>
                        </a:spcAft>
                      </a:pPr>
                      <a:r>
                        <a:rPr lang="en" sz="1600" b="1" kern="100">
                          <a:latin typeface="Times New Roman"/>
                          <a:ea typeface="宋体"/>
                          <a:cs typeface="Times New Roman"/>
                        </a:rPr>
                        <a:t>income column family</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771530">
                <a:tc vMerge="1">
                  <a:txBody>
                    <a:bodyPr/>
                    <a:lstStyle/>
                    <a:p>
                      <a:endParaRPr lang="zh-CN" altLang="en-US"/>
                    </a:p>
                  </a:txBody>
                  <a:tcPr/>
                </a:tc>
                <a:tc vMerge="1">
                  <a:txBody>
                    <a:bodyPr/>
                    <a:lstStyle/>
                    <a:p>
                      <a:endParaRPr lang="zh-CN" altLang="en-US"/>
                    </a:p>
                  </a:txBody>
                  <a:tcPr/>
                </a:tc>
                <a:tc>
                  <a:txBody>
                    <a:bodyPr/>
                    <a:lstStyle/>
                    <a:p>
                      <a:pPr indent="127000" algn="just">
                        <a:lnSpc>
                          <a:spcPts val="1560"/>
                        </a:lnSpc>
                        <a:spcAft>
                          <a:spcPts val="0"/>
                        </a:spcAft>
                      </a:pPr>
                      <a:r>
                        <a:rPr lang="en" sz="1600" b="1" kern="100">
                          <a:latin typeface="Times New Roman"/>
                          <a:ea typeface="宋体"/>
                          <a:cs typeface="Times New Roman"/>
                        </a:rPr>
                        <a:t>salary</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b="1" kern="100" dirty="0">
                          <a:latin typeface="Times New Roman"/>
                          <a:ea typeface="宋体"/>
                          <a:cs typeface="Times New Roman"/>
                        </a:rPr>
                        <a:t>bonus </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b="1" kern="100" dirty="0">
                          <a:latin typeface="Times New Roman"/>
                          <a:ea typeface="宋体"/>
                          <a:cs typeface="Times New Roman"/>
                        </a:rPr>
                        <a:t>Interest </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b="1" kern="100" dirty="0">
                          <a:latin typeface="Times New Roman"/>
                          <a:ea typeface="宋体"/>
                          <a:cs typeface="Times New Roman"/>
                        </a:rPr>
                        <a:t>stock</a:t>
                      </a:r>
                      <a:r>
                        <a:rPr lang="en" altLang="en-US" sz="1600" b="1" kern="100" dirty="0">
                          <a:latin typeface="Times New Roman"/>
                          <a:ea typeface="宋体"/>
                          <a:cs typeface="Times New Roman"/>
                        </a:rPr>
                        <a:t>​</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5765">
                <a:tc rowSpan="3">
                  <a:txBody>
                    <a:bodyPr/>
                    <a:lstStyle/>
                    <a:p>
                      <a:pPr indent="127000" algn="just">
                        <a:lnSpc>
                          <a:spcPts val="1560"/>
                        </a:lnSpc>
                        <a:spcAft>
                          <a:spcPts val="0"/>
                        </a:spcAft>
                      </a:pPr>
                      <a:r>
                        <a:rPr lang="en" sz="1600" kern="100">
                          <a:latin typeface="Times New Roman"/>
                          <a:ea typeface="宋体"/>
                          <a:cs typeface="Times New Roman"/>
                        </a:rPr>
                        <a:t>A</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T7</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30000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12000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5765">
                <a:tc vMerge="1">
                  <a:txBody>
                    <a:bodyPr/>
                    <a:lstStyle/>
                    <a:p>
                      <a:endParaRPr lang="zh-CN" altLang="en-US"/>
                    </a:p>
                  </a:txBody>
                  <a:tcPr/>
                </a:tc>
                <a:tc>
                  <a:txBody>
                    <a:bodyPr/>
                    <a:lstStyle/>
                    <a:p>
                      <a:pPr indent="127000" algn="just">
                        <a:lnSpc>
                          <a:spcPts val="1560"/>
                        </a:lnSpc>
                        <a:spcAft>
                          <a:spcPts val="0"/>
                        </a:spcAft>
                      </a:pPr>
                      <a:r>
                        <a:rPr lang="en" sz="1600" kern="100">
                          <a:latin typeface="Times New Roman"/>
                          <a:ea typeface="宋体"/>
                          <a:cs typeface="Times New Roman"/>
                        </a:rPr>
                        <a:t>T3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25000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3000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1000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10000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5765">
                <a:tc vMerge="1">
                  <a:txBody>
                    <a:bodyPr/>
                    <a:lstStyle/>
                    <a:p>
                      <a:endParaRPr lang="zh-CN" altLang="en-US"/>
                    </a:p>
                  </a:txBody>
                  <a:tcPr/>
                </a:tc>
                <a:tc>
                  <a:txBody>
                    <a:bodyPr/>
                    <a:lstStyle/>
                    <a:p>
                      <a:pPr indent="127000" algn="just">
                        <a:lnSpc>
                          <a:spcPts val="1560"/>
                        </a:lnSpc>
                        <a:spcAft>
                          <a:spcPts val="0"/>
                        </a:spcAft>
                      </a:pPr>
                      <a:r>
                        <a:rPr lang="en" sz="1600" kern="100">
                          <a:latin typeface="Times New Roman"/>
                          <a:ea typeface="宋体"/>
                          <a:cs typeface="Times New Roman"/>
                        </a:rPr>
                        <a:t>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20000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2000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5765">
                <a:tc rowSpan="2">
                  <a:txBody>
                    <a:bodyPr/>
                    <a:lstStyle/>
                    <a:p>
                      <a:pPr indent="127000" algn="just">
                        <a:lnSpc>
                          <a:spcPts val="1560"/>
                        </a:lnSpc>
                        <a:spcAft>
                          <a:spcPts val="0"/>
                        </a:spcAft>
                      </a:pPr>
                      <a:r>
                        <a:rPr lang="en" sz="1600" kern="100" dirty="0">
                          <a:latin typeface="Times New Roman"/>
                          <a:ea typeface="宋体"/>
                          <a:cs typeface="Times New Roman"/>
                        </a:rPr>
                        <a:t>B</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T6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10000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5765">
                <a:tc vMerge="1">
                  <a:txBody>
                    <a:bodyPr/>
                    <a:lstStyle/>
                    <a:p>
                      <a:endParaRPr lang="zh-CN" altLang="en-US"/>
                    </a:p>
                  </a:txBody>
                  <a:tcPr/>
                </a:tc>
                <a:tc>
                  <a:txBody>
                    <a:bodyPr/>
                    <a:lstStyle/>
                    <a:p>
                      <a:pPr indent="127000" algn="just">
                        <a:lnSpc>
                          <a:spcPts val="1560"/>
                        </a:lnSpc>
                        <a:spcAft>
                          <a:spcPts val="0"/>
                        </a:spcAft>
                      </a:pPr>
                      <a:r>
                        <a:rPr lang="en" sz="1600" kern="100">
                          <a:latin typeface="Times New Roman"/>
                          <a:ea typeface="宋体"/>
                          <a:cs typeface="Times New Roman"/>
                        </a:rPr>
                        <a:t>T2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6000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3000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5765">
                <a:tc>
                  <a:txBody>
                    <a:bodyPr/>
                    <a:lstStyle/>
                    <a:p>
                      <a:pPr indent="127000" algn="just">
                        <a:lnSpc>
                          <a:spcPts val="1560"/>
                        </a:lnSpc>
                        <a:spcAft>
                          <a:spcPts val="0"/>
                        </a:spcAft>
                      </a:pPr>
                      <a:r>
                        <a:rPr lang="en" sz="1600" kern="100">
                          <a:latin typeface="Times New Roman"/>
                          <a:ea typeface="宋体"/>
                          <a:cs typeface="Times New Roman"/>
                        </a:rPr>
                        <a:t>C</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T5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8000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1000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r>
                        <a:rPr lang="en" sz="1600" kern="100">
                          <a:latin typeface="Times New Roman"/>
                          <a:ea typeface="宋体"/>
                          <a:cs typeface="Times New Roman"/>
                        </a:rPr>
                        <a:t>2000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1480050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6178167"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a:t>
            </a:r>
            <a:r>
              <a:rPr lang="en" sz="3600" kern="100" dirty="0">
                <a:solidFill>
                  <a:schemeClr val="tx1"/>
                </a:solidFill>
                <a:latin typeface="+mn-ea"/>
                <a:cs typeface="Times New Roman" panose="02020603050405020304" pitchFamily="18" charset="0"/>
              </a:rPr>
              <a:t>Operation Data</a:t>
            </a:r>
          </a:p>
        </p:txBody>
      </p:sp>
      <p:sp>
        <p:nvSpPr>
          <p:cNvPr id="100" name="文本框 99"/>
          <p:cNvSpPr txBox="1"/>
          <p:nvPr/>
        </p:nvSpPr>
        <p:spPr>
          <a:xfrm>
            <a:off x="546100" y="1467485"/>
            <a:ext cx="11066145" cy="4985980"/>
          </a:xfrm>
          <a:prstGeom prst="rect">
            <a:avLst/>
          </a:prstGeom>
          <a:noFill/>
          <a:ln w="9525">
            <a:noFill/>
          </a:ln>
        </p:spPr>
        <p:txBody>
          <a:bodyPr wrap="square">
            <a:spAutoFit/>
          </a:bodyPr>
          <a:lstStyle/>
          <a:p>
            <a:pPr indent="0"/>
            <a:r>
              <a:rPr lang="en" sz="2400" b="0" dirty="0">
                <a:latin typeface="Calibri" panose="020F0502020204030204" charset="0"/>
                <a:ea typeface="宋体" panose="02010600030101010101" pitchFamily="2" charset="-122"/>
              </a:rPr>
              <a:t>Basic Operation</a:t>
            </a:r>
            <a:endParaRPr lang="en-001" sz="2400" b="0" dirty="0">
              <a:latin typeface="Calibri" panose="020F0502020204030204" charset="0"/>
              <a:ea typeface="宋体" panose="02010600030101010101" pitchFamily="2" charset="-122"/>
            </a:endParaRPr>
          </a:p>
          <a:p>
            <a:pPr indent="0"/>
            <a:endParaRPr lang="en-US" sz="2400" b="0" dirty="0">
              <a:latin typeface="Calibri" panose="020F0502020204030204" charset="0"/>
              <a:ea typeface="宋体" panose="02010600030101010101" pitchFamily="2" charset="-122"/>
            </a:endParaRPr>
          </a:p>
          <a:p>
            <a:pPr indent="0"/>
            <a:r>
              <a:rPr lang="en" sz="2400" b="0" dirty="0">
                <a:latin typeface="Calibri" panose="020F0502020204030204" charset="0"/>
                <a:ea typeface="宋体" panose="02010600030101010101" pitchFamily="2" charset="-122"/>
              </a:rPr>
              <a:t>1. Enter </a:t>
            </a:r>
            <a:r>
              <a:rPr lang="en" sz="2400" b="0" dirty="0" err="1">
                <a:latin typeface="Calibri" panose="020F0502020204030204" charset="0"/>
                <a:ea typeface="宋体" panose="02010600030101010101" pitchFamily="2" charset="-122"/>
              </a:rPr>
              <a:t>the hbase </a:t>
            </a:r>
            <a:r>
              <a:rPr lang="en" sz="2400" b="0" dirty="0">
                <a:latin typeface="Calibri" panose="020F0502020204030204" charset="0"/>
                <a:ea typeface="宋体" panose="02010600030101010101" pitchFamily="2" charset="-122"/>
              </a:rPr>
              <a:t>database</a:t>
            </a:r>
            <a:endParaRPr lang="en-US" sz="2400" b="0" dirty="0">
              <a:latin typeface="Calibri" panose="020F0502020204030204" charset="0"/>
              <a:ea typeface="宋体" panose="02010600030101010101" pitchFamily="2" charset="-122"/>
            </a:endParaRPr>
          </a:p>
          <a:p>
            <a:pPr indent="0"/>
            <a:r>
              <a:rPr lang="en" b="0" dirty="0" err="1">
                <a:latin typeface="Calibri" panose="020F0502020204030204" charset="0"/>
                <a:ea typeface="宋体" panose="02010600030101010101" pitchFamily="2" charset="-122"/>
              </a:rPr>
              <a:t>hbase </a:t>
            </a:r>
            <a:r>
              <a:rPr lang="en" b="0" dirty="0">
                <a:latin typeface="Calibri" panose="020F0502020204030204" charset="0"/>
                <a:ea typeface="宋体" panose="02010600030101010101" pitchFamily="2" charset="-122"/>
              </a:rPr>
              <a:t>shell</a:t>
            </a:r>
            <a:endParaRPr lang="zh-CN" b="0" dirty="0">
              <a:latin typeface="Calibri" panose="020F0502020204030204" charset="0"/>
              <a:ea typeface="宋体" panose="02010600030101010101" pitchFamily="2" charset="-122"/>
            </a:endParaRPr>
          </a:p>
          <a:p>
            <a:pPr indent="0"/>
            <a:r>
              <a:rPr lang="en" sz="2400" b="0" dirty="0">
                <a:latin typeface="Calibri" panose="020F0502020204030204" charset="0"/>
                <a:ea typeface="宋体" panose="02010600030101010101" pitchFamily="2" charset="-122"/>
              </a:rPr>
              <a:t>2. View all namespaces</a:t>
            </a:r>
            <a:endParaRPr lang="zh-CN" sz="2400" b="0" dirty="0">
              <a:solidFill>
                <a:srgbClr val="4D4D4D"/>
              </a:solidFill>
              <a:ea typeface="宋体" panose="02010600030101010101" pitchFamily="2" charset="-122"/>
            </a:endParaRPr>
          </a:p>
          <a:p>
            <a:pPr indent="0"/>
            <a:r>
              <a:rPr lang="en" b="0" dirty="0">
                <a:solidFill>
                  <a:srgbClr val="4D4D4D"/>
                </a:solidFill>
                <a:ea typeface="宋体" panose="02010600030101010101" pitchFamily="2" charset="-122"/>
              </a:rPr>
              <a:t>Namespace is similar to the database in a traditional database. It is mainly used to classify and manage different tables. </a:t>
            </a:r>
            <a:r>
              <a:rPr lang="en" b="1" dirty="0">
                <a:solidFill>
                  <a:srgbClr val="4D4D4D"/>
                </a:solidFill>
                <a:latin typeface="微软雅黑" panose="020B0503020204020204" pitchFamily="34" charset="-122"/>
                <a:ea typeface="微软雅黑" panose="020B0503020204020204" pitchFamily="34" charset="-122"/>
                <a:cs typeface="微软雅黑" panose="020B0503020204020204" pitchFamily="34" charset="-122"/>
              </a:rPr>
              <a:t>Hbase has two pre-defined namespaces by default: default and hbase.</a:t>
            </a:r>
            <a:endParaRPr lang="en-US" b="0" dirty="0">
              <a:latin typeface="Calibri" panose="020F0502020204030204" charset="0"/>
              <a:ea typeface="宋体" panose="02010600030101010101" pitchFamily="2" charset="-122"/>
            </a:endParaRPr>
          </a:p>
          <a:p>
            <a:pPr indent="0"/>
            <a:r>
              <a:rPr lang="en" b="0" dirty="0" err="1">
                <a:latin typeface="Calibri" panose="020F0502020204030204" charset="0"/>
                <a:ea typeface="宋体" panose="02010600030101010101" pitchFamily="2" charset="-122"/>
              </a:rPr>
              <a:t>list_namespace</a:t>
            </a:r>
            <a:r>
              <a:rPr lang="en" b="0" dirty="0">
                <a:latin typeface="Calibri" panose="020F0502020204030204" charset="0"/>
                <a:ea typeface="宋体" panose="02010600030101010101" pitchFamily="2" charset="-122"/>
              </a:rPr>
              <a:t> </a:t>
            </a:r>
          </a:p>
          <a:p>
            <a:pPr indent="0"/>
            <a:r>
              <a:rPr lang="en" sz="2400" b="0" dirty="0">
                <a:latin typeface="Calibri" panose="020F0502020204030204" charset="0"/>
                <a:ea typeface="宋体" panose="02010600030101010101" pitchFamily="2" charset="-122"/>
              </a:rPr>
              <a:t>3. Create a new namespace</a:t>
            </a:r>
            <a:endParaRPr lang="en-US" sz="2400" b="0" dirty="0">
              <a:latin typeface="Calibri" panose="020F0502020204030204" charset="0"/>
              <a:ea typeface="宋体" panose="02010600030101010101" pitchFamily="2" charset="-122"/>
            </a:endParaRPr>
          </a:p>
          <a:p>
            <a:pPr indent="0"/>
            <a:r>
              <a:rPr lang="en" b="0" dirty="0" err="1">
                <a:latin typeface="Calibri" panose="020F0502020204030204" charset="0"/>
                <a:ea typeface="宋体" panose="02010600030101010101" pitchFamily="2" charset="-122"/>
              </a:rPr>
              <a:t>create_namespace </a:t>
            </a:r>
            <a:r>
              <a:rPr lang="en" b="0" dirty="0">
                <a:latin typeface="Calibri" panose="020F0502020204030204" charset="0"/>
                <a:ea typeface="宋体" panose="02010600030101010101" pitchFamily="2" charset="-122"/>
              </a:rPr>
              <a:t>' name of the namespace '</a:t>
            </a:r>
          </a:p>
          <a:p>
            <a:pPr indent="0"/>
            <a:r>
              <a:rPr lang="en" sz="2400" b="0" dirty="0">
                <a:latin typeface="Calibri" panose="020F0502020204030204" charset="0"/>
                <a:ea typeface="宋体" panose="02010600030101010101" pitchFamily="2" charset="-122"/>
              </a:rPr>
              <a:t>4. Delete the namespace (need to delete the table first, to delete the table, you need to disable the table first)</a:t>
            </a:r>
            <a:endParaRPr lang="en-US" sz="2400" b="0" dirty="0">
              <a:latin typeface="Calibri" panose="020F0502020204030204" charset="0"/>
              <a:ea typeface="宋体" panose="02010600030101010101" pitchFamily="2" charset="-122"/>
            </a:endParaRPr>
          </a:p>
          <a:p>
            <a:pPr indent="0"/>
            <a:r>
              <a:rPr lang="en" b="0" dirty="0" err="1">
                <a:latin typeface="Calibri" panose="020F0502020204030204" charset="0"/>
                <a:ea typeface="宋体" panose="02010600030101010101" pitchFamily="2" charset="-122"/>
              </a:rPr>
              <a:t>drop_namespace </a:t>
            </a:r>
            <a:r>
              <a:rPr lang="en" b="0" dirty="0">
                <a:latin typeface="Calibri" panose="020F0502020204030204" charset="0"/>
                <a:ea typeface="宋体" panose="02010600030101010101" pitchFamily="2" charset="-122"/>
              </a:rPr>
              <a:t>' </a:t>
            </a:r>
            <a:r>
              <a:rPr lang="en" b="0" dirty="0" err="1">
                <a:latin typeface="Calibri" panose="020F0502020204030204" charset="0"/>
                <a:ea typeface="宋体" panose="02010600030101010101" pitchFamily="2" charset="-122"/>
              </a:rPr>
              <a:t>myschool </a:t>
            </a:r>
            <a:r>
              <a:rPr lang="en" b="0" dirty="0">
                <a:latin typeface="Calibri" panose="020F0502020204030204" charset="0"/>
                <a:ea typeface="宋体" panose="02010600030101010101" pitchFamily="2" charset="-122"/>
              </a:rPr>
              <a:t>'</a:t>
            </a:r>
          </a:p>
          <a:p>
            <a:pPr indent="0"/>
            <a:r>
              <a:rPr lang="en" sz="2400" b="0" dirty="0">
                <a:latin typeface="Calibri" panose="020F0502020204030204" charset="0"/>
                <a:ea typeface="宋体" panose="02010600030101010101" pitchFamily="2" charset="-122"/>
              </a:rPr>
              <a:t>5. List all tables under the specified namespace</a:t>
            </a:r>
            <a:endParaRPr lang="en-US" sz="2400" b="0" dirty="0">
              <a:latin typeface="Calibri" panose="020F0502020204030204" charset="0"/>
              <a:ea typeface="宋体" panose="02010600030101010101" pitchFamily="2" charset="-122"/>
            </a:endParaRPr>
          </a:p>
          <a:p>
            <a:pPr indent="0"/>
            <a:r>
              <a:rPr lang="en" b="0" dirty="0" err="1">
                <a:latin typeface="Calibri" panose="020F0502020204030204" charset="0"/>
                <a:ea typeface="宋体" panose="02010600030101010101" pitchFamily="2" charset="-122"/>
              </a:rPr>
              <a:t>list_namespace_tables </a:t>
            </a:r>
            <a:r>
              <a:rPr lang="en" b="0" dirty="0">
                <a:latin typeface="Calibri" panose="020F0502020204030204" charset="0"/>
                <a:ea typeface="宋体" panose="02010600030101010101" pitchFamily="2" charset="-122"/>
              </a:rPr>
              <a:t>' Name of the namespace '</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flipV="1">
            <a:off x="9700895" y="0"/>
            <a:ext cx="4057015" cy="4528185"/>
            <a:chOff x="-2511" y="3706"/>
            <a:chExt cx="6389" cy="7131"/>
          </a:xfrm>
        </p:grpSpPr>
        <p:cxnSp>
          <p:nvCxnSpPr>
            <p:cNvPr id="6" name="直接连接符 5"/>
            <p:cNvCxnSpPr/>
            <p:nvPr/>
          </p:nvCxnSpPr>
          <p:spPr>
            <a:xfrm>
              <a:off x="-36" y="6923"/>
              <a:ext cx="3914" cy="3914"/>
            </a:xfrm>
            <a:prstGeom prst="line">
              <a:avLst/>
            </a:prstGeom>
            <a:ln w="12700">
              <a:solidFill>
                <a:srgbClr val="1E497D"/>
              </a:solidFill>
            </a:ln>
          </p:spPr>
          <p:style>
            <a:lnRef idx="1">
              <a:schemeClr val="accent1"/>
            </a:lnRef>
            <a:fillRef idx="0">
              <a:schemeClr val="accent1"/>
            </a:fillRef>
            <a:effectRef idx="0">
              <a:schemeClr val="accent1"/>
            </a:effectRef>
            <a:fontRef idx="minor">
              <a:schemeClr val="tx1"/>
            </a:fontRef>
          </p:style>
        </p:cxnSp>
        <p:sp>
          <p:nvSpPr>
            <p:cNvPr id="7" name="直角三角形 6"/>
            <p:cNvSpPr/>
            <p:nvPr/>
          </p:nvSpPr>
          <p:spPr>
            <a:xfrm rot="18900000" flipH="1">
              <a:off x="-2511" y="3706"/>
              <a:ext cx="4461" cy="4461"/>
            </a:xfrm>
            <a:prstGeom prst="rtTriangle">
              <a:avLst/>
            </a:prstGeom>
            <a:ln w="12700">
              <a:solidFill>
                <a:srgbClr val="1E497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grpSp>
      <p:grpSp>
        <p:nvGrpSpPr>
          <p:cNvPr id="2" name="组合 1"/>
          <p:cNvGrpSpPr/>
          <p:nvPr/>
        </p:nvGrpSpPr>
        <p:grpSpPr>
          <a:xfrm>
            <a:off x="-1594485" y="2353310"/>
            <a:ext cx="4057015" cy="4528185"/>
            <a:chOff x="-2511" y="3706"/>
            <a:chExt cx="6389" cy="7131"/>
          </a:xfrm>
        </p:grpSpPr>
        <p:cxnSp>
          <p:nvCxnSpPr>
            <p:cNvPr id="9" name="直接连接符 8"/>
            <p:cNvCxnSpPr/>
            <p:nvPr/>
          </p:nvCxnSpPr>
          <p:spPr>
            <a:xfrm>
              <a:off x="-36" y="6923"/>
              <a:ext cx="3914" cy="3914"/>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 name="直角三角形 4"/>
            <p:cNvSpPr/>
            <p:nvPr/>
          </p:nvSpPr>
          <p:spPr>
            <a:xfrm rot="18900000" flipH="1">
              <a:off x="-2511" y="3706"/>
              <a:ext cx="4461" cy="4461"/>
            </a:xfrm>
            <a:prstGeom prst="rtTriangle">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4" name="直角三角形 13"/>
          <p:cNvSpPr/>
          <p:nvPr/>
        </p:nvSpPr>
        <p:spPr>
          <a:xfrm rot="5400000" flipH="1" flipV="1">
            <a:off x="9919970" y="3209925"/>
            <a:ext cx="2388870" cy="2287905"/>
          </a:xfrm>
          <a:prstGeom prst="rtTriangle">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直角三角形 11"/>
          <p:cNvSpPr/>
          <p:nvPr/>
        </p:nvSpPr>
        <p:spPr>
          <a:xfrm rot="5400000">
            <a:off x="-73660" y="1297940"/>
            <a:ext cx="2388870" cy="2287905"/>
          </a:xfrm>
          <a:prstGeom prst="rtTriangle">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 name="直角三角形 2"/>
          <p:cNvSpPr/>
          <p:nvPr/>
        </p:nvSpPr>
        <p:spPr>
          <a:xfrm rot="5400000">
            <a:off x="-1" y="-1"/>
            <a:ext cx="3159889" cy="3159889"/>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 name="直角三角形 12"/>
          <p:cNvSpPr/>
          <p:nvPr/>
        </p:nvSpPr>
        <p:spPr>
          <a:xfrm rot="5400000" flipH="1" flipV="1">
            <a:off x="9098786" y="3698111"/>
            <a:ext cx="3159889" cy="3159889"/>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8" name="直接连接符 7"/>
          <p:cNvCxnSpPr/>
          <p:nvPr/>
        </p:nvCxnSpPr>
        <p:spPr>
          <a:xfrm flipH="1" flipV="1">
            <a:off x="9883775" y="593090"/>
            <a:ext cx="1776095" cy="1776095"/>
          </a:xfrm>
          <a:prstGeom prst="line">
            <a:avLst/>
          </a:prstGeom>
          <a:ln w="38100">
            <a:solidFill>
              <a:srgbClr val="1E497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332105" y="4389755"/>
            <a:ext cx="1776095" cy="177609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1877060" y="2485390"/>
            <a:ext cx="8461375" cy="1014730"/>
          </a:xfrm>
          <a:prstGeom prst="rect">
            <a:avLst/>
          </a:prstGeom>
        </p:spPr>
        <p:txBody>
          <a:bodyPr wrap="square">
            <a:spAutoFit/>
          </a:bodyPr>
          <a:lstStyle/>
          <a:p>
            <a:pPr algn="dist">
              <a:defRPr/>
            </a:pPr>
            <a:r>
              <a:rPr lang="en" altLang="zh-CN" sz="6000" kern="100">
                <a:solidFill>
                  <a:schemeClr val="tx1"/>
                </a:solidFill>
                <a:latin typeface="+mn-ea"/>
                <a:cs typeface="Times New Roman" panose="02020603050405020304" pitchFamily="18" charset="0"/>
              </a:rPr>
              <a:t>Hadoop </a:t>
            </a:r>
            <a:r>
              <a:rPr lang="en" altLang="en-US" sz="6000" kern="100">
                <a:solidFill>
                  <a:schemeClr val="tx1"/>
                </a:solidFill>
                <a:latin typeface="+mn-ea"/>
                <a:cs typeface="Times New Roman" panose="02020603050405020304" pitchFamily="18" charset="0"/>
              </a:rPr>
              <a:t>Development</a:t>
            </a:r>
          </a:p>
        </p:txBody>
      </p:sp>
      <p:sp>
        <p:nvSpPr>
          <p:cNvPr id="16" name="文本框 15"/>
          <p:cNvSpPr txBox="1"/>
          <p:nvPr/>
        </p:nvSpPr>
        <p:spPr>
          <a:xfrm>
            <a:off x="1996440" y="3636645"/>
            <a:ext cx="8197850" cy="460375"/>
          </a:xfrm>
          <a:prstGeom prst="rect">
            <a:avLst/>
          </a:prstGeom>
          <a:solidFill>
            <a:srgbClr val="FFC000"/>
          </a:solidFill>
        </p:spPr>
        <p:txBody>
          <a:bodyPr wrap="square" rtlCol="0">
            <a:spAutoFit/>
          </a:bodyPr>
          <a:lstStyle/>
          <a:p>
            <a:pPr algn="dist"/>
            <a:r>
              <a:rPr lang="en" altLang="en-US" sz="2400" dirty="0">
                <a:solidFill>
                  <a:schemeClr val="bg1"/>
                </a:solidFill>
                <a:latin typeface="+mn-ea"/>
                <a:cs typeface="字魂59号-创粗黑" panose="00000500000000000000" charset="-122"/>
              </a:rPr>
              <a:t>Getting Started with HBase Database</a:t>
            </a:r>
          </a:p>
        </p:txBody>
      </p:sp>
      <p:sp>
        <p:nvSpPr>
          <p:cNvPr id="30" name="文本框 29"/>
          <p:cNvSpPr txBox="1"/>
          <p:nvPr/>
        </p:nvSpPr>
        <p:spPr>
          <a:xfrm>
            <a:off x="4687570" y="4910455"/>
            <a:ext cx="2656840" cy="460375"/>
          </a:xfrm>
          <a:prstGeom prst="rect">
            <a:avLst/>
          </a:prstGeom>
          <a:noFill/>
        </p:spPr>
        <p:txBody>
          <a:bodyPr wrap="square" rtlCol="0">
            <a:spAutoFit/>
          </a:bodyPr>
          <a:lstStyle/>
          <a:p>
            <a:pPr algn="ctr"/>
            <a:r>
              <a:rPr lang="en" altLang="zh-CN" sz="2400" b="1">
                <a:solidFill>
                  <a:schemeClr val="bg1"/>
                </a:solidFill>
                <a:latin typeface="+mn-ea"/>
                <a:cs typeface="+mn-ea"/>
              </a:rPr>
              <a:t>XXX</a:t>
            </a:r>
            <a:r>
              <a:rPr lang="en" altLang="en-US" sz="2400" b="1">
                <a:solidFill>
                  <a:schemeClr val="bg1"/>
                </a:solidFill>
                <a:latin typeface="+mn-ea"/>
                <a:cs typeface="+mn-ea"/>
              </a:rPr>
              <a:t>​</a:t>
            </a:r>
          </a:p>
        </p:txBody>
      </p:sp>
      <p:sp>
        <p:nvSpPr>
          <p:cNvPr id="18" name="矩形 17"/>
          <p:cNvSpPr/>
          <p:nvPr>
            <p:custDataLst>
              <p:tags r:id="rId2"/>
            </p:custDataLst>
          </p:nvPr>
        </p:nvSpPr>
        <p:spPr>
          <a:xfrm>
            <a:off x="3920762" y="6203920"/>
            <a:ext cx="4350476" cy="337185"/>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00" i="0" u="none" strike="noStrike" kern="1200" cap="none" spc="300" normalizeH="0" baseline="0" noProof="0" dirty="0">
              <a:ln>
                <a:noFill/>
              </a:ln>
              <a:solidFill>
                <a:srgbClr val="464646"/>
              </a:solidFill>
              <a:effectLst/>
              <a:uLnTx/>
              <a:uFillTx/>
              <a:latin typeface="+mn-ea"/>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5736040"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a:t>
            </a:r>
            <a:r>
              <a:rPr lang="en" sz="3600" kern="100" dirty="0">
                <a:solidFill>
                  <a:schemeClr val="tx1"/>
                </a:solidFill>
                <a:latin typeface="+mn-ea"/>
                <a:cs typeface="Times New Roman" panose="02020603050405020304" pitchFamily="18" charset="0"/>
              </a:rPr>
              <a:t>Operation Data</a:t>
            </a:r>
          </a:p>
        </p:txBody>
      </p:sp>
      <p:pic>
        <p:nvPicPr>
          <p:cNvPr id="2" name="图片 1"/>
          <p:cNvPicPr>
            <a:picLocks noChangeAspect="1"/>
          </p:cNvPicPr>
          <p:nvPr/>
        </p:nvPicPr>
        <p:blipFill>
          <a:blip r:embed="rId4" cstate="print"/>
          <a:stretch>
            <a:fillRect/>
          </a:stretch>
        </p:blipFill>
        <p:spPr>
          <a:xfrm>
            <a:off x="4909718" y="1599248"/>
            <a:ext cx="7436289" cy="4524375"/>
          </a:xfrm>
          <a:prstGeom prst="rect">
            <a:avLst/>
          </a:prstGeom>
        </p:spPr>
      </p:pic>
      <p:sp>
        <p:nvSpPr>
          <p:cNvPr id="3" name="文本框 2"/>
          <p:cNvSpPr txBox="1"/>
          <p:nvPr/>
        </p:nvSpPr>
        <p:spPr>
          <a:xfrm>
            <a:off x="308610" y="1477010"/>
            <a:ext cx="4440555" cy="3784600"/>
          </a:xfrm>
          <a:prstGeom prst="rect">
            <a:avLst/>
          </a:prstGeom>
          <a:noFill/>
        </p:spPr>
        <p:txBody>
          <a:bodyPr wrap="square" rtlCol="0" anchor="t">
            <a:spAutoFit/>
          </a:bodyPr>
          <a:lstStyle/>
          <a:p>
            <a:pPr indent="0"/>
            <a:r>
              <a:rPr lang="en" sz="2400" dirty="0">
                <a:latin typeface="Calibri" panose="020F0502020204030204" charset="0"/>
                <a:ea typeface="宋体" panose="02010600030101010101" pitchFamily="2" charset="-122"/>
                <a:sym typeface="+mn-ea"/>
              </a:rPr>
              <a:t>Create the table:</a:t>
            </a:r>
            <a:endParaRPr lang="en-US" sz="2400" dirty="0">
              <a:latin typeface="Calibri" panose="020F0502020204030204" charset="0"/>
              <a:ea typeface="宋体" panose="02010600030101010101" pitchFamily="2" charset="-122"/>
              <a:sym typeface="+mn-ea"/>
            </a:endParaRPr>
          </a:p>
          <a:p>
            <a:pPr indent="0"/>
            <a:r>
              <a:rPr lang="en" sz="2400" dirty="0">
                <a:latin typeface="Calibri" panose="020F0502020204030204" charset="0"/>
                <a:ea typeface="宋体" panose="02010600030101010101" pitchFamily="2" charset="-122"/>
                <a:sym typeface="+mn-ea"/>
              </a:rPr>
              <a:t>create ' </a:t>
            </a:r>
            <a:r>
              <a:rPr lang="en" altLang="en-US" sz="2400" dirty="0">
                <a:latin typeface="Calibri" panose="020F0502020204030204" charset="0"/>
                <a:ea typeface="宋体" panose="02010600030101010101" pitchFamily="2" charset="-122"/>
                <a:sym typeface="+mn-ea"/>
              </a:rPr>
              <a:t>namespace </a:t>
            </a:r>
            <a:r>
              <a:rPr lang="en" altLang="zh-CN" sz="2400" dirty="0">
                <a:latin typeface="Calibri" panose="020F0502020204030204" charset="0"/>
                <a:ea typeface="宋体" panose="02010600030101010101" pitchFamily="2" charset="-122"/>
                <a:sym typeface="+mn-ea"/>
              </a:rPr>
              <a:t>: </a:t>
            </a:r>
            <a:r>
              <a:rPr lang="en" altLang="en-US" sz="2400" dirty="0">
                <a:latin typeface="Calibri" panose="020F0502020204030204" charset="0"/>
                <a:ea typeface="宋体" panose="02010600030101010101" pitchFamily="2" charset="-122"/>
                <a:sym typeface="+mn-ea"/>
              </a:rPr>
              <a:t>table name </a:t>
            </a:r>
            <a:r>
              <a:rPr lang="en" altLang="zh-CN" sz="2400" dirty="0">
                <a:latin typeface="Calibri" panose="020F0502020204030204" charset="0"/>
                <a:ea typeface="宋体" panose="02010600030101010101" pitchFamily="2" charset="-122"/>
                <a:sym typeface="+mn-ea"/>
              </a:rPr>
              <a:t>', ' </a:t>
            </a:r>
            <a:r>
              <a:rPr lang="en" altLang="en-US" sz="2400" dirty="0">
                <a:latin typeface="Calibri" panose="020F0502020204030204" charset="0"/>
                <a:ea typeface="宋体" panose="02010600030101010101" pitchFamily="2" charset="-122"/>
                <a:sym typeface="+mn-ea"/>
              </a:rPr>
              <a:t>column family name </a:t>
            </a:r>
            <a:r>
              <a:rPr lang="en" altLang="zh-CN" sz="2400" dirty="0">
                <a:latin typeface="Calibri" panose="020F0502020204030204" charset="0"/>
                <a:ea typeface="宋体" panose="02010600030101010101" pitchFamily="2" charset="-122"/>
                <a:sym typeface="+mn-ea"/>
              </a:rPr>
              <a:t>1', ' </a:t>
            </a:r>
            <a:r>
              <a:rPr lang="en" altLang="en-US" sz="2400" dirty="0">
                <a:latin typeface="Calibri" panose="020F0502020204030204" charset="0"/>
                <a:ea typeface="宋体" panose="02010600030101010101" pitchFamily="2" charset="-122"/>
                <a:sym typeface="+mn-ea"/>
              </a:rPr>
              <a:t>column family name </a:t>
            </a:r>
            <a:r>
              <a:rPr lang="en" altLang="zh-CN" sz="2400" dirty="0">
                <a:latin typeface="Calibri" panose="020F0502020204030204" charset="0"/>
                <a:ea typeface="宋体" panose="02010600030101010101" pitchFamily="2" charset="-122"/>
                <a:sym typeface="+mn-ea"/>
              </a:rPr>
              <a:t>2',... </a:t>
            </a:r>
            <a:r>
              <a:rPr lang="en" sz="2400" dirty="0">
                <a:latin typeface="Calibri" panose="020F0502020204030204" charset="0"/>
                <a:ea typeface="宋体" panose="02010600030101010101" pitchFamily="2" charset="-122"/>
                <a:sym typeface="+mn-ea"/>
              </a:rPr>
              <a:t>(create the table in the specified namespace)</a:t>
            </a:r>
            <a:endParaRPr lang="en-US" sz="2400" dirty="0">
              <a:latin typeface="Calibri" panose="020F0502020204030204" charset="0"/>
              <a:ea typeface="宋体" panose="02010600030101010101" pitchFamily="2" charset="-122"/>
              <a:sym typeface="+mn-ea"/>
            </a:endParaRPr>
          </a:p>
          <a:p>
            <a:pPr indent="0"/>
            <a:r>
              <a:rPr lang="en" sz="2400" dirty="0">
                <a:latin typeface="Calibri" panose="020F0502020204030204" charset="0"/>
                <a:ea typeface="宋体" panose="02010600030101010101" pitchFamily="2" charset="-122"/>
                <a:sym typeface="+mn-ea"/>
              </a:rPr>
              <a:t>( Example: create a table named </a:t>
            </a:r>
            <a:r>
              <a:rPr lang="en" sz="2400" dirty="0" err="1">
                <a:latin typeface="Calibri" panose="020F0502020204030204" charset="0"/>
                <a:ea typeface="宋体" panose="02010600030101010101" pitchFamily="2" charset="-122"/>
                <a:sym typeface="+mn-ea"/>
              </a:rPr>
              <a:t>stuinfo in the namespace myshool </a:t>
            </a:r>
            <a:r>
              <a:rPr lang="en" sz="2400" dirty="0">
                <a:latin typeface="Calibri" panose="020F0502020204030204" charset="0"/>
                <a:ea typeface="宋体" panose="02010600030101010101" pitchFamily="2" charset="-122"/>
                <a:sym typeface="+mn-ea"/>
              </a:rPr>
              <a:t>, with a column family of info1)</a:t>
            </a:r>
          </a:p>
          <a:p>
            <a:pPr indent="0"/>
            <a:r>
              <a:rPr lang="en" sz="2400" b="1" dirty="0">
                <a:gradFill>
                  <a:gsLst>
                    <a:gs pos="0">
                      <a:srgbClr val="14CD68"/>
                    </a:gs>
                    <a:gs pos="100000">
                      <a:srgbClr val="035C7D"/>
                    </a:gs>
                  </a:gsLst>
                  <a:lin scaled="0"/>
                </a:gradFill>
                <a:latin typeface="Calibri" panose="020F0502020204030204" charset="0"/>
                <a:ea typeface="宋体" panose="02010600030101010101" pitchFamily="2" charset="-122"/>
                <a:sym typeface="+mn-ea"/>
              </a:rPr>
              <a:t>create 'myschool:stuinfo','info1'</a:t>
            </a:r>
            <a:endParaRPr lang="zh-CN" sz="2400" b="1" dirty="0">
              <a:gradFill>
                <a:gsLst>
                  <a:gs pos="0">
                    <a:srgbClr val="14CD68"/>
                  </a:gs>
                  <a:gs pos="100000">
                    <a:srgbClr val="035C7D"/>
                  </a:gs>
                </a:gsLst>
                <a:lin scaled="0"/>
              </a:gradFill>
              <a:latin typeface="Calibri" panose="020F0502020204030204" charset="0"/>
              <a:ea typeface="宋体" panose="02010600030101010101" pitchFamily="2" charset="-122"/>
              <a:sym typeface="+mn-ea"/>
            </a:endParaRPr>
          </a:p>
          <a:p>
            <a:pPr indent="0"/>
            <a:r>
              <a:rPr lang="en" sz="2400" dirty="0">
                <a:latin typeface="Calibri" panose="020F0502020204030204" charset="0"/>
                <a:ea typeface="宋体" panose="02010600030101010101" pitchFamily="2" charset="-122"/>
                <a:sym typeface="+mn-ea"/>
              </a:rPr>
              <a:t>(Note: When </a:t>
            </a:r>
            <a:r>
              <a:rPr lang="en" sz="2400" b="1" dirty="0">
                <a:latin typeface="微软雅黑" panose="020B0503020204020204" pitchFamily="34" charset="-122"/>
                <a:ea typeface="微软雅黑" panose="020B0503020204020204" pitchFamily="34" charset="-122"/>
                <a:cs typeface="微软雅黑" panose="020B0503020204020204" pitchFamily="34" charset="-122"/>
                <a:sym typeface="+mn-ea"/>
              </a:rPr>
              <a:t>namespace is not specified , it is created in default by default </a:t>
            </a:r>
            <a:r>
              <a:rPr lang="en" sz="2400" dirty="0">
                <a:latin typeface="Calibri" panose="020F0502020204030204" charset="0"/>
                <a:ea typeface="宋体" panose="02010600030101010101" pitchFamily="2" charset="-122"/>
                <a:sym typeface="+mn-ea"/>
              </a:rPr>
              <a:t>)</a:t>
            </a:r>
            <a:endParaRPr lang="zh-CN" altLang="en-US" sz="24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5494879"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1119116" y="1478280"/>
            <a:ext cx="10372299" cy="5099203"/>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5384347"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2422150" y="1390650"/>
            <a:ext cx="7058140" cy="47244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5504927"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2584311" y="1914525"/>
            <a:ext cx="7023378" cy="302895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5102993"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1988401" y="1423035"/>
            <a:ext cx="7858328" cy="500316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5022607"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288925" y="1465580"/>
            <a:ext cx="7715250" cy="4918075"/>
          </a:xfrm>
          <a:prstGeom prst="rect">
            <a:avLst/>
          </a:prstGeom>
        </p:spPr>
      </p:pic>
      <p:pic>
        <p:nvPicPr>
          <p:cNvPr id="3" name="图片 2"/>
          <p:cNvPicPr>
            <a:picLocks noChangeAspect="1"/>
          </p:cNvPicPr>
          <p:nvPr/>
        </p:nvPicPr>
        <p:blipFill>
          <a:blip r:embed="rId5" cstate="print"/>
          <a:stretch>
            <a:fillRect/>
          </a:stretch>
        </p:blipFill>
        <p:spPr>
          <a:xfrm>
            <a:off x="3995718" y="1754505"/>
            <a:ext cx="8196282" cy="46863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accel="5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Scale>
                                      <p:cBhvr>
                                        <p:cTn id="7" dur="500" fill="hold">
                                          <p:stCondLst>
                                            <p:cond delay="0"/>
                                          </p:stCondLst>
                                        </p:cTn>
                                        <p:tgtEl>
                                          <p:spTgt spid="3"/>
                                        </p:tgtEl>
                                      </p:cBhvr>
                                      <p:from x="0" y="0"/>
                                      <p:to x="100000" y="100000"/>
                                    </p:animScale>
                                    <p:anim to="" calcmode="lin" valueType="num">
                                      <p:cBhvr>
                                        <p:cTn id="8" dur="500" fill="hold">
                                          <p:stCondLst>
                                            <p:cond delay="0"/>
                                          </p:stCondLst>
                                        </p:cTn>
                                        <p:tgtEl>
                                          <p:spTgt spid="3"/>
                                        </p:tgtEl>
                                        <p:attrNameLst>
                                          <p:attrName>ppt_y</p:attrName>
                                        </p:attrNameLst>
                                      </p:cBhvr>
                                      <p:tavLst>
                                        <p:tav tm="0">
                                          <p:val>
                                            <p:strVal val="#ppt_y-0.5"/>
                                          </p:val>
                                        </p:tav>
                                        <p:tav tm="100000">
                                          <p:val>
                                            <p:fltVal val="0.6025"/>
                                          </p:val>
                                        </p:tav>
                                      </p:tavLst>
                                    </p:anim>
                                    <p:animEffect filter="fade">
                                      <p:cBhvr>
                                        <p:cTn id="9" dur="500">
                                          <p:stCondLst>
                                            <p:cond delay="0"/>
                                          </p:stCondLst>
                                        </p:cTn>
                                        <p:tgtEl>
                                          <p:spTgt spid="3"/>
                                        </p:tgtEl>
                                      </p:cBhvr>
                                    </p:animEffect>
                                    <p:anim to="" calcmode="lin" valueType="num">
                                      <p:cBhvr>
                                        <p:cTn id="10" dur="500" fill="hold">
                                          <p:stCondLst>
                                            <p:cond delay="0"/>
                                          </p:stCondLst>
                                        </p:cTn>
                                        <p:tgtEl>
                                          <p:spTgt spid="3"/>
                                        </p:tgtEl>
                                        <p:attrNameLst>
                                          <p:attrName>ppt_x</p:attrName>
                                        </p:attrNameLst>
                                      </p:cBhvr>
                                      <p:tavLst>
                                        <p:tav tm="0">
                                          <p:val>
                                            <p:fltVal val="0.578"/>
                                          </p:val>
                                        </p:tav>
                                        <p:tav tm="100000">
                                          <p:val>
                                            <p:fltVal val="0.61813"/>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5113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2067244" y="1447800"/>
            <a:ext cx="8057512" cy="39624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5424541"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3" name="图片 2"/>
          <p:cNvPicPr>
            <a:picLocks noChangeAspect="1"/>
          </p:cNvPicPr>
          <p:nvPr/>
        </p:nvPicPr>
        <p:blipFill>
          <a:blip r:embed="rId4" cstate="print"/>
          <a:stretch>
            <a:fillRect/>
          </a:stretch>
        </p:blipFill>
        <p:spPr>
          <a:xfrm>
            <a:off x="2057673" y="1438275"/>
            <a:ext cx="8076654" cy="398145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5143187"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1964587" y="1947545"/>
            <a:ext cx="8262191" cy="296227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5595363"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2053145" y="2118995"/>
            <a:ext cx="8085074" cy="261937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4577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kern="100" dirty="0">
                <a:solidFill>
                  <a:schemeClr val="tx1"/>
                </a:solidFill>
                <a:latin typeface="+mn-ea"/>
                <a:cs typeface="Times New Roman" panose="02020603050405020304" pitchFamily="18" charset="0"/>
              </a:rPr>
              <a:t>Introduction </a:t>
            </a:r>
            <a:endParaRPr sz="3600" kern="100" dirty="0">
              <a:solidFill>
                <a:schemeClr val="tx1"/>
              </a:solidFill>
              <a:latin typeface="+mn-ea"/>
              <a:cs typeface="Times New Roman" panose="02020603050405020304" pitchFamily="18" charset="0"/>
            </a:endParaRPr>
          </a:p>
        </p:txBody>
      </p:sp>
      <p:sp>
        <p:nvSpPr>
          <p:cNvPr id="12" name="文本框 11"/>
          <p:cNvSpPr txBox="1"/>
          <p:nvPr/>
        </p:nvSpPr>
        <p:spPr>
          <a:xfrm>
            <a:off x="989698" y="845280"/>
            <a:ext cx="10334793" cy="5262979"/>
          </a:xfrm>
          <a:prstGeom prst="rect">
            <a:avLst/>
          </a:prstGeom>
          <a:noFill/>
        </p:spPr>
        <p:txBody>
          <a:bodyPr wrap="square">
            <a:spAutoFit/>
          </a:bodyPr>
          <a:lstStyle/>
          <a:p>
            <a:pPr algn="just"/>
            <a:r>
              <a:rPr lang="en" altLang="zh-CN" sz="2400" kern="100" dirty="0">
                <a:effectLst/>
                <a:latin typeface="等线" panose="02010600030101010101" pitchFamily="2" charset="-122"/>
                <a:ea typeface="等线" panose="02010600030101010101" pitchFamily="2" charset="-122"/>
                <a:cs typeface="Times New Roman" panose="02020603050405020304" pitchFamily="18" charset="0"/>
              </a:rPr>
              <a:t>HBase </a:t>
            </a:r>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operates in three modes:</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 altLang="en-US" sz="3600" b="1" kern="100" dirty="0">
                <a:effectLst/>
                <a:latin typeface="+mn-ea"/>
                <a:cs typeface="Times New Roman" panose="02020603050405020304" pitchFamily="18" charset="0"/>
              </a:rPr>
              <a:t>Stand-alone</a:t>
            </a:r>
            <a:r>
              <a:rPr lang="en-001" altLang="en-US" sz="3600" b="1" kern="100" dirty="0">
                <a:effectLst/>
                <a:latin typeface="+mn-ea"/>
                <a:cs typeface="Times New Roman" panose="02020603050405020304" pitchFamily="18" charset="0"/>
              </a:rPr>
              <a:t> </a:t>
            </a:r>
            <a:r>
              <a:rPr lang="en" altLang="en-US" sz="3600" b="1" kern="100" dirty="0">
                <a:effectLst/>
                <a:latin typeface="+mn-ea"/>
                <a:cs typeface="Times New Roman" panose="02020603050405020304" pitchFamily="18" charset="0"/>
              </a:rPr>
              <a:t>mode, pseudo-distributed mode, and distributed mode.</a:t>
            </a:r>
            <a:endParaRPr lang="en-US" altLang="zh-CN" sz="3600" b="1" kern="100" dirty="0">
              <a:effectLst/>
              <a:latin typeface="+mn-ea"/>
              <a:cs typeface="Times New Roman" panose="02020603050405020304" pitchFamily="18" charset="0"/>
            </a:endParaRPr>
          </a:p>
          <a:p>
            <a:pPr algn="just"/>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 altLang="en-US" sz="2400" b="1" kern="100" dirty="0">
                <a:effectLst/>
                <a:latin typeface="+mn-ea"/>
                <a:cs typeface="Times New Roman" panose="02020603050405020304" pitchFamily="18" charset="0"/>
              </a:rPr>
              <a:t>Stand-alone mode: Install and use </a:t>
            </a:r>
            <a:r>
              <a:rPr lang="en" altLang="zh-CN" sz="2400" kern="100" dirty="0">
                <a:effectLst/>
                <a:latin typeface="等线" panose="02010600030101010101" pitchFamily="2" charset="-122"/>
                <a:ea typeface="等线" panose="02010600030101010101" pitchFamily="2" charset="-122"/>
                <a:cs typeface="Times New Roman" panose="02020603050405020304" pitchFamily="18" charset="0"/>
              </a:rPr>
              <a:t>HBase </a:t>
            </a:r>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on a single computer , without involving distributed storage of data;</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 altLang="en-US" sz="2400" b="1" kern="100" dirty="0">
                <a:latin typeface="+mn-ea"/>
                <a:cs typeface="Times New Roman" panose="02020603050405020304" pitchFamily="18" charset="0"/>
              </a:rPr>
              <a:t>Pseudo-distributed mode: </a:t>
            </a:r>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simulates a small cluster on one computer;</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 altLang="en-US" sz="2400" b="1" kern="100" dirty="0">
                <a:latin typeface="+mn-ea"/>
                <a:cs typeface="Times New Roman" panose="02020603050405020304" pitchFamily="18" charset="0"/>
              </a:rPr>
              <a:t>Distributed mode: </a:t>
            </a:r>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Use multiple computers to achieve physically distributed storage. For learning purposes, we will only focus on the stand-alone mode and pseudo-distributed mode.</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0251013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5193429"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545465" y="1553210"/>
            <a:ext cx="8086725" cy="4743450"/>
          </a:xfrm>
          <a:prstGeom prst="rect">
            <a:avLst/>
          </a:prstGeom>
        </p:spPr>
      </p:pic>
      <p:pic>
        <p:nvPicPr>
          <p:cNvPr id="3" name="图片 2"/>
          <p:cNvPicPr>
            <a:picLocks noChangeAspect="1"/>
          </p:cNvPicPr>
          <p:nvPr/>
        </p:nvPicPr>
        <p:blipFill>
          <a:blip r:embed="rId5" cstate="print"/>
          <a:stretch>
            <a:fillRect/>
          </a:stretch>
        </p:blipFill>
        <p:spPr>
          <a:xfrm>
            <a:off x="2462054" y="1865948"/>
            <a:ext cx="8370620" cy="399097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accel="5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Scale>
                                      <p:cBhvr>
                                        <p:cTn id="7" dur="500" fill="hold">
                                          <p:stCondLst>
                                            <p:cond delay="0"/>
                                          </p:stCondLst>
                                        </p:cTn>
                                        <p:tgtEl>
                                          <p:spTgt spid="3"/>
                                        </p:tgtEl>
                                      </p:cBhvr>
                                      <p:from x="0" y="0"/>
                                      <p:to x="100000" y="100000"/>
                                    </p:animScale>
                                    <p:anim to="" calcmode="lin" valueType="num">
                                      <p:cBhvr>
                                        <p:cTn id="8" dur="500" fill="hold">
                                          <p:stCondLst>
                                            <p:cond delay="0"/>
                                          </p:stCondLst>
                                        </p:cTn>
                                        <p:tgtEl>
                                          <p:spTgt spid="3"/>
                                        </p:tgtEl>
                                        <p:attrNameLst>
                                          <p:attrName>ppt_y</p:attrName>
                                        </p:attrNameLst>
                                      </p:cBhvr>
                                      <p:tavLst>
                                        <p:tav tm="0">
                                          <p:val>
                                            <p:strVal val="#ppt_y-0.5"/>
                                          </p:val>
                                        </p:tav>
                                        <p:tav tm="100000">
                                          <p:val>
                                            <p:fltVal val="0.57236"/>
                                          </p:val>
                                        </p:tav>
                                      </p:tavLst>
                                    </p:anim>
                                    <p:animEffect filter="fade">
                                      <p:cBhvr>
                                        <p:cTn id="9" dur="500">
                                          <p:stCondLst>
                                            <p:cond delay="0"/>
                                          </p:stCondLst>
                                        </p:cTn>
                                        <p:tgtEl>
                                          <p:spTgt spid="3"/>
                                        </p:tgtEl>
                                      </p:cBhvr>
                                    </p:animEffect>
                                    <p:anim to="" calcmode="lin" valueType="num">
                                      <p:cBhvr>
                                        <p:cTn id="10" dur="500" fill="hold">
                                          <p:stCondLst>
                                            <p:cond delay="0"/>
                                          </p:stCondLst>
                                        </p:cTn>
                                        <p:tgtEl>
                                          <p:spTgt spid="3"/>
                                        </p:tgtEl>
                                        <p:attrNameLst>
                                          <p:attrName>ppt_x</p:attrName>
                                        </p:attrNameLst>
                                      </p:cBhvr>
                                      <p:tavLst>
                                        <p:tav tm="0">
                                          <p:val>
                                            <p:fltVal val="0.578"/>
                                          </p:val>
                                        </p:tav>
                                        <p:tav tm="100000">
                                          <p:val>
                                            <p:fltVal val="0.63185"/>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2096135" y="1636395"/>
            <a:ext cx="8001000" cy="2181225"/>
          </a:xfrm>
          <a:prstGeom prst="rect">
            <a:avLst/>
          </a:prstGeom>
        </p:spPr>
      </p:pic>
      <p:pic>
        <p:nvPicPr>
          <p:cNvPr id="3" name="图片 2"/>
          <p:cNvPicPr>
            <a:picLocks noChangeAspect="1"/>
          </p:cNvPicPr>
          <p:nvPr/>
        </p:nvPicPr>
        <p:blipFill>
          <a:blip r:embed="rId5" cstate="print"/>
          <a:stretch>
            <a:fillRect/>
          </a:stretch>
        </p:blipFill>
        <p:spPr>
          <a:xfrm>
            <a:off x="2166649" y="3817620"/>
            <a:ext cx="7859336" cy="26765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4932171"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2202712" y="1295400"/>
            <a:ext cx="7817690" cy="522668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5113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2021884" y="1492250"/>
            <a:ext cx="8147596" cy="451485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pic>
        <p:nvPicPr>
          <p:cNvPr id="2" name="图片 1"/>
          <p:cNvPicPr>
            <a:picLocks noChangeAspect="1"/>
          </p:cNvPicPr>
          <p:nvPr/>
        </p:nvPicPr>
        <p:blipFill>
          <a:blip r:embed="rId4" cstate="print"/>
          <a:stretch>
            <a:fillRect/>
          </a:stretch>
        </p:blipFill>
        <p:spPr>
          <a:xfrm>
            <a:off x="1802070" y="1438275"/>
            <a:ext cx="8587224" cy="4972050"/>
          </a:xfrm>
          <a:prstGeom prst="rect">
            <a:avLst/>
          </a:prstGeom>
        </p:spPr>
      </p:pic>
      <p:sp>
        <p:nvSpPr>
          <p:cNvPr id="3" name="矩形 2">
            <a:extLst>
              <a:ext uri="{FF2B5EF4-FFF2-40B4-BE49-F238E27FC236}">
                <a16:creationId xmlns:a16="http://schemas.microsoft.com/office/drawing/2014/main" id="{E396C24F-DDA3-7242-78AF-AB53BDF6C6D5}"/>
              </a:ext>
            </a:extLst>
          </p:cNvPr>
          <p:cNvSpPr/>
          <p:nvPr/>
        </p:nvSpPr>
        <p:spPr>
          <a:xfrm>
            <a:off x="824461" y="578720"/>
            <a:ext cx="5989858"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4962316"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1812779" y="1581150"/>
            <a:ext cx="8566441" cy="36957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4942220"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2060808" y="1616075"/>
            <a:ext cx="8069749" cy="42672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9" y="571550"/>
            <a:ext cx="4942220"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pic>
        <p:nvPicPr>
          <p:cNvPr id="2" name="图片 1"/>
          <p:cNvPicPr>
            <a:picLocks noChangeAspect="1"/>
          </p:cNvPicPr>
          <p:nvPr/>
        </p:nvPicPr>
        <p:blipFill>
          <a:blip r:embed="rId4" cstate="print"/>
          <a:stretch>
            <a:fillRect/>
          </a:stretch>
        </p:blipFill>
        <p:spPr>
          <a:xfrm>
            <a:off x="1994863" y="1653540"/>
            <a:ext cx="8202908" cy="43148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4D719B4-7C70-14E8-E2B9-43EE135FA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11" y="1807711"/>
            <a:ext cx="11099186" cy="2988129"/>
          </a:xfrm>
          <a:prstGeom prst="rect">
            <a:avLst/>
          </a:prstGeom>
        </p:spPr>
      </p:pic>
      <p:sp>
        <p:nvSpPr>
          <p:cNvPr id="3" name="标题 1">
            <a:extLst>
              <a:ext uri="{FF2B5EF4-FFF2-40B4-BE49-F238E27FC236}">
                <a16:creationId xmlns:a16="http://schemas.microsoft.com/office/drawing/2014/main" id="{2CADBEE8-B0C3-7E11-DE09-D9B3E7F268F0}"/>
              </a:ext>
            </a:extLst>
          </p:cNvPr>
          <p:cNvSpPr txBox="1">
            <a:spLocks/>
          </p:cNvSpPr>
          <p:nvPr/>
        </p:nvSpPr>
        <p:spPr>
          <a:xfrm>
            <a:off x="611400" y="684101"/>
            <a:ext cx="10969200" cy="705600"/>
          </a:xfrm>
          <a:prstGeom prst="rect">
            <a:avLst/>
          </a:prstGeom>
        </p:spPr>
        <p:txBody>
          <a:bodyPr vert="horz" lIns="90000" tIns="46800" rIns="90000" bIns="46800" rtlCol="0" anchor="ctr" anchorCtr="0">
            <a:normAutofit fontScale="70000" lnSpcReduction="20000"/>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lang="en" altLang="en-US" dirty="0"/>
              <a:t>First create a namespace: </a:t>
            </a:r>
            <a:r>
              <a:rPr lang="en" altLang="zh-CN" dirty="0"/>
              <a:t>ccc </a:t>
            </a:r>
            <a:r>
              <a:rPr lang="en" altLang="en-US" dirty="0"/>
              <a:t>, then create a </a:t>
            </a:r>
            <a:r>
              <a:rPr lang="en" altLang="zh-CN" dirty="0"/>
              <a:t>student </a:t>
            </a:r>
            <a:r>
              <a:rPr lang="en" altLang="en-US" dirty="0"/>
              <a:t>table in </a:t>
            </a:r>
            <a:r>
              <a:rPr lang="en" altLang="zh-CN" dirty="0"/>
              <a:t>ccc</a:t>
            </a:r>
          </a:p>
        </p:txBody>
      </p:sp>
    </p:spTree>
    <p:extLst>
      <p:ext uri="{BB962C8B-B14F-4D97-AF65-F5344CB8AC3E}">
        <p14:creationId xmlns:p14="http://schemas.microsoft.com/office/powerpoint/2010/main" val="1060253695"/>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59690" y="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824461" y="196883"/>
            <a:ext cx="5989858"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sp>
        <p:nvSpPr>
          <p:cNvPr id="100" name="文本框 99"/>
          <p:cNvSpPr txBox="1"/>
          <p:nvPr/>
        </p:nvSpPr>
        <p:spPr>
          <a:xfrm>
            <a:off x="1147898" y="1310031"/>
            <a:ext cx="9558655" cy="1508105"/>
          </a:xfrm>
          <a:prstGeom prst="rect">
            <a:avLst/>
          </a:prstGeom>
          <a:noFill/>
          <a:ln w="9525">
            <a:noFill/>
          </a:ln>
        </p:spPr>
        <p:txBody>
          <a:bodyPr wrap="square">
            <a:spAutoFit/>
            <a:scene3d>
              <a:camera prst="orthographicFront"/>
              <a:lightRig rig="threePt" dir="t"/>
            </a:scene3d>
          </a:bodyPr>
          <a:lstStyle/>
          <a:p>
            <a:pPr indent="0"/>
            <a:r>
              <a:rPr lang="en" sz="2800" b="1" dirty="0">
                <a:ln w="22225">
                  <a:solidFill>
                    <a:schemeClr val="accent2"/>
                  </a:solidFill>
                  <a:prstDash val="solid"/>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Example: Create a namespace test, and create a table </a:t>
            </a:r>
            <a:r>
              <a:rPr lang="en" altLang="en-US" sz="2800" dirty="0">
                <a:sym typeface="+mn-ea"/>
              </a:rPr>
              <a:t>orderinfo </a:t>
            </a:r>
            <a:r>
              <a:rPr lang="en" altLang="en-US" sz="2800" b="1" dirty="0">
                <a:ln w="22225">
                  <a:solidFill>
                    <a:schemeClr val="accent2"/>
                  </a:solidFill>
                  <a:prstDash val="solid"/>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in the </a:t>
            </a:r>
            <a:r>
              <a:rPr lang="en" altLang="zh-CN" sz="2800" b="1" dirty="0">
                <a:ln w="22225">
                  <a:solidFill>
                    <a:schemeClr val="accent2"/>
                  </a:solidFill>
                  <a:prstDash val="solid"/>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test </a:t>
            </a:r>
            <a:r>
              <a:rPr lang="en" altLang="en-US" sz="2800" b="1" dirty="0">
                <a:ln w="22225">
                  <a:solidFill>
                    <a:schemeClr val="accent2"/>
                  </a:solidFill>
                  <a:prstDash val="solid"/>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namespace . </a:t>
            </a:r>
            <a:r>
              <a:rPr lang="en" altLang="en-US" sz="2800" dirty="0">
                <a:sym typeface="+mn-ea"/>
              </a:rPr>
              <a:t>Orderinfo has a column family </a:t>
            </a:r>
            <a:r>
              <a:rPr lang="en" altLang="zh-CN" sz="3600" dirty="0">
                <a:sym typeface="+mn-ea"/>
              </a:rPr>
              <a:t>c1 </a:t>
            </a:r>
            <a:r>
              <a:rPr lang="en" sz="3600" b="1" dirty="0">
                <a:ln w="22225">
                  <a:solidFill>
                    <a:schemeClr val="accent2"/>
                  </a:solidFill>
                  <a:prstDash val="solid"/>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600" b="1" dirty="0">
              <a:ln w="22225">
                <a:solidFill>
                  <a:schemeClr val="accent2"/>
                </a:solidFill>
                <a:prstDash val="solid"/>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IMG_256"/>
          <p:cNvPicPr>
            <a:picLocks noChangeAspect="1"/>
          </p:cNvPicPr>
          <p:nvPr/>
        </p:nvPicPr>
        <p:blipFill>
          <a:blip r:embed="rId4"/>
          <a:stretch>
            <a:fillRect/>
          </a:stretch>
        </p:blipFill>
        <p:spPr>
          <a:xfrm>
            <a:off x="824461" y="3149146"/>
            <a:ext cx="10910570" cy="1238250"/>
          </a:xfrm>
          <a:prstGeom prst="rect">
            <a:avLst/>
          </a:prstGeom>
          <a:noFill/>
          <a:ln w="9525">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 altLang="en-US" dirty="0"/>
              <a:t>Learning objectives</a:t>
            </a:r>
          </a:p>
        </p:txBody>
      </p:sp>
      <p:sp>
        <p:nvSpPr>
          <p:cNvPr id="3" name="内容占位符 2"/>
          <p:cNvSpPr>
            <a:spLocks noGrp="1"/>
          </p:cNvSpPr>
          <p:nvPr>
            <p:ph idx="1"/>
          </p:nvPr>
        </p:nvSpPr>
        <p:spPr/>
        <p:txBody>
          <a:bodyPr/>
          <a:lstStyle/>
          <a:p>
            <a:r>
              <a:rPr lang="en" sz="2400" dirty="0"/>
              <a:t>HBase </a:t>
            </a:r>
            <a:r>
              <a:rPr lang="en" altLang="en-US" sz="2400" dirty="0"/>
              <a:t>is an important </a:t>
            </a:r>
            <a:r>
              <a:rPr lang="en" altLang="en-US" sz="2400" b="1" dirty="0">
                <a:solidFill>
                  <a:srgbClr val="FF0000"/>
                </a:solidFill>
              </a:rPr>
              <a:t>non-relational database in the </a:t>
            </a:r>
            <a:r>
              <a:rPr lang="en" sz="2400" dirty="0"/>
              <a:t>Hadoop platform. It </a:t>
            </a:r>
            <a:r>
              <a:rPr lang="en" altLang="en-US" sz="2400" dirty="0"/>
              <a:t>can </a:t>
            </a:r>
            <a:r>
              <a:rPr lang="en" altLang="en-US" sz="2400" b="1" dirty="0"/>
              <a:t>support </a:t>
            </a:r>
            <a:r>
              <a:rPr lang="en" sz="2400" b="1" dirty="0"/>
              <a:t>PB </a:t>
            </a:r>
            <a:r>
              <a:rPr lang="en" altLang="en-US" sz="2400" b="1" dirty="0"/>
              <a:t>-level data storage and processing capabilities </a:t>
            </a:r>
            <a:r>
              <a:rPr lang="en" altLang="en-US" sz="2400" dirty="0"/>
              <a:t>through linear </a:t>
            </a:r>
            <a:r>
              <a:rPr lang="en" altLang="en-US" sz="2400" b="1" dirty="0"/>
              <a:t>scalable deployment . This chapter will introduce the basic composition </a:t>
            </a:r>
            <a:r>
              <a:rPr lang="en" altLang="en-US" sz="2400" dirty="0"/>
              <a:t>and architecture </a:t>
            </a:r>
            <a:r>
              <a:rPr lang="en" sz="2400" dirty="0"/>
              <a:t>of HBase , installation and configuration, operation practices, </a:t>
            </a:r>
            <a:r>
              <a:rPr lang="en" altLang="en-US" sz="2400" dirty="0"/>
              <a:t>and </a:t>
            </a:r>
            <a:r>
              <a:rPr lang="en" altLang="en-US" sz="2400" b="1" dirty="0"/>
              <a:t>optimization management </a:t>
            </a:r>
            <a:r>
              <a:rPr lang="en" altLang="en-US" sz="2400" dirty="0"/>
              <a:t>in detail.</a:t>
            </a:r>
          </a:p>
          <a:p>
            <a:r>
              <a:rPr lang="en" altLang="en-US" sz="2400" dirty="0"/>
              <a:t>The goal of this chapter is to enable readers to have a preliminary understanding </a:t>
            </a:r>
            <a:r>
              <a:rPr lang="en" sz="2400" dirty="0"/>
              <a:t>of HBase </a:t>
            </a:r>
            <a:r>
              <a:rPr lang="en" altLang="en-US" sz="2400" dirty="0"/>
              <a:t>, a non-relational database platform, and to lay a foundation for further and better use of </a:t>
            </a:r>
            <a:r>
              <a:rPr lang="en" sz="2400" dirty="0"/>
              <a:t>HBase in future work</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59690" y="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00" name="文本框 99"/>
          <p:cNvSpPr txBox="1"/>
          <p:nvPr/>
        </p:nvSpPr>
        <p:spPr>
          <a:xfrm>
            <a:off x="1200150" y="749300"/>
            <a:ext cx="9558655" cy="521970"/>
          </a:xfrm>
          <a:prstGeom prst="rect">
            <a:avLst/>
          </a:prstGeom>
          <a:noFill/>
          <a:ln w="9525">
            <a:noFill/>
          </a:ln>
        </p:spPr>
        <p:txBody>
          <a:bodyPr wrap="square">
            <a:spAutoFit/>
            <a:scene3d>
              <a:camera prst="orthographicFront"/>
              <a:lightRig rig="threePt" dir="t"/>
            </a:scene3d>
          </a:bodyPr>
          <a:lstStyle/>
          <a:p>
            <a:pPr indent="0"/>
            <a:r>
              <a:rPr lang="en" sz="2800" b="1">
                <a:ln w="22225">
                  <a:solidFill>
                    <a:schemeClr val="accent2"/>
                  </a:solidFill>
                  <a:prstDash val="solid"/>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Example: Create a namespace test, an order table, and insert the following data into the table:</a:t>
            </a:r>
            <a:endParaRPr lang="zh-CN" altLang="en-US" sz="2800" b="1">
              <a:ln w="22225">
                <a:solidFill>
                  <a:schemeClr val="accent2"/>
                </a:solidFill>
                <a:prstDash val="solid"/>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IMG_256"/>
          <p:cNvPicPr>
            <a:picLocks noChangeAspect="1"/>
          </p:cNvPicPr>
          <p:nvPr/>
        </p:nvPicPr>
        <p:blipFill>
          <a:blip r:embed="rId4"/>
          <a:stretch>
            <a:fillRect/>
          </a:stretch>
        </p:blipFill>
        <p:spPr>
          <a:xfrm>
            <a:off x="485775" y="1271270"/>
            <a:ext cx="10910570" cy="1238250"/>
          </a:xfrm>
          <a:prstGeom prst="rect">
            <a:avLst/>
          </a:prstGeom>
          <a:noFill/>
          <a:ln w="9525">
            <a:noFill/>
          </a:ln>
        </p:spPr>
      </p:pic>
      <p:sp>
        <p:nvSpPr>
          <p:cNvPr id="3" name="文本框 2"/>
          <p:cNvSpPr txBox="1"/>
          <p:nvPr/>
        </p:nvSpPr>
        <p:spPr>
          <a:xfrm>
            <a:off x="672465" y="2952115"/>
            <a:ext cx="11176234" cy="3046988"/>
          </a:xfrm>
          <a:prstGeom prst="rect">
            <a:avLst/>
          </a:prstGeom>
          <a:noFill/>
        </p:spPr>
        <p:txBody>
          <a:bodyPr wrap="square" rtlCol="0" anchor="t">
            <a:spAutoFit/>
          </a:bodyPr>
          <a:lstStyle/>
          <a:p>
            <a:r>
              <a:rPr lang="en" altLang="en-US" sz="2400" dirty="0">
                <a:sym typeface="+mn-ea"/>
              </a:rPr>
              <a:t>create_namespace 'test'</a:t>
            </a:r>
            <a:endParaRPr lang="zh-CN" altLang="en-US" sz="2400" dirty="0"/>
          </a:p>
          <a:p>
            <a:r>
              <a:rPr lang="en" altLang="en-US" sz="2400" dirty="0">
                <a:sym typeface="+mn-ea"/>
              </a:rPr>
              <a:t>create 'test:orderinfo','c1'</a:t>
            </a:r>
            <a:endParaRPr lang="zh-CN" altLang="en-US" sz="2400" dirty="0"/>
          </a:p>
          <a:p>
            <a:r>
              <a:rPr lang="en" altLang="en-US" sz="2400" dirty="0">
                <a:sym typeface="+mn-ea"/>
              </a:rPr>
              <a:t>put 'test:orderinfo','000001',c1 </a:t>
            </a:r>
            <a:r>
              <a:rPr lang="en" altLang="zh-CN" sz="2400" dirty="0">
                <a:sym typeface="+mn-ea"/>
              </a:rPr>
              <a:t>: </a:t>
            </a:r>
            <a:r>
              <a:rPr lang="en" altLang="en-US" sz="2400" dirty="0">
                <a:sym typeface="+mn-ea"/>
              </a:rPr>
              <a:t>STATUS','Submitted'</a:t>
            </a:r>
            <a:endParaRPr lang="zh-CN" altLang="en-US" sz="2400" dirty="0"/>
          </a:p>
          <a:p>
            <a:r>
              <a:rPr lang="en" altLang="en-US" sz="2400" dirty="0">
                <a:sym typeface="+mn-ea"/>
              </a:rPr>
              <a:t>put 'test:orderinfo','000001',' c1 </a:t>
            </a:r>
            <a:r>
              <a:rPr lang="en" altLang="zh-CN" sz="2400" dirty="0">
                <a:sym typeface="+mn-ea"/>
              </a:rPr>
              <a:t>: </a:t>
            </a:r>
            <a:r>
              <a:rPr lang="en" altLang="en-US" sz="2400" dirty="0">
                <a:sym typeface="+mn-ea"/>
              </a:rPr>
              <a:t>PAY_MONEY','4070'</a:t>
            </a:r>
            <a:endParaRPr lang="zh-CN" altLang="en-US" sz="2400" dirty="0"/>
          </a:p>
          <a:p>
            <a:r>
              <a:rPr lang="en" altLang="en-US" sz="2400" dirty="0">
                <a:sym typeface="+mn-ea"/>
              </a:rPr>
              <a:t>put 'test:orderinfo','000001',' c1 </a:t>
            </a:r>
            <a:r>
              <a:rPr lang="en" altLang="zh-CN" sz="2400" dirty="0">
                <a:sym typeface="+mn-ea"/>
              </a:rPr>
              <a:t>: </a:t>
            </a:r>
            <a:r>
              <a:rPr lang="en" altLang="en-US" sz="2400" dirty="0">
                <a:sym typeface="+mn-ea"/>
              </a:rPr>
              <a:t>PAYWAY','1'</a:t>
            </a:r>
            <a:endParaRPr lang="zh-CN" altLang="en-US" sz="2400" dirty="0"/>
          </a:p>
          <a:p>
            <a:r>
              <a:rPr lang="en" altLang="en-US" sz="2400" dirty="0">
                <a:sym typeface="+mn-ea"/>
              </a:rPr>
              <a:t>put 'test:orderinfo','000001',' c1 </a:t>
            </a:r>
            <a:r>
              <a:rPr lang="en" altLang="zh-CN" sz="2400" dirty="0">
                <a:sym typeface="+mn-ea"/>
              </a:rPr>
              <a:t>: </a:t>
            </a:r>
            <a:r>
              <a:rPr lang="en" altLang="en-US" sz="2400" dirty="0">
                <a:sym typeface="+mn-ea"/>
              </a:rPr>
              <a:t>USER_ID','4944191'</a:t>
            </a:r>
            <a:endParaRPr lang="zh-CN" altLang="en-US" sz="2400" dirty="0"/>
          </a:p>
          <a:p>
            <a:r>
              <a:rPr lang="en" altLang="en-US" sz="2400" dirty="0">
                <a:sym typeface="+mn-ea"/>
              </a:rPr>
              <a:t>put 'test:orderinfo','000001', ' c1 </a:t>
            </a:r>
            <a:r>
              <a:rPr lang="en" altLang="zh-CN" sz="2400" dirty="0">
                <a:sym typeface="+mn-ea"/>
              </a:rPr>
              <a:t>: </a:t>
            </a:r>
            <a:r>
              <a:rPr lang="en" altLang="en-US" sz="2400" dirty="0">
                <a:sym typeface="+mn-ea"/>
              </a:rPr>
              <a:t>OPERATION_DATE','2020-04-25 12:09:16'</a:t>
            </a:r>
            <a:endParaRPr lang="zh-CN" altLang="en-US" sz="2400" dirty="0"/>
          </a:p>
          <a:p>
            <a:r>
              <a:rPr lang="en" altLang="en-US" sz="2400" dirty="0">
                <a:sym typeface="+mn-ea"/>
              </a:rPr>
              <a:t>put 'test:orderinfo','000001',' c1 </a:t>
            </a:r>
            <a:r>
              <a:rPr lang="en" altLang="zh-CN" sz="2400" dirty="0">
                <a:sym typeface="+mn-ea"/>
              </a:rPr>
              <a:t>: </a:t>
            </a:r>
            <a:r>
              <a:rPr lang="en" altLang="en-US" sz="2400" dirty="0">
                <a:sym typeface="+mn-ea"/>
              </a:rPr>
              <a:t>CATEGORY','mobile phone'</a:t>
            </a:r>
            <a:endParaRPr lang="zh-CN" altLang="en-US" sz="2400" dirty="0"/>
          </a:p>
        </p:txBody>
      </p:sp>
      <p:sp>
        <p:nvSpPr>
          <p:cNvPr id="4" name="矩形 3">
            <a:extLst>
              <a:ext uri="{FF2B5EF4-FFF2-40B4-BE49-F238E27FC236}">
                <a16:creationId xmlns:a16="http://schemas.microsoft.com/office/drawing/2014/main" id="{1E52803D-93C2-E4FE-32EA-0546D7EF96FE}"/>
              </a:ext>
            </a:extLst>
          </p:cNvPr>
          <p:cNvSpPr/>
          <p:nvPr/>
        </p:nvSpPr>
        <p:spPr>
          <a:xfrm>
            <a:off x="824461" y="196883"/>
            <a:ext cx="5989858"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spTree>
    <p:custDataLst>
      <p:tags r:id="rId1"/>
    </p:custDataLst>
    <p:extLst>
      <p:ext uri="{BB962C8B-B14F-4D97-AF65-F5344CB8AC3E}">
        <p14:creationId xmlns:p14="http://schemas.microsoft.com/office/powerpoint/2010/main" val="116078482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59690" y="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4" name="文本框 3"/>
          <p:cNvSpPr txBox="1"/>
          <p:nvPr/>
        </p:nvSpPr>
        <p:spPr>
          <a:xfrm>
            <a:off x="340042" y="876300"/>
            <a:ext cx="12191365" cy="5016758"/>
          </a:xfrm>
          <a:prstGeom prst="rect">
            <a:avLst/>
          </a:prstGeom>
          <a:noFill/>
          <a:ln w="9525">
            <a:noFill/>
          </a:ln>
        </p:spPr>
        <p:txBody>
          <a:bodyPr wrap="square">
            <a:spAutoFit/>
          </a:bodyPr>
          <a:lstStyle/>
          <a:p>
            <a:pPr indent="0"/>
            <a:r>
              <a:rPr lang="en" sz="2000" b="0" dirty="0">
                <a:latin typeface="Calibri" panose="020F0502020204030204" charset="0"/>
                <a:ea typeface="宋体" panose="02010600030101010101" pitchFamily="2" charset="-122"/>
              </a:rPr>
              <a:t>1. Query 000001 row of data</a:t>
            </a:r>
          </a:p>
          <a:p>
            <a:pPr indent="0"/>
            <a:r>
              <a:rPr lang="en" sz="2000" b="0" dirty="0">
                <a:latin typeface="Calibri" panose="020F0502020204030204" charset="0"/>
                <a:ea typeface="宋体" panose="02010600030101010101" pitchFamily="2" charset="-122"/>
              </a:rPr>
              <a:t>Solution: Display Chinese characters ( </a:t>
            </a:r>
            <a:r>
              <a:rPr lang="en" sz="2000" b="0" dirty="0" err="1">
                <a:latin typeface="Calibri" panose="020F0502020204030204" charset="0"/>
                <a:ea typeface="宋体" panose="02010600030101010101" pitchFamily="2" charset="-122"/>
              </a:rPr>
              <a:t>Hbase </a:t>
            </a:r>
            <a:r>
              <a:rPr lang="en" sz="2000" b="0" dirty="0">
                <a:latin typeface="Calibri" panose="020F0502020204030204" charset="0"/>
                <a:ea typeface="宋体" panose="02010600030101010101" pitchFamily="2" charset="-122"/>
              </a:rPr>
              <a:t>shell displays hexadecimal characters by default). Add an attribute {FORMATTER=&gt;' </a:t>
            </a:r>
            <a:r>
              <a:rPr lang="en" sz="2000" b="0" dirty="0" err="1">
                <a:latin typeface="Calibri" panose="020F0502020204030204" charset="0"/>
                <a:ea typeface="宋体" panose="02010600030101010101" pitchFamily="2" charset="-122"/>
              </a:rPr>
              <a:t>toString </a:t>
            </a:r>
            <a:r>
              <a:rPr lang="en" sz="2000" b="0" dirty="0">
                <a:latin typeface="Calibri" panose="020F0502020204030204" charset="0"/>
                <a:ea typeface="宋体" panose="02010600030101010101" pitchFamily="2" charset="-122"/>
              </a:rPr>
              <a:t>'} after the get command.</a:t>
            </a:r>
          </a:p>
          <a:p>
            <a:pPr indent="0"/>
            <a:r>
              <a:rPr lang="en" sz="2000" b="0" dirty="0">
                <a:latin typeface="Calibri" panose="020F0502020204030204" charset="0"/>
                <a:ea typeface="宋体" panose="02010600030101010101" pitchFamily="2" charset="-122"/>
              </a:rPr>
              <a:t>get ' </a:t>
            </a:r>
            <a:r>
              <a:rPr lang="en" sz="2000" b="0" dirty="0" err="1">
                <a:latin typeface="Calibri" panose="020F0502020204030204" charset="0"/>
                <a:ea typeface="宋体" panose="02010600030101010101" pitchFamily="2" charset="-122"/>
              </a:rPr>
              <a:t>test:orderinfo </a:t>
            </a:r>
            <a:r>
              <a:rPr lang="en" sz="2000" b="0" dirty="0">
                <a:latin typeface="Calibri" panose="020F0502020204030204" charset="0"/>
                <a:ea typeface="宋体" panose="02010600030101010101" pitchFamily="2" charset="-122"/>
              </a:rPr>
              <a:t>' ,'00001'</a:t>
            </a:r>
          </a:p>
          <a:p>
            <a:pPr indent="0"/>
            <a:r>
              <a:rPr lang="en" sz="2000" b="0" dirty="0">
                <a:latin typeface="Calibri" panose="020F0502020204030204" charset="0"/>
                <a:ea typeface="宋体" panose="02010600030101010101" pitchFamily="2" charset="-122"/>
              </a:rPr>
              <a:t>2. Change the status of the order ID 000001 to (paid). Note that a new timestamp will be generated after each </a:t>
            </a:r>
            <a:endParaRPr lang="en-US" sz="2000" b="0" dirty="0">
              <a:latin typeface="Calibri" panose="020F0502020204030204" charset="0"/>
              <a:ea typeface="宋体" panose="02010600030101010101" pitchFamily="2" charset="-122"/>
            </a:endParaRPr>
          </a:p>
          <a:p>
            <a:pPr indent="0"/>
            <a:r>
              <a:rPr lang="en" sz="2000" b="0" dirty="0">
                <a:latin typeface="Calibri" panose="020F0502020204030204" charset="0"/>
                <a:ea typeface="宋体" panose="02010600030101010101" pitchFamily="2" charset="-122"/>
              </a:rPr>
              <a:t>put 'test:orderinfo','00001','C1:STATUS',' Paid '</a:t>
            </a:r>
          </a:p>
          <a:p>
            <a:pPr indent="0"/>
            <a:r>
              <a:rPr lang="en" sz="2000" b="0" dirty="0">
                <a:latin typeface="Calibri" panose="020F0502020204030204" charset="0"/>
                <a:ea typeface="宋体" panose="02010600030101010101" pitchFamily="2" charset="-122"/>
              </a:rPr>
              <a:t>3. Scan </a:t>
            </a:r>
            <a:r>
              <a:rPr lang="en" sz="2000" b="0" dirty="0" err="1">
                <a:latin typeface="Calibri" panose="020F0502020204030204" charset="0"/>
                <a:ea typeface="宋体" panose="02010600030101010101" pitchFamily="2" charset="-122"/>
              </a:rPr>
              <a:t>the order_info </a:t>
            </a:r>
            <a:r>
              <a:rPr lang="en" sz="2000" b="0" dirty="0">
                <a:latin typeface="Calibri" panose="020F0502020204030204" charset="0"/>
                <a:ea typeface="宋体" panose="02010600030101010101" pitchFamily="2" charset="-122"/>
              </a:rPr>
              <a:t>table ( scan )</a:t>
            </a:r>
            <a:endParaRPr lang="en-US" sz="2000" b="0" dirty="0">
              <a:latin typeface="Calibri" panose="020F0502020204030204" charset="0"/>
              <a:ea typeface="宋体" panose="02010600030101010101" pitchFamily="2" charset="-122"/>
            </a:endParaRPr>
          </a:p>
          <a:p>
            <a:pPr indent="0"/>
            <a:r>
              <a:rPr lang="en" sz="2000" b="0" dirty="0">
                <a:latin typeface="Calibri" panose="020F0502020204030204" charset="0"/>
                <a:ea typeface="宋体" panose="02010600030101010101" pitchFamily="2" charset="-122"/>
              </a:rPr>
              <a:t>scan ' </a:t>
            </a:r>
            <a:r>
              <a:rPr lang="en" sz="2000" b="0" dirty="0" err="1">
                <a:latin typeface="Calibri" panose="020F0502020204030204" charset="0"/>
                <a:ea typeface="宋体" panose="02010600030101010101" pitchFamily="2" charset="-122"/>
              </a:rPr>
              <a:t>test:orderinfo </a:t>
            </a:r>
            <a:r>
              <a:rPr lang="en" sz="2000" b="0" dirty="0">
                <a:latin typeface="Calibri" panose="020F0502020204030204" charset="0"/>
                <a:ea typeface="宋体" panose="02010600030101010101" pitchFamily="2" charset="-122"/>
              </a:rPr>
              <a:t>'</a:t>
            </a:r>
          </a:p>
          <a:p>
            <a:pPr indent="0"/>
            <a:r>
              <a:rPr lang="en" sz="2000" b="0" dirty="0">
                <a:latin typeface="Calibri" panose="020F0502020204030204" charset="0"/>
                <a:ea typeface="宋体" panose="02010600030101010101" pitchFamily="2" charset="-122"/>
              </a:rPr>
              <a:t>4. Query order data (only 3 rows are displayed) ( scan )</a:t>
            </a:r>
            <a:endParaRPr lang="en-US" sz="2000" b="0" dirty="0">
              <a:latin typeface="Calibri" panose="020F0502020204030204" charset="0"/>
              <a:ea typeface="宋体" panose="02010600030101010101" pitchFamily="2" charset="-122"/>
            </a:endParaRPr>
          </a:p>
          <a:p>
            <a:pPr indent="0"/>
            <a:r>
              <a:rPr lang="en" sz="2000" b="0" dirty="0">
                <a:latin typeface="Calibri" panose="020F0502020204030204" charset="0"/>
                <a:ea typeface="宋体" panose="02010600030101010101" pitchFamily="2" charset="-122"/>
              </a:rPr>
              <a:t>scan ' </a:t>
            </a:r>
            <a:r>
              <a:rPr lang="en" sz="2000" b="0" dirty="0" err="1">
                <a:latin typeface="Calibri" panose="020F0502020204030204" charset="0"/>
                <a:ea typeface="宋体" panose="02010600030101010101" pitchFamily="2" charset="-122"/>
              </a:rPr>
              <a:t>test:orderinfo </a:t>
            </a:r>
            <a:r>
              <a:rPr lang="en" sz="2000" b="0" dirty="0">
                <a:latin typeface="Calibri" panose="020F0502020204030204" charset="0"/>
                <a:ea typeface="宋体" panose="02010600030101010101" pitchFamily="2" charset="-122"/>
              </a:rPr>
              <a:t>' ,{LIMIT=&gt;3}</a:t>
            </a:r>
          </a:p>
          <a:p>
            <a:pPr indent="0"/>
            <a:r>
              <a:rPr lang="en" sz="2000" b="0" dirty="0">
                <a:latin typeface="Calibri" panose="020F0502020204030204" charset="0"/>
                <a:ea typeface="宋体" panose="02010600030101010101" pitchFamily="2" charset="-122"/>
              </a:rPr>
              <a:t>5. Check order status and payment method ( scan )</a:t>
            </a:r>
            <a:endParaRPr lang="en-US" sz="2000" b="0" dirty="0">
              <a:latin typeface="Calibri" panose="020F0502020204030204" charset="0"/>
              <a:ea typeface="宋体" panose="02010600030101010101" pitchFamily="2" charset="-122"/>
            </a:endParaRPr>
          </a:p>
          <a:p>
            <a:pPr indent="0"/>
            <a:r>
              <a:rPr lang="en" sz="2000" b="0" dirty="0">
                <a:latin typeface="Calibri" panose="020F0502020204030204" charset="0"/>
                <a:ea typeface="宋体" panose="02010600030101010101" pitchFamily="2" charset="-122"/>
              </a:rPr>
              <a:t>scan ' </a:t>
            </a:r>
            <a:r>
              <a:rPr lang="en" sz="2000" b="0" dirty="0" err="1">
                <a:latin typeface="Calibri" panose="020F0502020204030204" charset="0"/>
                <a:ea typeface="宋体" panose="02010600030101010101" pitchFamily="2" charset="-122"/>
              </a:rPr>
              <a:t>test:orderinfo </a:t>
            </a:r>
            <a:r>
              <a:rPr lang="en" sz="2000" b="0" dirty="0">
                <a:latin typeface="Calibri" panose="020F0502020204030204" charset="0"/>
                <a:ea typeface="宋体" panose="02010600030101010101" pitchFamily="2" charset="-122"/>
              </a:rPr>
              <a:t>',{LIMIT=&gt;1,COLUMNS=&gt;['C1:STATUS','C1:PAYWAY']}</a:t>
            </a:r>
          </a:p>
          <a:p>
            <a:pPr indent="0"/>
            <a:r>
              <a:rPr lang="en" sz="2000" b="0" dirty="0">
                <a:latin typeface="Calibri" panose="020F0502020204030204" charset="0"/>
                <a:ea typeface="宋体" panose="02010600030101010101" pitchFamily="2" charset="-122"/>
              </a:rPr>
              <a:t>6. Delete the status column </a:t>
            </a:r>
            <a:endParaRPr lang="en-US" sz="2000" b="0" dirty="0">
              <a:latin typeface="Calibri" panose="020F0502020204030204" charset="0"/>
              <a:ea typeface="宋体" panose="02010600030101010101" pitchFamily="2" charset="-122"/>
            </a:endParaRPr>
          </a:p>
          <a:p>
            <a:pPr indent="0"/>
            <a:r>
              <a:rPr lang="en" sz="2000" b="0" dirty="0" err="1">
                <a:latin typeface="Calibri" panose="020F0502020204030204" charset="0"/>
                <a:ea typeface="宋体" panose="02010600030101010101" pitchFamily="2" charset="-122"/>
              </a:rPr>
              <a:t>delect </a:t>
            </a:r>
            <a:r>
              <a:rPr lang="en" sz="2000" b="0" dirty="0">
                <a:latin typeface="Calibri" panose="020F0502020204030204" charset="0"/>
                <a:ea typeface="宋体" panose="02010600030101010101" pitchFamily="2" charset="-122"/>
              </a:rPr>
              <a:t>'test:orderinfo','00001','C1:STATUS'</a:t>
            </a:r>
          </a:p>
          <a:p>
            <a:pPr indent="0"/>
            <a:r>
              <a:rPr lang="en" sz="2000" b="0" dirty="0">
                <a:latin typeface="Calibri" panose="020F0502020204030204" charset="0"/>
                <a:ea typeface="宋体" panose="02010600030101010101" pitchFamily="2" charset="-122"/>
              </a:rPr>
              <a:t>7. Delete all information with order ID 000001 (delete all columns)</a:t>
            </a:r>
            <a:endParaRPr lang="en-US" sz="2000" b="0" dirty="0">
              <a:latin typeface="Calibri" panose="020F0502020204030204" charset="0"/>
              <a:ea typeface="宋体" panose="02010600030101010101" pitchFamily="2" charset="-122"/>
            </a:endParaRPr>
          </a:p>
          <a:p>
            <a:pPr indent="0"/>
            <a:r>
              <a:rPr lang="en" sz="2000" b="0" dirty="0" err="1">
                <a:latin typeface="Calibri" panose="020F0502020204030204" charset="0"/>
                <a:ea typeface="宋体" panose="02010600030101010101" pitchFamily="2" charset="-122"/>
              </a:rPr>
              <a:t>delet </a:t>
            </a:r>
            <a:r>
              <a:rPr lang="en" altLang="zh-CN" sz="2000" b="0" dirty="0" err="1">
                <a:latin typeface="Calibri" panose="020F0502020204030204" charset="0"/>
                <a:ea typeface="宋体" panose="02010600030101010101" pitchFamily="2" charset="-122"/>
              </a:rPr>
              <a:t>eall </a:t>
            </a:r>
            <a:r>
              <a:rPr lang="en" sz="2000" b="0" dirty="0">
                <a:latin typeface="Calibri" panose="020F0502020204030204" charset="0"/>
                <a:ea typeface="宋体" panose="02010600030101010101" pitchFamily="2" charset="-122"/>
              </a:rPr>
              <a:t>'test:orderinfo','00001','C1'</a:t>
            </a:r>
            <a:endParaRPr lang="zh-CN" altLang="en-US" sz="2000" dirty="0"/>
          </a:p>
        </p:txBody>
      </p:sp>
      <p:sp>
        <p:nvSpPr>
          <p:cNvPr id="2" name="矩形 1">
            <a:extLst>
              <a:ext uri="{FF2B5EF4-FFF2-40B4-BE49-F238E27FC236}">
                <a16:creationId xmlns:a16="http://schemas.microsoft.com/office/drawing/2014/main" id="{33C46116-E53D-8E3B-440E-8431C3FDE136}"/>
              </a:ext>
            </a:extLst>
          </p:cNvPr>
          <p:cNvSpPr/>
          <p:nvPr/>
        </p:nvSpPr>
        <p:spPr>
          <a:xfrm>
            <a:off x="824461" y="196883"/>
            <a:ext cx="5989858"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59690" y="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pic>
        <p:nvPicPr>
          <p:cNvPr id="2" name="图片 1" descr="IMG_256"/>
          <p:cNvPicPr>
            <a:picLocks noChangeAspect="1"/>
          </p:cNvPicPr>
          <p:nvPr/>
        </p:nvPicPr>
        <p:blipFill>
          <a:blip r:embed="rId4"/>
          <a:stretch>
            <a:fillRect/>
          </a:stretch>
        </p:blipFill>
        <p:spPr>
          <a:xfrm>
            <a:off x="612775" y="873200"/>
            <a:ext cx="10910570" cy="1088340"/>
          </a:xfrm>
          <a:prstGeom prst="rect">
            <a:avLst/>
          </a:prstGeom>
          <a:noFill/>
          <a:ln w="9525">
            <a:noFill/>
          </a:ln>
        </p:spPr>
      </p:pic>
      <p:sp>
        <p:nvSpPr>
          <p:cNvPr id="4" name="文本框 3"/>
          <p:cNvSpPr txBox="1"/>
          <p:nvPr/>
        </p:nvSpPr>
        <p:spPr>
          <a:xfrm>
            <a:off x="340042" y="2130535"/>
            <a:ext cx="12191365" cy="4524315"/>
          </a:xfrm>
          <a:prstGeom prst="rect">
            <a:avLst/>
          </a:prstGeom>
          <a:noFill/>
          <a:ln w="9525">
            <a:noFill/>
          </a:ln>
        </p:spPr>
        <p:txBody>
          <a:bodyPr wrap="square">
            <a:spAutoFit/>
          </a:bodyPr>
          <a:lstStyle/>
          <a:p>
            <a:pPr indent="0"/>
            <a:r>
              <a:rPr lang="en" b="0" dirty="0">
                <a:latin typeface="Calibri" panose="020F0502020204030204" charset="0"/>
                <a:ea typeface="宋体" panose="02010600030101010101" pitchFamily="2" charset="-122"/>
              </a:rPr>
              <a:t>1. Query 000001 row of data</a:t>
            </a:r>
          </a:p>
          <a:p>
            <a:pPr indent="0"/>
            <a:r>
              <a:rPr lang="en" b="0" dirty="0">
                <a:latin typeface="Calibri" panose="020F0502020204030204" charset="0"/>
                <a:ea typeface="宋体" panose="02010600030101010101" pitchFamily="2" charset="-122"/>
              </a:rPr>
              <a:t>Solution: Display Chinese characters ( </a:t>
            </a:r>
            <a:r>
              <a:rPr lang="en" b="0" dirty="0" err="1">
                <a:latin typeface="Calibri" panose="020F0502020204030204" charset="0"/>
                <a:ea typeface="宋体" panose="02010600030101010101" pitchFamily="2" charset="-122"/>
              </a:rPr>
              <a:t>Hbase </a:t>
            </a:r>
            <a:r>
              <a:rPr lang="en" b="0" dirty="0">
                <a:latin typeface="Calibri" panose="020F0502020204030204" charset="0"/>
                <a:ea typeface="宋体" panose="02010600030101010101" pitchFamily="2" charset="-122"/>
              </a:rPr>
              <a:t>shell displays hexadecimal characters by default). Add an attribute {FORMATTER=&gt;' </a:t>
            </a:r>
            <a:r>
              <a:rPr lang="en" b="0" dirty="0" err="1">
                <a:latin typeface="Calibri" panose="020F0502020204030204" charset="0"/>
                <a:ea typeface="宋体" panose="02010600030101010101" pitchFamily="2" charset="-122"/>
              </a:rPr>
              <a:t>toString </a:t>
            </a:r>
            <a:r>
              <a:rPr lang="en" b="0" dirty="0">
                <a:latin typeface="Calibri" panose="020F0502020204030204" charset="0"/>
                <a:ea typeface="宋体" panose="02010600030101010101" pitchFamily="2" charset="-122"/>
              </a:rPr>
              <a:t>'} after the get command.</a:t>
            </a:r>
          </a:p>
          <a:p>
            <a:pPr indent="0"/>
            <a:r>
              <a:rPr lang="en" b="0" dirty="0">
                <a:latin typeface="Calibri" panose="020F0502020204030204" charset="0"/>
                <a:ea typeface="宋体" panose="02010600030101010101" pitchFamily="2" charset="-122"/>
              </a:rPr>
              <a:t>get ' </a:t>
            </a:r>
            <a:r>
              <a:rPr lang="en" b="0" dirty="0" err="1">
                <a:latin typeface="Calibri" panose="020F0502020204030204" charset="0"/>
                <a:ea typeface="宋体" panose="02010600030101010101" pitchFamily="2" charset="-122"/>
              </a:rPr>
              <a:t>test:orderinfo </a:t>
            </a:r>
            <a:r>
              <a:rPr lang="en" b="0" dirty="0">
                <a:latin typeface="Calibri" panose="020F0502020204030204" charset="0"/>
                <a:ea typeface="宋体" panose="02010600030101010101" pitchFamily="2" charset="-122"/>
              </a:rPr>
              <a:t>' ,'00001'</a:t>
            </a:r>
          </a:p>
          <a:p>
            <a:pPr indent="0"/>
            <a:r>
              <a:rPr lang="en" b="0" dirty="0">
                <a:latin typeface="Calibri" panose="020F0502020204030204" charset="0"/>
                <a:ea typeface="宋体" panose="02010600030101010101" pitchFamily="2" charset="-122"/>
              </a:rPr>
              <a:t>2. Change the status of the order ID 000001 to (paid). Note that a new timestamp will be generated after each </a:t>
            </a:r>
            <a:endParaRPr lang="en-US" b="0" dirty="0">
              <a:latin typeface="Calibri" panose="020F0502020204030204" charset="0"/>
              <a:ea typeface="宋体" panose="02010600030101010101" pitchFamily="2" charset="-122"/>
            </a:endParaRPr>
          </a:p>
          <a:p>
            <a:pPr indent="0"/>
            <a:r>
              <a:rPr lang="en" b="0" dirty="0">
                <a:latin typeface="Calibri" panose="020F0502020204030204" charset="0"/>
                <a:ea typeface="宋体" panose="02010600030101010101" pitchFamily="2" charset="-122"/>
              </a:rPr>
              <a:t>put 'test:orderinfo','00001','C1:STATUS',' Paid '</a:t>
            </a:r>
          </a:p>
          <a:p>
            <a:pPr indent="0"/>
            <a:r>
              <a:rPr lang="en" b="0" dirty="0">
                <a:latin typeface="Calibri" panose="020F0502020204030204" charset="0"/>
                <a:ea typeface="宋体" panose="02010600030101010101" pitchFamily="2" charset="-122"/>
              </a:rPr>
              <a:t>3. Scan </a:t>
            </a:r>
            <a:r>
              <a:rPr lang="en" b="0" dirty="0" err="1">
                <a:latin typeface="Calibri" panose="020F0502020204030204" charset="0"/>
                <a:ea typeface="宋体" panose="02010600030101010101" pitchFamily="2" charset="-122"/>
              </a:rPr>
              <a:t>the order_info </a:t>
            </a:r>
            <a:r>
              <a:rPr lang="en" b="0" dirty="0">
                <a:latin typeface="Calibri" panose="020F0502020204030204" charset="0"/>
                <a:ea typeface="宋体" panose="02010600030101010101" pitchFamily="2" charset="-122"/>
              </a:rPr>
              <a:t>table ( scan )</a:t>
            </a:r>
            <a:endParaRPr lang="en-US" b="0" dirty="0">
              <a:latin typeface="Calibri" panose="020F0502020204030204" charset="0"/>
              <a:ea typeface="宋体" panose="02010600030101010101" pitchFamily="2" charset="-122"/>
            </a:endParaRPr>
          </a:p>
          <a:p>
            <a:pPr indent="0"/>
            <a:r>
              <a:rPr lang="en" b="0" dirty="0">
                <a:latin typeface="Calibri" panose="020F0502020204030204" charset="0"/>
                <a:ea typeface="宋体" panose="02010600030101010101" pitchFamily="2" charset="-122"/>
              </a:rPr>
              <a:t>scan ' </a:t>
            </a:r>
            <a:r>
              <a:rPr lang="en" b="0" dirty="0" err="1">
                <a:latin typeface="Calibri" panose="020F0502020204030204" charset="0"/>
                <a:ea typeface="宋体" panose="02010600030101010101" pitchFamily="2" charset="-122"/>
              </a:rPr>
              <a:t>test:orderinfo </a:t>
            </a:r>
            <a:r>
              <a:rPr lang="en" b="0" dirty="0">
                <a:latin typeface="Calibri" panose="020F0502020204030204" charset="0"/>
                <a:ea typeface="宋体" panose="02010600030101010101" pitchFamily="2" charset="-122"/>
              </a:rPr>
              <a:t>'</a:t>
            </a:r>
          </a:p>
          <a:p>
            <a:pPr indent="0"/>
            <a:r>
              <a:rPr lang="en" b="0" dirty="0">
                <a:latin typeface="Calibri" panose="020F0502020204030204" charset="0"/>
                <a:ea typeface="宋体" panose="02010600030101010101" pitchFamily="2" charset="-122"/>
              </a:rPr>
              <a:t>4. Query order data (only 3 rows are displayed) ( scan )</a:t>
            </a:r>
            <a:endParaRPr lang="en-US" b="0" dirty="0">
              <a:latin typeface="Calibri" panose="020F0502020204030204" charset="0"/>
              <a:ea typeface="宋体" panose="02010600030101010101" pitchFamily="2" charset="-122"/>
            </a:endParaRPr>
          </a:p>
          <a:p>
            <a:pPr indent="0"/>
            <a:r>
              <a:rPr lang="en" b="0" dirty="0">
                <a:latin typeface="Calibri" panose="020F0502020204030204" charset="0"/>
                <a:ea typeface="宋体" panose="02010600030101010101" pitchFamily="2" charset="-122"/>
              </a:rPr>
              <a:t>scan ' </a:t>
            </a:r>
            <a:r>
              <a:rPr lang="en" b="0" dirty="0" err="1">
                <a:latin typeface="Calibri" panose="020F0502020204030204" charset="0"/>
                <a:ea typeface="宋体" panose="02010600030101010101" pitchFamily="2" charset="-122"/>
              </a:rPr>
              <a:t>test:orderinfo </a:t>
            </a:r>
            <a:r>
              <a:rPr lang="en" b="0" dirty="0">
                <a:latin typeface="Calibri" panose="020F0502020204030204" charset="0"/>
                <a:ea typeface="宋体" panose="02010600030101010101" pitchFamily="2" charset="-122"/>
              </a:rPr>
              <a:t>' ,{LIMIT=&gt;3}</a:t>
            </a:r>
          </a:p>
          <a:p>
            <a:pPr indent="0"/>
            <a:r>
              <a:rPr lang="en" b="0" dirty="0">
                <a:latin typeface="Calibri" panose="020F0502020204030204" charset="0"/>
                <a:ea typeface="宋体" panose="02010600030101010101" pitchFamily="2" charset="-122"/>
              </a:rPr>
              <a:t>5. Check order status and payment method ( scan )</a:t>
            </a:r>
            <a:endParaRPr lang="en-US" b="0" dirty="0">
              <a:latin typeface="Calibri" panose="020F0502020204030204" charset="0"/>
              <a:ea typeface="宋体" panose="02010600030101010101" pitchFamily="2" charset="-122"/>
            </a:endParaRPr>
          </a:p>
          <a:p>
            <a:pPr indent="0"/>
            <a:r>
              <a:rPr lang="en" b="0" dirty="0">
                <a:latin typeface="Calibri" panose="020F0502020204030204" charset="0"/>
                <a:ea typeface="宋体" panose="02010600030101010101" pitchFamily="2" charset="-122"/>
              </a:rPr>
              <a:t>scan ' </a:t>
            </a:r>
            <a:r>
              <a:rPr lang="en" b="0" dirty="0" err="1">
                <a:latin typeface="Calibri" panose="020F0502020204030204" charset="0"/>
                <a:ea typeface="宋体" panose="02010600030101010101" pitchFamily="2" charset="-122"/>
              </a:rPr>
              <a:t>test:orderinfo </a:t>
            </a:r>
            <a:r>
              <a:rPr lang="en" b="0" dirty="0">
                <a:latin typeface="Calibri" panose="020F0502020204030204" charset="0"/>
                <a:ea typeface="宋体" panose="02010600030101010101" pitchFamily="2" charset="-122"/>
              </a:rPr>
              <a:t>',{LIMIT=&gt;1,COLUMNS=&gt;['C1:STATUS','C1:PAYWAY']}</a:t>
            </a:r>
          </a:p>
          <a:p>
            <a:pPr indent="0"/>
            <a:r>
              <a:rPr lang="en" b="0" dirty="0">
                <a:latin typeface="Calibri" panose="020F0502020204030204" charset="0"/>
                <a:ea typeface="宋体" panose="02010600030101010101" pitchFamily="2" charset="-122"/>
              </a:rPr>
              <a:t>6. Delete the status column </a:t>
            </a:r>
            <a:endParaRPr lang="en-US" b="0" dirty="0">
              <a:latin typeface="Calibri" panose="020F0502020204030204" charset="0"/>
              <a:ea typeface="宋体" panose="02010600030101010101" pitchFamily="2" charset="-122"/>
            </a:endParaRPr>
          </a:p>
          <a:p>
            <a:pPr indent="0"/>
            <a:r>
              <a:rPr lang="en" b="0" dirty="0">
                <a:latin typeface="Calibri" panose="020F0502020204030204" charset="0"/>
                <a:ea typeface="宋体" panose="02010600030101010101" pitchFamily="2" charset="-122"/>
              </a:rPr>
              <a:t>delet</a:t>
            </a:r>
            <a:r>
              <a:rPr lang="en-001" b="0" dirty="0">
                <a:latin typeface="Calibri" panose="020F0502020204030204" charset="0"/>
                <a:ea typeface="宋体" panose="02010600030101010101" pitchFamily="2" charset="-122"/>
              </a:rPr>
              <a:t>e</a:t>
            </a:r>
            <a:r>
              <a:rPr lang="en" b="0" dirty="0">
                <a:latin typeface="Calibri" panose="020F0502020204030204" charset="0"/>
                <a:ea typeface="宋体" panose="02010600030101010101" pitchFamily="2" charset="-122"/>
              </a:rPr>
              <a:t> 'test:orderinfo','00001','C1:STATUS'</a:t>
            </a:r>
          </a:p>
          <a:p>
            <a:pPr indent="0"/>
            <a:r>
              <a:rPr lang="en" b="0" dirty="0">
                <a:latin typeface="Calibri" panose="020F0502020204030204" charset="0"/>
                <a:ea typeface="宋体" panose="02010600030101010101" pitchFamily="2" charset="-122"/>
              </a:rPr>
              <a:t>7. Delete all information with order ID 000001 (delete all columns)</a:t>
            </a:r>
            <a:endParaRPr lang="en-US" b="0" dirty="0">
              <a:latin typeface="Calibri" panose="020F0502020204030204" charset="0"/>
              <a:ea typeface="宋体" panose="02010600030101010101" pitchFamily="2" charset="-122"/>
            </a:endParaRPr>
          </a:p>
          <a:p>
            <a:pPr indent="0"/>
            <a:r>
              <a:rPr lang="en" b="0" dirty="0">
                <a:latin typeface="Calibri" panose="020F0502020204030204" charset="0"/>
                <a:ea typeface="宋体" panose="02010600030101010101" pitchFamily="2" charset="-122"/>
              </a:rPr>
              <a:t>delet</a:t>
            </a:r>
            <a:r>
              <a:rPr lang="en-001" b="0" dirty="0">
                <a:latin typeface="Calibri" panose="020F0502020204030204" charset="0"/>
                <a:ea typeface="宋体" panose="02010600030101010101" pitchFamily="2" charset="-122"/>
              </a:rPr>
              <a:t>e</a:t>
            </a:r>
            <a:r>
              <a:rPr lang="en" b="0" dirty="0">
                <a:latin typeface="Calibri" panose="020F0502020204030204" charset="0"/>
                <a:ea typeface="宋体" panose="02010600030101010101" pitchFamily="2" charset="-122"/>
              </a:rPr>
              <a:t> </a:t>
            </a:r>
            <a:r>
              <a:rPr lang="en" altLang="zh-CN" b="0" dirty="0">
                <a:latin typeface="Calibri" panose="020F0502020204030204" charset="0"/>
                <a:ea typeface="宋体" panose="02010600030101010101" pitchFamily="2" charset="-122"/>
              </a:rPr>
              <a:t>eall </a:t>
            </a:r>
            <a:r>
              <a:rPr lang="en" b="0" dirty="0">
                <a:latin typeface="Calibri" panose="020F0502020204030204" charset="0"/>
                <a:ea typeface="宋体" panose="02010600030101010101" pitchFamily="2" charset="-122"/>
              </a:rPr>
              <a:t>'test:orderinfo','00001','C1'</a:t>
            </a:r>
            <a:endParaRPr lang="zh-CN" altLang="en-US" dirty="0"/>
          </a:p>
        </p:txBody>
      </p:sp>
      <p:sp>
        <p:nvSpPr>
          <p:cNvPr id="3" name="矩形 2">
            <a:extLst>
              <a:ext uri="{FF2B5EF4-FFF2-40B4-BE49-F238E27FC236}">
                <a16:creationId xmlns:a16="http://schemas.microsoft.com/office/drawing/2014/main" id="{21149AA3-7560-FE43-A7AD-891C46D77687}"/>
              </a:ext>
            </a:extLst>
          </p:cNvPr>
          <p:cNvSpPr/>
          <p:nvPr/>
        </p:nvSpPr>
        <p:spPr>
          <a:xfrm>
            <a:off x="824461" y="196883"/>
            <a:ext cx="5989858"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spTree>
    <p:custDataLst>
      <p:tags r:id="rId1"/>
    </p:custDataLst>
    <p:extLst>
      <p:ext uri="{BB962C8B-B14F-4D97-AF65-F5344CB8AC3E}">
        <p14:creationId xmlns:p14="http://schemas.microsoft.com/office/powerpoint/2010/main" val="233724298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00" name="文本框 99"/>
          <p:cNvSpPr txBox="1"/>
          <p:nvPr/>
        </p:nvSpPr>
        <p:spPr>
          <a:xfrm>
            <a:off x="824461" y="1373442"/>
            <a:ext cx="8820785" cy="4524315"/>
          </a:xfrm>
          <a:prstGeom prst="rect">
            <a:avLst/>
          </a:prstGeom>
          <a:noFill/>
          <a:ln w="9525">
            <a:noFill/>
          </a:ln>
        </p:spPr>
        <p:txBody>
          <a:bodyPr wrap="square">
            <a:spAutoFit/>
          </a:bodyPr>
          <a:lstStyle/>
          <a:p>
            <a:pPr indent="0"/>
            <a:r>
              <a:rPr lang="en" altLang="en-US" sz="3200" b="1" dirty="0">
                <a:latin typeface="微软雅黑" panose="020B0503020204020204" pitchFamily="34" charset="-122"/>
                <a:ea typeface="微软雅黑" panose="020B0503020204020204" pitchFamily="34" charset="-122"/>
              </a:rPr>
              <a:t>Classroom Exercise: Create the data table below</a:t>
            </a:r>
          </a:p>
          <a:p>
            <a:pPr indent="0"/>
            <a:endParaRPr lang="zh-CN" altLang="en-US" sz="3200" b="1" dirty="0">
              <a:latin typeface="微软雅黑" panose="020B0503020204020204" pitchFamily="34" charset="-122"/>
              <a:ea typeface="微软雅黑" panose="020B0503020204020204" pitchFamily="34" charset="-122"/>
            </a:endParaRPr>
          </a:p>
          <a:p>
            <a:pPr indent="0"/>
            <a:r>
              <a:rPr lang="en" altLang="zh-CN" sz="3200" b="0" dirty="0">
                <a:latin typeface="Calibri" panose="020F0502020204030204" charset="0"/>
                <a:ea typeface="宋体" panose="02010600030101010101" pitchFamily="2" charset="-122"/>
              </a:rPr>
              <a:t>1. </a:t>
            </a:r>
            <a:r>
              <a:rPr lang="en" altLang="en-US" sz="3200" b="0" dirty="0">
                <a:latin typeface="Calibri" panose="020F0502020204030204" charset="0"/>
                <a:ea typeface="宋体" panose="02010600030101010101" pitchFamily="2" charset="-122"/>
              </a:rPr>
              <a:t>Namespace: </a:t>
            </a:r>
            <a:r>
              <a:rPr lang="en" altLang="zh-CN" sz="3200" b="0" dirty="0" err="1">
                <a:latin typeface="Calibri" panose="020F0502020204030204" charset="0"/>
                <a:ea typeface="宋体" panose="02010600030101010101" pitchFamily="2" charset="-122"/>
              </a:rPr>
              <a:t>pxx</a:t>
            </a:r>
            <a:endParaRPr lang="en-US" altLang="zh-CN" sz="3200" b="0" dirty="0">
              <a:latin typeface="Calibri" panose="020F0502020204030204" charset="0"/>
              <a:ea typeface="宋体" panose="02010600030101010101" pitchFamily="2" charset="-122"/>
            </a:endParaRPr>
          </a:p>
          <a:p>
            <a:pPr indent="0"/>
            <a:r>
              <a:rPr lang="en" altLang="zh-CN" sz="3200" b="0" dirty="0">
                <a:latin typeface="Calibri" panose="020F0502020204030204" charset="0"/>
                <a:ea typeface="宋体" panose="02010600030101010101" pitchFamily="2" charset="-122"/>
              </a:rPr>
              <a:t>2. </a:t>
            </a:r>
            <a:r>
              <a:rPr lang="en" altLang="en-US" sz="3200" b="0" dirty="0">
                <a:latin typeface="Calibri" panose="020F0502020204030204" charset="0"/>
                <a:ea typeface="宋体" panose="02010600030101010101" pitchFamily="2" charset="-122"/>
              </a:rPr>
              <a:t>Table name: </a:t>
            </a:r>
            <a:r>
              <a:rPr lang="en" altLang="zh-CN" sz="3200" b="0" dirty="0">
                <a:latin typeface="Calibri" panose="020F0502020204030204" charset="0"/>
                <a:ea typeface="宋体" panose="02010600030101010101" pitchFamily="2" charset="-122"/>
              </a:rPr>
              <a:t>ha</a:t>
            </a:r>
          </a:p>
          <a:p>
            <a:pPr indent="0"/>
            <a:r>
              <a:rPr lang="en" altLang="zh-CN" sz="3200" b="0" dirty="0">
                <a:latin typeface="Calibri" panose="020F0502020204030204" charset="0"/>
                <a:ea typeface="宋体" panose="02010600030101010101" pitchFamily="2" charset="-122"/>
              </a:rPr>
              <a:t>3. </a:t>
            </a:r>
            <a:r>
              <a:rPr lang="en" altLang="en-US" sz="3200" b="0" dirty="0">
                <a:latin typeface="Calibri" panose="020F0502020204030204" charset="0"/>
                <a:ea typeface="宋体" panose="02010600030101010101" pitchFamily="2" charset="-122"/>
              </a:rPr>
              <a:t>Create a data table structure and add the data in the following table</a:t>
            </a:r>
            <a:endParaRPr lang="en-US" altLang="zh-CN" sz="3200" b="0" dirty="0">
              <a:latin typeface="Calibri" panose="020F0502020204030204" charset="0"/>
              <a:ea typeface="宋体" panose="02010600030101010101" pitchFamily="2" charset="-122"/>
            </a:endParaRPr>
          </a:p>
          <a:p>
            <a:pPr indent="0"/>
            <a:endParaRPr lang="en-US" altLang="zh-CN" sz="3200" dirty="0">
              <a:latin typeface="Calibri" panose="020F0502020204030204" charset="0"/>
              <a:ea typeface="宋体" panose="02010600030101010101" pitchFamily="2" charset="-122"/>
            </a:endParaRPr>
          </a:p>
          <a:p>
            <a:pPr indent="0"/>
            <a:r>
              <a:rPr lang="en" altLang="zh-CN" sz="3200" b="0" dirty="0" err="1">
                <a:latin typeface="Calibri" panose="020F0502020204030204" charset="0"/>
                <a:ea typeface="宋体" panose="02010600030101010101" pitchFamily="2" charset="-122"/>
              </a:rPr>
              <a:t>create_namespace </a:t>
            </a:r>
            <a:r>
              <a:rPr lang="en" altLang="zh-CN" sz="3200" b="0" dirty="0">
                <a:latin typeface="Calibri" panose="020F0502020204030204" charset="0"/>
                <a:ea typeface="宋体" panose="02010600030101010101" pitchFamily="2" charset="-122"/>
              </a:rPr>
              <a:t>' </a:t>
            </a:r>
            <a:r>
              <a:rPr lang="en" altLang="zh-CN" sz="3200" b="0" dirty="0" err="1">
                <a:latin typeface="Calibri" panose="020F0502020204030204" charset="0"/>
                <a:ea typeface="宋体" panose="02010600030101010101" pitchFamily="2" charset="-122"/>
              </a:rPr>
              <a:t>pxx </a:t>
            </a:r>
            <a:r>
              <a:rPr lang="en" altLang="zh-CN" sz="3200" b="0" dirty="0">
                <a:latin typeface="Calibri" panose="020F0502020204030204" charset="0"/>
                <a:ea typeface="宋体" panose="02010600030101010101" pitchFamily="2" charset="-122"/>
              </a:rPr>
              <a:t>'</a:t>
            </a:r>
          </a:p>
          <a:p>
            <a:pPr indent="0"/>
            <a:r>
              <a:rPr lang="en" altLang="zh-CN" sz="3200" dirty="0">
                <a:latin typeface="Calibri" panose="020F0502020204030204" charset="0"/>
                <a:ea typeface="宋体" panose="02010600030101010101" pitchFamily="2" charset="-122"/>
              </a:rPr>
              <a:t>create ' </a:t>
            </a:r>
            <a:r>
              <a:rPr lang="en" altLang="zh-CN" sz="3200" dirty="0" err="1">
                <a:latin typeface="Calibri" panose="020F0502020204030204" charset="0"/>
                <a:ea typeface="宋体" panose="02010600030101010101" pitchFamily="2" charset="-122"/>
              </a:rPr>
              <a:t>pxx:ha </a:t>
            </a:r>
            <a:r>
              <a:rPr lang="en" altLang="zh-CN" sz="3200" dirty="0">
                <a:latin typeface="Calibri" panose="020F0502020204030204" charset="0"/>
                <a:ea typeface="宋体" panose="02010600030101010101" pitchFamily="2" charset="-122"/>
              </a:rPr>
              <a:t>',' </a:t>
            </a:r>
            <a:r>
              <a:rPr lang="en" altLang="zh-CN" sz="3200" dirty="0" err="1">
                <a:latin typeface="Calibri" panose="020F0502020204030204" charset="0"/>
                <a:ea typeface="宋体" panose="02010600030101010101" pitchFamily="2" charset="-122"/>
              </a:rPr>
              <a:t>personal </a:t>
            </a:r>
            <a:r>
              <a:rPr lang="en" altLang="zh-CN" sz="3200" dirty="0">
                <a:latin typeface="Calibri" panose="020F0502020204030204" charset="0"/>
                <a:ea typeface="宋体" panose="02010600030101010101" pitchFamily="2" charset="-122"/>
              </a:rPr>
              <a:t>','office'</a:t>
            </a:r>
            <a:endParaRPr lang="zh-CN" altLang="en-US" sz="3200" b="0" dirty="0">
              <a:latin typeface="Calibri" panose="020F0502020204030204" charset="0"/>
              <a:ea typeface="宋体" panose="02010600030101010101" pitchFamily="2" charset="-122"/>
            </a:endParaRPr>
          </a:p>
          <a:p>
            <a:pPr indent="0"/>
            <a:endParaRPr lang="zh-CN" altLang="en-US" sz="3200" b="0" dirty="0">
              <a:latin typeface="Calibri" panose="020F0502020204030204" charset="0"/>
              <a:ea typeface="宋体" panose="02010600030101010101" pitchFamily="2" charset="-122"/>
            </a:endParaRPr>
          </a:p>
        </p:txBody>
      </p:sp>
      <p:sp>
        <p:nvSpPr>
          <p:cNvPr id="2" name="矩形 1">
            <a:extLst>
              <a:ext uri="{FF2B5EF4-FFF2-40B4-BE49-F238E27FC236}">
                <a16:creationId xmlns:a16="http://schemas.microsoft.com/office/drawing/2014/main" id="{034464D0-D00C-B93B-603F-312573FCFDBE}"/>
              </a:ext>
            </a:extLst>
          </p:cNvPr>
          <p:cNvSpPr/>
          <p:nvPr/>
        </p:nvSpPr>
        <p:spPr>
          <a:xfrm>
            <a:off x="824461" y="598820"/>
            <a:ext cx="5989858"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11126646"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b="0" dirty="0">
                <a:latin typeface="Calibri" panose="020F0502020204030204" charset="0"/>
                <a:ea typeface="宋体" panose="02010600030101010101" pitchFamily="2" charset="-122"/>
              </a:rPr>
              <a:t>Namespace: </a:t>
            </a:r>
            <a:r>
              <a:rPr lang="en" altLang="zh-CN" sz="3600" b="0" dirty="0" err="1">
                <a:latin typeface="Calibri" panose="020F0502020204030204" charset="0"/>
                <a:ea typeface="宋体" panose="02010600030101010101" pitchFamily="2" charset="-122"/>
              </a:rPr>
              <a:t>pxx </a:t>
            </a:r>
            <a:r>
              <a:rPr lang="en" altLang="en-US" sz="3600" dirty="0">
                <a:latin typeface="Calibri" panose="020F0502020204030204" charset="0"/>
                <a:ea typeface="宋体" panose="02010600030101010101" pitchFamily="2" charset="-122"/>
              </a:rPr>
              <a:t>,</a:t>
            </a:r>
            <a:r>
              <a:rPr lang="en" altLang="zh-CN" sz="3600" b="0" dirty="0">
                <a:latin typeface="Calibri" panose="020F0502020204030204" charset="0"/>
                <a:ea typeface="宋体" panose="02010600030101010101" pitchFamily="2" charset="-122"/>
              </a:rPr>
              <a:t> </a:t>
            </a:r>
            <a:r>
              <a:rPr lang="en" altLang="en-US" sz="3600" kern="100" dirty="0">
                <a:solidFill>
                  <a:srgbClr val="AD1C1D"/>
                </a:solidFill>
                <a:latin typeface="+mn-ea"/>
                <a:cs typeface="Times New Roman" panose="02020603050405020304" pitchFamily="18" charset="0"/>
              </a:rPr>
              <a:t>Create a table </a:t>
            </a:r>
            <a:r>
              <a:rPr lang="en" altLang="zh-CN" sz="3600" kern="100" dirty="0">
                <a:solidFill>
                  <a:srgbClr val="0070C0"/>
                </a:solidFill>
                <a:latin typeface="+mn-ea"/>
                <a:cs typeface="Times New Roman" panose="02020603050405020304" pitchFamily="18" charset="0"/>
              </a:rPr>
              <a:t>ha </a:t>
            </a:r>
            <a:r>
              <a:rPr lang="en" altLang="en-US" sz="3600" b="0" dirty="0">
                <a:latin typeface="Calibri" panose="020F0502020204030204" charset="0"/>
                <a:ea typeface="宋体" panose="02010600030101010101" pitchFamily="2" charset="-122"/>
              </a:rPr>
              <a:t>in </a:t>
            </a:r>
            <a:r>
              <a:rPr lang="en" altLang="zh-CN" sz="3600" b="0" dirty="0" err="1">
                <a:latin typeface="Calibri" panose="020F0502020204030204" charset="0"/>
                <a:ea typeface="宋体" panose="02010600030101010101" pitchFamily="2" charset="-122"/>
              </a:rPr>
              <a:t>pxx </a:t>
            </a:r>
            <a:r>
              <a:rPr lang="en" altLang="en-US" sz="3600" b="0" dirty="0">
                <a:latin typeface="Calibri" panose="020F0502020204030204" charset="0"/>
                <a:ea typeface="宋体" panose="02010600030101010101" pitchFamily="2" charset="-122"/>
              </a:rPr>
              <a:t>, </a:t>
            </a:r>
            <a:r>
              <a:rPr lang="en" altLang="en-US" sz="3600" kern="100" dirty="0">
                <a:solidFill>
                  <a:srgbClr val="0070C0"/>
                </a:solidFill>
                <a:latin typeface="+mn-ea"/>
                <a:cs typeface="Times New Roman" panose="02020603050405020304" pitchFamily="18" charset="0"/>
              </a:rPr>
              <a:t>ha </a:t>
            </a:r>
            <a:r>
              <a:rPr lang="en" altLang="zh-CN" sz="3600" kern="100" dirty="0">
                <a:solidFill>
                  <a:srgbClr val="0070C0"/>
                </a:solidFill>
                <a:latin typeface="+mn-ea"/>
                <a:cs typeface="Times New Roman" panose="02020603050405020304" pitchFamily="18" charset="0"/>
              </a:rPr>
              <a:t>has </a:t>
            </a:r>
            <a:r>
              <a:rPr lang="en" altLang="en-US" sz="3600" kern="100" dirty="0">
                <a:solidFill>
                  <a:srgbClr val="0070C0"/>
                </a:solidFill>
                <a:latin typeface="+mn-ea"/>
                <a:cs typeface="Times New Roman" panose="02020603050405020304" pitchFamily="18" charset="0"/>
              </a:rPr>
              <a:t>two column families</a:t>
            </a:r>
            <a:endParaRPr sz="3600" kern="100" dirty="0">
              <a:solidFill>
                <a:srgbClr val="0070C0"/>
              </a:solidFill>
              <a:latin typeface="+mn-ea"/>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127000" y="1217930"/>
            <a:ext cx="11929745" cy="564007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文本框 1"/>
          <p:cNvSpPr txBox="1"/>
          <p:nvPr/>
        </p:nvSpPr>
        <p:spPr>
          <a:xfrm>
            <a:off x="610870" y="1727835"/>
            <a:ext cx="10969625" cy="4030980"/>
          </a:xfrm>
          <a:prstGeom prst="rect">
            <a:avLst/>
          </a:prstGeom>
          <a:noFill/>
        </p:spPr>
        <p:txBody>
          <a:bodyPr wrap="square" rtlCol="0" anchor="t">
            <a:spAutoFit/>
          </a:bodyPr>
          <a:lstStyle/>
          <a:p>
            <a:r>
              <a:rPr lang="en" altLang="en-US" sz="2800" dirty="0">
                <a:sym typeface="+mn-ea"/>
              </a:rPr>
              <a:t>1. Query 0000 </a:t>
            </a:r>
            <a:r>
              <a:rPr lang="en" altLang="zh-CN" sz="2800" dirty="0">
                <a:sym typeface="+mn-ea"/>
              </a:rPr>
              <a:t>5 </a:t>
            </a:r>
            <a:r>
              <a:rPr lang="en" altLang="en-US" sz="2800" dirty="0">
                <a:sym typeface="+mn-ea"/>
              </a:rPr>
              <a:t>rows of data</a:t>
            </a:r>
            <a:endParaRPr lang="zh-CN" altLang="en-US" sz="2800" dirty="0"/>
          </a:p>
          <a:p>
            <a:r>
              <a:rPr lang="en" altLang="en-US" sz="2800" dirty="0">
                <a:sym typeface="+mn-ea"/>
              </a:rPr>
              <a:t>2. Query the value of the modifier </a:t>
            </a:r>
            <a:r>
              <a:rPr lang="en" altLang="zh-CN" sz="2800" dirty="0">
                <a:sym typeface="+mn-ea"/>
              </a:rPr>
              <a:t>Address of 0000 6 </a:t>
            </a:r>
            <a:r>
              <a:rPr lang="en" altLang="en-US" sz="2800" dirty="0">
                <a:sym typeface="+mn-ea"/>
              </a:rPr>
              <a:t>and change it to (Foshan </a:t>
            </a:r>
            <a:r>
              <a:rPr lang="en" altLang="zh-CN" sz="2800" dirty="0">
                <a:sym typeface="+mn-ea"/>
              </a:rPr>
              <a:t>- </a:t>
            </a:r>
            <a:r>
              <a:rPr lang="en" altLang="en-US" sz="2800" dirty="0">
                <a:sym typeface="+mn-ea"/>
              </a:rPr>
              <a:t>Guangdong Neusoft University)</a:t>
            </a:r>
          </a:p>
          <a:p>
            <a:r>
              <a:rPr lang="en" altLang="en-US" sz="2800" dirty="0">
                <a:sym typeface="+mn-ea"/>
              </a:rPr>
              <a:t>3. Scan </a:t>
            </a:r>
            <a:r>
              <a:rPr lang="en" altLang="zh-CN" sz="2800" dirty="0" err="1">
                <a:latin typeface="Calibri" panose="020F0502020204030204" charset="0"/>
                <a:ea typeface="宋体" panose="02010600030101010101" pitchFamily="2" charset="-122"/>
                <a:sym typeface="+mn-ea"/>
              </a:rPr>
              <a:t>the hadoopxx </a:t>
            </a:r>
            <a:r>
              <a:rPr lang="en" altLang="zh-CN" sz="2800" dirty="0">
                <a:latin typeface="Calibri" panose="020F0502020204030204" charset="0"/>
                <a:ea typeface="宋体" panose="02010600030101010101" pitchFamily="2" charset="-122"/>
                <a:sym typeface="+mn-ea"/>
              </a:rPr>
              <a:t>-xxx </a:t>
            </a:r>
            <a:r>
              <a:rPr lang="en" altLang="en-US" sz="2800" dirty="0">
                <a:sym typeface="+mn-ea"/>
              </a:rPr>
              <a:t>table (scan)</a:t>
            </a:r>
            <a:endParaRPr lang="zh-CN" altLang="en-US" sz="2800" dirty="0"/>
          </a:p>
          <a:p>
            <a:r>
              <a:rPr lang="en" altLang="en-US" sz="2800" dirty="0">
                <a:sym typeface="+mn-ea"/>
              </a:rPr>
              <a:t>4. Query the first three rows of data (only 3 rows are displayed) (scan)</a:t>
            </a:r>
            <a:endParaRPr lang="zh-CN" altLang="en-US" sz="2800" dirty="0"/>
          </a:p>
          <a:p>
            <a:r>
              <a:rPr lang="en" altLang="en-US" sz="2800" dirty="0">
                <a:sym typeface="+mn-ea"/>
              </a:rPr>
              <a:t>5. Query the name and </a:t>
            </a:r>
            <a:r>
              <a:rPr lang="en" altLang="zh-CN" sz="2800" dirty="0">
                <a:sym typeface="+mn-ea"/>
              </a:rPr>
              <a:t>phone number in row </a:t>
            </a:r>
            <a:endParaRPr lang="zh-CN" altLang="en-US" sz="2800" dirty="0"/>
          </a:p>
          <a:p>
            <a:r>
              <a:rPr lang="en" altLang="en-US" sz="2800" dirty="0">
                <a:sym typeface="+mn-ea"/>
              </a:rPr>
              <a:t>6. Delete </a:t>
            </a:r>
            <a:endParaRPr lang="zh-CN" altLang="en-US" sz="2800" dirty="0"/>
          </a:p>
          <a:p>
            <a:r>
              <a:rPr lang="en" altLang="en-US" sz="2800" dirty="0">
                <a:sym typeface="+mn-ea"/>
              </a:rPr>
              <a:t>7. Delete all information with row key 00001 (delete all columns)</a:t>
            </a:r>
            <a:endParaRPr lang="zh-CN" altLang="en-US" sz="2800" dirty="0"/>
          </a:p>
        </p:txBody>
      </p:sp>
      <p:sp>
        <p:nvSpPr>
          <p:cNvPr id="3" name="矩形 2">
            <a:extLst>
              <a:ext uri="{FF2B5EF4-FFF2-40B4-BE49-F238E27FC236}">
                <a16:creationId xmlns:a16="http://schemas.microsoft.com/office/drawing/2014/main" id="{C561898B-BB1C-C137-BD79-EBD5531289F9}"/>
              </a:ext>
            </a:extLst>
          </p:cNvPr>
          <p:cNvSpPr/>
          <p:nvPr/>
        </p:nvSpPr>
        <p:spPr>
          <a:xfrm>
            <a:off x="824461" y="608868"/>
            <a:ext cx="5989858"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00" name="文本框 99"/>
          <p:cNvSpPr txBox="1"/>
          <p:nvPr/>
        </p:nvSpPr>
        <p:spPr>
          <a:xfrm>
            <a:off x="1132428" y="1634646"/>
            <a:ext cx="8820785" cy="3046095"/>
          </a:xfrm>
          <a:prstGeom prst="rect">
            <a:avLst/>
          </a:prstGeom>
          <a:noFill/>
          <a:ln w="9525">
            <a:noFill/>
          </a:ln>
        </p:spPr>
        <p:txBody>
          <a:bodyPr wrap="square">
            <a:spAutoFit/>
          </a:bodyPr>
          <a:lstStyle/>
          <a:p>
            <a:pPr indent="0"/>
            <a:r>
              <a:rPr lang="en" altLang="en-US" sz="3200" b="1" dirty="0">
                <a:latin typeface="微软雅黑" panose="020B0503020204020204" pitchFamily="34" charset="-122"/>
                <a:ea typeface="微软雅黑" panose="020B0503020204020204" pitchFamily="34" charset="-122"/>
              </a:rPr>
              <a:t>Classroom Exercise: Create the data table below</a:t>
            </a:r>
          </a:p>
          <a:p>
            <a:pPr indent="0"/>
            <a:endParaRPr lang="zh-CN" altLang="en-US" sz="3200" b="1" dirty="0">
              <a:latin typeface="微软雅黑" panose="020B0503020204020204" pitchFamily="34" charset="-122"/>
              <a:ea typeface="微软雅黑" panose="020B0503020204020204" pitchFamily="34" charset="-122"/>
            </a:endParaRPr>
          </a:p>
          <a:p>
            <a:pPr indent="0"/>
            <a:r>
              <a:rPr lang="en" altLang="zh-CN" sz="3200" b="0" dirty="0">
                <a:latin typeface="Calibri" panose="020F0502020204030204" charset="0"/>
                <a:ea typeface="宋体" panose="02010600030101010101" pitchFamily="2" charset="-122"/>
              </a:rPr>
              <a:t>1. </a:t>
            </a:r>
            <a:r>
              <a:rPr lang="en" altLang="en-US" sz="3200" b="0" dirty="0">
                <a:latin typeface="Calibri" panose="020F0502020204030204" charset="0"/>
                <a:ea typeface="宋体" panose="02010600030101010101" pitchFamily="2" charset="-122"/>
              </a:rPr>
              <a:t>Namespace: </a:t>
            </a:r>
            <a:r>
              <a:rPr lang="en" altLang="zh-CN" sz="3200" b="0" dirty="0">
                <a:latin typeface="Calibri" panose="020F0502020204030204" charset="0"/>
                <a:ea typeface="宋体" panose="02010600030101010101" pitchFamily="2" charset="-122"/>
              </a:rPr>
              <a:t>practice-xx </a:t>
            </a:r>
            <a:r>
              <a:rPr lang="en" altLang="zh-CN" sz="3200" dirty="0">
                <a:latin typeface="Calibri" panose="020F0502020204030204" charset="0"/>
                <a:ea typeface="宋体" panose="02010600030101010101" pitchFamily="2" charset="-122"/>
              </a:rPr>
              <a:t>(01 </a:t>
            </a:r>
            <a:r>
              <a:rPr lang="en" altLang="en-US" sz="3200" dirty="0">
                <a:latin typeface="Calibri" panose="020F0502020204030204" charset="0"/>
                <a:ea typeface="宋体" panose="02010600030101010101" pitchFamily="2" charset="-122"/>
              </a:rPr>
              <a:t>, </a:t>
            </a:r>
            <a:r>
              <a:rPr lang="en" altLang="zh-CN" sz="3200" dirty="0">
                <a:latin typeface="Calibri" panose="020F0502020204030204" charset="0"/>
                <a:ea typeface="宋体" panose="02010600030101010101" pitchFamily="2" charset="-122"/>
              </a:rPr>
              <a:t>02 </a:t>
            </a:r>
            <a:r>
              <a:rPr lang="en" altLang="en-US" sz="3200" dirty="0">
                <a:latin typeface="Calibri" panose="020F0502020204030204" charset="0"/>
                <a:ea typeface="宋体" panose="02010600030101010101" pitchFamily="2" charset="-122"/>
              </a:rPr>
              <a:t>, </a:t>
            </a:r>
            <a:r>
              <a:rPr lang="en" altLang="zh-CN" sz="3200" dirty="0">
                <a:latin typeface="Calibri" panose="020F0502020204030204" charset="0"/>
                <a:ea typeface="宋体" panose="02010600030101010101" pitchFamily="2" charset="-122"/>
              </a:rPr>
              <a:t>03)</a:t>
            </a:r>
            <a:endParaRPr lang="en-US" altLang="zh-CN" sz="3200" b="0" dirty="0">
              <a:latin typeface="Calibri" panose="020F0502020204030204" charset="0"/>
              <a:ea typeface="宋体" panose="02010600030101010101" pitchFamily="2" charset="-122"/>
            </a:endParaRPr>
          </a:p>
          <a:p>
            <a:pPr indent="0"/>
            <a:r>
              <a:rPr lang="en" altLang="zh-CN" sz="3200" b="0" dirty="0">
                <a:latin typeface="Calibri" panose="020F0502020204030204" charset="0"/>
                <a:ea typeface="宋体" panose="02010600030101010101" pitchFamily="2" charset="-122"/>
              </a:rPr>
              <a:t>2. </a:t>
            </a:r>
            <a:r>
              <a:rPr lang="en" altLang="en-US" sz="3200" b="0" dirty="0">
                <a:latin typeface="Calibri" panose="020F0502020204030204" charset="0"/>
                <a:ea typeface="宋体" panose="02010600030101010101" pitchFamily="2" charset="-122"/>
              </a:rPr>
              <a:t>Create a table name under </a:t>
            </a:r>
            <a:r>
              <a:rPr lang="en" altLang="zh-CN" sz="3200" b="0" dirty="0">
                <a:latin typeface="Calibri" panose="020F0502020204030204" charset="0"/>
                <a:ea typeface="宋体" panose="02010600030101010101" pitchFamily="2" charset="-122"/>
              </a:rPr>
              <a:t>practice-xx :</a:t>
            </a:r>
            <a:r>
              <a:rPr lang="en" altLang="zh-CN" sz="3200" b="1" i="0" u="none" strike="noStrike" dirty="0">
                <a:solidFill>
                  <a:srgbClr val="000000"/>
                </a:solidFill>
                <a:effectLst/>
                <a:latin typeface="微软雅黑" panose="020B0503020204020204" pitchFamily="34" charset="-122"/>
                <a:ea typeface="微软雅黑" panose="020B0503020204020204" pitchFamily="34" charset="-122"/>
              </a:rPr>
              <a:t> </a:t>
            </a:r>
            <a:r>
              <a:rPr lang="en" altLang="zh-CN" sz="3200" b="1" i="0" u="none" strike="noStrike" dirty="0" err="1">
                <a:solidFill>
                  <a:srgbClr val="000000"/>
                </a:solidFill>
                <a:effectLst/>
                <a:latin typeface="微软雅黑" panose="020B0503020204020204" pitchFamily="34" charset="-122"/>
                <a:ea typeface="微软雅黑" panose="020B0503020204020204" pitchFamily="34" charset="-122"/>
              </a:rPr>
              <a:t>stuInfoGrade</a:t>
            </a:r>
            <a:r>
              <a:rPr lang="en" altLang="zh-CN" sz="3200" b="1" i="0" u="none" strike="noStrike" dirty="0">
                <a:solidFill>
                  <a:srgbClr val="000000"/>
                </a:solidFill>
                <a:effectLst/>
                <a:latin typeface="微软雅黑" panose="020B0503020204020204" pitchFamily="34" charset="-122"/>
                <a:ea typeface="微软雅黑" panose="020B0503020204020204" pitchFamily="34" charset="-122"/>
              </a:rPr>
              <a:t> </a:t>
            </a:r>
            <a:endParaRPr lang="en-US" altLang="zh-CN" sz="3200" b="0" dirty="0">
              <a:latin typeface="Calibri" panose="020F0502020204030204" charset="0"/>
              <a:ea typeface="宋体" panose="02010600030101010101" pitchFamily="2" charset="-122"/>
            </a:endParaRPr>
          </a:p>
          <a:p>
            <a:pPr indent="0"/>
            <a:r>
              <a:rPr lang="en" altLang="en-US" sz="3200" b="0" dirty="0">
                <a:latin typeface="Calibri" panose="020F0502020204030204" charset="0"/>
                <a:ea typeface="宋体" panose="02010600030101010101" pitchFamily="2" charset="-122"/>
              </a:rPr>
              <a:t>The data table structure is as shown below and add the data in the following table</a:t>
            </a:r>
          </a:p>
          <a:p>
            <a:pPr indent="0"/>
            <a:endParaRPr lang="zh-CN" altLang="en-US" sz="3200" b="0" dirty="0">
              <a:latin typeface="Calibri" panose="020F0502020204030204" charset="0"/>
              <a:ea typeface="宋体" panose="02010600030101010101" pitchFamily="2" charset="-122"/>
            </a:endParaRPr>
          </a:p>
        </p:txBody>
      </p:sp>
      <p:sp>
        <p:nvSpPr>
          <p:cNvPr id="2" name="矩形 1">
            <a:extLst>
              <a:ext uri="{FF2B5EF4-FFF2-40B4-BE49-F238E27FC236}">
                <a16:creationId xmlns:a16="http://schemas.microsoft.com/office/drawing/2014/main" id="{E633C698-06AB-3CEB-926D-AAF5654EC741}"/>
              </a:ext>
            </a:extLst>
          </p:cNvPr>
          <p:cNvSpPr/>
          <p:nvPr/>
        </p:nvSpPr>
        <p:spPr>
          <a:xfrm>
            <a:off x="824461" y="568670"/>
            <a:ext cx="5989858"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spTree>
    <p:custDataLst>
      <p:tags r:id="rId1"/>
    </p:custDataLst>
    <p:extLst>
      <p:ext uri="{BB962C8B-B14F-4D97-AF65-F5344CB8AC3E}">
        <p14:creationId xmlns:p14="http://schemas.microsoft.com/office/powerpoint/2010/main" val="505185718"/>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aphicFrame>
        <p:nvGraphicFramePr>
          <p:cNvPr id="5" name="表格 4">
            <a:extLst>
              <a:ext uri="{FF2B5EF4-FFF2-40B4-BE49-F238E27FC236}">
                <a16:creationId xmlns:a16="http://schemas.microsoft.com/office/drawing/2014/main" id="{5B172600-D92F-FDCD-6F78-D743B668063D}"/>
              </a:ext>
            </a:extLst>
          </p:cNvPr>
          <p:cNvGraphicFramePr>
            <a:graphicFrameLocks noGrp="1"/>
          </p:cNvGraphicFramePr>
          <p:nvPr>
            <p:extLst>
              <p:ext uri="{D42A27DB-BD31-4B8C-83A1-F6EECF244321}">
                <p14:modId xmlns:p14="http://schemas.microsoft.com/office/powerpoint/2010/main" val="548104076"/>
              </p:ext>
            </p:extLst>
          </p:nvPr>
        </p:nvGraphicFramePr>
        <p:xfrm>
          <a:off x="1667077" y="1217930"/>
          <a:ext cx="8857845" cy="3865767"/>
        </p:xfrm>
        <a:graphic>
          <a:graphicData uri="http://schemas.openxmlformats.org/drawingml/2006/table">
            <a:tbl>
              <a:tblPr/>
              <a:tblGrid>
                <a:gridCol w="984205">
                  <a:extLst>
                    <a:ext uri="{9D8B030D-6E8A-4147-A177-3AD203B41FA5}">
                      <a16:colId xmlns:a16="http://schemas.microsoft.com/office/drawing/2014/main" val="3023026986"/>
                    </a:ext>
                  </a:extLst>
                </a:gridCol>
                <a:gridCol w="984205">
                  <a:extLst>
                    <a:ext uri="{9D8B030D-6E8A-4147-A177-3AD203B41FA5}">
                      <a16:colId xmlns:a16="http://schemas.microsoft.com/office/drawing/2014/main" val="4254890403"/>
                    </a:ext>
                  </a:extLst>
                </a:gridCol>
                <a:gridCol w="984205">
                  <a:extLst>
                    <a:ext uri="{9D8B030D-6E8A-4147-A177-3AD203B41FA5}">
                      <a16:colId xmlns:a16="http://schemas.microsoft.com/office/drawing/2014/main" val="1736791646"/>
                    </a:ext>
                  </a:extLst>
                </a:gridCol>
                <a:gridCol w="984205">
                  <a:extLst>
                    <a:ext uri="{9D8B030D-6E8A-4147-A177-3AD203B41FA5}">
                      <a16:colId xmlns:a16="http://schemas.microsoft.com/office/drawing/2014/main" val="1828733301"/>
                    </a:ext>
                  </a:extLst>
                </a:gridCol>
                <a:gridCol w="984205">
                  <a:extLst>
                    <a:ext uri="{9D8B030D-6E8A-4147-A177-3AD203B41FA5}">
                      <a16:colId xmlns:a16="http://schemas.microsoft.com/office/drawing/2014/main" val="3375303937"/>
                    </a:ext>
                  </a:extLst>
                </a:gridCol>
                <a:gridCol w="984205">
                  <a:extLst>
                    <a:ext uri="{9D8B030D-6E8A-4147-A177-3AD203B41FA5}">
                      <a16:colId xmlns:a16="http://schemas.microsoft.com/office/drawing/2014/main" val="2517676227"/>
                    </a:ext>
                  </a:extLst>
                </a:gridCol>
                <a:gridCol w="984205">
                  <a:extLst>
                    <a:ext uri="{9D8B030D-6E8A-4147-A177-3AD203B41FA5}">
                      <a16:colId xmlns:a16="http://schemas.microsoft.com/office/drawing/2014/main" val="388413714"/>
                    </a:ext>
                  </a:extLst>
                </a:gridCol>
                <a:gridCol w="984205">
                  <a:extLst>
                    <a:ext uri="{9D8B030D-6E8A-4147-A177-3AD203B41FA5}">
                      <a16:colId xmlns:a16="http://schemas.microsoft.com/office/drawing/2014/main" val="1900234548"/>
                    </a:ext>
                  </a:extLst>
                </a:gridCol>
                <a:gridCol w="984205">
                  <a:extLst>
                    <a:ext uri="{9D8B030D-6E8A-4147-A177-3AD203B41FA5}">
                      <a16:colId xmlns:a16="http://schemas.microsoft.com/office/drawing/2014/main" val="2525470476"/>
                    </a:ext>
                  </a:extLst>
                </a:gridCol>
              </a:tblGrid>
              <a:tr h="772403">
                <a:tc gridSpan="9">
                  <a:txBody>
                    <a:bodyPr/>
                    <a:lstStyle/>
                    <a:p>
                      <a:pPr algn="ctr" fontAlgn="ctr"/>
                      <a:r>
                        <a:rPr lang="en" sz="3200" b="1" i="0" u="none" strike="noStrike" dirty="0" err="1">
                          <a:solidFill>
                            <a:srgbClr val="000000"/>
                          </a:solidFill>
                          <a:effectLst/>
                          <a:latin typeface="微软雅黑" panose="020B0503020204020204" pitchFamily="34" charset="-122"/>
                          <a:ea typeface="微软雅黑" panose="020B0503020204020204" pitchFamily="34" charset="-122"/>
                        </a:rPr>
                        <a:t>stuInfoGrade</a:t>
                      </a:r>
                      <a:r>
                        <a:rPr lang="en" sz="3200" b="1" i="0" u="none" strike="noStrike" dirty="0">
                          <a:solidFill>
                            <a:srgbClr val="000000"/>
                          </a:solidFill>
                          <a:effectLst/>
                          <a:latin typeface="微软雅黑" panose="020B0503020204020204" pitchFamily="34" charset="-122"/>
                          <a:ea typeface="微软雅黑" panose="020B0503020204020204" pitchFamily="34" charset="-122"/>
                        </a:rPr>
                        <a:t> </a:t>
                      </a:r>
                      <a:r>
                        <a:rPr lang="en" altLang="en-US" sz="3200" b="1" i="0" u="none" strike="noStrike" dirty="0">
                          <a:solidFill>
                            <a:srgbClr val="000000"/>
                          </a:solidFill>
                          <a:effectLst/>
                          <a:latin typeface="微软雅黑" panose="020B0503020204020204" pitchFamily="34" charset="-122"/>
                          <a:ea typeface="微软雅黑" panose="020B0503020204020204" pitchFamily="34" charset="-122"/>
                        </a:rPr>
                        <a:t>Data Sheet</a:t>
                      </a:r>
                    </a:p>
                  </a:txBody>
                  <a:tcPr marL="6350" marR="6350" marT="6350" marB="0" anchor="ctr">
                    <a:lnL>
                      <a:noFill/>
                    </a:lnL>
                    <a:lnR>
                      <a:noFill/>
                    </a:lnR>
                    <a:lnT>
                      <a:noFill/>
                    </a:lnT>
                    <a:lnB w="12700" cap="flat" cmpd="sng" algn="ctr">
                      <a:solidFill>
                        <a:srgbClr val="CCCCCC"/>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42540393"/>
                  </a:ext>
                </a:extLst>
              </a:tr>
              <a:tr h="593169">
                <a:tc rowSpan="2">
                  <a:txBody>
                    <a:bodyPr/>
                    <a:lstStyle/>
                    <a:p>
                      <a:pPr algn="ctr" fontAlgn="ctr"/>
                      <a:r>
                        <a:rPr lang="en" altLang="en-US" sz="2000" b="1" i="0" u="none" strike="noStrike" dirty="0">
                          <a:solidFill>
                            <a:srgbClr val="444444"/>
                          </a:solidFill>
                          <a:effectLst/>
                          <a:latin typeface="微软雅黑" panose="020B0503020204020204" pitchFamily="34" charset="-122"/>
                          <a:ea typeface="微软雅黑" panose="020B0503020204020204" pitchFamily="34" charset="-122"/>
                        </a:rPr>
                        <a:t>Row Key</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DEDED"/>
                    </a:solidFill>
                  </a:tcPr>
                </a:tc>
                <a:tc gridSpan="4">
                  <a:txBody>
                    <a:bodyPr/>
                    <a:lstStyle/>
                    <a:p>
                      <a:pPr algn="ctr" fontAlgn="ctr"/>
                      <a:r>
                        <a:rPr lang="en" altLang="en-US" sz="2000" b="1" i="0" u="none" strike="noStrike" dirty="0">
                          <a:solidFill>
                            <a:srgbClr val="444444"/>
                          </a:solidFill>
                          <a:effectLst/>
                          <a:latin typeface="微软雅黑" panose="020B0503020204020204" pitchFamily="34" charset="-122"/>
                          <a:ea typeface="微软雅黑" panose="020B0503020204020204" pitchFamily="34" charset="-122"/>
                        </a:rPr>
                        <a:t>Column family name: </a:t>
                      </a:r>
                      <a:r>
                        <a:rPr lang="en" sz="2000" b="1" i="0" u="none" strike="noStrike" dirty="0" err="1">
                          <a:solidFill>
                            <a:srgbClr val="444444"/>
                          </a:solidFill>
                          <a:effectLst/>
                          <a:latin typeface="微软雅黑" panose="020B0503020204020204" pitchFamily="34" charset="-122"/>
                          <a:ea typeface="微软雅黑" panose="020B0503020204020204" pitchFamily="34" charset="-122"/>
                        </a:rPr>
                        <a:t>StuInfo</a:t>
                      </a:r>
                      <a:endParaRPr lang="en-US" sz="2000" b="1" i="0" u="none" strike="noStrike" dirty="0">
                        <a:solidFill>
                          <a:srgbClr val="444444"/>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DED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en" altLang="en-US" sz="2000" b="1" i="0" u="none" strike="noStrike" dirty="0">
                          <a:solidFill>
                            <a:srgbClr val="444444"/>
                          </a:solidFill>
                          <a:effectLst/>
                          <a:latin typeface="微软雅黑" panose="020B0503020204020204" pitchFamily="34" charset="-122"/>
                          <a:ea typeface="微软雅黑" panose="020B0503020204020204" pitchFamily="34" charset="-122"/>
                        </a:rPr>
                        <a:t>Column Family Name: </a:t>
                      </a:r>
                      <a:r>
                        <a:rPr lang="en" sz="2000" b="1" i="0" u="none" strike="noStrike" dirty="0">
                          <a:solidFill>
                            <a:srgbClr val="444444"/>
                          </a:solidFill>
                          <a:effectLst/>
                          <a:latin typeface="微软雅黑" panose="020B0503020204020204" pitchFamily="34" charset="-122"/>
                          <a:ea typeface="微软雅黑" panose="020B0503020204020204" pitchFamily="34" charset="-122"/>
                        </a:rPr>
                        <a:t>Grades</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DEDED"/>
                    </a:solidFill>
                  </a:tcPr>
                </a:tc>
                <a:tc hMerge="1">
                  <a:txBody>
                    <a:bodyPr/>
                    <a:lstStyle/>
                    <a:p>
                      <a:endParaRPr lang="zh-CN" altLang="en-US"/>
                    </a:p>
                  </a:txBody>
                  <a:tcPr/>
                </a:tc>
                <a:tc hMerge="1">
                  <a:txBody>
                    <a:bodyPr/>
                    <a:lstStyle/>
                    <a:p>
                      <a:endParaRPr lang="zh-CN" altLang="en-US"/>
                    </a:p>
                  </a:txBody>
                  <a:tcPr/>
                </a:tc>
                <a:tc rowSpan="2">
                  <a:txBody>
                    <a:bodyPr/>
                    <a:lstStyle/>
                    <a:p>
                      <a:pPr algn="ctr" fontAlgn="ctr"/>
                      <a:r>
                        <a:rPr lang="en" altLang="en-US" sz="2000" b="1" i="0" u="none" strike="noStrike">
                          <a:solidFill>
                            <a:srgbClr val="444444"/>
                          </a:solidFill>
                          <a:effectLst/>
                          <a:latin typeface="微软雅黑" panose="020B0503020204020204" pitchFamily="34" charset="-122"/>
                          <a:ea typeface="微软雅黑" panose="020B0503020204020204" pitchFamily="34" charset="-122"/>
                        </a:rPr>
                        <a:t>Timestamp</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DEDED"/>
                    </a:solidFill>
                  </a:tcPr>
                </a:tc>
                <a:extLst>
                  <a:ext uri="{0D108BD9-81ED-4DB2-BD59-A6C34878D82A}">
                    <a16:rowId xmlns:a16="http://schemas.microsoft.com/office/drawing/2014/main" val="3939835342"/>
                  </a:ext>
                </a:extLst>
              </a:tr>
              <a:tr h="593169">
                <a:tc vMerge="1">
                  <a:txBody>
                    <a:bodyPr/>
                    <a:lstStyle/>
                    <a:p>
                      <a:endParaRPr lang="zh-CN" altLang="en-US"/>
                    </a:p>
                  </a:txBody>
                  <a:tcPr/>
                </a:tc>
                <a:tc>
                  <a:txBody>
                    <a:bodyPr/>
                    <a:lstStyle/>
                    <a:p>
                      <a:pPr algn="ctr" fontAlgn="ctr"/>
                      <a:r>
                        <a:rPr lang="en" sz="2000" b="1" i="0" u="none" strike="noStrike" dirty="0">
                          <a:solidFill>
                            <a:srgbClr val="444444"/>
                          </a:solidFill>
                          <a:effectLst/>
                          <a:latin typeface="微软雅黑" panose="020B0503020204020204" pitchFamily="34" charset="-122"/>
                          <a:ea typeface="微软雅黑" panose="020B0503020204020204" pitchFamily="34" charset="-122"/>
                        </a:rPr>
                        <a:t>Name</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sz="2000" b="1" i="0" u="none" strike="noStrike" dirty="0">
                          <a:solidFill>
                            <a:srgbClr val="444444"/>
                          </a:solidFill>
                          <a:effectLst/>
                          <a:latin typeface="微软雅黑" panose="020B0503020204020204" pitchFamily="34" charset="-122"/>
                          <a:ea typeface="微软雅黑" panose="020B0503020204020204" pitchFamily="34" charset="-122"/>
                        </a:rPr>
                        <a:t>Age</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sz="2000" b="1" i="0" u="none" strike="noStrike" dirty="0">
                          <a:solidFill>
                            <a:srgbClr val="444444"/>
                          </a:solidFill>
                          <a:effectLst/>
                          <a:latin typeface="微软雅黑" panose="020B0503020204020204" pitchFamily="34" charset="-122"/>
                          <a:ea typeface="微软雅黑" panose="020B0503020204020204" pitchFamily="34" charset="-122"/>
                        </a:rPr>
                        <a:t>Sex</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sz="2000" b="1" i="0" u="none" strike="noStrike" dirty="0">
                          <a:solidFill>
                            <a:srgbClr val="444444"/>
                          </a:solidFill>
                          <a:effectLst/>
                          <a:latin typeface="微软雅黑" panose="020B0503020204020204" pitchFamily="34" charset="-122"/>
                          <a:ea typeface="微软雅黑" panose="020B0503020204020204" pitchFamily="34" charset="-122"/>
                        </a:rPr>
                        <a:t>Class</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sz="2000" b="1" i="0" u="none" strike="noStrike" dirty="0" err="1">
                          <a:solidFill>
                            <a:srgbClr val="444444"/>
                          </a:solidFill>
                          <a:effectLst/>
                          <a:latin typeface="微软雅黑" panose="020B0503020204020204" pitchFamily="34" charset="-122"/>
                          <a:ea typeface="微软雅黑" panose="020B0503020204020204" pitchFamily="34" charset="-122"/>
                        </a:rPr>
                        <a:t>BigData</a:t>
                      </a:r>
                      <a:endParaRPr lang="en-US" sz="2000" b="1" i="0" u="none" strike="noStrike" dirty="0">
                        <a:solidFill>
                          <a:srgbClr val="444444"/>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sz="2000" b="1" i="0" u="none" strike="noStrike" dirty="0">
                          <a:solidFill>
                            <a:srgbClr val="444444"/>
                          </a:solidFill>
                          <a:effectLst/>
                          <a:latin typeface="微软雅黑" panose="020B0503020204020204" pitchFamily="34" charset="-122"/>
                          <a:ea typeface="微软雅黑" panose="020B0503020204020204" pitchFamily="34" charset="-122"/>
                        </a:rPr>
                        <a:t>Computer</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sz="2000" b="1" i="0" u="none" strike="noStrike" dirty="0">
                          <a:solidFill>
                            <a:srgbClr val="444444"/>
                          </a:solidFill>
                          <a:effectLst/>
                          <a:latin typeface="微软雅黑" panose="020B0503020204020204" pitchFamily="34" charset="-122"/>
                          <a:ea typeface="微软雅黑" panose="020B0503020204020204" pitchFamily="34" charset="-122"/>
                        </a:rPr>
                        <a:t>Math</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vMerge="1">
                  <a:txBody>
                    <a:bodyPr/>
                    <a:lstStyle/>
                    <a:p>
                      <a:endParaRPr lang="zh-CN" altLang="en-US"/>
                    </a:p>
                  </a:txBody>
                  <a:tcPr/>
                </a:tc>
                <a:extLst>
                  <a:ext uri="{0D108BD9-81ED-4DB2-BD59-A6C34878D82A}">
                    <a16:rowId xmlns:a16="http://schemas.microsoft.com/office/drawing/2014/main" val="1911337662"/>
                  </a:ext>
                </a:extLst>
              </a:tr>
              <a:tr h="887564">
                <a:tc>
                  <a:txBody>
                    <a:bodyPr/>
                    <a:lstStyle/>
                    <a:p>
                      <a:pPr algn="ctr" fontAlgn="ctr"/>
                      <a:r>
                        <a:rPr lang="en" altLang="zh-CN" sz="2000" b="0" i="0" u="none" strike="noStrike" dirty="0">
                          <a:solidFill>
                            <a:srgbClr val="444444"/>
                          </a:solidFill>
                          <a:effectLst/>
                          <a:latin typeface="微软雅黑" panose="020B0503020204020204" pitchFamily="34" charset="-122"/>
                          <a:ea typeface="微软雅黑" panose="020B0503020204020204" pitchFamily="34" charset="-122"/>
                        </a:rPr>
                        <a:t>1</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sz="2000" b="0" i="0" u="none" strike="noStrike" dirty="0">
                          <a:solidFill>
                            <a:srgbClr val="444444"/>
                          </a:solidFill>
                          <a:effectLst/>
                          <a:latin typeface="微软雅黑" panose="020B0503020204020204" pitchFamily="34" charset="-122"/>
                          <a:ea typeface="微软雅黑" panose="020B0503020204020204" pitchFamily="34" charset="-122"/>
                        </a:rPr>
                        <a:t>Tom Green</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zh-CN" sz="2000" b="0" i="0" u="none" strike="noStrike" dirty="0">
                          <a:solidFill>
                            <a:srgbClr val="444444"/>
                          </a:solidFill>
                          <a:effectLst/>
                          <a:latin typeface="微软雅黑" panose="020B0503020204020204" pitchFamily="34" charset="-122"/>
                          <a:ea typeface="微软雅黑" panose="020B0503020204020204" pitchFamily="34" charset="-122"/>
                        </a:rPr>
                        <a:t>18</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sz="2000" b="0" i="0" u="none" strike="noStrike" dirty="0">
                          <a:solidFill>
                            <a:srgbClr val="444444"/>
                          </a:solidFill>
                          <a:effectLst/>
                          <a:latin typeface="微软雅黑" panose="020B0503020204020204" pitchFamily="34" charset="-122"/>
                          <a:ea typeface="微软雅黑" panose="020B0503020204020204" pitchFamily="34" charset="-122"/>
                        </a:rPr>
                        <a:t>Male</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en-US" sz="2000" b="0" i="0" u="none" strike="noStrike" dirty="0">
                          <a:solidFill>
                            <a:srgbClr val="444444"/>
                          </a:solidFill>
                          <a:effectLst/>
                          <a:latin typeface="微软雅黑" panose="020B0503020204020204" pitchFamily="34" charset="-122"/>
                          <a:ea typeface="微软雅黑" panose="020B0503020204020204" pitchFamily="34" charset="-122"/>
                        </a:rPr>
                        <a:t>　</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zh-CN" sz="2000" b="0" i="0" u="none" strike="noStrike" dirty="0">
                          <a:solidFill>
                            <a:srgbClr val="444444"/>
                          </a:solidFill>
                          <a:effectLst/>
                          <a:latin typeface="微软雅黑" panose="020B0503020204020204" pitchFamily="34" charset="-122"/>
                          <a:ea typeface="微软雅黑" panose="020B0503020204020204" pitchFamily="34" charset="-122"/>
                        </a:rPr>
                        <a:t>80</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zh-CN" sz="2000" b="0" i="0" u="none" strike="noStrike" dirty="0">
                          <a:solidFill>
                            <a:srgbClr val="444444"/>
                          </a:solidFill>
                          <a:effectLst/>
                          <a:latin typeface="微软雅黑" panose="020B0503020204020204" pitchFamily="34" charset="-122"/>
                          <a:ea typeface="微软雅黑" panose="020B0503020204020204" pitchFamily="34" charset="-122"/>
                        </a:rPr>
                        <a:t>90</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zh-CN" sz="2000" b="0" i="0" u="none" strike="noStrike">
                          <a:solidFill>
                            <a:srgbClr val="444444"/>
                          </a:solidFill>
                          <a:effectLst/>
                          <a:latin typeface="微软雅黑" panose="020B0503020204020204" pitchFamily="34" charset="-122"/>
                          <a:ea typeface="微软雅黑" panose="020B0503020204020204" pitchFamily="34" charset="-122"/>
                        </a:rPr>
                        <a:t>85</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sz="2000" b="0" i="0" u="none" strike="noStrike" dirty="0">
                          <a:solidFill>
                            <a:srgbClr val="444444"/>
                          </a:solidFill>
                          <a:effectLst/>
                          <a:latin typeface="微软雅黑" panose="020B0503020204020204" pitchFamily="34" charset="-122"/>
                          <a:ea typeface="微软雅黑" panose="020B0503020204020204" pitchFamily="34" charset="-122"/>
                        </a:rPr>
                        <a:t>T2</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53416148"/>
                  </a:ext>
                </a:extLst>
              </a:tr>
              <a:tr h="486950">
                <a:tc>
                  <a:txBody>
                    <a:bodyPr/>
                    <a:lstStyle/>
                    <a:p>
                      <a:pPr algn="ctr" fontAlgn="ctr"/>
                      <a:r>
                        <a:rPr lang="en" altLang="zh-CN" sz="2000" b="0" i="0" u="none" strike="noStrike" dirty="0">
                          <a:solidFill>
                            <a:srgbClr val="444444"/>
                          </a:solidFill>
                          <a:effectLst/>
                          <a:latin typeface="微软雅黑" panose="020B0503020204020204" pitchFamily="34" charset="-122"/>
                          <a:ea typeface="微软雅黑" panose="020B0503020204020204" pitchFamily="34" charset="-122"/>
                        </a:rPr>
                        <a:t>2</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sz="2000" b="0" i="0" u="none" strike="noStrike" dirty="0">
                          <a:solidFill>
                            <a:srgbClr val="444444"/>
                          </a:solidFill>
                          <a:effectLst/>
                          <a:latin typeface="微软雅黑" panose="020B0503020204020204" pitchFamily="34" charset="-122"/>
                          <a:ea typeface="微软雅黑" panose="020B0503020204020204" pitchFamily="34" charset="-122"/>
                        </a:rPr>
                        <a:t>Amy</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zh-CN" sz="2000" b="0" i="0" u="none" strike="noStrike" dirty="0">
                          <a:solidFill>
                            <a:srgbClr val="444444"/>
                          </a:solidFill>
                          <a:effectLst/>
                          <a:latin typeface="微软雅黑" panose="020B0503020204020204" pitchFamily="34" charset="-122"/>
                          <a:ea typeface="微软雅黑" panose="020B0503020204020204" pitchFamily="34" charset="-122"/>
                        </a:rPr>
                        <a:t>19</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en-US" sz="2000" b="0" i="0" u="none" strike="noStrike" dirty="0">
                          <a:solidFill>
                            <a:srgbClr val="444444"/>
                          </a:solidFill>
                          <a:effectLst/>
                          <a:latin typeface="微软雅黑" panose="020B0503020204020204" pitchFamily="34" charset="-122"/>
                          <a:ea typeface="微软雅黑" panose="020B0503020204020204" pitchFamily="34" charset="-122"/>
                        </a:rPr>
                        <a:t>　</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zh-CN" sz="2000" b="0" i="0" u="none" strike="noStrike" dirty="0">
                          <a:solidFill>
                            <a:srgbClr val="444444"/>
                          </a:solidFill>
                          <a:effectLst/>
                          <a:latin typeface="微软雅黑" panose="020B0503020204020204" pitchFamily="34" charset="-122"/>
                          <a:ea typeface="微软雅黑" panose="020B0503020204020204" pitchFamily="34" charset="-122"/>
                        </a:rPr>
                        <a:t>1</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zh-CN" sz="2000" b="0" i="0" u="none" strike="noStrike" dirty="0">
                          <a:solidFill>
                            <a:srgbClr val="444444"/>
                          </a:solidFill>
                          <a:effectLst/>
                          <a:latin typeface="微软雅黑" panose="020B0503020204020204" pitchFamily="34" charset="-122"/>
                          <a:ea typeface="微软雅黑" panose="020B0503020204020204" pitchFamily="34" charset="-122"/>
                        </a:rPr>
                        <a:t>95</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en-US" sz="2000" b="0" i="0" u="none" strike="noStrike" dirty="0">
                          <a:solidFill>
                            <a:srgbClr val="444444"/>
                          </a:solidFill>
                          <a:effectLst/>
                          <a:latin typeface="微软雅黑" panose="020B0503020204020204" pitchFamily="34" charset="-122"/>
                          <a:ea typeface="微软雅黑" panose="020B0503020204020204" pitchFamily="34" charset="-122"/>
                        </a:rPr>
                        <a:t>　</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zh-CN" sz="2000" b="0" i="0" u="none" strike="noStrike" dirty="0">
                          <a:solidFill>
                            <a:srgbClr val="444444"/>
                          </a:solidFill>
                          <a:effectLst/>
                          <a:latin typeface="微软雅黑" panose="020B0503020204020204" pitchFamily="34" charset="-122"/>
                          <a:ea typeface="微软雅黑" panose="020B0503020204020204" pitchFamily="34" charset="-122"/>
                        </a:rPr>
                        <a:t>89</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sz="2000" b="0" i="0" u="none" strike="noStrike" dirty="0">
                          <a:solidFill>
                            <a:srgbClr val="444444"/>
                          </a:solidFill>
                          <a:effectLst/>
                          <a:latin typeface="微软雅黑" panose="020B0503020204020204" pitchFamily="34" charset="-122"/>
                          <a:ea typeface="微软雅黑" panose="020B0503020204020204" pitchFamily="34" charset="-122"/>
                        </a:rPr>
                        <a:t>T1</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66856166"/>
                  </a:ext>
                </a:extLst>
              </a:tr>
              <a:tr h="486950">
                <a:tc>
                  <a:txBody>
                    <a:bodyPr/>
                    <a:lstStyle/>
                    <a:p>
                      <a:pPr algn="ctr" fontAlgn="ctr"/>
                      <a:r>
                        <a:rPr lang="en" altLang="zh-CN" sz="2000" b="0" i="0" u="none" strike="noStrike" dirty="0">
                          <a:solidFill>
                            <a:srgbClr val="444444"/>
                          </a:solidFill>
                          <a:effectLst/>
                          <a:latin typeface="微软雅黑" panose="020B0503020204020204" pitchFamily="34" charset="-122"/>
                          <a:ea typeface="微软雅黑" panose="020B0503020204020204" pitchFamily="34" charset="-122"/>
                        </a:rPr>
                        <a:t>3</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sz="2000" b="0" i="0" u="none" strike="noStrike" dirty="0">
                          <a:solidFill>
                            <a:srgbClr val="444444"/>
                          </a:solidFill>
                          <a:effectLst/>
                          <a:latin typeface="微软雅黑" panose="020B0503020204020204" pitchFamily="34" charset="-122"/>
                          <a:ea typeface="微软雅黑" panose="020B0503020204020204" pitchFamily="34" charset="-122"/>
                        </a:rPr>
                        <a:t>Allen</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zh-CN" sz="2000" b="0" i="0" u="none" strike="noStrike" dirty="0">
                          <a:solidFill>
                            <a:srgbClr val="444444"/>
                          </a:solidFill>
                          <a:effectLst/>
                          <a:latin typeface="微软雅黑" panose="020B0503020204020204" pitchFamily="34" charset="-122"/>
                          <a:ea typeface="微软雅黑" panose="020B0503020204020204" pitchFamily="34" charset="-122"/>
                        </a:rPr>
                        <a:t>19</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sz="2000" b="0" i="0" u="none" strike="noStrike">
                          <a:solidFill>
                            <a:srgbClr val="444444"/>
                          </a:solidFill>
                          <a:effectLst/>
                          <a:latin typeface="微软雅黑" panose="020B0503020204020204" pitchFamily="34" charset="-122"/>
                          <a:ea typeface="微软雅黑" panose="020B0503020204020204" pitchFamily="34" charset="-122"/>
                        </a:rPr>
                        <a:t>Male</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zh-CN" sz="2000" b="0" i="0" u="none" strike="noStrike" dirty="0">
                          <a:solidFill>
                            <a:srgbClr val="444444"/>
                          </a:solidFill>
                          <a:effectLst/>
                          <a:latin typeface="微软雅黑" panose="020B0503020204020204" pitchFamily="34" charset="-122"/>
                          <a:ea typeface="微软雅黑" panose="020B0503020204020204" pitchFamily="34" charset="-122"/>
                        </a:rPr>
                        <a:t>2</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zh-CN" sz="2000" b="0" i="0" u="none" strike="noStrike" dirty="0">
                          <a:solidFill>
                            <a:srgbClr val="444444"/>
                          </a:solidFill>
                          <a:effectLst/>
                          <a:latin typeface="微软雅黑" panose="020B0503020204020204" pitchFamily="34" charset="-122"/>
                          <a:ea typeface="微软雅黑" panose="020B0503020204020204" pitchFamily="34" charset="-122"/>
                        </a:rPr>
                        <a:t>90</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en-US" sz="2000" b="0" i="0" u="none" strike="noStrike">
                          <a:solidFill>
                            <a:srgbClr val="444444"/>
                          </a:solidFill>
                          <a:effectLst/>
                          <a:latin typeface="微软雅黑" panose="020B0503020204020204" pitchFamily="34" charset="-122"/>
                          <a:ea typeface="微软雅黑" panose="020B0503020204020204" pitchFamily="34" charset="-122"/>
                        </a:rPr>
                        <a:t>　</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altLang="zh-CN" sz="2000" b="0" i="0" u="none" strike="noStrike" dirty="0">
                          <a:solidFill>
                            <a:srgbClr val="444444"/>
                          </a:solidFill>
                          <a:effectLst/>
                          <a:latin typeface="微软雅黑" panose="020B0503020204020204" pitchFamily="34" charset="-122"/>
                          <a:ea typeface="微软雅黑" panose="020B0503020204020204" pitchFamily="34" charset="-122"/>
                        </a:rPr>
                        <a:t>88</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fontAlgn="ctr"/>
                      <a:r>
                        <a:rPr lang="en" sz="2000" b="0" i="0" u="none" strike="noStrike" dirty="0">
                          <a:solidFill>
                            <a:srgbClr val="444444"/>
                          </a:solidFill>
                          <a:effectLst/>
                          <a:latin typeface="微软雅黑" panose="020B0503020204020204" pitchFamily="34" charset="-122"/>
                          <a:ea typeface="微软雅黑" panose="020B0503020204020204" pitchFamily="34" charset="-122"/>
                        </a:rPr>
                        <a:t>T1</a:t>
                      </a:r>
                    </a:p>
                  </a:txBody>
                  <a:tcPr marL="6350" marR="6350" marT="635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04153401"/>
                  </a:ext>
                </a:extLst>
              </a:tr>
            </a:tbl>
          </a:graphicData>
        </a:graphic>
      </p:graphicFrame>
      <p:sp>
        <p:nvSpPr>
          <p:cNvPr id="2" name="矩形 1">
            <a:extLst>
              <a:ext uri="{FF2B5EF4-FFF2-40B4-BE49-F238E27FC236}">
                <a16:creationId xmlns:a16="http://schemas.microsoft.com/office/drawing/2014/main" id="{62ADA015-EC13-564C-BD24-6ADC9A655912}"/>
              </a:ext>
            </a:extLst>
          </p:cNvPr>
          <p:cNvSpPr/>
          <p:nvPr/>
        </p:nvSpPr>
        <p:spPr>
          <a:xfrm>
            <a:off x="824461" y="558624"/>
            <a:ext cx="5989858"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spTree>
    <p:custDataLst>
      <p:tags r:id="rId1"/>
    </p:custDataLst>
    <p:extLst>
      <p:ext uri="{BB962C8B-B14F-4D97-AF65-F5344CB8AC3E}">
        <p14:creationId xmlns:p14="http://schemas.microsoft.com/office/powerpoint/2010/main" val="3578479651"/>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 name="文本框 1"/>
          <p:cNvSpPr txBox="1"/>
          <p:nvPr/>
        </p:nvSpPr>
        <p:spPr>
          <a:xfrm>
            <a:off x="610870" y="1727835"/>
            <a:ext cx="10969625" cy="3901837"/>
          </a:xfrm>
          <a:prstGeom prst="rect">
            <a:avLst/>
          </a:prstGeom>
          <a:noFill/>
        </p:spPr>
        <p:txBody>
          <a:bodyPr wrap="square" rtlCol="0" anchor="t">
            <a:spAutoFit/>
          </a:bodyPr>
          <a:lstStyle/>
          <a:p>
            <a:pPr>
              <a:lnSpc>
                <a:spcPct val="150000"/>
              </a:lnSpc>
            </a:pPr>
            <a:r>
              <a:rPr lang="en" altLang="en-US" sz="2400" dirty="0">
                <a:sym typeface="+mn-ea"/>
              </a:rPr>
              <a:t>1. Query the </a:t>
            </a:r>
            <a:r>
              <a:rPr lang="en" altLang="zh-CN" sz="2400" dirty="0">
                <a:sym typeface="+mn-ea"/>
              </a:rPr>
              <a:t>third </a:t>
            </a:r>
            <a:r>
              <a:rPr lang="en" altLang="en-US" sz="2400" dirty="0">
                <a:sym typeface="+mn-ea"/>
              </a:rPr>
              <a:t>row of data</a:t>
            </a:r>
            <a:endParaRPr lang="zh-CN" altLang="en-US" sz="2400" dirty="0"/>
          </a:p>
          <a:p>
            <a:pPr>
              <a:lnSpc>
                <a:spcPct val="150000"/>
              </a:lnSpc>
            </a:pPr>
            <a:r>
              <a:rPr lang="en" altLang="en-US" sz="2400" dirty="0">
                <a:sym typeface="+mn-ea"/>
              </a:rPr>
              <a:t>2. Query the value of the modifier </a:t>
            </a:r>
            <a:r>
              <a:rPr lang="en" altLang="zh-CN" sz="2400" dirty="0">
                <a:sym typeface="+mn-ea"/>
              </a:rPr>
              <a:t>sex in 2 </a:t>
            </a:r>
            <a:r>
              <a:rPr lang="en" altLang="en-US" sz="2400" dirty="0">
                <a:sym typeface="+mn-ea"/>
              </a:rPr>
              <a:t>and change it to </a:t>
            </a:r>
            <a:r>
              <a:rPr lang="en" altLang="zh-CN" sz="2400" dirty="0">
                <a:sym typeface="+mn-ea"/>
              </a:rPr>
              <a:t>female</a:t>
            </a:r>
          </a:p>
          <a:p>
            <a:pPr>
              <a:lnSpc>
                <a:spcPct val="150000"/>
              </a:lnSpc>
            </a:pPr>
            <a:r>
              <a:rPr lang="en" altLang="en-US" sz="2400" dirty="0">
                <a:sym typeface="+mn-ea"/>
              </a:rPr>
              <a:t>3. Describe </a:t>
            </a:r>
            <a:r>
              <a:rPr lang="en" altLang="zh-CN" sz="2400" dirty="0" err="1">
                <a:latin typeface="Calibri" panose="020F0502020204030204" charset="0"/>
                <a:ea typeface="宋体" panose="02010600030101010101" pitchFamily="2" charset="-122"/>
                <a:sym typeface="+mn-ea"/>
              </a:rPr>
              <a:t>stuInfoGrade</a:t>
            </a:r>
            <a:r>
              <a:rPr lang="en" altLang="zh-CN" sz="2400" dirty="0">
                <a:latin typeface="Calibri" panose="020F0502020204030204" charset="0"/>
                <a:ea typeface="宋体" panose="02010600030101010101" pitchFamily="2" charset="-122"/>
                <a:sym typeface="+mn-ea"/>
              </a:rPr>
              <a:t> </a:t>
            </a:r>
            <a:r>
              <a:rPr lang="en" altLang="en-US" sz="2400" dirty="0">
                <a:sym typeface="+mn-ea"/>
              </a:rPr>
              <a:t>Table structure ( </a:t>
            </a:r>
            <a:r>
              <a:rPr lang="en" altLang="zh-CN" sz="2400" dirty="0">
                <a:sym typeface="+mn-ea"/>
              </a:rPr>
              <a:t>describe </a:t>
            </a:r>
            <a:r>
              <a:rPr lang="en" altLang="en-US" sz="2400" dirty="0">
                <a:sym typeface="+mn-ea"/>
              </a:rPr>
              <a:t>)</a:t>
            </a:r>
            <a:endParaRPr lang="zh-CN" altLang="en-US" sz="2400" dirty="0"/>
          </a:p>
          <a:p>
            <a:pPr>
              <a:lnSpc>
                <a:spcPct val="150000"/>
              </a:lnSpc>
            </a:pPr>
            <a:r>
              <a:rPr lang="en" altLang="en-US" sz="2400" dirty="0">
                <a:sym typeface="+mn-ea"/>
              </a:rPr>
              <a:t>4. Query the first three rows of data (only 3 rows are displayed) (scan)</a:t>
            </a:r>
            <a:endParaRPr lang="zh-CN" altLang="en-US" sz="2400" dirty="0"/>
          </a:p>
          <a:p>
            <a:pPr>
              <a:lnSpc>
                <a:spcPct val="150000"/>
              </a:lnSpc>
            </a:pPr>
            <a:r>
              <a:rPr lang="en" altLang="en-US" sz="2400" dirty="0">
                <a:sym typeface="+mn-ea"/>
              </a:rPr>
              <a:t>5. Query </a:t>
            </a:r>
            <a:r>
              <a:rPr lang="en" altLang="zh-CN" sz="2400" dirty="0">
                <a:sym typeface="+mn-ea"/>
              </a:rPr>
              <a:t>2 </a:t>
            </a:r>
            <a:r>
              <a:rPr lang="en" altLang="en-US" sz="2400" dirty="0">
                <a:sym typeface="+mn-ea"/>
              </a:rPr>
              <a:t>rows of </a:t>
            </a:r>
            <a:r>
              <a:rPr lang="en" altLang="zh-CN" sz="2400" dirty="0">
                <a:sym typeface="+mn-ea"/>
              </a:rPr>
              <a:t>name </a:t>
            </a:r>
            <a:r>
              <a:rPr lang="en" altLang="en-US" sz="2400" dirty="0">
                <a:sym typeface="+mn-ea"/>
              </a:rPr>
              <a:t>and </a:t>
            </a:r>
            <a:r>
              <a:rPr lang="en" altLang="zh-CN" sz="2400" dirty="0">
                <a:sym typeface="+mn-ea"/>
              </a:rPr>
              <a:t>bigdata</a:t>
            </a:r>
            <a:endParaRPr lang="zh-CN" altLang="en-US" sz="2400" dirty="0"/>
          </a:p>
          <a:p>
            <a:pPr>
              <a:lnSpc>
                <a:spcPct val="150000"/>
              </a:lnSpc>
            </a:pPr>
            <a:r>
              <a:rPr lang="en" altLang="en-US" sz="2400" dirty="0">
                <a:sym typeface="+mn-ea"/>
              </a:rPr>
              <a:t>6. Delete </a:t>
            </a:r>
            <a:endParaRPr lang="zh-CN" altLang="en-US" sz="2400" dirty="0"/>
          </a:p>
          <a:p>
            <a:pPr>
              <a:lnSpc>
                <a:spcPct val="150000"/>
              </a:lnSpc>
            </a:pPr>
            <a:r>
              <a:rPr lang="en" altLang="en-US" sz="2400" dirty="0">
                <a:sym typeface="+mn-ea"/>
              </a:rPr>
              <a:t>7. List all tables</a:t>
            </a:r>
            <a:endParaRPr lang="zh-CN" altLang="en-US" sz="2400" dirty="0"/>
          </a:p>
        </p:txBody>
      </p:sp>
      <p:sp>
        <p:nvSpPr>
          <p:cNvPr id="3" name="矩形 2">
            <a:extLst>
              <a:ext uri="{FF2B5EF4-FFF2-40B4-BE49-F238E27FC236}">
                <a16:creationId xmlns:a16="http://schemas.microsoft.com/office/drawing/2014/main" id="{8F14C410-6ADE-55AB-95DB-921DC40C6715}"/>
              </a:ext>
            </a:extLst>
          </p:cNvPr>
          <p:cNvSpPr/>
          <p:nvPr/>
        </p:nvSpPr>
        <p:spPr>
          <a:xfrm>
            <a:off x="824461" y="649058"/>
            <a:ext cx="5989858"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operation data</a:t>
            </a:r>
          </a:p>
        </p:txBody>
      </p:sp>
    </p:spTree>
    <p:custDataLst>
      <p:tags r:id="rId1"/>
    </p:custDataLst>
    <p:extLst>
      <p:ext uri="{BB962C8B-B14F-4D97-AF65-F5344CB8AC3E}">
        <p14:creationId xmlns:p14="http://schemas.microsoft.com/office/powerpoint/2010/main" val="1651249990"/>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45770"/>
            <a:ext cx="3954042"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kern="100" dirty="0">
                <a:solidFill>
                  <a:schemeClr val="tx1"/>
                </a:solidFill>
                <a:latin typeface="+mn-ea"/>
                <a:cs typeface="Times New Roman" panose="02020603050405020304" pitchFamily="18" charset="0"/>
              </a:rPr>
              <a:t>Introduction </a:t>
            </a:r>
            <a:endParaRPr sz="3600" kern="100" dirty="0">
              <a:solidFill>
                <a:schemeClr val="tx1"/>
              </a:solidFill>
              <a:latin typeface="+mn-ea"/>
              <a:cs typeface="Times New Roman" panose="02020603050405020304" pitchFamily="18" charset="0"/>
            </a:endParaRPr>
          </a:p>
        </p:txBody>
      </p:sp>
      <p:sp>
        <p:nvSpPr>
          <p:cNvPr id="12" name="文本框 11"/>
          <p:cNvSpPr txBox="1"/>
          <p:nvPr/>
        </p:nvSpPr>
        <p:spPr>
          <a:xfrm>
            <a:off x="989699" y="845279"/>
            <a:ext cx="9520394" cy="3785652"/>
          </a:xfrm>
          <a:prstGeom prst="rect">
            <a:avLst/>
          </a:prstGeom>
          <a:noFill/>
        </p:spPr>
        <p:txBody>
          <a:bodyPr wrap="square">
            <a:spAutoFit/>
          </a:bodyPr>
          <a:lstStyle/>
          <a:p>
            <a:pPr algn="just"/>
            <a:r>
              <a:rPr lang="en" altLang="zh-CN" sz="2400" kern="100" dirty="0">
                <a:effectLst/>
                <a:latin typeface="等线" panose="02010600030101010101" pitchFamily="2" charset="-122"/>
                <a:ea typeface="等线" panose="02010600030101010101" pitchFamily="2" charset="-122"/>
                <a:cs typeface="Times New Roman" panose="02020603050405020304" pitchFamily="18" charset="0"/>
              </a:rPr>
              <a:t>HBase </a:t>
            </a:r>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is a distributed, column-oriented open source database </a:t>
            </a:r>
            <a:r>
              <a:rPr lang="en" altLang="zh-CN" sz="2400" kern="100" dirty="0">
                <a:effectLst/>
                <a:latin typeface="等线" panose="02010600030101010101" pitchFamily="2" charset="-122"/>
                <a:ea typeface="等线" panose="02010600030101010101" pitchFamily="2" charset="-122"/>
                <a:cs typeface="Times New Roman" panose="02020603050405020304" pitchFamily="18" charset="0"/>
              </a:rPr>
              <a:t>that </a:t>
            </a:r>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originated from a </a:t>
            </a:r>
            <a:r>
              <a:rPr lang="en" altLang="zh-CN" sz="2400" kern="100" dirty="0">
                <a:effectLst/>
                <a:latin typeface="等线" panose="02010600030101010101" pitchFamily="2" charset="-122"/>
                <a:ea typeface="等线" panose="02010600030101010101" pitchFamily="2" charset="-122"/>
                <a:cs typeface="Times New Roman" panose="02020603050405020304" pitchFamily="18" charset="0"/>
              </a:rPr>
              <a:t>Google </a:t>
            </a:r>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paper </a:t>
            </a:r>
            <a:r>
              <a:rPr lang="en"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en" altLang="zh-CN" sz="2400" kern="100" dirty="0" err="1">
                <a:effectLst/>
                <a:latin typeface="等线" panose="02010600030101010101" pitchFamily="2" charset="-122"/>
                <a:ea typeface="等线" panose="02010600030101010101" pitchFamily="2" charset="-122"/>
                <a:cs typeface="Times New Roman" panose="02020603050405020304" pitchFamily="18" charset="0"/>
              </a:rPr>
              <a:t>BigTable </a:t>
            </a:r>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 A Distributed Storage System for Structured Data </a:t>
            </a:r>
            <a:r>
              <a:rPr lang="en"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 altLang="zh-CN" sz="2400" kern="100" dirty="0">
                <a:effectLst/>
                <a:latin typeface="等线" panose="02010600030101010101" pitchFamily="2" charset="-122"/>
                <a:ea typeface="等线" panose="02010600030101010101" pitchFamily="2" charset="-122"/>
                <a:cs typeface="Times New Roman" panose="02020603050405020304" pitchFamily="18" charset="0"/>
              </a:rPr>
              <a:t>HBase stores data in the form of tables. Tables consist of rows and columns </a:t>
            </a:r>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For official information about </a:t>
            </a:r>
            <a:r>
              <a:rPr lang="en" altLang="zh-CN" sz="2400" kern="100" dirty="0">
                <a:effectLst/>
                <a:latin typeface="等线" panose="02010600030101010101" pitchFamily="2" charset="-122"/>
                <a:ea typeface="等线" panose="02010600030101010101" pitchFamily="2" charset="-122"/>
                <a:cs typeface="Times New Roman" panose="02020603050405020304" pitchFamily="18" charset="0"/>
              </a:rPr>
              <a:t>HBase </a:t>
            </a:r>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 please visit the </a:t>
            </a:r>
            <a:r>
              <a:rPr lang="en" altLang="zh-CN" sz="2400" kern="100" dirty="0">
                <a:effectLst/>
                <a:latin typeface="等线" panose="02010600030101010101" pitchFamily="2" charset="-122"/>
                <a:ea typeface="等线" panose="02010600030101010101" pitchFamily="2" charset="-122"/>
                <a:cs typeface="Times New Roman" panose="02020603050405020304" pitchFamily="18" charset="0"/>
              </a:rPr>
              <a:t>[HBase </a:t>
            </a:r>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official website </a:t>
            </a:r>
            <a:r>
              <a:rPr lang="en" altLang="zh-CN" sz="2400" kern="100" dirty="0">
                <a:effectLst/>
                <a:latin typeface="等线" panose="02010600030101010101" pitchFamily="2" charset="-122"/>
                <a:ea typeface="等线" panose="02010600030101010101" pitchFamily="2" charset="-122"/>
                <a:cs typeface="Times New Roman" panose="02020603050405020304" pitchFamily="18" charset="0"/>
              </a:rPr>
              <a:t>](http://hbase.apache.org/) </a:t>
            </a:r>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9465" y="573596"/>
            <a:ext cx="8370646"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b="0" i="0" dirty="0">
                <a:solidFill>
                  <a:srgbClr val="333333"/>
                </a:solidFill>
                <a:effectLst/>
                <a:latin typeface="Helvetica Neue"/>
              </a:rPr>
              <a:t>The downloaded version of </a:t>
            </a:r>
            <a:r>
              <a:rPr lang="en" altLang="zh-CN" sz="3600" b="0" i="0" dirty="0" err="1">
                <a:solidFill>
                  <a:srgbClr val="333333"/>
                </a:solidFill>
                <a:effectLst/>
                <a:latin typeface="Helvetica Neue"/>
              </a:rPr>
              <a:t>Hbase is </a:t>
            </a:r>
            <a:r>
              <a:rPr lang="en" altLang="zh-CN" sz="3600" b="0" i="0" dirty="0">
                <a:solidFill>
                  <a:srgbClr val="333333"/>
                </a:solidFill>
                <a:effectLst/>
                <a:latin typeface="Helvetica Neue"/>
              </a:rPr>
              <a:t>hbase-2.5.4</a:t>
            </a:r>
            <a:endParaRPr sz="3600" kern="100" dirty="0">
              <a:solidFill>
                <a:schemeClr val="tx1"/>
              </a:solidFill>
              <a:latin typeface="+mn-ea"/>
              <a:cs typeface="Times New Roman" panose="02020603050405020304" pitchFamily="18" charset="0"/>
            </a:endParaRPr>
          </a:p>
        </p:txBody>
      </p:sp>
      <p:sp>
        <p:nvSpPr>
          <p:cNvPr id="12" name="文本框 11"/>
          <p:cNvSpPr txBox="1"/>
          <p:nvPr/>
        </p:nvSpPr>
        <p:spPr>
          <a:xfrm>
            <a:off x="1055799" y="1976762"/>
            <a:ext cx="9520394" cy="1077218"/>
          </a:xfrm>
          <a:prstGeom prst="rect">
            <a:avLst/>
          </a:prstGeom>
          <a:noFill/>
        </p:spPr>
        <p:txBody>
          <a:bodyPr wrap="square">
            <a:spAutoFit/>
          </a:bodyPr>
          <a:lstStyle/>
          <a:p>
            <a:pPr algn="just"/>
            <a:r>
              <a:rPr lang="en" altLang="en-US" sz="3200" b="1" kern="100" dirty="0">
                <a:effectLst/>
                <a:latin typeface="+mn-ea"/>
                <a:cs typeface="Times New Roman" panose="02020603050405020304" pitchFamily="18" charset="0"/>
              </a:rPr>
              <a:t>Download address:</a:t>
            </a:r>
            <a:endParaRPr lang="en-US" altLang="zh-CN" sz="3200" b="1" kern="100" dirty="0">
              <a:effectLst/>
              <a:latin typeface="+mn-ea"/>
              <a:cs typeface="Times New Roman" panose="02020603050405020304" pitchFamily="18" charset="0"/>
            </a:endParaRPr>
          </a:p>
          <a:p>
            <a:pPr algn="just"/>
            <a:r>
              <a:rPr lang="en" altLang="zh-CN" sz="3200" kern="100" dirty="0">
                <a:effectLst/>
                <a:latin typeface="+mn-ea"/>
                <a:cs typeface="Times New Roman" panose="02020603050405020304" pitchFamily="18" charset="0"/>
              </a:rPr>
              <a:t>https://archive.apache.org/dist/hbase/</a:t>
            </a:r>
            <a:endParaRPr lang="zh-CN" altLang="zh-CN" sz="3200" kern="100" dirty="0">
              <a:effectLst/>
              <a:latin typeface="+mn-ea"/>
              <a:cs typeface="Times New Roman" panose="02020603050405020304" pitchFamily="18" charset="0"/>
            </a:endParaRPr>
          </a:p>
        </p:txBody>
      </p:sp>
      <p:sp>
        <p:nvSpPr>
          <p:cNvPr id="3" name="文本框 2">
            <a:extLst>
              <a:ext uri="{FF2B5EF4-FFF2-40B4-BE49-F238E27FC236}">
                <a16:creationId xmlns:a16="http://schemas.microsoft.com/office/drawing/2014/main" id="{9D31E027-B3A7-48A6-172B-0A966EAD76CA}"/>
              </a:ext>
            </a:extLst>
          </p:cNvPr>
          <p:cNvSpPr txBox="1"/>
          <p:nvPr/>
        </p:nvSpPr>
        <p:spPr>
          <a:xfrm>
            <a:off x="953168" y="4082486"/>
            <a:ext cx="9520393" cy="1569660"/>
          </a:xfrm>
          <a:prstGeom prst="rect">
            <a:avLst/>
          </a:prstGeom>
          <a:noFill/>
        </p:spPr>
        <p:txBody>
          <a:bodyPr wrap="square">
            <a:spAutoFit/>
          </a:bodyPr>
          <a:lstStyle/>
          <a:p>
            <a:r>
              <a:rPr lang="en" altLang="zh-CN" sz="3200" dirty="0" err="1"/>
              <a:t>Firefox browser </a:t>
            </a:r>
            <a:r>
              <a:rPr lang="en" altLang="en-US" sz="3200" dirty="0"/>
              <a:t>that comes with </a:t>
            </a:r>
            <a:r>
              <a:rPr lang="en" altLang="zh-CN" sz="3200" dirty="0"/>
              <a:t>Ubuntu </a:t>
            </a:r>
            <a:r>
              <a:rPr lang="en" altLang="en-US" sz="3200" dirty="0"/>
              <a:t>in the virtual machine to access this guide, and then click the address below to download </a:t>
            </a:r>
            <a:r>
              <a:rPr lang="en" altLang="zh-CN" sz="3200" dirty="0"/>
              <a:t>the HBase </a:t>
            </a:r>
            <a:r>
              <a:rPr lang="en" altLang="en-US" sz="3200" dirty="0"/>
              <a:t>file to the virtual machine </a:t>
            </a:r>
            <a:r>
              <a:rPr lang="en" altLang="zh-CN" sz="3200" dirty="0"/>
              <a:t>Ubuntu </a:t>
            </a:r>
            <a:r>
              <a:rPr lang="en" altLang="en-US" sz="3200" dirty="0"/>
              <a:t>.</a:t>
            </a:r>
          </a:p>
        </p:txBody>
      </p:sp>
    </p:spTree>
    <p:custDataLst>
      <p:tags r:id="rId1"/>
    </p:custDataLst>
    <p:extLst>
      <p:ext uri="{BB962C8B-B14F-4D97-AF65-F5344CB8AC3E}">
        <p14:creationId xmlns:p14="http://schemas.microsoft.com/office/powerpoint/2010/main" val="388617166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9465" y="573596"/>
            <a:ext cx="10261470" cy="120032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 altLang="en-US" sz="3600" b="1" i="0" dirty="0">
                <a:solidFill>
                  <a:srgbClr val="333333"/>
                </a:solidFill>
                <a:effectLst/>
                <a:latin typeface="+mn-ea"/>
              </a:rPr>
              <a:t>installing </a:t>
            </a:r>
            <a:r>
              <a:rPr lang="en" altLang="zh-CN" sz="3600" b="1" i="0" dirty="0">
                <a:solidFill>
                  <a:srgbClr val="333333"/>
                </a:solidFill>
                <a:effectLst/>
                <a:latin typeface="+mn-ea"/>
              </a:rPr>
              <a:t>HBase , please make sure that Hadoop 3.3.5 </a:t>
            </a:r>
            <a:endParaRPr sz="3600" b="1" kern="100" dirty="0">
              <a:solidFill>
                <a:schemeClr val="tx1"/>
              </a:solidFill>
              <a:latin typeface="+mn-ea"/>
              <a:cs typeface="Times New Roman" panose="02020603050405020304" pitchFamily="18" charset="0"/>
            </a:endParaRPr>
          </a:p>
        </p:txBody>
      </p:sp>
      <p:sp>
        <p:nvSpPr>
          <p:cNvPr id="12" name="文本框 11"/>
          <p:cNvSpPr txBox="1"/>
          <p:nvPr/>
        </p:nvSpPr>
        <p:spPr>
          <a:xfrm>
            <a:off x="799465" y="2389596"/>
            <a:ext cx="9520394" cy="1077218"/>
          </a:xfrm>
          <a:prstGeom prst="rect">
            <a:avLst/>
          </a:prstGeom>
          <a:noFill/>
        </p:spPr>
        <p:txBody>
          <a:bodyPr wrap="square">
            <a:spAutoFit/>
          </a:bodyPr>
          <a:lstStyle/>
          <a:p>
            <a:pPr algn="just"/>
            <a:r>
              <a:rPr lang="en" altLang="en-US" sz="3200" b="1" kern="100" dirty="0">
                <a:effectLst/>
                <a:latin typeface="+mn-ea"/>
                <a:cs typeface="Times New Roman" panose="02020603050405020304" pitchFamily="18" charset="0"/>
              </a:rPr>
              <a:t>Download address:</a:t>
            </a:r>
            <a:endParaRPr lang="en-US" altLang="zh-CN" sz="3200" b="1" kern="100" dirty="0">
              <a:effectLst/>
              <a:latin typeface="+mn-ea"/>
              <a:cs typeface="Times New Roman" panose="02020603050405020304" pitchFamily="18" charset="0"/>
            </a:endParaRPr>
          </a:p>
          <a:p>
            <a:pPr algn="just"/>
            <a:r>
              <a:rPr lang="en" altLang="zh-CN" sz="3200" kern="100" dirty="0">
                <a:effectLst/>
                <a:latin typeface="+mn-ea"/>
                <a:cs typeface="Times New Roman" panose="02020603050405020304" pitchFamily="18" charset="0"/>
              </a:rPr>
              <a:t>https://archive.apache.org/dist/hbase/</a:t>
            </a:r>
            <a:endParaRPr lang="zh-CN" altLang="zh-CN" sz="3200" kern="100" dirty="0">
              <a:effectLst/>
              <a:latin typeface="+mn-ea"/>
              <a:cs typeface="Times New Roman" panose="02020603050405020304" pitchFamily="18" charset="0"/>
            </a:endParaRPr>
          </a:p>
        </p:txBody>
      </p:sp>
      <p:sp>
        <p:nvSpPr>
          <p:cNvPr id="3" name="文本框 2">
            <a:extLst>
              <a:ext uri="{FF2B5EF4-FFF2-40B4-BE49-F238E27FC236}">
                <a16:creationId xmlns:a16="http://schemas.microsoft.com/office/drawing/2014/main" id="{9D31E027-B3A7-48A6-172B-0A966EAD76CA}"/>
              </a:ext>
            </a:extLst>
          </p:cNvPr>
          <p:cNvSpPr txBox="1"/>
          <p:nvPr/>
        </p:nvSpPr>
        <p:spPr>
          <a:xfrm>
            <a:off x="953168" y="4082486"/>
            <a:ext cx="9520393" cy="1077218"/>
          </a:xfrm>
          <a:prstGeom prst="rect">
            <a:avLst/>
          </a:prstGeom>
          <a:noFill/>
        </p:spPr>
        <p:txBody>
          <a:bodyPr wrap="square">
            <a:spAutoFit/>
          </a:bodyPr>
          <a:lstStyle/>
          <a:p>
            <a:r>
              <a:rPr lang="en" altLang="en-US" sz="3200" dirty="0"/>
              <a:t>Since </a:t>
            </a:r>
            <a:r>
              <a:rPr lang="en" altLang="zh-CN" sz="3200" dirty="0"/>
              <a:t>HBase is version dependent </a:t>
            </a:r>
            <a:r>
              <a:rPr lang="en" altLang="en-US" sz="3200" dirty="0"/>
              <a:t>on </a:t>
            </a:r>
            <a:r>
              <a:rPr lang="en" altLang="zh-CN" sz="3200" dirty="0"/>
              <a:t>Hadoop </a:t>
            </a:r>
            <a:r>
              <a:rPr lang="en" altLang="en-US" sz="3200" dirty="0"/>
              <a:t>, when installing </a:t>
            </a:r>
            <a:r>
              <a:rPr lang="en" altLang="zh-CN" sz="3200" dirty="0"/>
              <a:t>HBase 2.5.4 </a:t>
            </a:r>
            <a:r>
              <a:rPr lang="en" altLang="en-US" sz="3200" dirty="0"/>
              <a:t>, be sure to install </a:t>
            </a:r>
            <a:r>
              <a:rPr lang="en" altLang="zh-CN" sz="3200" dirty="0"/>
              <a:t>Hadoop 3.3.5 first </a:t>
            </a:r>
            <a:r>
              <a:rPr lang="en" altLang="en-US" sz="3200" dirty="0"/>
              <a:t>.</a:t>
            </a:r>
          </a:p>
        </p:txBody>
      </p:sp>
    </p:spTree>
    <p:custDataLst>
      <p:tags r:id="rId1"/>
    </p:custDataLst>
    <p:extLst>
      <p:ext uri="{BB962C8B-B14F-4D97-AF65-F5344CB8AC3E}">
        <p14:creationId xmlns:p14="http://schemas.microsoft.com/office/powerpoint/2010/main" val="2431607386"/>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45770"/>
            <a:ext cx="9152480"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installation and configuration</a:t>
            </a:r>
          </a:p>
        </p:txBody>
      </p:sp>
      <p:sp>
        <p:nvSpPr>
          <p:cNvPr id="12" name="文本框 11"/>
          <p:cNvSpPr txBox="1"/>
          <p:nvPr/>
        </p:nvSpPr>
        <p:spPr>
          <a:xfrm>
            <a:off x="989698" y="845279"/>
            <a:ext cx="10634611" cy="461665"/>
          </a:xfrm>
          <a:prstGeom prst="rect">
            <a:avLst/>
          </a:prstGeom>
          <a:noFill/>
        </p:spPr>
        <p:txBody>
          <a:bodyPr wrap="square">
            <a:spAutoFit/>
          </a:bodyPr>
          <a:lstStyle/>
          <a:p>
            <a:pPr algn="just"/>
            <a:r>
              <a:rPr lang="en" altLang="en-US" sz="2400" kern="100" dirty="0">
                <a:effectLst/>
                <a:latin typeface="等线" panose="02010600030101010101" pitchFamily="2" charset="-122"/>
                <a:ea typeface="等线" panose="02010600030101010101" pitchFamily="2" charset="-122"/>
                <a:cs typeface="Times New Roman" panose="02020603050405020304" pitchFamily="18" charset="0"/>
              </a:rPr>
              <a:t>See materials: </a:t>
            </a:r>
            <a:r>
              <a:rPr lang="en" altLang="zh-CN" sz="2400" kern="100" dirty="0">
                <a:effectLst/>
                <a:latin typeface="等线" panose="02010600030101010101" pitchFamily="2" charset="-122"/>
                <a:ea typeface="等线" panose="02010600030101010101" pitchFamily="2" charset="-122"/>
                <a:cs typeface="Times New Roman" panose="02020603050405020304" pitchFamily="18" charset="0"/>
              </a:rPr>
              <a:t>https://dblab.xmu.edu.cn/blog/4252/</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2383159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631940"/>
            <a:ext cx="12191365" cy="226060"/>
            <a:chOff x="0" y="10444"/>
            <a:chExt cx="19199" cy="356"/>
          </a:xfrm>
        </p:grpSpPr>
        <p:sp>
          <p:nvSpPr>
            <p:cNvPr id="29" name="矩形 28"/>
            <p:cNvSpPr/>
            <p:nvPr/>
          </p:nvSpPr>
          <p:spPr>
            <a:xfrm>
              <a:off x="6595" y="10444"/>
              <a:ext cx="12605" cy="356"/>
            </a:xfrm>
            <a:prstGeom prst="rect">
              <a:avLst/>
            </a:prstGeom>
            <a:solidFill>
              <a:srgbClr val="1E49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矩形 27"/>
            <p:cNvSpPr/>
            <p:nvPr/>
          </p:nvSpPr>
          <p:spPr>
            <a:xfrm>
              <a:off x="0" y="10444"/>
              <a:ext cx="12605" cy="356"/>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30" name="组合 29"/>
          <p:cNvGrpSpPr/>
          <p:nvPr/>
        </p:nvGrpSpPr>
        <p:grpSpPr>
          <a:xfrm>
            <a:off x="0" y="468630"/>
            <a:ext cx="671830" cy="749300"/>
            <a:chOff x="0" y="1121"/>
            <a:chExt cx="1058" cy="1180"/>
          </a:xfrm>
        </p:grpSpPr>
        <p:sp>
          <p:nvSpPr>
            <p:cNvPr id="31" name="矩形 30"/>
            <p:cNvSpPr/>
            <p:nvPr/>
          </p:nvSpPr>
          <p:spPr>
            <a:xfrm>
              <a:off x="200" y="1321"/>
              <a:ext cx="859" cy="980"/>
            </a:xfrm>
            <a:prstGeom prst="rect">
              <a:avLst/>
            </a:prstGeom>
            <a:noFill/>
            <a:ln w="22225">
              <a:solidFill>
                <a:srgbClr val="1E497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2" name="矩形 31"/>
            <p:cNvSpPr/>
            <p:nvPr/>
          </p:nvSpPr>
          <p:spPr>
            <a:xfrm>
              <a:off x="0" y="1121"/>
              <a:ext cx="859" cy="980"/>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33" name="矩形 32"/>
          <p:cNvSpPr/>
          <p:nvPr/>
        </p:nvSpPr>
        <p:spPr>
          <a:xfrm>
            <a:off x="795388" y="571550"/>
            <a:ext cx="10408523" cy="6451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sz="3600" kern="100" dirty="0">
                <a:solidFill>
                  <a:schemeClr val="tx1"/>
                </a:solidFill>
                <a:latin typeface="+mn-ea"/>
                <a:cs typeface="Times New Roman" panose="02020603050405020304" pitchFamily="18" charset="0"/>
              </a:rPr>
              <a:t>HBase installation and configuration</a:t>
            </a:r>
          </a:p>
        </p:txBody>
      </p:sp>
      <p:sp>
        <p:nvSpPr>
          <p:cNvPr id="100" name="文本框 99"/>
          <p:cNvSpPr txBox="1"/>
          <p:nvPr/>
        </p:nvSpPr>
        <p:spPr>
          <a:xfrm>
            <a:off x="698182" y="1090930"/>
            <a:ext cx="10795635" cy="1495409"/>
          </a:xfrm>
          <a:prstGeom prst="rect">
            <a:avLst/>
          </a:prstGeom>
          <a:noFill/>
          <a:ln w="9525">
            <a:noFill/>
          </a:ln>
        </p:spPr>
        <p:txBody>
          <a:bodyPr wrap="square">
            <a:spAutoFit/>
          </a:bodyPr>
          <a:lstStyle/>
          <a:p>
            <a:pPr lvl="0" indent="266700" algn="l">
              <a:lnSpc>
                <a:spcPct val="200000"/>
              </a:lnSpc>
              <a:spcBef>
                <a:spcPts val="1200"/>
              </a:spcBef>
              <a:spcAft>
                <a:spcPts val="1200"/>
              </a:spcAft>
              <a:buClrTx/>
              <a:buSzTx/>
              <a:buFontTx/>
            </a:pPr>
            <a:r>
              <a:rPr lang="en" altLang="zh-CN" sz="1600" dirty="0">
                <a:latin typeface="+mn-ea"/>
                <a:sym typeface="+mn-ea"/>
              </a:rPr>
              <a:t>1. </a:t>
            </a:r>
            <a:r>
              <a:rPr lang="en" altLang="en-US" sz="1600" dirty="0">
                <a:latin typeface="+mn-ea"/>
                <a:sym typeface="+mn-ea"/>
              </a:rPr>
              <a:t>In the figure, HregionServer and Hmaster are the daemons of habse, and HquorumPeer is the daemon of zookeeper. When the three processes are running at the same time, it means that Hbase is working</a:t>
            </a:r>
            <a:r>
              <a:rPr lang="en-001" altLang="en-US" sz="1600" dirty="0">
                <a:latin typeface="+mn-ea"/>
                <a:sym typeface="+mn-ea"/>
              </a:rPr>
              <a:t> </a:t>
            </a:r>
            <a:r>
              <a:rPr lang="en" altLang="en-US" sz="1600" dirty="0">
                <a:latin typeface="+mn-ea"/>
                <a:sym typeface="+mn-ea"/>
              </a:rPr>
              <a:t>properly. Enter the command</a:t>
            </a:r>
            <a:r>
              <a:rPr lang="en-001" altLang="en-US" sz="1600" dirty="0">
                <a:latin typeface="+mn-ea"/>
                <a:sym typeface="+mn-ea"/>
              </a:rPr>
              <a:t>: </a:t>
            </a:r>
            <a:r>
              <a:rPr lang="en-001" altLang="en-US" sz="1600" dirty="0" err="1">
                <a:solidFill>
                  <a:srgbClr val="FF0000"/>
                </a:solidFill>
                <a:latin typeface="+mn-ea"/>
                <a:sym typeface="+mn-ea"/>
              </a:rPr>
              <a:t>jps</a:t>
            </a:r>
            <a:endParaRPr lang="zh-CN" altLang="en-US" sz="3200" b="1" dirty="0">
              <a:solidFill>
                <a:srgbClr val="FF0000"/>
              </a:solidFill>
              <a:latin typeface="+mn-ea"/>
              <a:sym typeface="+mn-ea"/>
            </a:endParaRPr>
          </a:p>
        </p:txBody>
      </p:sp>
      <p:pic>
        <p:nvPicPr>
          <p:cNvPr id="2" name="图片 1"/>
          <p:cNvPicPr>
            <a:picLocks noChangeAspect="1"/>
          </p:cNvPicPr>
          <p:nvPr/>
        </p:nvPicPr>
        <p:blipFill>
          <a:blip r:embed="rId4" cstate="print"/>
          <a:stretch>
            <a:fillRect/>
          </a:stretch>
        </p:blipFill>
        <p:spPr>
          <a:xfrm>
            <a:off x="2175450" y="2842789"/>
            <a:ext cx="6519129" cy="369812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红蓝几何线条简约答辩开题通用PPT模板"/>
  <p:tag name="COMMONDATA" val="eyJoZGlkIjoiOTZhZDYyOTJkYjg2MDI5MzgzMGFlMjcwMzMwNGZkMDQ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REFSHAPE" val="155548724"/>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24373</TotalTime>
  <Words>4481</Words>
  <Application>Microsoft Office PowerPoint</Application>
  <PresentationFormat>宽屏</PresentationFormat>
  <Paragraphs>473</Paragraphs>
  <Slides>48</Slides>
  <Notes>46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48</vt:i4>
      </vt:variant>
    </vt:vector>
  </HeadingPairs>
  <TitlesOfParts>
    <vt:vector size="62" baseType="lpstr">
      <vt:lpstr>Helvetica Neue</vt:lpstr>
      <vt:lpstr>HiddenHorzOCR</vt:lpstr>
      <vt:lpstr>PingFang SC</vt:lpstr>
      <vt:lpstr>仿宋</vt:lpstr>
      <vt:lpstr>宋体</vt:lpstr>
      <vt:lpstr>微软雅黑</vt:lpstr>
      <vt:lpstr>等线</vt:lpstr>
      <vt:lpstr>Arial</vt:lpstr>
      <vt:lpstr>Arial</vt:lpstr>
      <vt:lpstr>Calibri</vt:lpstr>
      <vt:lpstr>Century Gothic</vt:lpstr>
      <vt:lpstr>Times New Roman</vt:lpstr>
      <vt:lpstr>Wingdings</vt:lpstr>
      <vt:lpstr>Office 主题​​</vt:lpstr>
      <vt:lpstr>Teaching of " Embedded System Design and Application "</vt:lpstr>
      <vt:lpstr>PowerPoint 演示文稿</vt:lpstr>
      <vt:lpstr>PowerPoint 演示文稿</vt:lpstr>
      <vt:lpstr>Learning objectives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 Solution Design</vt:lpstr>
      <vt:lpstr>PowerPoint 演示文稿</vt:lpstr>
      <vt:lpstr>PowerPoint 演示文稿</vt:lpstr>
      <vt:lpstr>PowerPoint 演示文稿</vt:lpstr>
      <vt:lpstr>PowerPoint 演示文稿</vt:lpstr>
      <vt:lpstr>Hbase storage mechanism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红蓝几何线条简约答辩开题通用PPT模板</dc:title>
  <dc:creator>Dell</dc:creator>
  <cp:lastModifiedBy>meng ren</cp:lastModifiedBy>
  <cp:revision>664</cp:revision>
  <dcterms:created xsi:type="dcterms:W3CDTF">2019-06-19T02:08:00Z</dcterms:created>
  <dcterms:modified xsi:type="dcterms:W3CDTF">2024-09-05T02:16:25Z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41CD6C66B99E41CAB6D03D072C181477</vt:lpwstr>
  </property>
</Properties>
</file>