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notesSlides/notesSlide14.xml" ContentType="application/vnd.openxmlformats-officedocument.presentationml.notesSlide+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notesSlides/notesSlide16.xml" ContentType="application/vnd.openxmlformats-officedocument.presentationml.notesSlide+xml"/>
  <Override PartName="/ppt/tags/tag80.xml" ContentType="application/vnd.openxmlformats-officedocument.presentationml.tags+xml"/>
  <Override PartName="/ppt/notesSlides/notesSlide17.xml" ContentType="application/vnd.openxmlformats-officedocument.presentationml.notesSlide+xml"/>
  <Override PartName="/ppt/tags/tag81.xml" ContentType="application/vnd.openxmlformats-officedocument.presentationml.tags+xml"/>
  <Override PartName="/ppt/notesSlides/notesSlide18.xml" ContentType="application/vnd.openxmlformats-officedocument.presentationml.notesSlide+xml"/>
  <Override PartName="/ppt/tags/tag82.xml" ContentType="application/vnd.openxmlformats-officedocument.presentationml.tags+xml"/>
  <Override PartName="/ppt/notesSlides/notesSlide19.xml" ContentType="application/vnd.openxmlformats-officedocument.presentationml.notesSlide+xml"/>
  <Override PartName="/ppt/tags/tag83.xml" ContentType="application/vnd.openxmlformats-officedocument.presentationml.tags+xml"/>
  <Override PartName="/ppt/notesSlides/notesSlide20.xml" ContentType="application/vnd.openxmlformats-officedocument.presentationml.notesSlide+xml"/>
  <Override PartName="/ppt/tags/tag84.xml" ContentType="application/vnd.openxmlformats-officedocument.presentationml.tags+xml"/>
  <Override PartName="/ppt/notesSlides/notesSlide21.xml" ContentType="application/vnd.openxmlformats-officedocument.presentationml.notesSlide+xml"/>
  <Override PartName="/ppt/tags/tag85.xml" ContentType="application/vnd.openxmlformats-officedocument.presentationml.tags+xml"/>
  <Override PartName="/ppt/notesSlides/notesSlide22.xml" ContentType="application/vnd.openxmlformats-officedocument.presentationml.notesSlide+xml"/>
  <Override PartName="/ppt/tags/tag86.xml" ContentType="application/vnd.openxmlformats-officedocument.presentationml.tags+xml"/>
  <Override PartName="/ppt/notesSlides/notesSlide23.xml" ContentType="application/vnd.openxmlformats-officedocument.presentationml.notesSlide+xml"/>
  <Override PartName="/ppt/tags/tag87.xml" ContentType="application/vnd.openxmlformats-officedocument.presentationml.tags+xml"/>
  <Override PartName="/ppt/notesSlides/notesSlide24.xml" ContentType="application/vnd.openxmlformats-officedocument.presentationml.notesSlide+xml"/>
  <Override PartName="/ppt/tags/tag88.xml" ContentType="application/vnd.openxmlformats-officedocument.presentationml.tags+xml"/>
  <Override PartName="/ppt/notesSlides/notesSlide25.xml" ContentType="application/vnd.openxmlformats-officedocument.presentationml.notesSlide+xml"/>
  <Override PartName="/ppt/tags/tag89.xml" ContentType="application/vnd.openxmlformats-officedocument.presentationml.tags+xml"/>
  <Override PartName="/ppt/notesSlides/notesSlide26.xml" ContentType="application/vnd.openxmlformats-officedocument.presentationml.notesSlide+xml"/>
  <Override PartName="/ppt/tags/tag90.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58" r:id="rId2"/>
    <p:sldId id="256" r:id="rId3"/>
    <p:sldId id="410" r:id="rId4"/>
    <p:sldId id="413" r:id="rId5"/>
    <p:sldId id="441" r:id="rId6"/>
    <p:sldId id="419" r:id="rId7"/>
    <p:sldId id="416" r:id="rId8"/>
    <p:sldId id="453" r:id="rId9"/>
    <p:sldId id="449" r:id="rId10"/>
    <p:sldId id="469" r:id="rId11"/>
    <p:sldId id="456" r:id="rId12"/>
    <p:sldId id="452" r:id="rId13"/>
    <p:sldId id="463" r:id="rId14"/>
    <p:sldId id="460" r:id="rId15"/>
    <p:sldId id="466" r:id="rId16"/>
    <p:sldId id="465" r:id="rId17"/>
    <p:sldId id="470" r:id="rId18"/>
    <p:sldId id="414" r:id="rId19"/>
    <p:sldId id="473" r:id="rId20"/>
    <p:sldId id="461" r:id="rId21"/>
    <p:sldId id="462" r:id="rId22"/>
    <p:sldId id="467" r:id="rId23"/>
    <p:sldId id="471" r:id="rId24"/>
    <p:sldId id="472" r:id="rId25"/>
    <p:sldId id="474" r:id="rId26"/>
    <p:sldId id="475" r:id="rId27"/>
    <p:sldId id="468" r:id="rId28"/>
    <p:sldId id="450" r:id="rId29"/>
  </p:sldIdLst>
  <p:sldSz cx="12192000" cy="6858000"/>
  <p:notesSz cx="6858000" cy="9144000"/>
  <p:custDataLst>
    <p:tags r:id="rId32"/>
  </p:custDataLst>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4">
          <p15:clr>
            <a:srgbClr val="A4A3A4"/>
          </p15:clr>
        </p15:guide>
        <p15:guide id="2" pos="374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97D"/>
    <a:srgbClr val="FFFFFF"/>
    <a:srgbClr val="FFC000"/>
    <a:srgbClr val="AD1C1D"/>
    <a:srgbClr val="113748"/>
    <a:srgbClr val="3BB5C4"/>
    <a:srgbClr val="A6A6A6"/>
    <a:srgbClr val="BEBEBE"/>
    <a:srgbClr val="A9DFE5"/>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5592" autoAdjust="0"/>
  </p:normalViewPr>
  <p:slideViewPr>
    <p:cSldViewPr snapToGrid="0">
      <p:cViewPr varScale="1">
        <p:scale>
          <a:sx n="54" d="100"/>
          <a:sy n="54" d="100"/>
        </p:scale>
        <p:origin x="1124" y="52"/>
      </p:cViewPr>
      <p:guideLst>
        <p:guide orient="horz" pos="2254"/>
        <p:guide pos="37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pPr/>
              <a:t>2024/5/15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p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516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pPr/>
              <a:t>2024/5/15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pPr/>
              <a:t>‹#›</a:t>
            </a:fld>
            <a:endParaRPr lang="zh-CN" altLang="en-US"/>
          </a:p>
        </p:txBody>
      </p:sp>
    </p:spTree>
    <p:extLst>
      <p:ext uri="{BB962C8B-B14F-4D97-AF65-F5344CB8AC3E}">
        <p14:creationId xmlns:p14="http://schemas.microsoft.com/office/powerpoint/2010/main" val="166178126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278519B-2265-4DD2-97D9-1DA096F27AE9}"/>
              </a:ext>
            </a:extLst>
          </p:cNvPr>
          <p:cNvSpPr>
            <a:spLocks noGrp="1" noRot="1" noChangeAspect="1" noChangeArrowheads="1" noTextEdit="1"/>
          </p:cNvSpPr>
          <p:nvPr>
            <p:ph type="sldImg" idx="4294967295"/>
          </p:nvPr>
        </p:nvSpPr>
        <p:spPr>
          <a:ln/>
        </p:spPr>
      </p:sp>
      <p:sp>
        <p:nvSpPr>
          <p:cNvPr id="7171" name="文本占位符 2">
            <a:extLst>
              <a:ext uri="{FF2B5EF4-FFF2-40B4-BE49-F238E27FC236}">
                <a16:creationId xmlns:a16="http://schemas.microsoft.com/office/drawing/2014/main" id="{4A4017C2-7F6D-4C5B-968E-438BACCA629B}"/>
              </a:ext>
            </a:extLst>
          </p:cNvPr>
          <p:cNvSpPr>
            <a:spLocks noGrp="1" noChangeArrowheads="1"/>
          </p:cNvSpPr>
          <p:nvPr>
            <p:ph type="body" idx="4294967295"/>
          </p:nvPr>
        </p:nvSpPr>
        <p:spPr/>
        <p:txBody>
          <a:bodyPr>
            <a:prstTxWarp prst="textNoShape">
              <a:avLst/>
            </a:prstTxWarp>
          </a:bodyPr>
          <a:lstStyle/>
          <a:p>
            <a:r xmlns:a="http://schemas.openxmlformats.org/drawingml/2006/main">
              <a:rPr lang="en" altLang="en-US" dirty="0"/>
              <a:t>https://www.renrendoc.com/paper/111762807.html</a:t>
            </a:r>
          </a:p>
          <a:p>
            <a:endParaRPr lang="zh-CN" altLang="en-US" dirty="0"/>
          </a:p>
          <a:p>
            <a:r xmlns:a="http://schemas.openxmlformats.org/drawingml/2006/main">
              <a:rPr lang="en" altLang="en-US" dirty="0"/>
              <a:t>https://www.renrendoc.com/paper/111762807.html</a:t>
            </a:r>
          </a:p>
          <a:p>
            <a:endParaRPr lang="zh-CN" altLang="en-US" dirty="0"/>
          </a:p>
          <a:p>
            <a:r xmlns:a="http://schemas.openxmlformats.org/drawingml/2006/main">
              <a:rPr lang="en" altLang="en-US" dirty="0"/>
              <a:t>Topic: Huffman codec system</a:t>
            </a:r>
          </a:p>
          <a:p>
            <a:r xmlns:a="http://schemas.openxmlformats.org/drawingml/2006/main">
              <a:rPr lang="en" altLang="en-US" dirty="0"/>
              <a:t>Problem description: Open an English article, count the number of times each character appears in the article, and then encode each character using them as full-time. After the encoding is completed, decode the encoding</a:t>
            </a:r>
          </a:p>
          <a:p>
            <a:endParaRPr lang="zh-CN" altLang="en-US" dirty="0"/>
          </a:p>
          <a:p>
            <a:endParaRPr lang="zh-CN" altLang="en-US" dirty="0"/>
          </a:p>
          <a:p>
            <a:r xmlns:a="http://schemas.openxmlformats.org/drawingml/2006/main">
              <a:rPr lang="en" altLang="en-US" dirty="0"/>
              <a:t>CDIO stands for Concept, Design, Implement and Operate. It takes the life cycle from product development to product operation as a carrier, allowing students to actively, practically and organically connect courses. The CDIO training outline divides the abilities of engineering graduates into four levels: basic engineering knowledge, personal ability, interpersonal team ability, and engineering system ability. The outline requires that students achieve the predetermined goals in these four levels through a comprehensive training method.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15</a:t>
            </a:fld>
            <a:endParaRPr lang="zh-CN" altLang="en-US"/>
          </a:p>
        </p:txBody>
      </p:sp>
    </p:spTree>
    <p:extLst>
      <p:ext uri="{BB962C8B-B14F-4D97-AF65-F5344CB8AC3E}">
        <p14:creationId xmlns:p14="http://schemas.microsoft.com/office/powerpoint/2010/main" val="2792407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16</a:t>
            </a:fld>
            <a:endParaRPr lang="zh-CN" altLang="en-US"/>
          </a:p>
        </p:txBody>
      </p:sp>
    </p:spTree>
    <p:extLst>
      <p:ext uri="{BB962C8B-B14F-4D97-AF65-F5344CB8AC3E}">
        <p14:creationId xmlns:p14="http://schemas.microsoft.com/office/powerpoint/2010/main" val="59968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17</a:t>
            </a:fld>
            <a:endParaRPr lang="zh-CN" altLang="en-US"/>
          </a:p>
        </p:txBody>
      </p:sp>
    </p:spTree>
    <p:extLst>
      <p:ext uri="{BB962C8B-B14F-4D97-AF65-F5344CB8AC3E}">
        <p14:creationId xmlns:p14="http://schemas.microsoft.com/office/powerpoint/2010/main" val="191646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19</a:t>
            </a:fld>
            <a:endParaRPr lang="zh-CN" altLang="en-US"/>
          </a:p>
        </p:txBody>
      </p:sp>
    </p:spTree>
    <p:extLst>
      <p:ext uri="{BB962C8B-B14F-4D97-AF65-F5344CB8AC3E}">
        <p14:creationId xmlns:p14="http://schemas.microsoft.com/office/powerpoint/2010/main" val="3849970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22</a:t>
            </a:fld>
            <a:endParaRPr lang="zh-CN" altLang="en-US"/>
          </a:p>
        </p:txBody>
      </p:sp>
    </p:spTree>
    <p:extLst>
      <p:ext uri="{BB962C8B-B14F-4D97-AF65-F5344CB8AC3E}">
        <p14:creationId xmlns:p14="http://schemas.microsoft.com/office/powerpoint/2010/main" val="2541724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23</a:t>
            </a:fld>
            <a:endParaRPr lang="zh-CN" altLang="en-US"/>
          </a:p>
        </p:txBody>
      </p:sp>
    </p:spTree>
    <p:extLst>
      <p:ext uri="{BB962C8B-B14F-4D97-AF65-F5344CB8AC3E}">
        <p14:creationId xmlns:p14="http://schemas.microsoft.com/office/powerpoint/2010/main" val="3527385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24</a:t>
            </a:fld>
            <a:endParaRPr lang="zh-CN" altLang="en-US"/>
          </a:p>
        </p:txBody>
      </p:sp>
    </p:spTree>
    <p:extLst>
      <p:ext uri="{BB962C8B-B14F-4D97-AF65-F5344CB8AC3E}">
        <p14:creationId xmlns:p14="http://schemas.microsoft.com/office/powerpoint/2010/main" val="3288306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25</a:t>
            </a:fld>
            <a:endParaRPr lang="zh-CN" altLang="en-US"/>
          </a:p>
        </p:txBody>
      </p:sp>
    </p:spTree>
    <p:extLst>
      <p:ext uri="{BB962C8B-B14F-4D97-AF65-F5344CB8AC3E}">
        <p14:creationId xmlns:p14="http://schemas.microsoft.com/office/powerpoint/2010/main" val="81712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26</a:t>
            </a:fld>
            <a:endParaRPr lang="zh-CN" altLang="en-US"/>
          </a:p>
        </p:txBody>
      </p:sp>
    </p:spTree>
    <p:extLst>
      <p:ext uri="{BB962C8B-B14F-4D97-AF65-F5344CB8AC3E}">
        <p14:creationId xmlns:p14="http://schemas.microsoft.com/office/powerpoint/2010/main" val="3496457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27</a:t>
            </a:fld>
            <a:endParaRPr lang="zh-CN" altLang="en-US"/>
          </a:p>
        </p:txBody>
      </p:sp>
    </p:spTree>
    <p:extLst>
      <p:ext uri="{BB962C8B-B14F-4D97-AF65-F5344CB8AC3E}">
        <p14:creationId xmlns:p14="http://schemas.microsoft.com/office/powerpoint/2010/main" val="3621248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xmlns:a="http://schemas.openxmlformats.org/drawingml/2006/main">
              <a:rPr lang="en" altLang="zh-CN" dirty="0"/>
              <a:t>Facebook processes nearly 10 billion TB of data every day, </a:t>
            </a:r>
            <a:r xmlns:a="http://schemas.openxmlformats.org/drawingml/2006/main">
              <a:rPr lang="en" altLang="zh-CN" dirty="0"/>
              <a:t>and 250 to 300 TB </a:t>
            </a:r>
            <a:endParaRPr xmlns:a="http://schemas.openxmlformats.org/drawingml/2006/main" lang="zh-CN" altLang="en-US" dirty="0"/>
            <a:r xmlns:a="http://schemas.openxmlformats.org/drawingml/2006/main">
              <a:rPr lang="en" altLang="en-US" dirty="0"/>
              <a:t>of data every month.</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xmlns:a="http://schemas.openxmlformats.org/drawingml/2006/main">
              <a:rPr lang="en" altLang="zh-CN" dirty="0">
                <a:latin typeface="仿宋" panose="02010609060101010101" pitchFamily="49" charset="-122"/>
                <a:ea typeface="仿宋" panose="02010609060101010101" pitchFamily="49" charset="-122"/>
              </a:rPr>
              <a:t>1.2.1 </a:t>
            </a:r>
            <a:r xmlns:a="http://schemas.openxmlformats.org/drawingml/2006/main">
              <a:rPr lang="en" altLang="en-US" dirty="0">
                <a:latin typeface="仿宋" panose="02010609060101010101" pitchFamily="49" charset="-122"/>
                <a:ea typeface="仿宋" panose="02010609060101010101" pitchFamily="49" charset="-122"/>
              </a:rPr>
              <a:t>Advantages</a:t>
            </a:r>
            <a:endParaRPr xmlns:a="http://schemas.openxmlformats.org/drawingml/2006/main" lang="en-US" altLang="zh-CN" dirty="0">
              <a:latin typeface="仿宋" panose="02010609060101010101" pitchFamily="49" charset="-122"/>
              <a:ea typeface="仿宋" panose="02010609060101010101" pitchFamily="49" charset="-122"/>
            </a:endParaRPr>
          </a:p>
          <a:p>
            <a:r xmlns:a="http://schemas.openxmlformats.org/drawingml/2006/main">
              <a:rPr lang="en" altLang="zh-CN" dirty="0">
                <a:latin typeface="仿宋" panose="02010609060101010101" pitchFamily="49" charset="-122"/>
                <a:ea typeface="仿宋" panose="02010609060101010101" pitchFamily="49" charset="-122"/>
              </a:rPr>
              <a:t>1 </a:t>
            </a:r>
            <a:r xmlns:a="http://schemas.openxmlformats.org/drawingml/2006/main">
              <a:rPr lang="en" altLang="en-US" dirty="0">
                <a:latin typeface="仿宋" panose="02010609060101010101" pitchFamily="49" charset="-122"/>
                <a:ea typeface="仿宋" panose="02010609060101010101" pitchFamily="49" charset="-122"/>
              </a:rPr>
              <a:t>)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is easy to program. It can complete a distributed program by simply implementing some interfaces. This distributed program can be distributed to a large number of cheap </a:t>
            </a:r>
            <a:r xmlns:a="http://schemas.openxmlformats.org/drawingml/2006/main">
              <a:rPr lang="en" altLang="zh-CN" dirty="0">
                <a:latin typeface="仿宋" panose="02010609060101010101" pitchFamily="49" charset="-122"/>
                <a:ea typeface="仿宋" panose="02010609060101010101" pitchFamily="49" charset="-122"/>
              </a:rPr>
              <a:t>PC </a:t>
            </a:r>
            <a:r xmlns:a="http://schemas.openxmlformats.org/drawingml/2006/main">
              <a:rPr lang="en" altLang="en-US" dirty="0">
                <a:latin typeface="仿宋" panose="02010609060101010101" pitchFamily="49" charset="-122"/>
                <a:ea typeface="仿宋" panose="02010609060101010101" pitchFamily="49" charset="-122"/>
              </a:rPr>
              <a:t>machines for running. In other words, writing a distributed program is exactly the same as writing a simple serial program. It is because of this feature that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programming has become very popular.</a:t>
            </a:r>
            <a:endParaRPr xmlns:a="http://schemas.openxmlformats.org/drawingml/2006/main" lang="en-US" altLang="zh-CN" dirty="0">
              <a:latin typeface="仿宋" panose="02010609060101010101" pitchFamily="49" charset="-122"/>
              <a:ea typeface="仿宋" panose="02010609060101010101" pitchFamily="49" charset="-122"/>
            </a:endParaRPr>
          </a:p>
          <a:p>
            <a:r xmlns:a="http://schemas.openxmlformats.org/drawingml/2006/main">
              <a:rPr lang="en" altLang="zh-CN" dirty="0">
                <a:latin typeface="仿宋" panose="02010609060101010101" pitchFamily="49" charset="-122"/>
                <a:ea typeface="仿宋" panose="02010609060101010101" pitchFamily="49" charset="-122"/>
              </a:rPr>
              <a:t>2 </a:t>
            </a:r>
            <a:r xmlns:a="http://schemas.openxmlformats.org/drawingml/2006/main">
              <a:rPr lang="en" altLang="en-US" dirty="0">
                <a:latin typeface="仿宋" panose="02010609060101010101" pitchFamily="49" charset="-122"/>
                <a:ea typeface="仿宋" panose="02010609060101010101" pitchFamily="49" charset="-122"/>
              </a:rPr>
              <a:t>) Good scalability When your computing resources cannot be met, you can expand its computing power by simply adding machines.</a:t>
            </a:r>
            <a:endParaRPr xmlns:a="http://schemas.openxmlformats.org/drawingml/2006/main" lang="en-US" altLang="zh-CN" dirty="0">
              <a:latin typeface="仿宋" panose="02010609060101010101" pitchFamily="49" charset="-122"/>
              <a:ea typeface="仿宋" panose="02010609060101010101" pitchFamily="49" charset="-122"/>
            </a:endParaRPr>
          </a:p>
          <a:p>
            <a:r xmlns:a="http://schemas.openxmlformats.org/drawingml/2006/main">
              <a:rPr lang="en" altLang="zh-CN" dirty="0">
                <a:latin typeface="仿宋" panose="02010609060101010101" pitchFamily="49" charset="-122"/>
                <a:ea typeface="仿宋" panose="02010609060101010101" pitchFamily="49" charset="-122"/>
              </a:rPr>
              <a:t>3 </a:t>
            </a:r>
            <a:r xmlns:a="http://schemas.openxmlformats.org/drawingml/2006/main">
              <a:rPr lang="en" altLang="en-US" dirty="0">
                <a:latin typeface="仿宋" panose="02010609060101010101" pitchFamily="49" charset="-122"/>
                <a:ea typeface="仿宋" panose="02010609060101010101" pitchFamily="49" charset="-122"/>
              </a:rPr>
              <a:t>) High fault tolerance The original intention of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design is to enable the program to be deployed on cheap </a:t>
            </a:r>
            <a:r xmlns:a="http://schemas.openxmlformats.org/drawingml/2006/main">
              <a:rPr lang="en" altLang="zh-CN" dirty="0">
                <a:latin typeface="仿宋" panose="02010609060101010101" pitchFamily="49" charset="-122"/>
                <a:ea typeface="仿宋" panose="02010609060101010101" pitchFamily="49" charset="-122"/>
              </a:rPr>
              <a:t>PC </a:t>
            </a:r>
            <a:r xmlns:a="http://schemas.openxmlformats.org/drawingml/2006/main">
              <a:rPr lang="en" altLang="en-US" dirty="0">
                <a:latin typeface="仿宋" panose="02010609060101010101" pitchFamily="49" charset="-122"/>
                <a:ea typeface="仿宋" panose="02010609060101010101" pitchFamily="49" charset="-122"/>
              </a:rPr>
              <a:t>machines, which requires it to have high fault tolerance. For example, if one of the machines fails, it can transfer the computing task on it to another node to run, so that the task will not fail. Moreover, this process does not require human intervention, but is completely </a:t>
            </a:r>
            <a:r xmlns:a="http://schemas.openxmlformats.org/drawingml/2006/main">
              <a:rPr lang="en" altLang="en-US" dirty="0">
                <a:latin typeface="仿宋" panose="02010609060101010101" pitchFamily="49" charset="-122"/>
                <a:ea typeface="仿宋" panose="02010609060101010101" pitchFamily="49" charset="-122"/>
              </a:rPr>
              <a:t>completed within </a:t>
            </a:r>
            <a:endParaRPr xmlns:a="http://schemas.openxmlformats.org/drawingml/2006/main" lang="en-US" altLang="zh-CN" dirty="0">
              <a:latin typeface="仿宋" panose="02010609060101010101" pitchFamily="49" charset="-122"/>
              <a:ea typeface="仿宋" panose="02010609060101010101" pitchFamily="49" charset="-122"/>
            </a:endParaRPr>
            <a:r xmlns:a="http://schemas.openxmlformats.org/drawingml/2006/main">
              <a:rPr lang="en" altLang="zh-CN" dirty="0">
                <a:latin typeface="仿宋" panose="02010609060101010101" pitchFamily="49" charset="-122"/>
                <a:ea typeface="仿宋" panose="02010609060101010101" pitchFamily="49" charset="-122"/>
              </a:rPr>
              <a:t>Hadoop .</a:t>
            </a:r>
          </a:p>
          <a:p>
            <a:r xmlns:a="http://schemas.openxmlformats.org/drawingml/2006/main">
              <a:rPr lang="en" altLang="zh-CN" dirty="0">
                <a:latin typeface="仿宋" panose="02010609060101010101" pitchFamily="49" charset="-122"/>
                <a:ea typeface="仿宋" panose="02010609060101010101" pitchFamily="49" charset="-122"/>
              </a:rPr>
              <a:t>4 </a:t>
            </a:r>
            <a:r xmlns:a="http://schemas.openxmlformats.org/drawingml/2006/main">
              <a:rPr lang="en" altLang="en-US" dirty="0">
                <a:latin typeface="仿宋" panose="02010609060101010101" pitchFamily="49" charset="-122"/>
                <a:ea typeface="仿宋" panose="02010609060101010101" pitchFamily="49" charset="-122"/>
              </a:rPr>
              <a:t>) Suitable for offline processing of massive data above </a:t>
            </a:r>
            <a:r xmlns:a="http://schemas.openxmlformats.org/drawingml/2006/main">
              <a:rPr lang="en" altLang="zh-CN" dirty="0">
                <a:latin typeface="仿宋" panose="02010609060101010101" pitchFamily="49" charset="-122"/>
                <a:ea typeface="仿宋" panose="02010609060101010101" pitchFamily="49" charset="-122"/>
              </a:rPr>
              <a:t>PB </a:t>
            </a:r>
            <a:r xmlns:a="http://schemas.openxmlformats.org/drawingml/2006/main">
              <a:rPr lang="en" altLang="en-US" dirty="0">
                <a:latin typeface="仿宋" panose="02010609060101010101" pitchFamily="49" charset="-122"/>
                <a:ea typeface="仿宋" panose="02010609060101010101" pitchFamily="49" charset="-122"/>
              </a:rPr>
              <a:t>level. It can realize concurrent work of thousands of server clusters and provide data processing capabilities. </a:t>
            </a:r>
            <a:r xmlns:a="http://schemas.openxmlformats.org/drawingml/2006/main">
              <a:rPr lang="en" altLang="zh-CN" dirty="0">
                <a:latin typeface="仿宋" panose="02010609060101010101" pitchFamily="49" charset="-122"/>
                <a:ea typeface="仿宋" panose="02010609060101010101" pitchFamily="49" charset="-122"/>
              </a:rPr>
              <a:t>1.2.2 </a:t>
            </a:r>
            <a:r xmlns:a="http://schemas.openxmlformats.org/drawingml/2006/main">
              <a:rPr lang="en" altLang="en-US" dirty="0">
                <a:latin typeface="仿宋" panose="02010609060101010101" pitchFamily="49" charset="-122"/>
                <a:ea typeface="仿宋" panose="02010609060101010101" pitchFamily="49" charset="-122"/>
              </a:rPr>
              <a:t>Disadvantages </a:t>
            </a:r>
            <a:r xmlns:a="http://schemas.openxmlformats.org/drawingml/2006/main">
              <a:rPr lang="en" altLang="zh-CN" dirty="0">
                <a:latin typeface="仿宋" panose="02010609060101010101" pitchFamily="49" charset="-122"/>
                <a:ea typeface="仿宋" panose="02010609060101010101" pitchFamily="49" charset="-122"/>
              </a:rPr>
              <a:t>1 </a:t>
            </a:r>
            <a:r xmlns:a="http://schemas.openxmlformats.org/drawingml/2006/main">
              <a:rPr lang="en" altLang="en-US" dirty="0">
                <a:latin typeface="仿宋" panose="02010609060101010101" pitchFamily="49" charset="-122"/>
                <a:ea typeface="仿宋" panose="02010609060101010101" pitchFamily="49" charset="-122"/>
              </a:rPr>
              <a:t>) Not good at real-time computing.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cannot </a:t>
            </a:r>
            <a:r xmlns:a="http://schemas.openxmlformats.org/drawingml/2006/main">
              <a:rPr lang="en" altLang="en-US" dirty="0">
                <a:latin typeface="仿宋" panose="02010609060101010101" pitchFamily="49" charset="-122"/>
                <a:ea typeface="仿宋" panose="02010609060101010101" pitchFamily="49" charset="-122"/>
              </a:rPr>
              <a:t>return results within milliseconds or seconds like </a:t>
            </a:r>
            <a:r xmlns:a="http://schemas.openxmlformats.org/drawingml/2006/main">
              <a:rPr lang="en" altLang="zh-CN" dirty="0">
                <a:latin typeface="仿宋" panose="02010609060101010101" pitchFamily="49" charset="-122"/>
                <a:ea typeface="仿宋" panose="02010609060101010101" pitchFamily="49" charset="-122"/>
              </a:rPr>
              <a:t>MySQL . </a:t>
            </a:r>
            <a:r xmlns:a="http://schemas.openxmlformats.org/drawingml/2006/main">
              <a:rPr lang="en" altLang="zh-CN" dirty="0">
                <a:latin typeface="仿宋" panose="02010609060101010101" pitchFamily="49" charset="-122"/>
                <a:ea typeface="仿宋" panose="02010609060101010101" pitchFamily="49" charset="-122"/>
              </a:rPr>
              <a:t>2 </a:t>
            </a:r>
            <a:r xmlns:a="http://schemas.openxmlformats.org/drawingml/2006/main">
              <a:rPr lang="en" altLang="en-US" dirty="0">
                <a:latin typeface="仿宋" panose="02010609060101010101" pitchFamily="49" charset="-122"/>
                <a:ea typeface="仿宋" panose="02010609060101010101" pitchFamily="49" charset="-122"/>
              </a:rPr>
              <a:t>) Not good at streaming computing. The input data of streaming computing is dynamic, while the input data set of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is static and cannot change dynamically. This is because the design characteristics of </a:t>
            </a:r>
            <a:r xmlns:a="http://schemas.openxmlformats.org/drawingml/2006/main">
              <a:rPr lang="en" altLang="zh-CN" dirty="0">
                <a:latin typeface="仿宋" panose="02010609060101010101" pitchFamily="49" charset="-122"/>
                <a:ea typeface="仿宋" panose="02010609060101010101" pitchFamily="49" charset="-122"/>
              </a:rPr>
              <a:t>MapReduce </a:t>
            </a:r>
            <a:r xmlns:a="http://schemas.openxmlformats.org/drawingml/2006/main">
              <a:rPr lang="en" altLang="en-US" dirty="0">
                <a:latin typeface="仿宋" panose="02010609060101010101" pitchFamily="49" charset="-122"/>
                <a:ea typeface="仿宋" panose="02010609060101010101" pitchFamily="49" charset="-122"/>
              </a:rPr>
              <a:t>itself determine that the data source must be static.</a:t>
            </a:r>
          </a:p>
          <a:p>
            <a:r xmlns:a="http://schemas.openxmlformats.org/drawingml/2006/main">
              <a:rPr lang="en" altLang="zh-CN" dirty="0">
                <a:latin typeface="仿宋" panose="02010609060101010101" pitchFamily="49" charset="-122"/>
                <a:ea typeface="仿宋" panose="02010609060101010101" pitchFamily="49" charset="-122"/>
              </a:rPr>
              <a:t>————————————————</a:t>
            </a:r>
          </a:p>
          <a:p>
            <a:r xmlns:a="http://schemas.openxmlformats.org/drawingml/2006/main">
              <a:rPr lang="en" altLang="en-US" sz="900" dirty="0">
                <a:latin typeface="仿宋" panose="02010609060101010101" pitchFamily="49" charset="-122"/>
                <a:ea typeface="仿宋" panose="02010609060101010101" pitchFamily="49" charset="-122"/>
              </a:rPr>
              <a:t>Copyright Statement: This article is </a:t>
            </a:r>
            <a:r xmlns:a="http://schemas.openxmlformats.org/drawingml/2006/main">
              <a:rPr lang="en" altLang="en-US" sz="900" dirty="0">
                <a:latin typeface="仿宋" panose="02010609060101010101" pitchFamily="49" charset="-122"/>
                <a:ea typeface="仿宋" panose="02010609060101010101" pitchFamily="49" charset="-122"/>
              </a:rPr>
              <a:t>an original article by </a:t>
            </a:r>
            <a:r xmlns:a="http://schemas.openxmlformats.org/drawingml/2006/main">
              <a:rPr lang="en" altLang="zh-CN" sz="900" dirty="0">
                <a:latin typeface="仿宋" panose="02010609060101010101" pitchFamily="49" charset="-122"/>
                <a:ea typeface="仿宋" panose="02010609060101010101" pitchFamily="49" charset="-122"/>
              </a:rPr>
              <a:t>CSDN </a:t>
            </a:r>
            <a:r xmlns:a="http://schemas.openxmlformats.org/drawingml/2006/main">
              <a:rPr lang="en" altLang="en-US" sz="900" dirty="0">
                <a:latin typeface="仿宋" panose="02010609060101010101" pitchFamily="49" charset="-122"/>
                <a:ea typeface="仿宋" panose="02010609060101010101" pitchFamily="49" charset="-122"/>
              </a:rPr>
              <a:t>blogger " </a:t>
            </a:r>
            <a:r xmlns:a="http://schemas.openxmlformats.org/drawingml/2006/main">
              <a:rPr lang="en" altLang="zh-CN" sz="900" dirty="0">
                <a:latin typeface="仿宋" panose="02010609060101010101" pitchFamily="49" charset="-122"/>
                <a:ea typeface="仿宋" panose="02010609060101010101" pitchFamily="49" charset="-122"/>
              </a:rPr>
              <a:t>mischen520 " and complies with the </a:t>
            </a:r>
            <a:r xmlns:a="http://schemas.openxmlformats.org/drawingml/2006/main">
              <a:rPr lang="en" altLang="zh-CN" sz="900" dirty="0">
                <a:latin typeface="仿宋" panose="02010609060101010101" pitchFamily="49" charset="-122"/>
                <a:ea typeface="仿宋" panose="02010609060101010101" pitchFamily="49" charset="-122"/>
              </a:rPr>
              <a:t>CC 4.0 BY-SA </a:t>
            </a:r>
            <a:r xmlns:a="http://schemas.openxmlformats.org/drawingml/2006/main">
              <a:rPr lang="en" altLang="en-US" sz="900" dirty="0">
                <a:latin typeface="仿宋" panose="02010609060101010101" pitchFamily="49" charset="-122"/>
                <a:ea typeface="仿宋" panose="02010609060101010101" pitchFamily="49" charset="-122"/>
              </a:rPr>
              <a:t>copyright agreement. Please attach the original source link and this statement when reprinting.</a:t>
            </a:r>
          </a:p>
          <a:p>
            <a:r xmlns:a="http://schemas.openxmlformats.org/drawingml/2006/main">
              <a:rPr lang="en" altLang="en-US" sz="900" dirty="0">
                <a:latin typeface="仿宋" panose="02010609060101010101" pitchFamily="49" charset="-122"/>
                <a:ea typeface="仿宋" panose="02010609060101010101" pitchFamily="49" charset="-122"/>
              </a:rPr>
              <a:t>Original link: </a:t>
            </a:r>
            <a:r xmlns:a="http://schemas.openxmlformats.org/drawingml/2006/main">
              <a:rPr lang="en" altLang="zh-CN" sz="900" dirty="0">
                <a:latin typeface="仿宋" panose="02010609060101010101" pitchFamily="49" charset="-122"/>
                <a:ea typeface="仿宋" panose="02010609060101010101" pitchFamily="49" charset="-122"/>
              </a:rPr>
              <a:t>https://blog.csdn.net/miachen520/article/details/116395310</a:t>
            </a:r>
            <a:endParaRPr xmlns:a="http://schemas.openxmlformats.org/drawingml/2006/main" lang="zh-CN" altLang="en-US" sz="9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10</a:t>
            </a:fld>
            <a:endParaRPr lang="zh-CN" altLang="en-US"/>
          </a:p>
        </p:txBody>
      </p:sp>
    </p:spTree>
    <p:extLst>
      <p:ext uri="{BB962C8B-B14F-4D97-AF65-F5344CB8AC3E}">
        <p14:creationId xmlns:p14="http://schemas.microsoft.com/office/powerpoint/2010/main" val="2324351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pPr/>
              <a:t>2024/5/15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2024/5/15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2024/5/15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extLst>
      <p:ext uri="{BB962C8B-B14F-4D97-AF65-F5344CB8AC3E}">
        <p14:creationId xmlns:p14="http://schemas.microsoft.com/office/powerpoint/2010/main" val="401267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2024/5/15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2024/5/15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2024/5/15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2024/5/15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pPr/>
              <a:t>2024/5/15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2024/5/15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pPr/>
              <a:t>2024/5/15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9.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FBFBB711-F7B4-4314-BF0C-2212F0F53CCD}"/>
              </a:ext>
            </a:extLst>
          </p:cNvPr>
          <p:cNvSpPr>
            <a:spLocks noGrp="1" noChangeArrowheads="1"/>
          </p:cNvSpPr>
          <p:nvPr>
            <p:ph type="ctrTitle" idx="4294967295"/>
          </p:nvPr>
        </p:nvSpPr>
        <p:spPr>
          <a:xfrm>
            <a:off x="2057400" y="1155700"/>
            <a:ext cx="7010400" cy="762000"/>
          </a:xfrm>
        </p:spPr>
        <p:txBody>
          <a:bodyPr vert="horz" wrap="square" lIns="91440" tIns="45720" rIns="91440" bIns="45720" numCol="1" rtlCol="0" anchor="ctr" anchorCtr="0" compatLnSpc="1">
            <a:prstTxWarp prst="textNoShape">
              <a:avLst/>
            </a:prstTxWarp>
            <a:normAutofit/>
          </a:bodyPr>
          <a:lstStyle/>
          <a:p>
            <a:pPr xmlns:a="http://schemas.openxmlformats.org/drawingml/2006/main" algn="ctr" defTabSz="914377">
              <a:defRPr/>
            </a:pPr>
            <a:r xmlns:a="http://schemas.openxmlformats.org/drawingml/2006/main">
              <a:rPr lang="en" altLang="en-US" sz="3200">
                <a:solidFill>
                  <a:srgbClr val="FFFFFF"/>
                </a:solidFill>
                <a:effectLst>
                  <a:outerShdw blurRad="38100" dist="38100" dir="2700000" algn="tl">
                    <a:srgbClr val="C0C0C0"/>
                  </a:outerShdw>
                </a:effectLst>
                <a:latin typeface="Century Gothic" pitchFamily="2" charset="0"/>
              </a:rPr>
              <a:t>Teaching of </a:t>
            </a:r>
            <a:r xmlns:a="http://schemas.openxmlformats.org/drawingml/2006/main">
              <a:rPr lang="en" altLang="zh-CN" sz="3200">
                <a:solidFill>
                  <a:srgbClr val="FFFFFF"/>
                </a:solidFill>
                <a:effectLst>
                  <a:outerShdw blurRad="38100" dist="38100" dir="2700000" algn="tl">
                    <a:srgbClr val="C0C0C0"/>
                  </a:outerShdw>
                </a:effectLst>
                <a:latin typeface="Century Gothic" pitchFamily="2" charset="0"/>
              </a:rPr>
              <a:t>" </a:t>
            </a:r>
            <a:r xmlns:a="http://schemas.openxmlformats.org/drawingml/2006/main">
              <a:rPr lang="en" altLang="en-US" sz="3200">
                <a:solidFill>
                  <a:srgbClr val="FFFFFF"/>
                </a:solidFill>
                <a:effectLst>
                  <a:outerShdw blurRad="38100" dist="38100" dir="2700000" algn="tl">
                    <a:srgbClr val="C0C0C0"/>
                  </a:outerShdw>
                </a:effectLst>
                <a:latin typeface="Century Gothic" pitchFamily="2" charset="0"/>
              </a:rPr>
              <a:t>Embedded System Design and Application </a:t>
            </a:r>
            <a:r xmlns:a="http://schemas.openxmlformats.org/drawingml/2006/main">
              <a:rPr lang="en" altLang="zh-CN" sz="3200">
                <a:solidFill>
                  <a:srgbClr val="FFFFFF"/>
                </a:solidFill>
                <a:effectLst>
                  <a:outerShdw blurRad="38100" dist="38100" dir="2700000" algn="tl">
                    <a:srgbClr val="C0C0C0"/>
                  </a:outerShdw>
                </a:effectLst>
                <a:latin typeface="Century Gothic" pitchFamily="2" charset="0"/>
              </a:rPr>
              <a:t>"</a:t>
            </a:r>
          </a:p>
        </p:txBody>
      </p:sp>
      <p:pic>
        <p:nvPicPr>
          <p:cNvPr id="6147" name="Picture 8">
            <a:extLst>
              <a:ext uri="{FF2B5EF4-FFF2-40B4-BE49-F238E27FC236}">
                <a16:creationId xmlns:a16="http://schemas.microsoft.com/office/drawing/2014/main" id="{79CF8F86-B753-49B2-9A4B-8C27B12FB01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9">
            <a:extLst>
              <a:ext uri="{FF2B5EF4-FFF2-40B4-BE49-F238E27FC236}">
                <a16:creationId xmlns:a16="http://schemas.microsoft.com/office/drawing/2014/main" id="{9407CBBE-17F2-491A-AD1A-58EDC5AF2891}"/>
              </a:ext>
            </a:extLst>
          </p:cNvPr>
          <p:cNvSpPr>
            <a:spLocks noChangeArrowheads="1"/>
          </p:cNvSpPr>
          <p:nvPr/>
        </p:nvSpPr>
        <p:spPr bwMode="auto">
          <a:xfrm>
            <a:off x="3216276" y="1780700"/>
            <a:ext cx="5254625" cy="707886"/>
          </a:xfrm>
          <a:prstGeom prst="rect">
            <a:avLst/>
          </a:prstGeom>
          <a:noFill/>
          <a:ln w="9525">
            <a:noFill/>
            <a:miter lim="800000"/>
          </a:ln>
          <a:effectLst/>
        </p:spPr>
        <p:txBody>
          <a:bodyPr wrap="square">
            <a:spAutoFit/>
          </a:bodyPr>
          <a:lstStyle/>
          <a:p>
            <a:pPr xmlns:a="http://schemas.openxmlformats.org/drawingml/2006/main" algn="ctr" fontAlgn="base">
              <a:spcBef>
                <a:spcPct val="0"/>
              </a:spcBef>
              <a:spcAft>
                <a:spcPct val="0"/>
              </a:spcAft>
              <a:defRPr/>
            </a:pPr>
            <a:r xmlns:a="http://schemas.openxmlformats.org/drawingml/2006/main">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Distributed </a:t>
            </a:r>
            <a:r xmlns:a="http://schemas.openxmlformats.org/drawingml/2006/main">
              <a:rPr lang="e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Big Data </a:t>
            </a:r>
            <a:r xmlns:a="http://schemas.openxmlformats.org/drawingml/2006/main">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Technology</a:t>
            </a:r>
            <a:endParaRPr xmlns:a="http://schemas.openxmlformats.org/drawingml/2006/main" lang="zh-C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5127" name="Rectangle 12">
            <a:extLst>
              <a:ext uri="{FF2B5EF4-FFF2-40B4-BE49-F238E27FC236}">
                <a16:creationId xmlns:a16="http://schemas.microsoft.com/office/drawing/2014/main" id="{A4E93280-0B62-4A48-ADF0-0C5481D29C6C}"/>
              </a:ext>
            </a:extLst>
          </p:cNvPr>
          <p:cNvSpPr>
            <a:spLocks noChangeArrowheads="1"/>
          </p:cNvSpPr>
          <p:nvPr/>
        </p:nvSpPr>
        <p:spPr bwMode="auto">
          <a:xfrm>
            <a:off x="3467102" y="4310064"/>
            <a:ext cx="4752975" cy="461665"/>
          </a:xfrm>
          <a:prstGeom prst="rect">
            <a:avLst/>
          </a:prstGeom>
          <a:noFill/>
          <a:ln w="9525">
            <a:noFill/>
            <a:miter lim="800000"/>
          </a:ln>
          <a:effectLst/>
        </p:spPr>
        <p:txBody>
          <a:bodyPr>
            <a:spAutoFit/>
          </a:bodyPr>
          <a:lstStyle/>
          <a:p>
            <a:pPr xmlns:a="http://schemas.openxmlformats.org/drawingml/2006/main" algn="ctr" fontAlgn="base">
              <a:spcBef>
                <a:spcPct val="0"/>
              </a:spcBef>
              <a:spcAft>
                <a:spcPct val="0"/>
              </a:spcAft>
              <a:defRPr/>
            </a:pPr>
            <a:r xmlns:a="http://schemas.openxmlformats.org/drawingml/2006/main">
              <a:rPr lang="en" altLang="en-US" sz="24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Dai Jiagang</a:t>
            </a:r>
          </a:p>
        </p:txBody>
      </p:sp>
      <p:sp>
        <p:nvSpPr>
          <p:cNvPr id="5128" name="Rectangle 13">
            <a:extLst>
              <a:ext uri="{FF2B5EF4-FFF2-40B4-BE49-F238E27FC236}">
                <a16:creationId xmlns:a16="http://schemas.microsoft.com/office/drawing/2014/main" id="{6FDCCA59-A583-44E4-9B46-2BB6106469A7}"/>
              </a:ext>
            </a:extLst>
          </p:cNvPr>
          <p:cNvSpPr>
            <a:spLocks noChangeArrowheads="1"/>
          </p:cNvSpPr>
          <p:nvPr/>
        </p:nvSpPr>
        <p:spPr bwMode="auto">
          <a:xfrm>
            <a:off x="3422651" y="3168649"/>
            <a:ext cx="5324475" cy="523220"/>
          </a:xfrm>
          <a:prstGeom prst="rect">
            <a:avLst/>
          </a:prstGeom>
          <a:noFill/>
          <a:ln w="9525">
            <a:noFill/>
            <a:miter lim="800000"/>
          </a:ln>
          <a:effectLst/>
        </p:spPr>
        <p:txBody>
          <a:bodyPr>
            <a:spAutoFit/>
          </a:bodyPr>
          <a:lstStyle/>
          <a:p>
            <a:pPr xmlns:a="http://schemas.openxmlformats.org/drawingml/2006/main" algn="ctr" fontAlgn="base">
              <a:spcBef>
                <a:spcPct val="0"/>
              </a:spcBef>
              <a:spcAft>
                <a:spcPct val="0"/>
              </a:spcAft>
              <a:defRPr/>
            </a:pPr>
            <a:r xmlns:a="http://schemas.openxmlformats.org/drawingml/2006/main">
              <a:rPr lang="en"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xmlns:a="http://schemas.openxmlformats.org/drawingml/2006/main">
              <a:rPr lang="en" altLang="en-US"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Department of Big Data Management and Application</a:t>
            </a:r>
            <a:endParaRPr xmlns:a="http://schemas.openxmlformats.org/drawingml/2006/main" lang="en-US"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pic>
        <p:nvPicPr>
          <p:cNvPr id="6151" name="Picture 14">
            <a:extLst>
              <a:ext uri="{FF2B5EF4-FFF2-40B4-BE49-F238E27FC236}">
                <a16:creationId xmlns:a16="http://schemas.microsoft.com/office/drawing/2014/main" id="{8FDC46C3-34CB-4C7C-93E7-C87012DA2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1" y="5224465"/>
            <a:ext cx="95154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图片 1">
            <a:extLst>
              <a:ext uri="{FF2B5EF4-FFF2-40B4-BE49-F238E27FC236}">
                <a16:creationId xmlns:a16="http://schemas.microsoft.com/office/drawing/2014/main" id="{103EA71B-87AB-4192-AAA1-E8A26B6AC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1" y="149226"/>
            <a:ext cx="478631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88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2857500" y="1668090"/>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n" altLang="en-US" sz="6000" kern="100" dirty="0">
                <a:latin typeface="+mn-ea"/>
                <a:cs typeface="Times New Roman" panose="02020603050405020304" pitchFamily="18" charset="0"/>
              </a:rPr>
              <a:t>Solution Design</a:t>
            </a:r>
            <a:endParaRPr xmlns:a="http://schemas.openxmlformats.org/drawingml/2006/main" lang="zh-CN" altLang="en-US" sz="6000" kern="100" dirty="0">
              <a:solidFill>
                <a:schemeClr val="tx1"/>
              </a:solidFill>
              <a:latin typeface="+mn-ea"/>
              <a:cs typeface="Times New Roman" panose="02020603050405020304" pitchFamily="18" charset="0"/>
            </a:endParaRPr>
          </a:p>
        </p:txBody>
      </p:sp>
      <p:sp>
        <p:nvSpPr>
          <p:cNvPr id="13" name="文本框 12"/>
          <p:cNvSpPr txBox="1"/>
          <p:nvPr/>
        </p:nvSpPr>
        <p:spPr>
          <a:xfrm>
            <a:off x="1819237" y="3121904"/>
            <a:ext cx="8521420" cy="2935547"/>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nSpc>
                <a:spcPct val="200000"/>
              </a:lnSpc>
            </a:pPr>
            <a:r xmlns:a="http://schemas.openxmlformats.org/drawingml/2006/main">
              <a:rPr lang="en" altLang="en-US" sz="2400" dirty="0">
                <a:solidFill>
                  <a:schemeClr val="tx1"/>
                </a:solidFill>
                <a:latin typeface="+mn-ea"/>
              </a:rPr>
              <a:t>Word frequency statistics are usually divided into multiple steps. We need to decompose these steps and correspond </a:t>
            </a:r>
            <a:r xmlns:a="http://schemas.openxmlformats.org/drawingml/2006/main">
              <a:rPr lang="en" altLang="en-US" sz="2400" dirty="0">
                <a:latin typeface="+mn-ea"/>
              </a:rPr>
              <a:t>them to the specific steps of the </a:t>
            </a:r>
            <a:endParaRPr xmlns:a="http://schemas.openxmlformats.org/drawingml/2006/main" lang="en-US" altLang="zh-CN" sz="2400" dirty="0">
              <a:latin typeface="+mn-ea"/>
            </a:endParaRPr>
            <a:r xmlns:a="http://schemas.openxmlformats.org/drawingml/2006/main">
              <a:rPr lang="en" altLang="zh-CN" sz="2400" dirty="0">
                <a:solidFill>
                  <a:schemeClr val="tx1"/>
                </a:solidFill>
                <a:latin typeface="+mn-ea"/>
              </a:rPr>
              <a:t>MapReduce programming framework.</a:t>
            </a:r>
          </a:p>
          <a:p>
            <a:pPr xmlns:a="http://schemas.openxmlformats.org/drawingml/2006/main">
              <a:lnSpc>
                <a:spcPct val="200000"/>
              </a:lnSpc>
            </a:pPr>
            <a:r xmlns:a="http://schemas.openxmlformats.org/drawingml/2006/main">
              <a:rPr lang="en" altLang="zh-CN" sz="2400" dirty="0">
                <a:solidFill>
                  <a:schemeClr val="tx1"/>
                </a:solidFill>
                <a:latin typeface="+mn-ea"/>
              </a:rPr>
              <a:t>        </a:t>
            </a:r>
            <a:r xmlns:a="http://schemas.openxmlformats.org/drawingml/2006/main">
              <a:rPr lang="en" altLang="en-US" sz="2400" dirty="0">
                <a:solidFill>
                  <a:schemeClr val="tx1"/>
                </a:solidFill>
                <a:latin typeface="+mn-ea"/>
              </a:rPr>
              <a:t>Usually, we need to </a:t>
            </a:r>
            <a:r xmlns:a="http://schemas.openxmlformats.org/drawingml/2006/main">
              <a:rPr lang="en" altLang="en-US" sz="2400" dirty="0">
                <a:solidFill>
                  <a:schemeClr val="tx1"/>
                </a:solidFill>
                <a:latin typeface="+mn-ea"/>
              </a:rPr>
              <a:t>design </a:t>
            </a:r>
            <a:r xmlns:a="http://schemas.openxmlformats.org/drawingml/2006/main">
              <a:rPr lang="en" altLang="zh-CN" sz="2400" b="1" dirty="0">
                <a:solidFill>
                  <a:schemeClr val="tx1"/>
                </a:solidFill>
                <a:latin typeface="+mn-ea"/>
              </a:rPr>
              <a:t>Mapper for </a:t>
            </a:r>
            <a:r xmlns:a="http://schemas.openxmlformats.org/drawingml/2006/main">
              <a:rPr lang="en" altLang="zh-CN" sz="2400" dirty="0">
                <a:solidFill>
                  <a:schemeClr val="tx1"/>
                </a:solidFill>
                <a:latin typeface="+mn-ea"/>
              </a:rPr>
              <a:t>the map phase and </a:t>
            </a:r>
            <a:r xmlns:a="http://schemas.openxmlformats.org/drawingml/2006/main">
              <a:rPr lang="en" altLang="zh-CN" sz="2400" b="1" dirty="0">
                <a:solidFill>
                  <a:schemeClr val="tx1"/>
                </a:solidFill>
                <a:latin typeface="+mn-ea"/>
              </a:rPr>
              <a:t>Reducer </a:t>
            </a:r>
            <a:r xmlns:a="http://schemas.openxmlformats.org/drawingml/2006/main">
              <a:rPr lang="en" altLang="en-US" sz="2400" dirty="0">
                <a:solidFill>
                  <a:schemeClr val="tx1"/>
                </a:solidFill>
                <a:latin typeface="+mn-ea"/>
              </a:rPr>
              <a:t>for the </a:t>
            </a:r>
            <a:r xmlns:a="http://schemas.openxmlformats.org/drawingml/2006/main">
              <a:rPr lang="en" altLang="zh-CN" sz="2400" dirty="0">
                <a:solidFill>
                  <a:schemeClr val="tx1"/>
                </a:solidFill>
                <a:latin typeface="+mn-ea"/>
              </a:rPr>
              <a:t>reduce </a:t>
            </a:r>
            <a:r xmlns:a="http://schemas.openxmlformats.org/drawingml/2006/main">
              <a:rPr lang="en" altLang="en-US" sz="2400" dirty="0">
                <a:solidFill>
                  <a:schemeClr val="tx1"/>
                </a:solidFill>
                <a:latin typeface="+mn-ea"/>
              </a:rPr>
              <a:t>phase respectively </a:t>
            </a:r>
            <a:r xmlns:a="http://schemas.openxmlformats.org/drawingml/2006/main">
              <a:rPr lang="en" altLang="en-US" sz="1600" dirty="0">
                <a:solidFill>
                  <a:schemeClr val="tx1"/>
                </a:solidFill>
                <a:latin typeface="+mn-ea"/>
              </a:rPr>
              <a:t>.</a:t>
            </a:r>
          </a:p>
        </p:txBody>
      </p:sp>
      <p:sp>
        <p:nvSpPr>
          <p:cNvPr id="12" name="圆角矩形 11"/>
          <p:cNvSpPr/>
          <p:nvPr/>
        </p:nvSpPr>
        <p:spPr>
          <a:xfrm>
            <a:off x="5083810" y="800549"/>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05730" y="866247"/>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Tree>
    <p:custDataLst>
      <p:tags r:id="rId1"/>
    </p:custDataLst>
    <p:extLst>
      <p:ext uri="{BB962C8B-B14F-4D97-AF65-F5344CB8AC3E}">
        <p14:creationId xmlns:p14="http://schemas.microsoft.com/office/powerpoint/2010/main" val="250503161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Basic process of word frequency statistics</a:t>
            </a:r>
          </a:p>
        </p:txBody>
      </p:sp>
      <p:sp>
        <p:nvSpPr>
          <p:cNvPr id="11" name="Freeform 5"/>
          <p:cNvSpPr/>
          <p:nvPr/>
        </p:nvSpPr>
        <p:spPr bwMode="auto">
          <a:xfrm rot="5400000">
            <a:off x="1448031" y="1609476"/>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2" name="文本框 13"/>
          <p:cNvSpPr txBox="1"/>
          <p:nvPr/>
        </p:nvSpPr>
        <p:spPr>
          <a:xfrm>
            <a:off x="1480488" y="1713602"/>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3" name="Freeform 5"/>
          <p:cNvSpPr/>
          <p:nvPr/>
        </p:nvSpPr>
        <p:spPr bwMode="auto">
          <a:xfrm rot="5400000">
            <a:off x="1432109" y="239399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4" name="文本框 19"/>
          <p:cNvSpPr txBox="1"/>
          <p:nvPr/>
        </p:nvSpPr>
        <p:spPr>
          <a:xfrm>
            <a:off x="1450918" y="2530236"/>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
        <p:nvSpPr>
          <p:cNvPr id="15" name="TextBox 14"/>
          <p:cNvSpPr txBox="1"/>
          <p:nvPr/>
        </p:nvSpPr>
        <p:spPr>
          <a:xfrm>
            <a:off x="2470245" y="1774210"/>
            <a:ext cx="4940490" cy="369332"/>
          </a:xfrm>
          <a:prstGeom prst="rect">
            <a:avLst/>
          </a:prstGeom>
          <a:noFill/>
        </p:spPr>
        <p:txBody>
          <a:bodyPr wrap="square" rtlCol="0">
            <a:spAutoFit/>
          </a:bodyPr>
          <a:lstStyle/>
          <a:p>
            <a:r xmlns:a="http://schemas.openxmlformats.org/drawingml/2006/main">
              <a:rPr lang="en" altLang="en-US" dirty="0"/>
              <a:t>Cleaning: remove punctuation marks and other content that are not relevant to the analysis</a:t>
            </a:r>
          </a:p>
        </p:txBody>
      </p:sp>
      <p:sp>
        <p:nvSpPr>
          <p:cNvPr id="16" name="TextBox 15"/>
          <p:cNvSpPr txBox="1"/>
          <p:nvPr/>
        </p:nvSpPr>
        <p:spPr>
          <a:xfrm>
            <a:off x="2470245" y="2562697"/>
            <a:ext cx="4940490" cy="369332"/>
          </a:xfrm>
          <a:prstGeom prst="rect">
            <a:avLst/>
          </a:prstGeom>
          <a:noFill/>
        </p:spPr>
        <p:txBody>
          <a:bodyPr wrap="square" rtlCol="0">
            <a:spAutoFit/>
          </a:bodyPr>
          <a:lstStyle/>
          <a:p>
            <a:r xmlns:a="http://schemas.openxmlformats.org/drawingml/2006/main">
              <a:rPr lang="en" altLang="en-US" dirty="0"/>
              <a:t>Word segmentation: split the sentence into individual words</a:t>
            </a:r>
            <a:endParaRPr xmlns:a="http://schemas.openxmlformats.org/drawingml/2006/main" lang="en-US" altLang="zh-CN" dirty="0"/>
          </a:p>
        </p:txBody>
      </p:sp>
      <p:sp>
        <p:nvSpPr>
          <p:cNvPr id="17" name="Freeform 5"/>
          <p:cNvSpPr/>
          <p:nvPr/>
        </p:nvSpPr>
        <p:spPr bwMode="auto">
          <a:xfrm rot="5400000">
            <a:off x="1448032" y="354437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8" name="文本框 13"/>
          <p:cNvSpPr txBox="1"/>
          <p:nvPr/>
        </p:nvSpPr>
        <p:spPr>
          <a:xfrm>
            <a:off x="1480489" y="3648501"/>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03</a:t>
            </a:r>
          </a:p>
        </p:txBody>
      </p:sp>
      <p:sp>
        <p:nvSpPr>
          <p:cNvPr id="21" name="Freeform 5"/>
          <p:cNvSpPr/>
          <p:nvPr/>
        </p:nvSpPr>
        <p:spPr bwMode="auto">
          <a:xfrm rot="5400000">
            <a:off x="1434384" y="4634502"/>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2" name="文本框 19"/>
          <p:cNvSpPr txBox="1"/>
          <p:nvPr/>
        </p:nvSpPr>
        <p:spPr>
          <a:xfrm>
            <a:off x="1466842" y="4770743"/>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04</a:t>
            </a:r>
          </a:p>
        </p:txBody>
      </p:sp>
      <p:sp>
        <p:nvSpPr>
          <p:cNvPr id="23" name="TextBox 22"/>
          <p:cNvSpPr txBox="1"/>
          <p:nvPr/>
        </p:nvSpPr>
        <p:spPr>
          <a:xfrm>
            <a:off x="2513462" y="3711383"/>
            <a:ext cx="4940490" cy="369332"/>
          </a:xfrm>
          <a:prstGeom prst="rect">
            <a:avLst/>
          </a:prstGeom>
          <a:noFill/>
        </p:spPr>
        <p:txBody>
          <a:bodyPr wrap="square" rtlCol="0">
            <a:spAutoFit/>
          </a:bodyPr>
          <a:lstStyle/>
          <a:p>
            <a:r xmlns:a="http://schemas.openxmlformats.org/drawingml/2006/main">
              <a:rPr lang="en" altLang="en-US" dirty="0"/>
              <a:t>Feature word selection: only count and analyze words of interest</a:t>
            </a:r>
          </a:p>
        </p:txBody>
      </p:sp>
      <p:sp>
        <p:nvSpPr>
          <p:cNvPr id="24" name="TextBox 23"/>
          <p:cNvSpPr txBox="1"/>
          <p:nvPr/>
        </p:nvSpPr>
        <p:spPr>
          <a:xfrm>
            <a:off x="2554406" y="4830500"/>
            <a:ext cx="4940490" cy="369332"/>
          </a:xfrm>
          <a:prstGeom prst="rect">
            <a:avLst/>
          </a:prstGeom>
          <a:noFill/>
        </p:spPr>
        <p:txBody>
          <a:bodyPr wrap="square" rtlCol="0">
            <a:spAutoFit/>
          </a:bodyPr>
          <a:lstStyle/>
          <a:p>
            <a:r xmlns:a="http://schemas.openxmlformats.org/drawingml/2006/main">
              <a:rPr lang="en" altLang="en-US" dirty="0"/>
              <a:t>Word frequency statistics: count the number of times a word appears in an article</a:t>
            </a:r>
          </a:p>
        </p:txBody>
      </p:sp>
      <p:sp>
        <p:nvSpPr>
          <p:cNvPr id="25" name="Freeform 5"/>
          <p:cNvSpPr/>
          <p:nvPr/>
        </p:nvSpPr>
        <p:spPr bwMode="auto">
          <a:xfrm rot="5400000">
            <a:off x="1406534" y="5432986"/>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6" name="文本框 13"/>
          <p:cNvSpPr txBox="1"/>
          <p:nvPr/>
        </p:nvSpPr>
        <p:spPr>
          <a:xfrm>
            <a:off x="1438991" y="5537112"/>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05</a:t>
            </a:r>
          </a:p>
        </p:txBody>
      </p:sp>
      <p:sp>
        <p:nvSpPr>
          <p:cNvPr id="27" name="TextBox 26"/>
          <p:cNvSpPr txBox="1"/>
          <p:nvPr/>
        </p:nvSpPr>
        <p:spPr>
          <a:xfrm>
            <a:off x="2631354" y="5623828"/>
            <a:ext cx="6638375" cy="369332"/>
          </a:xfrm>
          <a:prstGeom prst="rect">
            <a:avLst/>
          </a:prstGeom>
          <a:noFill/>
        </p:spPr>
        <p:txBody>
          <a:bodyPr wrap="square" rtlCol="0">
            <a:spAutoFit/>
          </a:bodyPr>
          <a:lstStyle/>
          <a:p>
            <a:r xmlns:a="http://schemas.openxmlformats.org/drawingml/2006/main">
              <a:rPr lang="en" altLang="en-US" dirty="0"/>
              <a:t>Analysis: Analyze the number of times a word appears to obtain information such as the focus and context of the article.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rot="5400000">
            <a:off x="700196" y="2781482"/>
            <a:ext cx="2263538"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grpSp>
        <p:nvGrpSpPr>
          <p:cNvPr id="3" name="组合 39"/>
          <p:cNvGrpSpPr/>
          <p:nvPr/>
        </p:nvGrpSpPr>
        <p:grpSpPr>
          <a:xfrm>
            <a:off x="2872938" y="2045443"/>
            <a:ext cx="1237644" cy="3476708"/>
            <a:chOff x="6513185" y="1505098"/>
            <a:chExt cx="1237644" cy="3476708"/>
          </a:xfrm>
        </p:grpSpPr>
        <p:grpSp>
          <p:nvGrpSpPr>
            <p:cNvPr id="4" name="组合 40"/>
            <p:cNvGrpSpPr/>
            <p:nvPr/>
          </p:nvGrpSpPr>
          <p:grpSpPr>
            <a:xfrm>
              <a:off x="6542832" y="1540886"/>
              <a:ext cx="1180597" cy="3406659"/>
              <a:chOff x="4573915" y="1725671"/>
              <a:chExt cx="1180597" cy="3406659"/>
            </a:xfrm>
          </p:grpSpPr>
          <p:sp>
            <p:nvSpPr>
              <p:cNvPr id="46" name="任意多边形 19"/>
              <p:cNvSpPr/>
              <p:nvPr/>
            </p:nvSpPr>
            <p:spPr>
              <a:xfrm>
                <a:off x="5226992" y="1725671"/>
                <a:ext cx="527520" cy="3406659"/>
              </a:xfrm>
              <a:custGeom>
                <a:avLst/>
                <a:gdLst>
                  <a:gd name="connsiteX0" fmla="*/ 0 w 702129"/>
                  <a:gd name="connsiteY0" fmla="*/ 0 h 4122057"/>
                  <a:gd name="connsiteX1" fmla="*/ 702129 w 702129"/>
                  <a:gd name="connsiteY1" fmla="*/ 0 h 4122057"/>
                  <a:gd name="connsiteX2" fmla="*/ 702129 w 702129"/>
                  <a:gd name="connsiteY2" fmla="*/ 4122057 h 4122057"/>
                  <a:gd name="connsiteX3" fmla="*/ 0 w 702129"/>
                  <a:gd name="connsiteY3" fmla="*/ 4122057 h 4122057"/>
                  <a:gd name="connsiteX0-1" fmla="*/ 702129 w 793569"/>
                  <a:gd name="connsiteY0-2" fmla="*/ 4122057 h 4213497"/>
                  <a:gd name="connsiteX1-3" fmla="*/ 0 w 793569"/>
                  <a:gd name="connsiteY1-4" fmla="*/ 4122057 h 4213497"/>
                  <a:gd name="connsiteX2-5" fmla="*/ 0 w 793569"/>
                  <a:gd name="connsiteY2-6" fmla="*/ 0 h 4213497"/>
                  <a:gd name="connsiteX3-7" fmla="*/ 702129 w 793569"/>
                  <a:gd name="connsiteY3-8" fmla="*/ 0 h 4213497"/>
                  <a:gd name="connsiteX4" fmla="*/ 793569 w 793569"/>
                  <a:gd name="connsiteY4" fmla="*/ 4213497 h 4213497"/>
                  <a:gd name="connsiteX0-9" fmla="*/ 702129 w 702129"/>
                  <a:gd name="connsiteY0-10" fmla="*/ 4122057 h 4122057"/>
                  <a:gd name="connsiteX1-11" fmla="*/ 0 w 702129"/>
                  <a:gd name="connsiteY1-12" fmla="*/ 4122057 h 4122057"/>
                  <a:gd name="connsiteX2-13" fmla="*/ 0 w 702129"/>
                  <a:gd name="connsiteY2-14" fmla="*/ 0 h 4122057"/>
                  <a:gd name="connsiteX3-15" fmla="*/ 702129 w 702129"/>
                  <a:gd name="connsiteY3-16" fmla="*/ 0 h 4122057"/>
                </a:gdLst>
                <a:ahLst/>
                <a:cxnLst>
                  <a:cxn ang="0">
                    <a:pos x="connsiteX0-1" y="connsiteY0-2"/>
                  </a:cxn>
                  <a:cxn ang="0">
                    <a:pos x="connsiteX1-3" y="connsiteY1-4"/>
                  </a:cxn>
                  <a:cxn ang="0">
                    <a:pos x="connsiteX2-5" y="connsiteY2-6"/>
                  </a:cxn>
                  <a:cxn ang="0">
                    <a:pos x="connsiteX3-7" y="connsiteY3-8"/>
                  </a:cxn>
                </a:cxnLst>
                <a:rect l="l" t="t" r="r" b="b"/>
                <a:pathLst>
                  <a:path w="702129" h="4122057">
                    <a:moveTo>
                      <a:pt x="702129" y="4122057"/>
                    </a:moveTo>
                    <a:lnTo>
                      <a:pt x="0" y="4122057"/>
                    </a:lnTo>
                    <a:lnTo>
                      <a:pt x="0" y="0"/>
                    </a:lnTo>
                    <a:lnTo>
                      <a:pt x="702129" y="0"/>
                    </a:lnTo>
                  </a:path>
                </a:pathLst>
              </a:custGeom>
              <a:noFill/>
              <a:ln w="158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cxnSp>
            <p:nvCxnSpPr>
              <p:cNvPr id="47" name="直接连接符 46"/>
              <p:cNvCxnSpPr/>
              <p:nvPr/>
            </p:nvCxnSpPr>
            <p:spPr>
              <a:xfrm flipV="1">
                <a:off x="4573915" y="3429040"/>
                <a:ext cx="1180465" cy="889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椭圆 41"/>
            <p:cNvSpPr/>
            <p:nvPr/>
          </p:nvSpPr>
          <p:spPr>
            <a:xfrm>
              <a:off x="6513185" y="321487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3" name="椭圆 42"/>
            <p:cNvSpPr/>
            <p:nvPr/>
          </p:nvSpPr>
          <p:spPr>
            <a:xfrm>
              <a:off x="7681211" y="3210430"/>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4" name="椭圆 43"/>
            <p:cNvSpPr/>
            <p:nvPr/>
          </p:nvSpPr>
          <p:spPr>
            <a:xfrm>
              <a:off x="7681211" y="491423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5" name="椭圆 44"/>
            <p:cNvSpPr/>
            <p:nvPr/>
          </p:nvSpPr>
          <p:spPr>
            <a:xfrm>
              <a:off x="7681211" y="1505098"/>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sp>
        <p:nvSpPr>
          <p:cNvPr id="48" name="Freeform 5"/>
          <p:cNvSpPr/>
          <p:nvPr/>
        </p:nvSpPr>
        <p:spPr bwMode="auto">
          <a:xfrm rot="5400000">
            <a:off x="4150287" y="1745951"/>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49" name="Freeform 5"/>
          <p:cNvSpPr/>
          <p:nvPr/>
        </p:nvSpPr>
        <p:spPr bwMode="auto">
          <a:xfrm rot="5400000">
            <a:off x="4150287" y="3436580"/>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 name="Freeform 5"/>
          <p:cNvSpPr/>
          <p:nvPr/>
        </p:nvSpPr>
        <p:spPr bwMode="auto">
          <a:xfrm rot="5400000">
            <a:off x="4150287" y="512720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8" name="文本框 17"/>
          <p:cNvSpPr txBox="1"/>
          <p:nvPr/>
        </p:nvSpPr>
        <p:spPr>
          <a:xfrm>
            <a:off x="4986020" y="1875790"/>
            <a:ext cx="5949315"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What needs to be done for each subtask after decomposition?</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What is input?</a:t>
            </a:r>
            <a:endParaRPr xmlns:a="http://schemas.openxmlformats.org/drawingml/2006/main" lang="en-US" altLang="zh-CN" sz="1600" dirty="0">
              <a:latin typeface="+mn-ea"/>
            </a:endParaRPr>
          </a:p>
          <a:p>
            <a:pPr xmlns:a="http://schemas.openxmlformats.org/drawingml/2006/main" algn="l"/>
            <a:r xmlns:a="http://schemas.openxmlformats.org/drawingml/2006/main">
              <a:rPr lang="en" altLang="zh-CN" sz="1600" dirty="0">
                <a:solidFill>
                  <a:schemeClr val="tx1"/>
                </a:solidFill>
                <a:latin typeface="+mn-ea"/>
              </a:rPr>
              <a:t>        </a:t>
            </a:r>
            <a:r xmlns:a="http://schemas.openxmlformats.org/drawingml/2006/main">
              <a:rPr lang="en" altLang="en-US" sz="1600" dirty="0">
                <a:solidFill>
                  <a:schemeClr val="tx1"/>
                </a:solidFill>
                <a:latin typeface="+mn-ea"/>
              </a:rPr>
              <a:t>HOW DOES IT HANDLE?</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What is the output?</a:t>
            </a:r>
            <a:endParaRPr xmlns:a="http://schemas.openxmlformats.org/drawingml/2006/main" lang="zh-CN" altLang="en-US" sz="1600" dirty="0">
              <a:solidFill>
                <a:schemeClr val="tx1"/>
              </a:solidFill>
              <a:latin typeface="+mn-ea"/>
            </a:endParaRPr>
          </a:p>
        </p:txBody>
      </p:sp>
      <p:sp>
        <p:nvSpPr>
          <p:cNvPr id="19" name="文本框 18"/>
          <p:cNvSpPr txBox="1"/>
          <p:nvPr/>
        </p:nvSpPr>
        <p:spPr>
          <a:xfrm>
            <a:off x="4986020" y="3667125"/>
            <a:ext cx="5949315"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How to summarize the intermediate results?</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What is input?</a:t>
            </a:r>
            <a:endParaRPr xmlns:a="http://schemas.openxmlformats.org/drawingml/2006/main" lang="en-US" altLang="zh-CN" sz="1600" dirty="0">
              <a:latin typeface="+mn-ea"/>
            </a:endParaRPr>
          </a:p>
          <a:p>
            <a:pPr xmlns:a="http://schemas.openxmlformats.org/drawingml/2006/main" algn="l"/>
            <a:r xmlns:a="http://schemas.openxmlformats.org/drawingml/2006/main">
              <a:rPr lang="en" altLang="zh-CN" sz="1600" dirty="0">
                <a:solidFill>
                  <a:schemeClr val="tx1"/>
                </a:solidFill>
                <a:latin typeface="+mn-ea"/>
              </a:rPr>
              <a:t>        </a:t>
            </a:r>
            <a:r xmlns:a="http://schemas.openxmlformats.org/drawingml/2006/main">
              <a:rPr lang="en" altLang="en-US" sz="1600" dirty="0">
                <a:solidFill>
                  <a:schemeClr val="tx1"/>
                </a:solidFill>
                <a:latin typeface="+mn-ea"/>
              </a:rPr>
              <a:t>How to summarize?</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What is the output?</a:t>
            </a:r>
            <a:endParaRPr xmlns:a="http://schemas.openxmlformats.org/drawingml/2006/main" lang="zh-CN" altLang="en-US" sz="1600" dirty="0">
              <a:solidFill>
                <a:schemeClr val="tx1"/>
              </a:solidFill>
              <a:latin typeface="+mn-ea"/>
            </a:endParaRPr>
          </a:p>
        </p:txBody>
      </p:sp>
      <p:sp>
        <p:nvSpPr>
          <p:cNvPr id="21" name="文本框 20"/>
          <p:cNvSpPr txBox="1"/>
          <p:nvPr/>
        </p:nvSpPr>
        <p:spPr>
          <a:xfrm>
            <a:off x="4986020" y="5394960"/>
            <a:ext cx="5949315"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How to execute our parallel program?</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Specify </a:t>
            </a:r>
            <a:r xmlns:a="http://schemas.openxmlformats.org/drawingml/2006/main">
              <a:rPr lang="en" altLang="zh-CN" sz="1600" dirty="0">
                <a:latin typeface="+mn-ea"/>
              </a:rPr>
              <a:t>the Mapper </a:t>
            </a:r>
            <a:r xmlns:a="http://schemas.openxmlformats.org/drawingml/2006/main">
              <a:rPr lang="en" altLang="en-US" sz="1600" dirty="0">
                <a:latin typeface="+mn-ea"/>
              </a:rPr>
              <a:t>program</a:t>
            </a:r>
            <a:endParaRPr xmlns:a="http://schemas.openxmlformats.org/drawingml/2006/main" lang="en-US" altLang="zh-CN" sz="1600" dirty="0">
              <a:latin typeface="+mn-ea"/>
            </a:endParaRPr>
          </a:p>
          <a:p>
            <a:pPr xmlns:a="http://schemas.openxmlformats.org/drawingml/2006/main" algn="l"/>
            <a:r xmlns:a="http://schemas.openxmlformats.org/drawingml/2006/main">
              <a:rPr lang="en" altLang="zh-CN" sz="1600" dirty="0">
                <a:solidFill>
                  <a:schemeClr val="tx1"/>
                </a:solidFill>
                <a:latin typeface="+mn-ea"/>
              </a:rPr>
              <a:t>        </a:t>
            </a:r>
            <a:r xmlns:a="http://schemas.openxmlformats.org/drawingml/2006/main">
              <a:rPr lang="en" altLang="en-US" sz="1600" dirty="0">
                <a:solidFill>
                  <a:schemeClr val="tx1"/>
                </a:solidFill>
                <a:latin typeface="+mn-ea"/>
              </a:rPr>
              <a:t>Specifying </a:t>
            </a:r>
            <a:r xmlns:a="http://schemas.openxmlformats.org/drawingml/2006/main">
              <a:rPr lang="en" altLang="zh-CN" sz="1600" dirty="0">
                <a:solidFill>
                  <a:schemeClr val="tx1"/>
                </a:solidFill>
                <a:latin typeface="+mn-ea"/>
              </a:rPr>
              <a:t>the Reducer </a:t>
            </a:r>
            <a:r xmlns:a="http://schemas.openxmlformats.org/drawingml/2006/main">
              <a:rPr lang="en" altLang="en-US" sz="1600" dirty="0">
                <a:solidFill>
                  <a:schemeClr val="tx1"/>
                </a:solidFill>
                <a:latin typeface="+mn-ea"/>
              </a:rPr>
              <a:t>Program</a:t>
            </a:r>
            <a:endParaRPr xmlns:a="http://schemas.openxmlformats.org/drawingml/2006/main" lang="en-US" altLang="zh-CN" sz="1600" dirty="0">
              <a:solidFill>
                <a:schemeClr val="tx1"/>
              </a:solidFill>
              <a:latin typeface="+mn-ea"/>
            </a:endParaRPr>
          </a:p>
          <a:p>
            <a:pPr xmlns:a="http://schemas.openxmlformats.org/drawingml/2006/main" algn="l"/>
            <a:r xmlns:a="http://schemas.openxmlformats.org/drawingml/2006/main">
              <a:rPr lang="en" altLang="zh-CN" sz="1600" dirty="0">
                <a:latin typeface="+mn-ea"/>
              </a:rPr>
              <a:t>        </a:t>
            </a:r>
            <a:r xmlns:a="http://schemas.openxmlformats.org/drawingml/2006/main">
              <a:rPr lang="en" altLang="en-US" sz="1600" dirty="0">
                <a:latin typeface="+mn-ea"/>
              </a:rPr>
              <a:t>Specify input and output formats</a:t>
            </a:r>
            <a:endParaRPr xmlns:a="http://schemas.openxmlformats.org/drawingml/2006/main" lang="zh-CN" altLang="en-US" sz="1600" dirty="0">
              <a:solidFill>
                <a:schemeClr val="tx1"/>
              </a:solidFill>
              <a:latin typeface="+mn-ea"/>
            </a:endParaRPr>
          </a:p>
        </p:txBody>
      </p:sp>
      <p:sp>
        <p:nvSpPr>
          <p:cNvPr id="25" name="文本框 24"/>
          <p:cNvSpPr txBox="1"/>
          <p:nvPr/>
        </p:nvSpPr>
        <p:spPr>
          <a:xfrm>
            <a:off x="4986655" y="1414145"/>
            <a:ext cx="43117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2400" b="1" dirty="0">
                <a:solidFill>
                  <a:schemeClr val="tx1"/>
                </a:solidFill>
                <a:latin typeface="+mn-ea"/>
              </a:rPr>
              <a:t>Writing </a:t>
            </a:r>
            <a:r xmlns:a="http://schemas.openxmlformats.org/drawingml/2006/main">
              <a:rPr lang="en" altLang="zh-CN" sz="2400" b="1" dirty="0">
                <a:solidFill>
                  <a:schemeClr val="tx1"/>
                </a:solidFill>
                <a:latin typeface="+mn-ea"/>
              </a:rPr>
              <a:t>a Map </a:t>
            </a:r>
            <a:r xmlns:a="http://schemas.openxmlformats.org/drawingml/2006/main">
              <a:rPr lang="en" altLang="en-US" sz="2400" b="1" dirty="0">
                <a:solidFill>
                  <a:schemeClr val="tx1"/>
                </a:solidFill>
                <a:latin typeface="+mn-ea"/>
              </a:rPr>
              <a:t>Program</a:t>
            </a:r>
          </a:p>
        </p:txBody>
      </p:sp>
      <p:sp>
        <p:nvSpPr>
          <p:cNvPr id="29" name="文本框 28"/>
          <p:cNvSpPr txBox="1"/>
          <p:nvPr/>
        </p:nvSpPr>
        <p:spPr>
          <a:xfrm>
            <a:off x="4986655" y="3202940"/>
            <a:ext cx="414547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2400" b="1" dirty="0">
                <a:solidFill>
                  <a:schemeClr val="tx1"/>
                </a:solidFill>
                <a:latin typeface="+mn-ea"/>
              </a:rPr>
              <a:t>Writing </a:t>
            </a:r>
            <a:r xmlns:a="http://schemas.openxmlformats.org/drawingml/2006/main">
              <a:rPr lang="en" altLang="zh-CN" sz="2400" b="1" dirty="0">
                <a:solidFill>
                  <a:schemeClr val="tx1"/>
                </a:solidFill>
                <a:latin typeface="+mn-ea"/>
              </a:rPr>
              <a:t>Reducer </a:t>
            </a:r>
            <a:r xmlns:a="http://schemas.openxmlformats.org/drawingml/2006/main">
              <a:rPr lang="en" altLang="en-US" sz="2400" b="1" dirty="0">
                <a:solidFill>
                  <a:schemeClr val="tx1"/>
                </a:solidFill>
                <a:latin typeface="+mn-ea"/>
              </a:rPr>
              <a:t>Programs</a:t>
            </a:r>
          </a:p>
        </p:txBody>
      </p:sp>
      <p:sp>
        <p:nvSpPr>
          <p:cNvPr id="32" name="文本框 31"/>
          <p:cNvSpPr txBox="1"/>
          <p:nvPr/>
        </p:nvSpPr>
        <p:spPr>
          <a:xfrm>
            <a:off x="4987290" y="4989830"/>
            <a:ext cx="555799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2400" b="1" dirty="0">
                <a:solidFill>
                  <a:schemeClr val="tx1"/>
                </a:solidFill>
                <a:latin typeface="+mn-ea"/>
              </a:rPr>
              <a:t>Write </a:t>
            </a:r>
            <a:r xmlns:a="http://schemas.openxmlformats.org/drawingml/2006/main">
              <a:rPr lang="en" altLang="zh-CN" sz="2400" b="1" dirty="0">
                <a:solidFill>
                  <a:schemeClr val="tx1"/>
                </a:solidFill>
                <a:latin typeface="+mn-ea"/>
              </a:rPr>
              <a:t>the main </a:t>
            </a:r>
            <a:r xmlns:a="http://schemas.openxmlformats.org/drawingml/2006/main">
              <a:rPr lang="en" altLang="en-US" sz="2400" b="1" dirty="0">
                <a:solidFill>
                  <a:schemeClr val="tx1"/>
                </a:solidFill>
                <a:latin typeface="+mn-ea"/>
              </a:rPr>
              <a:t>method </a:t>
            </a:r>
            <a:r xmlns:a="http://schemas.openxmlformats.org/drawingml/2006/main">
              <a:rPr lang="en" altLang="zh-CN" sz="2400" b="1" dirty="0">
                <a:solidFill>
                  <a:schemeClr val="tx1"/>
                </a:solidFill>
                <a:latin typeface="+mn-ea"/>
              </a:rPr>
              <a:t>( </a:t>
            </a:r>
            <a:r xmlns:a="http://schemas.openxmlformats.org/drawingml/2006/main">
              <a:rPr lang="en" altLang="en-US" sz="2400" b="1" dirty="0">
                <a:solidFill>
                  <a:schemeClr val="tx1"/>
                </a:solidFill>
                <a:latin typeface="+mn-ea"/>
              </a:rPr>
              <a:t>job startup program </a:t>
            </a:r>
            <a:r xmlns:a="http://schemas.openxmlformats.org/drawingml/2006/main">
              <a:rPr lang="en" altLang="zh-CN" sz="2400" b="1" dirty="0">
                <a:solidFill>
                  <a:schemeClr val="tx1"/>
                </a:solidFill>
                <a:latin typeface="+mn-ea"/>
              </a:rPr>
              <a:t>)</a:t>
            </a:r>
            <a:endParaRPr xmlns:a="http://schemas.openxmlformats.org/drawingml/2006/main" lang="zh-CN" altLang="en-US" sz="2400" b="1" dirty="0">
              <a:solidFill>
                <a:schemeClr val="tx1"/>
              </a:solidFill>
              <a:latin typeface="+mn-ea"/>
            </a:endParaRPr>
          </a:p>
        </p:txBody>
      </p:sp>
      <p:grpSp>
        <p:nvGrpSpPr>
          <p:cNvPr id="8" name="组合 3"/>
          <p:cNvGrpSpPr/>
          <p:nvPr/>
        </p:nvGrpSpPr>
        <p:grpSpPr>
          <a:xfrm>
            <a:off x="0" y="468630"/>
            <a:ext cx="671830" cy="749300"/>
            <a:chOff x="0" y="1121"/>
            <a:chExt cx="1058" cy="1180"/>
          </a:xfrm>
        </p:grpSpPr>
        <p:sp>
          <p:nvSpPr>
            <p:cNvPr id="5" name="矩形 4"/>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7" name="矩形 6"/>
          <p:cNvSpPr/>
          <p:nvPr/>
        </p:nvSpPr>
        <p:spPr>
          <a:xfrm>
            <a:off x="795389" y="571550"/>
            <a:ext cx="680641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zh-CN" sz="3600" kern="100" dirty="0">
                <a:latin typeface="+mn-ea"/>
                <a:cs typeface="Times New Roman" panose="02020603050405020304" pitchFamily="18" charset="0"/>
              </a:rPr>
              <a:t>MapReduce </a:t>
            </a:r>
            <a:r xmlns:a="http://schemas.openxmlformats.org/drawingml/2006/main">
              <a:rPr lang="en" altLang="en-US" sz="3600" kern="100" dirty="0">
                <a:latin typeface="+mn-ea"/>
                <a:cs typeface="Times New Roman" panose="02020603050405020304" pitchFamily="18" charset="0"/>
              </a:rPr>
              <a:t>Program Writing Process</a:t>
            </a:r>
            <a:endParaRPr xmlns:a="http://schemas.openxmlformats.org/drawingml/2006/main" lang="zh-CN" altLang="en-US" sz="3600" kern="100" dirty="0">
              <a:solidFill>
                <a:schemeClr val="tx1"/>
              </a:solidFill>
              <a:latin typeface="+mn-ea"/>
              <a:cs typeface="Times New Roman" panose="02020603050405020304" pitchFamily="18" charset="0"/>
            </a:endParaRPr>
          </a:p>
        </p:txBody>
      </p:sp>
      <p:grpSp>
        <p:nvGrpSpPr>
          <p:cNvPr id="9" name="组合 10"/>
          <p:cNvGrpSpPr/>
          <p:nvPr/>
        </p:nvGrpSpPr>
        <p:grpSpPr>
          <a:xfrm>
            <a:off x="0" y="6631940"/>
            <a:ext cx="12191365" cy="226060"/>
            <a:chOff x="0" y="10444"/>
            <a:chExt cx="19199" cy="356"/>
          </a:xfrm>
        </p:grpSpPr>
        <p:sp>
          <p:nvSpPr>
            <p:cNvPr id="12" name="矩形 11"/>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文本框 12"/>
          <p:cNvSpPr txBox="1"/>
          <p:nvPr/>
        </p:nvSpPr>
        <p:spPr>
          <a:xfrm>
            <a:off x="1037230" y="3528060"/>
            <a:ext cx="15326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800" b="1" dirty="0">
                <a:solidFill>
                  <a:schemeClr val="tx1"/>
                </a:solidFill>
                <a:latin typeface="+mn-ea"/>
              </a:rPr>
              <a:t>MR </a:t>
            </a:r>
            <a:r xmlns:a="http://schemas.openxmlformats.org/drawingml/2006/main">
              <a:rPr lang="en" altLang="en-US" sz="2800" b="1" dirty="0">
                <a:solidFill>
                  <a:schemeClr val="tx1"/>
                </a:solidFill>
                <a:latin typeface="+mn-ea"/>
              </a:rPr>
              <a:t>Procedure</a:t>
            </a:r>
          </a:p>
        </p:txBody>
      </p:sp>
      <p:sp>
        <p:nvSpPr>
          <p:cNvPr id="14" name="文本框 13"/>
          <p:cNvSpPr txBox="1"/>
          <p:nvPr/>
        </p:nvSpPr>
        <p:spPr>
          <a:xfrm>
            <a:off x="4182745" y="186372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5" name="文本框 14"/>
          <p:cNvSpPr txBox="1"/>
          <p:nvPr/>
        </p:nvSpPr>
        <p:spPr>
          <a:xfrm>
            <a:off x="4182745" y="524510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03</a:t>
            </a:r>
          </a:p>
        </p:txBody>
      </p:sp>
      <p:sp>
        <p:nvSpPr>
          <p:cNvPr id="20" name="文本框 19"/>
          <p:cNvSpPr txBox="1"/>
          <p:nvPr/>
        </p:nvSpPr>
        <p:spPr>
          <a:xfrm>
            <a:off x="4182745" y="355917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88695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zh-CN" sz="3600" kern="100" dirty="0">
                <a:solidFill>
                  <a:schemeClr val="tx1"/>
                </a:solidFill>
                <a:latin typeface="+mn-ea"/>
                <a:cs typeface="Times New Roman" panose="02020603050405020304" pitchFamily="18" charset="0"/>
              </a:rPr>
              <a:t>MapReduce </a:t>
            </a:r>
            <a:r xmlns:a="http://schemas.openxmlformats.org/drawingml/2006/main">
              <a:rPr lang="en" altLang="en-US" sz="3600" kern="100" dirty="0">
                <a:solidFill>
                  <a:schemeClr val="tx1"/>
                </a:solidFill>
                <a:latin typeface="+mn-ea"/>
                <a:cs typeface="Times New Roman" panose="02020603050405020304" pitchFamily="18" charset="0"/>
              </a:rPr>
              <a:t>Data Structure</a:t>
            </a:r>
          </a:p>
        </p:txBody>
      </p:sp>
      <p:graphicFrame>
        <p:nvGraphicFramePr>
          <p:cNvPr id="4" name="表格 3"/>
          <p:cNvGraphicFramePr>
            <a:graphicFrameLocks noGrp="1"/>
          </p:cNvGraphicFramePr>
          <p:nvPr>
            <p:extLst>
              <p:ext uri="{D42A27DB-BD31-4B8C-83A1-F6EECF244321}">
                <p14:modId xmlns:p14="http://schemas.microsoft.com/office/powerpoint/2010/main" val="2039962675"/>
              </p:ext>
            </p:extLst>
          </p:nvPr>
        </p:nvGraphicFramePr>
        <p:xfrm>
          <a:off x="1618343" y="1660192"/>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44542062"/>
                    </a:ext>
                  </a:extLst>
                </a:gridCol>
                <a:gridCol w="2709333">
                  <a:extLst>
                    <a:ext uri="{9D8B030D-6E8A-4147-A177-3AD203B41FA5}">
                      <a16:colId xmlns:a16="http://schemas.microsoft.com/office/drawing/2014/main" val="553134586"/>
                    </a:ext>
                  </a:extLst>
                </a:gridCol>
                <a:gridCol w="2709333">
                  <a:extLst>
                    <a:ext uri="{9D8B030D-6E8A-4147-A177-3AD203B41FA5}">
                      <a16:colId xmlns:a16="http://schemas.microsoft.com/office/drawing/2014/main" val="1998366884"/>
                    </a:ext>
                  </a:extLst>
                </a:gridCol>
              </a:tblGrid>
              <a:tr h="370840">
                <a:tc gridSpan="3">
                  <a:txBody>
                    <a:bodyPr/>
                    <a:lstStyle/>
                    <a:p>
                      <a:pPr xmlns:a="http://schemas.openxmlformats.org/drawingml/2006/main" algn="ctr"/>
                      <a:r xmlns:a="http://schemas.openxmlformats.org/drawingml/2006/main">
                        <a:rPr lang="en" altLang="zh-CN" dirty="0"/>
                        <a:t>MapReduce </a:t>
                      </a:r>
                      <a:r xmlns:a="http://schemas.openxmlformats.org/drawingml/2006/main">
                        <a:rPr lang="en" altLang="en-US" dirty="0"/>
                        <a:t>Data Types</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623091271"/>
                  </a:ext>
                </a:extLst>
              </a:tr>
              <a:tr h="370840">
                <a:tc>
                  <a:txBody>
                    <a:bodyPr/>
                    <a:lstStyle/>
                    <a:p>
                      <a:r xmlns:a="http://schemas.openxmlformats.org/drawingml/2006/main">
                        <a:rPr lang="en" altLang="zh-CN" dirty="0"/>
                        <a:t>Java </a:t>
                      </a:r>
                      <a:r xmlns:a="http://schemas.openxmlformats.org/drawingml/2006/main">
                        <a:rPr lang="en" altLang="en-US" dirty="0"/>
                        <a:t>Basic Data Types</a:t>
                      </a:r>
                    </a:p>
                  </a:txBody>
                  <a:tcPr/>
                </a:tc>
                <a:tc>
                  <a:txBody>
                    <a:bodyPr/>
                    <a:lstStyle/>
                    <a:p>
                      <a:r xmlns:a="http://schemas.openxmlformats.org/drawingml/2006/main">
                        <a:rPr lang="en" altLang="zh-CN" dirty="0"/>
                        <a:t>Writable </a:t>
                      </a:r>
                      <a:r xmlns:a="http://schemas.openxmlformats.org/drawingml/2006/main">
                        <a:rPr lang="en" altLang="en-US" dirty="0"/>
                        <a:t>Implementations</a:t>
                      </a:r>
                    </a:p>
                  </a:txBody>
                  <a:tcPr/>
                </a:tc>
                <a:tc>
                  <a:txBody>
                    <a:bodyPr/>
                    <a:lstStyle/>
                    <a:p>
                      <a:r xmlns:a="http://schemas.openxmlformats.org/drawingml/2006/main">
                        <a:rPr lang="en" altLang="en-US" dirty="0"/>
                        <a:t>Serialized size</a:t>
                      </a:r>
                    </a:p>
                  </a:txBody>
                  <a:tcPr/>
                </a:tc>
                <a:extLst>
                  <a:ext uri="{0D108BD9-81ED-4DB2-BD59-A6C34878D82A}">
                    <a16:rowId xmlns:a16="http://schemas.microsoft.com/office/drawing/2014/main" val="2291433379"/>
                  </a:ext>
                </a:extLst>
              </a:tr>
              <a:tr h="370840">
                <a:tc>
                  <a:txBody>
                    <a:bodyPr/>
                    <a:lstStyle/>
                    <a:p>
                      <a:r xmlns:a="http://schemas.openxmlformats.org/drawingml/2006/main">
                        <a:rPr lang="en" altLang="zh-CN" dirty="0"/>
                        <a:t>Boolean</a:t>
                      </a:r>
                      <a:endParaRPr xmlns:a="http://schemas.openxmlformats.org/drawingml/2006/main" lang="zh-CN" altLang="en-US" dirty="0"/>
                    </a:p>
                  </a:txBody>
                  <a:tcPr/>
                </a:tc>
                <a:tc>
                  <a:txBody>
                    <a:bodyPr/>
                    <a:lstStyle/>
                    <a:p>
                      <a:r xmlns:a="http://schemas.openxmlformats.org/drawingml/2006/main">
                        <a:rPr lang="en" altLang="zh-CN" dirty="0" err="1"/>
                        <a:t>BooleanWritable</a:t>
                      </a:r>
                      <a:endParaRPr xmlns:a="http://schemas.openxmlformats.org/drawingml/2006/main" lang="zh-CN" altLang="en-US" dirty="0"/>
                    </a:p>
                  </a:txBody>
                  <a:tcPr/>
                </a:tc>
                <a:tc>
                  <a:txBody>
                    <a:bodyPr/>
                    <a:lstStyle/>
                    <a:p>
                      <a:r xmlns:a="http://schemas.openxmlformats.org/drawingml/2006/main">
                        <a:rPr lang="en" altLang="zh-CN" dirty="0"/>
                        <a:t>1</a:t>
                      </a:r>
                      <a:endParaRPr xmlns:a="http://schemas.openxmlformats.org/drawingml/2006/main" lang="zh-CN" altLang="en-US" dirty="0"/>
                    </a:p>
                  </a:txBody>
                  <a:tcPr/>
                </a:tc>
                <a:extLst>
                  <a:ext uri="{0D108BD9-81ED-4DB2-BD59-A6C34878D82A}">
                    <a16:rowId xmlns:a16="http://schemas.microsoft.com/office/drawing/2014/main" val="662499799"/>
                  </a:ext>
                </a:extLst>
              </a:tr>
              <a:tr h="370840">
                <a:tc>
                  <a:txBody>
                    <a:bodyPr/>
                    <a:lstStyle/>
                    <a:p>
                      <a:r xmlns:a="http://schemas.openxmlformats.org/drawingml/2006/main">
                        <a:rPr lang="en" altLang="zh-CN" dirty="0"/>
                        <a:t>Byte</a:t>
                      </a:r>
                      <a:endParaRPr xmlns:a="http://schemas.openxmlformats.org/drawingml/2006/main" lang="zh-CN" altLang="en-US" dirty="0"/>
                    </a:p>
                  </a:txBody>
                  <a:tcPr/>
                </a:tc>
                <a:tc>
                  <a:txBody>
                    <a:bodyPr/>
                    <a:lstStyle/>
                    <a:p>
                      <a:r xmlns:a="http://schemas.openxmlformats.org/drawingml/2006/main">
                        <a:rPr lang="en" altLang="zh-CN" dirty="0" err="1"/>
                        <a:t>ByteWritable</a:t>
                      </a:r>
                      <a:endParaRPr xmlns:a="http://schemas.openxmlformats.org/drawingml/2006/main" lang="zh-CN" altLang="en-US" dirty="0"/>
                    </a:p>
                  </a:txBody>
                  <a:tcPr/>
                </a:tc>
                <a:tc>
                  <a:txBody>
                    <a:bodyPr/>
                    <a:lstStyle/>
                    <a:p>
                      <a:r xmlns:a="http://schemas.openxmlformats.org/drawingml/2006/main">
                        <a:rPr lang="en" altLang="zh-CN" dirty="0"/>
                        <a:t>1</a:t>
                      </a:r>
                      <a:endParaRPr xmlns:a="http://schemas.openxmlformats.org/drawingml/2006/main" lang="zh-CN" altLang="en-US" dirty="0"/>
                    </a:p>
                  </a:txBody>
                  <a:tcPr/>
                </a:tc>
                <a:extLst>
                  <a:ext uri="{0D108BD9-81ED-4DB2-BD59-A6C34878D82A}">
                    <a16:rowId xmlns:a16="http://schemas.microsoft.com/office/drawing/2014/main" val="4023171872"/>
                  </a:ext>
                </a:extLst>
              </a:tr>
              <a:tr h="370840">
                <a:tc>
                  <a:txBody>
                    <a:bodyPr/>
                    <a:lstStyle/>
                    <a:p>
                      <a:r xmlns:a="http://schemas.openxmlformats.org/drawingml/2006/main">
                        <a:rPr lang="en" altLang="zh-CN" dirty="0"/>
                        <a:t>Integer</a:t>
                      </a:r>
                      <a:endParaRPr xmlns:a="http://schemas.openxmlformats.org/drawingml/2006/main" lang="zh-CN" altLang="en-US" dirty="0"/>
                    </a:p>
                  </a:txBody>
                  <a:tcPr/>
                </a:tc>
                <a:tc>
                  <a:txBody>
                    <a:bodyPr/>
                    <a:lstStyle/>
                    <a:p>
                      <a:r xmlns:a="http://schemas.openxmlformats.org/drawingml/2006/main">
                        <a:rPr lang="en" altLang="zh-CN" dirty="0" err="1"/>
                        <a:t>IntegerWritable</a:t>
                      </a:r>
                      <a:endParaRPr xmlns:a="http://schemas.openxmlformats.org/drawingml/2006/main" lang="zh-CN" altLang="en-US" dirty="0"/>
                    </a:p>
                  </a:txBody>
                  <a:tcPr/>
                </a:tc>
                <a:tc>
                  <a:txBody>
                    <a:bodyPr/>
                    <a:lstStyle/>
                    <a:p>
                      <a:r xmlns:a="http://schemas.openxmlformats.org/drawingml/2006/main">
                        <a:rPr lang="en" altLang="zh-CN" dirty="0"/>
                        <a:t>4</a:t>
                      </a:r>
                      <a:endParaRPr xmlns:a="http://schemas.openxmlformats.org/drawingml/2006/main" lang="zh-CN" altLang="en-US" dirty="0"/>
                    </a:p>
                  </a:txBody>
                  <a:tcPr/>
                </a:tc>
                <a:extLst>
                  <a:ext uri="{0D108BD9-81ED-4DB2-BD59-A6C34878D82A}">
                    <a16:rowId xmlns:a16="http://schemas.microsoft.com/office/drawing/2014/main" val="1688986727"/>
                  </a:ext>
                </a:extLst>
              </a:tr>
              <a:tr h="370840">
                <a:tc>
                  <a:txBody>
                    <a:bodyPr/>
                    <a:lstStyle/>
                    <a:p>
                      <a:r xmlns:a="http://schemas.openxmlformats.org/drawingml/2006/main">
                        <a:rPr lang="en" altLang="zh-CN" dirty="0"/>
                        <a:t>Long</a:t>
                      </a:r>
                      <a:endParaRPr xmlns:a="http://schemas.openxmlformats.org/drawingml/2006/main" lang="zh-CN" altLang="en-US" dirty="0"/>
                    </a:p>
                  </a:txBody>
                  <a:tcPr/>
                </a:tc>
                <a:tc>
                  <a:txBody>
                    <a:bodyPr/>
                    <a:lstStyle/>
                    <a:p>
                      <a:r xmlns:a="http://schemas.openxmlformats.org/drawingml/2006/main">
                        <a:rPr lang="en" altLang="zh-CN" dirty="0" err="1"/>
                        <a:t>LongWritable</a:t>
                      </a:r>
                      <a:endParaRPr xmlns:a="http://schemas.openxmlformats.org/drawingml/2006/main" lang="zh-CN" altLang="en-US" dirty="0"/>
                    </a:p>
                  </a:txBody>
                  <a:tcPr/>
                </a:tc>
                <a:tc>
                  <a:txBody>
                    <a:bodyPr/>
                    <a:lstStyle/>
                    <a:p>
                      <a:r xmlns:a="http://schemas.openxmlformats.org/drawingml/2006/main">
                        <a:rPr lang="en" altLang="zh-CN" dirty="0"/>
                        <a:t>8</a:t>
                      </a:r>
                      <a:endParaRPr xmlns:a="http://schemas.openxmlformats.org/drawingml/2006/main" lang="zh-CN" altLang="en-US" dirty="0"/>
                    </a:p>
                  </a:txBody>
                  <a:tcPr/>
                </a:tc>
                <a:extLst>
                  <a:ext uri="{0D108BD9-81ED-4DB2-BD59-A6C34878D82A}">
                    <a16:rowId xmlns:a16="http://schemas.microsoft.com/office/drawing/2014/main" val="2032747302"/>
                  </a:ext>
                </a:extLst>
              </a:tr>
              <a:tr h="370840">
                <a:tc>
                  <a:txBody>
                    <a:bodyPr/>
                    <a:lstStyle/>
                    <a:p>
                      <a:r xmlns:a="http://schemas.openxmlformats.org/drawingml/2006/main">
                        <a:rPr lang="en" altLang="zh-CN" dirty="0"/>
                        <a:t>Float</a:t>
                      </a:r>
                      <a:endParaRPr xmlns:a="http://schemas.openxmlformats.org/drawingml/2006/main" lang="zh-CN" altLang="en-US" dirty="0"/>
                    </a:p>
                  </a:txBody>
                  <a:tcPr/>
                </a:tc>
                <a:tc>
                  <a:txBody>
                    <a:bodyPr/>
                    <a:lstStyle/>
                    <a:p>
                      <a:r xmlns:a="http://schemas.openxmlformats.org/drawingml/2006/main">
                        <a:rPr lang="en" altLang="zh-CN" dirty="0" err="1"/>
                        <a:t>FloatWritable</a:t>
                      </a:r>
                      <a:endParaRPr xmlns:a="http://schemas.openxmlformats.org/drawingml/2006/main" lang="zh-CN" altLang="en-US" dirty="0"/>
                    </a:p>
                  </a:txBody>
                  <a:tcPr/>
                </a:tc>
                <a:tc>
                  <a:txBody>
                    <a:bodyPr/>
                    <a:lstStyle/>
                    <a:p>
                      <a:r xmlns:a="http://schemas.openxmlformats.org/drawingml/2006/main">
                        <a:rPr lang="en" altLang="zh-CN" dirty="0"/>
                        <a:t>4</a:t>
                      </a:r>
                      <a:endParaRPr xmlns:a="http://schemas.openxmlformats.org/drawingml/2006/main" lang="zh-CN" altLang="en-US" dirty="0"/>
                    </a:p>
                  </a:txBody>
                  <a:tcPr/>
                </a:tc>
                <a:extLst>
                  <a:ext uri="{0D108BD9-81ED-4DB2-BD59-A6C34878D82A}">
                    <a16:rowId xmlns:a16="http://schemas.microsoft.com/office/drawing/2014/main" val="501335919"/>
                  </a:ext>
                </a:extLst>
              </a:tr>
              <a:tr h="370840">
                <a:tc>
                  <a:txBody>
                    <a:bodyPr/>
                    <a:lstStyle/>
                    <a:p>
                      <a:r xmlns:a="http://schemas.openxmlformats.org/drawingml/2006/main">
                        <a:rPr lang="en" altLang="zh-CN" dirty="0"/>
                        <a:t>Double</a:t>
                      </a:r>
                      <a:endParaRPr xmlns:a="http://schemas.openxmlformats.org/drawingml/2006/main" lang="zh-CN" altLang="en-US" dirty="0"/>
                    </a:p>
                  </a:txBody>
                  <a:tcPr/>
                </a:tc>
                <a:tc>
                  <a:txBody>
                    <a:bodyPr/>
                    <a:lstStyle/>
                    <a:p>
                      <a:r xmlns:a="http://schemas.openxmlformats.org/drawingml/2006/main">
                        <a:rPr lang="en" altLang="zh-CN" dirty="0" err="1"/>
                        <a:t>DoubleWritable</a:t>
                      </a:r>
                      <a:endParaRPr xmlns:a="http://schemas.openxmlformats.org/drawingml/2006/main" lang="zh-CN" altLang="en-US" dirty="0"/>
                    </a:p>
                  </a:txBody>
                  <a:tcPr/>
                </a:tc>
                <a:tc>
                  <a:txBody>
                    <a:bodyPr/>
                    <a:lstStyle/>
                    <a:p>
                      <a:r xmlns:a="http://schemas.openxmlformats.org/drawingml/2006/main">
                        <a:rPr lang="en" altLang="zh-CN" dirty="0"/>
                        <a:t>8</a:t>
                      </a:r>
                      <a:endParaRPr xmlns:a="http://schemas.openxmlformats.org/drawingml/2006/main" lang="zh-CN" altLang="en-US" dirty="0"/>
                    </a:p>
                  </a:txBody>
                  <a:tcPr/>
                </a:tc>
                <a:extLst>
                  <a:ext uri="{0D108BD9-81ED-4DB2-BD59-A6C34878D82A}">
                    <a16:rowId xmlns:a16="http://schemas.microsoft.com/office/drawing/2014/main" val="3662812443"/>
                  </a:ext>
                </a:extLst>
              </a:tr>
              <a:tr h="370840">
                <a:tc>
                  <a:txBody>
                    <a:bodyPr/>
                    <a:lstStyle/>
                    <a:p>
                      <a:r xmlns:a="http://schemas.openxmlformats.org/drawingml/2006/main">
                        <a:rPr lang="en" altLang="zh-CN" dirty="0"/>
                        <a:t>String</a:t>
                      </a:r>
                      <a:endParaRPr xmlns:a="http://schemas.openxmlformats.org/drawingml/2006/main" lang="zh-CN" altLang="en-US" dirty="0"/>
                    </a:p>
                  </a:txBody>
                  <a:tcPr/>
                </a:tc>
                <a:tc>
                  <a:txBody>
                    <a:bodyPr/>
                    <a:lstStyle/>
                    <a:p>
                      <a:r xmlns:a="http://schemas.openxmlformats.org/drawingml/2006/main">
                        <a:rPr lang="en" altLang="zh-CN" dirty="0"/>
                        <a:t>Text</a:t>
                      </a:r>
                      <a:endParaRPr xmlns:a="http://schemas.openxmlformats.org/drawingml/2006/main" lang="zh-CN" altLang="en-US" dirty="0"/>
                    </a:p>
                  </a:txBody>
                  <a:tcPr/>
                </a:tc>
                <a:tc>
                  <a:txBody>
                    <a:bodyPr/>
                    <a:lstStyle/>
                    <a:p>
                      <a:r xmlns:a="http://schemas.openxmlformats.org/drawingml/2006/main">
                        <a:rPr lang="en" altLang="en-US" dirty="0"/>
                        <a:t>Not fixed</a:t>
                      </a:r>
                    </a:p>
                  </a:txBody>
                  <a:tcPr/>
                </a:tc>
                <a:extLst>
                  <a:ext uri="{0D108BD9-81ED-4DB2-BD59-A6C34878D82A}">
                    <a16:rowId xmlns:a16="http://schemas.microsoft.com/office/drawing/2014/main" val="2451976623"/>
                  </a:ext>
                </a:extLst>
              </a:tr>
            </a:tbl>
          </a:graphicData>
        </a:graphic>
      </p:graphicFrame>
      <p:sp>
        <p:nvSpPr>
          <p:cNvPr id="10" name="Freeform 5"/>
          <p:cNvSpPr/>
          <p:nvPr/>
        </p:nvSpPr>
        <p:spPr bwMode="auto">
          <a:xfrm rot="5400000">
            <a:off x="1211140" y="535681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1" name="文本框 10"/>
          <p:cNvSpPr txBox="1"/>
          <p:nvPr/>
        </p:nvSpPr>
        <p:spPr>
          <a:xfrm>
            <a:off x="1243598" y="5479414"/>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Tip</a:t>
            </a:r>
          </a:p>
        </p:txBody>
      </p:sp>
      <p:sp>
        <p:nvSpPr>
          <p:cNvPr id="5" name="文本框 4"/>
          <p:cNvSpPr txBox="1"/>
          <p:nvPr/>
        </p:nvSpPr>
        <p:spPr>
          <a:xfrm>
            <a:off x="2181497" y="5312175"/>
            <a:ext cx="7564845" cy="923330"/>
          </a:xfrm>
          <a:prstGeom prst="rect">
            <a:avLst/>
          </a:prstGeom>
          <a:noFill/>
        </p:spPr>
        <p:txBody>
          <a:bodyPr wrap="square" rtlCol="0">
            <a:spAutoFit/>
          </a:bodyPr>
          <a:lstStyle/>
          <a:p>
            <a:r xmlns:a="http://schemas.openxmlformats.org/drawingml/2006/main">
              <a:rPr lang="en" altLang="en-US" dirty="0"/>
              <a:t>In order to better transmit data on the network, </a:t>
            </a:r>
            <a:r xmlns:a="http://schemas.openxmlformats.org/drawingml/2006/main">
              <a:rPr lang="en" altLang="zh-CN" dirty="0"/>
              <a:t>Hadoop </a:t>
            </a:r>
            <a:r xmlns:a="http://schemas.openxmlformats.org/drawingml/2006/main">
              <a:rPr lang="en" altLang="en-US" dirty="0"/>
              <a:t>does not directly use </a:t>
            </a:r>
            <a:r xmlns:a="http://schemas.openxmlformats.org/drawingml/2006/main">
              <a:rPr lang="en" altLang="zh-CN" dirty="0"/>
              <a:t>Java </a:t>
            </a:r>
            <a:r xmlns:a="http://schemas.openxmlformats.org/drawingml/2006/main">
              <a:rPr lang="en" altLang="en-US" dirty="0"/>
              <a:t>'s primitive data types. Instead, it adds its own unique data types. These data types have a one-to-one correspondence with </a:t>
            </a:r>
            <a:r xmlns:a="http://schemas.openxmlformats.org/drawingml/2006/main">
              <a:rPr lang="en" altLang="zh-CN" dirty="0"/>
              <a:t>Java </a:t>
            </a:r>
            <a:r xmlns:a="http://schemas.openxmlformats.org/drawingml/2006/main">
              <a:rPr lang="en" altLang="en-US" dirty="0"/>
              <a:t>'s basic types and can be easily converted.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18233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Word frequency statistics </a:t>
            </a:r>
            <a:r xmlns:a="http://schemas.openxmlformats.org/drawingml/2006/main">
              <a:rPr lang="en" altLang="zh-CN" sz="3600" kern="100" dirty="0">
                <a:solidFill>
                  <a:schemeClr val="tx1"/>
                </a:solidFill>
                <a:latin typeface="+mn-ea"/>
                <a:cs typeface="Times New Roman" panose="02020603050405020304" pitchFamily="18" charset="0"/>
              </a:rPr>
              <a:t>Mapper </a:t>
            </a:r>
            <a:r xmlns:a="http://schemas.openxmlformats.org/drawingml/2006/main">
              <a:rPr lang="en" altLang="en-US" sz="3600" kern="100" dirty="0">
                <a:solidFill>
                  <a:schemeClr val="tx1"/>
                </a:solidFill>
                <a:latin typeface="+mn-ea"/>
                <a:cs typeface="Times New Roman" panose="02020603050405020304" pitchFamily="18" charset="0"/>
              </a:rPr>
              <a:t>design</a:t>
            </a:r>
          </a:p>
        </p:txBody>
      </p:sp>
      <p:sp>
        <p:nvSpPr>
          <p:cNvPr id="9" name="矩形 8"/>
          <p:cNvSpPr/>
          <p:nvPr/>
        </p:nvSpPr>
        <p:spPr>
          <a:xfrm>
            <a:off x="1050878" y="3712198"/>
            <a:ext cx="3152631" cy="1228299"/>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552664" y="4096778"/>
            <a:ext cx="1665027" cy="45037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1" name="矩形 10"/>
          <p:cNvSpPr/>
          <p:nvPr/>
        </p:nvSpPr>
        <p:spPr>
          <a:xfrm>
            <a:off x="6566847" y="2743208"/>
            <a:ext cx="2524836" cy="3125337"/>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214650" y="3998801"/>
            <a:ext cx="2866029" cy="646331"/>
          </a:xfrm>
          <a:prstGeom prst="rect">
            <a:avLst/>
          </a:prstGeom>
          <a:noFill/>
        </p:spPr>
        <p:txBody>
          <a:bodyPr wrap="square" rtlCol="0">
            <a:spAutoFit/>
          </a:bodyPr>
          <a:lstStyle/>
          <a:p>
            <a:r xmlns:a="http://schemas.openxmlformats.org/drawingml/2006/main">
              <a:rPr lang="en" altLang="zh-CN" dirty="0">
                <a:solidFill>
                  <a:schemeClr val="bg1"/>
                </a:solidFill>
              </a:rPr>
              <a:t>Whatever is worth doing is worth doing well</a:t>
            </a:r>
            <a:endParaRPr xmlns:a="http://schemas.openxmlformats.org/drawingml/2006/main" lang="zh-CN" altLang="en-US" dirty="0">
              <a:solidFill>
                <a:schemeClr val="bg1"/>
              </a:solidFill>
            </a:endParaRPr>
          </a:p>
        </p:txBody>
      </p:sp>
      <p:sp>
        <p:nvSpPr>
          <p:cNvPr id="13" name="TextBox 12"/>
          <p:cNvSpPr txBox="1"/>
          <p:nvPr/>
        </p:nvSpPr>
        <p:spPr>
          <a:xfrm>
            <a:off x="6810233" y="3098051"/>
            <a:ext cx="2129051" cy="2308324"/>
          </a:xfrm>
          <a:prstGeom prst="rect">
            <a:avLst/>
          </a:prstGeom>
          <a:noFill/>
        </p:spPr>
        <p:txBody>
          <a:bodyPr wrap="square" rtlCol="0">
            <a:spAutoFit/>
          </a:bodyPr>
          <a:lstStyle/>
          <a:p>
            <a:r xmlns:a="http://schemas.openxmlformats.org/drawingml/2006/main">
              <a:rPr lang="en" altLang="zh-CN" dirty="0">
                <a:solidFill>
                  <a:schemeClr val="bg1"/>
                </a:solidFill>
              </a:rPr>
              <a:t>&lt;Whatever,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&lt;doing,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&lt;doing,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&lt;well, 1&gt;</a:t>
            </a:r>
            <a:endParaRPr xmlns:a="http://schemas.openxmlformats.org/drawingml/2006/main" lang="zh-CN" altLang="en-US" dirty="0">
              <a:solidFill>
                <a:schemeClr val="bg1"/>
              </a:solidFill>
            </a:endParaRPr>
          </a:p>
        </p:txBody>
      </p:sp>
      <p:sp>
        <p:nvSpPr>
          <p:cNvPr id="14" name="TextBox 13"/>
          <p:cNvSpPr txBox="1"/>
          <p:nvPr/>
        </p:nvSpPr>
        <p:spPr>
          <a:xfrm>
            <a:off x="1037230" y="1651379"/>
            <a:ext cx="5022376" cy="1754326"/>
          </a:xfrm>
          <a:prstGeom prst="rect">
            <a:avLst/>
          </a:prstGeom>
          <a:noFill/>
        </p:spPr>
        <p:txBody>
          <a:bodyPr wrap="square" rtlCol="0">
            <a:spAutoFit/>
          </a:bodyPr>
          <a:lstStyle/>
          <a:p>
            <a:pPr xmlns:a="http://schemas.openxmlformats.org/drawingml/2006/main">
              <a:buFont typeface="Wingdings" pitchFamily="2" charset="2"/>
              <a:buChar char="u"/>
            </a:pPr>
            <a:r xmlns:a="http://schemas.openxmlformats.org/drawingml/2006/main">
              <a:rPr lang="en" altLang="en-US" dirty="0"/>
              <a:t>By default, </a:t>
            </a:r>
            <a:r xmlns:a="http://schemas.openxmlformats.org/drawingml/2006/main">
              <a:rPr lang="en" altLang="zh-CN" dirty="0"/>
              <a:t>the Mapper </a:t>
            </a:r>
            <a:r xmlns:a="http://schemas.openxmlformats.org/drawingml/2006/main">
              <a:rPr lang="en" altLang="en-US" dirty="0"/>
              <a:t>input is: a single line of text</a:t>
            </a:r>
            <a:endParaRPr xmlns:a="http://schemas.openxmlformats.org/drawingml/2006/main" lang="en-US" altLang="zh-CN" dirty="0"/>
          </a:p>
          <a:p>
            <a:pPr xmlns:a="http://schemas.openxmlformats.org/drawingml/2006/main">
              <a:buFont typeface="Wingdings" pitchFamily="2" charset="2"/>
              <a:buChar char="u"/>
            </a:pPr>
            <a:r xmlns:a="http://schemas.openxmlformats.org/drawingml/2006/main">
              <a:rPr lang="en" altLang="zh-CN" dirty="0"/>
              <a:t> </a:t>
            </a:r>
            <a:r xmlns:a="http://schemas.openxmlformats.org/drawingml/2006/main">
              <a:rPr lang="en" altLang="en-US" dirty="0"/>
              <a:t>Split a single line of text into words using spaces as delimiters</a:t>
            </a:r>
            <a:endParaRPr xmlns:a="http://schemas.openxmlformats.org/drawingml/2006/main" lang="en-US" altLang="zh-CN" dirty="0"/>
          </a:p>
          <a:p>
            <a:pPr xmlns:a="http://schemas.openxmlformats.org/drawingml/2006/main">
              <a:buFont typeface="Wingdings" pitchFamily="2" charset="2"/>
              <a:buChar char="u"/>
            </a:pPr>
            <a:r xmlns:a="http://schemas.openxmlformats.org/drawingml/2006/main">
              <a:rPr lang="en" altLang="zh-CN" dirty="0"/>
              <a:t>Mapper </a:t>
            </a:r>
            <a:r xmlns:a="http://schemas.openxmlformats.org/drawingml/2006/main">
              <a:rPr lang="en" altLang="en-US" dirty="0"/>
              <a:t>is: </a:t>
            </a:r>
            <a:r xmlns:a="http://schemas.openxmlformats.org/drawingml/2006/main">
              <a:rPr lang="en" altLang="zh-CN" dirty="0"/>
              <a:t>&lt;key, value&gt; </a:t>
            </a:r>
            <a:r xmlns:a="http://schemas.openxmlformats.org/drawingml/2006/main">
              <a:rPr lang="en" altLang="en-US" dirty="0"/>
              <a:t>key-value pair</a:t>
            </a:r>
            <a:endParaRPr xmlns:a="http://schemas.openxmlformats.org/drawingml/2006/main" lang="en-US" altLang="zh-CN" dirty="0"/>
          </a:p>
          <a:p>
            <a:pPr>
              <a:buFont typeface="Wingdings" pitchFamily="2" charset="2"/>
              <a:buChar char="u"/>
            </a:pPr>
            <a:endParaRPr lang="en-US" altLang="zh-CN" dirty="0"/>
          </a:p>
          <a:p>
            <a:pPr xmlns:a="http://schemas.openxmlformats.org/drawingml/2006/main">
              <a:buFont typeface="Wingdings" pitchFamily="2" charset="2"/>
              <a:buChar char="u"/>
            </a:pPr>
            <a:r xmlns:a="http://schemas.openxmlformats.org/drawingml/2006/main">
              <a:rPr lang="en" altLang="en-US" dirty="0"/>
              <a:t>Note:</a:t>
            </a:r>
            <a:endParaRPr xmlns:a="http://schemas.openxmlformats.org/drawingml/2006/main" lang="en-US" altLang="zh-CN" dirty="0"/>
          </a:p>
          <a:p>
            <a:r xmlns:a="http://schemas.openxmlformats.org/drawingml/2006/main">
              <a:rPr lang="en" altLang="en-US" dirty="0"/>
              <a:t>Generally no aggregation is performed </a:t>
            </a:r>
            <a:endParaRPr xmlns:a="http://schemas.openxmlformats.org/drawingml/2006/main" lang="en-US" altLang="zh-CN" dirty="0"/>
            <a:r xmlns:a="http://schemas.openxmlformats.org/drawingml/2006/main">
              <a:rPr lang="en" altLang="en-US" dirty="0"/>
              <a:t>in the </a:t>
            </a:r>
            <a:r xmlns:a="http://schemas.openxmlformats.org/drawingml/2006/main">
              <a:rPr lang="en" altLang="zh-CN" dirty="0"/>
              <a:t>Mapper stage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763015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Shuffle </a:t>
            </a:r>
            <a:r xmlns:a="http://schemas.openxmlformats.org/drawingml/2006/main">
              <a:rPr lang="en" altLang="zh-CN" sz="3600" kern="100" dirty="0">
                <a:solidFill>
                  <a:schemeClr val="tx1"/>
                </a:solidFill>
                <a:latin typeface="+mn-ea"/>
                <a:cs typeface="Times New Roman" panose="02020603050405020304" pitchFamily="18" charset="0"/>
              </a:rPr>
              <a:t>process </a:t>
            </a:r>
            <a:r xmlns:a="http://schemas.openxmlformats.org/drawingml/2006/main">
              <a:rPr lang="en" altLang="en-US" sz="3600" kern="100" dirty="0">
                <a:solidFill>
                  <a:schemeClr val="tx1"/>
                </a:solidFill>
                <a:latin typeface="+mn-ea"/>
                <a:cs typeface="Times New Roman" panose="02020603050405020304" pitchFamily="18" charset="0"/>
              </a:rPr>
              <a:t>(no need for our participation)</a:t>
            </a:r>
          </a:p>
        </p:txBody>
      </p:sp>
      <p:sp>
        <p:nvSpPr>
          <p:cNvPr id="9" name="矩形 8"/>
          <p:cNvSpPr/>
          <p:nvPr/>
        </p:nvSpPr>
        <p:spPr>
          <a:xfrm>
            <a:off x="795389" y="2625642"/>
            <a:ext cx="2524836" cy="3125337"/>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2"/>
          <p:cNvSpPr txBox="1"/>
          <p:nvPr/>
        </p:nvSpPr>
        <p:spPr>
          <a:xfrm>
            <a:off x="1038775" y="2980485"/>
            <a:ext cx="2129051" cy="2308324"/>
          </a:xfrm>
          <a:prstGeom prst="rect">
            <a:avLst/>
          </a:prstGeom>
          <a:noFill/>
        </p:spPr>
        <p:txBody>
          <a:bodyPr wrap="square" rtlCol="0">
            <a:spAutoFit/>
          </a:bodyPr>
          <a:lstStyle/>
          <a:p>
            <a:r xmlns:a="http://schemas.openxmlformats.org/drawingml/2006/main">
              <a:rPr lang="en" altLang="zh-CN" dirty="0">
                <a:solidFill>
                  <a:schemeClr val="bg1"/>
                </a:solidFill>
              </a:rPr>
              <a:t>&lt;Whatever,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&lt;doing,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&lt;doing,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&lt;well, 1&gt;</a:t>
            </a:r>
            <a:endParaRPr xmlns:a="http://schemas.openxmlformats.org/drawingml/2006/main" lang="zh-CN" altLang="en-US" dirty="0">
              <a:solidFill>
                <a:schemeClr val="bg1"/>
              </a:solidFill>
            </a:endParaRPr>
          </a:p>
        </p:txBody>
      </p:sp>
      <p:sp>
        <p:nvSpPr>
          <p:cNvPr id="11" name="矩形 10"/>
          <p:cNvSpPr/>
          <p:nvPr/>
        </p:nvSpPr>
        <p:spPr>
          <a:xfrm>
            <a:off x="5720087" y="3081196"/>
            <a:ext cx="2524836" cy="2207613"/>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2"/>
          <p:cNvSpPr txBox="1"/>
          <p:nvPr/>
        </p:nvSpPr>
        <p:spPr>
          <a:xfrm>
            <a:off x="5963473" y="3436038"/>
            <a:ext cx="2129051" cy="1754326"/>
          </a:xfrm>
          <a:prstGeom prst="rect">
            <a:avLst/>
          </a:prstGeom>
          <a:noFill/>
        </p:spPr>
        <p:txBody>
          <a:bodyPr wrap="square" rtlCol="0">
            <a:spAutoFit/>
          </a:bodyPr>
          <a:lstStyle/>
          <a:p>
            <a:r xmlns:a="http://schemas.openxmlformats.org/drawingml/2006/main">
              <a:rPr lang="en" altLang="zh-CN" dirty="0">
                <a:solidFill>
                  <a:schemeClr val="bg1"/>
                </a:solidFill>
              </a:rPr>
              <a:t>&lt;doing, (1,1)&gt;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&lt;well, 1&gt; &lt;Whatever,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(1,1)&gt;</a:t>
            </a:r>
            <a:endParaRPr xmlns:a="http://schemas.openxmlformats.org/drawingml/2006/main" lang="zh-CN" altLang="zh-CN" dirty="0">
              <a:solidFill>
                <a:schemeClr val="bg1"/>
              </a:solidFill>
            </a:endParaRPr>
          </a:p>
          <a:p>
            <a:endParaRPr lang="zh-CN" altLang="en-US" dirty="0">
              <a:solidFill>
                <a:schemeClr val="bg1"/>
              </a:solidFill>
            </a:endParaRPr>
          </a:p>
        </p:txBody>
      </p:sp>
      <p:sp>
        <p:nvSpPr>
          <p:cNvPr id="13" name="右箭头 12"/>
          <p:cNvSpPr/>
          <p:nvPr/>
        </p:nvSpPr>
        <p:spPr>
          <a:xfrm>
            <a:off x="3687642" y="3959814"/>
            <a:ext cx="1665027" cy="45037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4" name="文本框 3"/>
          <p:cNvSpPr txBox="1"/>
          <p:nvPr/>
        </p:nvSpPr>
        <p:spPr>
          <a:xfrm>
            <a:off x="795389" y="1502229"/>
            <a:ext cx="7094577" cy="646331"/>
          </a:xfrm>
          <a:prstGeom prst="rect">
            <a:avLst/>
          </a:prstGeom>
          <a:noFill/>
        </p:spPr>
        <p:txBody>
          <a:bodyPr wrap="square" rtlCol="0">
            <a:spAutoFit/>
          </a:bodyPr>
          <a:lstStyle/>
          <a:p>
            <a:r xmlns:a="http://schemas.openxmlformats.org/drawingml/2006/main">
              <a:rPr lang="en" altLang="zh-CN" dirty="0"/>
              <a:t>The shuffle </a:t>
            </a:r>
            <a:r xmlns:a="http://schemas.openxmlformats.org/drawingml/2006/main">
              <a:rPr lang="en" altLang="en-US" dirty="0"/>
              <a:t>process </a:t>
            </a:r>
            <a:r xmlns:a="http://schemas.openxmlformats.org/drawingml/2006/main">
              <a:rPr lang="en" altLang="en-US" dirty="0"/>
              <a:t>merges and sorts the outputs of </a:t>
            </a:r>
            <a:r xmlns:a="http://schemas.openxmlformats.org/drawingml/2006/main">
              <a:rPr lang="en" altLang="en-US" dirty="0"/>
              <a:t>multiple </a:t>
            </a:r>
            <a:r xmlns:a="http://schemas.openxmlformats.org/drawingml/2006/main">
              <a:rPr lang="en" altLang="zh-CN" dirty="0"/>
              <a:t>Mapper tasks. Usually, we do not need to intervene in this process.</a:t>
            </a:r>
          </a:p>
        </p:txBody>
      </p:sp>
    </p:spTree>
    <p:custDataLst>
      <p:tags r:id="rId1"/>
    </p:custDataLst>
    <p:extLst>
      <p:ext uri="{BB962C8B-B14F-4D97-AF65-F5344CB8AC3E}">
        <p14:creationId xmlns:p14="http://schemas.microsoft.com/office/powerpoint/2010/main" val="307840594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01758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latin typeface="+mn-ea"/>
                <a:cs typeface="Times New Roman" panose="02020603050405020304" pitchFamily="18" charset="0"/>
              </a:rPr>
              <a:t>Word frequency statistics </a:t>
            </a:r>
            <a:r xmlns:a="http://schemas.openxmlformats.org/drawingml/2006/main">
              <a:rPr lang="en" altLang="zh-CN" sz="3600" kern="100" dirty="0">
                <a:latin typeface="+mn-ea"/>
                <a:cs typeface="Times New Roman" panose="02020603050405020304" pitchFamily="18" charset="0"/>
              </a:rPr>
              <a:t>Reducer </a:t>
            </a:r>
            <a:r xmlns:a="http://schemas.openxmlformats.org/drawingml/2006/main">
              <a:rPr lang="en" altLang="en-US" sz="3600" kern="100" dirty="0">
                <a:latin typeface="+mn-ea"/>
                <a:cs typeface="Times New Roman" panose="02020603050405020304" pitchFamily="18" charset="0"/>
              </a:rPr>
              <a:t>design</a:t>
            </a:r>
            <a:endParaRPr xmlns:a="http://schemas.openxmlformats.org/drawingml/2006/main" lang="zh-CN" altLang="en-US" sz="3600" kern="100" dirty="0">
              <a:solidFill>
                <a:schemeClr val="tx1"/>
              </a:solidFill>
              <a:latin typeface="+mn-ea"/>
              <a:cs typeface="Times New Roman" panose="02020603050405020304" pitchFamily="18" charset="0"/>
            </a:endParaRPr>
          </a:p>
        </p:txBody>
      </p:sp>
      <p:sp>
        <p:nvSpPr>
          <p:cNvPr id="9" name="矩形 8"/>
          <p:cNvSpPr/>
          <p:nvPr/>
        </p:nvSpPr>
        <p:spPr>
          <a:xfrm>
            <a:off x="795389" y="3775175"/>
            <a:ext cx="2524836" cy="2207613"/>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2"/>
          <p:cNvSpPr txBox="1"/>
          <p:nvPr/>
        </p:nvSpPr>
        <p:spPr>
          <a:xfrm>
            <a:off x="1038775" y="4130017"/>
            <a:ext cx="2129051" cy="1477328"/>
          </a:xfrm>
          <a:prstGeom prst="rect">
            <a:avLst/>
          </a:prstGeom>
          <a:noFill/>
        </p:spPr>
        <p:txBody>
          <a:bodyPr wrap="square" rtlCol="0">
            <a:spAutoFit/>
          </a:bodyPr>
          <a:lstStyle/>
          <a:p>
            <a:r xmlns:a="http://schemas.openxmlformats.org/drawingml/2006/main">
              <a:rPr lang="en" altLang="zh-CN" dirty="0">
                <a:solidFill>
                  <a:schemeClr val="bg1"/>
                </a:solidFill>
              </a:rPr>
              <a:t>&lt;doing, (1,1)&gt;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(1,1)&gt;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&lt;well, (1)&gt; &lt;Whatever,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(1,1)&gt;</a:t>
            </a:r>
            <a:endParaRPr xmlns:a="http://schemas.openxmlformats.org/drawingml/2006/main" lang="zh-CN" altLang="zh-CN" dirty="0">
              <a:solidFill>
                <a:schemeClr val="bg1"/>
              </a:solidFill>
            </a:endParaRPr>
          </a:p>
        </p:txBody>
      </p:sp>
      <p:sp>
        <p:nvSpPr>
          <p:cNvPr id="11" name="矩形 10"/>
          <p:cNvSpPr/>
          <p:nvPr/>
        </p:nvSpPr>
        <p:spPr>
          <a:xfrm>
            <a:off x="6057396" y="3775175"/>
            <a:ext cx="2524836" cy="2207614"/>
          </a:xfrm>
          <a:prstGeom prst="rect">
            <a:avLst/>
          </a:prstGeom>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2"/>
          <p:cNvSpPr txBox="1"/>
          <p:nvPr/>
        </p:nvSpPr>
        <p:spPr>
          <a:xfrm>
            <a:off x="6300782" y="4130017"/>
            <a:ext cx="2129051" cy="1477328"/>
          </a:xfrm>
          <a:prstGeom prst="rect">
            <a:avLst/>
          </a:prstGeom>
          <a:noFill/>
        </p:spPr>
        <p:txBody>
          <a:bodyPr wrap="square" rtlCol="0">
            <a:spAutoFit/>
          </a:bodyPr>
          <a:lstStyle/>
          <a:p>
            <a:r xmlns:a="http://schemas.openxmlformats.org/drawingml/2006/main">
              <a:rPr lang="en" altLang="zh-CN" dirty="0">
                <a:solidFill>
                  <a:schemeClr val="bg1"/>
                </a:solidFill>
              </a:rPr>
              <a:t>&lt;doing, 2&gt;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&lt;is, 2&gt;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&lt;well, 1&gt; &lt;Whatever, 1&gt;</a:t>
            </a:r>
            <a:endParaRPr xmlns:a="http://schemas.openxmlformats.org/drawingml/2006/main" lang="zh-CN" altLang="zh-CN" dirty="0">
              <a:solidFill>
                <a:schemeClr val="bg1"/>
              </a:solidFill>
            </a:endParaRPr>
          </a:p>
          <a:p>
            <a:r xmlns:a="http://schemas.openxmlformats.org/drawingml/2006/main">
              <a:rPr lang="en" altLang="zh-CN" dirty="0">
                <a:solidFill>
                  <a:schemeClr val="bg1"/>
                </a:solidFill>
              </a:rPr>
              <a:t>&lt;worth, 2&gt;</a:t>
            </a:r>
            <a:endParaRPr xmlns:a="http://schemas.openxmlformats.org/drawingml/2006/main" lang="zh-CN" altLang="zh-CN" dirty="0">
              <a:solidFill>
                <a:schemeClr val="bg1"/>
              </a:solidFill>
            </a:endParaRPr>
          </a:p>
        </p:txBody>
      </p:sp>
      <p:sp>
        <p:nvSpPr>
          <p:cNvPr id="13" name="右箭头 12"/>
          <p:cNvSpPr/>
          <p:nvPr/>
        </p:nvSpPr>
        <p:spPr>
          <a:xfrm>
            <a:off x="3856297" y="4643493"/>
            <a:ext cx="1665027" cy="45037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4" name="TextBox 13"/>
          <p:cNvSpPr txBox="1"/>
          <p:nvPr/>
        </p:nvSpPr>
        <p:spPr>
          <a:xfrm>
            <a:off x="1037229" y="1651379"/>
            <a:ext cx="5951400" cy="1477328"/>
          </a:xfrm>
          <a:prstGeom prst="rect">
            <a:avLst/>
          </a:prstGeom>
          <a:noFill/>
        </p:spPr>
        <p:txBody>
          <a:bodyPr wrap="square" rtlCol="0">
            <a:spAutoFit/>
          </a:bodyPr>
          <a:lstStyle/>
          <a:p>
            <a:pPr xmlns:a="http://schemas.openxmlformats.org/drawingml/2006/main">
              <a:buFont typeface="Wingdings" pitchFamily="2" charset="2"/>
              <a:buChar char="u"/>
            </a:pPr>
            <a:r xmlns:a="http://schemas.openxmlformats.org/drawingml/2006/main">
              <a:rPr lang="en" altLang="en-US" dirty="0"/>
              <a:t>By default, </a:t>
            </a:r>
            <a:r xmlns:a="http://schemas.openxmlformats.org/drawingml/2006/main">
              <a:rPr lang="en" altLang="zh-CN" dirty="0"/>
              <a:t>the Reducer </a:t>
            </a:r>
            <a:r xmlns:a="http://schemas.openxmlformats.org/drawingml/2006/main">
              <a:rPr lang="en" altLang="en-US" dirty="0"/>
              <a:t>input is </a:t>
            </a:r>
            <a:r xmlns:a="http://schemas.openxmlformats.org/drawingml/2006/main">
              <a:rPr lang="en" altLang="zh-CN" dirty="0"/>
              <a:t>&lt;key, list(value)&gt;</a:t>
            </a:r>
          </a:p>
          <a:p>
            <a:pPr xmlns:a="http://schemas.openxmlformats.org/drawingml/2006/main">
              <a:buFont typeface="Wingdings" pitchFamily="2" charset="2"/>
              <a:buChar char="u"/>
            </a:pPr>
            <a:r xmlns:a="http://schemas.openxmlformats.org/drawingml/2006/main">
              <a:rPr lang="en" altLang="en-US" dirty="0"/>
              <a:t>By default, the output of </a:t>
            </a:r>
            <a:r xmlns:a="http://schemas.openxmlformats.org/drawingml/2006/main">
              <a:rPr lang="en" altLang="zh-CN" dirty="0"/>
              <a:t>Reducer </a:t>
            </a:r>
            <a:r xmlns:a="http://schemas.openxmlformats.org/drawingml/2006/main">
              <a:rPr lang="en" altLang="en-US" dirty="0"/>
              <a:t>is a </a:t>
            </a:r>
            <a:r xmlns:a="http://schemas.openxmlformats.org/drawingml/2006/main">
              <a:rPr lang="en" altLang="zh-CN" dirty="0"/>
              <a:t>&lt;key, value&gt; </a:t>
            </a:r>
            <a:r xmlns:a="http://schemas.openxmlformats.org/drawingml/2006/main">
              <a:rPr lang="en" altLang="en-US" dirty="0"/>
              <a:t>key-value pair.</a:t>
            </a:r>
            <a:endParaRPr xmlns:a="http://schemas.openxmlformats.org/drawingml/2006/main" lang="en-US" altLang="zh-CN" dirty="0"/>
          </a:p>
          <a:p>
            <a:pPr>
              <a:buFont typeface="Wingdings" pitchFamily="2" charset="2"/>
              <a:buChar char="u"/>
            </a:pPr>
            <a:endParaRPr lang="en-US" altLang="zh-CN" dirty="0"/>
          </a:p>
          <a:p>
            <a:pPr xmlns:a="http://schemas.openxmlformats.org/drawingml/2006/main">
              <a:buFont typeface="Wingdings" pitchFamily="2" charset="2"/>
              <a:buChar char="u"/>
            </a:pPr>
            <a:r xmlns:a="http://schemas.openxmlformats.org/drawingml/2006/main">
              <a:rPr lang="en" altLang="en-US" dirty="0"/>
              <a:t>Note:</a:t>
            </a:r>
            <a:endParaRPr xmlns:a="http://schemas.openxmlformats.org/drawingml/2006/main" lang="en-US" altLang="zh-CN" dirty="0"/>
          </a:p>
          <a:p>
            <a:r xmlns:a="http://schemas.openxmlformats.org/drawingml/2006/main">
              <a:rPr lang="en" altLang="en-US" dirty="0"/>
              <a:t>For ease of understanding, the complex </a:t>
            </a:r>
            <a:r xmlns:a="http://schemas.openxmlformats.org/drawingml/2006/main">
              <a:rPr lang="en" altLang="zh-CN" dirty="0"/>
              <a:t>Shuffle </a:t>
            </a:r>
            <a:r xmlns:a="http://schemas.openxmlformats.org/drawingml/2006/main">
              <a:rPr lang="en" altLang="en-US" dirty="0"/>
              <a:t>process is ignored here.</a:t>
            </a:r>
            <a:endParaRPr xmlns:a="http://schemas.openxmlformats.org/drawingml/2006/main" lang="en-US" altLang="zh-CN" dirty="0"/>
          </a:p>
        </p:txBody>
      </p:sp>
    </p:spTree>
    <p:custDataLst>
      <p:tags r:id="rId1"/>
    </p:custDataLst>
    <p:extLst>
      <p:ext uri="{BB962C8B-B14F-4D97-AF65-F5344CB8AC3E}">
        <p14:creationId xmlns:p14="http://schemas.microsoft.com/office/powerpoint/2010/main" val="27374806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037840" y="2701925"/>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n" altLang="en-US" sz="6000" kern="100" dirty="0">
                <a:latin typeface="+mn-ea"/>
                <a:cs typeface="Times New Roman" panose="02020603050405020304" pitchFamily="18" charset="0"/>
              </a:rPr>
              <a:t>Project Implementation</a:t>
            </a:r>
            <a:endParaRPr xmlns:a="http://schemas.openxmlformats.org/drawingml/2006/main" lang="zh-CN" altLang="en-US" sz="6000" kern="100" dirty="0">
              <a:solidFill>
                <a:schemeClr val="tx1"/>
              </a:solidFill>
              <a:latin typeface="+mn-ea"/>
              <a:cs typeface="Times New Roman" panose="02020603050405020304" pitchFamily="18" charset="0"/>
            </a:endParaRPr>
          </a:p>
        </p:txBody>
      </p:sp>
      <p:sp>
        <p:nvSpPr>
          <p:cNvPr id="13" name="文本框 12"/>
          <p:cNvSpPr txBox="1"/>
          <p:nvPr/>
        </p:nvSpPr>
        <p:spPr>
          <a:xfrm>
            <a:off x="2115820" y="3856355"/>
            <a:ext cx="8102600" cy="615168"/>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nSpc>
                <a:spcPct val="110000"/>
              </a:lnSpc>
            </a:pPr>
            <a:r xmlns:a="http://schemas.openxmlformats.org/drawingml/2006/main">
              <a:rPr lang="en" altLang="zh-CN" sz="1600" dirty="0">
                <a:latin typeface="+mn-ea"/>
              </a:rPr>
              <a:t>Hadoop is </a:t>
            </a:r>
            <a:r xmlns:a="http://schemas.openxmlformats.org/drawingml/2006/main">
              <a:rPr lang="en" altLang="en-US" sz="1600" dirty="0">
                <a:latin typeface="+mn-ea"/>
              </a:rPr>
              <a:t>developed </a:t>
            </a:r>
            <a:r xmlns:a="http://schemas.openxmlformats.org/drawingml/2006/main">
              <a:rPr lang="en" altLang="en-US" sz="1600" dirty="0">
                <a:latin typeface="+mn-ea"/>
              </a:rPr>
              <a:t>using </a:t>
            </a:r>
            <a:r xmlns:a="http://schemas.openxmlformats.org/drawingml/2006/main">
              <a:rPr lang="en" altLang="zh-CN" sz="1600" dirty="0">
                <a:latin typeface="+mn-ea"/>
              </a:rPr>
              <a:t>Java , so when we write </a:t>
            </a:r>
            <a:r xmlns:a="http://schemas.openxmlformats.org/drawingml/2006/main">
              <a:rPr lang="en" altLang="zh-CN" sz="1600" dirty="0">
                <a:latin typeface="+mn-ea"/>
              </a:rPr>
              <a:t>MapReduce </a:t>
            </a:r>
            <a:r xmlns:a="http://schemas.openxmlformats.org/drawingml/2006/main">
              <a:rPr lang="en" altLang="en-US" sz="1600" dirty="0">
                <a:latin typeface="+mn-ea"/>
              </a:rPr>
              <a:t>programs, </a:t>
            </a:r>
            <a:r xmlns:a="http://schemas.openxmlformats.org/drawingml/2006/main">
              <a:rPr lang="en" altLang="en-US" sz="1600" dirty="0">
                <a:latin typeface="+mn-ea"/>
              </a:rPr>
              <a:t>it is the most convenient choice to use </a:t>
            </a:r>
            <a:endParaRPr xmlns:a="http://schemas.openxmlformats.org/drawingml/2006/main" lang="zh-CN" altLang="en-US" sz="1600" dirty="0">
              <a:solidFill>
                <a:schemeClr val="tx1"/>
              </a:solidFill>
              <a:latin typeface="+mn-ea"/>
            </a:endParaRPr>
            <a:r xmlns:a="http://schemas.openxmlformats.org/drawingml/2006/main">
              <a:rPr lang="en" altLang="zh-CN" sz="1600" dirty="0">
                <a:latin typeface="+mn-ea"/>
              </a:rPr>
              <a:t>Java . Project implementation involves the establishment and operation of the project.</a:t>
            </a:r>
          </a:p>
        </p:txBody>
      </p:sp>
      <p:sp>
        <p:nvSpPr>
          <p:cNvPr id="12" name="圆角矩形 11"/>
          <p:cNvSpPr/>
          <p:nvPr/>
        </p:nvSpPr>
        <p:spPr>
          <a:xfrm>
            <a:off x="5083810" y="1964690"/>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76215" y="2012950"/>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03</a:t>
            </a:r>
          </a:p>
        </p:txBody>
      </p:sp>
    </p:spTree>
    <p:custDataLst>
      <p:tags r:id="rId1"/>
    </p:custDataLst>
    <p:extLst>
      <p:ext uri="{BB962C8B-B14F-4D97-AF65-F5344CB8AC3E}">
        <p14:creationId xmlns:p14="http://schemas.microsoft.com/office/powerpoint/2010/main" val="105874634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rot="5400000">
            <a:off x="700196" y="2781482"/>
            <a:ext cx="2263538" cy="200615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grpSp>
        <p:nvGrpSpPr>
          <p:cNvPr id="40" name="组合 39"/>
          <p:cNvGrpSpPr/>
          <p:nvPr/>
        </p:nvGrpSpPr>
        <p:grpSpPr>
          <a:xfrm>
            <a:off x="2872938" y="2045443"/>
            <a:ext cx="1237644" cy="3476708"/>
            <a:chOff x="6513185" y="1505098"/>
            <a:chExt cx="1237644" cy="3476708"/>
          </a:xfrm>
        </p:grpSpPr>
        <p:grpSp>
          <p:nvGrpSpPr>
            <p:cNvPr id="41" name="组合 40"/>
            <p:cNvGrpSpPr/>
            <p:nvPr/>
          </p:nvGrpSpPr>
          <p:grpSpPr>
            <a:xfrm>
              <a:off x="6542832" y="1540886"/>
              <a:ext cx="1180597" cy="3406659"/>
              <a:chOff x="4573915" y="1725671"/>
              <a:chExt cx="1180597" cy="3406659"/>
            </a:xfrm>
          </p:grpSpPr>
          <p:sp>
            <p:nvSpPr>
              <p:cNvPr id="46" name="任意多边形 19"/>
              <p:cNvSpPr/>
              <p:nvPr/>
            </p:nvSpPr>
            <p:spPr>
              <a:xfrm>
                <a:off x="5226992" y="1725671"/>
                <a:ext cx="527520" cy="3406659"/>
              </a:xfrm>
              <a:custGeom>
                <a:avLst/>
                <a:gdLst>
                  <a:gd name="connsiteX0" fmla="*/ 0 w 702129"/>
                  <a:gd name="connsiteY0" fmla="*/ 0 h 4122057"/>
                  <a:gd name="connsiteX1" fmla="*/ 702129 w 702129"/>
                  <a:gd name="connsiteY1" fmla="*/ 0 h 4122057"/>
                  <a:gd name="connsiteX2" fmla="*/ 702129 w 702129"/>
                  <a:gd name="connsiteY2" fmla="*/ 4122057 h 4122057"/>
                  <a:gd name="connsiteX3" fmla="*/ 0 w 702129"/>
                  <a:gd name="connsiteY3" fmla="*/ 4122057 h 4122057"/>
                  <a:gd name="connsiteX0-1" fmla="*/ 702129 w 793569"/>
                  <a:gd name="connsiteY0-2" fmla="*/ 4122057 h 4213497"/>
                  <a:gd name="connsiteX1-3" fmla="*/ 0 w 793569"/>
                  <a:gd name="connsiteY1-4" fmla="*/ 4122057 h 4213497"/>
                  <a:gd name="connsiteX2-5" fmla="*/ 0 w 793569"/>
                  <a:gd name="connsiteY2-6" fmla="*/ 0 h 4213497"/>
                  <a:gd name="connsiteX3-7" fmla="*/ 702129 w 793569"/>
                  <a:gd name="connsiteY3-8" fmla="*/ 0 h 4213497"/>
                  <a:gd name="connsiteX4" fmla="*/ 793569 w 793569"/>
                  <a:gd name="connsiteY4" fmla="*/ 4213497 h 4213497"/>
                  <a:gd name="connsiteX0-9" fmla="*/ 702129 w 702129"/>
                  <a:gd name="connsiteY0-10" fmla="*/ 4122057 h 4122057"/>
                  <a:gd name="connsiteX1-11" fmla="*/ 0 w 702129"/>
                  <a:gd name="connsiteY1-12" fmla="*/ 4122057 h 4122057"/>
                  <a:gd name="connsiteX2-13" fmla="*/ 0 w 702129"/>
                  <a:gd name="connsiteY2-14" fmla="*/ 0 h 4122057"/>
                  <a:gd name="connsiteX3-15" fmla="*/ 702129 w 702129"/>
                  <a:gd name="connsiteY3-16" fmla="*/ 0 h 4122057"/>
                </a:gdLst>
                <a:ahLst/>
                <a:cxnLst>
                  <a:cxn ang="0">
                    <a:pos x="connsiteX0-1" y="connsiteY0-2"/>
                  </a:cxn>
                  <a:cxn ang="0">
                    <a:pos x="connsiteX1-3" y="connsiteY1-4"/>
                  </a:cxn>
                  <a:cxn ang="0">
                    <a:pos x="connsiteX2-5" y="connsiteY2-6"/>
                  </a:cxn>
                  <a:cxn ang="0">
                    <a:pos x="connsiteX3-7" y="connsiteY3-8"/>
                  </a:cxn>
                </a:cxnLst>
                <a:rect l="l" t="t" r="r" b="b"/>
                <a:pathLst>
                  <a:path w="702129" h="4122057">
                    <a:moveTo>
                      <a:pt x="702129" y="4122057"/>
                    </a:moveTo>
                    <a:lnTo>
                      <a:pt x="0" y="4122057"/>
                    </a:lnTo>
                    <a:lnTo>
                      <a:pt x="0" y="0"/>
                    </a:lnTo>
                    <a:lnTo>
                      <a:pt x="702129" y="0"/>
                    </a:lnTo>
                  </a:path>
                </a:pathLst>
              </a:custGeom>
              <a:noFill/>
              <a:ln w="158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cxnSp>
            <p:nvCxnSpPr>
              <p:cNvPr id="47" name="直接连接符 46"/>
              <p:cNvCxnSpPr/>
              <p:nvPr/>
            </p:nvCxnSpPr>
            <p:spPr>
              <a:xfrm flipV="1">
                <a:off x="4573915" y="3429040"/>
                <a:ext cx="1180465" cy="889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椭圆 41"/>
            <p:cNvSpPr/>
            <p:nvPr/>
          </p:nvSpPr>
          <p:spPr>
            <a:xfrm>
              <a:off x="6513185" y="321487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3" name="椭圆 42"/>
            <p:cNvSpPr/>
            <p:nvPr/>
          </p:nvSpPr>
          <p:spPr>
            <a:xfrm>
              <a:off x="7681211" y="3210430"/>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4" name="椭圆 43"/>
            <p:cNvSpPr/>
            <p:nvPr/>
          </p:nvSpPr>
          <p:spPr>
            <a:xfrm>
              <a:off x="7681211" y="4914235"/>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sp>
          <p:nvSpPr>
            <p:cNvPr id="45" name="椭圆 44"/>
            <p:cNvSpPr/>
            <p:nvPr/>
          </p:nvSpPr>
          <p:spPr>
            <a:xfrm>
              <a:off x="7681211" y="1505098"/>
              <a:ext cx="69618" cy="675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sp>
        <p:nvSpPr>
          <p:cNvPr id="48" name="Freeform 5"/>
          <p:cNvSpPr/>
          <p:nvPr/>
        </p:nvSpPr>
        <p:spPr bwMode="auto">
          <a:xfrm rot="5400000">
            <a:off x="4150287" y="1745951"/>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49" name="Freeform 5"/>
          <p:cNvSpPr/>
          <p:nvPr/>
        </p:nvSpPr>
        <p:spPr bwMode="auto">
          <a:xfrm rot="5400000">
            <a:off x="4150287" y="3436580"/>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2" name="Freeform 5"/>
          <p:cNvSpPr/>
          <p:nvPr/>
        </p:nvSpPr>
        <p:spPr bwMode="auto">
          <a:xfrm rot="5400000">
            <a:off x="4150287" y="5127209"/>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8" name="文本框 17"/>
          <p:cNvSpPr txBox="1"/>
          <p:nvPr/>
        </p:nvSpPr>
        <p:spPr>
          <a:xfrm>
            <a:off x="4986020" y="1875790"/>
            <a:ext cx="594931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1600" dirty="0">
                <a:solidFill>
                  <a:schemeClr val="tx1"/>
                </a:solidFill>
                <a:latin typeface="+mn-ea"/>
              </a:rPr>
              <a:t>Hadoop </a:t>
            </a:r>
            <a:r xmlns:a="http://schemas.openxmlformats.org/drawingml/2006/main">
              <a:rPr lang="en" altLang="en-US" sz="1600" dirty="0">
                <a:solidFill>
                  <a:schemeClr val="tx1"/>
                </a:solidFill>
                <a:latin typeface="+mn-ea"/>
              </a:rPr>
              <a:t>uses </a:t>
            </a:r>
            <a:r xmlns:a="http://schemas.openxmlformats.org/drawingml/2006/main">
              <a:rPr lang="en" altLang="zh-CN" sz="1600" dirty="0">
                <a:solidFill>
                  <a:schemeClr val="tx1"/>
                </a:solidFill>
                <a:latin typeface="+mn-ea"/>
              </a:rPr>
              <a:t>Java </a:t>
            </a:r>
            <a:r xmlns:a="http://schemas.openxmlformats.org/drawingml/2006/main">
              <a:rPr lang="en" altLang="en-US" sz="1600" dirty="0">
                <a:solidFill>
                  <a:schemeClr val="tx1"/>
                </a:solidFill>
                <a:latin typeface="+mn-ea"/>
              </a:rPr>
              <a:t>as its native development language, so any </a:t>
            </a:r>
            <a:r xmlns:a="http://schemas.openxmlformats.org/drawingml/2006/main">
              <a:rPr lang="en" altLang="zh-CN" sz="1600" dirty="0">
                <a:solidFill>
                  <a:schemeClr val="tx1"/>
                </a:solidFill>
                <a:latin typeface="+mn-ea"/>
              </a:rPr>
              <a:t>IDE </a:t>
            </a:r>
            <a:r xmlns:a="http://schemas.openxmlformats.org/drawingml/2006/main">
              <a:rPr lang="en" altLang="en-US" sz="1600" dirty="0">
                <a:solidFill>
                  <a:schemeClr val="tx1"/>
                </a:solidFill>
                <a:latin typeface="+mn-ea"/>
              </a:rPr>
              <a:t>that supports </a:t>
            </a:r>
            <a:r xmlns:a="http://schemas.openxmlformats.org/drawingml/2006/main">
              <a:rPr lang="en" altLang="zh-CN" sz="1600" dirty="0">
                <a:solidFill>
                  <a:schemeClr val="tx1"/>
                </a:solidFill>
                <a:latin typeface="+mn-ea"/>
              </a:rPr>
              <a:t>Java </a:t>
            </a:r>
            <a:r xmlns:a="http://schemas.openxmlformats.org/drawingml/2006/main">
              <a:rPr lang="en" altLang="en-US" sz="1600" dirty="0">
                <a:solidFill>
                  <a:schemeClr val="tx1"/>
                </a:solidFill>
                <a:latin typeface="+mn-ea"/>
              </a:rPr>
              <a:t>can be used for </a:t>
            </a:r>
            <a:r xmlns:a="http://schemas.openxmlformats.org/drawingml/2006/main">
              <a:rPr lang="en" altLang="zh-CN" sz="1600" dirty="0">
                <a:solidFill>
                  <a:schemeClr val="tx1"/>
                </a:solidFill>
                <a:latin typeface="+mn-ea"/>
              </a:rPr>
              <a:t>Hadoop </a:t>
            </a:r>
            <a:r xmlns:a="http://schemas.openxmlformats.org/drawingml/2006/main">
              <a:rPr lang="en" altLang="en-US" sz="1600" dirty="0">
                <a:solidFill>
                  <a:schemeClr val="tx1"/>
                </a:solidFill>
                <a:latin typeface="+mn-ea"/>
              </a:rPr>
              <a:t>big data development.</a:t>
            </a:r>
          </a:p>
        </p:txBody>
      </p:sp>
      <p:sp>
        <p:nvSpPr>
          <p:cNvPr id="19" name="文本框 18"/>
          <p:cNvSpPr txBox="1"/>
          <p:nvPr/>
        </p:nvSpPr>
        <p:spPr>
          <a:xfrm>
            <a:off x="4986020" y="3667125"/>
            <a:ext cx="594931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1600" dirty="0">
                <a:solidFill>
                  <a:schemeClr val="tx1"/>
                </a:solidFill>
                <a:latin typeface="+mn-ea"/>
              </a:rPr>
              <a:t>Maven </a:t>
            </a:r>
            <a:r xmlns:a="http://schemas.openxmlformats.org/drawingml/2006/main">
              <a:rPr lang="en" altLang="en-US" sz="1600" dirty="0">
                <a:solidFill>
                  <a:schemeClr val="tx1"/>
                </a:solidFill>
                <a:latin typeface="+mn-ea"/>
              </a:rPr>
              <a:t>is an excellent project management tool that can easily solve the dependency problem on third-party libraries in project development.</a:t>
            </a:r>
          </a:p>
        </p:txBody>
      </p:sp>
      <p:sp>
        <p:nvSpPr>
          <p:cNvPr id="21" name="文本框 20"/>
          <p:cNvSpPr txBox="1"/>
          <p:nvPr/>
        </p:nvSpPr>
        <p:spPr>
          <a:xfrm>
            <a:off x="4986020" y="5394960"/>
            <a:ext cx="594931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1600" dirty="0">
                <a:solidFill>
                  <a:schemeClr val="tx1"/>
                </a:solidFill>
                <a:latin typeface="+mn-ea"/>
              </a:rPr>
              <a:t>Hadoop-Client </a:t>
            </a:r>
            <a:r xmlns:a="http://schemas.openxmlformats.org/drawingml/2006/main">
              <a:rPr lang="en" altLang="en-US" sz="1600" dirty="0">
                <a:solidFill>
                  <a:schemeClr val="tx1"/>
                </a:solidFill>
                <a:latin typeface="+mn-ea"/>
              </a:rPr>
              <a:t>can simplify the introduction of packages that </a:t>
            </a:r>
            <a:r xmlns:a="http://schemas.openxmlformats.org/drawingml/2006/main">
              <a:rPr lang="en" altLang="zh-CN" sz="1600" dirty="0">
                <a:solidFill>
                  <a:schemeClr val="tx1"/>
                </a:solidFill>
                <a:latin typeface="+mn-ea"/>
              </a:rPr>
              <a:t>Hadoop </a:t>
            </a:r>
            <a:r xmlns:a="http://schemas.openxmlformats.org/drawingml/2006/main">
              <a:rPr lang="en" altLang="en-US" sz="1600" dirty="0">
                <a:solidFill>
                  <a:schemeClr val="tx1"/>
                </a:solidFill>
                <a:latin typeface="+mn-ea"/>
              </a:rPr>
              <a:t>big data development depends on, which is equivalent to introducing multiple required packages at one time.</a:t>
            </a:r>
          </a:p>
        </p:txBody>
      </p:sp>
      <p:sp>
        <p:nvSpPr>
          <p:cNvPr id="25" name="文本框 24"/>
          <p:cNvSpPr txBox="1"/>
          <p:nvPr/>
        </p:nvSpPr>
        <p:spPr>
          <a:xfrm>
            <a:off x="4986655" y="1414145"/>
            <a:ext cx="125285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2400" b="1" dirty="0">
                <a:solidFill>
                  <a:schemeClr val="tx1"/>
                </a:solidFill>
                <a:latin typeface="+mn-ea"/>
              </a:rPr>
              <a:t>IDE</a:t>
            </a:r>
            <a:endParaRPr xmlns:a="http://schemas.openxmlformats.org/drawingml/2006/main" lang="zh-CN" altLang="en-US" sz="2400" b="1" dirty="0">
              <a:solidFill>
                <a:schemeClr val="tx1"/>
              </a:solidFill>
              <a:latin typeface="+mn-ea"/>
            </a:endParaRPr>
          </a:p>
        </p:txBody>
      </p:sp>
      <p:sp>
        <p:nvSpPr>
          <p:cNvPr id="29" name="文本框 28"/>
          <p:cNvSpPr txBox="1"/>
          <p:nvPr/>
        </p:nvSpPr>
        <p:spPr>
          <a:xfrm>
            <a:off x="4986655" y="3202940"/>
            <a:ext cx="125222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2400" b="1" dirty="0">
                <a:solidFill>
                  <a:schemeClr val="tx1"/>
                </a:solidFill>
                <a:latin typeface="+mn-ea"/>
              </a:rPr>
              <a:t>Maven</a:t>
            </a:r>
            <a:endParaRPr xmlns:a="http://schemas.openxmlformats.org/drawingml/2006/main" lang="zh-CN" altLang="en-US" sz="2400" b="1" dirty="0">
              <a:solidFill>
                <a:schemeClr val="tx1"/>
              </a:solidFill>
              <a:latin typeface="+mn-ea"/>
            </a:endParaRPr>
          </a:p>
        </p:txBody>
      </p:sp>
      <p:sp>
        <p:nvSpPr>
          <p:cNvPr id="32" name="文本框 31"/>
          <p:cNvSpPr txBox="1"/>
          <p:nvPr/>
        </p:nvSpPr>
        <p:spPr>
          <a:xfrm>
            <a:off x="4987289" y="4989830"/>
            <a:ext cx="268060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2400" b="1" dirty="0">
                <a:latin typeface="+mn-ea"/>
              </a:rPr>
              <a:t>Hadoop-Client</a:t>
            </a:r>
            <a:endParaRPr xmlns:a="http://schemas.openxmlformats.org/drawingml/2006/main" lang="zh-CN" altLang="en-US" sz="2400" b="1" dirty="0">
              <a:solidFill>
                <a:schemeClr val="tx1"/>
              </a:solidFill>
              <a:latin typeface="+mn-ea"/>
            </a:endParaRPr>
          </a:p>
        </p:txBody>
      </p:sp>
      <p:grpSp>
        <p:nvGrpSpPr>
          <p:cNvPr id="4" name="组合 3"/>
          <p:cNvGrpSpPr/>
          <p:nvPr/>
        </p:nvGrpSpPr>
        <p:grpSpPr>
          <a:xfrm>
            <a:off x="0" y="468630"/>
            <a:ext cx="671830" cy="749300"/>
            <a:chOff x="0" y="1121"/>
            <a:chExt cx="1058" cy="1180"/>
          </a:xfrm>
        </p:grpSpPr>
        <p:sp>
          <p:nvSpPr>
            <p:cNvPr id="5" name="矩形 4"/>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7" name="矩形 6"/>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defRPr/>
            </a:pPr>
            <a:r xmlns:a="http://schemas.openxmlformats.org/drawingml/2006/main">
              <a:rPr lang="en" altLang="en-US" sz="3600" kern="100" dirty="0">
                <a:latin typeface="+mn-ea"/>
                <a:cs typeface="Times New Roman" panose="02020603050405020304" pitchFamily="18" charset="0"/>
              </a:rPr>
              <a:t>Project development preparation</a:t>
            </a:r>
            <a:endParaRPr xmlns:a="http://schemas.openxmlformats.org/drawingml/2006/main" lang="zh-CN" altLang="en-US" sz="3600" kern="100" dirty="0">
              <a:solidFill>
                <a:schemeClr val="tx1"/>
              </a:solidFill>
              <a:latin typeface="+mn-ea"/>
              <a:cs typeface="Times New Roman" panose="02020603050405020304" pitchFamily="18" charset="0"/>
            </a:endParaRPr>
          </a:p>
        </p:txBody>
      </p:sp>
      <p:grpSp>
        <p:nvGrpSpPr>
          <p:cNvPr id="11" name="组合 10"/>
          <p:cNvGrpSpPr/>
          <p:nvPr/>
        </p:nvGrpSpPr>
        <p:grpSpPr>
          <a:xfrm>
            <a:off x="0" y="6631940"/>
            <a:ext cx="12191365" cy="226060"/>
            <a:chOff x="0" y="10444"/>
            <a:chExt cx="19199" cy="356"/>
          </a:xfrm>
        </p:grpSpPr>
        <p:sp>
          <p:nvSpPr>
            <p:cNvPr id="12" name="矩形 11"/>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文本框 12"/>
          <p:cNvSpPr txBox="1"/>
          <p:nvPr/>
        </p:nvSpPr>
        <p:spPr>
          <a:xfrm>
            <a:off x="1093470" y="3528060"/>
            <a:ext cx="147637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en-US" sz="2800" b="1" dirty="0">
                <a:solidFill>
                  <a:schemeClr val="tx1"/>
                </a:solidFill>
                <a:latin typeface="+mn-ea"/>
              </a:rPr>
              <a:t>key</a:t>
            </a:r>
          </a:p>
        </p:txBody>
      </p:sp>
      <p:sp>
        <p:nvSpPr>
          <p:cNvPr id="14" name="文本框 13"/>
          <p:cNvSpPr txBox="1"/>
          <p:nvPr/>
        </p:nvSpPr>
        <p:spPr>
          <a:xfrm>
            <a:off x="4182745" y="186372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5" name="文本框 14"/>
          <p:cNvSpPr txBox="1"/>
          <p:nvPr/>
        </p:nvSpPr>
        <p:spPr>
          <a:xfrm>
            <a:off x="4182745" y="524510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03</a:t>
            </a:r>
          </a:p>
        </p:txBody>
      </p:sp>
      <p:sp>
        <p:nvSpPr>
          <p:cNvPr id="20" name="文本框 19"/>
          <p:cNvSpPr txBox="1"/>
          <p:nvPr/>
        </p:nvSpPr>
        <p:spPr>
          <a:xfrm>
            <a:off x="4182745" y="3559175"/>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949968"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Building </a:t>
            </a:r>
            <a:r xmlns:a="http://schemas.openxmlformats.org/drawingml/2006/main">
              <a:rPr lang="en" altLang="zh-CN" sz="3600" kern="100" dirty="0">
                <a:solidFill>
                  <a:schemeClr val="tx1"/>
                </a:solidFill>
                <a:latin typeface="+mn-ea"/>
                <a:cs typeface="Times New Roman" panose="02020603050405020304" pitchFamily="18" charset="0"/>
              </a:rPr>
              <a:t>a MapReduce </a:t>
            </a:r>
            <a:r xmlns:a="http://schemas.openxmlformats.org/drawingml/2006/main">
              <a:rPr lang="en" altLang="en-US" sz="3600" kern="100" dirty="0">
                <a:solidFill>
                  <a:schemeClr val="tx1"/>
                </a:solidFill>
                <a:latin typeface="+mn-ea"/>
                <a:cs typeface="Times New Roman" panose="02020603050405020304" pitchFamily="18" charset="0"/>
              </a:rPr>
              <a:t>development environment</a:t>
            </a:r>
          </a:p>
        </p:txBody>
      </p:sp>
      <p:sp>
        <p:nvSpPr>
          <p:cNvPr id="2" name="文本框 1">
            <a:extLst>
              <a:ext uri="{FF2B5EF4-FFF2-40B4-BE49-F238E27FC236}">
                <a16:creationId xmlns:a16="http://schemas.microsoft.com/office/drawing/2014/main" id="{B8E610C8-437A-4651-A0E2-FAD6ABD56619}"/>
              </a:ext>
            </a:extLst>
          </p:cNvPr>
          <p:cNvSpPr txBox="1"/>
          <p:nvPr/>
        </p:nvSpPr>
        <p:spPr>
          <a:xfrm>
            <a:off x="940904" y="1603513"/>
            <a:ext cx="10363200" cy="646331"/>
          </a:xfrm>
          <a:prstGeom prst="rect">
            <a:avLst/>
          </a:prstGeom>
          <a:noFill/>
        </p:spPr>
        <p:txBody>
          <a:bodyPr wrap="square" rtlCol="0">
            <a:spAutoFit/>
          </a:bodyPr>
          <a:lstStyle/>
          <a:p>
            <a:r xmlns:a="http://schemas.openxmlformats.org/drawingml/2006/main">
              <a:rPr lang="en" altLang="en-US" dirty="0"/>
              <a:t>Create a </a:t>
            </a:r>
            <a:r xmlns:a="http://schemas.openxmlformats.org/drawingml/2006/main">
              <a:rPr lang="en" altLang="zh-CN" dirty="0"/>
              <a:t>Maven </a:t>
            </a:r>
            <a:r xmlns:a="http://schemas.openxmlformats.org/drawingml/2006/main">
              <a:rPr lang="en" altLang="en-US" dirty="0"/>
              <a:t>project and </a:t>
            </a:r>
            <a:r xmlns:a="http://schemas.openxmlformats.org/drawingml/2006/main">
              <a:rPr lang="en" altLang="en-US" dirty="0"/>
              <a:t>add a dependency on the </a:t>
            </a:r>
            <a:r xmlns:a="http://schemas.openxmlformats.org/drawingml/2006/main">
              <a:rPr lang="en" altLang="zh-CN" dirty="0"/>
              <a:t>hadoop-client library in the </a:t>
            </a:r>
            <a:r xmlns:a="http://schemas.openxmlformats.org/drawingml/2006/main">
              <a:rPr lang="en" altLang="zh-CN" dirty="0"/>
              <a:t>pom.xml file </a:t>
            </a:r>
            <a:r xmlns:a="http://schemas.openxmlformats.org/drawingml/2006/main">
              <a:rPr lang="en" altLang="en-US" dirty="0"/>
              <a:t>.</a:t>
            </a:r>
            <a:endParaRPr xmlns:a="http://schemas.openxmlformats.org/drawingml/2006/main" lang="en-US" altLang="zh-CN" dirty="0"/>
          </a:p>
          <a:p>
            <a:endParaRPr lang="zh-CN" altLang="en-US" dirty="0"/>
          </a:p>
        </p:txBody>
      </p:sp>
      <p:pic>
        <p:nvPicPr>
          <p:cNvPr id="4" name="图片 3">
            <a:extLst>
              <a:ext uri="{FF2B5EF4-FFF2-40B4-BE49-F238E27FC236}">
                <a16:creationId xmlns:a16="http://schemas.microsoft.com/office/drawing/2014/main" id="{80C5A843-889E-4BF6-A12E-E4744A499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904" y="2249844"/>
            <a:ext cx="6793492" cy="3900695"/>
          </a:xfrm>
          <a:prstGeom prst="rect">
            <a:avLst/>
          </a:prstGeom>
        </p:spPr>
      </p:pic>
    </p:spTree>
    <p:custDataLst>
      <p:tags r:id="rId1"/>
    </p:custDataLst>
    <p:extLst>
      <p:ext uri="{BB962C8B-B14F-4D97-AF65-F5344CB8AC3E}">
        <p14:creationId xmlns:p14="http://schemas.microsoft.com/office/powerpoint/2010/main" val="349797886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7">
            <a:extLst>
              <a:ext uri="{FF2B5EF4-FFF2-40B4-BE49-F238E27FC236}">
                <a16:creationId xmlns:a16="http://schemas.microsoft.com/office/drawing/2014/main" id="{EA093134-E5FF-98ED-235D-391B0B50AF27}"/>
              </a:ext>
            </a:extLst>
          </p:cNvPr>
          <p:cNvSpPr>
            <a:spLocks noGrp="1"/>
          </p:cNvSpPr>
          <p:nvPr>
            <p:ph type="title"/>
          </p:nvPr>
        </p:nvSpPr>
        <p:spPr/>
        <p:txBody>
          <a:bodyPr/>
          <a:lstStyle/>
          <a:p>
            <a:endParaRPr lang="zh-CN" altLang="en-US"/>
          </a:p>
        </p:txBody>
      </p:sp>
      <p:sp>
        <p:nvSpPr>
          <p:cNvPr id="4100" name="Rectangle 2">
            <a:extLst>
              <a:ext uri="{FF2B5EF4-FFF2-40B4-BE49-F238E27FC236}">
                <a16:creationId xmlns:a16="http://schemas.microsoft.com/office/drawing/2014/main" id="{25D0BDAF-95FE-03AF-FB38-BC7FF0235CDA}"/>
              </a:ext>
            </a:extLst>
          </p:cNvPr>
          <p:cNvSpPr>
            <a:spLocks noChangeArrowheads="1"/>
          </p:cNvSpPr>
          <p:nvPr/>
        </p:nvSpPr>
        <p:spPr bwMode="auto">
          <a:xfrm>
            <a:off x="1524000" y="0"/>
            <a:ext cx="9144000" cy="21336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6">
            <a:extLst>
              <a:ext uri="{FF2B5EF4-FFF2-40B4-BE49-F238E27FC236}">
                <a16:creationId xmlns:a16="http://schemas.microsoft.com/office/drawing/2014/main" id="{FA036ACA-0126-E6FB-3FCA-87DE7B429710}"/>
              </a:ext>
            </a:extLst>
          </p:cNvPr>
          <p:cNvSpPr txBox="1">
            <a:spLocks noChangeArrowheads="1"/>
          </p:cNvSpPr>
          <p:nvPr/>
        </p:nvSpPr>
        <p:spPr bwMode="auto">
          <a:xfrm>
            <a:off x="2223655" y="4000501"/>
            <a:ext cx="8229600" cy="1143000"/>
          </a:xfrm>
          <a:prstGeom prst="rect">
            <a:avLst/>
          </a:prstGeom>
          <a:noFill/>
          <a:ln w="9525">
            <a:noFill/>
            <a:miter lim="800000"/>
            <a:headEnd/>
            <a:tailEnd/>
          </a:ln>
        </p:spPr>
        <p:txBody>
          <a:bodyPr anchor="ctr"/>
          <a:lstStyle/>
          <a:p>
            <a:pPr xmlns:a="http://schemas.openxmlformats.org/drawingml/2006/main" algn="ctr">
              <a:buFontTx/>
              <a:buNone/>
              <a:defRPr/>
            </a:pPr>
            <a:br xmlns:a="http://schemas.openxmlformats.org/drawingml/2006/main">
              <a:rPr lang="en-US" altLang="zh-CN" sz="2800" b="1" kern="0" dirty="0">
                <a:latin typeface="+mj-lt"/>
                <a:ea typeface="+mj-ea"/>
                <a:cs typeface="+mj-cs"/>
              </a:rPr>
            </a:br>
            <a:r xmlns:a="http://schemas.openxmlformats.org/drawingml/2006/main">
              <a:rPr lang="en" altLang="en-US" sz="2800" b="1" kern="0" dirty="0">
                <a:latin typeface="Arial" charset="0"/>
              </a:rPr>
              <a:t>Chapter </a:t>
            </a:r>
            <a:r xmlns:a="http://schemas.openxmlformats.org/drawingml/2006/main">
              <a:rPr lang="en" altLang="zh-CN" sz="2800" b="1" kern="0" dirty="0">
                <a:latin typeface="Arial" charset="0"/>
              </a:rPr>
              <a:t>8 </a:t>
            </a:r>
            <a:r xmlns:a="http://schemas.openxmlformats.org/drawingml/2006/main">
              <a:rPr lang="en" altLang="en-US" sz="2800" b="1" kern="0" dirty="0">
                <a:latin typeface="Arial" charset="0"/>
              </a:rPr>
              <a:t>Installation and Use of </a:t>
            </a:r>
            <a:endParaRPr xmlns:a="http://schemas.openxmlformats.org/drawingml/2006/main" lang="en-US" altLang="zh-CN" sz="2800" b="1" kern="0" dirty="0">
              <a:latin typeface="Arial" charset="0"/>
            </a:endParaRPr>
            <a:r xmlns:a="http://schemas.openxmlformats.org/drawingml/2006/main">
              <a:rPr lang="en" altLang="en-US" sz="2800" b="1" kern="0" dirty="0">
                <a:latin typeface="Arial" charset="0"/>
              </a:rPr>
              <a:t>Data Warehouse </a:t>
            </a:r>
            <a:r xmlns:a="http://schemas.openxmlformats.org/drawingml/2006/main">
              <a:rPr lang="en" altLang="zh-CN" sz="2800" b="1" kern="0" dirty="0">
                <a:latin typeface="Arial" charset="0"/>
              </a:rPr>
              <a:t>Hive</a:t>
            </a:r>
          </a:p>
        </p:txBody>
      </p:sp>
      <p:sp>
        <p:nvSpPr>
          <p:cNvPr id="4104" name="Oval 7">
            <a:extLst>
              <a:ext uri="{FF2B5EF4-FFF2-40B4-BE49-F238E27FC236}">
                <a16:creationId xmlns:a16="http://schemas.microsoft.com/office/drawing/2014/main" id="{B890B73B-BDC4-1C87-F19A-50595309AA2A}"/>
              </a:ext>
            </a:extLst>
          </p:cNvPr>
          <p:cNvSpPr>
            <a:spLocks noChangeArrowheads="1"/>
          </p:cNvSpPr>
          <p:nvPr/>
        </p:nvSpPr>
        <p:spPr bwMode="auto">
          <a:xfrm>
            <a:off x="2971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 name="Rectangle 9">
            <a:extLst>
              <a:ext uri="{FF2B5EF4-FFF2-40B4-BE49-F238E27FC236}">
                <a16:creationId xmlns:a16="http://schemas.microsoft.com/office/drawing/2014/main" id="{C57A2E2E-8CFF-61A3-FC73-0BF35ACA6586}"/>
              </a:ext>
            </a:extLst>
          </p:cNvPr>
          <p:cNvSpPr>
            <a:spLocks noChangeArrowheads="1"/>
          </p:cNvSpPr>
          <p:nvPr/>
        </p:nvSpPr>
        <p:spPr bwMode="auto">
          <a:xfrm>
            <a:off x="152400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7" name="Text Box 12">
            <a:extLst>
              <a:ext uri="{FF2B5EF4-FFF2-40B4-BE49-F238E27FC236}">
                <a16:creationId xmlns:a16="http://schemas.microsoft.com/office/drawing/2014/main" id="{1E4A81A1-3CE2-99F4-DFA0-FD292509A305}"/>
              </a:ext>
            </a:extLst>
          </p:cNvPr>
          <p:cNvSpPr txBox="1">
            <a:spLocks noChangeArrowheads="1"/>
          </p:cNvSpPr>
          <p:nvPr/>
        </p:nvSpPr>
        <p:spPr bwMode="auto">
          <a:xfrm>
            <a:off x="3429000" y="381000"/>
            <a:ext cx="693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xmlns:a="http://schemas.openxmlformats.org/drawingml/2006/main" algn="ctr" eaLnBrk="1" hangingPunct="1">
              <a:spcBef>
                <a:spcPct val="50000"/>
              </a:spcBef>
            </a:pPr>
            <a:r xmlns:a="http://schemas.openxmlformats.org/drawingml/2006/main">
              <a:rPr lang="en" altLang="zh-CN" sz="2400" b="1">
                <a:solidFill>
                  <a:schemeClr val="bg1"/>
                </a:solidFill>
                <a:latin typeface="Times New Roman" panose="02020603050405020304" pitchFamily="18" charset="0"/>
              </a:rPr>
              <a:t>" </a:t>
            </a:r>
            <a:r xmlns:a="http://schemas.openxmlformats.org/drawingml/2006/main">
              <a:rPr lang="en" altLang="en-US" sz="2400" b="1">
                <a:solidFill>
                  <a:schemeClr val="bg1"/>
                </a:solidFill>
                <a:latin typeface="Times New Roman" panose="02020603050405020304" pitchFamily="18" charset="0"/>
              </a:rPr>
              <a:t>Big Data Basic Programming, Experiments and Case Studies (2nd </a:t>
            </a:r>
            <a:r xmlns:a="http://schemas.openxmlformats.org/drawingml/2006/main">
              <a:rPr lang="en" altLang="zh-CN" sz="2400" b="1">
                <a:solidFill>
                  <a:schemeClr val="bg1"/>
                </a:solidFill>
                <a:latin typeface="Times New Roman" panose="02020603050405020304" pitchFamily="18" charset="0"/>
              </a:rPr>
              <a:t>Edition </a:t>
            </a:r>
            <a:r xmlns:a="http://schemas.openxmlformats.org/drawingml/2006/main">
              <a:rPr lang="en" altLang="en-US" sz="2400" b="1">
                <a:solidFill>
                  <a:schemeClr val="bg1"/>
                </a:solidFill>
                <a:latin typeface="Times New Roman" panose="02020603050405020304" pitchFamily="18" charset="0"/>
              </a:rPr>
              <a:t>) </a:t>
            </a:r>
            <a:r xmlns:a="http://schemas.openxmlformats.org/drawingml/2006/main">
              <a:rPr lang="en" altLang="zh-CN" sz="2400">
                <a:solidFill>
                  <a:schemeClr val="bg1"/>
                </a:solidFill>
                <a:latin typeface="Times New Roman" panose="02020603050405020304" pitchFamily="18" charset="0"/>
              </a:rPr>
              <a:t>"</a:t>
            </a:r>
          </a:p>
          <a:p>
            <a:pPr xmlns:a="http://schemas.openxmlformats.org/drawingml/2006/main" algn="ctr" eaLnBrk="1" hangingPunct="1">
              <a:spcBef>
                <a:spcPct val="50000"/>
              </a:spcBef>
            </a:pPr>
            <a:r xmlns:a="http://schemas.openxmlformats.org/drawingml/2006/main">
              <a:rPr lang="en" altLang="en-US" sz="2400">
                <a:solidFill>
                  <a:schemeClr val="bg1"/>
                </a:solidFill>
                <a:latin typeface="Times New Roman" panose="02020603050405020304" pitchFamily="18" charset="0"/>
              </a:rPr>
              <a:t>Textbook official website: </a:t>
            </a:r>
            <a:r xmlns:a="http://schemas.openxmlformats.org/drawingml/2006/main">
              <a:rPr lang="en" altLang="zh-CN" sz="2400">
                <a:solidFill>
                  <a:schemeClr val="bg1"/>
                </a:solidFill>
                <a:latin typeface="Times New Roman" panose="02020603050405020304" pitchFamily="18" charset="0"/>
              </a:rPr>
              <a:t>http://dblab.xmu.edu.cn/post/bigdatapractice2/</a:t>
            </a:r>
          </a:p>
        </p:txBody>
      </p:sp>
      <p:pic>
        <p:nvPicPr>
          <p:cNvPr id="4113" name="Picture 1" descr="F:\厦大教师\照片\个人形象照\林子雨2016头像.png">
            <a:extLst>
              <a:ext uri="{FF2B5EF4-FFF2-40B4-BE49-F238E27FC236}">
                <a16:creationId xmlns:a16="http://schemas.microsoft.com/office/drawing/2014/main" id="{8F3E044F-A8B0-25CF-3FB1-85C0BAC71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16271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960253"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Word frequency statistics </a:t>
            </a:r>
            <a:r xmlns:a="http://schemas.openxmlformats.org/drawingml/2006/main">
              <a:rPr lang="en" altLang="zh-CN" sz="3600" kern="100" dirty="0">
                <a:solidFill>
                  <a:schemeClr val="tx1"/>
                </a:solidFill>
                <a:latin typeface="+mn-ea"/>
                <a:cs typeface="Times New Roman" panose="02020603050405020304" pitchFamily="18" charset="0"/>
              </a:rPr>
              <a:t>Mapper </a:t>
            </a:r>
            <a:r xmlns:a="http://schemas.openxmlformats.org/drawingml/2006/main">
              <a:rPr lang="en" altLang="en-US" sz="3600" kern="100" dirty="0">
                <a:solidFill>
                  <a:schemeClr val="tx1"/>
                </a:solidFill>
                <a:latin typeface="+mn-ea"/>
                <a:cs typeface="Times New Roman" panose="02020603050405020304" pitchFamily="18" charset="0"/>
              </a:rPr>
              <a:t>key code</a:t>
            </a:r>
          </a:p>
        </p:txBody>
      </p:sp>
      <p:pic>
        <p:nvPicPr>
          <p:cNvPr id="10" name="图片 9" descr="词频统计Mapper关键代码.png"/>
          <p:cNvPicPr>
            <a:picLocks noChangeAspect="1"/>
          </p:cNvPicPr>
          <p:nvPr/>
        </p:nvPicPr>
        <p:blipFill>
          <a:blip r:embed="rId4" cstate="print"/>
          <a:stretch>
            <a:fillRect/>
          </a:stretch>
        </p:blipFill>
        <p:spPr>
          <a:xfrm>
            <a:off x="428448" y="2810572"/>
            <a:ext cx="11170653" cy="3414863"/>
          </a:xfrm>
          <a:prstGeom prst="rect">
            <a:avLst/>
          </a:prstGeom>
        </p:spPr>
      </p:pic>
      <p:sp>
        <p:nvSpPr>
          <p:cNvPr id="13" name="Freeform 5"/>
          <p:cNvSpPr/>
          <p:nvPr/>
        </p:nvSpPr>
        <p:spPr bwMode="auto">
          <a:xfrm rot="5400000">
            <a:off x="430065" y="173342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4" name="文本框 13"/>
          <p:cNvSpPr txBox="1"/>
          <p:nvPr/>
        </p:nvSpPr>
        <p:spPr>
          <a:xfrm>
            <a:off x="462523" y="1851199"/>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5" name="Freeform 5"/>
          <p:cNvSpPr/>
          <p:nvPr/>
        </p:nvSpPr>
        <p:spPr bwMode="auto">
          <a:xfrm rot="5400000">
            <a:off x="6016661" y="1733044"/>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6" name="文本框 19"/>
          <p:cNvSpPr txBox="1"/>
          <p:nvPr/>
        </p:nvSpPr>
        <p:spPr>
          <a:xfrm>
            <a:off x="6049119" y="1855639"/>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
        <p:nvSpPr>
          <p:cNvPr id="17" name="矩形 16"/>
          <p:cNvSpPr/>
          <p:nvPr/>
        </p:nvSpPr>
        <p:spPr>
          <a:xfrm>
            <a:off x="7099257" y="1695807"/>
            <a:ext cx="4362058"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22"/>
          <p:cNvSpPr txBox="1"/>
          <p:nvPr/>
        </p:nvSpPr>
        <p:spPr>
          <a:xfrm>
            <a:off x="7307536" y="1798677"/>
            <a:ext cx="397831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latin typeface="+mn-ea"/>
              </a:rPr>
              <a:t>accomplish</a:t>
            </a:r>
            <a:endParaRPr xmlns:a="http://schemas.openxmlformats.org/drawingml/2006/main" lang="en-US" altLang="zh-CN" sz="1600" dirty="0">
              <a:latin typeface="+mn-ea"/>
            </a:endParaRPr>
          </a:p>
          <a:p>
            <a:pPr xmlns:a="http://schemas.openxmlformats.org/drawingml/2006/main" algn="l"/>
            <a:r xmlns:a="http://schemas.openxmlformats.org/drawingml/2006/main">
              <a:rPr lang="en" altLang="zh-CN" sz="1600" dirty="0">
                <a:solidFill>
                  <a:schemeClr val="tx1"/>
                </a:solidFill>
                <a:latin typeface="+mn-ea"/>
              </a:rPr>
              <a:t>map() </a:t>
            </a:r>
            <a:r xmlns:a="http://schemas.openxmlformats.org/drawingml/2006/main">
              <a:rPr lang="en" altLang="en-US" sz="1600" dirty="0">
                <a:solidFill>
                  <a:schemeClr val="tx1"/>
                </a:solidFill>
                <a:latin typeface="+mn-ea"/>
              </a:rPr>
              <a:t>Method</a:t>
            </a:r>
          </a:p>
        </p:txBody>
      </p:sp>
      <p:sp>
        <p:nvSpPr>
          <p:cNvPr id="19" name="矩形 18"/>
          <p:cNvSpPr/>
          <p:nvPr/>
        </p:nvSpPr>
        <p:spPr>
          <a:xfrm>
            <a:off x="1299707" y="1711455"/>
            <a:ext cx="4437214"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文本框 23"/>
          <p:cNvSpPr txBox="1"/>
          <p:nvPr/>
        </p:nvSpPr>
        <p:spPr>
          <a:xfrm>
            <a:off x="1493381" y="1810515"/>
            <a:ext cx="406817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Inherits </a:t>
            </a:r>
            <a:r xmlns:a="http://schemas.openxmlformats.org/drawingml/2006/main">
              <a:rPr lang="en" altLang="zh-CN" sz="1600" dirty="0">
                <a:solidFill>
                  <a:schemeClr val="tx1"/>
                </a:solidFill>
                <a:latin typeface="+mn-ea"/>
              </a:rPr>
              <a:t>org.apache.hadoop.mapreduce. </a:t>
            </a:r>
            <a:r xmlns:a="http://schemas.openxmlformats.org/drawingml/2006/main">
              <a:rPr lang="en" altLang="zh-CN" sz="1600" dirty="0">
                <a:latin typeface="+mn-ea"/>
              </a:rPr>
              <a:t>Mapper</a:t>
            </a:r>
            <a:endParaRPr xmlns:a="http://schemas.openxmlformats.org/drawingml/2006/main" lang="zh-CN" altLang="en-US" sz="1600" dirty="0">
              <a:solidFill>
                <a:schemeClr val="tx1"/>
              </a:solidFill>
              <a:latin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6093927"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Key code of </a:t>
            </a:r>
            <a:r xmlns:a="http://schemas.openxmlformats.org/drawingml/2006/main">
              <a:rPr lang="en" altLang="en-US" sz="3600" kern="100" dirty="0">
                <a:solidFill>
                  <a:schemeClr val="tx1"/>
                </a:solidFill>
                <a:latin typeface="+mn-ea"/>
                <a:cs typeface="Times New Roman" panose="02020603050405020304" pitchFamily="18" charset="0"/>
              </a:rPr>
              <a:t>word frequency statistics </a:t>
            </a:r>
            <a:r xmlns:a="http://schemas.openxmlformats.org/drawingml/2006/main">
              <a:rPr lang="en" altLang="zh-CN" sz="3600" kern="100" dirty="0">
                <a:solidFill>
                  <a:schemeClr val="tx1"/>
                </a:solidFill>
                <a:latin typeface="+mn-ea"/>
                <a:cs typeface="Times New Roman" panose="02020603050405020304" pitchFamily="18" charset="0"/>
              </a:rPr>
              <a:t>Reducer</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709" y="2718385"/>
            <a:ext cx="11038119" cy="3673311"/>
          </a:xfrm>
          <a:prstGeom prst="rect">
            <a:avLst/>
          </a:prstGeom>
        </p:spPr>
      </p:pic>
      <p:sp>
        <p:nvSpPr>
          <p:cNvPr id="10" name="Freeform 5"/>
          <p:cNvSpPr/>
          <p:nvPr/>
        </p:nvSpPr>
        <p:spPr bwMode="auto">
          <a:xfrm rot="5400000">
            <a:off x="430065" y="173342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1" name="文本框 10"/>
          <p:cNvSpPr txBox="1"/>
          <p:nvPr/>
        </p:nvSpPr>
        <p:spPr>
          <a:xfrm>
            <a:off x="462523" y="1851199"/>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2" name="Freeform 5"/>
          <p:cNvSpPr/>
          <p:nvPr/>
        </p:nvSpPr>
        <p:spPr bwMode="auto">
          <a:xfrm rot="5400000">
            <a:off x="6016661" y="1733044"/>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3" name="文本框 19"/>
          <p:cNvSpPr txBox="1"/>
          <p:nvPr/>
        </p:nvSpPr>
        <p:spPr>
          <a:xfrm>
            <a:off x="6049119" y="1855639"/>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
        <p:nvSpPr>
          <p:cNvPr id="14" name="矩形 13"/>
          <p:cNvSpPr/>
          <p:nvPr/>
        </p:nvSpPr>
        <p:spPr>
          <a:xfrm>
            <a:off x="7099257" y="1695807"/>
            <a:ext cx="440912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文本框 22"/>
          <p:cNvSpPr txBox="1"/>
          <p:nvPr/>
        </p:nvSpPr>
        <p:spPr>
          <a:xfrm>
            <a:off x="7307536" y="1798677"/>
            <a:ext cx="397831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latin typeface="+mn-ea"/>
              </a:rPr>
              <a:t>accomplish</a:t>
            </a:r>
            <a:endParaRPr xmlns:a="http://schemas.openxmlformats.org/drawingml/2006/main" lang="en-US" altLang="zh-CN" sz="1600" dirty="0">
              <a:latin typeface="+mn-ea"/>
            </a:endParaRPr>
          </a:p>
          <a:p>
            <a:pPr xmlns:a="http://schemas.openxmlformats.org/drawingml/2006/main" algn="l"/>
            <a:r xmlns:a="http://schemas.openxmlformats.org/drawingml/2006/main">
              <a:rPr lang="en" altLang="zh-CN" sz="1600" dirty="0">
                <a:solidFill>
                  <a:schemeClr val="tx1"/>
                </a:solidFill>
                <a:latin typeface="+mn-ea"/>
              </a:rPr>
              <a:t>reduce() </a:t>
            </a:r>
            <a:r xmlns:a="http://schemas.openxmlformats.org/drawingml/2006/main">
              <a:rPr lang="en" altLang="en-US" sz="1600" dirty="0">
                <a:solidFill>
                  <a:schemeClr val="tx1"/>
                </a:solidFill>
                <a:latin typeface="+mn-ea"/>
              </a:rPr>
              <a:t>Method</a:t>
            </a:r>
          </a:p>
        </p:txBody>
      </p:sp>
      <p:sp>
        <p:nvSpPr>
          <p:cNvPr id="16" name="矩形 15"/>
          <p:cNvSpPr/>
          <p:nvPr/>
        </p:nvSpPr>
        <p:spPr>
          <a:xfrm>
            <a:off x="1299707" y="1711455"/>
            <a:ext cx="4437214"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23"/>
          <p:cNvSpPr txBox="1"/>
          <p:nvPr/>
        </p:nvSpPr>
        <p:spPr>
          <a:xfrm>
            <a:off x="1493381" y="1810515"/>
            <a:ext cx="406817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Inherits </a:t>
            </a:r>
            <a:r xmlns:a="http://schemas.openxmlformats.org/drawingml/2006/main">
              <a:rPr lang="en" altLang="zh-CN" sz="1600" dirty="0" err="1">
                <a:solidFill>
                  <a:schemeClr val="tx1"/>
                </a:solidFill>
                <a:latin typeface="+mn-ea"/>
              </a:rPr>
              <a:t>org.apache.hadoop.mapreduce.Reducer</a:t>
            </a:r>
            <a:endParaRPr xmlns:a="http://schemas.openxmlformats.org/drawingml/2006/main" lang="zh-CN" altLang="en-US" sz="1600" dirty="0">
              <a:solidFill>
                <a:schemeClr val="tx1"/>
              </a:solidFill>
              <a:latin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29190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zh-CN" sz="3600" kern="100" dirty="0">
                <a:solidFill>
                  <a:schemeClr val="tx1"/>
                </a:solidFill>
                <a:latin typeface="+mn-ea"/>
                <a:cs typeface="Times New Roman" panose="02020603050405020304" pitchFamily="18" charset="0"/>
              </a:rPr>
              <a:t>MapReduce </a:t>
            </a:r>
            <a:r xmlns:a="http://schemas.openxmlformats.org/drawingml/2006/main">
              <a:rPr lang="en" altLang="en-US" sz="3600" kern="100" dirty="0">
                <a:solidFill>
                  <a:schemeClr val="tx1"/>
                </a:solidFill>
                <a:latin typeface="+mn-ea"/>
                <a:cs typeface="Times New Roman" panose="02020603050405020304" pitchFamily="18" charset="0"/>
              </a:rPr>
              <a:t>job startup class</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465" y="1613985"/>
            <a:ext cx="6386490" cy="4621802"/>
          </a:xfrm>
          <a:prstGeom prst="rect">
            <a:avLst/>
          </a:prstGeom>
        </p:spPr>
      </p:pic>
      <p:sp>
        <p:nvSpPr>
          <p:cNvPr id="10" name="Freeform 5"/>
          <p:cNvSpPr/>
          <p:nvPr/>
        </p:nvSpPr>
        <p:spPr bwMode="auto">
          <a:xfrm rot="5400000">
            <a:off x="7755636" y="1897587"/>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1" name="文本框 10"/>
          <p:cNvSpPr txBox="1"/>
          <p:nvPr/>
        </p:nvSpPr>
        <p:spPr>
          <a:xfrm>
            <a:off x="7788094" y="2015361"/>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
        <p:nvSpPr>
          <p:cNvPr id="12" name="Freeform 5"/>
          <p:cNvSpPr/>
          <p:nvPr/>
        </p:nvSpPr>
        <p:spPr bwMode="auto">
          <a:xfrm rot="5400000">
            <a:off x="7767822" y="3576995"/>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C00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3" name="文本框 12"/>
          <p:cNvSpPr txBox="1"/>
          <p:nvPr/>
        </p:nvSpPr>
        <p:spPr>
          <a:xfrm>
            <a:off x="7800280" y="3699590"/>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02</a:t>
            </a:r>
          </a:p>
        </p:txBody>
      </p:sp>
      <p:sp>
        <p:nvSpPr>
          <p:cNvPr id="14" name="Freeform 5"/>
          <p:cNvSpPr/>
          <p:nvPr/>
        </p:nvSpPr>
        <p:spPr bwMode="auto">
          <a:xfrm rot="5400000">
            <a:off x="7780008" y="5256323"/>
            <a:ext cx="785248" cy="6959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E497D"/>
          </a:solidFill>
          <a:ln>
            <a:noFill/>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prstClr val="white"/>
              </a:solidFill>
              <a:effectLst/>
              <a:uLnTx/>
              <a:uFillTx/>
              <a:latin typeface="+mn-ea"/>
              <a:cs typeface="+mn-ea"/>
              <a:sym typeface="Arial" panose="020B0604020202020204" pitchFamily="34" charset="0"/>
            </a:endParaRPr>
          </a:p>
        </p:txBody>
      </p:sp>
      <p:sp>
        <p:nvSpPr>
          <p:cNvPr id="15" name="文本框 14"/>
          <p:cNvSpPr txBox="1"/>
          <p:nvPr/>
        </p:nvSpPr>
        <p:spPr>
          <a:xfrm>
            <a:off x="7812466" y="5374214"/>
            <a:ext cx="708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03</a:t>
            </a:r>
          </a:p>
        </p:txBody>
      </p:sp>
      <p:sp>
        <p:nvSpPr>
          <p:cNvPr id="6" name="文本框 5"/>
          <p:cNvSpPr txBox="1"/>
          <p:nvPr/>
        </p:nvSpPr>
        <p:spPr>
          <a:xfrm>
            <a:off x="8725989" y="1852943"/>
            <a:ext cx="2952205" cy="1200329"/>
          </a:xfrm>
          <a:prstGeom prst="rect">
            <a:avLst/>
          </a:prstGeom>
          <a:noFill/>
        </p:spPr>
        <p:txBody>
          <a:bodyPr wrap="square" rtlCol="0">
            <a:spAutoFit/>
          </a:bodyPr>
          <a:lstStyle/>
          <a:p>
            <a:r xmlns:a="http://schemas.openxmlformats.org/drawingml/2006/main">
              <a:rPr lang="en" altLang="zh-CN" b="1" dirty="0"/>
              <a:t>Mapper </a:t>
            </a:r>
            <a:r xmlns:a="http://schemas.openxmlformats.org/drawingml/2006/main">
              <a:rPr lang="en" altLang="en-US" b="1" dirty="0"/>
              <a:t>Information</a:t>
            </a:r>
            <a:endParaRPr xmlns:a="http://schemas.openxmlformats.org/drawingml/2006/main" lang="en-US" altLang="zh-CN" b="1" dirty="0"/>
          </a:p>
          <a:p>
            <a:r xmlns:a="http://schemas.openxmlformats.org/drawingml/2006/main">
              <a:rPr lang="en" altLang="en-US" dirty="0"/>
              <a:t>The class name of </a:t>
            </a:r>
            <a:endParaRPr xmlns:a="http://schemas.openxmlformats.org/drawingml/2006/main" lang="en-US" altLang="zh-CN" dirty="0"/>
            <a:r xmlns:a="http://schemas.openxmlformats.org/drawingml/2006/main">
              <a:rPr lang="en" altLang="zh-CN" dirty="0"/>
              <a:t>the Mapper class</a:t>
            </a:r>
          </a:p>
          <a:p>
            <a:r xmlns:a="http://schemas.openxmlformats.org/drawingml/2006/main">
              <a:rPr lang="en" altLang="zh-CN" dirty="0"/>
              <a:t>Mapper </a:t>
            </a:r>
            <a:r xmlns:a="http://schemas.openxmlformats.org/drawingml/2006/main">
              <a:rPr lang="en" altLang="en-US" dirty="0"/>
              <a:t>input data type</a:t>
            </a:r>
            <a:endParaRPr xmlns:a="http://schemas.openxmlformats.org/drawingml/2006/main" lang="en-US" altLang="zh-CN" dirty="0"/>
          </a:p>
          <a:p>
            <a:r xmlns:a="http://schemas.openxmlformats.org/drawingml/2006/main">
              <a:rPr lang="en" altLang="zh-CN" dirty="0"/>
              <a:t>Mapper </a:t>
            </a:r>
            <a:r xmlns:a="http://schemas.openxmlformats.org/drawingml/2006/main">
              <a:rPr lang="en" altLang="en-US" dirty="0"/>
              <a:t>output data type</a:t>
            </a:r>
          </a:p>
        </p:txBody>
      </p:sp>
      <p:sp>
        <p:nvSpPr>
          <p:cNvPr id="18" name="文本框 17"/>
          <p:cNvSpPr txBox="1"/>
          <p:nvPr/>
        </p:nvSpPr>
        <p:spPr>
          <a:xfrm>
            <a:off x="8725989" y="3434736"/>
            <a:ext cx="2952205" cy="1200329"/>
          </a:xfrm>
          <a:prstGeom prst="rect">
            <a:avLst/>
          </a:prstGeom>
          <a:noFill/>
        </p:spPr>
        <p:txBody>
          <a:bodyPr wrap="square" rtlCol="0">
            <a:spAutoFit/>
          </a:bodyPr>
          <a:lstStyle/>
          <a:p>
            <a:r xmlns:a="http://schemas.openxmlformats.org/drawingml/2006/main">
              <a:rPr lang="en" altLang="zh-CN" b="1" dirty="0"/>
              <a:t>Reducer </a:t>
            </a:r>
            <a:r xmlns:a="http://schemas.openxmlformats.org/drawingml/2006/main">
              <a:rPr lang="en" altLang="en-US" b="1" dirty="0"/>
              <a:t>Information</a:t>
            </a:r>
            <a:endParaRPr xmlns:a="http://schemas.openxmlformats.org/drawingml/2006/main" lang="en-US" altLang="zh-CN" b="1" dirty="0"/>
          </a:p>
          <a:p>
            <a:r xmlns:a="http://schemas.openxmlformats.org/drawingml/2006/main">
              <a:rPr lang="en" altLang="zh-CN" dirty="0"/>
              <a:t>the Reducer </a:t>
            </a:r>
            <a:r xmlns:a="http://schemas.openxmlformats.org/drawingml/2006/main">
              <a:rPr lang="en" altLang="en-US" dirty="0"/>
              <a:t>class</a:t>
            </a:r>
            <a:endParaRPr xmlns:a="http://schemas.openxmlformats.org/drawingml/2006/main" lang="en-US" altLang="zh-CN" dirty="0"/>
          </a:p>
          <a:p>
            <a:r xmlns:a="http://schemas.openxmlformats.org/drawingml/2006/main">
              <a:rPr lang="en" altLang="zh-CN" dirty="0"/>
              <a:t>Reducer </a:t>
            </a:r>
            <a:r xmlns:a="http://schemas.openxmlformats.org/drawingml/2006/main">
              <a:rPr lang="en" altLang="en-US" dirty="0"/>
              <a:t>input data type</a:t>
            </a:r>
            <a:endParaRPr xmlns:a="http://schemas.openxmlformats.org/drawingml/2006/main" lang="en-US" altLang="zh-CN" dirty="0"/>
          </a:p>
          <a:p>
            <a:r xmlns:a="http://schemas.openxmlformats.org/drawingml/2006/main">
              <a:rPr lang="en" altLang="zh-CN" dirty="0"/>
              <a:t>Reducer </a:t>
            </a:r>
            <a:r xmlns:a="http://schemas.openxmlformats.org/drawingml/2006/main">
              <a:rPr lang="en" altLang="en-US" dirty="0"/>
              <a:t>Output Data Type</a:t>
            </a:r>
          </a:p>
        </p:txBody>
      </p:sp>
      <p:sp>
        <p:nvSpPr>
          <p:cNvPr id="19" name="文本框 18"/>
          <p:cNvSpPr txBox="1"/>
          <p:nvPr/>
        </p:nvSpPr>
        <p:spPr>
          <a:xfrm>
            <a:off x="8725988" y="5050147"/>
            <a:ext cx="2952205" cy="1200329"/>
          </a:xfrm>
          <a:prstGeom prst="rect">
            <a:avLst/>
          </a:prstGeom>
          <a:noFill/>
        </p:spPr>
        <p:txBody>
          <a:bodyPr wrap="square" rtlCol="0">
            <a:spAutoFit/>
          </a:bodyPr>
          <a:lstStyle/>
          <a:p>
            <a:r xmlns:a="http://schemas.openxmlformats.org/drawingml/2006/main">
              <a:rPr lang="en" altLang="en-US" b="1" dirty="0"/>
              <a:t>Job Information</a:t>
            </a:r>
            <a:endParaRPr xmlns:a="http://schemas.openxmlformats.org/drawingml/2006/main" lang="en-US" altLang="zh-CN" b="1" dirty="0"/>
          </a:p>
          <a:p>
            <a:r xmlns:a="http://schemas.openxmlformats.org/drawingml/2006/main">
              <a:rPr lang="en" altLang="zh-CN" dirty="0"/>
              <a:t>    </a:t>
            </a:r>
            <a:r xmlns:a="http://schemas.openxmlformats.org/drawingml/2006/main">
              <a:rPr lang="en" altLang="en-US" dirty="0"/>
              <a:t>Name of the job</a:t>
            </a:r>
            <a:endParaRPr xmlns:a="http://schemas.openxmlformats.org/drawingml/2006/main" lang="en-US" altLang="zh-CN" dirty="0"/>
          </a:p>
          <a:p>
            <a:r xmlns:a="http://schemas.openxmlformats.org/drawingml/2006/main">
              <a:rPr lang="en" altLang="zh-CN" dirty="0"/>
              <a:t>    </a:t>
            </a:r>
            <a:r xmlns:a="http://schemas.openxmlformats.org/drawingml/2006/main">
              <a:rPr lang="en" altLang="en-US" dirty="0"/>
              <a:t>The class name of the job startup class</a:t>
            </a:r>
            <a:endParaRPr xmlns:a="http://schemas.openxmlformats.org/drawingml/2006/main" lang="en-US" altLang="zh-CN" dirty="0"/>
          </a:p>
          <a:p>
            <a:r xmlns:a="http://schemas.openxmlformats.org/drawingml/2006/main">
              <a:rPr lang="en" altLang="zh-CN" dirty="0"/>
              <a:t>    </a:t>
            </a:r>
            <a:r xmlns:a="http://schemas.openxmlformats.org/drawingml/2006/main">
              <a:rPr lang="en" altLang="en-US" dirty="0"/>
              <a:t>Job Input and Output</a:t>
            </a:r>
          </a:p>
        </p:txBody>
      </p:sp>
    </p:spTree>
    <p:custDataLst>
      <p:tags r:id="rId1"/>
    </p:custDataLst>
    <p:extLst>
      <p:ext uri="{BB962C8B-B14F-4D97-AF65-F5344CB8AC3E}">
        <p14:creationId xmlns:p14="http://schemas.microsoft.com/office/powerpoint/2010/main" val="125491643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037840" y="2701925"/>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n" altLang="en-US" sz="6000" kern="100" dirty="0">
                <a:latin typeface="+mn-ea"/>
                <a:cs typeface="Times New Roman" panose="02020603050405020304" pitchFamily="18" charset="0"/>
              </a:rPr>
              <a:t>Acceptance Testing</a:t>
            </a:r>
            <a:endParaRPr xmlns:a="http://schemas.openxmlformats.org/drawingml/2006/main" lang="zh-CN" altLang="en-US" sz="6000" kern="100" dirty="0">
              <a:solidFill>
                <a:schemeClr val="tx1"/>
              </a:solidFill>
              <a:latin typeface="+mn-ea"/>
              <a:cs typeface="Times New Roman" panose="02020603050405020304" pitchFamily="18" charset="0"/>
            </a:endParaRPr>
          </a:p>
        </p:txBody>
      </p:sp>
      <p:sp>
        <p:nvSpPr>
          <p:cNvPr id="13" name="文本框 12"/>
          <p:cNvSpPr txBox="1"/>
          <p:nvPr/>
        </p:nvSpPr>
        <p:spPr>
          <a:xfrm>
            <a:off x="2115820" y="3856355"/>
            <a:ext cx="8102600" cy="615168"/>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nSpc>
                <a:spcPct val="110000"/>
              </a:lnSpc>
            </a:pPr>
            <a:r xmlns:a="http://schemas.openxmlformats.org/drawingml/2006/main">
              <a:rPr lang="en" altLang="en-US" sz="1600" dirty="0">
                <a:solidFill>
                  <a:schemeClr val="tx1"/>
                </a:solidFill>
                <a:latin typeface="+mn-ea"/>
              </a:rPr>
              <a:t>After the big data development program is written, we also need to upload the program to the </a:t>
            </a:r>
            <a:r xmlns:a="http://schemas.openxmlformats.org/drawingml/2006/main">
              <a:rPr lang="en" altLang="zh-CN" sz="1600" dirty="0">
                <a:solidFill>
                  <a:schemeClr val="tx1"/>
                </a:solidFill>
                <a:latin typeface="+mn-ea"/>
              </a:rPr>
              <a:t>Hadoop </a:t>
            </a:r>
            <a:r xmlns:a="http://schemas.openxmlformats.org/drawingml/2006/main">
              <a:rPr lang="en" altLang="en-US" sz="1600" dirty="0">
                <a:solidFill>
                  <a:schemeClr val="tx1"/>
                </a:solidFill>
                <a:latin typeface="+mn-ea"/>
              </a:rPr>
              <a:t>cluster and verify the execution effect of the program.</a:t>
            </a:r>
          </a:p>
        </p:txBody>
      </p:sp>
      <p:sp>
        <p:nvSpPr>
          <p:cNvPr id="12" name="圆角矩形 11"/>
          <p:cNvSpPr/>
          <p:nvPr/>
        </p:nvSpPr>
        <p:spPr>
          <a:xfrm>
            <a:off x="5083810" y="1964690"/>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76215" y="2012950"/>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04</a:t>
            </a:r>
          </a:p>
        </p:txBody>
      </p:sp>
    </p:spTree>
    <p:custDataLst>
      <p:tags r:id="rId1"/>
    </p:custDataLst>
    <p:extLst>
      <p:ext uri="{BB962C8B-B14F-4D97-AF65-F5344CB8AC3E}">
        <p14:creationId xmlns:p14="http://schemas.microsoft.com/office/powerpoint/2010/main" val="17641452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Test environment preparation</a:t>
            </a:r>
          </a:p>
        </p:txBody>
      </p:sp>
      <p:sp>
        <p:nvSpPr>
          <p:cNvPr id="9" name="矩形 8"/>
          <p:cNvSpPr/>
          <p:nvPr/>
        </p:nvSpPr>
        <p:spPr>
          <a:xfrm>
            <a:off x="2898759" y="1881320"/>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2898759" y="2997761"/>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矩形 10"/>
          <p:cNvSpPr/>
          <p:nvPr/>
        </p:nvSpPr>
        <p:spPr>
          <a:xfrm>
            <a:off x="2898759" y="4233148"/>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2898759" y="5316657"/>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文本框 12"/>
          <p:cNvSpPr txBox="1"/>
          <p:nvPr/>
        </p:nvSpPr>
        <p:spPr>
          <a:xfrm>
            <a:off x="3107039" y="1984190"/>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4" name="文本框 13"/>
          <p:cNvSpPr txBox="1"/>
          <p:nvPr/>
        </p:nvSpPr>
        <p:spPr>
          <a:xfrm>
            <a:off x="3092434" y="3096821"/>
            <a:ext cx="219078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 test text file</a:t>
            </a:r>
          </a:p>
        </p:txBody>
      </p:sp>
      <p:sp>
        <p:nvSpPr>
          <p:cNvPr id="15" name="文本框 14"/>
          <p:cNvSpPr txBox="1"/>
          <p:nvPr/>
        </p:nvSpPr>
        <p:spPr>
          <a:xfrm>
            <a:off x="3107039" y="4351893"/>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Execute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6" name="文本框 15"/>
          <p:cNvSpPr txBox="1"/>
          <p:nvPr/>
        </p:nvSpPr>
        <p:spPr>
          <a:xfrm>
            <a:off x="3107039" y="5400477"/>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Verify the statistical results</a:t>
            </a:r>
          </a:p>
        </p:txBody>
      </p:sp>
      <p:grpSp>
        <p:nvGrpSpPr>
          <p:cNvPr id="17" name="组合 28"/>
          <p:cNvGrpSpPr/>
          <p:nvPr/>
        </p:nvGrpSpPr>
        <p:grpSpPr>
          <a:xfrm>
            <a:off x="1560739" y="1878355"/>
            <a:ext cx="659130" cy="659130"/>
            <a:chOff x="6612" y="5669"/>
            <a:chExt cx="1038" cy="1038"/>
          </a:xfrm>
        </p:grpSpPr>
        <p:cxnSp>
          <p:nvCxnSpPr>
            <p:cNvPr id="18" name="直接连接符 17"/>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1" name="组合 30"/>
          <p:cNvGrpSpPr/>
          <p:nvPr/>
        </p:nvGrpSpPr>
        <p:grpSpPr>
          <a:xfrm>
            <a:off x="1589949" y="2985795"/>
            <a:ext cx="659130" cy="659130"/>
            <a:chOff x="6612" y="5669"/>
            <a:chExt cx="1038" cy="1038"/>
          </a:xfrm>
        </p:grpSpPr>
        <p:cxnSp>
          <p:nvCxnSpPr>
            <p:cNvPr id="22" name="直接连接符 21"/>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5" name="组合 35"/>
          <p:cNvGrpSpPr/>
          <p:nvPr/>
        </p:nvGrpSpPr>
        <p:grpSpPr>
          <a:xfrm>
            <a:off x="1560739" y="4203725"/>
            <a:ext cx="659130" cy="659130"/>
            <a:chOff x="6612" y="5669"/>
            <a:chExt cx="1038" cy="1038"/>
          </a:xfrm>
        </p:grpSpPr>
        <p:cxnSp>
          <p:nvCxnSpPr>
            <p:cNvPr id="26" name="直接连接符 25"/>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4" name="组合 40"/>
          <p:cNvGrpSpPr/>
          <p:nvPr/>
        </p:nvGrpSpPr>
        <p:grpSpPr>
          <a:xfrm>
            <a:off x="1589949" y="5311165"/>
            <a:ext cx="659130" cy="659130"/>
            <a:chOff x="6612" y="5669"/>
            <a:chExt cx="1038" cy="1038"/>
          </a:xfrm>
        </p:grpSpPr>
        <p:cxnSp>
          <p:nvCxnSpPr>
            <p:cNvPr id="35" name="直接连接符 34"/>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8" name="矩形 37">
            <a:extLst>
              <a:ext uri="{FF2B5EF4-FFF2-40B4-BE49-F238E27FC236}">
                <a16:creationId xmlns:a16="http://schemas.microsoft.com/office/drawing/2014/main" id="{E0A731DF-22A9-41FB-B28A-8E4B63E6B152}"/>
              </a:ext>
            </a:extLst>
          </p:cNvPr>
          <p:cNvSpPr/>
          <p:nvPr/>
        </p:nvSpPr>
        <p:spPr>
          <a:xfrm>
            <a:off x="6410325" y="1858645"/>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矩形 38">
            <a:extLst>
              <a:ext uri="{FF2B5EF4-FFF2-40B4-BE49-F238E27FC236}">
                <a16:creationId xmlns:a16="http://schemas.microsoft.com/office/drawing/2014/main" id="{B1288E28-DB4B-4092-BB2F-9910B324CC85}"/>
              </a:ext>
            </a:extLst>
          </p:cNvPr>
          <p:cNvSpPr/>
          <p:nvPr/>
        </p:nvSpPr>
        <p:spPr>
          <a:xfrm>
            <a:off x="11018520" y="18586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0" name="矩形 39">
            <a:extLst>
              <a:ext uri="{FF2B5EF4-FFF2-40B4-BE49-F238E27FC236}">
                <a16:creationId xmlns:a16="http://schemas.microsoft.com/office/drawing/2014/main" id="{BF14DDE6-00D0-4B60-938F-3E1A07C86834}"/>
              </a:ext>
            </a:extLst>
          </p:cNvPr>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1" name="矩形 40">
            <a:extLst>
              <a:ext uri="{FF2B5EF4-FFF2-40B4-BE49-F238E27FC236}">
                <a16:creationId xmlns:a16="http://schemas.microsoft.com/office/drawing/2014/main" id="{BBB4D7FA-3245-4F2C-AA5C-81A0936938A4}"/>
              </a:ext>
            </a:extLst>
          </p:cNvPr>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2" name="矩形 41">
            <a:extLst>
              <a:ext uri="{FF2B5EF4-FFF2-40B4-BE49-F238E27FC236}">
                <a16:creationId xmlns:a16="http://schemas.microsoft.com/office/drawing/2014/main" id="{33BC8FC6-8BE9-48C2-9F3C-BB84640E4182}"/>
              </a:ext>
            </a:extLst>
          </p:cNvPr>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4" name="文本框 43">
            <a:extLst>
              <a:ext uri="{FF2B5EF4-FFF2-40B4-BE49-F238E27FC236}">
                <a16:creationId xmlns:a16="http://schemas.microsoft.com/office/drawing/2014/main" id="{DF57FD39-2B16-4143-85A4-B13BCA432ECF}"/>
              </a:ext>
            </a:extLst>
          </p:cNvPr>
          <p:cNvSpPr txBox="1"/>
          <p:nvPr/>
        </p:nvSpPr>
        <p:spPr>
          <a:xfrm>
            <a:off x="6618605" y="196151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Use </a:t>
            </a:r>
            <a:r xmlns:a="http://schemas.openxmlformats.org/drawingml/2006/main">
              <a:rPr lang="en" altLang="zh-CN" sz="1600" dirty="0">
                <a:solidFill>
                  <a:schemeClr val="tx1"/>
                </a:solidFill>
                <a:latin typeface="+mn-ea"/>
              </a:rPr>
              <a:t>Maven </a:t>
            </a:r>
            <a:r xmlns:a="http://schemas.openxmlformats.org/drawingml/2006/main">
              <a:rPr lang="en" altLang="en-US" sz="1600" dirty="0">
                <a:solidFill>
                  <a:schemeClr val="tx1"/>
                </a:solidFill>
                <a:latin typeface="+mn-ea"/>
              </a:rPr>
              <a:t>to package the code into </a:t>
            </a:r>
            <a:r xmlns:a="http://schemas.openxmlformats.org/drawingml/2006/main">
              <a:rPr lang="en" altLang="zh-CN" sz="1600" dirty="0">
                <a:solidFill>
                  <a:schemeClr val="tx1"/>
                </a:solidFill>
                <a:latin typeface="+mn-ea"/>
              </a:rPr>
              <a:t>a jar </a:t>
            </a:r>
            <a:r xmlns:a="http://schemas.openxmlformats.org/drawingml/2006/main">
              <a:rPr lang="en" altLang="en-US" sz="1600" dirty="0">
                <a:solidFill>
                  <a:schemeClr val="tx1"/>
                </a:solidFill>
                <a:latin typeface="+mn-ea"/>
              </a:rPr>
              <a:t>file</a:t>
            </a:r>
          </a:p>
        </p:txBody>
      </p:sp>
      <p:sp>
        <p:nvSpPr>
          <p:cNvPr id="45" name="文本框 44">
            <a:extLst>
              <a:ext uri="{FF2B5EF4-FFF2-40B4-BE49-F238E27FC236}">
                <a16:creationId xmlns:a16="http://schemas.microsoft.com/office/drawing/2014/main" id="{503ACAEB-1F0A-4748-B5BF-116709BF0BB8}"/>
              </a:ext>
            </a:extLst>
          </p:cNvPr>
          <p:cNvSpPr txBox="1"/>
          <p:nvPr/>
        </p:nvSpPr>
        <p:spPr>
          <a:xfrm>
            <a:off x="6604000" y="2962910"/>
            <a:ext cx="435292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latin typeface="+mn-ea"/>
              </a:rPr>
              <a:t>Use </a:t>
            </a:r>
            <a:r xmlns:a="http://schemas.openxmlformats.org/drawingml/2006/main">
              <a:rPr lang="en" altLang="zh-CN" sz="1600" dirty="0">
                <a:latin typeface="+mn-ea"/>
              </a:rPr>
              <a:t>FTP </a:t>
            </a:r>
            <a:r xmlns:a="http://schemas.openxmlformats.org/drawingml/2006/main">
              <a:rPr lang="en" altLang="en-US" sz="1600" dirty="0">
                <a:latin typeface="+mn-ea"/>
              </a:rPr>
              <a:t>to upload </a:t>
            </a:r>
            <a:r xmlns:a="http://schemas.openxmlformats.org/drawingml/2006/main">
              <a:rPr lang="en" altLang="zh-CN" sz="1600" dirty="0">
                <a:latin typeface="+mn-ea"/>
              </a:rPr>
              <a:t>the jar </a:t>
            </a:r>
            <a:r xmlns:a="http://schemas.openxmlformats.org/drawingml/2006/main">
              <a:rPr lang="en" altLang="en-US" sz="1600" dirty="0">
                <a:latin typeface="+mn-ea"/>
              </a:rPr>
              <a:t>file to </a:t>
            </a:r>
            <a:r xmlns:a="http://schemas.openxmlformats.org/drawingml/2006/main">
              <a:rPr lang="en" altLang="zh-CN" sz="1600" dirty="0">
                <a:latin typeface="+mn-ea"/>
              </a:rPr>
              <a:t>the Linux </a:t>
            </a:r>
            <a:r xmlns:a="http://schemas.openxmlformats.org/drawingml/2006/main">
              <a:rPr lang="en" altLang="en-US" sz="1600" dirty="0">
                <a:latin typeface="+mn-ea"/>
              </a:rPr>
              <a:t>operating system</a:t>
            </a:r>
            <a:endParaRPr xmlns:a="http://schemas.openxmlformats.org/drawingml/2006/main" lang="zh-CN" altLang="en-US" sz="1600" dirty="0">
              <a:solidFill>
                <a:schemeClr val="tx1"/>
              </a:solidFill>
              <a:latin typeface="+mn-ea"/>
            </a:endParaRPr>
          </a:p>
        </p:txBody>
      </p:sp>
      <p:sp>
        <p:nvSpPr>
          <p:cNvPr id="46" name="文本框 45">
            <a:extLst>
              <a:ext uri="{FF2B5EF4-FFF2-40B4-BE49-F238E27FC236}">
                <a16:creationId xmlns:a16="http://schemas.microsoft.com/office/drawing/2014/main" id="{A8A39143-D20A-484D-8267-B4683E0E6CB3}"/>
              </a:ext>
            </a:extLst>
          </p:cNvPr>
          <p:cNvSpPr txBox="1"/>
          <p:nvPr/>
        </p:nvSpPr>
        <p:spPr>
          <a:xfrm>
            <a:off x="6618605" y="399224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Use </a:t>
            </a:r>
            <a:r xmlns:a="http://schemas.openxmlformats.org/drawingml/2006/main">
              <a:rPr lang="en" altLang="zh-CN" sz="1600" dirty="0">
                <a:solidFill>
                  <a:schemeClr val="tx1"/>
                </a:solidFill>
                <a:latin typeface="+mn-ea"/>
              </a:rPr>
              <a:t>the HDFS </a:t>
            </a:r>
            <a:r xmlns:a="http://schemas.openxmlformats.org/drawingml/2006/main">
              <a:rPr lang="en" altLang="en-US" sz="1600" dirty="0">
                <a:solidFill>
                  <a:schemeClr val="tx1"/>
                </a:solidFill>
                <a:latin typeface="+mn-ea"/>
              </a:rPr>
              <a:t>command to upload </a:t>
            </a:r>
            <a:r xmlns:a="http://schemas.openxmlformats.org/drawingml/2006/main">
              <a:rPr lang="en" altLang="zh-CN" sz="1600" dirty="0">
                <a:solidFill>
                  <a:schemeClr val="tx1"/>
                </a:solidFill>
                <a:latin typeface="+mn-ea"/>
              </a:rPr>
              <a:t>the jar </a:t>
            </a:r>
            <a:r xmlns:a="http://schemas.openxmlformats.org/drawingml/2006/main">
              <a:rPr lang="en" altLang="en-US" sz="1600" dirty="0">
                <a:solidFill>
                  <a:schemeClr val="tx1"/>
                </a:solidFill>
                <a:latin typeface="+mn-ea"/>
              </a:rPr>
              <a:t>file to </a:t>
            </a:r>
            <a:r xmlns:a="http://schemas.openxmlformats.org/drawingml/2006/main">
              <a:rPr lang="en" altLang="zh-CN" sz="1600" dirty="0">
                <a:solidFill>
                  <a:schemeClr val="tx1"/>
                </a:solidFill>
                <a:latin typeface="+mn-ea"/>
              </a:rPr>
              <a:t>the HDFS </a:t>
            </a:r>
            <a:r xmlns:a="http://schemas.openxmlformats.org/drawingml/2006/main">
              <a:rPr lang="en" altLang="en-US" sz="1600" dirty="0">
                <a:solidFill>
                  <a:schemeClr val="tx1"/>
                </a:solidFill>
                <a:latin typeface="+mn-ea"/>
              </a:rPr>
              <a:t>distributed file system</a:t>
            </a:r>
          </a:p>
        </p:txBody>
      </p:sp>
      <p:sp>
        <p:nvSpPr>
          <p:cNvPr id="48" name="矩形 47">
            <a:extLst>
              <a:ext uri="{FF2B5EF4-FFF2-40B4-BE49-F238E27FC236}">
                <a16:creationId xmlns:a16="http://schemas.microsoft.com/office/drawing/2014/main" id="{05D2A0AD-FB7F-45A0-B16F-51F0A390EB89}"/>
              </a:ext>
            </a:extLst>
          </p:cNvPr>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5" name="直接连接符 4">
            <a:extLst>
              <a:ext uri="{FF2B5EF4-FFF2-40B4-BE49-F238E27FC236}">
                <a16:creationId xmlns:a16="http://schemas.microsoft.com/office/drawing/2014/main" id="{359F8967-DA7D-4232-A614-F30D9E888977}"/>
              </a:ext>
            </a:extLst>
          </p:cNvPr>
          <p:cNvCxnSpPr>
            <a:stCxn id="13" idx="3"/>
          </p:cNvCxnSpPr>
          <p:nvPr/>
        </p:nvCxnSpPr>
        <p:spPr>
          <a:xfrm flipV="1">
            <a:off x="5290470" y="1858645"/>
            <a:ext cx="1119855" cy="294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FF7C23A-81C7-41E7-892B-69F5405871EA}"/>
              </a:ext>
            </a:extLst>
          </p:cNvPr>
          <p:cNvCxnSpPr>
            <a:stCxn id="9" idx="3"/>
          </p:cNvCxnSpPr>
          <p:nvPr/>
        </p:nvCxnSpPr>
        <p:spPr>
          <a:xfrm>
            <a:off x="5292799" y="2269940"/>
            <a:ext cx="1117526" cy="237445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9653787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Test environment preparation</a:t>
            </a:r>
          </a:p>
        </p:txBody>
      </p:sp>
      <p:sp>
        <p:nvSpPr>
          <p:cNvPr id="9" name="矩形 8"/>
          <p:cNvSpPr/>
          <p:nvPr/>
        </p:nvSpPr>
        <p:spPr>
          <a:xfrm>
            <a:off x="2898759" y="1881320"/>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2898759" y="2997761"/>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矩形 10"/>
          <p:cNvSpPr/>
          <p:nvPr/>
        </p:nvSpPr>
        <p:spPr>
          <a:xfrm>
            <a:off x="2898759" y="4233148"/>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2898759" y="5316657"/>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文本框 12"/>
          <p:cNvSpPr txBox="1"/>
          <p:nvPr/>
        </p:nvSpPr>
        <p:spPr>
          <a:xfrm>
            <a:off x="3107039" y="1984190"/>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4" name="文本框 13"/>
          <p:cNvSpPr txBox="1"/>
          <p:nvPr/>
        </p:nvSpPr>
        <p:spPr>
          <a:xfrm>
            <a:off x="3092434" y="3096821"/>
            <a:ext cx="219078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 test text file</a:t>
            </a:r>
          </a:p>
        </p:txBody>
      </p:sp>
      <p:sp>
        <p:nvSpPr>
          <p:cNvPr id="15" name="文本框 14"/>
          <p:cNvSpPr txBox="1"/>
          <p:nvPr/>
        </p:nvSpPr>
        <p:spPr>
          <a:xfrm>
            <a:off x="3107039" y="4351893"/>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Execute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6" name="文本框 15"/>
          <p:cNvSpPr txBox="1"/>
          <p:nvPr/>
        </p:nvSpPr>
        <p:spPr>
          <a:xfrm>
            <a:off x="3107039" y="5400477"/>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Verify the statistical results</a:t>
            </a:r>
          </a:p>
        </p:txBody>
      </p:sp>
      <p:grpSp>
        <p:nvGrpSpPr>
          <p:cNvPr id="17" name="组合 28"/>
          <p:cNvGrpSpPr/>
          <p:nvPr/>
        </p:nvGrpSpPr>
        <p:grpSpPr>
          <a:xfrm>
            <a:off x="1560739" y="1878355"/>
            <a:ext cx="659130" cy="659130"/>
            <a:chOff x="6612" y="5669"/>
            <a:chExt cx="1038" cy="1038"/>
          </a:xfrm>
        </p:grpSpPr>
        <p:cxnSp>
          <p:nvCxnSpPr>
            <p:cNvPr id="18" name="直接连接符 17"/>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1" name="组合 30"/>
          <p:cNvGrpSpPr/>
          <p:nvPr/>
        </p:nvGrpSpPr>
        <p:grpSpPr>
          <a:xfrm>
            <a:off x="1589949" y="2985795"/>
            <a:ext cx="659130" cy="659130"/>
            <a:chOff x="6612" y="5669"/>
            <a:chExt cx="1038" cy="1038"/>
          </a:xfrm>
        </p:grpSpPr>
        <p:cxnSp>
          <p:nvCxnSpPr>
            <p:cNvPr id="22" name="直接连接符 21"/>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5" name="组合 35"/>
          <p:cNvGrpSpPr/>
          <p:nvPr/>
        </p:nvGrpSpPr>
        <p:grpSpPr>
          <a:xfrm>
            <a:off x="1560739" y="4203725"/>
            <a:ext cx="659130" cy="659130"/>
            <a:chOff x="6612" y="5669"/>
            <a:chExt cx="1038" cy="1038"/>
          </a:xfrm>
        </p:grpSpPr>
        <p:cxnSp>
          <p:nvCxnSpPr>
            <p:cNvPr id="26" name="直接连接符 25"/>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4" name="组合 40"/>
          <p:cNvGrpSpPr/>
          <p:nvPr/>
        </p:nvGrpSpPr>
        <p:grpSpPr>
          <a:xfrm>
            <a:off x="1589949" y="5311165"/>
            <a:ext cx="659130" cy="659130"/>
            <a:chOff x="6612" y="5669"/>
            <a:chExt cx="1038" cy="1038"/>
          </a:xfrm>
        </p:grpSpPr>
        <p:cxnSp>
          <p:nvCxnSpPr>
            <p:cNvPr id="35" name="直接连接符 34"/>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8" name="矩形 37">
            <a:extLst>
              <a:ext uri="{FF2B5EF4-FFF2-40B4-BE49-F238E27FC236}">
                <a16:creationId xmlns:a16="http://schemas.microsoft.com/office/drawing/2014/main" id="{E0A731DF-22A9-41FB-B28A-8E4B63E6B152}"/>
              </a:ext>
            </a:extLst>
          </p:cNvPr>
          <p:cNvSpPr/>
          <p:nvPr/>
        </p:nvSpPr>
        <p:spPr>
          <a:xfrm>
            <a:off x="6410325" y="1858645"/>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矩形 38">
            <a:extLst>
              <a:ext uri="{FF2B5EF4-FFF2-40B4-BE49-F238E27FC236}">
                <a16:creationId xmlns:a16="http://schemas.microsoft.com/office/drawing/2014/main" id="{B1288E28-DB4B-4092-BB2F-9910B324CC85}"/>
              </a:ext>
            </a:extLst>
          </p:cNvPr>
          <p:cNvSpPr/>
          <p:nvPr/>
        </p:nvSpPr>
        <p:spPr>
          <a:xfrm>
            <a:off x="11018520" y="18586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0" name="矩形 39">
            <a:extLst>
              <a:ext uri="{FF2B5EF4-FFF2-40B4-BE49-F238E27FC236}">
                <a16:creationId xmlns:a16="http://schemas.microsoft.com/office/drawing/2014/main" id="{BF14DDE6-00D0-4B60-938F-3E1A07C86834}"/>
              </a:ext>
            </a:extLst>
          </p:cNvPr>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1" name="矩形 40">
            <a:extLst>
              <a:ext uri="{FF2B5EF4-FFF2-40B4-BE49-F238E27FC236}">
                <a16:creationId xmlns:a16="http://schemas.microsoft.com/office/drawing/2014/main" id="{BBB4D7FA-3245-4F2C-AA5C-81A0936938A4}"/>
              </a:ext>
            </a:extLst>
          </p:cNvPr>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2" name="矩形 41">
            <a:extLst>
              <a:ext uri="{FF2B5EF4-FFF2-40B4-BE49-F238E27FC236}">
                <a16:creationId xmlns:a16="http://schemas.microsoft.com/office/drawing/2014/main" id="{33BC8FC6-8BE9-48C2-9F3C-BB84640E4182}"/>
              </a:ext>
            </a:extLst>
          </p:cNvPr>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4" name="文本框 43">
            <a:extLst>
              <a:ext uri="{FF2B5EF4-FFF2-40B4-BE49-F238E27FC236}">
                <a16:creationId xmlns:a16="http://schemas.microsoft.com/office/drawing/2014/main" id="{DF57FD39-2B16-4143-85A4-B13BCA432ECF}"/>
              </a:ext>
            </a:extLst>
          </p:cNvPr>
          <p:cNvSpPr txBox="1"/>
          <p:nvPr/>
        </p:nvSpPr>
        <p:spPr>
          <a:xfrm>
            <a:off x="6618605" y="196151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Create </a:t>
            </a:r>
            <a:r xmlns:a="http://schemas.openxmlformats.org/drawingml/2006/main">
              <a:rPr lang="en" altLang="zh-CN" sz="1600" dirty="0">
                <a:solidFill>
                  <a:schemeClr val="tx1"/>
                </a:solidFill>
                <a:latin typeface="+mn-ea"/>
              </a:rPr>
              <a:t>an input directory </a:t>
            </a:r>
            <a:r xmlns:a="http://schemas.openxmlformats.org/drawingml/2006/main">
              <a:rPr lang="en" altLang="en-US" sz="1600" dirty="0">
                <a:solidFill>
                  <a:schemeClr val="tx1"/>
                </a:solidFill>
                <a:latin typeface="+mn-ea"/>
              </a:rPr>
              <a:t>on </a:t>
            </a:r>
            <a:r xmlns:a="http://schemas.openxmlformats.org/drawingml/2006/main">
              <a:rPr lang="en" altLang="zh-CN" sz="1600" dirty="0">
                <a:solidFill>
                  <a:schemeClr val="tx1"/>
                </a:solidFill>
                <a:latin typeface="+mn-ea"/>
              </a:rPr>
              <a:t>HDFS </a:t>
            </a:r>
            <a:r xmlns:a="http://schemas.openxmlformats.org/drawingml/2006/main">
              <a:rPr lang="en" altLang="en-US" sz="1600" dirty="0">
                <a:solidFill>
                  <a:schemeClr val="tx1"/>
                </a:solidFill>
                <a:latin typeface="+mn-ea"/>
              </a:rPr>
              <a:t>to store the original input files</a:t>
            </a:r>
          </a:p>
        </p:txBody>
      </p:sp>
      <p:sp>
        <p:nvSpPr>
          <p:cNvPr id="45" name="文本框 44">
            <a:extLst>
              <a:ext uri="{FF2B5EF4-FFF2-40B4-BE49-F238E27FC236}">
                <a16:creationId xmlns:a16="http://schemas.microsoft.com/office/drawing/2014/main" id="{503ACAEB-1F0A-4748-B5BF-116709BF0BB8}"/>
              </a:ext>
            </a:extLst>
          </p:cNvPr>
          <p:cNvSpPr txBox="1"/>
          <p:nvPr/>
        </p:nvSpPr>
        <p:spPr>
          <a:xfrm>
            <a:off x="6604000" y="2962910"/>
            <a:ext cx="435292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latin typeface="+mn-ea"/>
              </a:rPr>
              <a:t>Upload the text file to be counted to </a:t>
            </a:r>
            <a:r xmlns:a="http://schemas.openxmlformats.org/drawingml/2006/main">
              <a:rPr lang="en" altLang="zh-CN" sz="1600" dirty="0">
                <a:latin typeface="+mn-ea"/>
              </a:rPr>
              <a:t>the input </a:t>
            </a:r>
            <a:r xmlns:a="http://schemas.openxmlformats.org/drawingml/2006/main">
              <a:rPr lang="en" altLang="en-US" sz="1600" dirty="0">
                <a:latin typeface="+mn-ea"/>
              </a:rPr>
              <a:t>directory</a:t>
            </a:r>
            <a:endParaRPr xmlns:a="http://schemas.openxmlformats.org/drawingml/2006/main" lang="zh-CN" altLang="en-US" sz="1600" dirty="0">
              <a:solidFill>
                <a:schemeClr val="tx1"/>
              </a:solidFill>
              <a:latin typeface="+mn-ea"/>
            </a:endParaRPr>
          </a:p>
        </p:txBody>
      </p:sp>
      <p:sp>
        <p:nvSpPr>
          <p:cNvPr id="46" name="文本框 45">
            <a:extLst>
              <a:ext uri="{FF2B5EF4-FFF2-40B4-BE49-F238E27FC236}">
                <a16:creationId xmlns:a16="http://schemas.microsoft.com/office/drawing/2014/main" id="{A8A39143-D20A-484D-8267-B4683E0E6CB3}"/>
              </a:ext>
            </a:extLst>
          </p:cNvPr>
          <p:cNvSpPr txBox="1"/>
          <p:nvPr/>
        </p:nvSpPr>
        <p:spPr>
          <a:xfrm>
            <a:off x="6618605" y="399224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Remember not to create an output directory </a:t>
            </a:r>
            <a:r xmlns:a="http://schemas.openxmlformats.org/drawingml/2006/main">
              <a:rPr lang="en" altLang="zh-CN" sz="1600" dirty="0">
                <a:solidFill>
                  <a:schemeClr val="tx1"/>
                </a:solidFill>
                <a:latin typeface="+mn-ea"/>
              </a:rPr>
              <a:t>output</a:t>
            </a:r>
            <a:endParaRPr xmlns:a="http://schemas.openxmlformats.org/drawingml/2006/main" lang="zh-CN" altLang="en-US" sz="1600" dirty="0">
              <a:solidFill>
                <a:schemeClr val="tx1"/>
              </a:solidFill>
              <a:latin typeface="+mn-ea"/>
            </a:endParaRPr>
          </a:p>
        </p:txBody>
      </p:sp>
      <p:sp>
        <p:nvSpPr>
          <p:cNvPr id="48" name="矩形 47">
            <a:extLst>
              <a:ext uri="{FF2B5EF4-FFF2-40B4-BE49-F238E27FC236}">
                <a16:creationId xmlns:a16="http://schemas.microsoft.com/office/drawing/2014/main" id="{05D2A0AD-FB7F-45A0-B16F-51F0A390EB89}"/>
              </a:ext>
            </a:extLst>
          </p:cNvPr>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5" name="直接连接符 4">
            <a:extLst>
              <a:ext uri="{FF2B5EF4-FFF2-40B4-BE49-F238E27FC236}">
                <a16:creationId xmlns:a16="http://schemas.microsoft.com/office/drawing/2014/main" id="{359F8967-DA7D-4232-A614-F30D9E888977}"/>
              </a:ext>
            </a:extLst>
          </p:cNvPr>
          <p:cNvCxnSpPr>
            <a:cxnSpLocks/>
            <a:stCxn id="14" idx="3"/>
          </p:cNvCxnSpPr>
          <p:nvPr/>
        </p:nvCxnSpPr>
        <p:spPr>
          <a:xfrm flipV="1">
            <a:off x="5283216" y="1858646"/>
            <a:ext cx="1127109" cy="1407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FF7C23A-81C7-41E7-892B-69F5405871EA}"/>
              </a:ext>
            </a:extLst>
          </p:cNvPr>
          <p:cNvCxnSpPr>
            <a:cxnSpLocks/>
          </p:cNvCxnSpPr>
          <p:nvPr/>
        </p:nvCxnSpPr>
        <p:spPr>
          <a:xfrm>
            <a:off x="5290470" y="3449981"/>
            <a:ext cx="1119855" cy="1194409"/>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5559661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Test environment preparation</a:t>
            </a:r>
          </a:p>
        </p:txBody>
      </p:sp>
      <p:sp>
        <p:nvSpPr>
          <p:cNvPr id="9" name="矩形 8"/>
          <p:cNvSpPr/>
          <p:nvPr/>
        </p:nvSpPr>
        <p:spPr>
          <a:xfrm>
            <a:off x="2898759" y="1881320"/>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2898759" y="2997761"/>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矩形 10"/>
          <p:cNvSpPr/>
          <p:nvPr/>
        </p:nvSpPr>
        <p:spPr>
          <a:xfrm>
            <a:off x="2898759" y="4233148"/>
            <a:ext cx="2394040"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2898759" y="5316657"/>
            <a:ext cx="2394040"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文本框 12"/>
          <p:cNvSpPr txBox="1"/>
          <p:nvPr/>
        </p:nvSpPr>
        <p:spPr>
          <a:xfrm>
            <a:off x="3107039" y="1984190"/>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4" name="文本框 13"/>
          <p:cNvSpPr txBox="1"/>
          <p:nvPr/>
        </p:nvSpPr>
        <p:spPr>
          <a:xfrm>
            <a:off x="3092434" y="3096821"/>
            <a:ext cx="219078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Upload a test text file</a:t>
            </a:r>
          </a:p>
        </p:txBody>
      </p:sp>
      <p:sp>
        <p:nvSpPr>
          <p:cNvPr id="15" name="文本框 14"/>
          <p:cNvSpPr txBox="1"/>
          <p:nvPr/>
        </p:nvSpPr>
        <p:spPr>
          <a:xfrm>
            <a:off x="3107039" y="4351893"/>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Execute </a:t>
            </a:r>
            <a:r xmlns:a="http://schemas.openxmlformats.org/drawingml/2006/main">
              <a:rPr lang="en" altLang="zh-CN" sz="1600" dirty="0">
                <a:solidFill>
                  <a:schemeClr val="tx1"/>
                </a:solidFill>
                <a:latin typeface="+mn-ea"/>
              </a:rPr>
              <a:t>jar </a:t>
            </a:r>
            <a:r xmlns:a="http://schemas.openxmlformats.org/drawingml/2006/main">
              <a:rPr lang="en" altLang="en-US" sz="1600" dirty="0">
                <a:solidFill>
                  <a:schemeClr val="tx1"/>
                </a:solidFill>
                <a:latin typeface="+mn-ea"/>
              </a:rPr>
              <a:t>file</a:t>
            </a:r>
          </a:p>
        </p:txBody>
      </p:sp>
      <p:sp>
        <p:nvSpPr>
          <p:cNvPr id="16" name="文本框 15"/>
          <p:cNvSpPr txBox="1"/>
          <p:nvPr/>
        </p:nvSpPr>
        <p:spPr>
          <a:xfrm>
            <a:off x="3107039" y="5400477"/>
            <a:ext cx="218343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Verify the statistical results</a:t>
            </a:r>
          </a:p>
        </p:txBody>
      </p:sp>
      <p:grpSp>
        <p:nvGrpSpPr>
          <p:cNvPr id="17" name="组合 28"/>
          <p:cNvGrpSpPr/>
          <p:nvPr/>
        </p:nvGrpSpPr>
        <p:grpSpPr>
          <a:xfrm>
            <a:off x="1560739" y="1878355"/>
            <a:ext cx="659130" cy="659130"/>
            <a:chOff x="6612" y="5669"/>
            <a:chExt cx="1038" cy="1038"/>
          </a:xfrm>
        </p:grpSpPr>
        <p:cxnSp>
          <p:nvCxnSpPr>
            <p:cNvPr id="18" name="直接连接符 17"/>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1" name="组合 30"/>
          <p:cNvGrpSpPr/>
          <p:nvPr/>
        </p:nvGrpSpPr>
        <p:grpSpPr>
          <a:xfrm>
            <a:off x="1589949" y="2985795"/>
            <a:ext cx="659130" cy="659130"/>
            <a:chOff x="6612" y="5669"/>
            <a:chExt cx="1038" cy="1038"/>
          </a:xfrm>
        </p:grpSpPr>
        <p:cxnSp>
          <p:nvCxnSpPr>
            <p:cNvPr id="22" name="直接连接符 21"/>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25" name="组合 35"/>
          <p:cNvGrpSpPr/>
          <p:nvPr/>
        </p:nvGrpSpPr>
        <p:grpSpPr>
          <a:xfrm>
            <a:off x="1560739" y="4203725"/>
            <a:ext cx="659130" cy="659130"/>
            <a:chOff x="6612" y="5669"/>
            <a:chExt cx="1038" cy="1038"/>
          </a:xfrm>
        </p:grpSpPr>
        <p:cxnSp>
          <p:nvCxnSpPr>
            <p:cNvPr id="26" name="直接连接符 25"/>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4" name="组合 40"/>
          <p:cNvGrpSpPr/>
          <p:nvPr/>
        </p:nvGrpSpPr>
        <p:grpSpPr>
          <a:xfrm>
            <a:off x="1589949" y="5311165"/>
            <a:ext cx="659130" cy="659130"/>
            <a:chOff x="6612" y="5669"/>
            <a:chExt cx="1038" cy="1038"/>
          </a:xfrm>
        </p:grpSpPr>
        <p:cxnSp>
          <p:nvCxnSpPr>
            <p:cNvPr id="35" name="直接连接符 34"/>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8" name="矩形 37">
            <a:extLst>
              <a:ext uri="{FF2B5EF4-FFF2-40B4-BE49-F238E27FC236}">
                <a16:creationId xmlns:a16="http://schemas.microsoft.com/office/drawing/2014/main" id="{E0A731DF-22A9-41FB-B28A-8E4B63E6B152}"/>
              </a:ext>
            </a:extLst>
          </p:cNvPr>
          <p:cNvSpPr/>
          <p:nvPr/>
        </p:nvSpPr>
        <p:spPr>
          <a:xfrm>
            <a:off x="6410325" y="1858645"/>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矩形 38">
            <a:extLst>
              <a:ext uri="{FF2B5EF4-FFF2-40B4-BE49-F238E27FC236}">
                <a16:creationId xmlns:a16="http://schemas.microsoft.com/office/drawing/2014/main" id="{B1288E28-DB4B-4092-BB2F-9910B324CC85}"/>
              </a:ext>
            </a:extLst>
          </p:cNvPr>
          <p:cNvSpPr/>
          <p:nvPr/>
        </p:nvSpPr>
        <p:spPr>
          <a:xfrm>
            <a:off x="11018520" y="18586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0" name="矩形 39">
            <a:extLst>
              <a:ext uri="{FF2B5EF4-FFF2-40B4-BE49-F238E27FC236}">
                <a16:creationId xmlns:a16="http://schemas.microsoft.com/office/drawing/2014/main" id="{BF14DDE6-00D0-4B60-938F-3E1A07C86834}"/>
              </a:ext>
            </a:extLst>
          </p:cNvPr>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1" name="矩形 40">
            <a:extLst>
              <a:ext uri="{FF2B5EF4-FFF2-40B4-BE49-F238E27FC236}">
                <a16:creationId xmlns:a16="http://schemas.microsoft.com/office/drawing/2014/main" id="{BBB4D7FA-3245-4F2C-AA5C-81A0936938A4}"/>
              </a:ext>
            </a:extLst>
          </p:cNvPr>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2" name="矩形 41">
            <a:extLst>
              <a:ext uri="{FF2B5EF4-FFF2-40B4-BE49-F238E27FC236}">
                <a16:creationId xmlns:a16="http://schemas.microsoft.com/office/drawing/2014/main" id="{33BC8FC6-8BE9-48C2-9F3C-BB84640E4182}"/>
              </a:ext>
            </a:extLst>
          </p:cNvPr>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4" name="文本框 43">
            <a:extLst>
              <a:ext uri="{FF2B5EF4-FFF2-40B4-BE49-F238E27FC236}">
                <a16:creationId xmlns:a16="http://schemas.microsoft.com/office/drawing/2014/main" id="{DF57FD39-2B16-4143-85A4-B13BCA432ECF}"/>
              </a:ext>
            </a:extLst>
          </p:cNvPr>
          <p:cNvSpPr txBox="1"/>
          <p:nvPr/>
        </p:nvSpPr>
        <p:spPr>
          <a:xfrm>
            <a:off x="6618605" y="196151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Use </a:t>
            </a:r>
            <a:r xmlns:a="http://schemas.openxmlformats.org/drawingml/2006/main">
              <a:rPr lang="en" altLang="zh-CN" sz="1600" dirty="0">
                <a:solidFill>
                  <a:schemeClr val="tx1"/>
                </a:solidFill>
                <a:latin typeface="+mn-ea"/>
              </a:rPr>
              <a:t>the hadoop jar </a:t>
            </a:r>
            <a:r xmlns:a="http://schemas.openxmlformats.org/drawingml/2006/main">
              <a:rPr lang="en" altLang="en-US" sz="1600" dirty="0">
                <a:solidFill>
                  <a:schemeClr val="tx1"/>
                </a:solidFill>
                <a:latin typeface="+mn-ea"/>
              </a:rPr>
              <a:t>command to execute </a:t>
            </a:r>
            <a:r xmlns:a="http://schemas.openxmlformats.org/drawingml/2006/main">
              <a:rPr lang="en" altLang="zh-CN" sz="1600" dirty="0">
                <a:solidFill>
                  <a:schemeClr val="tx1"/>
                </a:solidFill>
                <a:latin typeface="+mn-ea"/>
              </a:rPr>
              <a:t>the MapReduce </a:t>
            </a:r>
            <a:r xmlns:a="http://schemas.openxmlformats.org/drawingml/2006/main">
              <a:rPr lang="en" altLang="en-US" sz="1600" dirty="0">
                <a:solidFill>
                  <a:schemeClr val="tx1"/>
                </a:solidFill>
                <a:latin typeface="+mn-ea"/>
              </a:rPr>
              <a:t>program</a:t>
            </a:r>
          </a:p>
        </p:txBody>
      </p:sp>
      <p:sp>
        <p:nvSpPr>
          <p:cNvPr id="45" name="文本框 44">
            <a:extLst>
              <a:ext uri="{FF2B5EF4-FFF2-40B4-BE49-F238E27FC236}">
                <a16:creationId xmlns:a16="http://schemas.microsoft.com/office/drawing/2014/main" id="{503ACAEB-1F0A-4748-B5BF-116709BF0BB8}"/>
              </a:ext>
            </a:extLst>
          </p:cNvPr>
          <p:cNvSpPr txBox="1"/>
          <p:nvPr/>
        </p:nvSpPr>
        <p:spPr>
          <a:xfrm>
            <a:off x="6604000" y="2962910"/>
            <a:ext cx="435292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xmlns:a="http://schemas.openxmlformats.org/drawingml/2006/main">
              <a:rPr lang="en" altLang="en-US" sz="1600" dirty="0">
                <a:solidFill>
                  <a:schemeClr val="tx1"/>
                </a:solidFill>
                <a:latin typeface="+mn-ea"/>
              </a:rPr>
              <a:t>View the result file </a:t>
            </a:r>
            <a:r xmlns:a="http://schemas.openxmlformats.org/drawingml/2006/main">
              <a:rPr lang="en" altLang="zh-CN" sz="1600" dirty="0">
                <a:latin typeface="+mn-ea"/>
              </a:rPr>
              <a:t>part-r-00000 </a:t>
            </a:r>
            <a:endParaRPr xmlns:a="http://schemas.openxmlformats.org/drawingml/2006/main" lang="zh-CN" altLang="en-US" sz="1600" dirty="0">
              <a:solidFill>
                <a:schemeClr val="tx1"/>
              </a:solidFill>
              <a:latin typeface="+mn-ea"/>
            </a:endParaRPr>
            <a:r xmlns:a="http://schemas.openxmlformats.org/drawingml/2006/main">
              <a:rPr lang="en" altLang="en-US" sz="1600" dirty="0">
                <a:solidFill>
                  <a:schemeClr val="tx1"/>
                </a:solidFill>
                <a:latin typeface="+mn-ea"/>
              </a:rPr>
              <a:t>in the </a:t>
            </a:r>
            <a:r xmlns:a="http://schemas.openxmlformats.org/drawingml/2006/main">
              <a:rPr lang="en" altLang="zh-CN" sz="1600" dirty="0">
                <a:solidFill>
                  <a:schemeClr val="tx1"/>
                </a:solidFill>
                <a:latin typeface="+mn-ea"/>
              </a:rPr>
              <a:t>output directory</a:t>
            </a:r>
          </a:p>
        </p:txBody>
      </p:sp>
      <p:sp>
        <p:nvSpPr>
          <p:cNvPr id="46" name="文本框 45">
            <a:extLst>
              <a:ext uri="{FF2B5EF4-FFF2-40B4-BE49-F238E27FC236}">
                <a16:creationId xmlns:a16="http://schemas.microsoft.com/office/drawing/2014/main" id="{A8A39143-D20A-484D-8267-B4683E0E6CB3}"/>
              </a:ext>
            </a:extLst>
          </p:cNvPr>
          <p:cNvSpPr txBox="1"/>
          <p:nvPr/>
        </p:nvSpPr>
        <p:spPr>
          <a:xfrm>
            <a:off x="6618605" y="399224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Check if the result is correct</a:t>
            </a:r>
          </a:p>
        </p:txBody>
      </p:sp>
      <p:sp>
        <p:nvSpPr>
          <p:cNvPr id="48" name="矩形 47">
            <a:extLst>
              <a:ext uri="{FF2B5EF4-FFF2-40B4-BE49-F238E27FC236}">
                <a16:creationId xmlns:a16="http://schemas.microsoft.com/office/drawing/2014/main" id="{05D2A0AD-FB7F-45A0-B16F-51F0A390EB89}"/>
              </a:ext>
            </a:extLst>
          </p:cNvPr>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5" name="直接连接符 4">
            <a:extLst>
              <a:ext uri="{FF2B5EF4-FFF2-40B4-BE49-F238E27FC236}">
                <a16:creationId xmlns:a16="http://schemas.microsoft.com/office/drawing/2014/main" id="{359F8967-DA7D-4232-A614-F30D9E888977}"/>
              </a:ext>
            </a:extLst>
          </p:cNvPr>
          <p:cNvCxnSpPr>
            <a:cxnSpLocks/>
            <a:stCxn id="15" idx="3"/>
          </p:cNvCxnSpPr>
          <p:nvPr/>
        </p:nvCxnSpPr>
        <p:spPr>
          <a:xfrm flipV="1">
            <a:off x="5290470" y="1858646"/>
            <a:ext cx="1119855" cy="2662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FF7C23A-81C7-41E7-892B-69F5405871EA}"/>
              </a:ext>
            </a:extLst>
          </p:cNvPr>
          <p:cNvCxnSpPr>
            <a:cxnSpLocks/>
            <a:stCxn id="16" idx="3"/>
          </p:cNvCxnSpPr>
          <p:nvPr/>
        </p:nvCxnSpPr>
        <p:spPr>
          <a:xfrm flipV="1">
            <a:off x="5290470" y="4644390"/>
            <a:ext cx="1119855" cy="92536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4217646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Summary</a:t>
            </a:r>
          </a:p>
        </p:txBody>
      </p:sp>
      <p:sp>
        <p:nvSpPr>
          <p:cNvPr id="2" name="文本框 1">
            <a:extLst>
              <a:ext uri="{FF2B5EF4-FFF2-40B4-BE49-F238E27FC236}">
                <a16:creationId xmlns:a16="http://schemas.microsoft.com/office/drawing/2014/main" id="{6B36C12A-BB3A-4DBE-B72B-181B4E04C7DA}"/>
              </a:ext>
            </a:extLst>
          </p:cNvPr>
          <p:cNvSpPr txBox="1"/>
          <p:nvPr/>
        </p:nvSpPr>
        <p:spPr>
          <a:xfrm>
            <a:off x="795389" y="3356053"/>
            <a:ext cx="10310191" cy="1477328"/>
          </a:xfrm>
          <a:prstGeom prst="rect">
            <a:avLst/>
          </a:prstGeom>
          <a:noFill/>
        </p:spPr>
        <p:txBody>
          <a:bodyPr wrap="square" rtlCol="0">
            <a:spAutoFit/>
          </a:bodyPr>
          <a:lstStyle/>
          <a:p>
            <a:r xmlns:a="http://schemas.openxmlformats.org/drawingml/2006/main">
              <a:rPr lang="en" altLang="zh-CN" dirty="0"/>
              <a:t>MapReduce </a:t>
            </a:r>
            <a:r xmlns:a="http://schemas.openxmlformats.org/drawingml/2006/main">
              <a:rPr lang="en" altLang="en-US" dirty="0"/>
              <a:t>refers to both a parallel computing concept and method and a programming framework. It shields the complex underlying implementation details of parallel computing and effectively reduces the difficulty of parallel programming. Big data development engineers only need to write two classes, </a:t>
            </a:r>
            <a:r xmlns:a="http://schemas.openxmlformats.org/drawingml/2006/main">
              <a:rPr lang="en" altLang="zh-CN" dirty="0"/>
              <a:t>Mapper </a:t>
            </a:r>
            <a:r xmlns:a="http://schemas.openxmlformats.org/drawingml/2006/main">
              <a:rPr lang="en" altLang="en-US" dirty="0"/>
              <a:t>and </a:t>
            </a:r>
            <a:r xmlns:a="http://schemas.openxmlformats.org/drawingml/2006/main">
              <a:rPr lang="en" altLang="zh-CN" dirty="0"/>
              <a:t>Reducer </a:t>
            </a:r>
            <a:r xmlns:a="http://schemas.openxmlformats.org/drawingml/2006/main">
              <a:rPr lang="en" altLang="en-US" dirty="0"/>
              <a:t>, to perform scalable and highly fault-tolerant big data parallel computing. Development engineers can focus on business processing logic rather than how to implement parallel computing.</a:t>
            </a:r>
          </a:p>
          <a:p>
            <a:r xmlns:a="http://schemas.openxmlformats.org/drawingml/2006/main">
              <a:rPr lang="en" altLang="en-US" dirty="0"/>
              <a:t>can lay a good foundation </a:t>
            </a:r>
            <a:r xmlns:a="http://schemas.openxmlformats.org/drawingml/2006/main">
              <a:rPr lang="en" altLang="en-US" dirty="0"/>
              <a:t>for future complex </a:t>
            </a:r>
            <a:r xmlns:a="http://schemas.openxmlformats.org/drawingml/2006/main">
              <a:rPr lang="en" altLang="zh-CN" dirty="0"/>
              <a:t>MapReduce programming development.</a:t>
            </a:r>
          </a:p>
        </p:txBody>
      </p:sp>
      <p:pic>
        <p:nvPicPr>
          <p:cNvPr id="4" name="图片 3">
            <a:extLst>
              <a:ext uri="{FF2B5EF4-FFF2-40B4-BE49-F238E27FC236}">
                <a16:creationId xmlns:a16="http://schemas.microsoft.com/office/drawing/2014/main" id="{7911024D-C1E7-4550-9CB9-50FBE5F1F9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796" y="1779758"/>
            <a:ext cx="3881881" cy="1188826"/>
          </a:xfrm>
          <a:prstGeom prst="rect">
            <a:avLst/>
          </a:prstGeom>
        </p:spPr>
      </p:pic>
      <p:pic>
        <p:nvPicPr>
          <p:cNvPr id="6" name="图片 5">
            <a:extLst>
              <a:ext uri="{FF2B5EF4-FFF2-40B4-BE49-F238E27FC236}">
                <a16:creationId xmlns:a16="http://schemas.microsoft.com/office/drawing/2014/main" id="{C19292A9-9146-4CCF-9FC9-C0128F246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4950" y="1779758"/>
            <a:ext cx="4705072" cy="1188826"/>
          </a:xfrm>
          <a:prstGeom prst="rect">
            <a:avLst/>
          </a:prstGeom>
        </p:spPr>
      </p:pic>
    </p:spTree>
    <p:custDataLst>
      <p:tags r:id="rId1"/>
    </p:custDataLst>
    <p:extLst>
      <p:ext uri="{BB962C8B-B14F-4D97-AF65-F5344CB8AC3E}">
        <p14:creationId xmlns:p14="http://schemas.microsoft.com/office/powerpoint/2010/main" val="236699843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0"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037840" y="3391039"/>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n" altLang="en-US" sz="6000" kern="100" dirty="0">
                <a:solidFill>
                  <a:schemeClr val="tx1"/>
                </a:solidFill>
                <a:latin typeface="+mn-ea"/>
                <a:cs typeface="Times New Roman" panose="02020603050405020304" pitchFamily="18" charset="0"/>
              </a:rPr>
              <a:t>Break</a:t>
            </a:r>
          </a:p>
        </p:txBody>
      </p:sp>
      <p:sp>
        <p:nvSpPr>
          <p:cNvPr id="12" name="圆角矩形 11"/>
          <p:cNvSpPr/>
          <p:nvPr/>
        </p:nvSpPr>
        <p:spPr>
          <a:xfrm>
            <a:off x="5083810" y="2653804"/>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76215" y="2702064"/>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flipV="1">
            <a:off x="9700895" y="0"/>
            <a:ext cx="4057015" cy="4528185"/>
            <a:chOff x="-2511" y="3706"/>
            <a:chExt cx="6389" cy="7131"/>
          </a:xfrm>
        </p:grpSpPr>
        <p:cxnSp>
          <p:nvCxnSpPr>
            <p:cNvPr id="6" name="直接连接符 5"/>
            <p:cNvCxnSpPr/>
            <p:nvPr/>
          </p:nvCxnSpPr>
          <p:spPr>
            <a:xfrm>
              <a:off x="-36" y="6923"/>
              <a:ext cx="3914" cy="3914"/>
            </a:xfrm>
            <a:prstGeom prst="line">
              <a:avLst/>
            </a:prstGeom>
            <a:ln w="12700">
              <a:solidFill>
                <a:srgbClr val="1E497D"/>
              </a:solidFill>
            </a:ln>
          </p:spPr>
          <p:style>
            <a:lnRef idx="1">
              <a:schemeClr val="accent1"/>
            </a:lnRef>
            <a:fillRef idx="0">
              <a:schemeClr val="accent1"/>
            </a:fillRef>
            <a:effectRef idx="0">
              <a:schemeClr val="accent1"/>
            </a:effectRef>
            <a:fontRef idx="minor">
              <a:schemeClr val="tx1"/>
            </a:fontRef>
          </p:style>
        </p:cxnSp>
        <p:sp>
          <p:nvSpPr>
            <p:cNvPr id="7" name="直角三角形 6"/>
            <p:cNvSpPr/>
            <p:nvPr/>
          </p:nvSpPr>
          <p:spPr>
            <a:xfrm rot="18900000" flipH="1">
              <a:off x="-2511" y="3706"/>
              <a:ext cx="4461" cy="4461"/>
            </a:xfrm>
            <a:prstGeom prst="rtTriangle">
              <a:avLst/>
            </a:prstGeom>
            <a:ln w="12700">
              <a:solidFill>
                <a:srgbClr val="1E49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grpSp>
        <p:nvGrpSpPr>
          <p:cNvPr id="2" name="组合 1"/>
          <p:cNvGrpSpPr/>
          <p:nvPr/>
        </p:nvGrpSpPr>
        <p:grpSpPr>
          <a:xfrm>
            <a:off x="-1594485" y="2353310"/>
            <a:ext cx="4057015" cy="4528185"/>
            <a:chOff x="-2511" y="3706"/>
            <a:chExt cx="6389" cy="7131"/>
          </a:xfrm>
        </p:grpSpPr>
        <p:cxnSp>
          <p:nvCxnSpPr>
            <p:cNvPr id="9" name="直接连接符 8"/>
            <p:cNvCxnSpPr/>
            <p:nvPr/>
          </p:nvCxnSpPr>
          <p:spPr>
            <a:xfrm>
              <a:off x="-36" y="6923"/>
              <a:ext cx="3914" cy="3914"/>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直角三角形 4"/>
            <p:cNvSpPr/>
            <p:nvPr/>
          </p:nvSpPr>
          <p:spPr>
            <a:xfrm rot="18900000" flipH="1">
              <a:off x="-2511" y="3706"/>
              <a:ext cx="4461" cy="4461"/>
            </a:xfrm>
            <a:prstGeom prst="rtTriangle">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4" name="直角三角形 13"/>
          <p:cNvSpPr/>
          <p:nvPr/>
        </p:nvSpPr>
        <p:spPr>
          <a:xfrm rot="5400000" flipH="1" flipV="1">
            <a:off x="9919970" y="3209925"/>
            <a:ext cx="2388870" cy="2287905"/>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直角三角形 11"/>
          <p:cNvSpPr/>
          <p:nvPr/>
        </p:nvSpPr>
        <p:spPr>
          <a:xfrm rot="5400000">
            <a:off x="-73660" y="1297940"/>
            <a:ext cx="2388870" cy="2287905"/>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直角三角形 2"/>
          <p:cNvSpPr/>
          <p:nvPr/>
        </p:nvSpPr>
        <p:spPr>
          <a:xfrm rot="5400000">
            <a:off x="-1" y="-1"/>
            <a:ext cx="3159889" cy="315988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直角三角形 12"/>
          <p:cNvSpPr/>
          <p:nvPr/>
        </p:nvSpPr>
        <p:spPr>
          <a:xfrm rot="5400000" flipH="1" flipV="1">
            <a:off x="9098786" y="3698111"/>
            <a:ext cx="3159889" cy="315988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8" name="直接连接符 7"/>
          <p:cNvCxnSpPr/>
          <p:nvPr/>
        </p:nvCxnSpPr>
        <p:spPr>
          <a:xfrm flipH="1" flipV="1">
            <a:off x="9883775" y="593090"/>
            <a:ext cx="1776095" cy="1776095"/>
          </a:xfrm>
          <a:prstGeom prst="line">
            <a:avLst/>
          </a:prstGeom>
          <a:ln w="38100">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32105" y="4389755"/>
            <a:ext cx="1776095" cy="17760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676894" y="2485390"/>
            <a:ext cx="10367158" cy="923330"/>
          </a:xfrm>
          <a:prstGeom prst="rect">
            <a:avLst/>
          </a:prstGeom>
        </p:spPr>
        <p:txBody>
          <a:bodyPr wrap="square">
            <a:spAutoFit/>
          </a:bodyPr>
          <a:lstStyle/>
          <a:p>
            <a:pPr xmlns:a="http://schemas.openxmlformats.org/drawingml/2006/main" algn="ctr">
              <a:defRPr/>
            </a:pPr>
            <a:r xmlns:a="http://schemas.openxmlformats.org/drawingml/2006/main">
              <a:rPr lang="en" altLang="zh-CN" sz="5400" kern="100" dirty="0">
                <a:solidFill>
                  <a:schemeClr val="tx1"/>
                </a:solidFill>
                <a:latin typeface="+mn-ea"/>
                <a:cs typeface="Times New Roman" panose="02020603050405020304" pitchFamily="18" charset="0"/>
              </a:rPr>
              <a:t>MapReduce </a:t>
            </a:r>
            <a:r xmlns:a="http://schemas.openxmlformats.org/drawingml/2006/main">
              <a:rPr lang="en" altLang="en-US" sz="5400" kern="100" dirty="0">
                <a:solidFill>
                  <a:schemeClr val="tx1"/>
                </a:solidFill>
                <a:latin typeface="+mn-ea"/>
                <a:cs typeface="Times New Roman" panose="02020603050405020304" pitchFamily="18" charset="0"/>
              </a:rPr>
              <a:t>Basic Programming </a:t>
            </a:r>
            <a:r xmlns:a="http://schemas.openxmlformats.org/drawingml/2006/main">
              <a:rPr lang="en" altLang="zh-CN" sz="5400" kern="100" dirty="0">
                <a:solidFill>
                  <a:schemeClr val="tx1"/>
                </a:solidFill>
                <a:latin typeface="+mn-ea"/>
                <a:cs typeface="Times New Roman" panose="02020603050405020304" pitchFamily="18" charset="0"/>
              </a:rPr>
              <a:t>( </a:t>
            </a:r>
            <a:r xmlns:a="http://schemas.openxmlformats.org/drawingml/2006/main">
              <a:rPr lang="en" altLang="en-US" sz="5400" b="1" kern="100" dirty="0">
                <a:solidFill>
                  <a:schemeClr val="tx1"/>
                </a:solidFill>
                <a:latin typeface="+mn-ea"/>
                <a:cs typeface="Times New Roman" panose="02020603050405020304" pitchFamily="18" charset="0"/>
              </a:rPr>
              <a:t>Word Frequency Statistics </a:t>
            </a:r>
            <a:r xmlns:a="http://schemas.openxmlformats.org/drawingml/2006/main">
              <a:rPr lang="en" altLang="zh-CN" sz="5400" kern="100" dirty="0">
                <a:solidFill>
                  <a:schemeClr val="tx1"/>
                </a:solidFill>
                <a:latin typeface="+mn-ea"/>
                <a:cs typeface="Times New Roman" panose="02020603050405020304" pitchFamily="18" charset="0"/>
              </a:rPr>
              <a:t>)</a:t>
            </a:r>
            <a:endParaRPr xmlns:a="http://schemas.openxmlformats.org/drawingml/2006/main" lang="zh-CN" altLang="en-US" sz="5400" kern="100" dirty="0">
              <a:solidFill>
                <a:schemeClr val="tx1"/>
              </a:solidFill>
              <a:latin typeface="+mn-ea"/>
              <a:cs typeface="Times New Roman" panose="02020603050405020304" pitchFamily="18" charset="0"/>
            </a:endParaRPr>
          </a:p>
        </p:txBody>
      </p:sp>
      <p:sp>
        <p:nvSpPr>
          <p:cNvPr id="16" name="文本框 15"/>
          <p:cNvSpPr txBox="1"/>
          <p:nvPr/>
        </p:nvSpPr>
        <p:spPr>
          <a:xfrm>
            <a:off x="1996440" y="3636645"/>
            <a:ext cx="8197850" cy="460375"/>
          </a:xfrm>
          <a:prstGeom prst="rect">
            <a:avLst/>
          </a:prstGeom>
          <a:solidFill>
            <a:srgbClr val="FFC000"/>
          </a:solidFill>
        </p:spPr>
        <p:txBody>
          <a:bodyPr wrap="square" rtlCol="0">
            <a:spAutoFit/>
          </a:bodyPr>
          <a:lstStyle/>
          <a:p>
            <a:pPr xmlns:a="http://schemas.openxmlformats.org/drawingml/2006/main" algn="ctr"/>
            <a:r xmlns:a="http://schemas.openxmlformats.org/drawingml/2006/main">
              <a:rPr lang="en" altLang="zh-CN" sz="2400" dirty="0">
                <a:solidFill>
                  <a:schemeClr val="bg1"/>
                </a:solidFill>
                <a:latin typeface="+mn-ea"/>
                <a:cs typeface="字魂59号-创粗黑" panose="00000500000000000000" charset="-122"/>
              </a:rPr>
              <a:t>Hadoop </a:t>
            </a:r>
            <a:r xmlns:a="http://schemas.openxmlformats.org/drawingml/2006/main">
              <a:rPr lang="en" altLang="en-US" sz="2400" dirty="0">
                <a:solidFill>
                  <a:schemeClr val="bg1"/>
                </a:solidFill>
                <a:latin typeface="+mn-ea"/>
                <a:cs typeface="字魂59号-创粗黑" panose="00000500000000000000" charset="-122"/>
              </a:rPr>
              <a:t>Development</a:t>
            </a:r>
          </a:p>
        </p:txBody>
      </p:sp>
      <p:sp>
        <p:nvSpPr>
          <p:cNvPr id="18" name="矩形 17"/>
          <p:cNvSpPr/>
          <p:nvPr>
            <p:custDataLst>
              <p:tags r:id="rId2"/>
            </p:custDataLst>
          </p:nvPr>
        </p:nvSpPr>
        <p:spPr>
          <a:xfrm>
            <a:off x="3920762" y="6203920"/>
            <a:ext cx="4350476" cy="33718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300" normalizeH="0" baseline="0" noProof="0" dirty="0">
              <a:ln>
                <a:noFill/>
              </a:ln>
              <a:solidFill>
                <a:srgbClr val="464646"/>
              </a:solidFill>
              <a:effectLst/>
              <a:uLnTx/>
              <a:uFillTx/>
              <a:latin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rot="2700000" flipH="1">
            <a:off x="1376680" y="-1271905"/>
            <a:ext cx="2832735" cy="2832735"/>
          </a:xfrm>
          <a:prstGeom prst="rtTriangle">
            <a:avLst/>
          </a:prstGeom>
          <a:noFill/>
          <a:ln w="127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直角三角形 11"/>
          <p:cNvSpPr/>
          <p:nvPr/>
        </p:nvSpPr>
        <p:spPr>
          <a:xfrm rot="18900000">
            <a:off x="669290" y="-560070"/>
            <a:ext cx="2388870" cy="2287905"/>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直角三角形 2"/>
          <p:cNvSpPr/>
          <p:nvPr/>
        </p:nvSpPr>
        <p:spPr>
          <a:xfrm rot="13500000" flipV="1">
            <a:off x="654684" y="-1590676"/>
            <a:ext cx="3159889" cy="315988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0" name="直接连接符 9"/>
          <p:cNvCxnSpPr/>
          <p:nvPr/>
        </p:nvCxnSpPr>
        <p:spPr>
          <a:xfrm flipH="1" flipV="1">
            <a:off x="-87630" y="740410"/>
            <a:ext cx="1776095" cy="17760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129030" y="2778760"/>
            <a:ext cx="1866265"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en-US" sz="6000" dirty="0">
                <a:solidFill>
                  <a:schemeClr val="tx1"/>
                </a:solidFill>
                <a:latin typeface="+mn-ea"/>
                <a:cs typeface="汉仪良品线粗简" panose="00020600040101010101" charset="-122"/>
              </a:rPr>
              <a:t>Table of contents</a:t>
            </a:r>
          </a:p>
        </p:txBody>
      </p:sp>
      <p:grpSp>
        <p:nvGrpSpPr>
          <p:cNvPr id="45" name="组合 44"/>
          <p:cNvGrpSpPr/>
          <p:nvPr/>
        </p:nvGrpSpPr>
        <p:grpSpPr>
          <a:xfrm>
            <a:off x="8527415" y="5050790"/>
            <a:ext cx="3664585" cy="1807210"/>
            <a:chOff x="13288" y="7954"/>
            <a:chExt cx="5771" cy="2846"/>
          </a:xfrm>
        </p:grpSpPr>
        <p:sp>
          <p:nvSpPr>
            <p:cNvPr id="6" name="等腰三角形 5"/>
            <p:cNvSpPr/>
            <p:nvPr/>
          </p:nvSpPr>
          <p:spPr>
            <a:xfrm>
              <a:off x="13956" y="9060"/>
              <a:ext cx="2726" cy="1740"/>
            </a:xfrm>
            <a:prstGeom prs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4796155" y="1694815"/>
            <a:ext cx="4467860"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4000" kern="100" dirty="0">
                <a:latin typeface="+mn-ea"/>
                <a:cs typeface="Times New Roman" panose="02020603050405020304" pitchFamily="18" charset="0"/>
              </a:rPr>
              <a:t>Word frequency statistics </a:t>
            </a:r>
            <a:r xmlns:a="http://schemas.openxmlformats.org/drawingml/2006/main">
              <a:rPr lang="en" altLang="en-US" sz="4000" kern="100" dirty="0">
                <a:solidFill>
                  <a:schemeClr val="tx1"/>
                </a:solidFill>
                <a:latin typeface="+mn-ea"/>
                <a:cs typeface="Times New Roman" panose="02020603050405020304" pitchFamily="18" charset="0"/>
              </a:rPr>
              <a:t>demand analysis</a:t>
            </a:r>
            <a:endParaRPr xmlns:a="http://schemas.openxmlformats.org/drawingml/2006/main" lang="en-US" altLang="zh-CN" sz="4000" kern="100" dirty="0">
              <a:solidFill>
                <a:schemeClr val="tx1"/>
              </a:solidFill>
              <a:latin typeface="+mn-ea"/>
              <a:cs typeface="Times New Roman" panose="02020603050405020304" pitchFamily="18" charset="0"/>
            </a:endParaRPr>
          </a:p>
        </p:txBody>
      </p:sp>
      <p:grpSp>
        <p:nvGrpSpPr>
          <p:cNvPr id="29" name="组合 28"/>
          <p:cNvGrpSpPr/>
          <p:nvPr/>
        </p:nvGrpSpPr>
        <p:grpSpPr>
          <a:xfrm>
            <a:off x="3964305" y="1812290"/>
            <a:ext cx="659130" cy="659130"/>
            <a:chOff x="6612" y="5669"/>
            <a:chExt cx="1038" cy="1038"/>
          </a:xfrm>
        </p:grpSpPr>
        <p:cxnSp>
          <p:nvCxnSpPr>
            <p:cNvPr id="21" name="直接连接符 20"/>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0" name="矩形 29"/>
          <p:cNvSpPr/>
          <p:nvPr/>
        </p:nvSpPr>
        <p:spPr>
          <a:xfrm>
            <a:off x="4825099" y="2802305"/>
            <a:ext cx="443891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n" altLang="en-US" sz="4000" kern="100" dirty="0">
                <a:latin typeface="+mn-ea"/>
                <a:cs typeface="Times New Roman" panose="02020603050405020304" pitchFamily="18" charset="0"/>
              </a:rPr>
              <a:t>Word frequency statistics </a:t>
            </a:r>
            <a:r xmlns:a="http://schemas.openxmlformats.org/drawingml/2006/main">
              <a:rPr lang="en" altLang="en-US" sz="4000" kern="100" dirty="0">
                <a:latin typeface="+mn-ea"/>
                <a:cs typeface="Times New Roman" panose="02020603050405020304" pitchFamily="18" charset="0"/>
                <a:sym typeface="+mn-ea"/>
              </a:rPr>
              <a:t>scheme design</a:t>
            </a:r>
            <a:endParaRPr xmlns:a="http://schemas.openxmlformats.org/drawingml/2006/main" lang="en-US" altLang="zh-CN" sz="4000" kern="100" dirty="0">
              <a:latin typeface="+mn-ea"/>
              <a:cs typeface="Times New Roman" panose="02020603050405020304" pitchFamily="18" charset="0"/>
              <a:sym typeface="+mn-ea"/>
            </a:endParaRPr>
          </a:p>
        </p:txBody>
      </p:sp>
      <p:grpSp>
        <p:nvGrpSpPr>
          <p:cNvPr id="31" name="组合 30"/>
          <p:cNvGrpSpPr/>
          <p:nvPr/>
        </p:nvGrpSpPr>
        <p:grpSpPr>
          <a:xfrm>
            <a:off x="3993515" y="2919730"/>
            <a:ext cx="659130" cy="659130"/>
            <a:chOff x="6612" y="5669"/>
            <a:chExt cx="1038" cy="1038"/>
          </a:xfrm>
        </p:grpSpPr>
        <p:cxnSp>
          <p:nvCxnSpPr>
            <p:cNvPr id="32" name="直接连接符 31"/>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5" name="矩形 34"/>
          <p:cNvSpPr/>
          <p:nvPr/>
        </p:nvSpPr>
        <p:spPr>
          <a:xfrm>
            <a:off x="4796155" y="4020185"/>
            <a:ext cx="477583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n" altLang="en-US" sz="4000" kern="100" dirty="0">
                <a:latin typeface="+mn-ea"/>
                <a:cs typeface="Times New Roman" panose="02020603050405020304" pitchFamily="18" charset="0"/>
              </a:rPr>
              <a:t>word frequency statistics </a:t>
            </a:r>
            <a:r xmlns:a="http://schemas.openxmlformats.org/drawingml/2006/main">
              <a:rPr lang="en" altLang="en-US" sz="4000" kern="100" dirty="0">
                <a:latin typeface="+mn-ea"/>
                <a:cs typeface="Times New Roman" panose="02020603050405020304" pitchFamily="18" charset="0"/>
                <a:sym typeface="+mn-ea"/>
              </a:rPr>
              <a:t>project</a:t>
            </a:r>
            <a:endParaRPr xmlns:a="http://schemas.openxmlformats.org/drawingml/2006/main" lang="en-US" altLang="zh-CN" sz="4000" kern="100" dirty="0">
              <a:latin typeface="+mn-ea"/>
              <a:cs typeface="Times New Roman" panose="02020603050405020304" pitchFamily="18" charset="0"/>
              <a:sym typeface="+mn-ea"/>
            </a:endParaRPr>
          </a:p>
        </p:txBody>
      </p:sp>
      <p:grpSp>
        <p:nvGrpSpPr>
          <p:cNvPr id="36" name="组合 35"/>
          <p:cNvGrpSpPr/>
          <p:nvPr/>
        </p:nvGrpSpPr>
        <p:grpSpPr>
          <a:xfrm>
            <a:off x="3964305" y="4137660"/>
            <a:ext cx="659130" cy="659130"/>
            <a:chOff x="6612" y="5669"/>
            <a:chExt cx="1038" cy="1038"/>
          </a:xfrm>
        </p:grpSpPr>
        <p:cxnSp>
          <p:nvCxnSpPr>
            <p:cNvPr id="37" name="直接连接符 36"/>
            <p:cNvCxnSpPr/>
            <p:nvPr/>
          </p:nvCxnSpPr>
          <p:spPr>
            <a:xfrm flipH="1">
              <a:off x="6920" y="56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7120" y="5869"/>
              <a:ext cx="23" cy="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074" y="5692"/>
              <a:ext cx="531" cy="5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40" name="矩形 39"/>
          <p:cNvSpPr/>
          <p:nvPr/>
        </p:nvSpPr>
        <p:spPr>
          <a:xfrm>
            <a:off x="4825365" y="5127625"/>
            <a:ext cx="4266384"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n" altLang="en-US" sz="4000" kern="100">
                <a:latin typeface="+mn-ea"/>
                <a:cs typeface="Times New Roman" panose="02020603050405020304" pitchFamily="18" charset="0"/>
              </a:rPr>
              <a:t>Word frequency statistics </a:t>
            </a:r>
            <a:r xmlns:a="http://schemas.openxmlformats.org/drawingml/2006/main">
              <a:rPr lang="en" altLang="en-US" sz="4000" kern="100">
                <a:latin typeface="+mn-ea"/>
                <a:cs typeface="Times New Roman" panose="02020603050405020304" pitchFamily="18" charset="0"/>
                <a:sym typeface="+mn-ea"/>
              </a:rPr>
              <a:t>acceptance test</a:t>
            </a:r>
            <a:endParaRPr xmlns:a="http://schemas.openxmlformats.org/drawingml/2006/main" lang="en-US" altLang="zh-CN" sz="4000" kern="100" dirty="0">
              <a:latin typeface="+mn-ea"/>
              <a:cs typeface="Times New Roman" panose="02020603050405020304" pitchFamily="18" charset="0"/>
              <a:sym typeface="+mn-ea"/>
            </a:endParaRPr>
          </a:p>
        </p:txBody>
      </p:sp>
      <p:grpSp>
        <p:nvGrpSpPr>
          <p:cNvPr id="41" name="组合 40"/>
          <p:cNvGrpSpPr/>
          <p:nvPr/>
        </p:nvGrpSpPr>
        <p:grpSpPr>
          <a:xfrm>
            <a:off x="3993515" y="5245100"/>
            <a:ext cx="659130" cy="659130"/>
            <a:chOff x="6612" y="5669"/>
            <a:chExt cx="1038" cy="1038"/>
          </a:xfrm>
        </p:grpSpPr>
        <p:cxnSp>
          <p:nvCxnSpPr>
            <p:cNvPr id="42" name="直接连接符 41"/>
            <p:cNvCxnSpPr/>
            <p:nvPr/>
          </p:nvCxnSpPr>
          <p:spPr>
            <a:xfrm flipH="1">
              <a:off x="6920" y="56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7120" y="5869"/>
              <a:ext cx="23" cy="1039"/>
            </a:xfrm>
            <a:prstGeom prst="line">
              <a:avLst/>
            </a:prstGeom>
            <a:ln w="28575">
              <a:solidFill>
                <a:srgbClr val="1E497D"/>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074" y="5692"/>
              <a:ext cx="531" cy="54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rot="5400000">
            <a:off x="-1639570" y="3411220"/>
            <a:ext cx="5085715" cy="1807210"/>
            <a:chOff x="13288" y="7954"/>
            <a:chExt cx="5771" cy="2846"/>
          </a:xfrm>
        </p:grpSpPr>
        <p:sp>
          <p:nvSpPr>
            <p:cNvPr id="6" name="等腰三角形 5"/>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等腰三角形 7"/>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等腰三角形 3"/>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5400000" flipH="1" flipV="1">
            <a:off x="8745220" y="1639570"/>
            <a:ext cx="5085715" cy="1807210"/>
            <a:chOff x="13288" y="7954"/>
            <a:chExt cx="5771" cy="2846"/>
          </a:xfrm>
        </p:grpSpPr>
        <p:sp>
          <p:nvSpPr>
            <p:cNvPr id="3" name="等腰三角形 2"/>
            <p:cNvSpPr/>
            <p:nvPr/>
          </p:nvSpPr>
          <p:spPr>
            <a:xfrm>
              <a:off x="13672" y="8737"/>
              <a:ext cx="3275" cy="2063"/>
            </a:xfrm>
            <a:prstGeom prst="triangle">
              <a:avLst>
                <a:gd name="adj" fmla="val 50507"/>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等腰三角形 4"/>
            <p:cNvSpPr/>
            <p:nvPr/>
          </p:nvSpPr>
          <p:spPr>
            <a:xfrm>
              <a:off x="13288" y="8169"/>
              <a:ext cx="4041" cy="2631"/>
            </a:xfrm>
            <a:prstGeom prst="triangle">
              <a:avLst/>
            </a:prstGeom>
            <a:noFill/>
            <a:ln>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等腰三角形 6"/>
            <p:cNvSpPr/>
            <p:nvPr/>
          </p:nvSpPr>
          <p:spPr>
            <a:xfrm>
              <a:off x="15274" y="8515"/>
              <a:ext cx="3785" cy="22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9" name="直接连接符 8"/>
            <p:cNvCxnSpPr/>
            <p:nvPr/>
          </p:nvCxnSpPr>
          <p:spPr>
            <a:xfrm flipH="1" flipV="1">
              <a:off x="17190" y="7954"/>
              <a:ext cx="1477" cy="18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2827020" y="1264602"/>
            <a:ext cx="647700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n" altLang="en-US" sz="6000" kern="100" dirty="0">
                <a:solidFill>
                  <a:schemeClr val="tx1"/>
                </a:solidFill>
                <a:latin typeface="+mn-ea"/>
                <a:cs typeface="Times New Roman" panose="02020603050405020304" pitchFamily="18" charset="0"/>
              </a:rPr>
              <a:t>Demand Analysis</a:t>
            </a:r>
          </a:p>
        </p:txBody>
      </p:sp>
      <p:sp>
        <p:nvSpPr>
          <p:cNvPr id="13" name="文本框 12"/>
          <p:cNvSpPr txBox="1"/>
          <p:nvPr/>
        </p:nvSpPr>
        <p:spPr>
          <a:xfrm>
            <a:off x="1891665" y="2607189"/>
            <a:ext cx="8268652" cy="3905043"/>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nSpc>
                <a:spcPct val="150000"/>
              </a:lnSpc>
            </a:pPr>
            <a:r xmlns:a="http://schemas.openxmlformats.org/drawingml/2006/main">
              <a:rPr lang="en" altLang="en-US" sz="2400" dirty="0">
                <a:solidFill>
                  <a:schemeClr val="tx1"/>
                </a:solidFill>
                <a:latin typeface="+mn-ea"/>
              </a:rPr>
              <a:t>        </a:t>
            </a:r>
            <a:r xmlns:a="http://schemas.openxmlformats.org/drawingml/2006/main">
              <a:rPr lang="en" altLang="en-US" sz="2400" dirty="0">
                <a:solidFill>
                  <a:schemeClr val="tx1"/>
                </a:solidFill>
                <a:latin typeface="+mn-ea"/>
              </a:rPr>
              <a:t>Word </a:t>
            </a:r>
            <a:r xmlns:a="http://schemas.openxmlformats.org/drawingml/2006/main">
              <a:rPr lang="en" altLang="zh-CN" sz="2400" dirty="0">
                <a:solidFill>
                  <a:schemeClr val="tx1"/>
                </a:solidFill>
                <a:latin typeface="+mn-ea"/>
              </a:rPr>
              <a:t>frequency analysis </a:t>
            </a:r>
            <a:r xmlns:a="http://schemas.openxmlformats.org/drawingml/2006/main">
              <a:rPr lang="en" altLang="en-US" sz="2400" b="1" dirty="0">
                <a:solidFill>
                  <a:srgbClr val="FF0000"/>
                </a:solidFill>
                <a:latin typeface="+mn-ea"/>
              </a:rPr>
              <a:t>is </a:t>
            </a:r>
            <a:r xmlns:a="http://schemas.openxmlformats.org/drawingml/2006/main">
              <a:rPr lang="en" altLang="en-US" sz="2400" dirty="0">
                <a:solidFill>
                  <a:schemeClr val="tx1"/>
                </a:solidFill>
                <a:latin typeface="+mn-ea"/>
              </a:rPr>
              <a:t>an important data mining method, and a large number of </a:t>
            </a:r>
            <a:r xmlns:a="http://schemas.openxmlformats.org/drawingml/2006/main">
              <a:rPr lang="en" altLang="en-US" sz="2400" b="1" dirty="0">
                <a:solidFill>
                  <a:schemeClr val="tx1"/>
                </a:solidFill>
                <a:latin typeface="+mn-ea"/>
              </a:rPr>
              <a:t>artificial intelligence technologies </a:t>
            </a:r>
            <a:r xmlns:a="http://schemas.openxmlformats.org/drawingml/2006/main">
              <a:rPr lang="en" altLang="en-US" sz="2400" dirty="0">
                <a:solidFill>
                  <a:schemeClr val="tx1"/>
                </a:solidFill>
                <a:latin typeface="+mn-ea"/>
              </a:rPr>
              <a:t>rely on word frequency analysis. Google needs to process more than </a:t>
            </a:r>
            <a:r xmlns:a="http://schemas.openxmlformats.org/drawingml/2006/main">
              <a:rPr lang="en" altLang="zh-CN" sz="2400" dirty="0">
                <a:solidFill>
                  <a:schemeClr val="tx1"/>
                </a:solidFill>
                <a:latin typeface="+mn-ea"/>
              </a:rPr>
              <a:t>24PB </a:t>
            </a:r>
            <a:r xmlns:a="http://schemas.openxmlformats.org/drawingml/2006/main">
              <a:rPr lang="en" altLang="en-US" sz="2400" dirty="0">
                <a:solidFill>
                  <a:schemeClr val="tx1"/>
                </a:solidFill>
                <a:latin typeface="+mn-ea"/>
              </a:rPr>
              <a:t>of data every day, </a:t>
            </a:r>
            <a:r xmlns:a="http://schemas.openxmlformats.org/drawingml/2006/main">
              <a:rPr lang="en" altLang="en-US" sz="2400" b="1" dirty="0">
                <a:solidFill>
                  <a:schemeClr val="tx1"/>
                </a:solidFill>
                <a:latin typeface="+mn-ea"/>
              </a:rPr>
              <a:t>and word frequency analysis of massive data must use big data technology </a:t>
            </a:r>
            <a:r xmlns:a="http://schemas.openxmlformats.org/drawingml/2006/main">
              <a:rPr lang="en" altLang="en-US" sz="2400" dirty="0">
                <a:solidFill>
                  <a:schemeClr val="tx1"/>
                </a:solidFill>
                <a:latin typeface="+mn-ea"/>
              </a:rPr>
              <a:t>.</a:t>
            </a:r>
            <a:endParaRPr xmlns:a="http://schemas.openxmlformats.org/drawingml/2006/main" lang="en-US" altLang="zh-CN" sz="2400" dirty="0">
              <a:solidFill>
                <a:schemeClr val="tx1"/>
              </a:solidFill>
              <a:latin typeface="+mn-ea"/>
            </a:endParaRPr>
          </a:p>
          <a:p>
            <a:pPr xmlns:a="http://schemas.openxmlformats.org/drawingml/2006/main">
              <a:lnSpc>
                <a:spcPct val="150000"/>
              </a:lnSpc>
            </a:pPr>
            <a:r xmlns:a="http://schemas.openxmlformats.org/drawingml/2006/main">
              <a:rPr lang="en" altLang="zh-CN" sz="2400" dirty="0">
                <a:latin typeface="+mn-ea"/>
              </a:rPr>
              <a:t>MapReduce </a:t>
            </a:r>
            <a:r xmlns:a="http://schemas.openxmlformats.org/drawingml/2006/main">
              <a:rPr lang="en" altLang="en-US" sz="2400" dirty="0">
                <a:latin typeface="+mn-ea"/>
              </a:rPr>
              <a:t>parallel computing framework can be used for parallel processing of massive data. We need to use the </a:t>
            </a:r>
            <a:r xmlns:a="http://schemas.openxmlformats.org/drawingml/2006/main">
              <a:rPr lang="en" altLang="zh-CN" sz="2400" dirty="0">
                <a:latin typeface="+mn-ea"/>
              </a:rPr>
              <a:t>MapReduce </a:t>
            </a:r>
            <a:r xmlns:a="http://schemas.openxmlformats.org/drawingml/2006/main">
              <a:rPr lang="en" altLang="en-US" sz="2400" dirty="0">
                <a:latin typeface="+mn-ea"/>
              </a:rPr>
              <a:t>parallel computing framework to count the number of times each word appears in a text file.</a:t>
            </a:r>
            <a:endParaRPr xmlns:a="http://schemas.openxmlformats.org/drawingml/2006/main" lang="zh-CN" altLang="en-US" sz="2400" dirty="0">
              <a:solidFill>
                <a:schemeClr val="tx1"/>
              </a:solidFill>
              <a:latin typeface="+mn-ea"/>
            </a:endParaRPr>
          </a:p>
        </p:txBody>
      </p:sp>
      <p:sp>
        <p:nvSpPr>
          <p:cNvPr id="12" name="圆角矩形 11"/>
          <p:cNvSpPr/>
          <p:nvPr/>
        </p:nvSpPr>
        <p:spPr>
          <a:xfrm>
            <a:off x="5083810" y="614355"/>
            <a:ext cx="1963420" cy="556895"/>
          </a:xfrm>
          <a:prstGeom prst="roundRect">
            <a:avLst>
              <a:gd name="adj" fmla="val 50000"/>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8" name="文本框 87"/>
          <p:cNvSpPr txBox="1"/>
          <p:nvPr/>
        </p:nvSpPr>
        <p:spPr>
          <a:xfrm>
            <a:off x="5276215" y="662615"/>
            <a:ext cx="157861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n" altLang="zh-CN" sz="2400" b="1" dirty="0">
                <a:solidFill>
                  <a:schemeClr val="bg1"/>
                </a:solidFill>
                <a:latin typeface="+mn-ea"/>
              </a:rPr>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Introduction </a:t>
            </a:r>
            <a:r xmlns:a="http://schemas.openxmlformats.org/drawingml/2006/main">
              <a:rPr lang="en" altLang="zh-CN" sz="3600" kern="100" dirty="0">
                <a:solidFill>
                  <a:schemeClr val="tx1"/>
                </a:solidFill>
                <a:latin typeface="+mn-ea"/>
                <a:cs typeface="Times New Roman" panose="02020603050405020304" pitchFamily="18" charset="0"/>
              </a:rPr>
              <a:t>to MapReduce</a:t>
            </a:r>
          </a:p>
        </p:txBody>
      </p:sp>
      <p:sp>
        <p:nvSpPr>
          <p:cNvPr id="9" name="TextBox 8"/>
          <p:cNvSpPr txBox="1"/>
          <p:nvPr/>
        </p:nvSpPr>
        <p:spPr>
          <a:xfrm>
            <a:off x="436729" y="1746913"/>
            <a:ext cx="11368585" cy="4862870"/>
          </a:xfrm>
          <a:prstGeom prst="rect">
            <a:avLst/>
          </a:prstGeom>
          <a:noFill/>
        </p:spPr>
        <p:txBody>
          <a:bodyPr wrap="square" rtlCol="0">
            <a:spAutoFit/>
          </a:bodyPr>
          <a:lstStyle/>
          <a:p>
            <a:pPr xmlns:a="http://schemas.openxmlformats.org/drawingml/2006/main">
              <a:lnSpc>
                <a:spcPct val="200000"/>
              </a:lnSpc>
            </a:pPr>
            <a:r xmlns:a="http://schemas.openxmlformats.org/drawingml/2006/main">
              <a:rPr lang="en" altLang="zh-CN" dirty="0">
                <a:latin typeface="+mn-ea"/>
              </a:rPr>
              <a:t>MapReduce </a:t>
            </a:r>
            <a:r xmlns:a="http://schemas.openxmlformats.org/drawingml/2006/main">
              <a:rPr lang="en" altLang="en-US" dirty="0">
                <a:latin typeface="+mn-ea"/>
              </a:rPr>
              <a:t>is a programming framework that can be used for large-scale data computing. </a:t>
            </a:r>
            <a:r xmlns:a="http://schemas.openxmlformats.org/drawingml/2006/main">
              <a:rPr lang="en" altLang="zh-CN" dirty="0">
                <a:latin typeface="+mn-ea"/>
              </a:rPr>
              <a:t>MapReduce </a:t>
            </a:r>
            <a:r xmlns:a="http://schemas.openxmlformats.org/drawingml/2006/main">
              <a:rPr lang="en" altLang="en-US" dirty="0">
                <a:latin typeface="+mn-ea"/>
              </a:rPr>
              <a:t>mainly adopts the idea of </a:t>
            </a:r>
            <a:r xmlns:a="http://schemas.openxmlformats.org/drawingml/2006/main">
              <a:rPr lang="en" altLang="zh-CN" dirty="0">
                <a:latin typeface="+mn-ea"/>
              </a:rPr>
              <a:t>" </a:t>
            </a:r>
            <a:r xmlns:a="http://schemas.openxmlformats.org/drawingml/2006/main">
              <a:rPr lang="en" altLang="en-US" sz="2800" b="1" dirty="0">
                <a:solidFill>
                  <a:srgbClr val="FF0000"/>
                </a:solidFill>
                <a:latin typeface="+mn-ea"/>
              </a:rPr>
              <a:t>divide and conquer </a:t>
            </a:r>
            <a:r xmlns:a="http://schemas.openxmlformats.org/drawingml/2006/main">
              <a:rPr lang="en" altLang="zh-CN" sz="2800" b="1" dirty="0">
                <a:solidFill>
                  <a:srgbClr val="FF0000"/>
                </a:solidFill>
                <a:latin typeface="+mn-ea"/>
              </a:rPr>
              <a:t>, </a:t>
            </a:r>
            <a:r xmlns:a="http://schemas.openxmlformats.org/drawingml/2006/main">
              <a:rPr lang="en" altLang="en-US" sz="2800" b="1">
                <a:solidFill>
                  <a:srgbClr val="FF0000"/>
                </a:solidFill>
                <a:latin typeface="+mn-ea"/>
              </a:rPr>
              <a:t>summarize and simplify </a:t>
            </a:r>
            <a:r xmlns:a="http://schemas.openxmlformats.org/drawingml/2006/main">
              <a:rPr lang="en" altLang="zh-CN">
                <a:latin typeface="+mn-ea"/>
              </a:rPr>
              <a:t>" </a:t>
            </a:r>
            <a:r xmlns:a="http://schemas.openxmlformats.org/drawingml/2006/main">
              <a:rPr lang="en" altLang="en-US" dirty="0">
                <a:latin typeface="+mn-ea"/>
              </a:rPr>
              <a:t>. Large-scale data sets are distributed to various sub-nodes managed by a master node for parallel processing. Then the master node obtains the final result by sorting out the operation results of each node.</a:t>
            </a:r>
            <a:endParaRPr xmlns:a="http://schemas.openxmlformats.org/drawingml/2006/main" lang="en-US" altLang="zh-CN" dirty="0">
              <a:latin typeface="+mn-ea"/>
            </a:endParaRPr>
          </a:p>
          <a:p>
            <a:pPr xmlns:a="http://schemas.openxmlformats.org/drawingml/2006/main">
              <a:lnSpc>
                <a:spcPct val="200000"/>
              </a:lnSpc>
            </a:pPr>
            <a:r xmlns:a="http://schemas.openxmlformats.org/drawingml/2006/main">
              <a:rPr lang="en" altLang="zh-CN" b="1" dirty="0">
                <a:latin typeface="+mn-ea"/>
              </a:rPr>
              <a:t>MapReduce </a:t>
            </a:r>
            <a:r xmlns:a="http://schemas.openxmlformats.org/drawingml/2006/main">
              <a:rPr lang="en" altLang="en-US" b="1" dirty="0">
                <a:latin typeface="+mn-ea"/>
              </a:rPr>
              <a:t>is </a:t>
            </a:r>
            <a:r xmlns:a="http://schemas.openxmlformats.org/drawingml/2006/main">
              <a:rPr lang="en" altLang="zh-CN" dirty="0">
                <a:latin typeface="+mn-ea"/>
              </a:rPr>
              <a:t>" </a:t>
            </a:r>
            <a:r xmlns:a="http://schemas.openxmlformats.org/drawingml/2006/main">
              <a:rPr lang="en" altLang="en-US" b="1" dirty="0">
                <a:solidFill>
                  <a:srgbClr val="FF0000"/>
                </a:solidFill>
                <a:latin typeface="+mn-ea"/>
              </a:rPr>
              <a:t>task decomposition and result aggregation </a:t>
            </a:r>
            <a:r xmlns:a="http://schemas.openxmlformats.org/drawingml/2006/main">
              <a:rPr lang="en" altLang="zh-CN" dirty="0">
                <a:latin typeface="+mn-ea"/>
              </a:rPr>
              <a:t>" </a:t>
            </a:r>
            <a:r xmlns:a="http://schemas.openxmlformats.org/drawingml/2006/main">
              <a:rPr lang="en" altLang="en-US" dirty="0">
                <a:latin typeface="+mn-ea"/>
              </a:rPr>
              <a:t>, </a:t>
            </a:r>
            <a:r xmlns:a="http://schemas.openxmlformats.org/drawingml/2006/main">
              <a:rPr lang="en" altLang="en-US" b="1" dirty="0">
                <a:latin typeface="+mn-ea"/>
              </a:rPr>
              <a:t>which mainly solves the problem of parallel computing of massive data </a:t>
            </a:r>
            <a:r xmlns:a="http://schemas.openxmlformats.org/drawingml/2006/main">
              <a:rPr lang="en" altLang="en-US" dirty="0">
                <a:latin typeface="+mn-ea"/>
              </a:rPr>
              <a:t>.</a:t>
            </a:r>
            <a:endParaRPr xmlns:a="http://schemas.openxmlformats.org/drawingml/2006/main" lang="en-US" altLang="zh-CN" dirty="0">
              <a:latin typeface="+mn-ea"/>
            </a:endParaRPr>
          </a:p>
          <a:p>
            <a:pPr xmlns:a="http://schemas.openxmlformats.org/drawingml/2006/main">
              <a:lnSpc>
                <a:spcPct val="200000"/>
              </a:lnSpc>
            </a:pPr>
            <a:r xmlns:a="http://schemas.openxmlformats.org/drawingml/2006/main">
              <a:rPr lang="en" altLang="zh-CN" dirty="0"/>
              <a:t>MapReduce </a:t>
            </a:r>
            <a:r xmlns:a="http://schemas.openxmlformats.org/drawingml/2006/main">
              <a:rPr lang="en" altLang="en-US" dirty="0"/>
              <a:t>framework is responsible for handling complex issues in parallel programming such as distributed storage, work scheduling, load balancing, fault-tolerant balancing, fault-tolerant processing, and network communication. It abstracts the processing process into two stages: the </a:t>
            </a:r>
            <a:r xmlns:a="http://schemas.openxmlformats.org/drawingml/2006/main">
              <a:rPr lang="en" altLang="zh-CN" b="1" dirty="0">
                <a:solidFill>
                  <a:srgbClr val="FF0000"/>
                </a:solidFill>
                <a:latin typeface="+mn-ea"/>
              </a:rPr>
              <a:t>Map </a:t>
            </a:r>
            <a:r xmlns:a="http://schemas.openxmlformats.org/drawingml/2006/main">
              <a:rPr lang="en" altLang="en-US" b="1" dirty="0">
                <a:solidFill>
                  <a:srgbClr val="FF0000"/>
                </a:solidFill>
                <a:latin typeface="+mn-ea"/>
              </a:rPr>
              <a:t>stage and </a:t>
            </a:r>
            <a:r xmlns:a="http://schemas.openxmlformats.org/drawingml/2006/main">
              <a:rPr lang="en" altLang="zh-CN" b="1" dirty="0">
                <a:solidFill>
                  <a:srgbClr val="FF0000"/>
                </a:solidFill>
                <a:latin typeface="+mn-ea"/>
              </a:rPr>
              <a:t>the Reduce </a:t>
            </a:r>
            <a:r xmlns:a="http://schemas.openxmlformats.org/drawingml/2006/main">
              <a:rPr lang="en" altLang="en-US" b="1" dirty="0">
                <a:solidFill>
                  <a:srgbClr val="FF0000"/>
                </a:solidFill>
                <a:latin typeface="+mn-ea"/>
              </a:rPr>
              <a:t>stage </a:t>
            </a:r>
            <a:r xmlns:a="http://schemas.openxmlformats.org/drawingml/2006/main">
              <a:rPr lang="en" altLang="en-US" dirty="0"/>
              <a:t>. </a:t>
            </a:r>
            <a:r xmlns:a="http://schemas.openxmlformats.org/drawingml/2006/main">
              <a:rPr lang="en" altLang="zh-CN" b="1" dirty="0"/>
              <a:t>Map </a:t>
            </a:r>
            <a:r xmlns:a="http://schemas.openxmlformats.org/drawingml/2006/main">
              <a:rPr lang="en" altLang="en-US" b="1" dirty="0"/>
              <a:t>is responsible for decomposing the task into multiple tasks, and </a:t>
            </a:r>
            <a:r xmlns:a="http://schemas.openxmlformats.org/drawingml/2006/main">
              <a:rPr lang="en" altLang="zh-CN" b="1" dirty="0"/>
              <a:t>Reduce </a:t>
            </a:r>
            <a:r xmlns:a="http://schemas.openxmlformats.org/drawingml/2006/main">
              <a:rPr lang="en" altLang="en-US" b="1" dirty="0"/>
              <a:t>is responsible for summarizing the results.</a:t>
            </a:r>
            <a:endParaRPr xmlns:a="http://schemas.openxmlformats.org/drawingml/2006/main" lang="en-US" altLang="zh-CN" b="1" dirty="0"/>
          </a:p>
          <a:p>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970915" y="1911350"/>
            <a:ext cx="4168140" cy="3820898"/>
            <a:chOff x="1565" y="3934"/>
            <a:chExt cx="3556" cy="5177"/>
          </a:xfrm>
        </p:grpSpPr>
        <p:sp>
          <p:nvSpPr>
            <p:cNvPr id="13" name="Rectangle 17"/>
            <p:cNvSpPr/>
            <p:nvPr/>
          </p:nvSpPr>
          <p:spPr>
            <a:xfrm>
              <a:off x="1565" y="3934"/>
              <a:ext cx="3556" cy="5177"/>
            </a:xfrm>
            <a:prstGeom prst="rect">
              <a:avLst/>
            </a:prstGeom>
            <a:solidFill>
              <a:srgbClr val="FFC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9"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25" name="椭圆 24"/>
          <p:cNvSpPr/>
          <p:nvPr/>
        </p:nvSpPr>
        <p:spPr>
          <a:xfrm>
            <a:off x="2994025" y="2051685"/>
            <a:ext cx="121920"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64" name="组合 63"/>
          <p:cNvGrpSpPr/>
          <p:nvPr/>
        </p:nvGrpSpPr>
        <p:grpSpPr>
          <a:xfrm>
            <a:off x="0" y="6631940"/>
            <a:ext cx="12191365" cy="226060"/>
            <a:chOff x="0" y="10444"/>
            <a:chExt cx="19199" cy="356"/>
          </a:xfrm>
        </p:grpSpPr>
        <p:sp>
          <p:nvSpPr>
            <p:cNvPr id="65" name="矩形 64"/>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6" name="矩形 65"/>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41" name="文本框 40"/>
          <p:cNvSpPr txBox="1"/>
          <p:nvPr/>
        </p:nvSpPr>
        <p:spPr>
          <a:xfrm>
            <a:off x="1219200" y="2937510"/>
            <a:ext cx="3670300" cy="19878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lnSpc>
                <a:spcPct val="200000"/>
              </a:lnSpc>
              <a:buFont typeface="Wingdings" pitchFamily="2" charset="2"/>
              <a:buChar char="u"/>
            </a:pPr>
            <a:r xmlns:a="http://schemas.openxmlformats.org/drawingml/2006/main">
              <a:rPr lang="en" altLang="en-US" sz="1600" dirty="0">
                <a:solidFill>
                  <a:schemeClr val="tx1"/>
                </a:solidFill>
                <a:latin typeface="+mn-ea"/>
              </a:rPr>
              <a:t>Easy to program</a:t>
            </a:r>
            <a:endParaRPr xmlns:a="http://schemas.openxmlformats.org/drawingml/2006/main" lang="en-US" altLang="zh-CN" sz="1600" dirty="0">
              <a:solidFill>
                <a:schemeClr val="tx1"/>
              </a:solidFill>
              <a:latin typeface="+mn-ea"/>
            </a:endParaRPr>
          </a:p>
          <a:p>
            <a:pPr xmlns:a="http://schemas.openxmlformats.org/drawingml/2006/main" algn="l">
              <a:lnSpc>
                <a:spcPct val="200000"/>
              </a:lnSpc>
              <a:buFont typeface="Wingdings" pitchFamily="2" charset="2"/>
              <a:buChar char="u"/>
            </a:pPr>
            <a:r xmlns:a="http://schemas.openxmlformats.org/drawingml/2006/main">
              <a:rPr lang="en" altLang="en-US" sz="1600" dirty="0">
                <a:latin typeface="+mn-ea"/>
              </a:rPr>
              <a:t>Good scalability</a:t>
            </a:r>
            <a:endParaRPr xmlns:a="http://schemas.openxmlformats.org/drawingml/2006/main" lang="en-US" altLang="zh-CN" sz="1600" dirty="0">
              <a:latin typeface="+mn-ea"/>
            </a:endParaRPr>
          </a:p>
          <a:p>
            <a:pPr xmlns:a="http://schemas.openxmlformats.org/drawingml/2006/main" algn="l">
              <a:lnSpc>
                <a:spcPct val="200000"/>
              </a:lnSpc>
              <a:buFont typeface="Wingdings" pitchFamily="2" charset="2"/>
              <a:buChar char="u"/>
            </a:pPr>
            <a:r xmlns:a="http://schemas.openxmlformats.org/drawingml/2006/main">
              <a:rPr lang="en" altLang="en-US" sz="1600" dirty="0">
                <a:solidFill>
                  <a:schemeClr val="tx1"/>
                </a:solidFill>
                <a:latin typeface="+mn-ea"/>
              </a:rPr>
              <a:t>High fault tolerance</a:t>
            </a:r>
            <a:endParaRPr xmlns:a="http://schemas.openxmlformats.org/drawingml/2006/main" lang="en-US" altLang="zh-CN" sz="1600" dirty="0">
              <a:solidFill>
                <a:schemeClr val="tx1"/>
              </a:solidFill>
              <a:latin typeface="+mn-ea"/>
            </a:endParaRPr>
          </a:p>
          <a:p>
            <a:pPr xmlns:a="http://schemas.openxmlformats.org/drawingml/2006/main" algn="l">
              <a:lnSpc>
                <a:spcPct val="200000"/>
              </a:lnSpc>
              <a:buFont typeface="Wingdings" pitchFamily="2" charset="2"/>
              <a:buChar char="u"/>
            </a:pPr>
            <a:r xmlns:a="http://schemas.openxmlformats.org/drawingml/2006/main">
              <a:rPr lang="en" altLang="en-US" sz="1600" dirty="0">
                <a:latin typeface="+mn-ea"/>
              </a:rPr>
              <a:t>Suitable for </a:t>
            </a:r>
            <a:r xmlns:a="http://schemas.openxmlformats.org/drawingml/2006/main">
              <a:rPr lang="en" altLang="en-US" sz="1600" dirty="0">
                <a:latin typeface="+mn-ea"/>
              </a:rPr>
              <a:t>offline processing of massive data above </a:t>
            </a:r>
            <a:endParaRPr xmlns:a="http://schemas.openxmlformats.org/drawingml/2006/main" lang="zh-CN" altLang="en-US" sz="1600" dirty="0">
              <a:solidFill>
                <a:schemeClr val="tx1"/>
              </a:solidFill>
              <a:latin typeface="+mn-ea"/>
              <a:sym typeface="+mn-ea"/>
            </a:endParaRPr>
            <a:r xmlns:a="http://schemas.openxmlformats.org/drawingml/2006/main">
              <a:rPr lang="en" altLang="zh-CN" sz="1600" dirty="0">
                <a:latin typeface="+mn-ea"/>
              </a:rPr>
              <a:t>PB level</a:t>
            </a:r>
          </a:p>
        </p:txBody>
      </p:sp>
      <p:grpSp>
        <p:nvGrpSpPr>
          <p:cNvPr id="2" name="组合 1"/>
          <p:cNvGrpSpPr/>
          <p:nvPr/>
        </p:nvGrpSpPr>
        <p:grpSpPr>
          <a:xfrm>
            <a:off x="0" y="468630"/>
            <a:ext cx="671830" cy="749300"/>
            <a:chOff x="0" y="1121"/>
            <a:chExt cx="1058" cy="1180"/>
          </a:xfrm>
        </p:grpSpPr>
        <p:sp>
          <p:nvSpPr>
            <p:cNvPr id="3" name="矩形 2"/>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矩形 3"/>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5" name="矩形 4"/>
          <p:cNvSpPr/>
          <p:nvPr/>
        </p:nvSpPr>
        <p:spPr>
          <a:xfrm>
            <a:off x="795389" y="571550"/>
            <a:ext cx="449994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en-US" sz="3600" kern="100" dirty="0">
                <a:solidFill>
                  <a:schemeClr val="tx1"/>
                </a:solidFill>
                <a:latin typeface="+mn-ea"/>
                <a:cs typeface="Times New Roman" panose="02020603050405020304" pitchFamily="18" charset="0"/>
              </a:rPr>
              <a:t>Advantages and disadvantages </a:t>
            </a:r>
            <a:r xmlns:a="http://schemas.openxmlformats.org/drawingml/2006/main">
              <a:rPr lang="en" altLang="zh-CN" sz="3600" kern="100" dirty="0">
                <a:solidFill>
                  <a:schemeClr val="tx1"/>
                </a:solidFill>
                <a:latin typeface="+mn-ea"/>
                <a:cs typeface="Times New Roman" panose="02020603050405020304" pitchFamily="18" charset="0"/>
              </a:rPr>
              <a:t>of MapReduce</a:t>
            </a:r>
          </a:p>
        </p:txBody>
      </p:sp>
      <p:sp>
        <p:nvSpPr>
          <p:cNvPr id="6" name="文本框 5"/>
          <p:cNvSpPr txBox="1"/>
          <p:nvPr/>
        </p:nvSpPr>
        <p:spPr>
          <a:xfrm>
            <a:off x="1219200" y="2370455"/>
            <a:ext cx="3670300"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lnSpc>
                <a:spcPct val="110000"/>
              </a:lnSpc>
            </a:pPr>
            <a:r xmlns:a="http://schemas.openxmlformats.org/drawingml/2006/main">
              <a:rPr lang="en" altLang="en-US" sz="1600" dirty="0">
                <a:solidFill>
                  <a:schemeClr val="tx1"/>
                </a:solidFill>
                <a:latin typeface="+mn-ea"/>
              </a:rPr>
              <a:t>advantage</a:t>
            </a:r>
          </a:p>
        </p:txBody>
      </p:sp>
      <p:grpSp>
        <p:nvGrpSpPr>
          <p:cNvPr id="7" name="组合 6"/>
          <p:cNvGrpSpPr/>
          <p:nvPr/>
        </p:nvGrpSpPr>
        <p:grpSpPr>
          <a:xfrm>
            <a:off x="6814820" y="1911350"/>
            <a:ext cx="4168140" cy="3820898"/>
            <a:chOff x="1565" y="3934"/>
            <a:chExt cx="3556" cy="5177"/>
          </a:xfrm>
        </p:grpSpPr>
        <p:sp>
          <p:nvSpPr>
            <p:cNvPr id="8" name="Rectangle 17"/>
            <p:cNvSpPr/>
            <p:nvPr/>
          </p:nvSpPr>
          <p:spPr>
            <a:xfrm>
              <a:off x="1565" y="3934"/>
              <a:ext cx="3556" cy="5177"/>
            </a:xfrm>
            <a:prstGeom prst="rect">
              <a:avLst/>
            </a:prstGeom>
            <a:solidFill>
              <a:srgbClr val="1E497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sp>
          <p:nvSpPr>
            <p:cNvPr id="14" name="Rectangle 3"/>
            <p:cNvSpPr/>
            <p:nvPr/>
          </p:nvSpPr>
          <p:spPr>
            <a:xfrm>
              <a:off x="1914" y="5134"/>
              <a:ext cx="2857" cy="6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a:latin typeface="+mn-ea"/>
              </a:endParaRPr>
            </a:p>
          </p:txBody>
        </p:sp>
      </p:grpSp>
      <p:sp>
        <p:nvSpPr>
          <p:cNvPr id="15" name="椭圆 14"/>
          <p:cNvSpPr/>
          <p:nvPr/>
        </p:nvSpPr>
        <p:spPr>
          <a:xfrm>
            <a:off x="8837930" y="2051685"/>
            <a:ext cx="121920" cy="121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17"/>
          <p:cNvSpPr txBox="1"/>
          <p:nvPr/>
        </p:nvSpPr>
        <p:spPr>
          <a:xfrm>
            <a:off x="7063105" y="2937510"/>
            <a:ext cx="3670300" cy="14954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lnSpc>
                <a:spcPct val="200000"/>
              </a:lnSpc>
              <a:buFont typeface="Wingdings" pitchFamily="2" charset="2"/>
              <a:buChar char="u"/>
            </a:pPr>
            <a:r xmlns:a="http://schemas.openxmlformats.org/drawingml/2006/main">
              <a:rPr lang="en" altLang="en-US" sz="1600" dirty="0">
                <a:solidFill>
                  <a:schemeClr val="bg1"/>
                </a:solidFill>
                <a:latin typeface="+mn-ea"/>
              </a:rPr>
              <a:t>Not suitable for real-time computing</a:t>
            </a:r>
            <a:endParaRPr xmlns:a="http://schemas.openxmlformats.org/drawingml/2006/main" lang="en-US" altLang="zh-CN" sz="1600" dirty="0">
              <a:solidFill>
                <a:schemeClr val="bg1"/>
              </a:solidFill>
              <a:latin typeface="+mn-ea"/>
            </a:endParaRPr>
          </a:p>
          <a:p>
            <a:pPr xmlns:a="http://schemas.openxmlformats.org/drawingml/2006/main" algn="l">
              <a:lnSpc>
                <a:spcPct val="200000"/>
              </a:lnSpc>
              <a:buFont typeface="Wingdings" pitchFamily="2" charset="2"/>
              <a:buChar char="u"/>
            </a:pPr>
            <a:r xmlns:a="http://schemas.openxmlformats.org/drawingml/2006/main">
              <a:rPr lang="en" altLang="en-US" sz="1600" dirty="0">
                <a:solidFill>
                  <a:schemeClr val="bg1"/>
                </a:solidFill>
                <a:latin typeface="+mn-ea"/>
                <a:sym typeface="+mn-ea"/>
              </a:rPr>
              <a:t>Not suitable for streaming computing</a:t>
            </a:r>
            <a:endParaRPr xmlns:a="http://schemas.openxmlformats.org/drawingml/2006/main" lang="en-US" altLang="zh-CN" sz="1600" dirty="0">
              <a:solidFill>
                <a:schemeClr val="bg1"/>
              </a:solidFill>
              <a:latin typeface="+mn-ea"/>
              <a:sym typeface="+mn-ea"/>
            </a:endParaRPr>
          </a:p>
          <a:p>
            <a:pPr xmlns:a="http://schemas.openxmlformats.org/drawingml/2006/main" algn="l">
              <a:lnSpc>
                <a:spcPct val="200000"/>
              </a:lnSpc>
              <a:buFont typeface="Wingdings" pitchFamily="2" charset="2"/>
              <a:buChar char="u"/>
            </a:pPr>
            <a:r xmlns:a="http://schemas.openxmlformats.org/drawingml/2006/main">
              <a:rPr lang="en" altLang="en-US" sz="1600" dirty="0">
                <a:solidFill>
                  <a:schemeClr val="bg1"/>
                </a:solidFill>
                <a:latin typeface="+mn-ea"/>
                <a:sym typeface="+mn-ea"/>
              </a:rPr>
              <a:t>Not suitable for multi-step, interdependent task calculations</a:t>
            </a:r>
          </a:p>
        </p:txBody>
      </p:sp>
      <p:sp>
        <p:nvSpPr>
          <p:cNvPr id="22" name="文本框 21"/>
          <p:cNvSpPr txBox="1"/>
          <p:nvPr/>
        </p:nvSpPr>
        <p:spPr>
          <a:xfrm>
            <a:off x="7063105" y="2370455"/>
            <a:ext cx="3670300" cy="344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ctr">
              <a:lnSpc>
                <a:spcPct val="110000"/>
              </a:lnSpc>
            </a:pPr>
            <a:r xmlns:a="http://schemas.openxmlformats.org/drawingml/2006/main">
              <a:rPr lang="en" altLang="en-US" sz="1600" dirty="0">
                <a:solidFill>
                  <a:schemeClr val="bg1"/>
                </a:solidFill>
                <a:latin typeface="+mn-ea"/>
              </a:rPr>
              <a:t>shortcoming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6888301"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zh-CN" sz="3600" kern="100" dirty="0">
                <a:solidFill>
                  <a:schemeClr val="tx1"/>
                </a:solidFill>
                <a:latin typeface="+mn-ea"/>
                <a:cs typeface="Times New Roman" panose="02020603050405020304" pitchFamily="18" charset="0"/>
              </a:rPr>
              <a:t>MapReduce </a:t>
            </a:r>
            <a:r xmlns:a="http://schemas.openxmlformats.org/drawingml/2006/main">
              <a:rPr lang="en" altLang="en-US" sz="3600" kern="100" dirty="0">
                <a:solidFill>
                  <a:schemeClr val="tx1"/>
                </a:solidFill>
                <a:latin typeface="+mn-ea"/>
                <a:cs typeface="Times New Roman" panose="02020603050405020304" pitchFamily="18" charset="0"/>
              </a:rPr>
              <a:t>distributed computing principle</a:t>
            </a:r>
          </a:p>
        </p:txBody>
      </p:sp>
      <p:pic>
        <p:nvPicPr>
          <p:cNvPr id="9" name="图片 8" descr="MapReduce实现分布式计算的原理（加箭头后）.png"/>
          <p:cNvPicPr>
            <a:picLocks noChangeAspect="1"/>
          </p:cNvPicPr>
          <p:nvPr/>
        </p:nvPicPr>
        <p:blipFill>
          <a:blip r:embed="rId4" cstate="print"/>
          <a:stretch>
            <a:fillRect/>
          </a:stretch>
        </p:blipFill>
        <p:spPr>
          <a:xfrm>
            <a:off x="1017202" y="1693530"/>
            <a:ext cx="8086992" cy="401123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stretch>
            <a:fillRect/>
          </a:stretch>
        </p:blipFill>
        <p:spPr>
          <a:xfrm>
            <a:off x="952500" y="1912528"/>
            <a:ext cx="5123815" cy="3688263"/>
          </a:xfrm>
          <a:prstGeom prst="rect">
            <a:avLst/>
          </a:prstGeom>
        </p:spPr>
      </p:pic>
      <p:sp>
        <p:nvSpPr>
          <p:cNvPr id="4" name="矩形 3"/>
          <p:cNvSpPr/>
          <p:nvPr/>
        </p:nvSpPr>
        <p:spPr>
          <a:xfrm>
            <a:off x="6410325" y="1858645"/>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矩形 5"/>
          <p:cNvSpPr/>
          <p:nvPr/>
        </p:nvSpPr>
        <p:spPr>
          <a:xfrm>
            <a:off x="11018520" y="18586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 name="矩形 7"/>
          <p:cNvSpPr/>
          <p:nvPr/>
        </p:nvSpPr>
        <p:spPr>
          <a:xfrm>
            <a:off x="6410325" y="2863850"/>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矩形 8"/>
          <p:cNvSpPr/>
          <p:nvPr/>
        </p:nvSpPr>
        <p:spPr>
          <a:xfrm>
            <a:off x="11018520" y="288036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矩形 11"/>
          <p:cNvSpPr/>
          <p:nvPr/>
        </p:nvSpPr>
        <p:spPr>
          <a:xfrm>
            <a:off x="6410325" y="3873500"/>
            <a:ext cx="4756785" cy="77724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5" name="矩形 14"/>
          <p:cNvSpPr/>
          <p:nvPr/>
        </p:nvSpPr>
        <p:spPr>
          <a:xfrm>
            <a:off x="6410325" y="4878705"/>
            <a:ext cx="4756785" cy="777240"/>
          </a:xfrm>
          <a:prstGeom prst="rect">
            <a:avLst/>
          </a:prstGeom>
          <a:noFill/>
          <a:ln w="25400">
            <a:solidFill>
              <a:srgbClr val="1E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文本框 22"/>
          <p:cNvSpPr txBox="1"/>
          <p:nvPr/>
        </p:nvSpPr>
        <p:spPr>
          <a:xfrm>
            <a:off x="6618605" y="196151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solidFill>
                  <a:schemeClr val="tx1"/>
                </a:solidFill>
                <a:latin typeface="+mn-ea"/>
              </a:rPr>
              <a:t>Users </a:t>
            </a:r>
            <a:r xmlns:a="http://schemas.openxmlformats.org/drawingml/2006/main">
              <a:rPr lang="en" altLang="en-US" sz="1600" dirty="0">
                <a:solidFill>
                  <a:schemeClr val="tx1"/>
                </a:solidFill>
                <a:latin typeface="+mn-ea"/>
              </a:rPr>
              <a:t>submit the written jobs through </a:t>
            </a:r>
            <a:r xmlns:a="http://schemas.openxmlformats.org/drawingml/2006/main">
              <a:rPr lang="en" altLang="zh-CN" sz="1600" dirty="0">
                <a:solidFill>
                  <a:schemeClr val="tx1"/>
                </a:solidFill>
                <a:latin typeface="+mn-ea"/>
              </a:rPr>
              <a:t>the Client</a:t>
            </a:r>
          </a:p>
        </p:txBody>
      </p:sp>
      <p:sp>
        <p:nvSpPr>
          <p:cNvPr id="24" name="文本框 23"/>
          <p:cNvSpPr txBox="1"/>
          <p:nvPr/>
        </p:nvSpPr>
        <p:spPr>
          <a:xfrm>
            <a:off x="6604000" y="2962910"/>
            <a:ext cx="4352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en-US" sz="1600" dirty="0">
                <a:latin typeface="+mn-ea"/>
              </a:rPr>
              <a:t>The original data </a:t>
            </a:r>
            <a:r xmlns:a="http://schemas.openxmlformats.org/drawingml/2006/main">
              <a:rPr lang="en" altLang="en-US" sz="1600" dirty="0">
                <a:solidFill>
                  <a:schemeClr val="tx1"/>
                </a:solidFill>
                <a:latin typeface="+mn-ea"/>
              </a:rPr>
              <a:t>is divided into multiple inputs and </a:t>
            </a:r>
            <a:r xmlns:a="http://schemas.openxmlformats.org/drawingml/2006/main">
              <a:rPr lang="en" altLang="en-US" sz="1600" dirty="0">
                <a:solidFill>
                  <a:schemeClr val="tx1"/>
                </a:solidFill>
                <a:latin typeface="+mn-ea"/>
              </a:rPr>
              <a:t>processed by multiple </a:t>
            </a:r>
            <a:r xmlns:a="http://schemas.openxmlformats.org/drawingml/2006/main">
              <a:rPr lang="en" altLang="zh-CN" sz="1600" dirty="0">
                <a:solidFill>
                  <a:schemeClr val="tx1"/>
                </a:solidFill>
                <a:latin typeface="+mn-ea"/>
              </a:rPr>
              <a:t>Mapper tasks.</a:t>
            </a:r>
          </a:p>
        </p:txBody>
      </p:sp>
      <p:sp>
        <p:nvSpPr>
          <p:cNvPr id="25" name="文本框 24"/>
          <p:cNvSpPr txBox="1"/>
          <p:nvPr/>
        </p:nvSpPr>
        <p:spPr>
          <a:xfrm>
            <a:off x="6618605" y="3992245"/>
            <a:ext cx="43383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1600" dirty="0">
                <a:solidFill>
                  <a:schemeClr val="tx1"/>
                </a:solidFill>
                <a:latin typeface="+mn-ea"/>
              </a:rPr>
              <a:t>Mapper </a:t>
            </a:r>
            <a:r xmlns:a="http://schemas.openxmlformats.org/drawingml/2006/main">
              <a:rPr lang="en" altLang="en-US" sz="1600" dirty="0">
                <a:solidFill>
                  <a:schemeClr val="tx1"/>
                </a:solidFill>
                <a:latin typeface="+mn-ea"/>
              </a:rPr>
              <a:t>task are written to disk and </a:t>
            </a:r>
            <a:r xmlns:a="http://schemas.openxmlformats.org/drawingml/2006/main">
              <a:rPr lang="en" altLang="en-US" sz="1600" dirty="0">
                <a:solidFill>
                  <a:schemeClr val="tx1"/>
                </a:solidFill>
                <a:latin typeface="+mn-ea"/>
              </a:rPr>
              <a:t>summarized by </a:t>
            </a:r>
            <a:r xmlns:a="http://schemas.openxmlformats.org/drawingml/2006/main">
              <a:rPr lang="en" altLang="zh-CN" sz="1600" dirty="0">
                <a:solidFill>
                  <a:schemeClr val="tx1"/>
                </a:solidFill>
                <a:latin typeface="+mn-ea"/>
              </a:rPr>
              <a:t>the Reducer task</a:t>
            </a:r>
          </a:p>
        </p:txBody>
      </p:sp>
      <p:sp>
        <p:nvSpPr>
          <p:cNvPr id="26" name="文本框 25"/>
          <p:cNvSpPr txBox="1"/>
          <p:nvPr/>
        </p:nvSpPr>
        <p:spPr>
          <a:xfrm>
            <a:off x="6618605" y="4962525"/>
            <a:ext cx="433832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r xmlns:a="http://schemas.openxmlformats.org/drawingml/2006/main">
              <a:rPr lang="en" altLang="zh-CN" sz="1600" dirty="0">
                <a:solidFill>
                  <a:schemeClr val="tx1"/>
                </a:solidFill>
                <a:latin typeface="+mn-ea"/>
              </a:rPr>
              <a:t>The Reducer </a:t>
            </a:r>
            <a:r xmlns:a="http://schemas.openxmlformats.org/drawingml/2006/main">
              <a:rPr lang="en" altLang="en-US" sz="1600" dirty="0">
                <a:solidFill>
                  <a:schemeClr val="tx1"/>
                </a:solidFill>
                <a:latin typeface="+mn-ea"/>
              </a:rPr>
              <a:t>task writes the aggregated results to disk</a:t>
            </a:r>
          </a:p>
        </p:txBody>
      </p:sp>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78654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xmlns:a="http://schemas.openxmlformats.org/drawingml/2006/main" algn="l">
              <a:defRPr/>
            </a:pPr>
            <a:r xmlns:a="http://schemas.openxmlformats.org/drawingml/2006/main">
              <a:rPr lang="en" altLang="zh-CN" sz="3600" kern="100" dirty="0">
                <a:solidFill>
                  <a:schemeClr val="tx1"/>
                </a:solidFill>
                <a:latin typeface="+mn-ea"/>
                <a:cs typeface="Times New Roman" panose="02020603050405020304" pitchFamily="18" charset="0"/>
              </a:rPr>
              <a:t>MapReduce </a:t>
            </a:r>
            <a:r xmlns:a="http://schemas.openxmlformats.org/drawingml/2006/main">
              <a:rPr lang="en" altLang="en-US" sz="3600" kern="100" dirty="0">
                <a:solidFill>
                  <a:schemeClr val="tx1"/>
                </a:solidFill>
                <a:latin typeface="+mn-ea"/>
                <a:cs typeface="Times New Roman" panose="02020603050405020304" pitchFamily="18" charset="0"/>
              </a:rPr>
              <a:t>Execution Process</a:t>
            </a:r>
          </a:p>
        </p:txBody>
      </p:sp>
      <p:sp>
        <p:nvSpPr>
          <p:cNvPr id="2" name="矩形 1"/>
          <p:cNvSpPr/>
          <p:nvPr/>
        </p:nvSpPr>
        <p:spPr>
          <a:xfrm>
            <a:off x="11018520" y="3877945"/>
            <a:ext cx="144000" cy="7664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矩形 2"/>
          <p:cNvSpPr/>
          <p:nvPr/>
        </p:nvSpPr>
        <p:spPr>
          <a:xfrm>
            <a:off x="11018520" y="4883150"/>
            <a:ext cx="144000" cy="761365"/>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蓝几何线条简约答辩开题通用PPT模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REFSHAPE" val="15554872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5845</TotalTime>
  <Words>2036</Words>
  <Application>Microsoft Office PowerPoint</Application>
  <PresentationFormat>宽屏</PresentationFormat>
  <Paragraphs>263</Paragraphs>
  <Slides>28</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仿宋</vt:lpstr>
      <vt:lpstr>微软雅黑</vt:lpstr>
      <vt:lpstr>Arial</vt:lpstr>
      <vt:lpstr>Century Gothic</vt:lpstr>
      <vt:lpstr>Times New Roman</vt:lpstr>
      <vt:lpstr>Wingdings</vt:lpstr>
      <vt:lpstr>Office 主题​​</vt:lpstr>
      <vt:lpstr>《嵌入式系统设计与应用》说课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红蓝几何线条简约答辩开题通用PPT模板</dc:title>
  <dc:creator>Dell</dc:creator>
  <cp:lastModifiedBy>Neusoft</cp:lastModifiedBy>
  <cp:revision>295</cp:revision>
  <dcterms:created xsi:type="dcterms:W3CDTF">2019-06-19T02:08:00Z</dcterms:created>
  <dcterms:modified xsi:type="dcterms:W3CDTF">2024-05-14T23:36:32Z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