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4.xml" ContentType="application/vnd.openxmlformats-officedocument.presentationml.tags+xml"/>
  <Override PartName="/ppt/notesSlides/notesSlide3.xml" ContentType="application/vnd.openxmlformats-officedocument.presentationml.notesSlide+xml"/>
  <Override PartName="/ppt/tags/tag65.xml" ContentType="application/vnd.openxmlformats-officedocument.presentationml.tags+xml"/>
  <Override PartName="/ppt/notesSlides/notesSlide4.xml" ContentType="application/vnd.openxmlformats-officedocument.presentationml.notesSlide+xml"/>
  <Override PartName="/ppt/tags/tag66.xml" ContentType="application/vnd.openxmlformats-officedocument.presentationml.tags+xml"/>
  <Override PartName="/ppt/notesSlides/notesSlide5.xml" ContentType="application/vnd.openxmlformats-officedocument.presentationml.notesSlide+xml"/>
  <Override PartName="/ppt/tags/tag67.xml" ContentType="application/vnd.openxmlformats-officedocument.presentationml.tags+xml"/>
  <Override PartName="/ppt/notesSlides/notesSlide6.xml" ContentType="application/vnd.openxmlformats-officedocument.presentationml.notesSlide+xml"/>
  <Override PartName="/ppt/tags/tag68.xml" ContentType="application/vnd.openxmlformats-officedocument.presentationml.tags+xml"/>
  <Override PartName="/ppt/notesSlides/notesSlide7.xml" ContentType="application/vnd.openxmlformats-officedocument.presentationml.notesSlide+xml"/>
  <Override PartName="/ppt/tags/tag69.xml" ContentType="application/vnd.openxmlformats-officedocument.presentationml.tags+xml"/>
  <Override PartName="/ppt/notesSlides/notesSlide8.xml" ContentType="application/vnd.openxmlformats-officedocument.presentationml.notesSlide+xml"/>
  <Override PartName="/ppt/tags/tag70.xml" ContentType="application/vnd.openxmlformats-officedocument.presentationml.tags+xml"/>
  <Override PartName="/ppt/notesSlides/notesSlide9.xml" ContentType="application/vnd.openxmlformats-officedocument.presentationml.notesSlide+xml"/>
  <Override PartName="/ppt/tags/tag71.xml" ContentType="application/vnd.openxmlformats-officedocument.presentationml.tags+xml"/>
  <Override PartName="/ppt/notesSlides/notesSlide10.xml" ContentType="application/vnd.openxmlformats-officedocument.presentationml.notesSlide+xml"/>
  <Override PartName="/ppt/tags/tag72.xml" ContentType="application/vnd.openxmlformats-officedocument.presentationml.tags+xml"/>
  <Override PartName="/ppt/notesSlides/notesSlide11.xml" ContentType="application/vnd.openxmlformats-officedocument.presentationml.notesSlide+xml"/>
  <Override PartName="/ppt/tags/tag73.xml" ContentType="application/vnd.openxmlformats-officedocument.presentationml.tags+xml"/>
  <Override PartName="/ppt/notesSlides/notesSlide12.xml" ContentType="application/vnd.openxmlformats-officedocument.presentationml.notesSlide+xml"/>
  <Override PartName="/ppt/tags/tag74.xml" ContentType="application/vnd.openxmlformats-officedocument.presentationml.tags+xml"/>
  <Override PartName="/ppt/notesSlides/notesSlide13.xml" ContentType="application/vnd.openxmlformats-officedocument.presentationml.notesSlide+xml"/>
  <Override PartName="/ppt/tags/tag75.xml" ContentType="application/vnd.openxmlformats-officedocument.presentationml.tags+xml"/>
  <Override PartName="/ppt/notesSlides/notesSlide14.xml" ContentType="application/vnd.openxmlformats-officedocument.presentationml.notesSlide+xml"/>
  <Override PartName="/ppt/tags/tag76.xml" ContentType="application/vnd.openxmlformats-officedocument.presentationml.tags+xml"/>
  <Override PartName="/ppt/notesSlides/notesSlide15.xml" ContentType="application/vnd.openxmlformats-officedocument.presentationml.notesSlide+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notesSlides/notesSlide17.xml" ContentType="application/vnd.openxmlformats-officedocument.presentationml.notesSlide+xml"/>
  <Override PartName="/ppt/tags/tag79.xml" ContentType="application/vnd.openxmlformats-officedocument.presentationml.tags+xml"/>
  <Override PartName="/ppt/notesSlides/notesSlide18.xml" ContentType="application/vnd.openxmlformats-officedocument.presentationml.notesSlide+xml"/>
  <Override PartName="/ppt/tags/tag80.xml" ContentType="application/vnd.openxmlformats-officedocument.presentationml.tags+xml"/>
  <Override PartName="/ppt/notesSlides/notesSlide19.xml" ContentType="application/vnd.openxmlformats-officedocument.presentationml.notesSlide+xml"/>
  <Override PartName="/ppt/tags/tag8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82.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358" r:id="rId2"/>
    <p:sldId id="256" r:id="rId3"/>
    <p:sldId id="441" r:id="rId4"/>
    <p:sldId id="480" r:id="rId5"/>
    <p:sldId id="481" r:id="rId6"/>
    <p:sldId id="414" r:id="rId7"/>
    <p:sldId id="475" r:id="rId8"/>
    <p:sldId id="478" r:id="rId9"/>
    <p:sldId id="476" r:id="rId10"/>
    <p:sldId id="477" r:id="rId11"/>
    <p:sldId id="449" r:id="rId12"/>
    <p:sldId id="456" r:id="rId13"/>
    <p:sldId id="454" r:id="rId14"/>
    <p:sldId id="458" r:id="rId15"/>
    <p:sldId id="459" r:id="rId16"/>
    <p:sldId id="465" r:id="rId17"/>
    <p:sldId id="482" r:id="rId18"/>
    <p:sldId id="464" r:id="rId19"/>
    <p:sldId id="457" r:id="rId20"/>
    <p:sldId id="467" r:id="rId21"/>
    <p:sldId id="443" r:id="rId22"/>
    <p:sldId id="433" r:id="rId23"/>
    <p:sldId id="434" r:id="rId24"/>
    <p:sldId id="435" r:id="rId25"/>
    <p:sldId id="436" r:id="rId26"/>
    <p:sldId id="437" r:id="rId27"/>
    <p:sldId id="438" r:id="rId28"/>
    <p:sldId id="439" r:id="rId29"/>
    <p:sldId id="440" r:id="rId30"/>
    <p:sldId id="484" r:id="rId31"/>
    <p:sldId id="444" r:id="rId32"/>
    <p:sldId id="483" r:id="rId33"/>
  </p:sldIdLst>
  <p:sldSz cx="12192000" cy="6858000"/>
  <p:notesSz cx="6858000" cy="9144000"/>
  <p:custDataLst>
    <p:tags r:id="rId36"/>
  </p:custDataLst>
  <p:defaultTextStyle>
    <a:defPPr>
      <a:defRPr lang="e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4">
          <p15:clr>
            <a:srgbClr val="A4A3A4"/>
          </p15:clr>
        </p15:guide>
        <p15:guide id="2" pos="374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E497D"/>
    <a:srgbClr val="FFC000"/>
    <a:srgbClr val="AD1C1D"/>
    <a:srgbClr val="113748"/>
    <a:srgbClr val="3BB5C4"/>
    <a:srgbClr val="A6A6A6"/>
    <a:srgbClr val="BEBEBE"/>
    <a:srgbClr val="A9DFE5"/>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71597" autoAdjust="0"/>
  </p:normalViewPr>
  <p:slideViewPr>
    <p:cSldViewPr snapToGrid="0">
      <p:cViewPr varScale="1">
        <p:scale>
          <a:sx n="59" d="100"/>
          <a:sy n="59" d="100"/>
        </p:scale>
        <p:origin x="1474" y="53"/>
      </p:cViewPr>
      <p:guideLst>
        <p:guide orient="horz" pos="2254"/>
        <p:guide pos="37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pPr/>
              <a:t>2024/9/5</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p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639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pPr/>
              <a:t>2024/9/5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pPr/>
              <a:t>‹#›</a:t>
            </a:fld>
            <a:endParaRPr lang="zh-CN" altLang="en-US"/>
          </a:p>
        </p:txBody>
      </p:sp>
    </p:spTree>
    <p:extLst>
      <p:ext uri="{BB962C8B-B14F-4D97-AF65-F5344CB8AC3E}">
        <p14:creationId xmlns:p14="http://schemas.microsoft.com/office/powerpoint/2010/main" val="4115238823"/>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A278519B-2265-4DD2-97D9-1DA096F27AE9}"/>
              </a:ext>
            </a:extLst>
          </p:cNvPr>
          <p:cNvSpPr>
            <a:spLocks noGrp="1" noRot="1" noChangeAspect="1" noChangeArrowheads="1" noTextEdit="1"/>
          </p:cNvSpPr>
          <p:nvPr>
            <p:ph type="sldImg" idx="4294967295"/>
          </p:nvPr>
        </p:nvSpPr>
        <p:spPr>
          <a:ln/>
        </p:spPr>
      </p:sp>
      <p:sp>
        <p:nvSpPr>
          <p:cNvPr id="7171" name="文本占位符 2">
            <a:extLst>
              <a:ext uri="{FF2B5EF4-FFF2-40B4-BE49-F238E27FC236}">
                <a16:creationId xmlns:a16="http://schemas.microsoft.com/office/drawing/2014/main" id="{4A4017C2-7F6D-4C5B-968E-438BACCA629B}"/>
              </a:ext>
            </a:extLst>
          </p:cNvPr>
          <p:cNvSpPr>
            <a:spLocks noGrp="1" noChangeArrowheads="1"/>
          </p:cNvSpPr>
          <p:nvPr>
            <p:ph type="body" idx="4294967295"/>
          </p:nvPr>
        </p:nvSpPr>
        <p:spPr/>
        <p:txBody>
          <a:bodyPr>
            <a:prstTxWarp prst="textNoShape">
              <a:avLst/>
            </a:prstTxWarp>
          </a:bodyPr>
          <a:lstStyle/>
          <a:p>
            <a:r>
              <a:rPr lang="en" altLang="en-US" dirty="0"/>
              <a:t>https://www.renrendoc.com/paper/111762807.html</a:t>
            </a:r>
          </a:p>
          <a:p>
            <a:endParaRPr lang="zh-CN" altLang="en-US" dirty="0"/>
          </a:p>
          <a:p>
            <a:r>
              <a:rPr lang="en" altLang="en-US" dirty="0"/>
              <a:t>https://www.renrendoc.com/paper/111762807.html</a:t>
            </a:r>
          </a:p>
          <a:p>
            <a:endParaRPr lang="zh-CN" altLang="en-US" dirty="0"/>
          </a:p>
          <a:p>
            <a:r>
              <a:rPr lang="en" altLang="en-US" dirty="0"/>
              <a:t>Topic: Huffman codec system</a:t>
            </a:r>
          </a:p>
          <a:p>
            <a:r>
              <a:rPr lang="en" altLang="en-US" dirty="0"/>
              <a:t>Problem description: Open an English article, count the number of times each character appears in the article, and then encode each character using them as full-time. After the encoding is completed, decode the encoding</a:t>
            </a:r>
          </a:p>
          <a:p>
            <a:endParaRPr lang="zh-CN" altLang="en-US" dirty="0"/>
          </a:p>
          <a:p>
            <a:endParaRPr lang="zh-CN" altLang="en-US" dirty="0"/>
          </a:p>
          <a:p>
            <a:r>
              <a:rPr lang="en" altLang="en-US" dirty="0"/>
              <a:t>CDIO stands for Concept, Design, Implement and Operate. It takes the life cycle from product development to product operation as a carrier, allowing students to actively, practically and organically connect courses. The CDIO training outline divides the abilities of engineering graduates into four levels: basic engineering knowledge, personal ability, interpersonal team ability, and engineering system ability. The outline requires that students achieve the predetermined goals in these four levels through a comprehensive training method.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10</a:t>
            </a:fld>
            <a:endParaRPr lang="zh-CN" altLang="en-US"/>
          </a:p>
        </p:txBody>
      </p:sp>
    </p:spTree>
    <p:extLst>
      <p:ext uri="{BB962C8B-B14F-4D97-AF65-F5344CB8AC3E}">
        <p14:creationId xmlns:p14="http://schemas.microsoft.com/office/powerpoint/2010/main" val="858661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12</a:t>
            </a:fld>
            <a:endParaRPr lang="zh-CN" altLang="en-US"/>
          </a:p>
        </p:txBody>
      </p:sp>
    </p:spTree>
    <p:extLst>
      <p:ext uri="{BB962C8B-B14F-4D97-AF65-F5344CB8AC3E}">
        <p14:creationId xmlns:p14="http://schemas.microsoft.com/office/powerpoint/2010/main" val="138511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13</a:t>
            </a:fld>
            <a:endParaRPr lang="zh-CN" altLang="en-US"/>
          </a:p>
        </p:txBody>
      </p:sp>
    </p:spTree>
    <p:extLst>
      <p:ext uri="{BB962C8B-B14F-4D97-AF65-F5344CB8AC3E}">
        <p14:creationId xmlns:p14="http://schemas.microsoft.com/office/powerpoint/2010/main" val="305328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14</a:t>
            </a:fld>
            <a:endParaRPr lang="zh-CN" altLang="en-US"/>
          </a:p>
        </p:txBody>
      </p:sp>
    </p:spTree>
    <p:extLst>
      <p:ext uri="{BB962C8B-B14F-4D97-AF65-F5344CB8AC3E}">
        <p14:creationId xmlns:p14="http://schemas.microsoft.com/office/powerpoint/2010/main" val="3649223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en-US" dirty="0"/>
              <a:t>Several common tables in </a:t>
            </a:r>
            <a:endParaRPr lang="en-US" altLang="zh-CN" dirty="0"/>
          </a:p>
          <a:p>
            <a:r>
              <a:rPr lang="en" altLang="zh-CN" dirty="0"/>
              <a:t>https://blog.csdn.net/2301_77257988/article/details/136185751</a:t>
            </a:r>
          </a:p>
          <a:p>
            <a:endParaRPr lang="en-US" altLang="zh-CN" dirty="0"/>
          </a:p>
          <a:p>
            <a:r>
              <a:rPr lang="en" altLang="zh-CN" dirty="0"/>
              <a:t>1. </a:t>
            </a:r>
            <a:r>
              <a:rPr lang="en" altLang="en-US" dirty="0"/>
              <a:t>Internal table (management table)</a:t>
            </a:r>
          </a:p>
          <a:p>
            <a:endParaRPr lang="zh-CN" altLang="en-US" dirty="0"/>
          </a:p>
          <a:p>
            <a:r>
              <a:rPr lang="en" altLang="en-US" dirty="0"/>
              <a:t>The tables created by default are all management tables </a:t>
            </a:r>
            <a:r>
              <a:rPr lang="en" altLang="zh-CN" dirty="0"/>
              <a:t>/ </a:t>
            </a:r>
            <a:r>
              <a:rPr lang="en" altLang="en-US" dirty="0"/>
              <a:t>internal tables. The table data is stored in the </a:t>
            </a:r>
            <a:r>
              <a:rPr lang="en" altLang="zh-CN" dirty="0">
                <a:solidFill>
                  <a:srgbClr val="FF0000"/>
                </a:solidFill>
              </a:rPr>
              <a:t>warehouse </a:t>
            </a:r>
            <a:r>
              <a:rPr lang="en" altLang="en-US" dirty="0"/>
              <a:t>directory by default. During the data loading process, the actual data will be moved to </a:t>
            </a:r>
            <a:r>
              <a:rPr lang="en" altLang="zh-CN" dirty="0"/>
              <a:t>the warehouse </a:t>
            </a:r>
            <a:r>
              <a:rPr lang="en" altLang="en-US" dirty="0"/>
              <a:t>directory. When the table is deleted, the table data and metadata will be Will be deleted at the same time, the management table is not suitable for sharing data with other tools.</a:t>
            </a:r>
            <a:endParaRPr lang="en-US" altLang="zh-CN" dirty="0"/>
          </a:p>
          <a:p>
            <a:r>
              <a:rPr lang="en" altLang="zh-CN" dirty="0"/>
              <a:t>2. </a:t>
            </a:r>
            <a:r>
              <a:rPr lang="en" altLang="en-US" dirty="0"/>
              <a:t>External table ( </a:t>
            </a:r>
            <a:r>
              <a:rPr lang="en" altLang="zh-CN" b="1" dirty="0">
                <a:solidFill>
                  <a:srgbClr val="FF0000"/>
                </a:solidFill>
              </a:rPr>
              <a:t>external </a:t>
            </a:r>
            <a:r>
              <a:rPr lang="en" altLang="en-US" dirty="0"/>
              <a:t>) key points</a:t>
            </a:r>
          </a:p>
          <a:p>
            <a:r>
              <a:rPr lang="en" altLang="en-US" dirty="0"/>
              <a:t>The table is an external table, so </a:t>
            </a:r>
            <a:r>
              <a:rPr lang="en" altLang="zh-CN" dirty="0"/>
              <a:t>Hive </a:t>
            </a:r>
            <a:r>
              <a:rPr lang="en" altLang="en-US" dirty="0"/>
              <a:t>does not consider that it owns the data completely. Deleting the table will not delete the data, but the metadata describing the table will be deleted.</a:t>
            </a:r>
            <a:endParaRPr lang="en-US" altLang="zh-CN" dirty="0"/>
          </a:p>
          <a:p>
            <a:r>
              <a:rPr lang="en" altLang="zh-CN" dirty="0"/>
              <a:t>3. </a:t>
            </a:r>
            <a:r>
              <a:rPr lang="en" altLang="en-US" dirty="0"/>
              <a:t>Partition table Creating a partition table is to prevent brute force scanning of the entire table and improve query efficiency. The partition field does not exist in the source file and needs to be manually specified when adding data. Each partition corresponds to a directory. Use </a:t>
            </a:r>
            <a:r>
              <a:rPr lang="en" altLang="zh-CN" b="1" dirty="0">
                <a:solidFill>
                  <a:srgbClr val="FF0000"/>
                </a:solidFill>
              </a:rPr>
              <a:t>partitioned by </a:t>
            </a:r>
            <a:r>
              <a:rPr lang="en" altLang="en-US" dirty="0"/>
              <a:t>to add partition fields when creating a partition table. Usage scenario: The partition table can be used to distinguish the data collected every day, and the query efficiency can be improved by specifying partitions when querying statistics.</a:t>
            </a:r>
            <a:endParaRPr lang="en-US" altLang="zh-CN" dirty="0"/>
          </a:p>
          <a:p>
            <a:r>
              <a:rPr lang="en" altLang="zh-CN" dirty="0"/>
              <a:t>4. </a:t>
            </a:r>
            <a:r>
              <a:rPr lang="en" altLang="en-US" dirty="0"/>
              <a:t>Bucket table</a:t>
            </a:r>
          </a:p>
          <a:p>
            <a:endParaRPr lang="zh-CN" altLang="en-US" dirty="0"/>
          </a:p>
          <a:p>
            <a:r>
              <a:rPr lang="en" altLang="en-US" dirty="0"/>
              <a:t>Buckets are a more fine-grained division of data ranges than tables or partitions. Buckets are organized for a column, and the column value is hashed and then divided by the number of buckets to determine which bucket the record should be stored in.</a:t>
            </a:r>
          </a:p>
          <a:p>
            <a:r>
              <a:rPr lang="en" altLang="en-US" dirty="0"/>
              <a:t>You need to set it first: </a:t>
            </a:r>
            <a:r>
              <a:rPr lang="en" altLang="zh-CN" dirty="0"/>
              <a:t>set </a:t>
            </a:r>
            <a:r>
              <a:rPr lang="en" altLang="zh-CN" dirty="0" err="1"/>
              <a:t>hive.enforce.bucketing </a:t>
            </a:r>
            <a:r>
              <a:rPr lang="en" altLang="zh-CN" dirty="0"/>
              <a:t>= true;</a:t>
            </a:r>
          </a:p>
          <a:p>
            <a:r>
              <a:rPr lang="en" altLang="zh-CN" dirty="0"/>
              <a:t>    </a:t>
            </a:r>
            <a:r>
              <a:rPr lang="en" altLang="en-US" dirty="0"/>
              <a:t>Create a bucket table:</a:t>
            </a:r>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15</a:t>
            </a:fld>
            <a:endParaRPr lang="zh-CN" altLang="en-US"/>
          </a:p>
        </p:txBody>
      </p:sp>
    </p:spTree>
    <p:extLst>
      <p:ext uri="{BB962C8B-B14F-4D97-AF65-F5344CB8AC3E}">
        <p14:creationId xmlns:p14="http://schemas.microsoft.com/office/powerpoint/2010/main" val="1362359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9.1.2 Hive </a:t>
            </a:r>
            <a:r>
              <a:rPr lang="en" altLang="en-US" dirty="0"/>
              <a:t>deployment In order to help readers get a quicker understanding of </a:t>
            </a:r>
            <a:r>
              <a:rPr lang="en" altLang="zh-CN" dirty="0"/>
              <a:t>Hive </a:t>
            </a:r>
            <a:r>
              <a:rPr lang="en" altLang="en-US" dirty="0"/>
              <a:t>, we will now deploy a set of </a:t>
            </a:r>
            <a:r>
              <a:rPr lang="en" altLang="zh-CN" dirty="0" err="1"/>
              <a:t>Hive . </a:t>
            </a:r>
            <a:r>
              <a:rPr lang="en" altLang="en-US" dirty="0"/>
              <a:t>The official website of Hive is located at </a:t>
            </a:r>
            <a:r>
              <a:rPr lang="en" altLang="zh-CN" dirty="0"/>
              <a:t>: p:/hive apache.org/, and readers can </a:t>
            </a:r>
            <a:r>
              <a:rPr lang="en" altLang="en-US" dirty="0"/>
              <a:t>find a released version of </a:t>
            </a:r>
            <a:r>
              <a:rPr lang="en" altLang="zh-CN" dirty="0"/>
              <a:t>Hive </a:t>
            </a:r>
            <a:r>
              <a:rPr lang="en" altLang="en-US" dirty="0"/>
              <a:t>in the </a:t>
            </a:r>
            <a:r>
              <a:rPr lang="en" altLang="zh-CN" dirty="0"/>
              <a:t>Downloads section. This chapter takes Hive 1.2.1 </a:t>
            </a:r>
            <a:r>
              <a:rPr lang="en" altLang="en-US" dirty="0"/>
              <a:t>as an example to explain the configuration of </a:t>
            </a:r>
            <a:r>
              <a:rPr lang="en" altLang="zh-CN" dirty="0"/>
              <a:t>Hive </a:t>
            </a:r>
            <a:r>
              <a:rPr lang="en" altLang="en-US" dirty="0"/>
              <a:t>in order to complete the subsequent practice.</a:t>
            </a:r>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16</a:t>
            </a:fld>
            <a:endParaRPr lang="zh-CN" altLang="en-US"/>
          </a:p>
        </p:txBody>
      </p:sp>
    </p:spTree>
    <p:extLst>
      <p:ext uri="{BB962C8B-B14F-4D97-AF65-F5344CB8AC3E}">
        <p14:creationId xmlns:p14="http://schemas.microsoft.com/office/powerpoint/2010/main" val="3915502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17</a:t>
            </a:fld>
            <a:endParaRPr lang="zh-CN" altLang="en-US"/>
          </a:p>
        </p:txBody>
      </p:sp>
    </p:spTree>
    <p:extLst>
      <p:ext uri="{BB962C8B-B14F-4D97-AF65-F5344CB8AC3E}">
        <p14:creationId xmlns:p14="http://schemas.microsoft.com/office/powerpoint/2010/main" val="1836855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18</a:t>
            </a:fld>
            <a:endParaRPr lang="zh-CN" altLang="en-US"/>
          </a:p>
        </p:txBody>
      </p:sp>
    </p:spTree>
    <p:extLst>
      <p:ext uri="{BB962C8B-B14F-4D97-AF65-F5344CB8AC3E}">
        <p14:creationId xmlns:p14="http://schemas.microsoft.com/office/powerpoint/2010/main" val="2315675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19</a:t>
            </a:fld>
            <a:endParaRPr lang="zh-CN" altLang="en-US"/>
          </a:p>
        </p:txBody>
      </p:sp>
    </p:spTree>
    <p:extLst>
      <p:ext uri="{BB962C8B-B14F-4D97-AF65-F5344CB8AC3E}">
        <p14:creationId xmlns:p14="http://schemas.microsoft.com/office/powerpoint/2010/main" val="348560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a:t>
            </a:fld>
            <a:endParaRPr lang="zh-CN" altLang="en-US"/>
          </a:p>
        </p:txBody>
      </p:sp>
    </p:spTree>
    <p:extLst>
      <p:ext uri="{BB962C8B-B14F-4D97-AF65-F5344CB8AC3E}">
        <p14:creationId xmlns:p14="http://schemas.microsoft.com/office/powerpoint/2010/main" val="3448174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20</a:t>
            </a:fld>
            <a:endParaRPr lang="zh-CN" altLang="en-US"/>
          </a:p>
        </p:txBody>
      </p:sp>
    </p:spTree>
    <p:extLst>
      <p:ext uri="{BB962C8B-B14F-4D97-AF65-F5344CB8AC3E}">
        <p14:creationId xmlns:p14="http://schemas.microsoft.com/office/powerpoint/2010/main" val="36696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E011916B-0575-8FB6-21D6-85248B7DD0CF}"/>
              </a:ext>
            </a:extLst>
          </p:cNvPr>
          <p:cNvSpPr>
            <a:spLocks noGrp="1" noRot="1" noChangeAspect="1" noTextEdit="1"/>
          </p:cNvSpPr>
          <p:nvPr>
            <p:ph type="sldImg"/>
          </p:nvPr>
        </p:nvSpPr>
        <p:spPr/>
      </p:sp>
      <p:sp>
        <p:nvSpPr>
          <p:cNvPr id="48131" name="备注占位符 2">
            <a:extLst>
              <a:ext uri="{FF2B5EF4-FFF2-40B4-BE49-F238E27FC236}">
                <a16:creationId xmlns:a16="http://schemas.microsoft.com/office/drawing/2014/main" id="{209895A7-23D9-3D66-0560-121E0FF8E0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 altLang="en-US"/>
              <a:t>Examples of image presentation:</a:t>
            </a:r>
            <a:endParaRPr lang="en-US" altLang="zh-CN"/>
          </a:p>
          <a:p>
            <a:r>
              <a:rPr lang="en" altLang="en-US"/>
              <a:t>( </a:t>
            </a:r>
            <a:r>
              <a:rPr lang="en" altLang="zh-CN"/>
              <a:t>1 </a:t>
            </a:r>
            <a:r>
              <a:rPr lang="en" altLang="en-US"/>
              <a:t>) Use the </a:t>
            </a:r>
            <a:r>
              <a:rPr lang="en" altLang="zh-CN"/>
              <a:t>put command </a:t>
            </a:r>
            <a:r>
              <a:rPr lang="en" altLang="en-US"/>
              <a:t>to insert data </a:t>
            </a:r>
            <a:endParaRPr lang="en-US" altLang="zh-CN"/>
          </a:p>
          <a:p>
            <a:r>
              <a:rPr lang="en" altLang="en-US"/>
              <a:t>( </a:t>
            </a:r>
            <a:r>
              <a:rPr lang="en" altLang="zh-CN"/>
              <a:t>2 </a:t>
            </a:r>
            <a:r>
              <a:rPr lang="en" altLang="en-US"/>
              <a:t>) Use the </a:t>
            </a:r>
            <a:r>
              <a:rPr lang="en" altLang="zh-CN"/>
              <a:t>scan command to browse </a:t>
            </a:r>
            <a:r>
              <a:rPr lang="en" altLang="en-US"/>
              <a:t>the relevant information of </a:t>
            </a:r>
            <a:r>
              <a:rPr lang="en" altLang="zh-CN"/>
              <a:t>the tempTable </a:t>
            </a:r>
            <a:r>
              <a:rPr lang="en" altLang="en-US"/>
              <a:t>table</a:t>
            </a:r>
          </a:p>
        </p:txBody>
      </p:sp>
      <p:sp>
        <p:nvSpPr>
          <p:cNvPr id="48132" name="灯片编号占位符 3">
            <a:extLst>
              <a:ext uri="{FF2B5EF4-FFF2-40B4-BE49-F238E27FC236}">
                <a16:creationId xmlns:a16="http://schemas.microsoft.com/office/drawing/2014/main" id="{892E4B08-E5C1-F661-F205-3DF112E4A19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46CCEFCC-1CF0-4775-BB51-6FB09DAA808D}" type="slidenum">
              <a:rPr lang="en-US" altLang="zh-CN" sz="1200"/>
              <a:pPr algn="r" eaLnBrk="1" hangingPunct="1"/>
              <a:t>22</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28D8458B-8208-4DCD-B557-001A73A1B357}"/>
              </a:ext>
            </a:extLst>
          </p:cNvPr>
          <p:cNvSpPr>
            <a:spLocks noGrp="1" noRot="1" noChangeAspect="1" noTextEdit="1"/>
          </p:cNvSpPr>
          <p:nvPr>
            <p:ph type="sldImg"/>
          </p:nvPr>
        </p:nvSpPr>
        <p:spPr/>
      </p:sp>
      <p:sp>
        <p:nvSpPr>
          <p:cNvPr id="49155" name="备注占位符 2">
            <a:extLst>
              <a:ext uri="{FF2B5EF4-FFF2-40B4-BE49-F238E27FC236}">
                <a16:creationId xmlns:a16="http://schemas.microsoft.com/office/drawing/2014/main" id="{913EBDF6-BF8C-406B-EDB6-4B048737DE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 altLang="en-US"/>
              <a:t>Examples of image presentation:</a:t>
            </a:r>
            <a:endParaRPr lang="en-US" altLang="zh-CN"/>
          </a:p>
          <a:p>
            <a:r>
              <a:rPr lang="en" altLang="en-US"/>
              <a:t>( </a:t>
            </a:r>
            <a:r>
              <a:rPr lang="en" altLang="zh-CN"/>
              <a:t>1 </a:t>
            </a:r>
            <a:r>
              <a:rPr lang="en" altLang="en-US"/>
              <a:t>) Use the </a:t>
            </a:r>
            <a:r>
              <a:rPr lang="en" altLang="zh-CN"/>
              <a:t>put command </a:t>
            </a:r>
            <a:r>
              <a:rPr lang="en" altLang="en-US"/>
              <a:t>to insert data </a:t>
            </a:r>
            <a:endParaRPr lang="en-US" altLang="zh-CN"/>
          </a:p>
          <a:p>
            <a:r>
              <a:rPr lang="en" altLang="en-US"/>
              <a:t>( </a:t>
            </a:r>
            <a:r>
              <a:rPr lang="en" altLang="zh-CN"/>
              <a:t>2 </a:t>
            </a:r>
            <a:r>
              <a:rPr lang="en" altLang="en-US"/>
              <a:t>) Use the </a:t>
            </a:r>
            <a:r>
              <a:rPr lang="en" altLang="zh-CN"/>
              <a:t>scan command to browse </a:t>
            </a:r>
            <a:r>
              <a:rPr lang="en" altLang="en-US"/>
              <a:t>the relevant information of </a:t>
            </a:r>
            <a:r>
              <a:rPr lang="en" altLang="zh-CN"/>
              <a:t>the tempTable </a:t>
            </a:r>
            <a:r>
              <a:rPr lang="en" altLang="en-US"/>
              <a:t>table</a:t>
            </a:r>
          </a:p>
        </p:txBody>
      </p:sp>
      <p:sp>
        <p:nvSpPr>
          <p:cNvPr id="49156" name="灯片编号占位符 3">
            <a:extLst>
              <a:ext uri="{FF2B5EF4-FFF2-40B4-BE49-F238E27FC236}">
                <a16:creationId xmlns:a16="http://schemas.microsoft.com/office/drawing/2014/main" id="{5425B431-BF2D-1D05-1067-BC0F5C18E4E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5AE2EB21-8C0B-4A09-9700-5784B673B31B}" type="slidenum">
              <a:rPr lang="en-US" altLang="zh-CN" sz="1200"/>
              <a:pPr algn="r" eaLnBrk="1" hangingPunct="1"/>
              <a:t>23</a:t>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6B0DC9AE-7A79-60A5-EC9F-9EA64DB6C353}"/>
              </a:ext>
            </a:extLst>
          </p:cNvPr>
          <p:cNvSpPr>
            <a:spLocks noGrp="1" noRot="1" noChangeAspect="1" noTextEdit="1"/>
          </p:cNvSpPr>
          <p:nvPr>
            <p:ph type="sldImg"/>
          </p:nvPr>
        </p:nvSpPr>
        <p:spPr/>
      </p:sp>
      <p:sp>
        <p:nvSpPr>
          <p:cNvPr id="50179" name="备注占位符 2">
            <a:extLst>
              <a:ext uri="{FF2B5EF4-FFF2-40B4-BE49-F238E27FC236}">
                <a16:creationId xmlns:a16="http://schemas.microsoft.com/office/drawing/2014/main" id="{4E24F440-5504-79B6-0846-89DA56E483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 altLang="en-US"/>
              <a:t>Examples of image presentation:</a:t>
            </a:r>
            <a:endParaRPr lang="en-US" altLang="zh-CN"/>
          </a:p>
          <a:p>
            <a:r>
              <a:rPr lang="en" altLang="en-US"/>
              <a:t>( </a:t>
            </a:r>
            <a:r>
              <a:rPr lang="en" altLang="zh-CN"/>
              <a:t>1 </a:t>
            </a:r>
            <a:r>
              <a:rPr lang="en" altLang="en-US"/>
              <a:t>) Use the </a:t>
            </a:r>
            <a:r>
              <a:rPr lang="en" altLang="zh-CN"/>
              <a:t>put command </a:t>
            </a:r>
            <a:r>
              <a:rPr lang="en" altLang="en-US"/>
              <a:t>to insert data </a:t>
            </a:r>
            <a:endParaRPr lang="en-US" altLang="zh-CN"/>
          </a:p>
          <a:p>
            <a:r>
              <a:rPr lang="en" altLang="en-US"/>
              <a:t>( </a:t>
            </a:r>
            <a:r>
              <a:rPr lang="en" altLang="zh-CN"/>
              <a:t>2 </a:t>
            </a:r>
            <a:r>
              <a:rPr lang="en" altLang="en-US"/>
              <a:t>) Use the </a:t>
            </a:r>
            <a:r>
              <a:rPr lang="en" altLang="zh-CN"/>
              <a:t>scan command to browse </a:t>
            </a:r>
            <a:r>
              <a:rPr lang="en" altLang="en-US"/>
              <a:t>the relevant information of </a:t>
            </a:r>
            <a:r>
              <a:rPr lang="en" altLang="zh-CN"/>
              <a:t>the tempTable </a:t>
            </a:r>
            <a:r>
              <a:rPr lang="en" altLang="en-US"/>
              <a:t>table</a:t>
            </a:r>
          </a:p>
        </p:txBody>
      </p:sp>
      <p:sp>
        <p:nvSpPr>
          <p:cNvPr id="50180" name="灯片编号占位符 3">
            <a:extLst>
              <a:ext uri="{FF2B5EF4-FFF2-40B4-BE49-F238E27FC236}">
                <a16:creationId xmlns:a16="http://schemas.microsoft.com/office/drawing/2014/main" id="{4AB79E31-E834-F571-BCF1-02E68A10D4C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5C51C91C-7527-4E4C-B68E-372D181E0463}" type="slidenum">
              <a:rPr lang="en-US" altLang="zh-CN" sz="1200"/>
              <a:pPr algn="r" eaLnBrk="1" hangingPunct="1"/>
              <a:t>24</a:t>
            </a:fld>
            <a:endParaRPr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CCCB9FBD-B55B-61C5-E27E-CA1BC836C5B1}"/>
              </a:ext>
            </a:extLst>
          </p:cNvPr>
          <p:cNvSpPr>
            <a:spLocks noGrp="1" noRot="1" noChangeAspect="1" noTextEdit="1"/>
          </p:cNvSpPr>
          <p:nvPr>
            <p:ph type="sldImg"/>
          </p:nvPr>
        </p:nvSpPr>
        <p:spPr/>
      </p:sp>
      <p:sp>
        <p:nvSpPr>
          <p:cNvPr id="51203" name="备注占位符 2">
            <a:extLst>
              <a:ext uri="{FF2B5EF4-FFF2-40B4-BE49-F238E27FC236}">
                <a16:creationId xmlns:a16="http://schemas.microsoft.com/office/drawing/2014/main" id="{2ADDCE67-4420-C89C-3E39-B73078CEA4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 altLang="en-US"/>
              <a:t>Examples of image presentation:</a:t>
            </a:r>
            <a:endParaRPr lang="en-US" altLang="zh-CN"/>
          </a:p>
          <a:p>
            <a:r>
              <a:rPr lang="en" altLang="en-US"/>
              <a:t>( </a:t>
            </a:r>
            <a:r>
              <a:rPr lang="en" altLang="zh-CN"/>
              <a:t>1 </a:t>
            </a:r>
            <a:r>
              <a:rPr lang="en" altLang="en-US"/>
              <a:t>) Use the </a:t>
            </a:r>
            <a:r>
              <a:rPr lang="en" altLang="zh-CN"/>
              <a:t>put command </a:t>
            </a:r>
            <a:r>
              <a:rPr lang="en" altLang="en-US"/>
              <a:t>to insert data </a:t>
            </a:r>
            <a:endParaRPr lang="en-US" altLang="zh-CN"/>
          </a:p>
          <a:p>
            <a:r>
              <a:rPr lang="en" altLang="en-US"/>
              <a:t>( </a:t>
            </a:r>
            <a:r>
              <a:rPr lang="en" altLang="zh-CN"/>
              <a:t>2 </a:t>
            </a:r>
            <a:r>
              <a:rPr lang="en" altLang="en-US"/>
              <a:t>) Use the </a:t>
            </a:r>
            <a:r>
              <a:rPr lang="en" altLang="zh-CN"/>
              <a:t>scan command to browse </a:t>
            </a:r>
            <a:r>
              <a:rPr lang="en" altLang="en-US"/>
              <a:t>the relevant information of </a:t>
            </a:r>
            <a:r>
              <a:rPr lang="en" altLang="zh-CN"/>
              <a:t>the tempTable </a:t>
            </a:r>
            <a:r>
              <a:rPr lang="en" altLang="en-US"/>
              <a:t>table</a:t>
            </a:r>
          </a:p>
        </p:txBody>
      </p:sp>
      <p:sp>
        <p:nvSpPr>
          <p:cNvPr id="51204" name="灯片编号占位符 3">
            <a:extLst>
              <a:ext uri="{FF2B5EF4-FFF2-40B4-BE49-F238E27FC236}">
                <a16:creationId xmlns:a16="http://schemas.microsoft.com/office/drawing/2014/main" id="{D7B87631-F092-74F3-9078-3431EFEA5C1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22E1B73F-3086-4D1F-81E5-76F3390CDCCD}" type="slidenum">
              <a:rPr lang="en-US" altLang="zh-CN" sz="1200"/>
              <a:pPr algn="r" eaLnBrk="1" hangingPunct="1"/>
              <a:t>25</a:t>
            </a:fld>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9D03D7EB-6369-1AD1-76AE-025DD17027F9}"/>
              </a:ext>
            </a:extLst>
          </p:cNvPr>
          <p:cNvSpPr>
            <a:spLocks noGrp="1" noRot="1" noChangeAspect="1" noTextEdit="1"/>
          </p:cNvSpPr>
          <p:nvPr>
            <p:ph type="sldImg"/>
          </p:nvPr>
        </p:nvSpPr>
        <p:spPr/>
      </p:sp>
      <p:sp>
        <p:nvSpPr>
          <p:cNvPr id="52227" name="备注占位符 2">
            <a:extLst>
              <a:ext uri="{FF2B5EF4-FFF2-40B4-BE49-F238E27FC236}">
                <a16:creationId xmlns:a16="http://schemas.microsoft.com/office/drawing/2014/main" id="{D0702A03-D00D-D9B1-196B-D7B989379E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 altLang="en-US"/>
              <a:t>Examples of image presentation:</a:t>
            </a:r>
            <a:endParaRPr lang="en-US" altLang="zh-CN"/>
          </a:p>
          <a:p>
            <a:r>
              <a:rPr lang="en" altLang="en-US"/>
              <a:t>( </a:t>
            </a:r>
            <a:r>
              <a:rPr lang="en" altLang="zh-CN"/>
              <a:t>1 </a:t>
            </a:r>
            <a:r>
              <a:rPr lang="en" altLang="en-US"/>
              <a:t>) Use the </a:t>
            </a:r>
            <a:r>
              <a:rPr lang="en" altLang="zh-CN"/>
              <a:t>put command </a:t>
            </a:r>
            <a:r>
              <a:rPr lang="en" altLang="en-US"/>
              <a:t>to insert data </a:t>
            </a:r>
            <a:endParaRPr lang="en-US" altLang="zh-CN"/>
          </a:p>
          <a:p>
            <a:r>
              <a:rPr lang="en" altLang="en-US"/>
              <a:t>( </a:t>
            </a:r>
            <a:r>
              <a:rPr lang="en" altLang="zh-CN"/>
              <a:t>2 </a:t>
            </a:r>
            <a:r>
              <a:rPr lang="en" altLang="en-US"/>
              <a:t>) Use the </a:t>
            </a:r>
            <a:r>
              <a:rPr lang="en" altLang="zh-CN"/>
              <a:t>scan command to browse </a:t>
            </a:r>
            <a:r>
              <a:rPr lang="en" altLang="en-US"/>
              <a:t>the relevant information of </a:t>
            </a:r>
            <a:r>
              <a:rPr lang="en" altLang="zh-CN"/>
              <a:t>the tempTable </a:t>
            </a:r>
            <a:r>
              <a:rPr lang="en" altLang="en-US"/>
              <a:t>table</a:t>
            </a:r>
          </a:p>
        </p:txBody>
      </p:sp>
      <p:sp>
        <p:nvSpPr>
          <p:cNvPr id="52228" name="灯片编号占位符 3">
            <a:extLst>
              <a:ext uri="{FF2B5EF4-FFF2-40B4-BE49-F238E27FC236}">
                <a16:creationId xmlns:a16="http://schemas.microsoft.com/office/drawing/2014/main" id="{1212C9E6-F086-C582-F6C9-9DFD96B26EB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D69AAEFB-47A3-4D7C-9253-6594EAC1732B}" type="slidenum">
              <a:rPr lang="en-US" altLang="zh-CN" sz="1200"/>
              <a:pPr algn="r" eaLnBrk="1" hangingPunct="1"/>
              <a:t>26</a:t>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E6B407A1-7440-6222-FD7A-87E6D95B1B49}"/>
              </a:ext>
            </a:extLst>
          </p:cNvPr>
          <p:cNvSpPr>
            <a:spLocks noGrp="1" noRot="1" noChangeAspect="1" noTextEdit="1"/>
          </p:cNvSpPr>
          <p:nvPr>
            <p:ph type="sldImg"/>
          </p:nvPr>
        </p:nvSpPr>
        <p:spPr/>
      </p:sp>
      <p:sp>
        <p:nvSpPr>
          <p:cNvPr id="53251" name="备注占位符 2">
            <a:extLst>
              <a:ext uri="{FF2B5EF4-FFF2-40B4-BE49-F238E27FC236}">
                <a16:creationId xmlns:a16="http://schemas.microsoft.com/office/drawing/2014/main" id="{8B27463E-28E0-FF78-E0D6-CDC993218E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 altLang="en-US"/>
              <a:t>Examples of image presentation:</a:t>
            </a:r>
            <a:endParaRPr lang="en-US" altLang="zh-CN"/>
          </a:p>
          <a:p>
            <a:r>
              <a:rPr lang="en" altLang="en-US"/>
              <a:t>( </a:t>
            </a:r>
            <a:r>
              <a:rPr lang="en" altLang="zh-CN"/>
              <a:t>1 </a:t>
            </a:r>
            <a:r>
              <a:rPr lang="en" altLang="en-US"/>
              <a:t>) Use the </a:t>
            </a:r>
            <a:r>
              <a:rPr lang="en" altLang="zh-CN"/>
              <a:t>put command </a:t>
            </a:r>
            <a:r>
              <a:rPr lang="en" altLang="en-US"/>
              <a:t>to insert data </a:t>
            </a:r>
            <a:endParaRPr lang="en-US" altLang="zh-CN"/>
          </a:p>
          <a:p>
            <a:r>
              <a:rPr lang="en" altLang="en-US"/>
              <a:t>( </a:t>
            </a:r>
            <a:r>
              <a:rPr lang="en" altLang="zh-CN"/>
              <a:t>2 </a:t>
            </a:r>
            <a:r>
              <a:rPr lang="en" altLang="en-US"/>
              <a:t>) Use the </a:t>
            </a:r>
            <a:r>
              <a:rPr lang="en" altLang="zh-CN"/>
              <a:t>scan command to browse </a:t>
            </a:r>
            <a:r>
              <a:rPr lang="en" altLang="en-US"/>
              <a:t>the relevant information of </a:t>
            </a:r>
            <a:r>
              <a:rPr lang="en" altLang="zh-CN"/>
              <a:t>the tempTable </a:t>
            </a:r>
            <a:r>
              <a:rPr lang="en" altLang="en-US"/>
              <a:t>table</a:t>
            </a:r>
          </a:p>
        </p:txBody>
      </p:sp>
      <p:sp>
        <p:nvSpPr>
          <p:cNvPr id="53252" name="灯片编号占位符 3">
            <a:extLst>
              <a:ext uri="{FF2B5EF4-FFF2-40B4-BE49-F238E27FC236}">
                <a16:creationId xmlns:a16="http://schemas.microsoft.com/office/drawing/2014/main" id="{D84D85AE-52E5-81A6-A040-FC0D0AE00F7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E3507411-7048-441F-B79B-E2177567EF83}" type="slidenum">
              <a:rPr lang="en-US" altLang="zh-CN" sz="1200"/>
              <a:pPr algn="r" eaLnBrk="1" hangingPunct="1"/>
              <a:t>27</a:t>
            </a:fld>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FC973DA3-064A-098B-6AE6-2A6A35D9A2DF}"/>
              </a:ext>
            </a:extLst>
          </p:cNvPr>
          <p:cNvSpPr>
            <a:spLocks noGrp="1" noRot="1" noChangeAspect="1" noTextEdit="1"/>
          </p:cNvSpPr>
          <p:nvPr>
            <p:ph type="sldImg"/>
          </p:nvPr>
        </p:nvSpPr>
        <p:spPr/>
      </p:sp>
      <p:sp>
        <p:nvSpPr>
          <p:cNvPr id="54275" name="备注占位符 2">
            <a:extLst>
              <a:ext uri="{FF2B5EF4-FFF2-40B4-BE49-F238E27FC236}">
                <a16:creationId xmlns:a16="http://schemas.microsoft.com/office/drawing/2014/main" id="{906FC20C-EBBC-2E7E-E9C6-ECC58BB8A2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 altLang="en-US"/>
              <a:t>Examples of image presentation:</a:t>
            </a:r>
            <a:endParaRPr lang="en-US" altLang="zh-CN"/>
          </a:p>
          <a:p>
            <a:r>
              <a:rPr lang="en" altLang="en-US"/>
              <a:t>( </a:t>
            </a:r>
            <a:r>
              <a:rPr lang="en" altLang="zh-CN"/>
              <a:t>1 </a:t>
            </a:r>
            <a:r>
              <a:rPr lang="en" altLang="en-US"/>
              <a:t>) Use the </a:t>
            </a:r>
            <a:r>
              <a:rPr lang="en" altLang="zh-CN"/>
              <a:t>put command </a:t>
            </a:r>
            <a:r>
              <a:rPr lang="en" altLang="en-US"/>
              <a:t>to insert data </a:t>
            </a:r>
            <a:endParaRPr lang="en-US" altLang="zh-CN"/>
          </a:p>
          <a:p>
            <a:r>
              <a:rPr lang="en" altLang="en-US"/>
              <a:t>( </a:t>
            </a:r>
            <a:r>
              <a:rPr lang="en" altLang="zh-CN"/>
              <a:t>2 </a:t>
            </a:r>
            <a:r>
              <a:rPr lang="en" altLang="en-US"/>
              <a:t>) Use the </a:t>
            </a:r>
            <a:r>
              <a:rPr lang="en" altLang="zh-CN"/>
              <a:t>scan command to browse </a:t>
            </a:r>
            <a:r>
              <a:rPr lang="en" altLang="en-US"/>
              <a:t>the relevant information of </a:t>
            </a:r>
            <a:r>
              <a:rPr lang="en" altLang="zh-CN"/>
              <a:t>the tempTable </a:t>
            </a:r>
            <a:r>
              <a:rPr lang="en" altLang="en-US"/>
              <a:t>table</a:t>
            </a:r>
          </a:p>
        </p:txBody>
      </p:sp>
      <p:sp>
        <p:nvSpPr>
          <p:cNvPr id="54276" name="灯片编号占位符 3">
            <a:extLst>
              <a:ext uri="{FF2B5EF4-FFF2-40B4-BE49-F238E27FC236}">
                <a16:creationId xmlns:a16="http://schemas.microsoft.com/office/drawing/2014/main" id="{C2658C74-B81A-3848-0387-186DECAC6A3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6EE5E13B-4006-43D3-B31B-8C888A478F7B}" type="slidenum">
              <a:rPr lang="en-US" altLang="zh-CN" sz="1200"/>
              <a:pPr algn="r" eaLnBrk="1" hangingPunct="1"/>
              <a:t>28</a:t>
            </a:fld>
            <a:endParaRPr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244FF286-29BC-E400-B43D-5468DB85B2EC}"/>
              </a:ext>
            </a:extLst>
          </p:cNvPr>
          <p:cNvSpPr>
            <a:spLocks noGrp="1" noRot="1" noChangeAspect="1" noTextEdit="1"/>
          </p:cNvSpPr>
          <p:nvPr>
            <p:ph type="sldImg"/>
          </p:nvPr>
        </p:nvSpPr>
        <p:spPr/>
      </p:sp>
      <p:sp>
        <p:nvSpPr>
          <p:cNvPr id="55299" name="备注占位符 2">
            <a:extLst>
              <a:ext uri="{FF2B5EF4-FFF2-40B4-BE49-F238E27FC236}">
                <a16:creationId xmlns:a16="http://schemas.microsoft.com/office/drawing/2014/main" id="{E0D7C939-9C65-7CE5-ECFE-B548663E19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 altLang="en-US"/>
              <a:t>Examples of image presentation:</a:t>
            </a:r>
            <a:endParaRPr lang="en-US" altLang="zh-CN"/>
          </a:p>
          <a:p>
            <a:r>
              <a:rPr lang="en" altLang="en-US"/>
              <a:t>( </a:t>
            </a:r>
            <a:r>
              <a:rPr lang="en" altLang="zh-CN"/>
              <a:t>1 </a:t>
            </a:r>
            <a:r>
              <a:rPr lang="en" altLang="en-US"/>
              <a:t>) Use the </a:t>
            </a:r>
            <a:r>
              <a:rPr lang="en" altLang="zh-CN"/>
              <a:t>put command </a:t>
            </a:r>
            <a:r>
              <a:rPr lang="en" altLang="en-US"/>
              <a:t>to insert data </a:t>
            </a:r>
            <a:endParaRPr lang="en-US" altLang="zh-CN"/>
          </a:p>
          <a:p>
            <a:r>
              <a:rPr lang="en" altLang="en-US"/>
              <a:t>( </a:t>
            </a:r>
            <a:r>
              <a:rPr lang="en" altLang="zh-CN"/>
              <a:t>2 </a:t>
            </a:r>
            <a:r>
              <a:rPr lang="en" altLang="en-US"/>
              <a:t>) Use the </a:t>
            </a:r>
            <a:r>
              <a:rPr lang="en" altLang="zh-CN"/>
              <a:t>scan command to browse </a:t>
            </a:r>
            <a:r>
              <a:rPr lang="en" altLang="en-US"/>
              <a:t>the relevant information of </a:t>
            </a:r>
            <a:r>
              <a:rPr lang="en" altLang="zh-CN"/>
              <a:t>the tempTable </a:t>
            </a:r>
            <a:r>
              <a:rPr lang="en" altLang="en-US"/>
              <a:t>table</a:t>
            </a:r>
          </a:p>
        </p:txBody>
      </p:sp>
      <p:sp>
        <p:nvSpPr>
          <p:cNvPr id="55300" name="灯片编号占位符 3">
            <a:extLst>
              <a:ext uri="{FF2B5EF4-FFF2-40B4-BE49-F238E27FC236}">
                <a16:creationId xmlns:a16="http://schemas.microsoft.com/office/drawing/2014/main" id="{53D2C74F-7059-D4AC-51A0-EB34A0018B6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D201F2D1-80CB-4A4D-9015-C1FC8FF3BEF4}" type="slidenum">
              <a:rPr lang="en-US" altLang="zh-CN" sz="1200"/>
              <a:pPr algn="r" eaLnBrk="1" hangingPunct="1"/>
              <a:t>29</a:t>
            </a:fld>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C62614C9-AA80-D696-0872-547807E516B7}"/>
              </a:ext>
            </a:extLst>
          </p:cNvPr>
          <p:cNvSpPr>
            <a:spLocks noGrp="1" noRot="1" noChangeAspect="1" noTextEdit="1"/>
          </p:cNvSpPr>
          <p:nvPr>
            <p:ph type="sldImg"/>
          </p:nvPr>
        </p:nvSpPr>
        <p:spPr/>
      </p:sp>
      <p:sp>
        <p:nvSpPr>
          <p:cNvPr id="56323" name="备注占位符 2">
            <a:extLst>
              <a:ext uri="{FF2B5EF4-FFF2-40B4-BE49-F238E27FC236}">
                <a16:creationId xmlns:a16="http://schemas.microsoft.com/office/drawing/2014/main" id="{BEE2D5F2-C565-112C-4EC9-DA7B129E70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 altLang="en-US"/>
              <a:t>Examples of image presentation:</a:t>
            </a:r>
            <a:endParaRPr lang="en-US" altLang="zh-CN"/>
          </a:p>
          <a:p>
            <a:r>
              <a:rPr lang="en" altLang="en-US"/>
              <a:t>( </a:t>
            </a:r>
            <a:r>
              <a:rPr lang="en" altLang="zh-CN"/>
              <a:t>1 </a:t>
            </a:r>
            <a:r>
              <a:rPr lang="en" altLang="en-US"/>
              <a:t>) Use the </a:t>
            </a:r>
            <a:r>
              <a:rPr lang="en" altLang="zh-CN"/>
              <a:t>put command </a:t>
            </a:r>
            <a:r>
              <a:rPr lang="en" altLang="en-US"/>
              <a:t>to insert data </a:t>
            </a:r>
            <a:endParaRPr lang="en-US" altLang="zh-CN"/>
          </a:p>
          <a:p>
            <a:r>
              <a:rPr lang="en" altLang="en-US"/>
              <a:t>( </a:t>
            </a:r>
            <a:r>
              <a:rPr lang="en" altLang="zh-CN"/>
              <a:t>2 </a:t>
            </a:r>
            <a:r>
              <a:rPr lang="en" altLang="en-US"/>
              <a:t>) Use the </a:t>
            </a:r>
            <a:r>
              <a:rPr lang="en" altLang="zh-CN"/>
              <a:t>scan command to browse </a:t>
            </a:r>
            <a:r>
              <a:rPr lang="en" altLang="en-US"/>
              <a:t>the relevant information of </a:t>
            </a:r>
            <a:r>
              <a:rPr lang="en" altLang="zh-CN"/>
              <a:t>the tempTable </a:t>
            </a:r>
            <a:r>
              <a:rPr lang="en" altLang="en-US"/>
              <a:t>table</a:t>
            </a:r>
          </a:p>
        </p:txBody>
      </p:sp>
      <p:sp>
        <p:nvSpPr>
          <p:cNvPr id="56324" name="灯片编号占位符 3">
            <a:extLst>
              <a:ext uri="{FF2B5EF4-FFF2-40B4-BE49-F238E27FC236}">
                <a16:creationId xmlns:a16="http://schemas.microsoft.com/office/drawing/2014/main" id="{7ECEE5C8-C690-58B3-92C7-D7E9E5232DE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607D9C0C-6C7D-4730-8A19-7CF4E8D5EF3C}" type="slidenum">
              <a:rPr lang="en-US" altLang="zh-CN" sz="1200"/>
              <a:pPr algn="r" eaLnBrk="1" hangingPunct="1"/>
              <a:t>30</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32</a:t>
            </a:fld>
            <a:endParaRPr lang="zh-CN" altLang="en-US"/>
          </a:p>
        </p:txBody>
      </p:sp>
    </p:spTree>
    <p:extLst>
      <p:ext uri="{BB962C8B-B14F-4D97-AF65-F5344CB8AC3E}">
        <p14:creationId xmlns:p14="http://schemas.microsoft.com/office/powerpoint/2010/main" val="192592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4</a:t>
            </a:fld>
            <a:endParaRPr lang="zh-CN" altLang="en-US"/>
          </a:p>
        </p:txBody>
      </p:sp>
    </p:spTree>
    <p:extLst>
      <p:ext uri="{BB962C8B-B14F-4D97-AF65-F5344CB8AC3E}">
        <p14:creationId xmlns:p14="http://schemas.microsoft.com/office/powerpoint/2010/main" val="1609650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5</a:t>
            </a:fld>
            <a:endParaRPr lang="zh-CN" altLang="en-US"/>
          </a:p>
        </p:txBody>
      </p:sp>
    </p:spTree>
    <p:extLst>
      <p:ext uri="{BB962C8B-B14F-4D97-AF65-F5344CB8AC3E}">
        <p14:creationId xmlns:p14="http://schemas.microsoft.com/office/powerpoint/2010/main" val="86088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7</a:t>
            </a:fld>
            <a:endParaRPr lang="zh-CN" altLang="en-US"/>
          </a:p>
        </p:txBody>
      </p:sp>
    </p:spTree>
    <p:extLst>
      <p:ext uri="{BB962C8B-B14F-4D97-AF65-F5344CB8AC3E}">
        <p14:creationId xmlns:p14="http://schemas.microsoft.com/office/powerpoint/2010/main" val="2717563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8</a:t>
            </a:fld>
            <a:endParaRPr lang="zh-CN" altLang="en-US"/>
          </a:p>
        </p:txBody>
      </p:sp>
    </p:spTree>
    <p:extLst>
      <p:ext uri="{BB962C8B-B14F-4D97-AF65-F5344CB8AC3E}">
        <p14:creationId xmlns:p14="http://schemas.microsoft.com/office/powerpoint/2010/main" val="201321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9</a:t>
            </a:fld>
            <a:endParaRPr lang="zh-CN" altLang="en-US"/>
          </a:p>
        </p:txBody>
      </p:sp>
    </p:spTree>
    <p:extLst>
      <p:ext uri="{BB962C8B-B14F-4D97-AF65-F5344CB8AC3E}">
        <p14:creationId xmlns:p14="http://schemas.microsoft.com/office/powerpoint/2010/main" val="611246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pPr/>
              <a:t>2024/9/5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2024/9/5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2024/9/5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1189649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3096771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1715973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3125986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113779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681224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2347841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273715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2024/9/5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797855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144354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194461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384574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2024/9/5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pPr/>
              <a:t>2024/9/5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pPr/>
              <a:t>2024/9/5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pPr/>
              <a:t>2024/9/5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pPr/>
              <a:t>2024/9/5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pPr/>
              <a:t>2024/9/5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pPr/>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2024/9/5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4.xml"/><Relationship Id="rId30"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5"/>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6"/>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pPr/>
              <a:t>2024/9/5</a:t>
            </a:fld>
            <a:endParaRPr lang="zh-CN" altLang="en-US"/>
          </a:p>
        </p:txBody>
      </p:sp>
      <p:sp>
        <p:nvSpPr>
          <p:cNvPr id="5" name="页脚占位符 4"/>
          <p:cNvSpPr>
            <a:spLocks noGrp="1"/>
          </p:cNvSpPr>
          <p:nvPr>
            <p:ph type="ftr" sz="quarter" idx="3"/>
            <p:custDataLst>
              <p:tags r:id="rId2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pPr/>
              <a:t>‹#›</a:t>
            </a:fld>
            <a:endParaRPr lang="zh-CN" altLang="en-US" dirty="0"/>
          </a:p>
        </p:txBody>
      </p:sp>
      <p:sp>
        <p:nvSpPr>
          <p:cNvPr id="7" name="KSO_TEMPLATE" hidden="1"/>
          <p:cNvSpPr/>
          <p:nvPr>
            <p:custDataLst>
              <p:tags r:id="rId3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4.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78.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80.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1.xml"/><Relationship Id="rId5" Type="http://schemas.openxmlformats.org/officeDocument/2006/relationships/image" Target="../media/image9.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9.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FBFBB711-F7B4-4314-BF0C-2212F0F53CCD}"/>
              </a:ext>
            </a:extLst>
          </p:cNvPr>
          <p:cNvSpPr>
            <a:spLocks noGrp="1" noChangeArrowheads="1"/>
          </p:cNvSpPr>
          <p:nvPr>
            <p:ph type="ctrTitle" idx="4294967295"/>
          </p:nvPr>
        </p:nvSpPr>
        <p:spPr>
          <a:xfrm>
            <a:off x="2057400" y="1155700"/>
            <a:ext cx="7010400" cy="762000"/>
          </a:xfrm>
        </p:spPr>
        <p:txBody>
          <a:bodyPr vert="horz" wrap="square" lIns="91440" tIns="45720" rIns="91440" bIns="45720" numCol="1" rtlCol="0" anchor="ctr" anchorCtr="0" compatLnSpc="1">
            <a:prstTxWarp prst="textNoShape">
              <a:avLst/>
            </a:prstTxWarp>
            <a:normAutofit/>
          </a:bodyPr>
          <a:lstStyle/>
          <a:p>
            <a:pPr algn="ctr" defTabSz="914377">
              <a:defRPr/>
            </a:pPr>
            <a:r>
              <a:rPr lang="en" altLang="en-US" sz="3200">
                <a:solidFill>
                  <a:srgbClr val="FFFFFF"/>
                </a:solidFill>
                <a:effectLst>
                  <a:outerShdw blurRad="38100" dist="38100" dir="2700000" algn="tl">
                    <a:srgbClr val="C0C0C0"/>
                  </a:outerShdw>
                </a:effectLst>
                <a:latin typeface="Century Gothic" pitchFamily="2" charset="0"/>
              </a:rPr>
              <a:t>Teaching of </a:t>
            </a:r>
            <a:r>
              <a:rPr lang="en" altLang="zh-CN" sz="3200">
                <a:solidFill>
                  <a:srgbClr val="FFFFFF"/>
                </a:solidFill>
                <a:effectLst>
                  <a:outerShdw blurRad="38100" dist="38100" dir="2700000" algn="tl">
                    <a:srgbClr val="C0C0C0"/>
                  </a:outerShdw>
                </a:effectLst>
                <a:latin typeface="Century Gothic" pitchFamily="2" charset="0"/>
              </a:rPr>
              <a:t>" </a:t>
            </a:r>
            <a:r>
              <a:rPr lang="en" altLang="en-US" sz="3200">
                <a:solidFill>
                  <a:srgbClr val="FFFFFF"/>
                </a:solidFill>
                <a:effectLst>
                  <a:outerShdw blurRad="38100" dist="38100" dir="2700000" algn="tl">
                    <a:srgbClr val="C0C0C0"/>
                  </a:outerShdw>
                </a:effectLst>
                <a:latin typeface="Century Gothic" pitchFamily="2" charset="0"/>
              </a:rPr>
              <a:t>Embedded System Design and Application </a:t>
            </a:r>
            <a:r>
              <a:rPr lang="en" altLang="zh-CN" sz="3200">
                <a:solidFill>
                  <a:srgbClr val="FFFFFF"/>
                </a:solidFill>
                <a:effectLst>
                  <a:outerShdw blurRad="38100" dist="38100" dir="2700000" algn="tl">
                    <a:srgbClr val="C0C0C0"/>
                  </a:outerShdw>
                </a:effectLst>
                <a:latin typeface="Century Gothic" pitchFamily="2" charset="0"/>
              </a:rPr>
              <a:t>"</a:t>
            </a:r>
          </a:p>
        </p:txBody>
      </p:sp>
      <p:pic>
        <p:nvPicPr>
          <p:cNvPr id="6147" name="Picture 8">
            <a:extLst>
              <a:ext uri="{FF2B5EF4-FFF2-40B4-BE49-F238E27FC236}">
                <a16:creationId xmlns:a16="http://schemas.microsoft.com/office/drawing/2014/main" id="{79CF8F86-B753-49B2-9A4B-8C27B12FB01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9">
            <a:extLst>
              <a:ext uri="{FF2B5EF4-FFF2-40B4-BE49-F238E27FC236}">
                <a16:creationId xmlns:a16="http://schemas.microsoft.com/office/drawing/2014/main" id="{9407CBBE-17F2-491A-AD1A-58EDC5AF2891}"/>
              </a:ext>
            </a:extLst>
          </p:cNvPr>
          <p:cNvSpPr>
            <a:spLocks noChangeArrowheads="1"/>
          </p:cNvSpPr>
          <p:nvPr/>
        </p:nvSpPr>
        <p:spPr bwMode="auto">
          <a:xfrm>
            <a:off x="3216276" y="1780700"/>
            <a:ext cx="5254625" cy="707886"/>
          </a:xfrm>
          <a:prstGeom prst="rect">
            <a:avLst/>
          </a:prstGeom>
          <a:noFill/>
          <a:ln w="9525">
            <a:noFill/>
            <a:miter lim="800000"/>
          </a:ln>
          <a:effectLst/>
        </p:spPr>
        <p:txBody>
          <a:bodyPr wrap="square">
            <a:spAutoFit/>
          </a:bodyPr>
          <a:lstStyle/>
          <a:p>
            <a:pPr algn="ctr" fontAlgn="base">
              <a:spcBef>
                <a:spcPct val="0"/>
              </a:spcBef>
              <a:spcAft>
                <a:spcPct val="0"/>
              </a:spcAft>
              <a:defRPr/>
            </a:pPr>
            <a:r>
              <a:rPr lang="en" altLang="zh-CN"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Hadoop </a:t>
            </a:r>
            <a:r>
              <a:rPr lang="en" altLang="en-US"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Big Data </a:t>
            </a:r>
            <a:r>
              <a:rPr lang="en" altLang="zh-CN"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Technology</a:t>
            </a:r>
            <a:endParaRPr lang="zh-CN" altLang="en-US"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5127" name="Rectangle 12">
            <a:extLst>
              <a:ext uri="{FF2B5EF4-FFF2-40B4-BE49-F238E27FC236}">
                <a16:creationId xmlns:a16="http://schemas.microsoft.com/office/drawing/2014/main" id="{A4E93280-0B62-4A48-ADF0-0C5481D29C6C}"/>
              </a:ext>
            </a:extLst>
          </p:cNvPr>
          <p:cNvSpPr>
            <a:spLocks noChangeArrowheads="1"/>
          </p:cNvSpPr>
          <p:nvPr/>
        </p:nvSpPr>
        <p:spPr bwMode="auto">
          <a:xfrm>
            <a:off x="3467102" y="4310064"/>
            <a:ext cx="4752975" cy="461665"/>
          </a:xfrm>
          <a:prstGeom prst="rect">
            <a:avLst/>
          </a:prstGeom>
          <a:noFill/>
          <a:ln w="9525">
            <a:noFill/>
            <a:miter lim="800000"/>
          </a:ln>
          <a:effectLst/>
        </p:spPr>
        <p:txBody>
          <a:bodyPr>
            <a:spAutoFit/>
          </a:bodyPr>
          <a:lstStyle/>
          <a:p>
            <a:pPr algn="ctr" fontAlgn="base">
              <a:spcBef>
                <a:spcPct val="0"/>
              </a:spcBef>
              <a:spcAft>
                <a:spcPct val="0"/>
              </a:spcAft>
              <a:defRPr/>
            </a:pPr>
            <a:r>
              <a:rPr lang="en" altLang="en-US" sz="24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Dai Jiagang</a:t>
            </a:r>
          </a:p>
        </p:txBody>
      </p:sp>
      <p:sp>
        <p:nvSpPr>
          <p:cNvPr id="5128" name="Rectangle 13">
            <a:extLst>
              <a:ext uri="{FF2B5EF4-FFF2-40B4-BE49-F238E27FC236}">
                <a16:creationId xmlns:a16="http://schemas.microsoft.com/office/drawing/2014/main" id="{6FDCCA59-A583-44E4-9B46-2BB6106469A7}"/>
              </a:ext>
            </a:extLst>
          </p:cNvPr>
          <p:cNvSpPr>
            <a:spLocks noChangeArrowheads="1"/>
          </p:cNvSpPr>
          <p:nvPr/>
        </p:nvSpPr>
        <p:spPr bwMode="auto">
          <a:xfrm>
            <a:off x="3422651" y="3168649"/>
            <a:ext cx="5324475" cy="523220"/>
          </a:xfrm>
          <a:prstGeom prst="rect">
            <a:avLst/>
          </a:prstGeom>
          <a:noFill/>
          <a:ln w="9525">
            <a:noFill/>
            <a:miter lim="800000"/>
          </a:ln>
          <a:effectLst/>
        </p:spPr>
        <p:txBody>
          <a:bodyPr>
            <a:spAutoFit/>
          </a:bodyPr>
          <a:lstStyle/>
          <a:p>
            <a:pPr algn="ctr" fontAlgn="base">
              <a:spcBef>
                <a:spcPct val="0"/>
              </a:spcBef>
              <a:spcAft>
                <a:spcPct val="0"/>
              </a:spcAft>
              <a:defRPr/>
            </a:pPr>
            <a:r>
              <a:rPr lang="en" altLang="zh-CN" sz="2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lang="en" altLang="en-US" sz="2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Department of Big Data Management and Application</a:t>
            </a:r>
            <a:endParaRPr lang="en-US" altLang="zh-CN" sz="2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pic>
        <p:nvPicPr>
          <p:cNvPr id="6151" name="Picture 14">
            <a:extLst>
              <a:ext uri="{FF2B5EF4-FFF2-40B4-BE49-F238E27FC236}">
                <a16:creationId xmlns:a16="http://schemas.microsoft.com/office/drawing/2014/main" id="{8FDC46C3-34CB-4C7C-93E7-C87012DA2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1" y="5224465"/>
            <a:ext cx="95154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图片 1">
            <a:extLst>
              <a:ext uri="{FF2B5EF4-FFF2-40B4-BE49-F238E27FC236}">
                <a16:creationId xmlns:a16="http://schemas.microsoft.com/office/drawing/2014/main" id="{103EA71B-87AB-4192-AAA1-E8A26B6AC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1" y="149226"/>
            <a:ext cx="4786313"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88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170" y="1899285"/>
            <a:ext cx="4302359" cy="3797300"/>
          </a:xfrm>
          <a:prstGeom prst="rect">
            <a:avLst/>
          </a:prstGeom>
        </p:spPr>
      </p:pic>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Advantages of </a:t>
            </a:r>
            <a:r>
              <a:rPr lang="en" altLang="zh-CN" sz="3600" kern="100" dirty="0">
                <a:solidFill>
                  <a:schemeClr val="tx1"/>
                </a:solidFill>
                <a:latin typeface="+mn-ea"/>
                <a:cs typeface="Times New Roman" panose="02020603050405020304" pitchFamily="18" charset="0"/>
              </a:rPr>
              <a:t>Hive</a:t>
            </a:r>
          </a:p>
        </p:txBody>
      </p:sp>
      <p:sp>
        <p:nvSpPr>
          <p:cNvPr id="34" name="文本框 33">
            <a:extLst>
              <a:ext uri="{FF2B5EF4-FFF2-40B4-BE49-F238E27FC236}">
                <a16:creationId xmlns:a16="http://schemas.microsoft.com/office/drawing/2014/main" id="{C44C7A5C-C20B-184C-3E72-D7084EF82A4C}"/>
              </a:ext>
            </a:extLst>
          </p:cNvPr>
          <p:cNvSpPr txBox="1"/>
          <p:nvPr/>
        </p:nvSpPr>
        <p:spPr>
          <a:xfrm>
            <a:off x="4972050" y="595630"/>
            <a:ext cx="6534150" cy="4979440"/>
          </a:xfrm>
          <a:prstGeom prst="rect">
            <a:avLst/>
          </a:prstGeom>
          <a:noFill/>
        </p:spPr>
        <p:txBody>
          <a:bodyPr wrap="square">
            <a:spAutoFit/>
          </a:bodyPr>
          <a:lstStyle/>
          <a:p>
            <a:pPr>
              <a:lnSpc>
                <a:spcPct val="150000"/>
              </a:lnSpc>
            </a:pPr>
            <a:r>
              <a:rPr lang="en" altLang="zh-CN" sz="3600" dirty="0"/>
              <a:t>Hive </a:t>
            </a:r>
            <a:r>
              <a:rPr lang="en" altLang="en-US" sz="3600" dirty="0"/>
              <a:t>and </a:t>
            </a:r>
            <a:r>
              <a:rPr lang="en" altLang="zh-CN" sz="3600" dirty="0"/>
              <a:t>HBase </a:t>
            </a:r>
            <a:r>
              <a:rPr lang="en" altLang="en-US" sz="3600" dirty="0"/>
              <a:t>are two different technologies based on </a:t>
            </a:r>
            <a:r>
              <a:rPr lang="en" altLang="zh-CN" sz="3600" dirty="0"/>
              <a:t>Hadoop. Hive </a:t>
            </a:r>
            <a:r>
              <a:rPr lang="en" altLang="en-US" sz="3600" dirty="0"/>
              <a:t>is a </a:t>
            </a:r>
            <a:r>
              <a:rPr lang="en" altLang="zh-CN" sz="3600" dirty="0"/>
              <a:t>SQL- like </a:t>
            </a:r>
            <a:r>
              <a:rPr lang="en" altLang="en-US" sz="3600" dirty="0"/>
              <a:t>engine that runs </a:t>
            </a:r>
            <a:r>
              <a:rPr lang="en" altLang="zh-CN" sz="3600" dirty="0"/>
              <a:t>MapReduce </a:t>
            </a:r>
            <a:r>
              <a:rPr lang="en" altLang="en-US" sz="3600" dirty="0"/>
              <a:t>tasks, and </a:t>
            </a:r>
            <a:r>
              <a:rPr lang="en" altLang="zh-CN" sz="3600" dirty="0"/>
              <a:t>HBase </a:t>
            </a:r>
            <a:r>
              <a:rPr lang="en" altLang="en-US" sz="3600" dirty="0"/>
              <a:t>is a NoSQL </a:t>
            </a:r>
            <a:r>
              <a:rPr lang="en" altLang="zh-CN" sz="3600" dirty="0"/>
              <a:t>Key /Value </a:t>
            </a:r>
            <a:r>
              <a:rPr lang="en" altLang="en-US" sz="3600" dirty="0"/>
              <a:t>database on top of </a:t>
            </a:r>
            <a:r>
              <a:rPr lang="en" altLang="zh-CN" sz="3600" dirty="0"/>
              <a:t>Hadoop .</a:t>
            </a:r>
          </a:p>
        </p:txBody>
      </p:sp>
    </p:spTree>
    <p:custDataLst>
      <p:tags r:id="rId1"/>
    </p:custDataLst>
    <p:extLst>
      <p:ext uri="{BB962C8B-B14F-4D97-AF65-F5344CB8AC3E}">
        <p14:creationId xmlns:p14="http://schemas.microsoft.com/office/powerpoint/2010/main" val="317004115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3228" y="1858010"/>
            <a:ext cx="4302359" cy="3797300"/>
          </a:xfrm>
          <a:prstGeom prst="rect">
            <a:avLst/>
          </a:prstGeom>
        </p:spPr>
      </p:pic>
      <p:sp>
        <p:nvSpPr>
          <p:cNvPr id="4" name="矩形 3"/>
          <p:cNvSpPr/>
          <p:nvPr/>
        </p:nvSpPr>
        <p:spPr>
          <a:xfrm>
            <a:off x="4240212" y="301625"/>
            <a:ext cx="5995034"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矩形 5"/>
          <p:cNvSpPr/>
          <p:nvPr/>
        </p:nvSpPr>
        <p:spPr>
          <a:xfrm>
            <a:off x="10235247" y="30162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矩形 7"/>
          <p:cNvSpPr/>
          <p:nvPr/>
        </p:nvSpPr>
        <p:spPr>
          <a:xfrm>
            <a:off x="6410325" y="2863850"/>
            <a:ext cx="4756785"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矩形 8"/>
          <p:cNvSpPr/>
          <p:nvPr/>
        </p:nvSpPr>
        <p:spPr>
          <a:xfrm>
            <a:off x="11018520" y="2880360"/>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矩形 11"/>
          <p:cNvSpPr/>
          <p:nvPr/>
        </p:nvSpPr>
        <p:spPr>
          <a:xfrm>
            <a:off x="6410325" y="3873500"/>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 name="矩形 14"/>
          <p:cNvSpPr/>
          <p:nvPr/>
        </p:nvSpPr>
        <p:spPr>
          <a:xfrm>
            <a:off x="6410325" y="4878705"/>
            <a:ext cx="4756785"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文本框 22"/>
          <p:cNvSpPr txBox="1"/>
          <p:nvPr/>
        </p:nvSpPr>
        <p:spPr>
          <a:xfrm>
            <a:off x="4448491" y="404495"/>
            <a:ext cx="578675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2000" dirty="0">
                <a:solidFill>
                  <a:schemeClr val="tx1"/>
                </a:solidFill>
                <a:latin typeface="+mn-ea"/>
              </a:rPr>
              <a:t>The learning cost is low, it is easy to use, and the syntax is similar to </a:t>
            </a:r>
            <a:r>
              <a:rPr lang="en" altLang="zh-CN" sz="2000" dirty="0">
                <a:solidFill>
                  <a:schemeClr val="tx1"/>
                </a:solidFill>
                <a:latin typeface="+mn-ea"/>
              </a:rPr>
              <a:t>SQL </a:t>
            </a:r>
            <a:r>
              <a:rPr lang="en" altLang="en-US" sz="1600" dirty="0">
                <a:solidFill>
                  <a:schemeClr val="tx1"/>
                </a:solidFill>
                <a:latin typeface="+mn-ea"/>
              </a:rPr>
              <a:t>.</a:t>
            </a:r>
          </a:p>
        </p:txBody>
      </p:sp>
      <p:sp>
        <p:nvSpPr>
          <p:cNvPr id="24" name="文本框 23"/>
          <p:cNvSpPr txBox="1"/>
          <p:nvPr/>
        </p:nvSpPr>
        <p:spPr>
          <a:xfrm>
            <a:off x="6604000" y="2962910"/>
            <a:ext cx="43529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1600" dirty="0">
                <a:solidFill>
                  <a:schemeClr val="tx1"/>
                </a:solidFill>
                <a:latin typeface="+mn-ea"/>
              </a:rPr>
              <a:t>High compatibility, major </a:t>
            </a:r>
            <a:r>
              <a:rPr lang="en" altLang="zh-CN" sz="1600" dirty="0">
                <a:solidFill>
                  <a:schemeClr val="tx1"/>
                </a:solidFill>
                <a:latin typeface="+mn-ea"/>
              </a:rPr>
              <a:t>Hadoop </a:t>
            </a:r>
            <a:r>
              <a:rPr lang="en" altLang="en-US" sz="1600" dirty="0">
                <a:solidFill>
                  <a:schemeClr val="tx1"/>
                </a:solidFill>
                <a:latin typeface="+mn-ea"/>
              </a:rPr>
              <a:t>players have released and supported </a:t>
            </a:r>
            <a:r>
              <a:rPr lang="en" altLang="zh-CN" sz="1600" dirty="0">
                <a:solidFill>
                  <a:schemeClr val="tx1"/>
                </a:solidFill>
                <a:latin typeface="+mn-ea"/>
              </a:rPr>
              <a:t>Hive </a:t>
            </a:r>
            <a:r>
              <a:rPr lang="en" altLang="en-US" sz="1600" dirty="0">
                <a:solidFill>
                  <a:schemeClr val="tx1"/>
                </a:solidFill>
                <a:latin typeface="+mn-ea"/>
              </a:rPr>
              <a:t>.</a:t>
            </a:r>
          </a:p>
        </p:txBody>
      </p:sp>
      <p:sp>
        <p:nvSpPr>
          <p:cNvPr id="25" name="文本框 24"/>
          <p:cNvSpPr txBox="1"/>
          <p:nvPr/>
        </p:nvSpPr>
        <p:spPr>
          <a:xfrm>
            <a:off x="6618605" y="3992245"/>
            <a:ext cx="433832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1600" dirty="0">
                <a:solidFill>
                  <a:schemeClr val="tx1"/>
                </a:solidFill>
                <a:latin typeface="+mn-ea"/>
              </a:rPr>
              <a:t>Can process data stored in </a:t>
            </a:r>
            <a:r>
              <a:rPr lang="en" altLang="zh-CN" sz="1600" dirty="0">
                <a:solidFill>
                  <a:schemeClr val="tx1"/>
                </a:solidFill>
                <a:latin typeface="+mn-ea"/>
              </a:rPr>
              <a:t>HDFS </a:t>
            </a:r>
            <a:r>
              <a:rPr lang="en" altLang="en-US" sz="1600" dirty="0">
                <a:solidFill>
                  <a:schemeClr val="tx1"/>
                </a:solidFill>
                <a:latin typeface="+mn-ea"/>
              </a:rPr>
              <a:t>or </a:t>
            </a:r>
            <a:r>
              <a:rPr lang="en" altLang="zh-CN" sz="1600" dirty="0">
                <a:solidFill>
                  <a:schemeClr val="tx1"/>
                </a:solidFill>
                <a:latin typeface="+mn-ea"/>
              </a:rPr>
              <a:t>HBase</a:t>
            </a:r>
          </a:p>
        </p:txBody>
      </p:sp>
      <p:sp>
        <p:nvSpPr>
          <p:cNvPr id="26" name="文本框 25"/>
          <p:cNvSpPr txBox="1"/>
          <p:nvPr/>
        </p:nvSpPr>
        <p:spPr>
          <a:xfrm>
            <a:off x="6618605" y="4962525"/>
            <a:ext cx="433832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1600" dirty="0">
                <a:solidFill>
                  <a:schemeClr val="tx1"/>
                </a:solidFill>
                <a:latin typeface="+mn-ea"/>
              </a:rPr>
              <a:t>Because </a:t>
            </a:r>
            <a:r>
              <a:rPr lang="en" altLang="zh-CN" sz="1600" dirty="0">
                <a:solidFill>
                  <a:schemeClr val="tx1"/>
                </a:solidFill>
                <a:latin typeface="+mn-ea"/>
              </a:rPr>
              <a:t>HDFS is used </a:t>
            </a:r>
            <a:r>
              <a:rPr lang="en" altLang="en-US" sz="1600" dirty="0">
                <a:solidFill>
                  <a:schemeClr val="tx1"/>
                </a:solidFill>
                <a:latin typeface="+mn-ea"/>
              </a:rPr>
              <a:t>to store data, it has good scalability and extensibility.</a:t>
            </a:r>
          </a:p>
        </p:txBody>
      </p:sp>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545465" y="59055"/>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Advantages of </a:t>
            </a:r>
            <a:r>
              <a:rPr lang="en" altLang="zh-CN" sz="3600" kern="100" dirty="0">
                <a:solidFill>
                  <a:schemeClr val="tx1"/>
                </a:solidFill>
                <a:latin typeface="+mn-ea"/>
                <a:cs typeface="Times New Roman" panose="02020603050405020304" pitchFamily="18" charset="0"/>
              </a:rPr>
              <a:t>Hive</a:t>
            </a:r>
          </a:p>
        </p:txBody>
      </p:sp>
      <p:sp>
        <p:nvSpPr>
          <p:cNvPr id="2" name="矩形 1"/>
          <p:cNvSpPr/>
          <p:nvPr/>
        </p:nvSpPr>
        <p:spPr>
          <a:xfrm>
            <a:off x="11018520" y="38779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矩形 2"/>
          <p:cNvSpPr/>
          <p:nvPr/>
        </p:nvSpPr>
        <p:spPr>
          <a:xfrm>
            <a:off x="11018520" y="4883150"/>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4813" y="1858010"/>
            <a:ext cx="3279188" cy="3797300"/>
          </a:xfrm>
          <a:prstGeom prst="rect">
            <a:avLst/>
          </a:prstGeom>
        </p:spPr>
      </p:pic>
      <p:sp>
        <p:nvSpPr>
          <p:cNvPr id="4" name="矩形 3"/>
          <p:cNvSpPr/>
          <p:nvPr/>
        </p:nvSpPr>
        <p:spPr>
          <a:xfrm>
            <a:off x="6410325" y="1858645"/>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矩形 5"/>
          <p:cNvSpPr/>
          <p:nvPr/>
        </p:nvSpPr>
        <p:spPr>
          <a:xfrm>
            <a:off x="11018520" y="18586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矩形 7"/>
          <p:cNvSpPr/>
          <p:nvPr/>
        </p:nvSpPr>
        <p:spPr>
          <a:xfrm>
            <a:off x="6410325" y="2863850"/>
            <a:ext cx="4756785"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矩形 8"/>
          <p:cNvSpPr/>
          <p:nvPr/>
        </p:nvSpPr>
        <p:spPr>
          <a:xfrm>
            <a:off x="11018520" y="2880360"/>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矩形 11"/>
          <p:cNvSpPr/>
          <p:nvPr/>
        </p:nvSpPr>
        <p:spPr>
          <a:xfrm>
            <a:off x="6410325" y="3873500"/>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 name="矩形 14"/>
          <p:cNvSpPr/>
          <p:nvPr/>
        </p:nvSpPr>
        <p:spPr>
          <a:xfrm>
            <a:off x="6410325" y="4878705"/>
            <a:ext cx="4756785"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文本框 22"/>
          <p:cNvSpPr txBox="1"/>
          <p:nvPr/>
        </p:nvSpPr>
        <p:spPr>
          <a:xfrm>
            <a:off x="6618605" y="1961515"/>
            <a:ext cx="433832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dirty="0">
                <a:solidFill>
                  <a:schemeClr val="tx1"/>
                </a:solidFill>
                <a:latin typeface="+mn-ea"/>
              </a:rPr>
              <a:t>Hive </a:t>
            </a:r>
            <a:r>
              <a:rPr lang="en" altLang="en-US" sz="1600" dirty="0">
                <a:solidFill>
                  <a:schemeClr val="tx1"/>
                </a:solidFill>
                <a:latin typeface="+mn-ea"/>
              </a:rPr>
              <a:t>is not designed for online transaction processing and does not support real-time query and update operations well.</a:t>
            </a:r>
          </a:p>
        </p:txBody>
      </p:sp>
      <p:sp>
        <p:nvSpPr>
          <p:cNvPr id="24" name="文本框 23"/>
          <p:cNvSpPr txBox="1"/>
          <p:nvPr/>
        </p:nvSpPr>
        <p:spPr>
          <a:xfrm>
            <a:off x="6604000" y="2962910"/>
            <a:ext cx="43529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dirty="0">
                <a:solidFill>
                  <a:schemeClr val="tx1"/>
                </a:solidFill>
                <a:latin typeface="+mn-ea"/>
              </a:rPr>
              <a:t>Hive </a:t>
            </a:r>
            <a:r>
              <a:rPr lang="en" altLang="en-US" sz="1600" dirty="0">
                <a:solidFill>
                  <a:schemeClr val="tx1"/>
                </a:solidFill>
                <a:latin typeface="+mn-ea"/>
              </a:rPr>
              <a:t>has high startup overhead and high latency, and is not suitable for fast analysis of small amounts of data.</a:t>
            </a:r>
          </a:p>
        </p:txBody>
      </p:sp>
      <p:sp>
        <p:nvSpPr>
          <p:cNvPr id="25" name="文本框 24"/>
          <p:cNvSpPr txBox="1"/>
          <p:nvPr/>
        </p:nvSpPr>
        <p:spPr>
          <a:xfrm>
            <a:off x="6618605" y="3992245"/>
            <a:ext cx="433832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dirty="0">
                <a:solidFill>
                  <a:schemeClr val="tx1"/>
                </a:solidFill>
                <a:latin typeface="+mn-ea"/>
              </a:rPr>
              <a:t>Hive </a:t>
            </a:r>
            <a:r>
              <a:rPr lang="en" altLang="en-US" sz="1600" dirty="0">
                <a:latin typeface="+mn-ea"/>
              </a:rPr>
              <a:t>needs to be converted into </a:t>
            </a:r>
            <a:r>
              <a:rPr lang="en" altLang="zh-CN" sz="1600" dirty="0">
                <a:latin typeface="+mn-ea"/>
              </a:rPr>
              <a:t>MapReduce </a:t>
            </a:r>
            <a:r>
              <a:rPr lang="en" altLang="en-US" sz="1600" dirty="0">
                <a:latin typeface="+mn-ea"/>
              </a:rPr>
              <a:t>jobs, it is usually inefficient and difficult to tune.</a:t>
            </a:r>
            <a:endParaRPr lang="zh-CN" altLang="en-US" sz="1600" dirty="0">
              <a:solidFill>
                <a:schemeClr val="tx1"/>
              </a:solidFill>
              <a:latin typeface="+mn-ea"/>
            </a:endParaRPr>
          </a:p>
        </p:txBody>
      </p:sp>
      <p:sp>
        <p:nvSpPr>
          <p:cNvPr id="26" name="文本框 25"/>
          <p:cNvSpPr txBox="1"/>
          <p:nvPr/>
        </p:nvSpPr>
        <p:spPr>
          <a:xfrm>
            <a:off x="6618605" y="4962525"/>
            <a:ext cx="433832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1600" dirty="0">
                <a:solidFill>
                  <a:schemeClr val="tx1"/>
                </a:solidFill>
                <a:latin typeface="+mn-ea"/>
              </a:rPr>
              <a:t>Due to the limitations of </a:t>
            </a:r>
            <a:r>
              <a:rPr lang="en" altLang="zh-CN" sz="1600" dirty="0">
                <a:solidFill>
                  <a:schemeClr val="tx1"/>
                </a:solidFill>
                <a:latin typeface="+mn-ea"/>
              </a:rPr>
              <a:t>MapReduce </a:t>
            </a:r>
            <a:r>
              <a:rPr lang="en" altLang="en-US" sz="1600" dirty="0">
                <a:solidFill>
                  <a:schemeClr val="tx1"/>
                </a:solidFill>
                <a:latin typeface="+mn-ea"/>
              </a:rPr>
              <a:t>itself, </a:t>
            </a:r>
            <a:r>
              <a:rPr lang="en" altLang="zh-CN" sz="1600" dirty="0">
                <a:solidFill>
                  <a:schemeClr val="tx1"/>
                </a:solidFill>
                <a:latin typeface="+mn-ea"/>
              </a:rPr>
              <a:t>Hive </a:t>
            </a:r>
            <a:r>
              <a:rPr lang="en" altLang="en-US" sz="1600" dirty="0">
                <a:solidFill>
                  <a:schemeClr val="tx1"/>
                </a:solidFill>
                <a:latin typeface="+mn-ea"/>
              </a:rPr>
              <a:t>cannot express iterative algorithms.</a:t>
            </a:r>
          </a:p>
        </p:txBody>
      </p:sp>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Disadvantages of </a:t>
            </a:r>
            <a:r>
              <a:rPr lang="en" altLang="zh-CN" sz="3600" kern="100" dirty="0">
                <a:solidFill>
                  <a:schemeClr val="tx1"/>
                </a:solidFill>
                <a:latin typeface="+mn-ea"/>
                <a:cs typeface="Times New Roman" panose="02020603050405020304" pitchFamily="18" charset="0"/>
              </a:rPr>
              <a:t>Hive</a:t>
            </a:r>
          </a:p>
        </p:txBody>
      </p:sp>
      <p:sp>
        <p:nvSpPr>
          <p:cNvPr id="2" name="矩形 1"/>
          <p:cNvSpPr/>
          <p:nvPr/>
        </p:nvSpPr>
        <p:spPr>
          <a:xfrm>
            <a:off x="11018520" y="38779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矩形 2"/>
          <p:cNvSpPr/>
          <p:nvPr/>
        </p:nvSpPr>
        <p:spPr>
          <a:xfrm>
            <a:off x="11018520" y="4883150"/>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custDataLst>
      <p:tags r:id="rId1"/>
    </p:custDataLst>
    <p:extLst>
      <p:ext uri="{BB962C8B-B14F-4D97-AF65-F5344CB8AC3E}">
        <p14:creationId xmlns:p14="http://schemas.microsoft.com/office/powerpoint/2010/main" val="2591665652"/>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zh-CN" sz="3600" kern="100" dirty="0">
                <a:solidFill>
                  <a:schemeClr val="tx1"/>
                </a:solidFill>
                <a:latin typeface="+mn-ea"/>
                <a:cs typeface="Times New Roman" panose="02020603050405020304" pitchFamily="18" charset="0"/>
              </a:rPr>
              <a:t>Hive </a:t>
            </a:r>
            <a:r>
              <a:rPr lang="en" altLang="en-US" sz="3600" kern="100" dirty="0">
                <a:solidFill>
                  <a:schemeClr val="tx1"/>
                </a:solidFill>
                <a:latin typeface="+mn-ea"/>
                <a:cs typeface="Times New Roman" panose="02020603050405020304" pitchFamily="18" charset="0"/>
              </a:rPr>
              <a:t>Architecture</a:t>
            </a:r>
          </a:p>
        </p:txBody>
      </p:sp>
      <p:pic>
        <p:nvPicPr>
          <p:cNvPr id="9" name="图片 8" descr="Hive Architecture"/>
          <p:cNvPicPr/>
          <p:nvPr/>
        </p:nvPicPr>
        <p:blipFill>
          <a:blip r:embed="rId4" cstate="print"/>
          <a:srcRect/>
          <a:stretch>
            <a:fillRect/>
          </a:stretch>
        </p:blipFill>
        <p:spPr>
          <a:xfrm>
            <a:off x="795389" y="2053973"/>
            <a:ext cx="5995171" cy="3741874"/>
          </a:xfrm>
          <a:prstGeom prst="rect">
            <a:avLst/>
          </a:prstGeom>
          <a:noFill/>
          <a:ln w="9525">
            <a:noFill/>
            <a:miter lim="800000"/>
            <a:headEnd/>
            <a:tailEnd/>
          </a:ln>
        </p:spPr>
      </p:pic>
      <p:sp>
        <p:nvSpPr>
          <p:cNvPr id="10" name="Freeform 5"/>
          <p:cNvSpPr/>
          <p:nvPr/>
        </p:nvSpPr>
        <p:spPr bwMode="auto">
          <a:xfrm rot="5400000">
            <a:off x="7232726" y="2102679"/>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1" name="文本框 10"/>
          <p:cNvSpPr txBox="1"/>
          <p:nvPr/>
        </p:nvSpPr>
        <p:spPr>
          <a:xfrm>
            <a:off x="7265184" y="2220453"/>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01</a:t>
            </a:r>
          </a:p>
        </p:txBody>
      </p:sp>
      <p:sp>
        <p:nvSpPr>
          <p:cNvPr id="12" name="Freeform 5"/>
          <p:cNvSpPr/>
          <p:nvPr/>
        </p:nvSpPr>
        <p:spPr bwMode="auto">
          <a:xfrm rot="5400000">
            <a:off x="7232726" y="3513455"/>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3" name="文本框 12"/>
          <p:cNvSpPr txBox="1"/>
          <p:nvPr/>
        </p:nvSpPr>
        <p:spPr>
          <a:xfrm>
            <a:off x="7265184" y="3636050"/>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02</a:t>
            </a:r>
          </a:p>
        </p:txBody>
      </p:sp>
      <p:sp>
        <p:nvSpPr>
          <p:cNvPr id="14" name="Freeform 5"/>
          <p:cNvSpPr/>
          <p:nvPr/>
        </p:nvSpPr>
        <p:spPr bwMode="auto">
          <a:xfrm rot="5400000">
            <a:off x="7220540" y="4933836"/>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5" name="文本框 14"/>
          <p:cNvSpPr txBox="1"/>
          <p:nvPr/>
        </p:nvSpPr>
        <p:spPr>
          <a:xfrm>
            <a:off x="7252998" y="5051727"/>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03</a:t>
            </a:r>
          </a:p>
        </p:txBody>
      </p:sp>
      <p:sp>
        <p:nvSpPr>
          <p:cNvPr id="16" name="矩形 15"/>
          <p:cNvSpPr/>
          <p:nvPr/>
        </p:nvSpPr>
        <p:spPr>
          <a:xfrm>
            <a:off x="8189912" y="2083203"/>
            <a:ext cx="3695156"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矩形 16"/>
          <p:cNvSpPr/>
          <p:nvPr/>
        </p:nvSpPr>
        <p:spPr>
          <a:xfrm>
            <a:off x="11768616" y="2099713"/>
            <a:ext cx="111862"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8" name="文本框 17"/>
          <p:cNvSpPr txBox="1"/>
          <p:nvPr/>
        </p:nvSpPr>
        <p:spPr>
          <a:xfrm>
            <a:off x="8293453" y="2182263"/>
            <a:ext cx="338143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dirty="0">
                <a:solidFill>
                  <a:schemeClr val="tx1"/>
                </a:solidFill>
                <a:latin typeface="+mn-ea"/>
              </a:rPr>
              <a:t>Hive provides </a:t>
            </a:r>
            <a:r>
              <a:rPr lang="en" altLang="en-US" sz="1600" dirty="0">
                <a:solidFill>
                  <a:schemeClr val="tx1"/>
                </a:solidFill>
                <a:latin typeface="+mn-ea"/>
              </a:rPr>
              <a:t>multiple access methods </a:t>
            </a:r>
            <a:r>
              <a:rPr lang="en" altLang="en-US" sz="1600" dirty="0">
                <a:latin typeface="+mn-ea"/>
              </a:rPr>
              <a:t>such as </a:t>
            </a:r>
            <a:r>
              <a:rPr lang="en" altLang="en-US" sz="1600" dirty="0">
                <a:solidFill>
                  <a:schemeClr val="tx1"/>
                </a:solidFill>
                <a:latin typeface="+mn-ea"/>
              </a:rPr>
              <a:t>command line, browser </a:t>
            </a:r>
            <a:r>
              <a:rPr lang="en" altLang="en-US" sz="1600" dirty="0">
                <a:latin typeface="+mn-ea"/>
              </a:rPr>
              <a:t>web page and </a:t>
            </a:r>
            <a:r>
              <a:rPr lang="en" altLang="zh-CN" sz="1600" dirty="0">
                <a:latin typeface="+mn-ea"/>
              </a:rPr>
              <a:t>API .</a:t>
            </a:r>
          </a:p>
        </p:txBody>
      </p:sp>
      <p:sp>
        <p:nvSpPr>
          <p:cNvPr id="19" name="矩形 18"/>
          <p:cNvSpPr/>
          <p:nvPr/>
        </p:nvSpPr>
        <p:spPr>
          <a:xfrm>
            <a:off x="8189912" y="3468811"/>
            <a:ext cx="3708478"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 name="矩形 19"/>
          <p:cNvSpPr/>
          <p:nvPr/>
        </p:nvSpPr>
        <p:spPr>
          <a:xfrm>
            <a:off x="11764242" y="3468811"/>
            <a:ext cx="134148"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1" name="文本框 20"/>
          <p:cNvSpPr txBox="1"/>
          <p:nvPr/>
        </p:nvSpPr>
        <p:spPr>
          <a:xfrm>
            <a:off x="8324060" y="3571681"/>
            <a:ext cx="344018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dirty="0">
                <a:solidFill>
                  <a:schemeClr val="tx1"/>
                </a:solidFill>
                <a:latin typeface="+mn-ea"/>
              </a:rPr>
              <a:t>Hive </a:t>
            </a:r>
            <a:r>
              <a:rPr lang="en" altLang="en-US" sz="1600" dirty="0">
                <a:solidFill>
                  <a:schemeClr val="tx1"/>
                </a:solidFill>
                <a:latin typeface="+mn-ea"/>
              </a:rPr>
              <a:t>supports using a </a:t>
            </a:r>
            <a:r>
              <a:rPr lang="en" altLang="zh-CN" sz="1600" dirty="0">
                <a:solidFill>
                  <a:schemeClr val="tx1"/>
                </a:solidFill>
                <a:latin typeface="+mn-ea"/>
              </a:rPr>
              <a:t>MySQL </a:t>
            </a:r>
            <a:r>
              <a:rPr lang="en" altLang="en-US" sz="1600" dirty="0">
                <a:solidFill>
                  <a:schemeClr val="tx1"/>
                </a:solidFill>
                <a:latin typeface="+mn-ea"/>
              </a:rPr>
              <a:t>database to store its own metadata.</a:t>
            </a:r>
          </a:p>
        </p:txBody>
      </p:sp>
      <p:sp>
        <p:nvSpPr>
          <p:cNvPr id="22" name="矩形 21"/>
          <p:cNvSpPr/>
          <p:nvPr/>
        </p:nvSpPr>
        <p:spPr>
          <a:xfrm>
            <a:off x="8220519" y="4896635"/>
            <a:ext cx="3695156"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矩形 22"/>
          <p:cNvSpPr/>
          <p:nvPr/>
        </p:nvSpPr>
        <p:spPr>
          <a:xfrm>
            <a:off x="11799223" y="4913145"/>
            <a:ext cx="111862"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文本框 23"/>
          <p:cNvSpPr txBox="1"/>
          <p:nvPr/>
        </p:nvSpPr>
        <p:spPr>
          <a:xfrm>
            <a:off x="8324060" y="4995695"/>
            <a:ext cx="338143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dirty="0">
                <a:solidFill>
                  <a:schemeClr val="tx1"/>
                </a:solidFill>
                <a:latin typeface="+mn-ea"/>
              </a:rPr>
              <a:t>Hive </a:t>
            </a:r>
            <a:r>
              <a:rPr lang="en" altLang="en-US" sz="1600" dirty="0">
                <a:solidFill>
                  <a:schemeClr val="tx1"/>
                </a:solidFill>
                <a:latin typeface="+mn-ea"/>
              </a:rPr>
              <a:t>can directly access data stored in </a:t>
            </a:r>
            <a:r>
              <a:rPr lang="en" altLang="zh-CN" sz="1600" dirty="0">
                <a:solidFill>
                  <a:schemeClr val="tx1"/>
                </a:solidFill>
                <a:latin typeface="+mn-ea"/>
              </a:rPr>
              <a:t>HDFS </a:t>
            </a:r>
            <a:r>
              <a:rPr lang="en" altLang="en-US" sz="1600" dirty="0">
                <a:solidFill>
                  <a:schemeClr val="tx1"/>
                </a:solidFill>
                <a:latin typeface="+mn-ea"/>
              </a:rPr>
              <a:t>or </a:t>
            </a:r>
            <a:r>
              <a:rPr lang="en" altLang="zh-CN" sz="1600" dirty="0">
                <a:solidFill>
                  <a:schemeClr val="tx1"/>
                </a:solidFill>
                <a:latin typeface="+mn-ea"/>
              </a:rPr>
              <a:t>HBASE .</a:t>
            </a:r>
          </a:p>
        </p:txBody>
      </p:sp>
    </p:spTree>
    <p:custDataLst>
      <p:tags r:id="rId1"/>
    </p:custDataLst>
    <p:extLst>
      <p:ext uri="{BB962C8B-B14F-4D97-AF65-F5344CB8AC3E}">
        <p14:creationId xmlns:p14="http://schemas.microsoft.com/office/powerpoint/2010/main" val="375152001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zh-CN" sz="3600" kern="100" dirty="0">
                <a:solidFill>
                  <a:schemeClr val="tx1"/>
                </a:solidFill>
                <a:latin typeface="+mn-ea"/>
                <a:cs typeface="Times New Roman" panose="02020603050405020304" pitchFamily="18" charset="0"/>
              </a:rPr>
              <a:t>Hive </a:t>
            </a:r>
            <a:r>
              <a:rPr lang="en" altLang="en-US" sz="3600" kern="100" dirty="0">
                <a:solidFill>
                  <a:schemeClr val="tx1"/>
                </a:solidFill>
                <a:latin typeface="+mn-ea"/>
                <a:cs typeface="Times New Roman" panose="02020603050405020304" pitchFamily="18" charset="0"/>
              </a:rPr>
              <a:t>operating environment</a:t>
            </a:r>
          </a:p>
        </p:txBody>
      </p:sp>
      <p:pic>
        <p:nvPicPr>
          <p:cNvPr id="9" name="图片 8" descr="Hive环境设计"/>
          <p:cNvPicPr/>
          <p:nvPr/>
        </p:nvPicPr>
        <p:blipFill>
          <a:blip r:embed="rId4" cstate="print"/>
          <a:srcRect/>
          <a:stretch>
            <a:fillRect/>
          </a:stretch>
        </p:blipFill>
        <p:spPr>
          <a:xfrm>
            <a:off x="795389" y="2516347"/>
            <a:ext cx="5709914" cy="2995755"/>
          </a:xfrm>
          <a:prstGeom prst="rect">
            <a:avLst/>
          </a:prstGeom>
          <a:noFill/>
          <a:ln w="9525">
            <a:noFill/>
            <a:miter lim="800000"/>
            <a:headEnd/>
            <a:tailEnd/>
          </a:ln>
        </p:spPr>
      </p:pic>
      <p:sp>
        <p:nvSpPr>
          <p:cNvPr id="10" name="Freeform 5"/>
          <p:cNvSpPr/>
          <p:nvPr/>
        </p:nvSpPr>
        <p:spPr bwMode="auto">
          <a:xfrm rot="5400000">
            <a:off x="7232726" y="2102679"/>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1" name="文本框 10"/>
          <p:cNvSpPr txBox="1"/>
          <p:nvPr/>
        </p:nvSpPr>
        <p:spPr>
          <a:xfrm>
            <a:off x="7265184" y="2220453"/>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01</a:t>
            </a:r>
          </a:p>
        </p:txBody>
      </p:sp>
      <p:sp>
        <p:nvSpPr>
          <p:cNvPr id="12" name="Freeform 5"/>
          <p:cNvSpPr/>
          <p:nvPr/>
        </p:nvSpPr>
        <p:spPr bwMode="auto">
          <a:xfrm rot="5400000">
            <a:off x="7232726" y="3513455"/>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3" name="文本框 12"/>
          <p:cNvSpPr txBox="1"/>
          <p:nvPr/>
        </p:nvSpPr>
        <p:spPr>
          <a:xfrm>
            <a:off x="7265184" y="3636050"/>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02</a:t>
            </a:r>
          </a:p>
        </p:txBody>
      </p:sp>
      <p:sp>
        <p:nvSpPr>
          <p:cNvPr id="14" name="Freeform 5"/>
          <p:cNvSpPr/>
          <p:nvPr/>
        </p:nvSpPr>
        <p:spPr bwMode="auto">
          <a:xfrm rot="5400000">
            <a:off x="7220540" y="4933836"/>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5" name="文本框 14"/>
          <p:cNvSpPr txBox="1"/>
          <p:nvPr/>
        </p:nvSpPr>
        <p:spPr>
          <a:xfrm>
            <a:off x="7252998" y="5051727"/>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03</a:t>
            </a:r>
          </a:p>
        </p:txBody>
      </p:sp>
      <p:sp>
        <p:nvSpPr>
          <p:cNvPr id="16" name="矩形 15"/>
          <p:cNvSpPr/>
          <p:nvPr/>
        </p:nvSpPr>
        <p:spPr>
          <a:xfrm>
            <a:off x="8189912" y="2083203"/>
            <a:ext cx="3695156"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矩形 16"/>
          <p:cNvSpPr/>
          <p:nvPr/>
        </p:nvSpPr>
        <p:spPr>
          <a:xfrm>
            <a:off x="11768616" y="2099713"/>
            <a:ext cx="111862"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8" name="文本框 17"/>
          <p:cNvSpPr txBox="1"/>
          <p:nvPr/>
        </p:nvSpPr>
        <p:spPr>
          <a:xfrm>
            <a:off x="8293453" y="2182263"/>
            <a:ext cx="338143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dirty="0">
                <a:solidFill>
                  <a:schemeClr val="tx1"/>
                </a:solidFill>
                <a:latin typeface="+mn-ea"/>
              </a:rPr>
              <a:t>Hive </a:t>
            </a:r>
            <a:r>
              <a:rPr lang="en" altLang="en-US" sz="1600" dirty="0">
                <a:solidFill>
                  <a:schemeClr val="tx1"/>
                </a:solidFill>
                <a:latin typeface="+mn-ea"/>
              </a:rPr>
              <a:t>is a tool and does not need to be deployed on a </a:t>
            </a:r>
            <a:r>
              <a:rPr lang="en" altLang="zh-CN" sz="1600" dirty="0">
                <a:solidFill>
                  <a:schemeClr val="tx1"/>
                </a:solidFill>
                <a:latin typeface="+mn-ea"/>
              </a:rPr>
              <a:t>Hadoop </a:t>
            </a:r>
            <a:r>
              <a:rPr lang="en" altLang="en-US" sz="1600" dirty="0">
                <a:solidFill>
                  <a:schemeClr val="tx1"/>
                </a:solidFill>
                <a:latin typeface="+mn-ea"/>
              </a:rPr>
              <a:t>cluster.</a:t>
            </a:r>
          </a:p>
        </p:txBody>
      </p:sp>
      <p:sp>
        <p:nvSpPr>
          <p:cNvPr id="19" name="矩形 18"/>
          <p:cNvSpPr/>
          <p:nvPr/>
        </p:nvSpPr>
        <p:spPr>
          <a:xfrm>
            <a:off x="8189912" y="3468811"/>
            <a:ext cx="3708478"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 name="矩形 19"/>
          <p:cNvSpPr/>
          <p:nvPr/>
        </p:nvSpPr>
        <p:spPr>
          <a:xfrm>
            <a:off x="11764242" y="3468811"/>
            <a:ext cx="134148"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1" name="文本框 20"/>
          <p:cNvSpPr txBox="1"/>
          <p:nvPr/>
        </p:nvSpPr>
        <p:spPr>
          <a:xfrm>
            <a:off x="8324060" y="3571681"/>
            <a:ext cx="344018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dirty="0">
                <a:solidFill>
                  <a:schemeClr val="tx1"/>
                </a:solidFill>
                <a:latin typeface="+mn-ea"/>
              </a:rPr>
              <a:t>Hive </a:t>
            </a:r>
            <a:r>
              <a:rPr lang="en" altLang="en-US" sz="1600" dirty="0">
                <a:solidFill>
                  <a:schemeClr val="tx1"/>
                </a:solidFill>
                <a:latin typeface="+mn-ea"/>
              </a:rPr>
              <a:t>needs to be deployed on a host that can access the </a:t>
            </a:r>
            <a:r>
              <a:rPr lang="en" altLang="zh-CN" sz="1600" dirty="0">
                <a:solidFill>
                  <a:schemeClr val="tx1"/>
                </a:solidFill>
                <a:latin typeface="+mn-ea"/>
              </a:rPr>
              <a:t>Hadoop </a:t>
            </a:r>
            <a:r>
              <a:rPr lang="en" altLang="en-US" sz="1600" dirty="0">
                <a:solidFill>
                  <a:schemeClr val="tx1"/>
                </a:solidFill>
                <a:latin typeface="+mn-ea"/>
              </a:rPr>
              <a:t>cluster.</a:t>
            </a:r>
          </a:p>
        </p:txBody>
      </p:sp>
      <p:sp>
        <p:nvSpPr>
          <p:cNvPr id="22" name="矩形 21"/>
          <p:cNvSpPr/>
          <p:nvPr/>
        </p:nvSpPr>
        <p:spPr>
          <a:xfrm>
            <a:off x="8220519" y="4896635"/>
            <a:ext cx="3695156"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矩形 22"/>
          <p:cNvSpPr/>
          <p:nvPr/>
        </p:nvSpPr>
        <p:spPr>
          <a:xfrm>
            <a:off x="11799223" y="4913145"/>
            <a:ext cx="111862"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文本框 23"/>
          <p:cNvSpPr txBox="1"/>
          <p:nvPr/>
        </p:nvSpPr>
        <p:spPr>
          <a:xfrm>
            <a:off x="8324060" y="4995695"/>
            <a:ext cx="338143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dirty="0">
                <a:solidFill>
                  <a:schemeClr val="tx1"/>
                </a:solidFill>
                <a:latin typeface="+mn-ea"/>
              </a:rPr>
              <a:t>Hive </a:t>
            </a:r>
            <a:r>
              <a:rPr lang="en" altLang="en-US" sz="1600" dirty="0">
                <a:solidFill>
                  <a:schemeClr val="tx1"/>
                </a:solidFill>
                <a:latin typeface="+mn-ea"/>
              </a:rPr>
              <a:t>relies on </a:t>
            </a:r>
            <a:r>
              <a:rPr lang="en" altLang="zh-CN" sz="1600" dirty="0">
                <a:solidFill>
                  <a:schemeClr val="tx1"/>
                </a:solidFill>
                <a:latin typeface="+mn-ea"/>
              </a:rPr>
              <a:t>MySQL to store metadata, and MySQL </a:t>
            </a:r>
            <a:r>
              <a:rPr lang="en" altLang="en-US" sz="1600" dirty="0">
                <a:solidFill>
                  <a:schemeClr val="tx1"/>
                </a:solidFill>
                <a:latin typeface="+mn-ea"/>
              </a:rPr>
              <a:t>needs to be configured in the configuration file .</a:t>
            </a:r>
          </a:p>
        </p:txBody>
      </p:sp>
    </p:spTree>
    <p:custDataLst>
      <p:tags r:id="rId1"/>
    </p:custDataLst>
    <p:extLst>
      <p:ext uri="{BB962C8B-B14F-4D97-AF65-F5344CB8AC3E}">
        <p14:creationId xmlns:p14="http://schemas.microsoft.com/office/powerpoint/2010/main" val="204711706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7208786"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zh-CN" sz="3600" kern="100" dirty="0">
                <a:solidFill>
                  <a:schemeClr val="tx1"/>
                </a:solidFill>
                <a:latin typeface="+mn-ea"/>
                <a:cs typeface="Times New Roman" panose="02020603050405020304" pitchFamily="18" charset="0"/>
              </a:rPr>
              <a:t>Hive </a:t>
            </a:r>
            <a:r>
              <a:rPr lang="en" altLang="en-US" sz="3600" kern="100" dirty="0">
                <a:latin typeface="+mn-ea"/>
                <a:cs typeface="Times New Roman" panose="02020603050405020304" pitchFamily="18" charset="0"/>
              </a:rPr>
              <a:t>table design </a:t>
            </a:r>
            <a:r>
              <a:rPr lang="en" altLang="zh-CN" sz="3600" kern="100" dirty="0">
                <a:latin typeface="+mn-ea"/>
                <a:cs typeface="Times New Roman" panose="02020603050405020304" pitchFamily="18" charset="0"/>
              </a:rPr>
              <a:t>- </a:t>
            </a:r>
            <a:r>
              <a:rPr lang="en" altLang="en-US" sz="3600" kern="100" dirty="0">
                <a:solidFill>
                  <a:schemeClr val="tx1"/>
                </a:solidFill>
                <a:latin typeface="+mn-ea"/>
                <a:cs typeface="Times New Roman" panose="02020603050405020304" pitchFamily="18" charset="0"/>
              </a:rPr>
              <a:t>four types of tables supported by Hive</a:t>
            </a:r>
          </a:p>
        </p:txBody>
      </p:sp>
      <p:grpSp>
        <p:nvGrpSpPr>
          <p:cNvPr id="9" name="组合 8"/>
          <p:cNvGrpSpPr/>
          <p:nvPr/>
        </p:nvGrpSpPr>
        <p:grpSpPr>
          <a:xfrm>
            <a:off x="336460" y="1984539"/>
            <a:ext cx="2632518" cy="3820898"/>
            <a:chOff x="1565" y="3934"/>
            <a:chExt cx="3556" cy="5177"/>
          </a:xfrm>
        </p:grpSpPr>
        <p:sp>
          <p:nvSpPr>
            <p:cNvPr id="10" name="Rectangle 17"/>
            <p:cNvSpPr/>
            <p:nvPr/>
          </p:nvSpPr>
          <p:spPr>
            <a:xfrm>
              <a:off x="1565" y="3934"/>
              <a:ext cx="3556" cy="5177"/>
            </a:xfrm>
            <a:prstGeom prst="rect">
              <a:avLst/>
            </a:prstGeom>
            <a:solidFill>
              <a:srgbClr val="FFC0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11"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12" name="椭圆 11"/>
          <p:cNvSpPr/>
          <p:nvPr/>
        </p:nvSpPr>
        <p:spPr>
          <a:xfrm>
            <a:off x="2359570" y="2124874"/>
            <a:ext cx="77002"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文本框 12"/>
          <p:cNvSpPr txBox="1"/>
          <p:nvPr/>
        </p:nvSpPr>
        <p:spPr>
          <a:xfrm>
            <a:off x="584746" y="3010699"/>
            <a:ext cx="2318092" cy="28007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 altLang="en-US" sz="1600" dirty="0">
                <a:solidFill>
                  <a:schemeClr val="tx1"/>
                </a:solidFill>
                <a:latin typeface="+mn-ea"/>
              </a:rPr>
              <a:t>Please add the text you need. Please add the text you need. </a:t>
            </a:r>
            <a:r>
              <a:rPr lang="en" altLang="en-US" sz="1600" dirty="0">
                <a:solidFill>
                  <a:schemeClr val="tx1"/>
                </a:solidFill>
                <a:latin typeface="+mn-ea"/>
                <a:sym typeface="+mn-ea"/>
              </a:rPr>
              <a:t>Please add the text you need. Please add the text you need. Please add the text you need. Please add the text you need. Please add the text you need. Please add the text you need.</a:t>
            </a:r>
          </a:p>
        </p:txBody>
      </p:sp>
      <p:sp>
        <p:nvSpPr>
          <p:cNvPr id="14" name="文本框 13"/>
          <p:cNvSpPr txBox="1"/>
          <p:nvPr/>
        </p:nvSpPr>
        <p:spPr>
          <a:xfrm>
            <a:off x="584746" y="2443644"/>
            <a:ext cx="2318092" cy="361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pPr>
            <a:r>
              <a:rPr lang="en" altLang="en-US" sz="1600" dirty="0">
                <a:solidFill>
                  <a:schemeClr val="tx1"/>
                </a:solidFill>
                <a:latin typeface="+mn-ea"/>
              </a:rPr>
              <a:t>title</a:t>
            </a:r>
          </a:p>
        </p:txBody>
      </p:sp>
      <p:grpSp>
        <p:nvGrpSpPr>
          <p:cNvPr id="15" name="组合 14"/>
          <p:cNvGrpSpPr/>
          <p:nvPr/>
        </p:nvGrpSpPr>
        <p:grpSpPr>
          <a:xfrm>
            <a:off x="3347617" y="1984539"/>
            <a:ext cx="2632518" cy="3820898"/>
            <a:chOff x="1565" y="3934"/>
            <a:chExt cx="3556" cy="5177"/>
          </a:xfrm>
        </p:grpSpPr>
        <p:sp>
          <p:nvSpPr>
            <p:cNvPr id="16" name="Rectangle 17"/>
            <p:cNvSpPr/>
            <p:nvPr/>
          </p:nvSpPr>
          <p:spPr>
            <a:xfrm>
              <a:off x="1565" y="3934"/>
              <a:ext cx="3556" cy="5177"/>
            </a:xfrm>
            <a:prstGeom prst="rect">
              <a:avLst/>
            </a:prstGeom>
            <a:solidFill>
              <a:srgbClr val="1E497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17"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18" name="椭圆 17"/>
          <p:cNvSpPr/>
          <p:nvPr/>
        </p:nvSpPr>
        <p:spPr>
          <a:xfrm>
            <a:off x="5370727" y="2124874"/>
            <a:ext cx="77002"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18"/>
          <p:cNvSpPr txBox="1"/>
          <p:nvPr/>
        </p:nvSpPr>
        <p:spPr>
          <a:xfrm>
            <a:off x="3595903" y="3010699"/>
            <a:ext cx="2318092" cy="28007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 altLang="en-US" sz="1600" dirty="0">
                <a:solidFill>
                  <a:schemeClr val="bg1"/>
                </a:solidFill>
                <a:latin typeface="+mn-ea"/>
              </a:rPr>
              <a:t>Please add the text you need. Please add the text you need. </a:t>
            </a:r>
            <a:r>
              <a:rPr lang="en" altLang="en-US" sz="1600" dirty="0">
                <a:solidFill>
                  <a:schemeClr val="bg1"/>
                </a:solidFill>
                <a:latin typeface="+mn-ea"/>
                <a:sym typeface="+mn-ea"/>
              </a:rPr>
              <a:t>Please add the text you need. Please add the text you need. Please add the text you need. Please add the text you need. Please add the text you need. Please add the text you need.</a:t>
            </a:r>
          </a:p>
        </p:txBody>
      </p:sp>
      <p:sp>
        <p:nvSpPr>
          <p:cNvPr id="20" name="文本框 19"/>
          <p:cNvSpPr txBox="1"/>
          <p:nvPr/>
        </p:nvSpPr>
        <p:spPr>
          <a:xfrm>
            <a:off x="3595903" y="2443644"/>
            <a:ext cx="2318092" cy="361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pPr>
            <a:r>
              <a:rPr lang="en" altLang="en-US" sz="1600" dirty="0">
                <a:solidFill>
                  <a:schemeClr val="bg1"/>
                </a:solidFill>
                <a:latin typeface="+mn-ea"/>
              </a:rPr>
              <a:t>title</a:t>
            </a:r>
          </a:p>
        </p:txBody>
      </p:sp>
      <p:grpSp>
        <p:nvGrpSpPr>
          <p:cNvPr id="21" name="组合 20"/>
          <p:cNvGrpSpPr/>
          <p:nvPr/>
        </p:nvGrpSpPr>
        <p:grpSpPr>
          <a:xfrm>
            <a:off x="488860" y="2136939"/>
            <a:ext cx="2345366" cy="3668859"/>
            <a:chOff x="1565" y="3934"/>
            <a:chExt cx="3556" cy="4971"/>
          </a:xfrm>
        </p:grpSpPr>
        <p:sp>
          <p:nvSpPr>
            <p:cNvPr id="22" name="Rectangle 17"/>
            <p:cNvSpPr/>
            <p:nvPr/>
          </p:nvSpPr>
          <p:spPr>
            <a:xfrm>
              <a:off x="1565" y="3934"/>
              <a:ext cx="3556" cy="4971"/>
            </a:xfrm>
            <a:prstGeom prst="rect">
              <a:avLst/>
            </a:prstGeom>
            <a:solidFill>
              <a:srgbClr val="FFC0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23"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24" name="椭圆 23"/>
          <p:cNvSpPr/>
          <p:nvPr/>
        </p:nvSpPr>
        <p:spPr>
          <a:xfrm>
            <a:off x="2511970" y="2277274"/>
            <a:ext cx="64965"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24"/>
          <p:cNvSpPr txBox="1"/>
          <p:nvPr/>
        </p:nvSpPr>
        <p:spPr>
          <a:xfrm>
            <a:off x="737146" y="3163099"/>
            <a:ext cx="1955736" cy="9048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 altLang="en-US" sz="1600" dirty="0">
                <a:solidFill>
                  <a:schemeClr val="tx1"/>
                </a:solidFill>
                <a:latin typeface="+mn-ea"/>
                <a:sym typeface="+mn-ea"/>
              </a:rPr>
              <a:t>When you delete an internal table, the related metadata and data on </a:t>
            </a:r>
            <a:r>
              <a:rPr lang="en" altLang="zh-CN" sz="1600" dirty="0">
                <a:solidFill>
                  <a:schemeClr val="tx1"/>
                </a:solidFill>
                <a:latin typeface="+mn-ea"/>
                <a:sym typeface="+mn-ea"/>
              </a:rPr>
              <a:t>HDFS are also deleted.</a:t>
            </a:r>
          </a:p>
        </p:txBody>
      </p:sp>
      <p:sp>
        <p:nvSpPr>
          <p:cNvPr id="26" name="文本框 25"/>
          <p:cNvSpPr txBox="1"/>
          <p:nvPr/>
        </p:nvSpPr>
        <p:spPr>
          <a:xfrm>
            <a:off x="737146" y="2596044"/>
            <a:ext cx="1955736" cy="344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pPr>
            <a:r>
              <a:rPr lang="en" altLang="en-US" sz="1600" dirty="0">
                <a:solidFill>
                  <a:schemeClr val="tx1"/>
                </a:solidFill>
                <a:latin typeface="+mn-ea"/>
              </a:rPr>
              <a:t>Internal table</a:t>
            </a:r>
          </a:p>
        </p:txBody>
      </p:sp>
      <p:grpSp>
        <p:nvGrpSpPr>
          <p:cNvPr id="27" name="组合 26"/>
          <p:cNvGrpSpPr/>
          <p:nvPr/>
        </p:nvGrpSpPr>
        <p:grpSpPr>
          <a:xfrm>
            <a:off x="3500016" y="2136939"/>
            <a:ext cx="2399675" cy="3668498"/>
            <a:chOff x="1565" y="3934"/>
            <a:chExt cx="3556" cy="5177"/>
          </a:xfrm>
        </p:grpSpPr>
        <p:sp>
          <p:nvSpPr>
            <p:cNvPr id="34" name="Rectangle 17"/>
            <p:cNvSpPr/>
            <p:nvPr/>
          </p:nvSpPr>
          <p:spPr>
            <a:xfrm>
              <a:off x="1565" y="3934"/>
              <a:ext cx="3556" cy="5177"/>
            </a:xfrm>
            <a:prstGeom prst="rect">
              <a:avLst/>
            </a:prstGeom>
            <a:solidFill>
              <a:srgbClr val="1E497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35"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36" name="椭圆 35"/>
          <p:cNvSpPr/>
          <p:nvPr/>
        </p:nvSpPr>
        <p:spPr>
          <a:xfrm>
            <a:off x="5523127" y="2277274"/>
            <a:ext cx="64965"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7" name="文本框 36"/>
          <p:cNvSpPr txBox="1"/>
          <p:nvPr/>
        </p:nvSpPr>
        <p:spPr>
          <a:xfrm>
            <a:off x="3748303" y="3163099"/>
            <a:ext cx="1955736" cy="9048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 altLang="en-US" sz="1600" dirty="0">
                <a:solidFill>
                  <a:schemeClr val="bg1"/>
                </a:solidFill>
                <a:latin typeface="+mn-ea"/>
                <a:sym typeface="+mn-ea"/>
              </a:rPr>
              <a:t>When deleting an external table, only the table information (metadata) is deleted.</a:t>
            </a:r>
          </a:p>
        </p:txBody>
      </p:sp>
      <p:sp>
        <p:nvSpPr>
          <p:cNvPr id="38" name="文本框 37"/>
          <p:cNvSpPr txBox="1"/>
          <p:nvPr/>
        </p:nvSpPr>
        <p:spPr>
          <a:xfrm>
            <a:off x="3748303" y="2596044"/>
            <a:ext cx="1955736" cy="344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pPr>
            <a:r>
              <a:rPr lang="en" altLang="en-US" sz="1600" dirty="0">
                <a:solidFill>
                  <a:schemeClr val="bg1"/>
                </a:solidFill>
                <a:latin typeface="+mn-ea"/>
              </a:rPr>
              <a:t>External Table</a:t>
            </a:r>
          </a:p>
        </p:txBody>
      </p:sp>
      <p:grpSp>
        <p:nvGrpSpPr>
          <p:cNvPr id="39" name="组合 38"/>
          <p:cNvGrpSpPr/>
          <p:nvPr/>
        </p:nvGrpSpPr>
        <p:grpSpPr>
          <a:xfrm>
            <a:off x="6331500" y="1984539"/>
            <a:ext cx="2632518" cy="3820898"/>
            <a:chOff x="1565" y="3934"/>
            <a:chExt cx="3556" cy="5177"/>
          </a:xfrm>
        </p:grpSpPr>
        <p:sp>
          <p:nvSpPr>
            <p:cNvPr id="41" name="Rectangle 17"/>
            <p:cNvSpPr/>
            <p:nvPr/>
          </p:nvSpPr>
          <p:spPr>
            <a:xfrm>
              <a:off x="1565" y="3934"/>
              <a:ext cx="3556" cy="5177"/>
            </a:xfrm>
            <a:prstGeom prst="rect">
              <a:avLst/>
            </a:prstGeom>
            <a:solidFill>
              <a:srgbClr val="FFC0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42"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43" name="椭圆 42"/>
          <p:cNvSpPr/>
          <p:nvPr/>
        </p:nvSpPr>
        <p:spPr>
          <a:xfrm>
            <a:off x="8354610" y="2124874"/>
            <a:ext cx="77002"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4" name="文本框 43"/>
          <p:cNvSpPr txBox="1"/>
          <p:nvPr/>
        </p:nvSpPr>
        <p:spPr>
          <a:xfrm>
            <a:off x="6579786" y="3010699"/>
            <a:ext cx="2318092" cy="28007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 altLang="en-US" sz="1600" dirty="0">
                <a:solidFill>
                  <a:schemeClr val="tx1"/>
                </a:solidFill>
                <a:latin typeface="+mn-ea"/>
              </a:rPr>
              <a:t>Please add the text you need. Please add the text you need. </a:t>
            </a:r>
            <a:r>
              <a:rPr lang="en" altLang="en-US" sz="1600" dirty="0">
                <a:solidFill>
                  <a:schemeClr val="tx1"/>
                </a:solidFill>
                <a:latin typeface="+mn-ea"/>
                <a:sym typeface="+mn-ea"/>
              </a:rPr>
              <a:t>Please add the text you need. Please add the text you need. Please add the text you need. Please add the text you need. Please add the text you need. Please add the text you need.</a:t>
            </a:r>
          </a:p>
        </p:txBody>
      </p:sp>
      <p:sp>
        <p:nvSpPr>
          <p:cNvPr id="45" name="文本框 44"/>
          <p:cNvSpPr txBox="1"/>
          <p:nvPr/>
        </p:nvSpPr>
        <p:spPr>
          <a:xfrm>
            <a:off x="6579786" y="2443644"/>
            <a:ext cx="2318092" cy="361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pPr>
            <a:r>
              <a:rPr lang="en" altLang="en-US" sz="1600" dirty="0">
                <a:solidFill>
                  <a:schemeClr val="tx1"/>
                </a:solidFill>
                <a:latin typeface="+mn-ea"/>
              </a:rPr>
              <a:t>title</a:t>
            </a:r>
          </a:p>
        </p:txBody>
      </p:sp>
      <p:grpSp>
        <p:nvGrpSpPr>
          <p:cNvPr id="46" name="组合 45"/>
          <p:cNvGrpSpPr/>
          <p:nvPr/>
        </p:nvGrpSpPr>
        <p:grpSpPr>
          <a:xfrm>
            <a:off x="9329686" y="2001021"/>
            <a:ext cx="2632518" cy="3820898"/>
            <a:chOff x="1565" y="3934"/>
            <a:chExt cx="3556" cy="5177"/>
          </a:xfrm>
        </p:grpSpPr>
        <p:sp>
          <p:nvSpPr>
            <p:cNvPr id="47" name="Rectangle 17"/>
            <p:cNvSpPr/>
            <p:nvPr/>
          </p:nvSpPr>
          <p:spPr>
            <a:xfrm>
              <a:off x="1565" y="3934"/>
              <a:ext cx="3556" cy="5177"/>
            </a:xfrm>
            <a:prstGeom prst="rect">
              <a:avLst/>
            </a:prstGeom>
            <a:solidFill>
              <a:srgbClr val="1E497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48"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49" name="椭圆 48"/>
          <p:cNvSpPr/>
          <p:nvPr/>
        </p:nvSpPr>
        <p:spPr>
          <a:xfrm>
            <a:off x="11352796" y="2141356"/>
            <a:ext cx="77002"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0" name="文本框 49"/>
          <p:cNvSpPr txBox="1"/>
          <p:nvPr/>
        </p:nvSpPr>
        <p:spPr>
          <a:xfrm>
            <a:off x="9577972" y="3027181"/>
            <a:ext cx="2318092" cy="28007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 altLang="en-US" sz="1600" dirty="0">
                <a:solidFill>
                  <a:schemeClr val="bg1"/>
                </a:solidFill>
                <a:latin typeface="+mn-ea"/>
              </a:rPr>
              <a:t>Please add the text you need. Please add the text you need. </a:t>
            </a:r>
            <a:r>
              <a:rPr lang="en" altLang="en-US" sz="1600" dirty="0">
                <a:solidFill>
                  <a:schemeClr val="bg1"/>
                </a:solidFill>
                <a:latin typeface="+mn-ea"/>
                <a:sym typeface="+mn-ea"/>
              </a:rPr>
              <a:t>Please add the text you need. Please add the text you need. Please add the text you need. Please add the text you need. Please add the text you need. Please add the text you need.</a:t>
            </a:r>
          </a:p>
        </p:txBody>
      </p:sp>
      <p:sp>
        <p:nvSpPr>
          <p:cNvPr id="51" name="文本框 50"/>
          <p:cNvSpPr txBox="1"/>
          <p:nvPr/>
        </p:nvSpPr>
        <p:spPr>
          <a:xfrm>
            <a:off x="9577972" y="2460126"/>
            <a:ext cx="2318092" cy="361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pPr>
            <a:r>
              <a:rPr lang="en" altLang="en-US" sz="1600" dirty="0">
                <a:solidFill>
                  <a:schemeClr val="bg1"/>
                </a:solidFill>
                <a:latin typeface="+mn-ea"/>
              </a:rPr>
              <a:t>title</a:t>
            </a:r>
          </a:p>
        </p:txBody>
      </p:sp>
      <p:grpSp>
        <p:nvGrpSpPr>
          <p:cNvPr id="52" name="组合 51"/>
          <p:cNvGrpSpPr/>
          <p:nvPr/>
        </p:nvGrpSpPr>
        <p:grpSpPr>
          <a:xfrm>
            <a:off x="6483900" y="2136939"/>
            <a:ext cx="2268214" cy="3668859"/>
            <a:chOff x="1565" y="3934"/>
            <a:chExt cx="3556" cy="4971"/>
          </a:xfrm>
        </p:grpSpPr>
        <p:sp>
          <p:nvSpPr>
            <p:cNvPr id="53" name="Rectangle 17"/>
            <p:cNvSpPr/>
            <p:nvPr/>
          </p:nvSpPr>
          <p:spPr>
            <a:xfrm>
              <a:off x="1565" y="3934"/>
              <a:ext cx="3556" cy="4971"/>
            </a:xfrm>
            <a:prstGeom prst="rect">
              <a:avLst/>
            </a:prstGeom>
            <a:solidFill>
              <a:srgbClr val="FFC0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54"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55" name="椭圆 54"/>
          <p:cNvSpPr/>
          <p:nvPr/>
        </p:nvSpPr>
        <p:spPr>
          <a:xfrm>
            <a:off x="8507010" y="2277274"/>
            <a:ext cx="64965"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6" name="文本框 55"/>
          <p:cNvSpPr txBox="1"/>
          <p:nvPr/>
        </p:nvSpPr>
        <p:spPr>
          <a:xfrm>
            <a:off x="6732186" y="3163099"/>
            <a:ext cx="1955736" cy="1175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 altLang="en-US" sz="1600" dirty="0">
                <a:solidFill>
                  <a:schemeClr val="tx1"/>
                </a:solidFill>
                <a:latin typeface="+mn-ea"/>
                <a:sym typeface="+mn-ea"/>
              </a:rPr>
              <a:t>Use different directories to organize tables into partitions to improve the efficiency of queries that limit partitions.</a:t>
            </a:r>
          </a:p>
        </p:txBody>
      </p:sp>
      <p:sp>
        <p:nvSpPr>
          <p:cNvPr id="57" name="文本框 56"/>
          <p:cNvSpPr txBox="1"/>
          <p:nvPr/>
        </p:nvSpPr>
        <p:spPr>
          <a:xfrm>
            <a:off x="6732186" y="2596044"/>
            <a:ext cx="1955736" cy="344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pPr>
            <a:r>
              <a:rPr lang="en" altLang="en-US" sz="1600" dirty="0">
                <a:solidFill>
                  <a:schemeClr val="tx1"/>
                </a:solidFill>
                <a:latin typeface="+mn-ea"/>
              </a:rPr>
              <a:t>Partition Table</a:t>
            </a:r>
          </a:p>
        </p:txBody>
      </p:sp>
      <p:grpSp>
        <p:nvGrpSpPr>
          <p:cNvPr id="58" name="组合 57"/>
          <p:cNvGrpSpPr/>
          <p:nvPr/>
        </p:nvGrpSpPr>
        <p:grpSpPr>
          <a:xfrm>
            <a:off x="9482086" y="2153421"/>
            <a:ext cx="2413978" cy="3668498"/>
            <a:chOff x="1565" y="3934"/>
            <a:chExt cx="3556" cy="5177"/>
          </a:xfrm>
        </p:grpSpPr>
        <p:sp>
          <p:nvSpPr>
            <p:cNvPr id="59" name="Rectangle 17"/>
            <p:cNvSpPr/>
            <p:nvPr/>
          </p:nvSpPr>
          <p:spPr>
            <a:xfrm>
              <a:off x="1565" y="3934"/>
              <a:ext cx="3556" cy="5177"/>
            </a:xfrm>
            <a:prstGeom prst="rect">
              <a:avLst/>
            </a:prstGeom>
            <a:solidFill>
              <a:srgbClr val="1E497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60"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61" name="椭圆 60"/>
          <p:cNvSpPr/>
          <p:nvPr/>
        </p:nvSpPr>
        <p:spPr>
          <a:xfrm>
            <a:off x="11505196" y="2293756"/>
            <a:ext cx="64965"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2" name="文本框 61"/>
          <p:cNvSpPr txBox="1"/>
          <p:nvPr/>
        </p:nvSpPr>
        <p:spPr>
          <a:xfrm>
            <a:off x="9730372" y="3179581"/>
            <a:ext cx="1955736" cy="9048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 altLang="en-US" sz="1600" dirty="0">
                <a:solidFill>
                  <a:schemeClr val="bg1"/>
                </a:solidFill>
                <a:latin typeface="+mn-ea"/>
                <a:sym typeface="+mn-ea"/>
              </a:rPr>
              <a:t>Use </a:t>
            </a:r>
            <a:r>
              <a:rPr lang="en" altLang="zh-CN" sz="1600" dirty="0">
                <a:solidFill>
                  <a:schemeClr val="bg1"/>
                </a:solidFill>
                <a:latin typeface="+mn-ea"/>
                <a:sym typeface="+mn-ea"/>
              </a:rPr>
              <a:t>hash </a:t>
            </a:r>
            <a:r>
              <a:rPr lang="en" altLang="en-US" sz="1600" dirty="0">
                <a:solidFill>
                  <a:schemeClr val="bg1"/>
                </a:solidFill>
                <a:latin typeface="+mn-ea"/>
                <a:sym typeface="+mn-ea"/>
              </a:rPr>
              <a:t>values to further divide data and improve query efficiency.</a:t>
            </a:r>
          </a:p>
        </p:txBody>
      </p:sp>
      <p:sp>
        <p:nvSpPr>
          <p:cNvPr id="63" name="文本框 62"/>
          <p:cNvSpPr txBox="1"/>
          <p:nvPr/>
        </p:nvSpPr>
        <p:spPr>
          <a:xfrm>
            <a:off x="9730372" y="2612526"/>
            <a:ext cx="1955736" cy="344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pPr>
            <a:r>
              <a:rPr lang="en" altLang="en-US" sz="1600" dirty="0">
                <a:solidFill>
                  <a:schemeClr val="bg1"/>
                </a:solidFill>
                <a:latin typeface="+mn-ea"/>
              </a:rPr>
              <a:t>Bucket table </a:t>
            </a:r>
            <a:r>
              <a:rPr lang="en" altLang="zh-CN" sz="1600" dirty="0">
                <a:solidFill>
                  <a:schemeClr val="bg1"/>
                </a:solidFill>
                <a:latin typeface="+mn-ea"/>
              </a:rPr>
              <a:t>( </a:t>
            </a:r>
            <a:r>
              <a:rPr lang="en" altLang="en-US" sz="1600">
                <a:solidFill>
                  <a:schemeClr val="bg1"/>
                </a:solidFill>
                <a:latin typeface="+mn-ea"/>
              </a:rPr>
              <a:t>bucket table </a:t>
            </a:r>
            <a:r>
              <a:rPr lang="en" altLang="zh-CN" sz="1600">
                <a:solidFill>
                  <a:schemeClr val="bg1"/>
                </a:solidFill>
                <a:latin typeface="+mn-ea"/>
              </a:rPr>
              <a:t>)</a:t>
            </a:r>
            <a:endParaRPr lang="zh-CN" altLang="en-US" sz="1600" dirty="0">
              <a:solidFill>
                <a:schemeClr val="bg1"/>
              </a:solidFill>
              <a:latin typeface="+mn-ea"/>
            </a:endParaRPr>
          </a:p>
        </p:txBody>
      </p:sp>
    </p:spTree>
    <p:custDataLst>
      <p:tags r:id="rId1"/>
    </p:custDataLst>
    <p:extLst>
      <p:ext uri="{BB962C8B-B14F-4D97-AF65-F5344CB8AC3E}">
        <p14:creationId xmlns:p14="http://schemas.microsoft.com/office/powerpoint/2010/main" val="411546435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545465" y="-37984"/>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zh-CN" sz="3600" kern="100" dirty="0">
                <a:solidFill>
                  <a:schemeClr val="tx1"/>
                </a:solidFill>
                <a:latin typeface="+mn-ea"/>
                <a:cs typeface="Times New Roman" panose="02020603050405020304" pitchFamily="18" charset="0"/>
              </a:rPr>
              <a:t>Hive </a:t>
            </a:r>
            <a:r>
              <a:rPr lang="en" altLang="en-US" sz="3600" kern="100" dirty="0">
                <a:solidFill>
                  <a:schemeClr val="tx1"/>
                </a:solidFill>
                <a:latin typeface="+mn-ea"/>
                <a:cs typeface="Times New Roman" panose="02020603050405020304" pitchFamily="18" charset="0"/>
              </a:rPr>
              <a:t>Table Design</a:t>
            </a:r>
          </a:p>
        </p:txBody>
      </p:sp>
      <p:pic>
        <p:nvPicPr>
          <p:cNvPr id="3" name="图片 2">
            <a:extLst>
              <a:ext uri="{FF2B5EF4-FFF2-40B4-BE49-F238E27FC236}">
                <a16:creationId xmlns:a16="http://schemas.microsoft.com/office/drawing/2014/main" id="{40F5C236-515B-47AE-8CB5-558BAA0E20B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37160" y="2783162"/>
            <a:ext cx="5993313" cy="3479207"/>
          </a:xfrm>
          <a:prstGeom prst="rect">
            <a:avLst/>
          </a:prstGeom>
        </p:spPr>
      </p:pic>
      <p:sp>
        <p:nvSpPr>
          <p:cNvPr id="11" name="Freeform 5">
            <a:extLst>
              <a:ext uri="{FF2B5EF4-FFF2-40B4-BE49-F238E27FC236}">
                <a16:creationId xmlns:a16="http://schemas.microsoft.com/office/drawing/2014/main" id="{1FB5F245-7DE2-49EC-AC2E-AB7A5B2AB1E0}"/>
              </a:ext>
            </a:extLst>
          </p:cNvPr>
          <p:cNvSpPr/>
          <p:nvPr/>
        </p:nvSpPr>
        <p:spPr bwMode="auto">
          <a:xfrm rot="5400000">
            <a:off x="6046760" y="2426617"/>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2" name="文本框 11">
            <a:extLst>
              <a:ext uri="{FF2B5EF4-FFF2-40B4-BE49-F238E27FC236}">
                <a16:creationId xmlns:a16="http://schemas.microsoft.com/office/drawing/2014/main" id="{687A92DA-12F4-4292-BDE6-8C08571101F7}"/>
              </a:ext>
            </a:extLst>
          </p:cNvPr>
          <p:cNvSpPr txBox="1"/>
          <p:nvPr/>
        </p:nvSpPr>
        <p:spPr>
          <a:xfrm>
            <a:off x="6079218" y="2544391"/>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01</a:t>
            </a:r>
          </a:p>
        </p:txBody>
      </p:sp>
      <p:sp>
        <p:nvSpPr>
          <p:cNvPr id="13" name="矩形 12">
            <a:extLst>
              <a:ext uri="{FF2B5EF4-FFF2-40B4-BE49-F238E27FC236}">
                <a16:creationId xmlns:a16="http://schemas.microsoft.com/office/drawing/2014/main" id="{A10AF7F5-4F7B-43EC-BE5F-7FD5922BAD54}"/>
              </a:ext>
            </a:extLst>
          </p:cNvPr>
          <p:cNvSpPr/>
          <p:nvPr/>
        </p:nvSpPr>
        <p:spPr>
          <a:xfrm>
            <a:off x="7003381" y="2381973"/>
            <a:ext cx="4950459"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4" name="矩形 13">
            <a:extLst>
              <a:ext uri="{FF2B5EF4-FFF2-40B4-BE49-F238E27FC236}">
                <a16:creationId xmlns:a16="http://schemas.microsoft.com/office/drawing/2014/main" id="{775125F7-2B89-409C-9851-949621408B22}"/>
              </a:ext>
            </a:extLst>
          </p:cNvPr>
          <p:cNvSpPr/>
          <p:nvPr/>
        </p:nvSpPr>
        <p:spPr>
          <a:xfrm>
            <a:off x="11814430" y="2398483"/>
            <a:ext cx="13941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 name="文本框 14">
            <a:extLst>
              <a:ext uri="{FF2B5EF4-FFF2-40B4-BE49-F238E27FC236}">
                <a16:creationId xmlns:a16="http://schemas.microsoft.com/office/drawing/2014/main" id="{B33B444C-ACC9-45B6-A013-AB0E5F44A294}"/>
              </a:ext>
            </a:extLst>
          </p:cNvPr>
          <p:cNvSpPr txBox="1"/>
          <p:nvPr/>
        </p:nvSpPr>
        <p:spPr>
          <a:xfrm>
            <a:off x="7197056" y="2481033"/>
            <a:ext cx="435292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b="1" dirty="0">
                <a:solidFill>
                  <a:srgbClr val="FF0000"/>
                </a:solidFill>
                <a:latin typeface="+mn-ea"/>
              </a:rPr>
              <a:t>external</a:t>
            </a:r>
          </a:p>
          <a:p>
            <a:pPr algn="l"/>
            <a:r>
              <a:rPr lang="en" altLang="en-US" sz="1600" dirty="0">
                <a:solidFill>
                  <a:schemeClr val="tx1"/>
                </a:solidFill>
                <a:latin typeface="+mn-ea"/>
              </a:rPr>
              <a:t>Indicates that an external table is created and the file is not deleted when the table is deleted</a:t>
            </a:r>
            <a:endParaRPr lang="en-US" altLang="zh-CN" sz="1600" dirty="0">
              <a:solidFill>
                <a:schemeClr val="tx1"/>
              </a:solidFill>
              <a:latin typeface="+mn-ea"/>
            </a:endParaRPr>
          </a:p>
          <a:p>
            <a:pPr algn="l"/>
            <a:endParaRPr lang="zh-CN" altLang="en-US" sz="1600" dirty="0">
              <a:solidFill>
                <a:schemeClr val="tx1"/>
              </a:solidFill>
              <a:latin typeface="+mn-ea"/>
            </a:endParaRPr>
          </a:p>
        </p:txBody>
      </p:sp>
      <p:sp>
        <p:nvSpPr>
          <p:cNvPr id="16" name="Freeform 5">
            <a:extLst>
              <a:ext uri="{FF2B5EF4-FFF2-40B4-BE49-F238E27FC236}">
                <a16:creationId xmlns:a16="http://schemas.microsoft.com/office/drawing/2014/main" id="{39907B1A-9333-4996-866F-AA001882E8E2}"/>
              </a:ext>
            </a:extLst>
          </p:cNvPr>
          <p:cNvSpPr/>
          <p:nvPr/>
        </p:nvSpPr>
        <p:spPr bwMode="auto">
          <a:xfrm rot="5400000">
            <a:off x="6046639" y="3934850"/>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7" name="文本框 16">
            <a:extLst>
              <a:ext uri="{FF2B5EF4-FFF2-40B4-BE49-F238E27FC236}">
                <a16:creationId xmlns:a16="http://schemas.microsoft.com/office/drawing/2014/main" id="{C25422A9-2224-4117-8D35-948507C203F6}"/>
              </a:ext>
            </a:extLst>
          </p:cNvPr>
          <p:cNvSpPr txBox="1"/>
          <p:nvPr/>
        </p:nvSpPr>
        <p:spPr>
          <a:xfrm>
            <a:off x="6079097" y="4057445"/>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02</a:t>
            </a:r>
          </a:p>
        </p:txBody>
      </p:sp>
      <p:sp>
        <p:nvSpPr>
          <p:cNvPr id="18" name="矩形 17">
            <a:extLst>
              <a:ext uri="{FF2B5EF4-FFF2-40B4-BE49-F238E27FC236}">
                <a16:creationId xmlns:a16="http://schemas.microsoft.com/office/drawing/2014/main" id="{B36A314F-CC9A-4E8E-9B38-F10072DBBB3C}"/>
              </a:ext>
            </a:extLst>
          </p:cNvPr>
          <p:cNvSpPr/>
          <p:nvPr/>
        </p:nvSpPr>
        <p:spPr>
          <a:xfrm>
            <a:off x="6998791" y="3898214"/>
            <a:ext cx="4959639"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矩形 18">
            <a:extLst>
              <a:ext uri="{FF2B5EF4-FFF2-40B4-BE49-F238E27FC236}">
                <a16:creationId xmlns:a16="http://schemas.microsoft.com/office/drawing/2014/main" id="{2742718A-3BBE-4239-B9A2-4B3A1B47609E}"/>
              </a:ext>
            </a:extLst>
          </p:cNvPr>
          <p:cNvSpPr/>
          <p:nvPr/>
        </p:nvSpPr>
        <p:spPr>
          <a:xfrm>
            <a:off x="11814430" y="3898214"/>
            <a:ext cx="152694"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 name="文本框 19">
            <a:extLst>
              <a:ext uri="{FF2B5EF4-FFF2-40B4-BE49-F238E27FC236}">
                <a16:creationId xmlns:a16="http://schemas.microsoft.com/office/drawing/2014/main" id="{BAB71B51-FDD2-4824-86C2-ED65CCC0BBE2}"/>
              </a:ext>
            </a:extLst>
          </p:cNvPr>
          <p:cNvSpPr txBox="1"/>
          <p:nvPr/>
        </p:nvSpPr>
        <p:spPr>
          <a:xfrm>
            <a:off x="7207071" y="4001084"/>
            <a:ext cx="433832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b="1" dirty="0">
                <a:solidFill>
                  <a:srgbClr val="FF0000"/>
                </a:solidFill>
                <a:latin typeface="+mn-ea"/>
              </a:rPr>
              <a:t>location</a:t>
            </a:r>
          </a:p>
          <a:p>
            <a:pPr algn="l"/>
            <a:r>
              <a:rPr lang="en" altLang="en-US" sz="1600" dirty="0">
                <a:latin typeface="+mn-ea"/>
              </a:rPr>
              <a:t>Specify the location of external data files</a:t>
            </a:r>
            <a:endParaRPr lang="zh-CN" altLang="en-US" sz="1600" dirty="0">
              <a:solidFill>
                <a:schemeClr val="tx1"/>
              </a:solidFill>
              <a:latin typeface="+mn-ea"/>
            </a:endParaRPr>
          </a:p>
        </p:txBody>
      </p:sp>
      <p:sp>
        <p:nvSpPr>
          <p:cNvPr id="21" name="Freeform 5">
            <a:extLst>
              <a:ext uri="{FF2B5EF4-FFF2-40B4-BE49-F238E27FC236}">
                <a16:creationId xmlns:a16="http://schemas.microsoft.com/office/drawing/2014/main" id="{D8A62FBD-038E-4108-ADFC-67E5E595C2CF}"/>
              </a:ext>
            </a:extLst>
          </p:cNvPr>
          <p:cNvSpPr/>
          <p:nvPr/>
        </p:nvSpPr>
        <p:spPr bwMode="auto">
          <a:xfrm rot="5400000">
            <a:off x="6058826" y="5443693"/>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22" name="文本框 21">
            <a:extLst>
              <a:ext uri="{FF2B5EF4-FFF2-40B4-BE49-F238E27FC236}">
                <a16:creationId xmlns:a16="http://schemas.microsoft.com/office/drawing/2014/main" id="{07487D60-ECD0-4DC4-B5D3-D52C8E2531DA}"/>
              </a:ext>
            </a:extLst>
          </p:cNvPr>
          <p:cNvSpPr txBox="1"/>
          <p:nvPr/>
        </p:nvSpPr>
        <p:spPr>
          <a:xfrm>
            <a:off x="6091283" y="5576612"/>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03</a:t>
            </a:r>
          </a:p>
        </p:txBody>
      </p:sp>
      <p:sp>
        <p:nvSpPr>
          <p:cNvPr id="23" name="矩形 22">
            <a:extLst>
              <a:ext uri="{FF2B5EF4-FFF2-40B4-BE49-F238E27FC236}">
                <a16:creationId xmlns:a16="http://schemas.microsoft.com/office/drawing/2014/main" id="{770E1635-8142-4B04-BD9E-32D9E54CFB98}"/>
              </a:ext>
            </a:extLst>
          </p:cNvPr>
          <p:cNvSpPr/>
          <p:nvPr/>
        </p:nvSpPr>
        <p:spPr>
          <a:xfrm>
            <a:off x="6994201" y="5406422"/>
            <a:ext cx="4968724"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矩形 23">
            <a:extLst>
              <a:ext uri="{FF2B5EF4-FFF2-40B4-BE49-F238E27FC236}">
                <a16:creationId xmlns:a16="http://schemas.microsoft.com/office/drawing/2014/main" id="{A78ED6F8-A975-412F-A8D3-9874D5774A0C}"/>
              </a:ext>
            </a:extLst>
          </p:cNvPr>
          <p:cNvSpPr/>
          <p:nvPr/>
        </p:nvSpPr>
        <p:spPr>
          <a:xfrm>
            <a:off x="11814430" y="5422932"/>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24">
            <a:extLst>
              <a:ext uri="{FF2B5EF4-FFF2-40B4-BE49-F238E27FC236}">
                <a16:creationId xmlns:a16="http://schemas.microsoft.com/office/drawing/2014/main" id="{712B26E8-75BA-444A-A57F-611C8F43C88E}"/>
              </a:ext>
            </a:extLst>
          </p:cNvPr>
          <p:cNvSpPr txBox="1"/>
          <p:nvPr/>
        </p:nvSpPr>
        <p:spPr>
          <a:xfrm>
            <a:off x="7187876" y="5505482"/>
            <a:ext cx="454687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zh-CN" sz="1600" b="1" dirty="0">
                <a:solidFill>
                  <a:srgbClr val="FF0000"/>
                </a:solidFill>
                <a:latin typeface="+mn-ea"/>
              </a:rPr>
              <a:t>row format delimited fields terminated by</a:t>
            </a:r>
          </a:p>
          <a:p>
            <a:pPr algn="l"/>
            <a:r>
              <a:rPr lang="en" altLang="en-US" sz="1600" dirty="0">
                <a:latin typeface="+mn-ea"/>
              </a:rPr>
              <a:t>Specifies the separator between fields.</a:t>
            </a:r>
            <a:endParaRPr lang="zh-CN" altLang="en-US" sz="1600" dirty="0">
              <a:solidFill>
                <a:schemeClr val="tx1"/>
              </a:solidFill>
              <a:latin typeface="+mn-ea"/>
            </a:endParaRPr>
          </a:p>
        </p:txBody>
      </p:sp>
      <p:sp>
        <p:nvSpPr>
          <p:cNvPr id="4" name="文本框 3">
            <a:extLst>
              <a:ext uri="{FF2B5EF4-FFF2-40B4-BE49-F238E27FC236}">
                <a16:creationId xmlns:a16="http://schemas.microsoft.com/office/drawing/2014/main" id="{4A4E81BE-392C-4A7C-8FD1-84CB354D1B53}"/>
              </a:ext>
            </a:extLst>
          </p:cNvPr>
          <p:cNvSpPr txBox="1"/>
          <p:nvPr/>
        </p:nvSpPr>
        <p:spPr>
          <a:xfrm>
            <a:off x="864562" y="681699"/>
            <a:ext cx="10949868" cy="1308179"/>
          </a:xfrm>
          <a:prstGeom prst="rect">
            <a:avLst/>
          </a:prstGeom>
          <a:noFill/>
        </p:spPr>
        <p:txBody>
          <a:bodyPr wrap="square" rtlCol="0">
            <a:spAutoFit/>
          </a:bodyPr>
          <a:lstStyle/>
          <a:p>
            <a:pPr>
              <a:lnSpc>
                <a:spcPct val="150000"/>
              </a:lnSpc>
            </a:pPr>
            <a:r>
              <a:rPr lang="en" altLang="en-US" sz="2800" dirty="0"/>
              <a:t>Because the original data is collected and stored by other systems, we use </a:t>
            </a:r>
            <a:r>
              <a:rPr lang="en" altLang="en-US" sz="2800" b="1" dirty="0">
                <a:solidFill>
                  <a:srgbClr val="FF0000"/>
                </a:solidFill>
              </a:rPr>
              <a:t>external tables </a:t>
            </a:r>
            <a:r>
              <a:rPr lang="en" altLang="en-US" sz="2800" dirty="0"/>
              <a:t>to manage it. In this way, when we delete the table structure, it will not affect the original data.</a:t>
            </a:r>
          </a:p>
        </p:txBody>
      </p:sp>
    </p:spTree>
    <p:custDataLst>
      <p:tags r:id="rId1"/>
    </p:custDataLst>
    <p:extLst>
      <p:ext uri="{BB962C8B-B14F-4D97-AF65-F5344CB8AC3E}">
        <p14:creationId xmlns:p14="http://schemas.microsoft.com/office/powerpoint/2010/main" val="349317036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latin typeface="+mn-ea"/>
                <a:cs typeface="Times New Roman" panose="02020603050405020304" pitchFamily="18" charset="0"/>
              </a:rPr>
              <a:t>Definition </a:t>
            </a:r>
            <a:endParaRPr lang="zh-CN" altLang="en-US" sz="3600" kern="100" dirty="0">
              <a:solidFill>
                <a:schemeClr val="tx1"/>
              </a:solidFill>
              <a:latin typeface="+mn-ea"/>
              <a:cs typeface="Times New Roman" panose="02020603050405020304" pitchFamily="18" charset="0"/>
            </a:endParaRPr>
          </a:p>
        </p:txBody>
      </p:sp>
      <p:sp>
        <p:nvSpPr>
          <p:cNvPr id="2" name="文本框 1">
            <a:extLst>
              <a:ext uri="{FF2B5EF4-FFF2-40B4-BE49-F238E27FC236}">
                <a16:creationId xmlns:a16="http://schemas.microsoft.com/office/drawing/2014/main" id="{60E28FAF-08A3-424B-85BE-DDB4854C1EEE}"/>
              </a:ext>
            </a:extLst>
          </p:cNvPr>
          <p:cNvSpPr txBox="1"/>
          <p:nvPr/>
        </p:nvSpPr>
        <p:spPr>
          <a:xfrm>
            <a:off x="1067784" y="1379128"/>
            <a:ext cx="7726017" cy="923330"/>
          </a:xfrm>
          <a:prstGeom prst="rect">
            <a:avLst/>
          </a:prstGeom>
          <a:noFill/>
        </p:spPr>
        <p:txBody>
          <a:bodyPr wrap="square" rtlCol="0">
            <a:spAutoFit/>
          </a:bodyPr>
          <a:lstStyle/>
          <a:p>
            <a:r>
              <a:rPr lang="en" altLang="en-US" dirty="0"/>
              <a:t>       </a:t>
            </a:r>
            <a:r>
              <a:rPr lang="en" altLang="en-US" b="1" dirty="0">
                <a:solidFill>
                  <a:srgbClr val="FF0000"/>
                </a:solidFill>
              </a:rPr>
              <a:t>Partition table </a:t>
            </a:r>
            <a:r>
              <a:rPr lang="en" altLang="en-US" dirty="0"/>
              <a:t>uses </a:t>
            </a:r>
            <a:r>
              <a:rPr lang="en" altLang="zh-CN" b="1" dirty="0"/>
              <a:t>partitioned</a:t>
            </a:r>
            <a:r>
              <a:rPr lang="en" altLang="zh-CN" dirty="0"/>
              <a:t> </a:t>
            </a:r>
            <a:r>
              <a:rPr lang="en" altLang="zh-CN" b="1" dirty="0"/>
              <a:t>By </a:t>
            </a:r>
            <a:r>
              <a:rPr lang="en" altLang="en-US" dirty="0"/>
              <a:t>is used to specify the partition field and the type of the partition field. There can be multiple partition fields:</a:t>
            </a:r>
            <a:endParaRPr lang="en-US" altLang="zh-CN" dirty="0"/>
          </a:p>
          <a:p>
            <a:r>
              <a:rPr lang="en" altLang="zh-CN" b="1" dirty="0"/>
              <a:t>partitioned</a:t>
            </a:r>
            <a:r>
              <a:rPr lang="en" altLang="zh-CN" dirty="0"/>
              <a:t> </a:t>
            </a:r>
            <a:r>
              <a:rPr lang="en" altLang="zh-CN" b="1" dirty="0"/>
              <a:t>by </a:t>
            </a:r>
            <a:r>
              <a:rPr lang="en" altLang="zh-CN" dirty="0"/>
              <a:t>( </a:t>
            </a:r>
            <a:r>
              <a:rPr lang="en" altLang="en-US" dirty="0"/>
              <a:t>partition field </a:t>
            </a:r>
            <a:r>
              <a:rPr lang="en" altLang="zh-CN" dirty="0"/>
              <a:t>1 </a:t>
            </a:r>
            <a:r>
              <a:rPr lang="en" altLang="en-US" dirty="0"/>
              <a:t>type </a:t>
            </a:r>
            <a:r>
              <a:rPr lang="en" altLang="zh-CN" dirty="0"/>
              <a:t>1, </a:t>
            </a:r>
            <a:r>
              <a:rPr lang="en" altLang="en-US" dirty="0"/>
              <a:t>partition field </a:t>
            </a:r>
            <a:r>
              <a:rPr lang="en" altLang="zh-CN" dirty="0"/>
              <a:t>2 </a:t>
            </a:r>
            <a:r>
              <a:rPr lang="en" altLang="en-US" dirty="0"/>
              <a:t>type </a:t>
            </a:r>
            <a:r>
              <a:rPr lang="en" altLang="zh-CN" dirty="0"/>
              <a:t>2,</a:t>
            </a:r>
            <a:r>
              <a:rPr lang="en" altLang="en-US" dirty="0"/>
              <a:t> </a:t>
            </a:r>
            <a:r>
              <a:rPr lang="en" altLang="zh-CN" dirty="0"/>
              <a:t>..., </a:t>
            </a:r>
            <a:r>
              <a:rPr lang="en" altLang="en-US" dirty="0"/>
              <a:t>partition field </a:t>
            </a:r>
            <a:r>
              <a:rPr lang="en" altLang="zh-CN" dirty="0"/>
              <a:t>n </a:t>
            </a:r>
            <a:r>
              <a:rPr lang="en" altLang="en-US" dirty="0"/>
              <a:t>type </a:t>
            </a:r>
            <a:r>
              <a:rPr lang="en" altLang="zh-CN" dirty="0"/>
              <a:t>n)</a:t>
            </a:r>
            <a:r>
              <a:rPr lang="en" altLang="en-US" dirty="0"/>
              <a:t> </a:t>
            </a:r>
          </a:p>
        </p:txBody>
      </p:sp>
      <p:pic>
        <p:nvPicPr>
          <p:cNvPr id="4" name="图片 3">
            <a:extLst>
              <a:ext uri="{FF2B5EF4-FFF2-40B4-BE49-F238E27FC236}">
                <a16:creationId xmlns:a16="http://schemas.microsoft.com/office/drawing/2014/main" id="{15F01936-A7BC-4666-8E0A-44121CF0D4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7784" y="2375987"/>
            <a:ext cx="7612390" cy="1993443"/>
          </a:xfrm>
          <a:prstGeom prst="rect">
            <a:avLst/>
          </a:prstGeom>
        </p:spPr>
      </p:pic>
      <p:pic>
        <p:nvPicPr>
          <p:cNvPr id="6" name="图片 5">
            <a:extLst>
              <a:ext uri="{FF2B5EF4-FFF2-40B4-BE49-F238E27FC236}">
                <a16:creationId xmlns:a16="http://schemas.microsoft.com/office/drawing/2014/main" id="{B04A4625-C25C-4D75-83E7-541EB1B0C1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6190" y="4495574"/>
            <a:ext cx="3379305" cy="1790876"/>
          </a:xfrm>
          <a:prstGeom prst="rect">
            <a:avLst/>
          </a:prstGeom>
        </p:spPr>
      </p:pic>
      <p:sp>
        <p:nvSpPr>
          <p:cNvPr id="7" name="文本框 6">
            <a:extLst>
              <a:ext uri="{FF2B5EF4-FFF2-40B4-BE49-F238E27FC236}">
                <a16:creationId xmlns:a16="http://schemas.microsoft.com/office/drawing/2014/main" id="{505EF5B7-70D3-4BAD-B1AF-55E14E0E0C5B}"/>
              </a:ext>
            </a:extLst>
          </p:cNvPr>
          <p:cNvSpPr txBox="1"/>
          <p:nvPr/>
        </p:nvSpPr>
        <p:spPr>
          <a:xfrm>
            <a:off x="6208643" y="4714920"/>
            <a:ext cx="5088835" cy="369332"/>
          </a:xfrm>
          <a:prstGeom prst="rect">
            <a:avLst/>
          </a:prstGeom>
          <a:noFill/>
        </p:spPr>
        <p:txBody>
          <a:bodyPr wrap="square" rtlCol="0">
            <a:spAutoFit/>
          </a:bodyPr>
          <a:lstStyle/>
          <a:p>
            <a:r>
              <a:rPr lang="en" altLang="en-US" dirty="0"/>
              <a:t>The following partition fields are treated as subdirectories in the directory structure.</a:t>
            </a:r>
            <a:endParaRPr lang="en-US" altLang="zh-CN" dirty="0"/>
          </a:p>
        </p:txBody>
      </p:sp>
      <p:sp>
        <p:nvSpPr>
          <p:cNvPr id="16" name="Freeform 5">
            <a:extLst>
              <a:ext uri="{FF2B5EF4-FFF2-40B4-BE49-F238E27FC236}">
                <a16:creationId xmlns:a16="http://schemas.microsoft.com/office/drawing/2014/main" id="{166BC5F3-B66A-462E-8490-CD51C22FF866}"/>
              </a:ext>
            </a:extLst>
          </p:cNvPr>
          <p:cNvSpPr/>
          <p:nvPr/>
        </p:nvSpPr>
        <p:spPr bwMode="auto">
          <a:xfrm rot="5400000">
            <a:off x="5355396" y="4600494"/>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7" name="文本框 16">
            <a:extLst>
              <a:ext uri="{FF2B5EF4-FFF2-40B4-BE49-F238E27FC236}">
                <a16:creationId xmlns:a16="http://schemas.microsoft.com/office/drawing/2014/main" id="{69B10608-AED8-46DF-869F-E650A436BA56}"/>
              </a:ext>
            </a:extLst>
          </p:cNvPr>
          <p:cNvSpPr txBox="1"/>
          <p:nvPr/>
        </p:nvSpPr>
        <p:spPr>
          <a:xfrm>
            <a:off x="5387854" y="4718268"/>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01</a:t>
            </a:r>
          </a:p>
        </p:txBody>
      </p:sp>
      <p:sp>
        <p:nvSpPr>
          <p:cNvPr id="18" name="Freeform 5">
            <a:extLst>
              <a:ext uri="{FF2B5EF4-FFF2-40B4-BE49-F238E27FC236}">
                <a16:creationId xmlns:a16="http://schemas.microsoft.com/office/drawing/2014/main" id="{D5A6D2F8-EB32-462E-90E0-4D71F15BF868}"/>
              </a:ext>
            </a:extLst>
          </p:cNvPr>
          <p:cNvSpPr/>
          <p:nvPr/>
        </p:nvSpPr>
        <p:spPr bwMode="auto">
          <a:xfrm rot="5400000">
            <a:off x="5355396" y="5568777"/>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9" name="文本框 18">
            <a:extLst>
              <a:ext uri="{FF2B5EF4-FFF2-40B4-BE49-F238E27FC236}">
                <a16:creationId xmlns:a16="http://schemas.microsoft.com/office/drawing/2014/main" id="{2B2E5A7F-DCB5-42E5-9E6D-91B82F6F04EB}"/>
              </a:ext>
            </a:extLst>
          </p:cNvPr>
          <p:cNvSpPr txBox="1"/>
          <p:nvPr/>
        </p:nvSpPr>
        <p:spPr>
          <a:xfrm>
            <a:off x="5387854" y="5691372"/>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02</a:t>
            </a:r>
          </a:p>
        </p:txBody>
      </p:sp>
      <p:sp>
        <p:nvSpPr>
          <p:cNvPr id="8" name="文本框 7">
            <a:extLst>
              <a:ext uri="{FF2B5EF4-FFF2-40B4-BE49-F238E27FC236}">
                <a16:creationId xmlns:a16="http://schemas.microsoft.com/office/drawing/2014/main" id="{8ED0ABA5-DA3B-4F6B-946F-768CCE990A7B}"/>
              </a:ext>
            </a:extLst>
          </p:cNvPr>
          <p:cNvSpPr txBox="1"/>
          <p:nvPr/>
        </p:nvSpPr>
        <p:spPr>
          <a:xfrm>
            <a:off x="6208643" y="5745512"/>
            <a:ext cx="4863548" cy="646331"/>
          </a:xfrm>
          <a:prstGeom prst="rect">
            <a:avLst/>
          </a:prstGeom>
          <a:noFill/>
        </p:spPr>
        <p:txBody>
          <a:bodyPr wrap="square" rtlCol="0">
            <a:spAutoFit/>
          </a:bodyPr>
          <a:lstStyle/>
          <a:p>
            <a:r>
              <a:rPr lang="en" altLang="en-US" dirty="0"/>
              <a:t>The partition directory format is "partition field name </a:t>
            </a:r>
            <a:r>
              <a:rPr lang="en" altLang="zh-CN" dirty="0"/>
              <a:t>= </a:t>
            </a:r>
            <a:r>
              <a:rPr lang="en" altLang="en-US" dirty="0"/>
              <a:t>partition field value"</a:t>
            </a:r>
          </a:p>
          <a:p>
            <a:endParaRPr lang="zh-CN" altLang="en-US" dirty="0"/>
          </a:p>
        </p:txBody>
      </p:sp>
    </p:spTree>
    <p:custDataLst>
      <p:tags r:id="rId1"/>
    </p:custDataLst>
    <p:extLst>
      <p:ext uri="{BB962C8B-B14F-4D97-AF65-F5344CB8AC3E}">
        <p14:creationId xmlns:p14="http://schemas.microsoft.com/office/powerpoint/2010/main" val="353058154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4903046"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latin typeface="+mn-ea"/>
                <a:cs typeface="Times New Roman" panose="02020603050405020304" pitchFamily="18" charset="0"/>
              </a:rPr>
              <a:t>Common </a:t>
            </a:r>
            <a:r>
              <a:rPr lang="en" altLang="zh-CN" sz="3600" kern="100" dirty="0">
                <a:latin typeface="+mn-ea"/>
                <a:cs typeface="Times New Roman" panose="02020603050405020304" pitchFamily="18" charset="0"/>
              </a:rPr>
              <a:t>Hive DDL </a:t>
            </a:r>
            <a:r>
              <a:rPr lang="en" altLang="en-US" sz="3600" kern="100" dirty="0">
                <a:latin typeface="+mn-ea"/>
                <a:cs typeface="Times New Roman" panose="02020603050405020304" pitchFamily="18" charset="0"/>
              </a:rPr>
              <a:t>commands</a:t>
            </a:r>
            <a:endParaRPr lang="zh-CN" altLang="en-US" sz="3600" kern="100" dirty="0">
              <a:solidFill>
                <a:schemeClr val="tx1"/>
              </a:solidFill>
              <a:latin typeface="+mn-ea"/>
              <a:cs typeface="Times New Roman" panose="02020603050405020304" pitchFamily="18" charset="0"/>
            </a:endParaRPr>
          </a:p>
        </p:txBody>
      </p:sp>
      <p:graphicFrame>
        <p:nvGraphicFramePr>
          <p:cNvPr id="2" name="表格 2">
            <a:extLst>
              <a:ext uri="{FF2B5EF4-FFF2-40B4-BE49-F238E27FC236}">
                <a16:creationId xmlns:a16="http://schemas.microsoft.com/office/drawing/2014/main" id="{CCF15712-3897-4763-AE89-B6CDDFB6BA9B}"/>
              </a:ext>
            </a:extLst>
          </p:cNvPr>
          <p:cNvGraphicFramePr>
            <a:graphicFrameLocks noGrp="1"/>
          </p:cNvGraphicFramePr>
          <p:nvPr>
            <p:extLst>
              <p:ext uri="{D42A27DB-BD31-4B8C-83A1-F6EECF244321}">
                <p14:modId xmlns:p14="http://schemas.microsoft.com/office/powerpoint/2010/main" val="3549453738"/>
              </p:ext>
            </p:extLst>
          </p:nvPr>
        </p:nvGraphicFramePr>
        <p:xfrm>
          <a:off x="905565" y="2070710"/>
          <a:ext cx="8127999" cy="3708400"/>
        </p:xfrm>
        <a:graphic>
          <a:graphicData uri="http://schemas.openxmlformats.org/drawingml/2006/table">
            <a:tbl>
              <a:tblPr firstRow="1" bandRow="1">
                <a:tableStyleId>{5C22544A-7EE6-4342-B048-85BDC9FD1C3A}</a:tableStyleId>
              </a:tblPr>
              <a:tblGrid>
                <a:gridCol w="817218">
                  <a:extLst>
                    <a:ext uri="{9D8B030D-6E8A-4147-A177-3AD203B41FA5}">
                      <a16:colId xmlns:a16="http://schemas.microsoft.com/office/drawing/2014/main" val="3038879700"/>
                    </a:ext>
                  </a:extLst>
                </a:gridCol>
                <a:gridCol w="4601448">
                  <a:extLst>
                    <a:ext uri="{9D8B030D-6E8A-4147-A177-3AD203B41FA5}">
                      <a16:colId xmlns:a16="http://schemas.microsoft.com/office/drawing/2014/main" val="778626433"/>
                    </a:ext>
                  </a:extLst>
                </a:gridCol>
                <a:gridCol w="2709333">
                  <a:extLst>
                    <a:ext uri="{9D8B030D-6E8A-4147-A177-3AD203B41FA5}">
                      <a16:colId xmlns:a16="http://schemas.microsoft.com/office/drawing/2014/main" val="3882926292"/>
                    </a:ext>
                  </a:extLst>
                </a:gridCol>
              </a:tblGrid>
              <a:tr h="370840">
                <a:tc>
                  <a:txBody>
                    <a:bodyPr/>
                    <a:lstStyle/>
                    <a:p>
                      <a:r>
                        <a:rPr lang="en" altLang="en-US" dirty="0"/>
                        <a:t>Serial number</a:t>
                      </a:r>
                    </a:p>
                  </a:txBody>
                  <a:tcPr/>
                </a:tc>
                <a:tc>
                  <a:txBody>
                    <a:bodyPr/>
                    <a:lstStyle/>
                    <a:p>
                      <a:r>
                        <a:rPr lang="en" altLang="en-US" dirty="0"/>
                        <a:t>Statements</a:t>
                      </a:r>
                    </a:p>
                  </a:txBody>
                  <a:tcPr/>
                </a:tc>
                <a:tc>
                  <a:txBody>
                    <a:bodyPr/>
                    <a:lstStyle/>
                    <a:p>
                      <a:r>
                        <a:rPr lang="en" altLang="en-US" dirty="0"/>
                        <a:t>illustrate</a:t>
                      </a:r>
                    </a:p>
                  </a:txBody>
                  <a:tcPr/>
                </a:tc>
                <a:extLst>
                  <a:ext uri="{0D108BD9-81ED-4DB2-BD59-A6C34878D82A}">
                    <a16:rowId xmlns:a16="http://schemas.microsoft.com/office/drawing/2014/main" val="1037813798"/>
                  </a:ext>
                </a:extLst>
              </a:tr>
              <a:tr h="370840">
                <a:tc>
                  <a:txBody>
                    <a:bodyPr/>
                    <a:lstStyle/>
                    <a:p>
                      <a:r>
                        <a:rPr lang="en" altLang="zh-CN" dirty="0"/>
                        <a:t>1</a:t>
                      </a:r>
                      <a:endParaRPr lang="zh-CN" altLang="en-US" dirty="0"/>
                    </a:p>
                  </a:txBody>
                  <a:tcPr/>
                </a:tc>
                <a:tc>
                  <a:txBody>
                    <a:bodyPr/>
                    <a:lstStyle/>
                    <a:p>
                      <a:r>
                        <a:rPr lang="en" altLang="zh-CN" dirty="0"/>
                        <a:t>create database &lt; </a:t>
                      </a:r>
                      <a:r>
                        <a:rPr lang="en" altLang="en-US" dirty="0"/>
                        <a:t>database name </a:t>
                      </a:r>
                      <a:r>
                        <a:rPr lang="en" altLang="zh-CN" dirty="0"/>
                        <a:t>&gt;;</a:t>
                      </a:r>
                      <a:endParaRPr lang="zh-CN" altLang="en-US" dirty="0"/>
                    </a:p>
                  </a:txBody>
                  <a:tcPr/>
                </a:tc>
                <a:tc>
                  <a:txBody>
                    <a:bodyPr/>
                    <a:lstStyle/>
                    <a:p>
                      <a:r>
                        <a:rPr lang="en" altLang="en-US" dirty="0"/>
                        <a:t>Create a database</a:t>
                      </a:r>
                    </a:p>
                  </a:txBody>
                  <a:tcPr/>
                </a:tc>
                <a:extLst>
                  <a:ext uri="{0D108BD9-81ED-4DB2-BD59-A6C34878D82A}">
                    <a16:rowId xmlns:a16="http://schemas.microsoft.com/office/drawing/2014/main" val="1263061088"/>
                  </a:ext>
                </a:extLst>
              </a:tr>
              <a:tr h="370840">
                <a:tc>
                  <a:txBody>
                    <a:bodyPr/>
                    <a:lstStyle/>
                    <a:p>
                      <a:r>
                        <a:rPr lang="en" altLang="zh-CN" dirty="0"/>
                        <a:t>2</a:t>
                      </a:r>
                      <a:endParaRPr lang="zh-CN" altLang="en-US" dirty="0"/>
                    </a:p>
                  </a:txBody>
                  <a:tcPr/>
                </a:tc>
                <a:tc>
                  <a:txBody>
                    <a:bodyPr/>
                    <a:lstStyle/>
                    <a:p>
                      <a:r>
                        <a:rPr lang="en" altLang="zh-CN" dirty="0"/>
                        <a:t>show database;</a:t>
                      </a:r>
                      <a:endParaRPr lang="zh-CN" altLang="en-US" dirty="0"/>
                    </a:p>
                  </a:txBody>
                  <a:tcPr/>
                </a:tc>
                <a:tc>
                  <a:txBody>
                    <a:bodyPr/>
                    <a:lstStyle/>
                    <a:p>
                      <a:r>
                        <a:rPr lang="en" altLang="en-US" dirty="0"/>
                        <a:t>View the database list</a:t>
                      </a:r>
                    </a:p>
                  </a:txBody>
                  <a:tcPr/>
                </a:tc>
                <a:extLst>
                  <a:ext uri="{0D108BD9-81ED-4DB2-BD59-A6C34878D82A}">
                    <a16:rowId xmlns:a16="http://schemas.microsoft.com/office/drawing/2014/main" val="2341836146"/>
                  </a:ext>
                </a:extLst>
              </a:tr>
              <a:tr h="370840">
                <a:tc>
                  <a:txBody>
                    <a:bodyPr/>
                    <a:lstStyle/>
                    <a:p>
                      <a:r>
                        <a:rPr lang="en" altLang="zh-CN" dirty="0"/>
                        <a:t>3</a:t>
                      </a:r>
                      <a:endParaRPr lang="zh-CN" altLang="en-US" dirty="0"/>
                    </a:p>
                  </a:txBody>
                  <a:tcPr/>
                </a:tc>
                <a:tc>
                  <a:txBody>
                    <a:bodyPr/>
                    <a:lstStyle/>
                    <a:p>
                      <a:r>
                        <a:rPr lang="en" altLang="zh-CN" dirty="0"/>
                        <a:t>use &lt; </a:t>
                      </a:r>
                      <a:r>
                        <a:rPr lang="en" altLang="en-US" dirty="0"/>
                        <a:t>database name </a:t>
                      </a:r>
                      <a:r>
                        <a:rPr lang="en" altLang="zh-CN" dirty="0"/>
                        <a:t>&gt;;</a:t>
                      </a:r>
                      <a:endParaRPr lang="zh-CN" altLang="en-US" dirty="0"/>
                    </a:p>
                  </a:txBody>
                  <a:tcPr/>
                </a:tc>
                <a:tc>
                  <a:txBody>
                    <a:bodyPr/>
                    <a:lstStyle/>
                    <a:p>
                      <a:r>
                        <a:rPr lang="en" altLang="en-US" dirty="0"/>
                        <a:t>Use the specified database</a:t>
                      </a:r>
                    </a:p>
                  </a:txBody>
                  <a:tcPr/>
                </a:tc>
                <a:extLst>
                  <a:ext uri="{0D108BD9-81ED-4DB2-BD59-A6C34878D82A}">
                    <a16:rowId xmlns:a16="http://schemas.microsoft.com/office/drawing/2014/main" val="3914364625"/>
                  </a:ext>
                </a:extLst>
              </a:tr>
              <a:tr h="370840">
                <a:tc>
                  <a:txBody>
                    <a:bodyPr/>
                    <a:lstStyle/>
                    <a:p>
                      <a:r>
                        <a:rPr lang="en" altLang="zh-CN" dirty="0"/>
                        <a:t>4</a:t>
                      </a:r>
                      <a:endParaRPr lang="zh-CN" altLang="en-US" dirty="0"/>
                    </a:p>
                  </a:txBody>
                  <a:tcPr/>
                </a:tc>
                <a:tc>
                  <a:txBody>
                    <a:bodyPr/>
                    <a:lstStyle/>
                    <a:p>
                      <a:r>
                        <a:rPr lang="en" altLang="zh-CN" dirty="0"/>
                        <a:t>show tables;</a:t>
                      </a:r>
                      <a:endParaRPr lang="zh-CN" altLang="en-US" dirty="0"/>
                    </a:p>
                  </a:txBody>
                  <a:tcPr/>
                </a:tc>
                <a:tc>
                  <a:txBody>
                    <a:bodyPr/>
                    <a:lstStyle/>
                    <a:p>
                      <a:r>
                        <a:rPr lang="en" altLang="en-US" dirty="0"/>
                        <a:t>View Table List</a:t>
                      </a:r>
                    </a:p>
                  </a:txBody>
                  <a:tcPr/>
                </a:tc>
                <a:extLst>
                  <a:ext uri="{0D108BD9-81ED-4DB2-BD59-A6C34878D82A}">
                    <a16:rowId xmlns:a16="http://schemas.microsoft.com/office/drawing/2014/main" val="1224190431"/>
                  </a:ext>
                </a:extLst>
              </a:tr>
              <a:tr h="370840">
                <a:tc>
                  <a:txBody>
                    <a:bodyPr/>
                    <a:lstStyle/>
                    <a:p>
                      <a:r>
                        <a:rPr lang="en" altLang="zh-CN" dirty="0"/>
                        <a:t>5</a:t>
                      </a:r>
                      <a:endParaRPr lang="zh-CN" altLang="en-US" dirty="0"/>
                    </a:p>
                  </a:txBody>
                  <a:tcPr/>
                </a:tc>
                <a:tc>
                  <a:txBody>
                    <a:bodyPr/>
                    <a:lstStyle/>
                    <a:p>
                      <a:r>
                        <a:rPr lang="en" altLang="zh-CN" dirty="0"/>
                        <a:t>create table &lt; </a:t>
                      </a:r>
                      <a:r>
                        <a:rPr lang="en" altLang="en-US" dirty="0"/>
                        <a:t>table name </a:t>
                      </a:r>
                      <a:r>
                        <a:rPr lang="en" altLang="zh-CN" dirty="0"/>
                        <a:t>&gt;</a:t>
                      </a:r>
                      <a:endParaRPr lang="zh-CN" altLang="en-US" dirty="0"/>
                    </a:p>
                  </a:txBody>
                  <a:tcPr/>
                </a:tc>
                <a:tc>
                  <a:txBody>
                    <a:bodyPr/>
                    <a:lstStyle/>
                    <a:p>
                      <a:r>
                        <a:rPr lang="en" altLang="en-US" dirty="0"/>
                        <a:t>Create Table</a:t>
                      </a:r>
                    </a:p>
                  </a:txBody>
                  <a:tcPr/>
                </a:tc>
                <a:extLst>
                  <a:ext uri="{0D108BD9-81ED-4DB2-BD59-A6C34878D82A}">
                    <a16:rowId xmlns:a16="http://schemas.microsoft.com/office/drawing/2014/main" val="3823902564"/>
                  </a:ext>
                </a:extLst>
              </a:tr>
              <a:tr h="370840">
                <a:tc>
                  <a:txBody>
                    <a:bodyPr/>
                    <a:lstStyle/>
                    <a:p>
                      <a:r>
                        <a:rPr lang="en" altLang="zh-CN" dirty="0"/>
                        <a:t>6</a:t>
                      </a:r>
                      <a:endParaRPr lang="zh-CN" altLang="en-US" dirty="0"/>
                    </a:p>
                  </a:txBody>
                  <a:tcPr/>
                </a:tc>
                <a:tc>
                  <a:txBody>
                    <a:bodyPr/>
                    <a:lstStyle/>
                    <a:p>
                      <a:r>
                        <a:rPr lang="en" altLang="zh-CN" dirty="0"/>
                        <a:t>drop table &lt; </a:t>
                      </a:r>
                      <a:r>
                        <a:rPr lang="en" altLang="en-US" dirty="0"/>
                        <a:t>table name </a:t>
                      </a:r>
                      <a:r>
                        <a:rPr lang="en" altLang="zh-CN" dirty="0"/>
                        <a:t>&gt;</a:t>
                      </a:r>
                      <a:endParaRPr lang="zh-CN" altLang="en-US" dirty="0"/>
                    </a:p>
                  </a:txBody>
                  <a:tcPr/>
                </a:tc>
                <a:tc>
                  <a:txBody>
                    <a:bodyPr/>
                    <a:lstStyle/>
                    <a:p>
                      <a:r>
                        <a:rPr lang="en" altLang="en-US" dirty="0"/>
                        <a:t>Delete a table</a:t>
                      </a:r>
                    </a:p>
                  </a:txBody>
                  <a:tcPr/>
                </a:tc>
                <a:extLst>
                  <a:ext uri="{0D108BD9-81ED-4DB2-BD59-A6C34878D82A}">
                    <a16:rowId xmlns:a16="http://schemas.microsoft.com/office/drawing/2014/main" val="189033385"/>
                  </a:ext>
                </a:extLst>
              </a:tr>
              <a:tr h="370840">
                <a:tc>
                  <a:txBody>
                    <a:bodyPr/>
                    <a:lstStyle/>
                    <a:p>
                      <a:r>
                        <a:rPr lang="en" altLang="zh-CN" dirty="0"/>
                        <a:t>7</a:t>
                      </a:r>
                      <a:endParaRPr lang="zh-CN" altLang="en-US" dirty="0"/>
                    </a:p>
                  </a:txBody>
                  <a:tcPr/>
                </a:tc>
                <a:tc>
                  <a:txBody>
                    <a:bodyPr/>
                    <a:lstStyle/>
                    <a:p>
                      <a:r>
                        <a:rPr lang="en" altLang="zh-CN" dirty="0"/>
                        <a:t>alter table &lt; </a:t>
                      </a:r>
                      <a:r>
                        <a:rPr lang="en" altLang="en-US" dirty="0"/>
                        <a:t>table name </a:t>
                      </a:r>
                      <a:r>
                        <a:rPr lang="en" altLang="zh-CN" dirty="0"/>
                        <a:t>&gt;</a:t>
                      </a:r>
                      <a:endParaRPr lang="zh-CN" altLang="en-US" dirty="0"/>
                    </a:p>
                  </a:txBody>
                  <a:tcPr/>
                </a:tc>
                <a:tc>
                  <a:txBody>
                    <a:bodyPr/>
                    <a:lstStyle/>
                    <a:p>
                      <a:r>
                        <a:rPr lang="en" altLang="en-US" dirty="0"/>
                        <a:t>Modify table structure</a:t>
                      </a:r>
                    </a:p>
                  </a:txBody>
                  <a:tcPr/>
                </a:tc>
                <a:extLst>
                  <a:ext uri="{0D108BD9-81ED-4DB2-BD59-A6C34878D82A}">
                    <a16:rowId xmlns:a16="http://schemas.microsoft.com/office/drawing/2014/main" val="4284630745"/>
                  </a:ext>
                </a:extLst>
              </a:tr>
              <a:tr h="370840">
                <a:tc>
                  <a:txBody>
                    <a:bodyPr/>
                    <a:lstStyle/>
                    <a:p>
                      <a:r>
                        <a:rPr lang="en" altLang="zh-CN" dirty="0"/>
                        <a:t>8</a:t>
                      </a:r>
                      <a:endParaRPr lang="zh-CN" altLang="en-US" dirty="0"/>
                    </a:p>
                  </a:txBody>
                  <a:tcPr/>
                </a:tc>
                <a:tc>
                  <a:txBody>
                    <a:bodyPr/>
                    <a:lstStyle/>
                    <a:p>
                      <a:r>
                        <a:rPr lang="en" altLang="zh-CN" dirty="0"/>
                        <a:t>truncate table</a:t>
                      </a:r>
                      <a:endParaRPr lang="zh-CN" altLang="en-US" dirty="0"/>
                    </a:p>
                  </a:txBody>
                  <a:tcPr/>
                </a:tc>
                <a:tc>
                  <a:txBody>
                    <a:bodyPr/>
                    <a:lstStyle/>
                    <a:p>
                      <a:r>
                        <a:rPr lang="en" altLang="en-US" dirty="0"/>
                        <a:t>Clear table data</a:t>
                      </a:r>
                    </a:p>
                  </a:txBody>
                  <a:tcPr/>
                </a:tc>
                <a:extLst>
                  <a:ext uri="{0D108BD9-81ED-4DB2-BD59-A6C34878D82A}">
                    <a16:rowId xmlns:a16="http://schemas.microsoft.com/office/drawing/2014/main" val="1704573340"/>
                  </a:ext>
                </a:extLst>
              </a:tr>
              <a:tr h="370840">
                <a:tc>
                  <a:txBody>
                    <a:bodyPr/>
                    <a:lstStyle/>
                    <a:p>
                      <a:r>
                        <a:rPr lang="en" altLang="zh-CN" dirty="0"/>
                        <a:t>9</a:t>
                      </a:r>
                      <a:endParaRPr lang="zh-CN" altLang="en-US" dirty="0"/>
                    </a:p>
                  </a:txBody>
                  <a:tcPr/>
                </a:tc>
                <a:tc>
                  <a:txBody>
                    <a:bodyPr/>
                    <a:lstStyle/>
                    <a:p>
                      <a:r>
                        <a:rPr lang="en" altLang="zh-CN" dirty="0"/>
                        <a:t>desc &lt; </a:t>
                      </a:r>
                      <a:r>
                        <a:rPr lang="en" altLang="en-US" dirty="0"/>
                        <a:t>table name </a:t>
                      </a:r>
                      <a:r>
                        <a:rPr lang="en" altLang="zh-CN" dirty="0"/>
                        <a:t>&gt;</a:t>
                      </a:r>
                      <a:endParaRPr lang="zh-CN" altLang="en-US" dirty="0"/>
                    </a:p>
                  </a:txBody>
                  <a:tcPr/>
                </a:tc>
                <a:tc>
                  <a:txBody>
                    <a:bodyPr/>
                    <a:lstStyle/>
                    <a:p>
                      <a:r>
                        <a:rPr lang="en" altLang="en-US" dirty="0"/>
                        <a:t>View the table description</a:t>
                      </a:r>
                    </a:p>
                  </a:txBody>
                  <a:tcPr/>
                </a:tc>
                <a:extLst>
                  <a:ext uri="{0D108BD9-81ED-4DB2-BD59-A6C34878D82A}">
                    <a16:rowId xmlns:a16="http://schemas.microsoft.com/office/drawing/2014/main" val="754670383"/>
                  </a:ext>
                </a:extLst>
              </a:tr>
            </a:tbl>
          </a:graphicData>
        </a:graphic>
      </p:graphicFrame>
    </p:spTree>
    <p:custDataLst>
      <p:tags r:id="rId1"/>
    </p:custDataLst>
    <p:extLst>
      <p:ext uri="{BB962C8B-B14F-4D97-AF65-F5344CB8AC3E}">
        <p14:creationId xmlns:p14="http://schemas.microsoft.com/office/powerpoint/2010/main" val="223017486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4823533"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Create a partition table for sales data</a:t>
            </a:r>
          </a:p>
        </p:txBody>
      </p:sp>
      <p:pic>
        <p:nvPicPr>
          <p:cNvPr id="5" name="图片 4">
            <a:extLst>
              <a:ext uri="{FF2B5EF4-FFF2-40B4-BE49-F238E27FC236}">
                <a16:creationId xmlns:a16="http://schemas.microsoft.com/office/drawing/2014/main" id="{8C72C70D-8793-4AF4-8BAB-863BE71106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080" y="1497073"/>
            <a:ext cx="5008649" cy="4789377"/>
          </a:xfrm>
          <a:prstGeom prst="rect">
            <a:avLst/>
          </a:prstGeom>
        </p:spPr>
      </p:pic>
      <p:sp>
        <p:nvSpPr>
          <p:cNvPr id="6" name="文本框 5">
            <a:extLst>
              <a:ext uri="{FF2B5EF4-FFF2-40B4-BE49-F238E27FC236}">
                <a16:creationId xmlns:a16="http://schemas.microsoft.com/office/drawing/2014/main" id="{F1FEFBDF-FBDA-40F8-9A78-9F93FDE70683}"/>
              </a:ext>
            </a:extLst>
          </p:cNvPr>
          <p:cNvSpPr txBox="1"/>
          <p:nvPr/>
        </p:nvSpPr>
        <p:spPr>
          <a:xfrm>
            <a:off x="6467060" y="1966983"/>
            <a:ext cx="5181600" cy="2031325"/>
          </a:xfrm>
          <a:prstGeom prst="rect">
            <a:avLst/>
          </a:prstGeom>
          <a:noFill/>
        </p:spPr>
        <p:txBody>
          <a:bodyPr wrap="square" rtlCol="0">
            <a:spAutoFit/>
          </a:bodyPr>
          <a:lstStyle/>
          <a:p>
            <a:r>
              <a:rPr lang="en" altLang="en-US" dirty="0"/>
              <a:t>We specify two partition fields, first partitioning by city ( </a:t>
            </a:r>
            <a:r>
              <a:rPr lang="en" altLang="zh-CN" dirty="0"/>
              <a:t>city ), and then </a:t>
            </a:r>
            <a:r>
              <a:rPr lang="en" altLang="en-US" dirty="0"/>
              <a:t>partitioning by date ( </a:t>
            </a:r>
            <a:r>
              <a:rPr lang="en" altLang="zh-CN" dirty="0"/>
              <a:t>dt ). The final directory structure on HDFS will </a:t>
            </a:r>
            <a:r>
              <a:rPr lang="en" altLang="en-US" dirty="0"/>
              <a:t>correspond to a two-layer directory structure. The directory structure seen on </a:t>
            </a:r>
            <a:r>
              <a:rPr lang="en" altLang="zh-CN" dirty="0"/>
              <a:t>HDFS </a:t>
            </a:r>
            <a:r>
              <a:rPr lang="en" altLang="en-US" dirty="0"/>
              <a:t>will be roughly like the following figure:</a:t>
            </a:r>
            <a:endParaRPr lang="en-US" altLang="zh-CN" dirty="0"/>
          </a:p>
          <a:p>
            <a:endParaRPr lang="en-US" altLang="zh-CN" dirty="0"/>
          </a:p>
          <a:p>
            <a:endParaRPr lang="en-US" altLang="zh-CN" dirty="0"/>
          </a:p>
          <a:p>
            <a:endParaRPr lang="zh-CN" altLang="en-US" dirty="0"/>
          </a:p>
        </p:txBody>
      </p:sp>
      <p:pic>
        <p:nvPicPr>
          <p:cNvPr id="26" name="图片 25" descr="QQ截图20200411235633">
            <a:extLst>
              <a:ext uri="{FF2B5EF4-FFF2-40B4-BE49-F238E27FC236}">
                <a16:creationId xmlns:a16="http://schemas.microsoft.com/office/drawing/2014/main" id="{6F941753-8B74-45DD-88FA-695BDB4CB922}"/>
              </a:ext>
            </a:extLst>
          </p:cNvPr>
          <p:cNvPicPr/>
          <p:nvPr/>
        </p:nvPicPr>
        <p:blipFill>
          <a:blip r:embed="rId5" cstate="print"/>
          <a:srcRect/>
          <a:stretch>
            <a:fillRect/>
          </a:stretch>
        </p:blipFill>
        <p:spPr>
          <a:xfrm>
            <a:off x="6672636" y="3712599"/>
            <a:ext cx="4770447" cy="1831064"/>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92613350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25D0BDAF-95FE-03AF-FB38-BC7FF0235CDA}"/>
              </a:ext>
            </a:extLst>
          </p:cNvPr>
          <p:cNvSpPr>
            <a:spLocks noChangeArrowheads="1"/>
          </p:cNvSpPr>
          <p:nvPr/>
        </p:nvSpPr>
        <p:spPr bwMode="auto">
          <a:xfrm>
            <a:off x="1524000" y="1417320"/>
            <a:ext cx="9144000" cy="2133600"/>
          </a:xfrm>
          <a:prstGeom prst="rect">
            <a:avLst/>
          </a:prstGeom>
          <a:solidFill>
            <a:srgbClr val="0056A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6">
            <a:extLst>
              <a:ext uri="{FF2B5EF4-FFF2-40B4-BE49-F238E27FC236}">
                <a16:creationId xmlns:a16="http://schemas.microsoft.com/office/drawing/2014/main" id="{FA036ACA-0126-E6FB-3FCA-87DE7B429710}"/>
              </a:ext>
            </a:extLst>
          </p:cNvPr>
          <p:cNvSpPr txBox="1">
            <a:spLocks noChangeArrowheads="1"/>
          </p:cNvSpPr>
          <p:nvPr/>
        </p:nvSpPr>
        <p:spPr bwMode="auto">
          <a:xfrm>
            <a:off x="2223655" y="4000501"/>
            <a:ext cx="8229600" cy="1143000"/>
          </a:xfrm>
          <a:prstGeom prst="rect">
            <a:avLst/>
          </a:prstGeom>
          <a:noFill/>
          <a:ln w="9525">
            <a:noFill/>
            <a:miter lim="800000"/>
            <a:headEnd/>
            <a:tailEnd/>
          </a:ln>
        </p:spPr>
        <p:txBody>
          <a:bodyPr anchor="ctr"/>
          <a:lstStyle/>
          <a:p>
            <a:pPr algn="ctr">
              <a:buFontTx/>
              <a:buNone/>
              <a:defRPr/>
            </a:pPr>
            <a:br>
              <a:rPr lang="en-US" altLang="zh-CN" sz="2800" b="1" kern="0" dirty="0">
                <a:latin typeface="+mj-lt"/>
                <a:ea typeface="+mj-ea"/>
                <a:cs typeface="+mj-cs"/>
              </a:rPr>
            </a:br>
            <a:r>
              <a:rPr lang="en" altLang="en-US" sz="4000" b="1" kern="0" dirty="0">
                <a:latin typeface="Arial" charset="0"/>
              </a:rPr>
              <a:t>Chapter </a:t>
            </a:r>
            <a:r>
              <a:rPr lang="en" altLang="zh-CN" sz="4000" b="1" kern="0" dirty="0">
                <a:latin typeface="Arial" charset="0"/>
              </a:rPr>
              <a:t>8 </a:t>
            </a:r>
            <a:r>
              <a:rPr lang="en" altLang="en-US" sz="4000" b="1" kern="0" dirty="0">
                <a:latin typeface="Arial" charset="0"/>
              </a:rPr>
              <a:t>Installation and Use of </a:t>
            </a:r>
            <a:endParaRPr lang="en-US" altLang="zh-CN" sz="4000" b="1" kern="0" dirty="0">
              <a:latin typeface="Arial" charset="0"/>
            </a:endParaRPr>
          </a:p>
        </p:txBody>
      </p:sp>
      <p:sp>
        <p:nvSpPr>
          <p:cNvPr id="4104" name="Oval 7">
            <a:extLst>
              <a:ext uri="{FF2B5EF4-FFF2-40B4-BE49-F238E27FC236}">
                <a16:creationId xmlns:a16="http://schemas.microsoft.com/office/drawing/2014/main" id="{B890B73B-BDC4-1C87-F19A-50595309AA2A}"/>
              </a:ext>
            </a:extLst>
          </p:cNvPr>
          <p:cNvSpPr>
            <a:spLocks noChangeArrowheads="1"/>
          </p:cNvSpPr>
          <p:nvPr/>
        </p:nvSpPr>
        <p:spPr bwMode="auto">
          <a:xfrm>
            <a:off x="2971800" y="172212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5" name="Rectangle 9">
            <a:extLst>
              <a:ext uri="{FF2B5EF4-FFF2-40B4-BE49-F238E27FC236}">
                <a16:creationId xmlns:a16="http://schemas.microsoft.com/office/drawing/2014/main" id="{C57A2E2E-8CFF-61A3-FC73-0BF35ACA6586}"/>
              </a:ext>
            </a:extLst>
          </p:cNvPr>
          <p:cNvSpPr>
            <a:spLocks noChangeArrowheads="1"/>
          </p:cNvSpPr>
          <p:nvPr/>
        </p:nvSpPr>
        <p:spPr bwMode="auto">
          <a:xfrm>
            <a:off x="1524000" y="3550920"/>
            <a:ext cx="9144000" cy="152400"/>
          </a:xfrm>
          <a:prstGeom prst="rect">
            <a:avLst/>
          </a:prstGeom>
          <a:gradFill rotWithShape="1">
            <a:gsLst>
              <a:gs pos="0">
                <a:schemeClr val="bg1"/>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7" name="Text Box 12">
            <a:extLst>
              <a:ext uri="{FF2B5EF4-FFF2-40B4-BE49-F238E27FC236}">
                <a16:creationId xmlns:a16="http://schemas.microsoft.com/office/drawing/2014/main" id="{1E4A81A1-3CE2-99F4-DFA0-FD292509A305}"/>
              </a:ext>
            </a:extLst>
          </p:cNvPr>
          <p:cNvSpPr txBox="1">
            <a:spLocks noChangeArrowheads="1"/>
          </p:cNvSpPr>
          <p:nvPr/>
        </p:nvSpPr>
        <p:spPr bwMode="auto">
          <a:xfrm>
            <a:off x="3429000" y="1798320"/>
            <a:ext cx="6934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 altLang="zh-CN" sz="2400" b="1">
                <a:solidFill>
                  <a:schemeClr val="bg1"/>
                </a:solidFill>
                <a:latin typeface="Times New Roman" panose="02020603050405020304" pitchFamily="18" charset="0"/>
              </a:rPr>
              <a:t>" </a:t>
            </a:r>
            <a:r>
              <a:rPr lang="en" altLang="en-US" sz="2400" b="1">
                <a:solidFill>
                  <a:schemeClr val="bg1"/>
                </a:solidFill>
                <a:latin typeface="Times New Roman" panose="02020603050405020304" pitchFamily="18" charset="0"/>
              </a:rPr>
              <a:t>Big Data Basic Programming, Experiments and Case Studies (2nd </a:t>
            </a:r>
            <a:r>
              <a:rPr lang="en" altLang="zh-CN" sz="2400" b="1">
                <a:solidFill>
                  <a:schemeClr val="bg1"/>
                </a:solidFill>
                <a:latin typeface="Times New Roman" panose="02020603050405020304" pitchFamily="18" charset="0"/>
              </a:rPr>
              <a:t>Edition </a:t>
            </a:r>
            <a:r>
              <a:rPr lang="en" altLang="en-US" sz="2400" b="1">
                <a:solidFill>
                  <a:schemeClr val="bg1"/>
                </a:solidFill>
                <a:latin typeface="Times New Roman" panose="02020603050405020304" pitchFamily="18" charset="0"/>
              </a:rPr>
              <a:t>) </a:t>
            </a:r>
            <a:r>
              <a:rPr lang="en" altLang="zh-CN" sz="2400">
                <a:solidFill>
                  <a:schemeClr val="bg1"/>
                </a:solidFill>
                <a:latin typeface="Times New Roman" panose="02020603050405020304" pitchFamily="18" charset="0"/>
              </a:rPr>
              <a:t>"</a:t>
            </a:r>
          </a:p>
          <a:p>
            <a:pPr algn="ctr" eaLnBrk="1" hangingPunct="1">
              <a:spcBef>
                <a:spcPct val="50000"/>
              </a:spcBef>
            </a:pPr>
            <a:r>
              <a:rPr lang="en" altLang="en-US" sz="2400">
                <a:solidFill>
                  <a:schemeClr val="bg1"/>
                </a:solidFill>
                <a:latin typeface="Times New Roman" panose="02020603050405020304" pitchFamily="18" charset="0"/>
              </a:rPr>
              <a:t>Textbook official website: </a:t>
            </a:r>
            <a:r>
              <a:rPr lang="en" altLang="zh-CN" sz="2400">
                <a:solidFill>
                  <a:schemeClr val="bg1"/>
                </a:solidFill>
                <a:latin typeface="Times New Roman" panose="02020603050405020304" pitchFamily="18" charset="0"/>
              </a:rPr>
              <a:t>http://dblab.xmu.edu.cn/post/bigdatapractice2/</a:t>
            </a:r>
          </a:p>
        </p:txBody>
      </p:sp>
      <p:pic>
        <p:nvPicPr>
          <p:cNvPr id="4113" name="Picture 1" descr="F:\厦大教师\照片\个人形象照\林子雨2016头像.png">
            <a:extLst>
              <a:ext uri="{FF2B5EF4-FFF2-40B4-BE49-F238E27FC236}">
                <a16:creationId xmlns:a16="http://schemas.microsoft.com/office/drawing/2014/main" id="{8F3E044F-A8B0-25CF-3FB1-85C0BAC71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45920"/>
            <a:ext cx="16271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Create database and table</a:t>
            </a:r>
          </a:p>
        </p:txBody>
      </p:sp>
      <p:sp>
        <p:nvSpPr>
          <p:cNvPr id="2" name="文本框 1">
            <a:extLst>
              <a:ext uri="{FF2B5EF4-FFF2-40B4-BE49-F238E27FC236}">
                <a16:creationId xmlns:a16="http://schemas.microsoft.com/office/drawing/2014/main" id="{17CD98D7-B39F-4798-89A4-F88749AEA8F3}"/>
              </a:ext>
            </a:extLst>
          </p:cNvPr>
          <p:cNvSpPr txBox="1"/>
          <p:nvPr/>
        </p:nvSpPr>
        <p:spPr>
          <a:xfrm>
            <a:off x="914400" y="1773977"/>
            <a:ext cx="5817704" cy="369332"/>
          </a:xfrm>
          <a:prstGeom prst="rect">
            <a:avLst/>
          </a:prstGeom>
          <a:noFill/>
        </p:spPr>
        <p:txBody>
          <a:bodyPr wrap="square" rtlCol="0">
            <a:spAutoFit/>
          </a:bodyPr>
          <a:lstStyle/>
          <a:p>
            <a:r>
              <a:rPr lang="en" altLang="en-US" dirty="0"/>
              <a:t>Create a database for the recruitment information that needs to be analyzed this time</a:t>
            </a:r>
          </a:p>
        </p:txBody>
      </p:sp>
      <p:pic>
        <p:nvPicPr>
          <p:cNvPr id="4" name="图片 3">
            <a:extLst>
              <a:ext uri="{FF2B5EF4-FFF2-40B4-BE49-F238E27FC236}">
                <a16:creationId xmlns:a16="http://schemas.microsoft.com/office/drawing/2014/main" id="{3FCFA018-EAD8-4312-8E7C-9084BFEE50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2369332"/>
            <a:ext cx="7779000" cy="878849"/>
          </a:xfrm>
          <a:prstGeom prst="rect">
            <a:avLst/>
          </a:prstGeom>
        </p:spPr>
      </p:pic>
      <p:pic>
        <p:nvPicPr>
          <p:cNvPr id="6" name="图片 5">
            <a:extLst>
              <a:ext uri="{FF2B5EF4-FFF2-40B4-BE49-F238E27FC236}">
                <a16:creationId xmlns:a16="http://schemas.microsoft.com/office/drawing/2014/main" id="{C834707C-E645-43FC-A713-E346204E80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400" y="3979149"/>
            <a:ext cx="5801738" cy="1891563"/>
          </a:xfrm>
          <a:prstGeom prst="rect">
            <a:avLst/>
          </a:prstGeom>
        </p:spPr>
      </p:pic>
      <p:sp>
        <p:nvSpPr>
          <p:cNvPr id="7" name="文本框 6">
            <a:extLst>
              <a:ext uri="{FF2B5EF4-FFF2-40B4-BE49-F238E27FC236}">
                <a16:creationId xmlns:a16="http://schemas.microsoft.com/office/drawing/2014/main" id="{5EFA9785-DA19-40C8-98BD-1F56075C5A30}"/>
              </a:ext>
            </a:extLst>
          </p:cNvPr>
          <p:cNvSpPr txBox="1"/>
          <p:nvPr/>
        </p:nvSpPr>
        <p:spPr>
          <a:xfrm>
            <a:off x="914400" y="3429000"/>
            <a:ext cx="6042991" cy="369332"/>
          </a:xfrm>
          <a:prstGeom prst="rect">
            <a:avLst/>
          </a:prstGeom>
          <a:noFill/>
        </p:spPr>
        <p:txBody>
          <a:bodyPr wrap="square" rtlCol="0">
            <a:spAutoFit/>
          </a:bodyPr>
          <a:lstStyle/>
          <a:p>
            <a:r>
              <a:rPr lang="en" altLang="en-US" dirty="0"/>
              <a:t>For recruitment data, create the following external table</a:t>
            </a:r>
          </a:p>
        </p:txBody>
      </p:sp>
    </p:spTree>
    <p:custDataLst>
      <p:tags r:id="rId1"/>
    </p:custDataLst>
    <p:extLst>
      <p:ext uri="{BB962C8B-B14F-4D97-AF65-F5344CB8AC3E}">
        <p14:creationId xmlns:p14="http://schemas.microsoft.com/office/powerpoint/2010/main" val="417554951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F7F9394F-4400-B9AB-D0E4-CCF855279FBF}"/>
              </a:ext>
            </a:extLst>
          </p:cNvPr>
          <p:cNvSpPr>
            <a:spLocks noGrp="1"/>
          </p:cNvSpPr>
          <p:nvPr>
            <p:ph type="title"/>
          </p:nvPr>
        </p:nvSpPr>
        <p:spPr/>
        <p:txBody>
          <a:bodyPr/>
          <a:lstStyle/>
          <a:p>
            <a:r>
              <a:rPr lang="en" altLang="zh-CN"/>
              <a:t>8.3 Basic Hive Operations</a:t>
            </a:r>
            <a:endParaRPr lang="zh-CN" altLang="en-US"/>
          </a:p>
        </p:txBody>
      </p:sp>
      <p:sp>
        <p:nvSpPr>
          <p:cNvPr id="18435" name="TextBox 2">
            <a:extLst>
              <a:ext uri="{FF2B5EF4-FFF2-40B4-BE49-F238E27FC236}">
                <a16:creationId xmlns:a16="http://schemas.microsoft.com/office/drawing/2014/main" id="{1C0AE0CE-5452-7F22-AC29-043D9C2F9982}"/>
              </a:ext>
            </a:extLst>
          </p:cNvPr>
          <p:cNvSpPr txBox="1">
            <a:spLocks noChangeArrowheads="1"/>
          </p:cNvSpPr>
          <p:nvPr/>
        </p:nvSpPr>
        <p:spPr bwMode="auto">
          <a:xfrm>
            <a:off x="2514600" y="1600201"/>
            <a:ext cx="42243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 altLang="zh-CN"/>
              <a:t>8.3.1 Create database, table, and view</a:t>
            </a:r>
            <a:endParaRPr lang="en-US" altLang="zh-CN"/>
          </a:p>
          <a:p>
            <a:pPr eaLnBrk="1" hangingPunct="1"/>
            <a:r>
              <a:rPr lang="en" altLang="zh-CN"/>
              <a:t>8.3.2 Deleting Databases, Tables, and Views</a:t>
            </a:r>
            <a:endParaRPr lang="en-US" altLang="zh-CN"/>
          </a:p>
          <a:p>
            <a:pPr eaLnBrk="1" hangingPunct="1"/>
            <a:r>
              <a:rPr lang="en" altLang="zh-CN"/>
              <a:t>8.3.3 Modify database, table, and view</a:t>
            </a:r>
            <a:endParaRPr lang="en-US" altLang="zh-CN"/>
          </a:p>
          <a:p>
            <a:pPr eaLnBrk="1" hangingPunct="1"/>
            <a:r>
              <a:rPr lang="en" altLang="zh-CN"/>
              <a:t>8.3.4 View databases, tables, and views</a:t>
            </a:r>
            <a:endParaRPr lang="en-US" altLang="zh-CN"/>
          </a:p>
          <a:p>
            <a:pPr eaLnBrk="1" hangingPunct="1"/>
            <a:r>
              <a:rPr lang="en" altLang="zh-CN"/>
              <a:t>8.3.5 Describe databases, tables, and views</a:t>
            </a:r>
            <a:endParaRPr lang="en-US" altLang="zh-CN"/>
          </a:p>
          <a:p>
            <a:pPr eaLnBrk="1" hangingPunct="1"/>
            <a:r>
              <a:rPr lang="en" altLang="zh-CN"/>
              <a:t>8.3.6 Loading Data into a Table</a:t>
            </a:r>
            <a:endParaRPr lang="en-US" altLang="zh-CN"/>
          </a:p>
          <a:p>
            <a:pPr eaLnBrk="1" hangingPunct="1"/>
            <a:r>
              <a:rPr lang="en" altLang="zh-CN"/>
              <a:t>8.3.7 Querying Data in Tables</a:t>
            </a:r>
            <a:endParaRPr lang="en-US" altLang="zh-CN"/>
          </a:p>
          <a:p>
            <a:pPr eaLnBrk="1" hangingPunct="1"/>
            <a:r>
              <a:rPr lang="en" altLang="zh-CN"/>
              <a:t>8.3.8 Inserting data into or exporting data from a table</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a:extLst>
              <a:ext uri="{FF2B5EF4-FFF2-40B4-BE49-F238E27FC236}">
                <a16:creationId xmlns:a16="http://schemas.microsoft.com/office/drawing/2014/main" id="{580513B2-CDED-600F-F5A9-024302E8347A}"/>
              </a:ext>
            </a:extLst>
          </p:cNvPr>
          <p:cNvSpPr>
            <a:spLocks noGrp="1"/>
          </p:cNvSpPr>
          <p:nvPr>
            <p:ph type="title"/>
          </p:nvPr>
        </p:nvSpPr>
        <p:spPr/>
        <p:txBody>
          <a:bodyPr/>
          <a:lstStyle/>
          <a:p>
            <a:r>
              <a:rPr lang="en" altLang="zh-CN"/>
              <a:t>8.3.1 Create database, table, and view</a:t>
            </a:r>
            <a:endParaRPr lang="en-US" altLang="zh-CN"/>
          </a:p>
        </p:txBody>
      </p:sp>
      <p:sp>
        <p:nvSpPr>
          <p:cNvPr id="2" name="矩形 1">
            <a:extLst>
              <a:ext uri="{FF2B5EF4-FFF2-40B4-BE49-F238E27FC236}">
                <a16:creationId xmlns:a16="http://schemas.microsoft.com/office/drawing/2014/main" id="{998FC259-4447-3182-EA75-74E904F9B8DC}"/>
              </a:ext>
            </a:extLst>
          </p:cNvPr>
          <p:cNvSpPr/>
          <p:nvPr/>
        </p:nvSpPr>
        <p:spPr>
          <a:xfrm>
            <a:off x="2438400" y="1600200"/>
            <a:ext cx="7924800" cy="2446338"/>
          </a:xfrm>
          <a:prstGeom prst="rect">
            <a:avLst/>
          </a:prstGeom>
        </p:spPr>
        <p:txBody>
          <a:bodyPr>
            <a:spAutoFit/>
          </a:bodyPr>
          <a:lstStyle/>
          <a:p>
            <a:pPr marL="285750" indent="-285750" algn="just">
              <a:lnSpc>
                <a:spcPct val="120000"/>
              </a:lnSpc>
              <a:spcAft>
                <a:spcPts val="700"/>
              </a:spcAft>
              <a:buFont typeface="Arial" panose="020B0604020202020204" pitchFamily="34" charset="0"/>
              <a:buChar char="•"/>
              <a:defRPr/>
            </a:pPr>
            <a:r>
              <a:rPr lang="en" altLang="zh-CN" kern="100" dirty="0">
                <a:latin typeface="Calibri" panose="020F0502020204030204" pitchFamily="34" charset="0"/>
                <a:cs typeface="Times New Roman" panose="02020603050405020304" pitchFamily="18" charset="0"/>
              </a:rPr>
              <a:t>Create a database</a:t>
            </a:r>
          </a:p>
          <a:p>
            <a:pPr indent="266700" algn="just">
              <a:lnSpc>
                <a:spcPct val="120000"/>
              </a:lnSpc>
              <a:spcAft>
                <a:spcPts val="700"/>
              </a:spcAft>
              <a:buFont typeface="+mj-ea"/>
              <a:buAutoNum type="circleNumDbPlain"/>
              <a:defRPr/>
            </a:pPr>
            <a:r>
              <a:rPr lang="en" altLang="en-US" kern="100" dirty="0">
                <a:latin typeface="Calibri" panose="020F0502020204030204" pitchFamily="34" charset="0"/>
                <a:cs typeface="Times New Roman" panose="02020603050405020304" pitchFamily="18" charset="0"/>
              </a:rPr>
              <a:t>Create a database </a:t>
            </a:r>
            <a:r>
              <a:rPr lang="en" altLang="zh-CN" kern="100" dirty="0">
                <a:latin typeface="Calibri" panose="020F0502020204030204" pitchFamily="34" charset="0"/>
                <a:cs typeface="Times New Roman" panose="02020603050405020304" pitchFamily="18" charset="0"/>
              </a:rPr>
              <a:t>hive</a:t>
            </a:r>
          </a:p>
          <a:p>
            <a:pPr indent="266700" algn="just">
              <a:lnSpc>
                <a:spcPct val="120000"/>
              </a:lnSpc>
              <a:spcAft>
                <a:spcPts val="700"/>
              </a:spcAft>
              <a:defRPr/>
            </a:pPr>
            <a:r>
              <a:rPr lang="en" altLang="zh-CN" kern="100" dirty="0">
                <a:latin typeface="Calibri" panose="020F0502020204030204" pitchFamily="34" charset="0"/>
                <a:cs typeface="Times New Roman" panose="02020603050405020304" pitchFamily="18" charset="0"/>
              </a:rPr>
              <a:t>hive&gt; create database hive;</a:t>
            </a:r>
          </a:p>
          <a:p>
            <a:pPr indent="266700" algn="just">
              <a:lnSpc>
                <a:spcPct val="120000"/>
              </a:lnSpc>
              <a:spcAft>
                <a:spcPts val="700"/>
              </a:spcAft>
              <a:buFont typeface="+mj-ea"/>
              <a:buAutoNum type="circleNumDbPlain" startAt="2"/>
              <a:defRPr/>
            </a:pPr>
            <a:r>
              <a:rPr lang="en" altLang="en-US" kern="100" dirty="0">
                <a:latin typeface="Calibri" panose="020F0502020204030204" pitchFamily="34" charset="0"/>
                <a:cs typeface="Times New Roman" panose="02020603050405020304" pitchFamily="18" charset="0"/>
              </a:rPr>
              <a:t>Create a database </a:t>
            </a:r>
            <a:r>
              <a:rPr lang="en" altLang="zh-CN" kern="100" dirty="0">
                <a:latin typeface="Calibri" panose="020F0502020204030204" pitchFamily="34" charset="0"/>
                <a:cs typeface="Times New Roman" panose="02020603050405020304" pitchFamily="18" charset="0"/>
              </a:rPr>
              <a:t>hive </a:t>
            </a:r>
            <a:r>
              <a:rPr lang="en" altLang="en-US" kern="100" dirty="0">
                <a:latin typeface="Calibri" panose="020F0502020204030204" pitchFamily="34" charset="0"/>
                <a:cs typeface="Times New Roman" panose="02020603050405020304" pitchFamily="18" charset="0"/>
              </a:rPr>
              <a:t>. Because </a:t>
            </a:r>
            <a:r>
              <a:rPr lang="en" altLang="zh-CN" kern="100" dirty="0">
                <a:latin typeface="Calibri" panose="020F0502020204030204" pitchFamily="34" charset="0"/>
                <a:cs typeface="Times New Roman" panose="02020603050405020304" pitchFamily="18" charset="0"/>
              </a:rPr>
              <a:t>hive </a:t>
            </a:r>
            <a:r>
              <a:rPr lang="en" altLang="en-US" kern="100" dirty="0">
                <a:latin typeface="Calibri" panose="020F0502020204030204" pitchFamily="34" charset="0"/>
                <a:cs typeface="Times New Roman" panose="02020603050405020304" pitchFamily="18" charset="0"/>
              </a:rPr>
              <a:t>already exists, an exception will be thrown. If you add the </a:t>
            </a:r>
            <a:r>
              <a:rPr lang="en" altLang="zh-CN" kern="100" dirty="0">
                <a:latin typeface="Calibri" panose="020F0502020204030204" pitchFamily="34" charset="0"/>
                <a:cs typeface="Times New Roman" panose="02020603050405020304" pitchFamily="18" charset="0"/>
              </a:rPr>
              <a:t>if not exists </a:t>
            </a:r>
            <a:r>
              <a:rPr lang="en" altLang="en-US" kern="100" dirty="0">
                <a:latin typeface="Calibri" panose="020F0502020204030204" pitchFamily="34" charset="0"/>
                <a:cs typeface="Times New Roman" panose="02020603050405020304" pitchFamily="18" charset="0"/>
              </a:rPr>
              <a:t>keyword, no exception will be thrown.</a:t>
            </a:r>
          </a:p>
          <a:p>
            <a:pPr indent="266700" algn="just">
              <a:lnSpc>
                <a:spcPct val="120000"/>
              </a:lnSpc>
              <a:spcAft>
                <a:spcPts val="700"/>
              </a:spcAft>
              <a:defRPr/>
            </a:pPr>
            <a:r>
              <a:rPr lang="en" altLang="zh-CN" kern="100" dirty="0">
                <a:latin typeface="Calibri" panose="020F0502020204030204" pitchFamily="34" charset="0"/>
                <a:cs typeface="Times New Roman" panose="02020603050405020304" pitchFamily="18" charset="0"/>
              </a:rPr>
              <a:t>hive&gt; create database if not exists hive;</a:t>
            </a:r>
          </a:p>
        </p:txBody>
      </p:sp>
      <p:sp>
        <p:nvSpPr>
          <p:cNvPr id="3" name="矩形 2">
            <a:extLst>
              <a:ext uri="{FF2B5EF4-FFF2-40B4-BE49-F238E27FC236}">
                <a16:creationId xmlns:a16="http://schemas.microsoft.com/office/drawing/2014/main" id="{8700D541-FECE-CD21-B4A1-A1E1106C9247}"/>
              </a:ext>
            </a:extLst>
          </p:cNvPr>
          <p:cNvSpPr/>
          <p:nvPr/>
        </p:nvSpPr>
        <p:spPr>
          <a:xfrm>
            <a:off x="2438400" y="4038601"/>
            <a:ext cx="7620000" cy="2454275"/>
          </a:xfrm>
          <a:prstGeom prst="rect">
            <a:avLst/>
          </a:prstGeom>
        </p:spPr>
        <p:txBody>
          <a:bodyPr>
            <a:spAutoFit/>
          </a:bodyPr>
          <a:lstStyle/>
          <a:p>
            <a:pPr marL="285750" indent="-285750" algn="just">
              <a:lnSpc>
                <a:spcPct val="120000"/>
              </a:lnSpc>
              <a:spcAft>
                <a:spcPts val="700"/>
              </a:spcAft>
              <a:buFont typeface="Arial" panose="020B0604020202020204" pitchFamily="34" charset="0"/>
              <a:buChar char="•"/>
              <a:defRPr/>
            </a:pPr>
            <a:r>
              <a:rPr lang="en" altLang="zh-CN" kern="100" dirty="0">
                <a:latin typeface="Calibri" panose="020F0502020204030204" pitchFamily="34" charset="0"/>
                <a:cs typeface="Times New Roman" panose="02020603050405020304" pitchFamily="18" charset="0"/>
              </a:rPr>
              <a:t>Create Table</a:t>
            </a:r>
          </a:p>
          <a:p>
            <a:pPr marL="342900" indent="-342900">
              <a:buFont typeface="+mj-ea"/>
              <a:buAutoNum type="circleNumDbPlain"/>
              <a:defRPr/>
            </a:pPr>
            <a:r>
              <a:rPr lang="en" altLang="en-US" kern="100" dirty="0">
                <a:latin typeface="Calibri" panose="020F0502020204030204" pitchFamily="34" charset="0"/>
                <a:cs typeface="Times New Roman" panose="02020603050405020304" pitchFamily="18" charset="0"/>
              </a:rPr>
              <a:t>In the </a:t>
            </a:r>
            <a:r>
              <a:rPr lang="en" altLang="zh-CN" kern="100" dirty="0">
                <a:latin typeface="Calibri" panose="020F0502020204030204" pitchFamily="34" charset="0"/>
                <a:cs typeface="Times New Roman" panose="02020603050405020304" pitchFamily="18" charset="0"/>
              </a:rPr>
              <a:t>hive </a:t>
            </a:r>
            <a:r>
              <a:rPr lang="en" altLang="en-US" kern="100" dirty="0">
                <a:latin typeface="Calibri" panose="020F0502020204030204" pitchFamily="34" charset="0"/>
                <a:cs typeface="Times New Roman" panose="02020603050405020304" pitchFamily="18" charset="0"/>
              </a:rPr>
              <a:t>database, create a table </a:t>
            </a:r>
            <a:r>
              <a:rPr lang="en" altLang="zh-CN" kern="100" dirty="0" err="1">
                <a:latin typeface="Calibri" panose="020F0502020204030204" pitchFamily="34" charset="0"/>
                <a:cs typeface="Times New Roman" panose="02020603050405020304" pitchFamily="18" charset="0"/>
              </a:rPr>
              <a:t>usr </a:t>
            </a:r>
            <a:r>
              <a:rPr lang="en" altLang="en-US" kern="100" dirty="0">
                <a:latin typeface="Calibri" panose="020F0502020204030204" pitchFamily="34" charset="0"/>
                <a:cs typeface="Times New Roman" panose="02020603050405020304" pitchFamily="18" charset="0"/>
              </a:rPr>
              <a:t>with three attributes: </a:t>
            </a:r>
            <a:r>
              <a:rPr lang="en" altLang="zh-CN" kern="100" dirty="0">
                <a:latin typeface="Calibri" panose="020F0502020204030204" pitchFamily="34" charset="0"/>
                <a:cs typeface="Times New Roman" panose="02020603050405020304" pitchFamily="18" charset="0"/>
              </a:rPr>
              <a:t>id </a:t>
            </a:r>
            <a:r>
              <a:rPr lang="en" altLang="en-US" kern="100" dirty="0">
                <a:latin typeface="Calibri" panose="020F0502020204030204" pitchFamily="34" charset="0"/>
                <a:cs typeface="Times New Roman" panose="02020603050405020304" pitchFamily="18" charset="0"/>
              </a:rPr>
              <a:t>, </a:t>
            </a:r>
            <a:r>
              <a:rPr lang="en" altLang="zh-CN" kern="100" dirty="0">
                <a:latin typeface="Calibri" panose="020F0502020204030204" pitchFamily="34" charset="0"/>
                <a:cs typeface="Times New Roman" panose="02020603050405020304" pitchFamily="18" charset="0"/>
              </a:rPr>
              <a:t>name </a:t>
            </a:r>
            <a:r>
              <a:rPr lang="en" altLang="en-US" kern="100" dirty="0">
                <a:latin typeface="Calibri" panose="020F0502020204030204" pitchFamily="34" charset="0"/>
                <a:cs typeface="Times New Roman" panose="02020603050405020304" pitchFamily="18" charset="0"/>
              </a:rPr>
              <a:t>, </a:t>
            </a:r>
            <a:r>
              <a:rPr lang="en" altLang="zh-CN" kern="100" dirty="0">
                <a:latin typeface="Calibri" panose="020F0502020204030204" pitchFamily="34" charset="0"/>
                <a:cs typeface="Times New Roman" panose="02020603050405020304" pitchFamily="18" charset="0"/>
              </a:rPr>
              <a:t>age</a:t>
            </a:r>
          </a:p>
          <a:p>
            <a:pPr>
              <a:buFont typeface="Arial" charset="0"/>
              <a:buNone/>
              <a:defRPr/>
            </a:pPr>
            <a:r>
              <a:rPr lang="en" altLang="zh-CN" kern="100" dirty="0">
                <a:latin typeface="Calibri" panose="020F0502020204030204" pitchFamily="34" charset="0"/>
                <a:cs typeface="Times New Roman" panose="02020603050405020304" pitchFamily="18" charset="0"/>
              </a:rPr>
              <a:t>hive&gt; use hive;</a:t>
            </a:r>
          </a:p>
          <a:p>
            <a:pPr>
              <a:buFont typeface="Arial" charset="0"/>
              <a:buNone/>
              <a:defRPr/>
            </a:pPr>
            <a:r>
              <a:rPr lang="en" altLang="zh-CN" kern="100" dirty="0">
                <a:latin typeface="Calibri" panose="020F0502020204030204" pitchFamily="34" charset="0"/>
                <a:cs typeface="Times New Roman" panose="02020603050405020304" pitchFamily="18" charset="0"/>
              </a:rPr>
              <a:t>hive&gt;create table if not exists </a:t>
            </a:r>
            <a:r>
              <a:rPr lang="en" altLang="zh-CN" kern="100" dirty="0" err="1">
                <a:latin typeface="Calibri" panose="020F0502020204030204" pitchFamily="34" charset="0"/>
                <a:cs typeface="Times New Roman" panose="02020603050405020304" pitchFamily="18" charset="0"/>
              </a:rPr>
              <a:t>usr </a:t>
            </a:r>
            <a:r>
              <a:rPr lang="en" altLang="zh-CN" kern="100" dirty="0">
                <a:latin typeface="Calibri" panose="020F0502020204030204" pitchFamily="34" charset="0"/>
                <a:cs typeface="Times New Roman" panose="02020603050405020304" pitchFamily="18" charset="0"/>
              </a:rPr>
              <a:t>(id </a:t>
            </a:r>
            <a:r>
              <a:rPr lang="en" altLang="zh-CN" kern="100" dirty="0" err="1">
                <a:latin typeface="Calibri" panose="020F0502020204030204" pitchFamily="34" charset="0"/>
                <a:cs typeface="Times New Roman" panose="02020603050405020304" pitchFamily="18" charset="0"/>
              </a:rPr>
              <a:t>bigint,name</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string,age</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int </a:t>
            </a:r>
            <a:r>
              <a:rPr lang="en" altLang="zh-CN" kern="100" dirty="0">
                <a:latin typeface="Calibri" panose="020F0502020204030204" pitchFamily="34" charset="0"/>
                <a:cs typeface="Times New Roman" panose="02020603050405020304" pitchFamily="18" charset="0"/>
              </a:rPr>
              <a:t>);</a:t>
            </a:r>
          </a:p>
          <a:p>
            <a:pPr marL="342900" indent="-342900">
              <a:buFont typeface="+mj-ea"/>
              <a:buAutoNum type="circleNumDbPlain" startAt="2"/>
              <a:defRPr/>
            </a:pPr>
            <a:r>
              <a:rPr lang="en" altLang="en-US" kern="100" dirty="0">
                <a:latin typeface="Calibri" panose="020F0502020204030204" pitchFamily="34" charset="0"/>
                <a:cs typeface="Times New Roman" panose="02020603050405020304" pitchFamily="18" charset="0"/>
              </a:rPr>
              <a:t>In the </a:t>
            </a:r>
            <a:r>
              <a:rPr lang="en" altLang="zh-CN" kern="100" dirty="0">
                <a:latin typeface="Calibri" panose="020F0502020204030204" pitchFamily="34" charset="0"/>
                <a:cs typeface="Times New Roman" panose="02020603050405020304" pitchFamily="18" charset="0"/>
              </a:rPr>
              <a:t>hive </a:t>
            </a:r>
            <a:r>
              <a:rPr lang="en" altLang="en-US" kern="100" dirty="0">
                <a:latin typeface="Calibri" panose="020F0502020204030204" pitchFamily="34" charset="0"/>
                <a:cs typeface="Times New Roman" panose="02020603050405020304" pitchFamily="18" charset="0"/>
              </a:rPr>
              <a:t>database, create a table </a:t>
            </a:r>
            <a:r>
              <a:rPr lang="en" altLang="zh-CN" kern="100" dirty="0" err="1">
                <a:latin typeface="Calibri" panose="020F0502020204030204" pitchFamily="34" charset="0"/>
                <a:cs typeface="Times New Roman" panose="02020603050405020304" pitchFamily="18" charset="0"/>
              </a:rPr>
              <a:t>usr </a:t>
            </a:r>
            <a:r>
              <a:rPr lang="en" altLang="en-US" kern="100" dirty="0">
                <a:latin typeface="Calibri" panose="020F0502020204030204" pitchFamily="34" charset="0"/>
                <a:cs typeface="Times New Roman" panose="02020603050405020304" pitchFamily="18" charset="0"/>
              </a:rPr>
              <a:t>with three attributes </a:t>
            </a:r>
            <a:r>
              <a:rPr lang="en" altLang="zh-CN" kern="100" dirty="0">
                <a:latin typeface="Calibri" panose="020F0502020204030204" pitchFamily="34" charset="0"/>
                <a:cs typeface="Times New Roman" panose="02020603050405020304" pitchFamily="18" charset="0"/>
              </a:rPr>
              <a:t>id </a:t>
            </a:r>
            <a:r>
              <a:rPr lang="en" altLang="en-US" kern="100" dirty="0">
                <a:latin typeface="Calibri" panose="020F0502020204030204" pitchFamily="34" charset="0"/>
                <a:cs typeface="Times New Roman" panose="02020603050405020304" pitchFamily="18" charset="0"/>
              </a:rPr>
              <a:t>, </a:t>
            </a:r>
            <a:r>
              <a:rPr lang="en" altLang="zh-CN" kern="100" dirty="0">
                <a:latin typeface="Calibri" panose="020F0502020204030204" pitchFamily="34" charset="0"/>
                <a:cs typeface="Times New Roman" panose="02020603050405020304" pitchFamily="18" charset="0"/>
              </a:rPr>
              <a:t>name </a:t>
            </a:r>
            <a:r>
              <a:rPr lang="en" altLang="en-US" kern="100" dirty="0">
                <a:latin typeface="Calibri" panose="020F0502020204030204" pitchFamily="34" charset="0"/>
                <a:cs typeface="Times New Roman" panose="02020603050405020304" pitchFamily="18" charset="0"/>
              </a:rPr>
              <a:t>, </a:t>
            </a:r>
            <a:r>
              <a:rPr lang="en" altLang="zh-CN" kern="100" dirty="0">
                <a:latin typeface="Calibri" panose="020F0502020204030204" pitchFamily="34" charset="0"/>
                <a:cs typeface="Times New Roman" panose="02020603050405020304" pitchFamily="18" charset="0"/>
              </a:rPr>
              <a:t>age </a:t>
            </a:r>
            <a:r>
              <a:rPr lang="en" altLang="en-US" kern="100" dirty="0">
                <a:latin typeface="Calibri" panose="020F0502020204030204" pitchFamily="34" charset="0"/>
                <a:cs typeface="Times New Roman" panose="02020603050405020304" pitchFamily="18" charset="0"/>
              </a:rPr>
              <a:t>, and a storage path of " </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usr </a:t>
            </a:r>
            <a:r>
              <a:rPr lang="en" altLang="zh-CN" kern="100" dirty="0">
                <a:latin typeface="Calibri" panose="020F0502020204030204" pitchFamily="34" charset="0"/>
                <a:cs typeface="Times New Roman" panose="02020603050405020304" pitchFamily="18" charset="0"/>
              </a:rPr>
              <a:t>/local/hive/warehouse/hive/ </a:t>
            </a:r>
            <a:r>
              <a:rPr lang="en" altLang="zh-CN" kern="100" dirty="0" err="1">
                <a:latin typeface="Calibri" panose="020F0502020204030204" pitchFamily="34" charset="0"/>
                <a:cs typeface="Times New Roman" panose="02020603050405020304" pitchFamily="18" charset="0"/>
              </a:rPr>
              <a:t>usr </a:t>
            </a:r>
            <a:r>
              <a:rPr lang="en" altLang="zh-CN" kern="100" dirty="0">
                <a:latin typeface="Calibri" panose="020F0502020204030204" pitchFamily="34" charset="0"/>
                <a:cs typeface="Times New Roman" panose="02020603050405020304" pitchFamily="18" charset="0"/>
              </a:rPr>
              <a:t>"</a:t>
            </a:r>
          </a:p>
          <a:p>
            <a:pPr marL="342900" indent="-342900">
              <a:defRPr/>
            </a:pPr>
            <a:r>
              <a:rPr lang="en" altLang="zh-CN" kern="100" dirty="0">
                <a:latin typeface="Calibri" panose="020F0502020204030204" pitchFamily="34" charset="0"/>
                <a:cs typeface="Times New Roman" panose="02020603050405020304" pitchFamily="18" charset="0"/>
              </a:rPr>
              <a:t>hive&gt;create table if not exists hive.usr(id </a:t>
            </a:r>
            <a:r>
              <a:rPr lang="en" altLang="zh-CN" kern="100" dirty="0" err="1">
                <a:latin typeface="Calibri" panose="020F0502020204030204" pitchFamily="34" charset="0"/>
                <a:cs typeface="Times New Roman" panose="02020603050405020304" pitchFamily="18" charset="0"/>
              </a:rPr>
              <a:t>bigint,name</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string,age</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int </a:t>
            </a:r>
            <a:r>
              <a:rPr lang="en" altLang="zh-CN" kern="100" dirty="0">
                <a:latin typeface="Calibri" panose="020F0502020204030204" pitchFamily="34" charset="0"/>
                <a:cs typeface="Times New Roman" panose="02020603050405020304" pitchFamily="18" charset="0"/>
              </a:rPr>
              <a:t>)</a:t>
            </a:r>
          </a:p>
          <a:p>
            <a:pPr marL="342900" indent="-342900">
              <a:defRPr/>
            </a:pPr>
            <a:r>
              <a:rPr lang="en" altLang="zh-CN" kern="100" dirty="0">
                <a:latin typeface="Calibri" panose="020F0502020204030204" pitchFamily="34" charset="0"/>
                <a:cs typeface="Times New Roman" panose="02020603050405020304" pitchFamily="18" charset="0"/>
              </a:rPr>
              <a:t>&gt;location '/ </a:t>
            </a:r>
            <a:r>
              <a:rPr lang="en" altLang="zh-CN" kern="100" dirty="0" err="1">
                <a:latin typeface="Calibri" panose="020F0502020204030204" pitchFamily="34" charset="0"/>
                <a:cs typeface="Times New Roman" panose="02020603050405020304" pitchFamily="18" charset="0"/>
              </a:rPr>
              <a:t>usr </a:t>
            </a:r>
            <a:r>
              <a:rPr lang="en" altLang="zh-CN" kern="100" dirty="0">
                <a:latin typeface="Calibri" panose="020F0502020204030204" pitchFamily="34" charset="0"/>
                <a:cs typeface="Times New Roman" panose="02020603050405020304" pitchFamily="18" charset="0"/>
              </a:rPr>
              <a:t>/local/hive/warehouse/hive/ </a:t>
            </a:r>
            <a:r>
              <a:rPr lang="en" altLang="zh-CN" kern="100" dirty="0" err="1">
                <a:latin typeface="Calibri" panose="020F0502020204030204" pitchFamily="34" charset="0"/>
                <a:cs typeface="Times New Roman" panose="02020603050405020304" pitchFamily="18" charset="0"/>
              </a:rPr>
              <a:t>usr </a:t>
            </a:r>
            <a:r>
              <a:rPr lang="en" altLang="zh-CN" kern="100" dirty="0">
                <a:latin typeface="Calibri" panose="020F0502020204030204" pitchFamily="34" charset="0"/>
                <a:cs typeface="Times New Roman" panose="02020603050405020304"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a:extLst>
              <a:ext uri="{FF2B5EF4-FFF2-40B4-BE49-F238E27FC236}">
                <a16:creationId xmlns:a16="http://schemas.microsoft.com/office/drawing/2014/main" id="{0E80BD2D-72FE-FE79-C711-BA653192C3CD}"/>
              </a:ext>
            </a:extLst>
          </p:cNvPr>
          <p:cNvSpPr>
            <a:spLocks noGrp="1"/>
          </p:cNvSpPr>
          <p:nvPr>
            <p:ph type="title"/>
          </p:nvPr>
        </p:nvSpPr>
        <p:spPr/>
        <p:txBody>
          <a:bodyPr/>
          <a:lstStyle/>
          <a:p>
            <a:r>
              <a:rPr lang="en" altLang="zh-CN"/>
              <a:t>8.3.1 Create database, table, and view</a:t>
            </a:r>
            <a:endParaRPr lang="en-US" altLang="zh-CN"/>
          </a:p>
        </p:txBody>
      </p:sp>
      <p:sp>
        <p:nvSpPr>
          <p:cNvPr id="3" name="矩形 2">
            <a:extLst>
              <a:ext uri="{FF2B5EF4-FFF2-40B4-BE49-F238E27FC236}">
                <a16:creationId xmlns:a16="http://schemas.microsoft.com/office/drawing/2014/main" id="{B376F77D-7A9E-198A-E243-CE166C08AD52}"/>
              </a:ext>
            </a:extLst>
          </p:cNvPr>
          <p:cNvSpPr/>
          <p:nvPr/>
        </p:nvSpPr>
        <p:spPr>
          <a:xfrm>
            <a:off x="2209800" y="1752601"/>
            <a:ext cx="8305800" cy="3560763"/>
          </a:xfrm>
          <a:prstGeom prst="rect">
            <a:avLst/>
          </a:prstGeom>
        </p:spPr>
        <p:txBody>
          <a:bodyPr>
            <a:spAutoFit/>
          </a:bodyPr>
          <a:lstStyle/>
          <a:p>
            <a:pPr marL="285750" indent="-285750" algn="just">
              <a:lnSpc>
                <a:spcPct val="120000"/>
              </a:lnSpc>
              <a:spcAft>
                <a:spcPts val="700"/>
              </a:spcAft>
              <a:buFont typeface="Arial" panose="020B0604020202020204" pitchFamily="34" charset="0"/>
              <a:buChar char="•"/>
              <a:defRPr/>
            </a:pPr>
            <a:r>
              <a:rPr lang="en" altLang="zh-CN" kern="100" dirty="0">
                <a:latin typeface="Calibri" panose="020F0502020204030204" pitchFamily="34" charset="0"/>
                <a:cs typeface="Times New Roman" panose="02020603050405020304" pitchFamily="18" charset="0"/>
              </a:rPr>
              <a:t>Create Table</a:t>
            </a:r>
          </a:p>
          <a:p>
            <a:pPr marL="342900" indent="-342900">
              <a:buFont typeface="+mj-ea"/>
              <a:buAutoNum type="circleNumDbPlain" startAt="3"/>
              <a:defRPr/>
            </a:pPr>
            <a:r>
              <a:rPr lang="en" altLang="en-US" kern="100" dirty="0">
                <a:latin typeface="Calibri" panose="020F0502020204030204" pitchFamily="34" charset="0"/>
                <a:cs typeface="Times New Roman" panose="02020603050405020304" pitchFamily="18" charset="0"/>
              </a:rPr>
              <a:t>In the </a:t>
            </a:r>
            <a:r>
              <a:rPr lang="en" altLang="zh-CN" kern="100" dirty="0">
                <a:latin typeface="Calibri" panose="020F0502020204030204" pitchFamily="34" charset="0"/>
                <a:cs typeface="Times New Roman" panose="02020603050405020304" pitchFamily="18" charset="0"/>
              </a:rPr>
              <a:t>hive </a:t>
            </a:r>
            <a:r>
              <a:rPr lang="en" altLang="en-US" kern="100" dirty="0">
                <a:latin typeface="Calibri" panose="020F0502020204030204" pitchFamily="34" charset="0"/>
                <a:cs typeface="Times New Roman" panose="02020603050405020304" pitchFamily="18" charset="0"/>
              </a:rPr>
              <a:t>database, create an external table </a:t>
            </a:r>
            <a:r>
              <a:rPr lang="en" altLang="zh-CN" kern="100" dirty="0" err="1">
                <a:latin typeface="Calibri" panose="020F0502020204030204" pitchFamily="34" charset="0"/>
                <a:cs typeface="Times New Roman" panose="02020603050405020304" pitchFamily="18" charset="0"/>
              </a:rPr>
              <a:t>usr </a:t>
            </a:r>
            <a:r>
              <a:rPr lang="en" altLang="en-US" kern="100" dirty="0">
                <a:latin typeface="Calibri" panose="020F0502020204030204" pitchFamily="34" charset="0"/>
                <a:cs typeface="Times New Roman" panose="02020603050405020304" pitchFamily="18" charset="0"/>
              </a:rPr>
              <a:t>with three attributes </a:t>
            </a:r>
            <a:r>
              <a:rPr lang="en" altLang="zh-CN" kern="100" dirty="0">
                <a:latin typeface="Calibri" panose="020F0502020204030204" pitchFamily="34" charset="0"/>
                <a:cs typeface="Times New Roman" panose="02020603050405020304" pitchFamily="18" charset="0"/>
              </a:rPr>
              <a:t>id </a:t>
            </a:r>
            <a:r>
              <a:rPr lang="en" altLang="en-US" kern="100" dirty="0">
                <a:latin typeface="Calibri" panose="020F0502020204030204" pitchFamily="34" charset="0"/>
                <a:cs typeface="Times New Roman" panose="02020603050405020304" pitchFamily="18" charset="0"/>
              </a:rPr>
              <a:t>, </a:t>
            </a:r>
            <a:r>
              <a:rPr lang="en" altLang="zh-CN" kern="100" dirty="0">
                <a:latin typeface="Calibri" panose="020F0502020204030204" pitchFamily="34" charset="0"/>
                <a:cs typeface="Times New Roman" panose="02020603050405020304" pitchFamily="18" charset="0"/>
              </a:rPr>
              <a:t>name </a:t>
            </a:r>
            <a:r>
              <a:rPr lang="en" altLang="en-US" kern="100" dirty="0">
                <a:latin typeface="Calibri" panose="020F0502020204030204" pitchFamily="34" charset="0"/>
                <a:cs typeface="Times New Roman" panose="02020603050405020304" pitchFamily="18" charset="0"/>
              </a:rPr>
              <a:t>, and </a:t>
            </a:r>
            <a:r>
              <a:rPr lang="en" altLang="zh-CN" kern="100" dirty="0">
                <a:latin typeface="Calibri" panose="020F0502020204030204" pitchFamily="34" charset="0"/>
                <a:cs typeface="Times New Roman" panose="02020603050405020304" pitchFamily="18" charset="0"/>
              </a:rPr>
              <a:t>age </a:t>
            </a:r>
            <a:r>
              <a:rPr lang="en" altLang="en-US" kern="100" dirty="0">
                <a:latin typeface="Calibri" panose="020F0502020204030204" pitchFamily="34" charset="0"/>
                <a:cs typeface="Times New Roman" panose="02020603050405020304" pitchFamily="18" charset="0"/>
              </a:rPr>
              <a:t>, which can read data separated by "," in the path " </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usr </a:t>
            </a:r>
            <a:r>
              <a:rPr lang="en" altLang="zh-CN" kern="100" dirty="0">
                <a:latin typeface="Calibri" panose="020F0502020204030204" pitchFamily="34" charset="0"/>
                <a:cs typeface="Times New Roman" panose="02020603050405020304" pitchFamily="18" charset="0"/>
              </a:rPr>
              <a:t>/local/data" .</a:t>
            </a:r>
          </a:p>
          <a:p>
            <a:pPr marL="342900" indent="-342900">
              <a:defRPr/>
            </a:pPr>
            <a:r>
              <a:rPr lang="en" altLang="zh-CN" kern="100" dirty="0">
                <a:latin typeface="Calibri" panose="020F0502020204030204" pitchFamily="34" charset="0"/>
                <a:cs typeface="Times New Roman" panose="02020603050405020304" pitchFamily="18" charset="0"/>
              </a:rPr>
              <a:t>hive&gt;create external table if not exists hive.usr(id </a:t>
            </a:r>
            <a:r>
              <a:rPr lang="en" altLang="zh-CN" kern="100" dirty="0" err="1">
                <a:latin typeface="Calibri" panose="020F0502020204030204" pitchFamily="34" charset="0"/>
                <a:cs typeface="Times New Roman" panose="02020603050405020304" pitchFamily="18" charset="0"/>
              </a:rPr>
              <a:t>bigint,name</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string,age</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int </a:t>
            </a:r>
            <a:r>
              <a:rPr lang="en" altLang="zh-CN" kern="100" dirty="0">
                <a:latin typeface="Calibri" panose="020F0502020204030204" pitchFamily="34" charset="0"/>
                <a:cs typeface="Times New Roman" panose="02020603050405020304" pitchFamily="18" charset="0"/>
              </a:rPr>
              <a:t>)</a:t>
            </a:r>
          </a:p>
          <a:p>
            <a:pPr marL="342900" indent="-342900">
              <a:defRPr/>
            </a:pPr>
            <a:r>
              <a:rPr lang="en" altLang="zh-CN" kern="100" dirty="0">
                <a:latin typeface="Calibri" panose="020F0502020204030204" pitchFamily="34" charset="0"/>
                <a:cs typeface="Times New Roman" panose="02020603050405020304" pitchFamily="18" charset="0"/>
              </a:rPr>
              <a:t>&gt;row format delimited fields terminated by ','</a:t>
            </a:r>
          </a:p>
          <a:p>
            <a:pPr marL="342900" indent="-342900">
              <a:defRPr/>
            </a:pPr>
            <a:r>
              <a:rPr lang="en" altLang="zh-CN" kern="100" dirty="0">
                <a:latin typeface="Calibri" panose="020F0502020204030204" pitchFamily="34" charset="0"/>
                <a:cs typeface="Times New Roman" panose="02020603050405020304" pitchFamily="18" charset="0"/>
              </a:rPr>
              <a:t>location '/ </a:t>
            </a:r>
            <a:r>
              <a:rPr lang="en" altLang="zh-CN" kern="100" dirty="0" err="1">
                <a:latin typeface="Calibri" panose="020F0502020204030204" pitchFamily="34" charset="0"/>
                <a:cs typeface="Times New Roman" panose="02020603050405020304" pitchFamily="18" charset="0"/>
              </a:rPr>
              <a:t>usr </a:t>
            </a:r>
            <a:r>
              <a:rPr lang="en" altLang="zh-CN" kern="100" dirty="0">
                <a:latin typeface="Calibri" panose="020F0502020204030204" pitchFamily="34" charset="0"/>
                <a:cs typeface="Times New Roman" panose="02020603050405020304" pitchFamily="18" charset="0"/>
              </a:rPr>
              <a:t>/local/data';</a:t>
            </a:r>
          </a:p>
          <a:p>
            <a:pPr marL="342900" indent="-342900">
              <a:buFont typeface="+mj-ea"/>
              <a:buAutoNum type="circleNumDbPlain" startAt="4"/>
              <a:defRPr/>
            </a:pPr>
            <a:r>
              <a:rPr lang="en" altLang="en-US" kern="100" dirty="0">
                <a:latin typeface="Calibri" panose="020F0502020204030204" pitchFamily="34" charset="0"/>
                <a:cs typeface="Times New Roman" panose="02020603050405020304" pitchFamily="18" charset="0"/>
              </a:rPr>
              <a:t>In the </a:t>
            </a:r>
            <a:r>
              <a:rPr lang="en" altLang="zh-CN" kern="100" dirty="0">
                <a:latin typeface="Calibri" panose="020F0502020204030204" pitchFamily="34" charset="0"/>
                <a:cs typeface="Times New Roman" panose="02020603050405020304" pitchFamily="18" charset="0"/>
              </a:rPr>
              <a:t>Hive </a:t>
            </a:r>
            <a:r>
              <a:rPr lang="en" altLang="en-US" kern="100" dirty="0">
                <a:latin typeface="Calibri" panose="020F0502020204030204" pitchFamily="34" charset="0"/>
                <a:cs typeface="Times New Roman" panose="02020603050405020304" pitchFamily="18" charset="0"/>
              </a:rPr>
              <a:t>database, create a partition table </a:t>
            </a:r>
            <a:r>
              <a:rPr lang="en" altLang="zh-CN" kern="100" dirty="0" err="1">
                <a:latin typeface="Calibri" panose="020F0502020204030204" pitchFamily="34" charset="0"/>
                <a:cs typeface="Times New Roman" panose="02020603050405020304" pitchFamily="18" charset="0"/>
              </a:rPr>
              <a:t>usr </a:t>
            </a:r>
            <a:r>
              <a:rPr lang="en" altLang="en-US" kern="100" dirty="0">
                <a:latin typeface="Calibri" panose="020F0502020204030204" pitchFamily="34" charset="0"/>
                <a:cs typeface="Times New Roman" panose="02020603050405020304" pitchFamily="18" charset="0"/>
              </a:rPr>
              <a:t>with three attributes </a:t>
            </a:r>
            <a:r>
              <a:rPr lang="en" altLang="zh-CN" kern="100" dirty="0">
                <a:latin typeface="Calibri" panose="020F0502020204030204" pitchFamily="34" charset="0"/>
                <a:cs typeface="Times New Roman" panose="02020603050405020304" pitchFamily="18" charset="0"/>
              </a:rPr>
              <a:t>id </a:t>
            </a:r>
            <a:r>
              <a:rPr lang="en" altLang="en-US" kern="100" dirty="0">
                <a:latin typeface="Calibri" panose="020F0502020204030204" pitchFamily="34" charset="0"/>
                <a:cs typeface="Times New Roman" panose="02020603050405020304" pitchFamily="18" charset="0"/>
              </a:rPr>
              <a:t>, </a:t>
            </a:r>
            <a:r>
              <a:rPr lang="en" altLang="zh-CN" kern="100" dirty="0">
                <a:latin typeface="Calibri" panose="020F0502020204030204" pitchFamily="34" charset="0"/>
                <a:cs typeface="Times New Roman" panose="02020603050405020304" pitchFamily="18" charset="0"/>
              </a:rPr>
              <a:t>name </a:t>
            </a:r>
            <a:r>
              <a:rPr lang="en" altLang="en-US" kern="100" dirty="0">
                <a:latin typeface="Calibri" panose="020F0502020204030204" pitchFamily="34" charset="0"/>
                <a:cs typeface="Times New Roman" panose="02020603050405020304" pitchFamily="18" charset="0"/>
              </a:rPr>
              <a:t>, </a:t>
            </a:r>
            <a:r>
              <a:rPr lang="en" altLang="zh-CN" kern="100" dirty="0">
                <a:latin typeface="Calibri" panose="020F0502020204030204" pitchFamily="34" charset="0"/>
                <a:cs typeface="Times New Roman" panose="02020603050405020304" pitchFamily="18" charset="0"/>
              </a:rPr>
              <a:t>age </a:t>
            </a:r>
            <a:r>
              <a:rPr lang="en" altLang="en-US" kern="100" dirty="0">
                <a:latin typeface="Calibri" panose="020F0502020204030204" pitchFamily="34" charset="0"/>
                <a:cs typeface="Times New Roman" panose="02020603050405020304" pitchFamily="18" charset="0"/>
              </a:rPr>
              <a:t>, and a partition field </a:t>
            </a:r>
            <a:r>
              <a:rPr lang="en" altLang="zh-CN" kern="100" dirty="0">
                <a:latin typeface="Calibri" panose="020F0502020204030204" pitchFamily="34" charset="0"/>
                <a:cs typeface="Times New Roman" panose="02020603050405020304" pitchFamily="18" charset="0"/>
              </a:rPr>
              <a:t>sex </a:t>
            </a:r>
            <a:r>
              <a:rPr lang="en" altLang="en-US"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marL="342900" indent="-342900">
              <a:defRPr/>
            </a:pPr>
            <a:r>
              <a:rPr lang="en" altLang="zh-CN" kern="100" dirty="0">
                <a:latin typeface="Calibri" panose="020F0502020204030204" pitchFamily="34" charset="0"/>
                <a:cs typeface="Times New Roman" panose="02020603050405020304" pitchFamily="18" charset="0"/>
              </a:rPr>
              <a:t>hive&gt;create table hive.usr(id </a:t>
            </a:r>
            <a:r>
              <a:rPr lang="en" altLang="zh-CN" kern="100" dirty="0" err="1">
                <a:latin typeface="Calibri" panose="020F0502020204030204" pitchFamily="34" charset="0"/>
                <a:cs typeface="Times New Roman" panose="02020603050405020304" pitchFamily="18" charset="0"/>
              </a:rPr>
              <a:t>bigint,name</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string,age</a:t>
            </a:r>
            <a:r>
              <a:rPr lang="en" altLang="zh-CN" kern="100" dirty="0">
                <a:latin typeface="Calibri" panose="020F0502020204030204" pitchFamily="34" charset="0"/>
                <a:cs typeface="Times New Roman" panose="02020603050405020304" pitchFamily="18" charset="0"/>
              </a:rPr>
              <a:t> </a:t>
            </a:r>
            <a:r>
              <a:rPr lang="en" altLang="zh-CN" kern="100" dirty="0" err="1">
                <a:latin typeface="Calibri" panose="020F0502020204030204" pitchFamily="34" charset="0"/>
                <a:cs typeface="Times New Roman" panose="02020603050405020304" pitchFamily="18" charset="0"/>
              </a:rPr>
              <a:t>int </a:t>
            </a:r>
            <a:r>
              <a:rPr lang="en" altLang="zh-CN" kern="100" dirty="0">
                <a:latin typeface="Calibri" panose="020F0502020204030204" pitchFamily="34" charset="0"/>
                <a:cs typeface="Times New Roman" panose="02020603050405020304" pitchFamily="18" charset="0"/>
              </a:rPr>
              <a:t>) partition by(sex </a:t>
            </a:r>
            <a:r>
              <a:rPr lang="en" altLang="zh-CN" kern="100" dirty="0" err="1">
                <a:latin typeface="Calibri" panose="020F0502020204030204" pitchFamily="34" charset="0"/>
                <a:cs typeface="Times New Roman" panose="02020603050405020304" pitchFamily="18" charset="0"/>
              </a:rPr>
              <a:t>boolean </a:t>
            </a:r>
            <a:r>
              <a:rPr lang="en" altLang="zh-CN" kern="100" dirty="0">
                <a:latin typeface="Calibri" panose="020F0502020204030204" pitchFamily="34" charset="0"/>
                <a:cs typeface="Times New Roman" panose="02020603050405020304" pitchFamily="18" charset="0"/>
              </a:rPr>
              <a:t>);</a:t>
            </a:r>
          </a:p>
          <a:p>
            <a:pPr marL="342900" indent="-342900">
              <a:buFont typeface="+mj-ea"/>
              <a:buAutoNum type="circleNumDbPlain" startAt="5"/>
              <a:defRPr/>
            </a:pPr>
            <a:r>
              <a:rPr lang="en" altLang="en-US" kern="100" dirty="0">
                <a:latin typeface="Calibri" panose="020F0502020204030204" pitchFamily="34" charset="0"/>
                <a:cs typeface="Times New Roman" panose="02020603050405020304" pitchFamily="18" charset="0"/>
              </a:rPr>
              <a:t>In the </a:t>
            </a:r>
            <a:r>
              <a:rPr lang="en" altLang="zh-CN" kern="100" dirty="0">
                <a:latin typeface="Calibri" panose="020F0502020204030204" pitchFamily="34" charset="0"/>
                <a:cs typeface="Times New Roman" panose="02020603050405020304" pitchFamily="18" charset="0"/>
              </a:rPr>
              <a:t>hive </a:t>
            </a:r>
            <a:r>
              <a:rPr lang="en" altLang="en-US" kern="100" dirty="0">
                <a:latin typeface="Calibri" panose="020F0502020204030204" pitchFamily="34" charset="0"/>
                <a:cs typeface="Times New Roman" panose="02020603050405020304" pitchFamily="18" charset="0"/>
              </a:rPr>
              <a:t>database, create partitioned table </a:t>
            </a:r>
            <a:r>
              <a:rPr lang="en" altLang="zh-CN" kern="100" dirty="0">
                <a:latin typeface="Calibri" panose="020F0502020204030204" pitchFamily="34" charset="0"/>
                <a:cs typeface="Times New Roman" panose="02020603050405020304" pitchFamily="18" charset="0"/>
              </a:rPr>
              <a:t>usr1 </a:t>
            </a:r>
            <a:r>
              <a:rPr lang="en" altLang="en-US" kern="100" dirty="0">
                <a:latin typeface="Calibri" panose="020F0502020204030204" pitchFamily="34" charset="0"/>
                <a:cs typeface="Times New Roman" panose="02020603050405020304" pitchFamily="18" charset="0"/>
              </a:rPr>
              <a:t>, which is obtained by copying table </a:t>
            </a:r>
            <a:r>
              <a:rPr lang="en" altLang="zh-CN" kern="100" dirty="0" err="1">
                <a:latin typeface="Calibri" panose="020F0502020204030204" pitchFamily="34" charset="0"/>
                <a:cs typeface="Times New Roman" panose="02020603050405020304" pitchFamily="18" charset="0"/>
              </a:rPr>
              <a:t>usr </a:t>
            </a:r>
            <a:r>
              <a:rPr lang="en" altLang="en-US" kern="100" dirty="0">
                <a:latin typeface="Calibri" panose="020F0502020204030204" pitchFamily="34" charset="0"/>
                <a:cs typeface="Times New Roman" panose="02020603050405020304" pitchFamily="18" charset="0"/>
              </a:rPr>
              <a:t>.</a:t>
            </a:r>
          </a:p>
          <a:p>
            <a:pPr marL="342900" indent="-342900">
              <a:defRPr/>
            </a:pPr>
            <a:r>
              <a:rPr lang="en" altLang="zh-CN" kern="100" dirty="0">
                <a:latin typeface="Calibri" panose="020F0502020204030204" pitchFamily="34" charset="0"/>
                <a:cs typeface="Times New Roman" panose="02020603050405020304" pitchFamily="18" charset="0"/>
              </a:rPr>
              <a:t>hive&gt; use hive;</a:t>
            </a:r>
          </a:p>
          <a:p>
            <a:pPr marL="342900" indent="-342900">
              <a:defRPr/>
            </a:pPr>
            <a:r>
              <a:rPr lang="en" altLang="zh-CN" kern="100" dirty="0">
                <a:latin typeface="Calibri" panose="020F0502020204030204" pitchFamily="34" charset="0"/>
                <a:cs typeface="Times New Roman" panose="02020603050405020304" pitchFamily="18" charset="0"/>
              </a:rPr>
              <a:t>hive&gt;create table if not exists usr1 like </a:t>
            </a:r>
            <a:r>
              <a:rPr lang="en" altLang="zh-CN" kern="100" dirty="0" err="1">
                <a:latin typeface="Calibri" panose="020F0502020204030204" pitchFamily="34" charset="0"/>
                <a:cs typeface="Times New Roman" panose="02020603050405020304" pitchFamily="18" charset="0"/>
              </a:rPr>
              <a:t>usr </a:t>
            </a:r>
            <a:r>
              <a:rPr lang="en" altLang="zh-CN" kern="100" dirty="0">
                <a:latin typeface="Calibri" panose="020F0502020204030204" pitchFamily="34" charset="0"/>
                <a:cs typeface="Times New Roman" panose="02020603050405020304" pitchFamily="18" charset="0"/>
              </a:rPr>
              <a:t>;</a:t>
            </a:r>
          </a:p>
        </p:txBody>
      </p:sp>
      <p:sp>
        <p:nvSpPr>
          <p:cNvPr id="7" name="矩形 6">
            <a:extLst>
              <a:ext uri="{FF2B5EF4-FFF2-40B4-BE49-F238E27FC236}">
                <a16:creationId xmlns:a16="http://schemas.microsoft.com/office/drawing/2014/main" id="{E6C44F32-5F1F-8334-0CAB-B9EB94B79017}"/>
              </a:ext>
            </a:extLst>
          </p:cNvPr>
          <p:cNvSpPr/>
          <p:nvPr/>
        </p:nvSpPr>
        <p:spPr>
          <a:xfrm>
            <a:off x="2286000" y="5257801"/>
            <a:ext cx="6629400" cy="1268413"/>
          </a:xfrm>
          <a:prstGeom prst="rect">
            <a:avLst/>
          </a:prstGeom>
        </p:spPr>
        <p:txBody>
          <a:bodyPr>
            <a:spAutoFit/>
          </a:bodyPr>
          <a:lstStyle/>
          <a:p>
            <a:pPr marL="285750" indent="-285750" algn="just">
              <a:lnSpc>
                <a:spcPct val="120000"/>
              </a:lnSpc>
              <a:spcAft>
                <a:spcPts val="700"/>
              </a:spcAft>
              <a:buFont typeface="Arial" panose="020B0604020202020204" pitchFamily="34" charset="0"/>
              <a:buChar char="•"/>
              <a:defRPr/>
            </a:pPr>
            <a:r>
              <a:rPr lang="en" altLang="zh-CN" kern="100" dirty="0">
                <a:latin typeface="Calibri" panose="020F0502020204030204" pitchFamily="34" charset="0"/>
                <a:cs typeface="Times New Roman" panose="02020603050405020304" pitchFamily="18" charset="0"/>
              </a:rPr>
              <a:t>Creating a View</a:t>
            </a:r>
          </a:p>
          <a:p>
            <a:pPr indent="266700" algn="just">
              <a:lnSpc>
                <a:spcPct val="120000"/>
              </a:lnSpc>
              <a:spcAft>
                <a:spcPts val="700"/>
              </a:spcAft>
              <a:buFont typeface="+mj-ea"/>
              <a:buAutoNum type="circleNumDbPlain"/>
              <a:defRPr/>
            </a:pPr>
            <a:r>
              <a:rPr lang="en" altLang="en-US" kern="100" dirty="0">
                <a:latin typeface="Calibri" panose="020F0502020204030204" pitchFamily="34" charset="0"/>
                <a:cs typeface="Times New Roman" panose="02020603050405020304" pitchFamily="18" charset="0"/>
              </a:rPr>
              <a:t>Create a view </a:t>
            </a:r>
            <a:r>
              <a:rPr lang="en" altLang="zh-CN" kern="100" dirty="0" err="1">
                <a:latin typeface="Calibri" panose="020F0502020204030204" pitchFamily="34" charset="0"/>
                <a:cs typeface="Times New Roman" panose="02020603050405020304" pitchFamily="18" charset="0"/>
              </a:rPr>
              <a:t>little_usr </a:t>
            </a:r>
            <a:r>
              <a:rPr lang="en" altLang="en-US" kern="100" dirty="0">
                <a:latin typeface="Calibri" panose="020F0502020204030204" pitchFamily="34" charset="0"/>
                <a:cs typeface="Times New Roman" panose="02020603050405020304" pitchFamily="18" charset="0"/>
              </a:rPr>
              <a:t>that only contains </a:t>
            </a:r>
            <a:r>
              <a:rPr lang="en" altLang="zh-CN" kern="100" dirty="0">
                <a:latin typeface="Calibri" panose="020F0502020204030204" pitchFamily="34" charset="0"/>
                <a:cs typeface="Times New Roman" panose="02020603050405020304" pitchFamily="18" charset="0"/>
              </a:rPr>
              <a:t>the id </a:t>
            </a:r>
            <a:r>
              <a:rPr lang="en" altLang="en-US" kern="100" dirty="0">
                <a:latin typeface="Calibri" panose="020F0502020204030204" pitchFamily="34" charset="0"/>
                <a:cs typeface="Times New Roman" panose="02020603050405020304" pitchFamily="18" charset="0"/>
              </a:rPr>
              <a:t>and </a:t>
            </a:r>
            <a:r>
              <a:rPr lang="en" altLang="zh-CN" kern="100" dirty="0">
                <a:latin typeface="Calibri" panose="020F0502020204030204" pitchFamily="34" charset="0"/>
                <a:cs typeface="Times New Roman" panose="02020603050405020304" pitchFamily="18" charset="0"/>
              </a:rPr>
              <a:t>age </a:t>
            </a:r>
            <a:r>
              <a:rPr lang="en" altLang="en-US" kern="100" dirty="0">
                <a:latin typeface="Calibri" panose="020F0502020204030204" pitchFamily="34" charset="0"/>
                <a:cs typeface="Times New Roman" panose="02020603050405020304" pitchFamily="18" charset="0"/>
              </a:rPr>
              <a:t>attributes from </a:t>
            </a:r>
            <a:r>
              <a:rPr lang="en" altLang="zh-CN" kern="100" dirty="0" err="1">
                <a:latin typeface="Calibri" panose="020F0502020204030204" pitchFamily="34" charset="0"/>
                <a:cs typeface="Times New Roman" panose="02020603050405020304" pitchFamily="18" charset="0"/>
              </a:rPr>
              <a:t>the usr table</a:t>
            </a:r>
          </a:p>
          <a:p>
            <a:pPr indent="266700" algn="just">
              <a:lnSpc>
                <a:spcPct val="120000"/>
              </a:lnSpc>
              <a:spcAft>
                <a:spcPts val="700"/>
              </a:spcAft>
              <a:defRPr/>
            </a:pPr>
            <a:r>
              <a:rPr lang="en" altLang="zh-CN" kern="100" dirty="0">
                <a:latin typeface="Calibri" panose="020F0502020204030204" pitchFamily="34" charset="0"/>
                <a:cs typeface="Times New Roman" panose="02020603050405020304" pitchFamily="18" charset="0"/>
              </a:rPr>
              <a:t>hive&gt;create view </a:t>
            </a:r>
            <a:r>
              <a:rPr lang="en" altLang="zh-CN" kern="100" dirty="0" err="1">
                <a:latin typeface="Calibri" panose="020F0502020204030204" pitchFamily="34" charset="0"/>
                <a:cs typeface="Times New Roman" panose="02020603050405020304" pitchFamily="18" charset="0"/>
              </a:rPr>
              <a:t>little_usr </a:t>
            </a:r>
            <a:r>
              <a:rPr lang="en" altLang="zh-CN" kern="100" dirty="0">
                <a:latin typeface="Calibri" panose="020F0502020204030204" pitchFamily="34" charset="0"/>
                <a:cs typeface="Times New Roman" panose="02020603050405020304" pitchFamily="18" charset="0"/>
              </a:rPr>
              <a:t>as select </a:t>
            </a:r>
            <a:r>
              <a:rPr lang="en" altLang="zh-CN" kern="100" dirty="0" err="1">
                <a:latin typeface="Calibri" panose="020F0502020204030204" pitchFamily="34" charset="0"/>
                <a:cs typeface="Times New Roman" panose="02020603050405020304" pitchFamily="18" charset="0"/>
              </a:rPr>
              <a:t>id,age </a:t>
            </a:r>
            <a:r>
              <a:rPr lang="en" altLang="zh-CN" kern="100" dirty="0">
                <a:latin typeface="Calibri" panose="020F0502020204030204" pitchFamily="34" charset="0"/>
                <a:cs typeface="Times New Roman" panose="02020603050405020304" pitchFamily="18" charset="0"/>
              </a:rPr>
              <a:t>from </a:t>
            </a:r>
            <a:r>
              <a:rPr lang="en" altLang="zh-CN" kern="100" dirty="0" err="1">
                <a:latin typeface="Calibri" panose="020F0502020204030204" pitchFamily="34" charset="0"/>
                <a:cs typeface="Times New Roman" panose="02020603050405020304" pitchFamily="18" charset="0"/>
              </a:rPr>
              <a:t>usr </a:t>
            </a:r>
            <a:r>
              <a:rPr lang="en" altLang="zh-CN" kern="100" dirty="0">
                <a:latin typeface="Calibri" panose="020F0502020204030204" pitchFamily="34" charset="0"/>
                <a:cs typeface="Times New Roman" panose="02020603050405020304"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a:extLst>
              <a:ext uri="{FF2B5EF4-FFF2-40B4-BE49-F238E27FC236}">
                <a16:creationId xmlns:a16="http://schemas.microsoft.com/office/drawing/2014/main" id="{A6A5C6D0-0FBC-8D5B-ABD5-5956FABD50D9}"/>
              </a:ext>
            </a:extLst>
          </p:cNvPr>
          <p:cNvSpPr>
            <a:spLocks noGrp="1"/>
          </p:cNvSpPr>
          <p:nvPr>
            <p:ph type="title"/>
          </p:nvPr>
        </p:nvSpPr>
        <p:spPr/>
        <p:txBody>
          <a:bodyPr/>
          <a:lstStyle/>
          <a:p>
            <a:r>
              <a:rPr lang="en" altLang="zh-CN"/>
              <a:t>8.3.2 Deleting Databases, Tables, and Views</a:t>
            </a:r>
            <a:endParaRPr lang="en-US" altLang="zh-CN"/>
          </a:p>
        </p:txBody>
      </p:sp>
      <p:sp>
        <p:nvSpPr>
          <p:cNvPr id="2" name="矩形 1">
            <a:extLst>
              <a:ext uri="{FF2B5EF4-FFF2-40B4-BE49-F238E27FC236}">
                <a16:creationId xmlns:a16="http://schemas.microsoft.com/office/drawing/2014/main" id="{8CFFC5CC-4EEB-EC10-77D9-6E202E77677B}"/>
              </a:ext>
            </a:extLst>
          </p:cNvPr>
          <p:cNvSpPr/>
          <p:nvPr/>
        </p:nvSpPr>
        <p:spPr>
          <a:xfrm>
            <a:off x="2438400" y="2246314"/>
            <a:ext cx="6477000" cy="3622675"/>
          </a:xfrm>
          <a:prstGeom prst="rect">
            <a:avLst/>
          </a:prstGeom>
        </p:spPr>
        <p:txBody>
          <a:bodyPr>
            <a:spAutoFit/>
          </a:bodyPr>
          <a:lstStyle/>
          <a:p>
            <a:pPr marL="285750" indent="-285750" algn="just">
              <a:lnSpc>
                <a:spcPct val="120000"/>
              </a:lnSpc>
              <a:spcAft>
                <a:spcPts val="700"/>
              </a:spcAft>
              <a:buFont typeface="Arial" panose="020B0604020202020204" pitchFamily="34" charset="0"/>
              <a:buChar char="•"/>
              <a:defRPr/>
            </a:pPr>
            <a:r>
              <a:rPr lang="en" altLang="en-US" kern="100" dirty="0">
                <a:latin typeface="Calibri" panose="020F0502020204030204" pitchFamily="34" charset="0"/>
                <a:cs typeface="Times New Roman" panose="02020603050405020304" pitchFamily="18" charset="0"/>
              </a:rPr>
              <a:t>Deleting a Database</a:t>
            </a:r>
          </a:p>
          <a:p>
            <a:pPr marL="342900" indent="-342900" algn="just">
              <a:lnSpc>
                <a:spcPct val="120000"/>
              </a:lnSpc>
              <a:spcAft>
                <a:spcPts val="700"/>
              </a:spcAft>
              <a:buFont typeface="+mj-ea"/>
              <a:buAutoNum type="circleNumDbPlain"/>
              <a:defRPr/>
            </a:pPr>
            <a:r>
              <a:rPr lang="en" altLang="en-US" kern="100" dirty="0">
                <a:latin typeface="Calibri" panose="020F0502020204030204" pitchFamily="34" charset="0"/>
                <a:cs typeface="Times New Roman" panose="02020603050405020304" pitchFamily="18" charset="0"/>
              </a:rPr>
              <a:t>Delete the </a:t>
            </a:r>
            <a:r>
              <a:rPr lang="en" altLang="zh-CN" kern="100" dirty="0">
                <a:latin typeface="Calibri" panose="020F0502020204030204" pitchFamily="34" charset="0"/>
                <a:cs typeface="Times New Roman" panose="02020603050405020304" pitchFamily="18" charset="0"/>
              </a:rPr>
              <a:t>hive database </a:t>
            </a:r>
            <a:r>
              <a:rPr lang="en" altLang="en-US" kern="100" dirty="0">
                <a:latin typeface="Calibri" panose="020F0502020204030204" pitchFamily="34" charset="0"/>
                <a:cs typeface="Times New Roman" panose="02020603050405020304" pitchFamily="18" charset="0"/>
              </a:rPr>
              <a:t>. If it does not exist, a warning will be displayed.</a:t>
            </a:r>
          </a:p>
          <a:p>
            <a:pPr algn="just">
              <a:lnSpc>
                <a:spcPct val="120000"/>
              </a:lnSpc>
              <a:spcAft>
                <a:spcPts val="700"/>
              </a:spcAft>
              <a:defRPr/>
            </a:pPr>
            <a:r>
              <a:rPr lang="en" altLang="zh-CN" kern="100" dirty="0">
                <a:latin typeface="Calibri" panose="020F0502020204030204" pitchFamily="34" charset="0"/>
                <a:cs typeface="Times New Roman" panose="02020603050405020304" pitchFamily="18" charset="0"/>
              </a:rPr>
              <a:t>hive&gt; drop database hive;</a:t>
            </a:r>
          </a:p>
          <a:p>
            <a:pPr marL="342900" indent="-342900" algn="just">
              <a:lnSpc>
                <a:spcPct val="120000"/>
              </a:lnSpc>
              <a:spcAft>
                <a:spcPts val="700"/>
              </a:spcAft>
              <a:buFont typeface="+mj-ea"/>
              <a:buAutoNum type="circleNumDbPlain" startAt="2"/>
              <a:defRPr/>
            </a:pPr>
            <a:r>
              <a:rPr lang="en" altLang="en-US" kern="100" dirty="0">
                <a:latin typeface="Calibri" panose="020F0502020204030204" pitchFamily="34" charset="0"/>
                <a:cs typeface="Times New Roman" panose="02020603050405020304" pitchFamily="18" charset="0"/>
              </a:rPr>
              <a:t>Delete the database </a:t>
            </a:r>
            <a:r>
              <a:rPr lang="en" altLang="zh-CN" kern="100" dirty="0">
                <a:latin typeface="Calibri" panose="020F0502020204030204" pitchFamily="34" charset="0"/>
                <a:cs typeface="Times New Roman" panose="02020603050405020304" pitchFamily="18" charset="0"/>
              </a:rPr>
              <a:t>hive </a:t>
            </a:r>
            <a:r>
              <a:rPr lang="en" altLang="en-US" kern="100" dirty="0">
                <a:latin typeface="Calibri" panose="020F0502020204030204" pitchFamily="34" charset="0"/>
                <a:cs typeface="Times New Roman" panose="02020603050405020304" pitchFamily="18" charset="0"/>
              </a:rPr>
              <a:t>. Because there is an </a:t>
            </a:r>
            <a:r>
              <a:rPr lang="en" altLang="zh-CN" kern="100" dirty="0">
                <a:latin typeface="Calibri" panose="020F0502020204030204" pitchFamily="34" charset="0"/>
                <a:cs typeface="Times New Roman" panose="02020603050405020304" pitchFamily="18" charset="0"/>
              </a:rPr>
              <a:t>if exists </a:t>
            </a:r>
            <a:r>
              <a:rPr lang="en" altLang="en-US" kern="100" dirty="0">
                <a:latin typeface="Calibri" panose="020F0502020204030204" pitchFamily="34" charset="0"/>
                <a:cs typeface="Times New Roman" panose="02020603050405020304" pitchFamily="18" charset="0"/>
              </a:rPr>
              <a:t>keyword, no exception will be thrown even if it does not exist.</a:t>
            </a:r>
          </a:p>
          <a:p>
            <a:pPr algn="just">
              <a:lnSpc>
                <a:spcPct val="120000"/>
              </a:lnSpc>
              <a:spcAft>
                <a:spcPts val="700"/>
              </a:spcAft>
              <a:defRPr/>
            </a:pPr>
            <a:r>
              <a:rPr lang="en" altLang="zh-CN" kern="100" dirty="0">
                <a:latin typeface="Calibri" panose="020F0502020204030204" pitchFamily="34" charset="0"/>
                <a:cs typeface="Times New Roman" panose="02020603050405020304" pitchFamily="18" charset="0"/>
              </a:rPr>
              <a:t>hive&gt;drop database if not exists hive;</a:t>
            </a:r>
          </a:p>
          <a:p>
            <a:pPr marL="342900" indent="-342900" algn="just">
              <a:lnSpc>
                <a:spcPct val="120000"/>
              </a:lnSpc>
              <a:spcAft>
                <a:spcPts val="700"/>
              </a:spcAft>
              <a:buFont typeface="+mj-ea"/>
              <a:buAutoNum type="circleNumDbPlain" startAt="3"/>
              <a:defRPr/>
            </a:pPr>
            <a:r>
              <a:rPr lang="en" altLang="en-US" kern="100" dirty="0">
                <a:latin typeface="Calibri" panose="020F0502020204030204" pitchFamily="34" charset="0"/>
                <a:cs typeface="Times New Roman" panose="02020603050405020304" pitchFamily="18" charset="0"/>
              </a:rPr>
              <a:t>Delete the database </a:t>
            </a:r>
            <a:r>
              <a:rPr lang="en" altLang="zh-CN" kern="100" dirty="0">
                <a:latin typeface="Calibri" panose="020F0502020204030204" pitchFamily="34" charset="0"/>
                <a:cs typeface="Times New Roman" panose="02020603050405020304" pitchFamily="18" charset="0"/>
              </a:rPr>
              <a:t>hive </a:t>
            </a:r>
            <a:r>
              <a:rPr lang="en" altLang="en-US" kern="100" dirty="0">
                <a:latin typeface="Calibri" panose="020F0502020204030204" pitchFamily="34" charset="0"/>
                <a:cs typeface="Times New Roman" panose="02020603050405020304" pitchFamily="18" charset="0"/>
              </a:rPr>
              <a:t>, add the </a:t>
            </a:r>
            <a:r>
              <a:rPr lang="en" altLang="zh-CN" kern="100" dirty="0">
                <a:latin typeface="Calibri" panose="020F0502020204030204" pitchFamily="34" charset="0"/>
                <a:cs typeface="Times New Roman" panose="02020603050405020304" pitchFamily="18" charset="0"/>
              </a:rPr>
              <a:t>cascade </a:t>
            </a:r>
            <a:r>
              <a:rPr lang="en" altLang="en-US" kern="100" dirty="0">
                <a:latin typeface="Calibri" panose="020F0502020204030204" pitchFamily="34" charset="0"/>
                <a:cs typeface="Times New Roman" panose="02020603050405020304" pitchFamily="18" charset="0"/>
              </a:rPr>
              <a:t>keyword, you can delete the current database and the tables in the database</a:t>
            </a:r>
          </a:p>
          <a:p>
            <a:pPr marL="342900" indent="-342900" algn="just">
              <a:lnSpc>
                <a:spcPct val="120000"/>
              </a:lnSpc>
              <a:spcAft>
                <a:spcPts val="700"/>
              </a:spcAft>
              <a:defRPr/>
            </a:pPr>
            <a:r>
              <a:rPr lang="en" altLang="zh-CN" kern="100" dirty="0">
                <a:latin typeface="Calibri" panose="020F0502020204030204" pitchFamily="34" charset="0"/>
                <a:cs typeface="Times New Roman" panose="02020603050405020304" pitchFamily="18" charset="0"/>
              </a:rPr>
              <a:t>hive&gt; drop database if not exists hive cascade;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a:extLst>
              <a:ext uri="{FF2B5EF4-FFF2-40B4-BE49-F238E27FC236}">
                <a16:creationId xmlns:a16="http://schemas.microsoft.com/office/drawing/2014/main" id="{5A48B6A5-DD76-159A-40C5-9B51F37624D6}"/>
              </a:ext>
            </a:extLst>
          </p:cNvPr>
          <p:cNvSpPr>
            <a:spLocks noGrp="1"/>
          </p:cNvSpPr>
          <p:nvPr>
            <p:ph type="title"/>
          </p:nvPr>
        </p:nvSpPr>
        <p:spPr/>
        <p:txBody>
          <a:bodyPr/>
          <a:lstStyle/>
          <a:p>
            <a:r>
              <a:rPr lang="en" altLang="zh-CN"/>
              <a:t>8.3.2 Deleting Databases, Tables, and Views</a:t>
            </a:r>
            <a:endParaRPr lang="en-US" altLang="zh-CN"/>
          </a:p>
        </p:txBody>
      </p:sp>
      <p:sp>
        <p:nvSpPr>
          <p:cNvPr id="3" name="矩形 2">
            <a:extLst>
              <a:ext uri="{FF2B5EF4-FFF2-40B4-BE49-F238E27FC236}">
                <a16:creationId xmlns:a16="http://schemas.microsoft.com/office/drawing/2014/main" id="{5335E33A-8312-34DA-ABFA-C5AEC10E97A2}"/>
              </a:ext>
            </a:extLst>
          </p:cNvPr>
          <p:cNvSpPr/>
          <p:nvPr/>
        </p:nvSpPr>
        <p:spPr>
          <a:xfrm>
            <a:off x="2438400" y="2438400"/>
            <a:ext cx="6680200" cy="1601788"/>
          </a:xfrm>
          <a:prstGeom prst="rect">
            <a:avLst/>
          </a:prstGeom>
        </p:spPr>
        <p:txBody>
          <a:bodyPr>
            <a:spAutoFit/>
          </a:bodyPr>
          <a:lstStyle/>
          <a:p>
            <a:pPr marL="285750" indent="-285750">
              <a:lnSpc>
                <a:spcPct val="120000"/>
              </a:lnSpc>
              <a:spcAft>
                <a:spcPts val="700"/>
              </a:spcAft>
              <a:buFont typeface="Arial" panose="020B0604020202020204" pitchFamily="34" charset="0"/>
              <a:buChar char="•"/>
              <a:defRPr/>
            </a:pPr>
            <a:r>
              <a:rPr lang="en" altLang="zh-CN" dirty="0"/>
              <a:t>Delete a table</a:t>
            </a:r>
          </a:p>
          <a:p>
            <a:pPr marL="342900" indent="-342900">
              <a:lnSpc>
                <a:spcPct val="120000"/>
              </a:lnSpc>
              <a:spcAft>
                <a:spcPts val="700"/>
              </a:spcAft>
              <a:buFont typeface="+mj-ea"/>
              <a:buAutoNum type="circleNumDbPlain"/>
              <a:defRPr/>
            </a:pPr>
            <a:r>
              <a:rPr lang="en" altLang="en-US" dirty="0"/>
              <a:t>Delete table </a:t>
            </a:r>
            <a:r>
              <a:rPr lang="en" altLang="zh-CN" dirty="0" err="1"/>
              <a:t>usr </a:t>
            </a:r>
            <a:r>
              <a:rPr lang="en" altLang="en-US" dirty="0"/>
              <a:t>. If it is an internal table, both metadata and actual data will be deleted. If it is an external table, only metadata will be deleted without deleting actual data.</a:t>
            </a:r>
          </a:p>
          <a:p>
            <a:pPr>
              <a:lnSpc>
                <a:spcPct val="120000"/>
              </a:lnSpc>
              <a:spcAft>
                <a:spcPts val="700"/>
              </a:spcAft>
              <a:defRPr/>
            </a:pPr>
            <a:r>
              <a:rPr lang="en" altLang="zh-CN" dirty="0"/>
              <a:t>hive&gt; drop table if exists </a:t>
            </a:r>
            <a:r>
              <a:rPr lang="en" altLang="zh-CN" dirty="0" err="1"/>
              <a:t>usr </a:t>
            </a:r>
            <a:r>
              <a:rPr lang="en" altLang="zh-CN" dirty="0"/>
              <a:t>;</a:t>
            </a:r>
          </a:p>
        </p:txBody>
      </p:sp>
      <p:sp>
        <p:nvSpPr>
          <p:cNvPr id="4" name="矩形 3">
            <a:extLst>
              <a:ext uri="{FF2B5EF4-FFF2-40B4-BE49-F238E27FC236}">
                <a16:creationId xmlns:a16="http://schemas.microsoft.com/office/drawing/2014/main" id="{2E24C01F-ECD6-1040-1240-65B75F74A992}"/>
              </a:ext>
            </a:extLst>
          </p:cNvPr>
          <p:cNvSpPr/>
          <p:nvPr/>
        </p:nvSpPr>
        <p:spPr>
          <a:xfrm>
            <a:off x="2514600" y="4343401"/>
            <a:ext cx="6248400" cy="1268413"/>
          </a:xfrm>
          <a:prstGeom prst="rect">
            <a:avLst/>
          </a:prstGeom>
        </p:spPr>
        <p:txBody>
          <a:bodyPr>
            <a:spAutoFit/>
          </a:bodyPr>
          <a:lstStyle/>
          <a:p>
            <a:pPr marL="285750" indent="-285750">
              <a:lnSpc>
                <a:spcPct val="120000"/>
              </a:lnSpc>
              <a:spcAft>
                <a:spcPts val="700"/>
              </a:spcAft>
              <a:buFont typeface="Arial" panose="020B0604020202020204" pitchFamily="34" charset="0"/>
              <a:buChar char="•"/>
              <a:defRPr/>
            </a:pPr>
            <a:r>
              <a:rPr lang="en" altLang="zh-CN" dirty="0"/>
              <a:t>Deleting a View</a:t>
            </a:r>
            <a:endParaRPr lang="en-US" altLang="zh-CN" dirty="0"/>
          </a:p>
          <a:p>
            <a:pPr marL="342900" indent="-342900">
              <a:lnSpc>
                <a:spcPct val="120000"/>
              </a:lnSpc>
              <a:spcAft>
                <a:spcPts val="700"/>
              </a:spcAft>
              <a:buFont typeface="+mj-ea"/>
              <a:buAutoNum type="circleNumDbPlain"/>
              <a:defRPr/>
            </a:pPr>
            <a:r>
              <a:rPr lang="en" altLang="en-US" dirty="0"/>
              <a:t>Delete the view </a:t>
            </a:r>
            <a:r>
              <a:rPr lang="en" altLang="zh-CN" dirty="0" err="1"/>
              <a:t>little_usr</a:t>
            </a:r>
            <a:endParaRPr lang="en-US" altLang="zh-CN" dirty="0"/>
          </a:p>
          <a:p>
            <a:pPr>
              <a:lnSpc>
                <a:spcPct val="120000"/>
              </a:lnSpc>
              <a:spcAft>
                <a:spcPts val="700"/>
              </a:spcAft>
              <a:defRPr/>
            </a:pPr>
            <a:r>
              <a:rPr lang="en" altLang="zh-CN" dirty="0"/>
              <a:t>hive&gt; drop view if exists </a:t>
            </a:r>
            <a:r>
              <a:rPr lang="en" altLang="zh-CN" dirty="0" err="1"/>
              <a:t>little_usr </a:t>
            </a:r>
            <a:r>
              <a:rPr lang="en" altLang="zh-CN"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a:extLst>
              <a:ext uri="{FF2B5EF4-FFF2-40B4-BE49-F238E27FC236}">
                <a16:creationId xmlns:a16="http://schemas.microsoft.com/office/drawing/2014/main" id="{8DBF7388-A2C9-8FC8-BC51-1E931864C0AB}"/>
              </a:ext>
            </a:extLst>
          </p:cNvPr>
          <p:cNvSpPr>
            <a:spLocks noGrp="1"/>
          </p:cNvSpPr>
          <p:nvPr>
            <p:ph type="title"/>
          </p:nvPr>
        </p:nvSpPr>
        <p:spPr/>
        <p:txBody>
          <a:bodyPr/>
          <a:lstStyle/>
          <a:p>
            <a:r>
              <a:rPr lang="en" altLang="zh-CN"/>
              <a:t>8.3.3 Modify database, table, and view</a:t>
            </a:r>
            <a:endParaRPr lang="en-US" altLang="zh-CN"/>
          </a:p>
        </p:txBody>
      </p:sp>
      <p:sp>
        <p:nvSpPr>
          <p:cNvPr id="2" name="矩形 1">
            <a:extLst>
              <a:ext uri="{FF2B5EF4-FFF2-40B4-BE49-F238E27FC236}">
                <a16:creationId xmlns:a16="http://schemas.microsoft.com/office/drawing/2014/main" id="{A1ACA64B-9EBA-E7C6-666E-620C003F24F3}"/>
              </a:ext>
            </a:extLst>
          </p:cNvPr>
          <p:cNvSpPr/>
          <p:nvPr/>
        </p:nvSpPr>
        <p:spPr>
          <a:xfrm>
            <a:off x="2362200" y="1676401"/>
            <a:ext cx="7467600" cy="1268413"/>
          </a:xfrm>
          <a:prstGeom prst="rect">
            <a:avLst/>
          </a:prstGeom>
        </p:spPr>
        <p:txBody>
          <a:bodyPr>
            <a:spAutoFit/>
          </a:bodyPr>
          <a:lstStyle/>
          <a:p>
            <a:pPr marL="285750" indent="-285750">
              <a:lnSpc>
                <a:spcPct val="120000"/>
              </a:lnSpc>
              <a:spcAft>
                <a:spcPts val="700"/>
              </a:spcAft>
              <a:buFont typeface="Arial" panose="020B0604020202020204" pitchFamily="34" charset="0"/>
              <a:buChar char="•"/>
              <a:defRPr/>
            </a:pPr>
            <a:r>
              <a:rPr lang="en" altLang="zh-CN" dirty="0"/>
              <a:t>Modify the database</a:t>
            </a:r>
          </a:p>
          <a:p>
            <a:pPr marL="342900" indent="-342900">
              <a:lnSpc>
                <a:spcPct val="120000"/>
              </a:lnSpc>
              <a:spcAft>
                <a:spcPts val="700"/>
              </a:spcAft>
              <a:buFont typeface="+mj-ea"/>
              <a:buAutoNum type="circleNumDbPlain"/>
              <a:defRPr/>
            </a:pPr>
            <a:r>
              <a:rPr lang="en" altLang="en-US" dirty="0"/>
              <a:t>Set </a:t>
            </a:r>
            <a:r>
              <a:rPr lang="en" altLang="zh-CN" dirty="0" err="1"/>
              <a:t>the dbproperties key-value pair property value </a:t>
            </a:r>
            <a:r>
              <a:rPr lang="en" altLang="en-US" dirty="0"/>
              <a:t>for the </a:t>
            </a:r>
            <a:r>
              <a:rPr lang="en" altLang="zh-CN" dirty="0"/>
              <a:t>hive database </a:t>
            </a:r>
            <a:r>
              <a:rPr lang="en" altLang="en-US" dirty="0"/>
              <a:t>to describe the database property information</a:t>
            </a:r>
          </a:p>
          <a:p>
            <a:pPr>
              <a:lnSpc>
                <a:spcPct val="120000"/>
              </a:lnSpc>
              <a:spcAft>
                <a:spcPts val="700"/>
              </a:spcAft>
              <a:defRPr/>
            </a:pPr>
            <a:r>
              <a:rPr lang="en" altLang="zh-CN" dirty="0"/>
              <a:t>hive&gt; alter database hive set </a:t>
            </a:r>
            <a:r>
              <a:rPr lang="en" altLang="zh-CN" dirty="0" err="1"/>
              <a:t>dbproperties </a:t>
            </a:r>
            <a:r>
              <a:rPr lang="en" altLang="zh-CN" dirty="0"/>
              <a:t>('edited-by'='lily');</a:t>
            </a:r>
          </a:p>
        </p:txBody>
      </p:sp>
      <p:sp>
        <p:nvSpPr>
          <p:cNvPr id="3" name="矩形 2">
            <a:extLst>
              <a:ext uri="{FF2B5EF4-FFF2-40B4-BE49-F238E27FC236}">
                <a16:creationId xmlns:a16="http://schemas.microsoft.com/office/drawing/2014/main" id="{EC926710-3B15-E54F-FA67-5A633930DE01}"/>
              </a:ext>
            </a:extLst>
          </p:cNvPr>
          <p:cNvSpPr/>
          <p:nvPr/>
        </p:nvSpPr>
        <p:spPr>
          <a:xfrm>
            <a:off x="2362200" y="2895601"/>
            <a:ext cx="7442200" cy="3802063"/>
          </a:xfrm>
          <a:prstGeom prst="rect">
            <a:avLst/>
          </a:prstGeom>
        </p:spPr>
        <p:txBody>
          <a:bodyPr>
            <a:spAutoFit/>
          </a:bodyPr>
          <a:lstStyle/>
          <a:p>
            <a:pPr marL="285750" indent="-285750">
              <a:lnSpc>
                <a:spcPct val="120000"/>
              </a:lnSpc>
              <a:spcAft>
                <a:spcPts val="700"/>
              </a:spcAft>
              <a:buFont typeface="Arial" panose="020B0604020202020204" pitchFamily="34" charset="0"/>
              <a:buChar char="•"/>
              <a:defRPr/>
            </a:pPr>
            <a:r>
              <a:rPr lang="en" altLang="en-US" dirty="0"/>
              <a:t>Modify </a:t>
            </a:r>
            <a:r>
              <a:rPr lang="en" altLang="zh-CN" dirty="0"/>
              <a:t>Table</a:t>
            </a:r>
          </a:p>
          <a:p>
            <a:pPr marL="342900" indent="-342900">
              <a:lnSpc>
                <a:spcPct val="120000"/>
              </a:lnSpc>
              <a:spcAft>
                <a:spcPts val="700"/>
              </a:spcAft>
              <a:buFont typeface="+mj-ea"/>
              <a:buAutoNum type="circleNumDbPlain"/>
              <a:defRPr/>
            </a:pPr>
            <a:r>
              <a:rPr lang="en" altLang="en-US" dirty="0"/>
              <a:t>Rename table </a:t>
            </a:r>
            <a:r>
              <a:rPr lang="en" altLang="zh-CN" dirty="0" err="1"/>
              <a:t>usr </a:t>
            </a:r>
            <a:r>
              <a:rPr lang="en" altLang="en-US" dirty="0"/>
              <a:t>to </a:t>
            </a:r>
            <a:r>
              <a:rPr lang="en" altLang="zh-CN" dirty="0"/>
              <a:t>user</a:t>
            </a:r>
          </a:p>
          <a:p>
            <a:pPr>
              <a:lnSpc>
                <a:spcPct val="120000"/>
              </a:lnSpc>
              <a:spcAft>
                <a:spcPts val="700"/>
              </a:spcAft>
              <a:defRPr/>
            </a:pPr>
            <a:r>
              <a:rPr lang="en" altLang="zh-CN" dirty="0"/>
              <a:t>hive&gt; alter table </a:t>
            </a:r>
            <a:r>
              <a:rPr lang="en" altLang="zh-CN" dirty="0" err="1"/>
              <a:t>usr </a:t>
            </a:r>
            <a:r>
              <a:rPr lang="en" altLang="zh-CN" dirty="0"/>
              <a:t>rename to user;</a:t>
            </a:r>
          </a:p>
          <a:p>
            <a:pPr marL="342900" indent="-342900">
              <a:lnSpc>
                <a:spcPct val="120000"/>
              </a:lnSpc>
              <a:spcAft>
                <a:spcPts val="700"/>
              </a:spcAft>
              <a:buFont typeface="+mj-ea"/>
              <a:buAutoNum type="circleNumDbPlain" startAt="2"/>
              <a:defRPr/>
            </a:pPr>
            <a:r>
              <a:rPr lang="en" altLang="en-US" dirty="0"/>
              <a:t>Add a new partition to table </a:t>
            </a:r>
            <a:r>
              <a:rPr lang="en" altLang="zh-CN" dirty="0" err="1"/>
              <a:t>usr</a:t>
            </a:r>
          </a:p>
          <a:p>
            <a:pPr>
              <a:lnSpc>
                <a:spcPct val="120000"/>
              </a:lnSpc>
              <a:spcAft>
                <a:spcPts val="700"/>
              </a:spcAft>
              <a:defRPr/>
            </a:pPr>
            <a:r>
              <a:rPr lang="en" altLang="zh-CN" dirty="0"/>
              <a:t>hive&gt; alter table </a:t>
            </a:r>
            <a:r>
              <a:rPr lang="en" altLang="zh-CN" dirty="0" err="1"/>
              <a:t>usr </a:t>
            </a:r>
            <a:r>
              <a:rPr lang="en" altLang="zh-CN" dirty="0"/>
              <a:t>add if not exists partition(age=10);</a:t>
            </a:r>
          </a:p>
          <a:p>
            <a:pPr marL="342900" indent="-342900">
              <a:lnSpc>
                <a:spcPct val="120000"/>
              </a:lnSpc>
              <a:spcAft>
                <a:spcPts val="700"/>
              </a:spcAft>
              <a:buFont typeface="+mj-ea"/>
              <a:buAutoNum type="circleNumDbPlain" startAt="3"/>
              <a:defRPr/>
            </a:pPr>
            <a:r>
              <a:rPr lang="en" altLang="en-US" dirty="0"/>
              <a:t>Delete the partition in table </a:t>
            </a:r>
            <a:r>
              <a:rPr lang="en" altLang="zh-CN" dirty="0" err="1"/>
              <a:t>usr</a:t>
            </a:r>
          </a:p>
          <a:p>
            <a:pPr>
              <a:lnSpc>
                <a:spcPct val="120000"/>
              </a:lnSpc>
              <a:spcAft>
                <a:spcPts val="700"/>
              </a:spcAft>
              <a:defRPr/>
            </a:pPr>
            <a:r>
              <a:rPr lang="en" altLang="zh-CN" dirty="0"/>
              <a:t>hive&gt; alter table </a:t>
            </a:r>
            <a:r>
              <a:rPr lang="en" altLang="zh-CN" dirty="0" err="1"/>
              <a:t>usr </a:t>
            </a:r>
            <a:r>
              <a:rPr lang="en" altLang="zh-CN" dirty="0"/>
              <a:t>drop if exists partition(age=10);</a:t>
            </a:r>
          </a:p>
          <a:p>
            <a:pPr marL="342900" indent="-342900">
              <a:lnSpc>
                <a:spcPct val="120000"/>
              </a:lnSpc>
              <a:spcAft>
                <a:spcPts val="700"/>
              </a:spcAft>
              <a:buFont typeface="+mj-ea"/>
              <a:buAutoNum type="circleNumDbPlain" startAt="4"/>
              <a:defRPr/>
            </a:pPr>
            <a:r>
              <a:rPr lang="en" altLang="zh-CN" dirty="0"/>
              <a:t>the name </a:t>
            </a:r>
            <a:r>
              <a:rPr lang="en" altLang="en-US" dirty="0"/>
              <a:t>of the column in </a:t>
            </a:r>
            <a:r>
              <a:rPr lang="en" altLang="zh-CN" dirty="0" err="1"/>
              <a:t>the usr </a:t>
            </a:r>
            <a:r>
              <a:rPr lang="en" altLang="en-US" dirty="0"/>
              <a:t>table to </a:t>
            </a:r>
            <a:r>
              <a:rPr lang="en" altLang="zh-CN" dirty="0"/>
              <a:t>username </a:t>
            </a:r>
            <a:r>
              <a:rPr lang="en" altLang="en-US" dirty="0"/>
              <a:t>and place the column after </a:t>
            </a:r>
            <a:r>
              <a:rPr lang="en" altLang="zh-CN" dirty="0"/>
              <a:t>the age </a:t>
            </a:r>
            <a:r>
              <a:rPr lang="en" altLang="en-US" dirty="0"/>
              <a:t>column.</a:t>
            </a:r>
          </a:p>
          <a:p>
            <a:pPr>
              <a:lnSpc>
                <a:spcPct val="120000"/>
              </a:lnSpc>
              <a:spcAft>
                <a:spcPts val="700"/>
              </a:spcAft>
              <a:defRPr/>
            </a:pPr>
            <a:r>
              <a:rPr lang="en" altLang="zh-CN" dirty="0"/>
              <a:t>hive&gt;alter table </a:t>
            </a:r>
            <a:r>
              <a:rPr lang="en" altLang="zh-CN" dirty="0" err="1"/>
              <a:t>usr </a:t>
            </a:r>
            <a:r>
              <a:rPr lang="en" altLang="zh-CN" dirty="0"/>
              <a:t>change name username string after 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a:extLst>
              <a:ext uri="{FF2B5EF4-FFF2-40B4-BE49-F238E27FC236}">
                <a16:creationId xmlns:a16="http://schemas.microsoft.com/office/drawing/2014/main" id="{5F527836-1BF1-BE70-CC63-94E3657BB577}"/>
              </a:ext>
            </a:extLst>
          </p:cNvPr>
          <p:cNvSpPr>
            <a:spLocks noGrp="1"/>
          </p:cNvSpPr>
          <p:nvPr>
            <p:ph type="title"/>
          </p:nvPr>
        </p:nvSpPr>
        <p:spPr/>
        <p:txBody>
          <a:bodyPr/>
          <a:lstStyle/>
          <a:p>
            <a:r>
              <a:rPr lang="en" altLang="zh-CN"/>
              <a:t>8.3.3 Modify database, table, and view</a:t>
            </a:r>
            <a:endParaRPr lang="en-US" altLang="zh-CN"/>
          </a:p>
        </p:txBody>
      </p:sp>
      <p:sp>
        <p:nvSpPr>
          <p:cNvPr id="3" name="矩形 2">
            <a:extLst>
              <a:ext uri="{FF2B5EF4-FFF2-40B4-BE49-F238E27FC236}">
                <a16:creationId xmlns:a16="http://schemas.microsoft.com/office/drawing/2014/main" id="{CD8FAD93-5473-11FE-3C3B-3CECB0DFB388}"/>
              </a:ext>
            </a:extLst>
          </p:cNvPr>
          <p:cNvSpPr/>
          <p:nvPr/>
        </p:nvSpPr>
        <p:spPr>
          <a:xfrm>
            <a:off x="1905000" y="1600201"/>
            <a:ext cx="8610600" cy="3711575"/>
          </a:xfrm>
          <a:prstGeom prst="rect">
            <a:avLst/>
          </a:prstGeom>
        </p:spPr>
        <p:txBody>
          <a:bodyPr>
            <a:spAutoFit/>
          </a:bodyPr>
          <a:lstStyle/>
          <a:p>
            <a:pPr marL="285750" indent="-285750">
              <a:lnSpc>
                <a:spcPct val="120000"/>
              </a:lnSpc>
              <a:spcAft>
                <a:spcPts val="700"/>
              </a:spcAft>
              <a:buFont typeface="Arial" panose="020B0604020202020204" pitchFamily="34" charset="0"/>
              <a:buChar char="•"/>
              <a:defRPr/>
            </a:pPr>
            <a:r>
              <a:rPr lang="en" altLang="en-US" dirty="0"/>
              <a:t>Modify </a:t>
            </a:r>
            <a:r>
              <a:rPr lang="en" altLang="zh-CN" dirty="0"/>
              <a:t>Table</a:t>
            </a:r>
          </a:p>
          <a:p>
            <a:pPr marL="342900" indent="-342900">
              <a:lnSpc>
                <a:spcPct val="120000"/>
              </a:lnSpc>
              <a:spcAft>
                <a:spcPts val="700"/>
              </a:spcAft>
              <a:buFont typeface="+mj-ea"/>
              <a:buAutoNum type="circleNumDbPlain" startAt="5"/>
              <a:defRPr/>
            </a:pPr>
            <a:r>
              <a:rPr lang="en" altLang="en-US" dirty="0"/>
              <a:t>the table </a:t>
            </a:r>
            <a:r>
              <a:rPr lang="en" altLang="zh-CN" dirty="0" err="1"/>
              <a:t>usr </a:t>
            </a:r>
            <a:r>
              <a:rPr lang="en" altLang="en-US" dirty="0"/>
              <a:t>, add a new column </a:t>
            </a:r>
            <a:r>
              <a:rPr lang="en" altLang="zh-CN" dirty="0"/>
              <a:t>sex</a:t>
            </a:r>
          </a:p>
          <a:p>
            <a:pPr>
              <a:lnSpc>
                <a:spcPct val="120000"/>
              </a:lnSpc>
              <a:spcAft>
                <a:spcPts val="700"/>
              </a:spcAft>
              <a:defRPr/>
            </a:pPr>
            <a:r>
              <a:rPr lang="en" altLang="zh-CN" dirty="0"/>
              <a:t>hive&gt;alter table </a:t>
            </a:r>
            <a:r>
              <a:rPr lang="en" altLang="zh-CN" dirty="0" err="1"/>
              <a:t>usr </a:t>
            </a:r>
            <a:r>
              <a:rPr lang="en" altLang="zh-CN" dirty="0"/>
              <a:t>add columns(sex </a:t>
            </a:r>
            <a:r>
              <a:rPr lang="en" altLang="zh-CN" dirty="0" err="1"/>
              <a:t>boolean </a:t>
            </a:r>
            <a:r>
              <a:rPr lang="en" altLang="zh-CN" dirty="0"/>
              <a:t>);</a:t>
            </a:r>
          </a:p>
          <a:p>
            <a:pPr marL="342900" indent="-342900">
              <a:lnSpc>
                <a:spcPct val="120000"/>
              </a:lnSpc>
              <a:spcAft>
                <a:spcPts val="700"/>
              </a:spcAft>
              <a:buFont typeface="+mj-ea"/>
              <a:buAutoNum type="circleNumDbPlain" startAt="6"/>
              <a:defRPr/>
            </a:pPr>
            <a:r>
              <a:rPr lang="en" altLang="en-US" dirty="0"/>
              <a:t>Delete all fields in table </a:t>
            </a:r>
            <a:r>
              <a:rPr lang="en" altLang="zh-CN" dirty="0" err="1"/>
              <a:t>usr </a:t>
            </a:r>
            <a:r>
              <a:rPr lang="en" altLang="en-US" dirty="0"/>
              <a:t>and reassign new fields </a:t>
            </a:r>
            <a:r>
              <a:rPr lang="en" altLang="zh-CN" dirty="0" err="1"/>
              <a:t>newid </a:t>
            </a:r>
            <a:r>
              <a:rPr lang="en" altLang="en-US" dirty="0"/>
              <a:t>, </a:t>
            </a:r>
            <a:r>
              <a:rPr lang="en" altLang="zh-CN" dirty="0" err="1"/>
              <a:t>newname </a:t>
            </a:r>
            <a:r>
              <a:rPr lang="en" altLang="en-US" dirty="0"/>
              <a:t>, </a:t>
            </a:r>
            <a:r>
              <a:rPr lang="en" altLang="zh-CN" dirty="0" err="1"/>
              <a:t>newage</a:t>
            </a:r>
            <a:endParaRPr lang="en-US" altLang="zh-CN" dirty="0"/>
          </a:p>
          <a:p>
            <a:pPr>
              <a:lnSpc>
                <a:spcPct val="120000"/>
              </a:lnSpc>
              <a:spcAft>
                <a:spcPts val="700"/>
              </a:spcAft>
              <a:defRPr/>
            </a:pPr>
            <a:r>
              <a:rPr lang="en" altLang="zh-CN" dirty="0"/>
              <a:t>hive&gt;alter table </a:t>
            </a:r>
            <a:r>
              <a:rPr lang="en" altLang="zh-CN" dirty="0" err="1"/>
              <a:t>usr </a:t>
            </a:r>
            <a:r>
              <a:rPr lang="en" altLang="zh-CN" dirty="0"/>
              <a:t>replace columns( </a:t>
            </a:r>
            <a:r>
              <a:rPr lang="en" altLang="zh-CN" dirty="0" err="1"/>
              <a:t>newid</a:t>
            </a:r>
            <a:r>
              <a:rPr lang="en" altLang="zh-CN" dirty="0"/>
              <a:t> </a:t>
            </a:r>
            <a:r>
              <a:rPr lang="en" altLang="zh-CN" dirty="0" err="1"/>
              <a:t>bigint,newname</a:t>
            </a:r>
            <a:r>
              <a:rPr lang="en" altLang="zh-CN" dirty="0"/>
              <a:t> </a:t>
            </a:r>
            <a:r>
              <a:rPr lang="en" altLang="zh-CN" dirty="0" err="1"/>
              <a:t>string,newage</a:t>
            </a:r>
            <a:r>
              <a:rPr lang="en" altLang="zh-CN" dirty="0"/>
              <a:t> </a:t>
            </a:r>
            <a:r>
              <a:rPr lang="en" altLang="zh-CN" dirty="0" err="1"/>
              <a:t>int </a:t>
            </a:r>
            <a:r>
              <a:rPr lang="en" altLang="zh-CN" dirty="0"/>
              <a:t>);</a:t>
            </a:r>
          </a:p>
          <a:p>
            <a:pPr marL="342900" indent="-342900">
              <a:lnSpc>
                <a:spcPct val="120000"/>
              </a:lnSpc>
              <a:spcAft>
                <a:spcPts val="700"/>
              </a:spcAft>
              <a:buFont typeface="+mj-ea"/>
              <a:buAutoNum type="circleNumDbPlain" startAt="6"/>
              <a:defRPr/>
            </a:pPr>
            <a:r>
              <a:rPr lang="en" altLang="en-US" dirty="0"/>
              <a:t>Set the </a:t>
            </a:r>
            <a:r>
              <a:rPr lang="en" altLang="zh-CN" dirty="0" err="1"/>
              <a:t>tblproperties </a:t>
            </a:r>
            <a:r>
              <a:rPr lang="en" altLang="en-US" dirty="0"/>
              <a:t>key-value pair attribute value for the </a:t>
            </a:r>
            <a:r>
              <a:rPr lang="en" altLang="zh-CN" dirty="0" err="1"/>
              <a:t>usr table to describe the attribute information of the table</a:t>
            </a:r>
          </a:p>
          <a:p>
            <a:pPr>
              <a:lnSpc>
                <a:spcPct val="120000"/>
              </a:lnSpc>
              <a:spcAft>
                <a:spcPts val="700"/>
              </a:spcAft>
              <a:defRPr/>
            </a:pPr>
            <a:r>
              <a:rPr lang="en" altLang="zh-CN" dirty="0"/>
              <a:t>hive&gt; alter table </a:t>
            </a:r>
            <a:r>
              <a:rPr lang="en" altLang="zh-CN" dirty="0" err="1"/>
              <a:t>usr </a:t>
            </a:r>
            <a:r>
              <a:rPr lang="en" altLang="zh-CN" dirty="0"/>
              <a:t>set </a:t>
            </a:r>
            <a:r>
              <a:rPr lang="en" altLang="zh-CN" dirty="0" err="1"/>
              <a:t>tabproperties </a:t>
            </a:r>
            <a:r>
              <a:rPr lang="en" altLang="zh-CN" dirty="0"/>
              <a:t>('notes'='the columns in </a:t>
            </a:r>
            <a:r>
              <a:rPr lang="en" altLang="zh-CN" dirty="0" err="1"/>
              <a:t>usr </a:t>
            </a:r>
            <a:r>
              <a:rPr lang="en" altLang="zh-CN" dirty="0"/>
              <a:t>may be null except id');</a:t>
            </a:r>
          </a:p>
          <a:p>
            <a:pPr>
              <a:lnSpc>
                <a:spcPct val="120000"/>
              </a:lnSpc>
              <a:spcAft>
                <a:spcPts val="700"/>
              </a:spcAft>
              <a:defRPr/>
            </a:pPr>
            <a:endParaRPr lang="en-US" altLang="zh-CN" dirty="0"/>
          </a:p>
        </p:txBody>
      </p:sp>
      <p:sp>
        <p:nvSpPr>
          <p:cNvPr id="4" name="矩形 3">
            <a:extLst>
              <a:ext uri="{FF2B5EF4-FFF2-40B4-BE49-F238E27FC236}">
                <a16:creationId xmlns:a16="http://schemas.microsoft.com/office/drawing/2014/main" id="{D570D6C4-4AAF-5600-67DC-6A97BD1F5219}"/>
              </a:ext>
            </a:extLst>
          </p:cNvPr>
          <p:cNvSpPr/>
          <p:nvPr/>
        </p:nvSpPr>
        <p:spPr>
          <a:xfrm>
            <a:off x="1981200" y="5105401"/>
            <a:ext cx="8610600" cy="1268413"/>
          </a:xfrm>
          <a:prstGeom prst="rect">
            <a:avLst/>
          </a:prstGeom>
        </p:spPr>
        <p:txBody>
          <a:bodyPr>
            <a:spAutoFit/>
          </a:bodyPr>
          <a:lstStyle/>
          <a:p>
            <a:pPr marL="285750" indent="-285750">
              <a:lnSpc>
                <a:spcPct val="120000"/>
              </a:lnSpc>
              <a:spcAft>
                <a:spcPts val="700"/>
              </a:spcAft>
              <a:buFont typeface="Arial" panose="020B0604020202020204" pitchFamily="34" charset="0"/>
              <a:buChar char="•"/>
              <a:defRPr/>
            </a:pPr>
            <a:r>
              <a:rPr lang="en" altLang="en-US" dirty="0"/>
              <a:t>Modify </a:t>
            </a:r>
            <a:r>
              <a:rPr lang="en" altLang="zh-CN" dirty="0"/>
              <a:t>a view</a:t>
            </a:r>
          </a:p>
          <a:p>
            <a:pPr marL="342900" indent="-342900">
              <a:lnSpc>
                <a:spcPct val="120000"/>
              </a:lnSpc>
              <a:spcAft>
                <a:spcPts val="700"/>
              </a:spcAft>
              <a:buFont typeface="+mj-ea"/>
              <a:buAutoNum type="circleNumDbPlain"/>
              <a:defRPr/>
            </a:pPr>
            <a:r>
              <a:rPr lang="en" altLang="en-US" dirty="0"/>
              <a:t>Modify the </a:t>
            </a:r>
            <a:r>
              <a:rPr lang="en" altLang="zh-CN" dirty="0" err="1"/>
              <a:t>tblproperties </a:t>
            </a:r>
            <a:r>
              <a:rPr lang="en" altLang="en-US" dirty="0"/>
              <a:t>attribute information in the </a:t>
            </a:r>
            <a:r>
              <a:rPr lang="en" altLang="zh-CN" dirty="0" err="1"/>
              <a:t>little_usr view metadata</a:t>
            </a:r>
          </a:p>
          <a:p>
            <a:pPr>
              <a:lnSpc>
                <a:spcPct val="120000"/>
              </a:lnSpc>
              <a:spcAft>
                <a:spcPts val="700"/>
              </a:spcAft>
              <a:defRPr/>
            </a:pPr>
            <a:r>
              <a:rPr lang="en" altLang="zh-CN" dirty="0"/>
              <a:t>hive&gt; alter view </a:t>
            </a:r>
            <a:r>
              <a:rPr lang="en" altLang="zh-CN" dirty="0" err="1"/>
              <a:t>little_usr </a:t>
            </a:r>
            <a:r>
              <a:rPr lang="en" altLang="zh-CN" dirty="0"/>
              <a:t>set </a:t>
            </a:r>
            <a:r>
              <a:rPr lang="en" altLang="zh-CN" dirty="0" err="1"/>
              <a:t>tabproperties </a:t>
            </a:r>
            <a:r>
              <a:rPr lang="en" altLang="zh-CN" dirty="0"/>
              <a:t>(' </a:t>
            </a:r>
            <a:r>
              <a:rPr lang="en" altLang="zh-CN" dirty="0" err="1"/>
              <a:t>create_at </a:t>
            </a:r>
            <a:r>
              <a:rPr lang="en" altLang="zh-CN" dirty="0"/>
              <a:t>'='refer to timestamp');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a:extLst>
              <a:ext uri="{FF2B5EF4-FFF2-40B4-BE49-F238E27FC236}">
                <a16:creationId xmlns:a16="http://schemas.microsoft.com/office/drawing/2014/main" id="{AFE60B58-4D94-8D40-D5C3-4F33D41EFD6F}"/>
              </a:ext>
            </a:extLst>
          </p:cNvPr>
          <p:cNvSpPr>
            <a:spLocks noGrp="1"/>
          </p:cNvSpPr>
          <p:nvPr>
            <p:ph type="title"/>
          </p:nvPr>
        </p:nvSpPr>
        <p:spPr/>
        <p:txBody>
          <a:bodyPr/>
          <a:lstStyle/>
          <a:p>
            <a:r>
              <a:rPr lang="en" altLang="zh-CN"/>
              <a:t>8.3.4 View databases, tables, and views</a:t>
            </a:r>
            <a:endParaRPr lang="en-US" altLang="zh-CN"/>
          </a:p>
        </p:txBody>
      </p:sp>
      <p:sp>
        <p:nvSpPr>
          <p:cNvPr id="2" name="矩形 1">
            <a:extLst>
              <a:ext uri="{FF2B5EF4-FFF2-40B4-BE49-F238E27FC236}">
                <a16:creationId xmlns:a16="http://schemas.microsoft.com/office/drawing/2014/main" id="{914EA189-4B8F-4BE7-EF4B-DF18A8AB73FA}"/>
              </a:ext>
            </a:extLst>
          </p:cNvPr>
          <p:cNvSpPr/>
          <p:nvPr/>
        </p:nvSpPr>
        <p:spPr>
          <a:xfrm>
            <a:off x="2438400" y="1905001"/>
            <a:ext cx="7239000" cy="4695825"/>
          </a:xfrm>
          <a:prstGeom prst="rect">
            <a:avLst/>
          </a:prstGeom>
        </p:spPr>
        <p:txBody>
          <a:bodyPr>
            <a:spAutoFit/>
          </a:bodyPr>
          <a:lstStyle/>
          <a:p>
            <a:pPr marL="285750" indent="-285750">
              <a:lnSpc>
                <a:spcPct val="120000"/>
              </a:lnSpc>
              <a:spcAft>
                <a:spcPts val="700"/>
              </a:spcAft>
              <a:buFont typeface="Arial" panose="020B0604020202020204" pitchFamily="34" charset="0"/>
              <a:buChar char="•"/>
              <a:defRPr/>
            </a:pPr>
            <a:r>
              <a:rPr lang="en" altLang="en-US" dirty="0"/>
              <a:t>View Database</a:t>
            </a:r>
            <a:endParaRPr lang="zh-CN" altLang="zh-CN" dirty="0"/>
          </a:p>
          <a:p>
            <a:pPr marL="342900" indent="-342900">
              <a:lnSpc>
                <a:spcPct val="120000"/>
              </a:lnSpc>
              <a:spcAft>
                <a:spcPts val="700"/>
              </a:spcAft>
              <a:buFont typeface="+mj-ea"/>
              <a:buAutoNum type="circleNumDbPlain"/>
              <a:defRPr/>
            </a:pPr>
            <a:r>
              <a:rPr lang="en" altLang="en-US" dirty="0"/>
              <a:t>View all databases included in </a:t>
            </a:r>
            <a:r>
              <a:rPr lang="en" altLang="zh-CN" dirty="0"/>
              <a:t>Hive</a:t>
            </a:r>
          </a:p>
          <a:p>
            <a:pPr>
              <a:lnSpc>
                <a:spcPct val="120000"/>
              </a:lnSpc>
              <a:spcAft>
                <a:spcPts val="700"/>
              </a:spcAft>
              <a:defRPr/>
            </a:pPr>
            <a:r>
              <a:rPr lang="en" altLang="zh-CN" dirty="0"/>
              <a:t>hive&gt; show databases;</a:t>
            </a:r>
          </a:p>
          <a:p>
            <a:pPr marL="342900" indent="-342900">
              <a:lnSpc>
                <a:spcPct val="120000"/>
              </a:lnSpc>
              <a:spcAft>
                <a:spcPts val="700"/>
              </a:spcAft>
              <a:buFont typeface="+mj-ea"/>
              <a:buAutoNum type="circleNumDbPlain" startAt="2"/>
              <a:defRPr/>
            </a:pPr>
            <a:r>
              <a:rPr lang="en" altLang="en-US" dirty="0"/>
              <a:t>View all databases starting with </a:t>
            </a:r>
            <a:r>
              <a:rPr lang="en" altLang="zh-CN" dirty="0"/>
              <a:t>h </a:t>
            </a:r>
            <a:r>
              <a:rPr lang="en" altLang="en-US" dirty="0"/>
              <a:t>in </a:t>
            </a:r>
            <a:r>
              <a:rPr lang="en" altLang="zh-CN" dirty="0"/>
              <a:t>Hive</a:t>
            </a:r>
          </a:p>
          <a:p>
            <a:pPr>
              <a:lnSpc>
                <a:spcPct val="120000"/>
              </a:lnSpc>
              <a:spcAft>
                <a:spcPts val="700"/>
              </a:spcAft>
              <a:defRPr/>
            </a:pPr>
            <a:r>
              <a:rPr lang="en" altLang="zh-CN" dirty="0"/>
              <a:t>hive&gt;show databases like 'h.*';</a:t>
            </a:r>
          </a:p>
          <a:p>
            <a:pPr marL="285750" indent="-285750">
              <a:lnSpc>
                <a:spcPct val="150000"/>
              </a:lnSpc>
              <a:buFont typeface="Arial" panose="020B0604020202020204" pitchFamily="34" charset="0"/>
              <a:buChar char="•"/>
              <a:defRPr/>
            </a:pPr>
            <a:r>
              <a:rPr lang="en" altLang="en-US" dirty="0"/>
              <a:t>Viewing Tables and Views</a:t>
            </a:r>
            <a:endParaRPr lang="en-US" altLang="zh-CN" dirty="0"/>
          </a:p>
          <a:p>
            <a:pPr marL="342900" indent="-342900">
              <a:lnSpc>
                <a:spcPct val="150000"/>
              </a:lnSpc>
              <a:buFont typeface="+mj-ea"/>
              <a:buAutoNum type="circleNumDbPlain"/>
              <a:defRPr/>
            </a:pPr>
            <a:r>
              <a:rPr lang="en" altLang="en-US" dirty="0"/>
              <a:t>View all tables and views in the database </a:t>
            </a:r>
            <a:r>
              <a:rPr lang="en" altLang="zh-CN" dirty="0"/>
              <a:t>hive</a:t>
            </a:r>
          </a:p>
          <a:p>
            <a:pPr marL="285750" indent="-285750">
              <a:lnSpc>
                <a:spcPct val="150000"/>
              </a:lnSpc>
              <a:defRPr/>
            </a:pPr>
            <a:r>
              <a:rPr lang="en" altLang="zh-CN" dirty="0"/>
              <a:t>hive&gt; use hive;</a:t>
            </a:r>
          </a:p>
          <a:p>
            <a:pPr marL="285750" indent="-285750">
              <a:lnSpc>
                <a:spcPct val="150000"/>
              </a:lnSpc>
              <a:defRPr/>
            </a:pPr>
            <a:r>
              <a:rPr lang="en" altLang="zh-CN" dirty="0"/>
              <a:t>hive&gt; show tables;</a:t>
            </a:r>
          </a:p>
          <a:p>
            <a:pPr marL="342900" indent="-342900">
              <a:lnSpc>
                <a:spcPct val="150000"/>
              </a:lnSpc>
              <a:buFont typeface="+mj-ea"/>
              <a:buAutoNum type="circleNumDbPlain" startAt="2"/>
              <a:defRPr/>
            </a:pPr>
            <a:r>
              <a:rPr lang="en" altLang="en-US" dirty="0"/>
              <a:t>View all tables and views starting with </a:t>
            </a:r>
            <a:r>
              <a:rPr lang="en" altLang="zh-CN" dirty="0"/>
              <a:t>u </a:t>
            </a:r>
            <a:r>
              <a:rPr lang="en" altLang="en-US" dirty="0"/>
              <a:t>in the </a:t>
            </a:r>
            <a:r>
              <a:rPr lang="en" altLang="zh-CN" dirty="0"/>
              <a:t>hive database</a:t>
            </a:r>
          </a:p>
          <a:p>
            <a:pPr marL="285750" indent="-285750">
              <a:lnSpc>
                <a:spcPct val="150000"/>
              </a:lnSpc>
              <a:defRPr/>
            </a:pPr>
            <a:r>
              <a:rPr lang="en" altLang="zh-CN" dirty="0"/>
              <a:t>hive&gt; show tables in hive like 'u.*';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a:extLst>
              <a:ext uri="{FF2B5EF4-FFF2-40B4-BE49-F238E27FC236}">
                <a16:creationId xmlns:a16="http://schemas.microsoft.com/office/drawing/2014/main" id="{9845F761-27C2-62A2-E4B2-0D4AC10E2180}"/>
              </a:ext>
            </a:extLst>
          </p:cNvPr>
          <p:cNvSpPr>
            <a:spLocks noGrp="1"/>
          </p:cNvSpPr>
          <p:nvPr>
            <p:ph type="title"/>
          </p:nvPr>
        </p:nvSpPr>
        <p:spPr/>
        <p:txBody>
          <a:bodyPr/>
          <a:lstStyle/>
          <a:p>
            <a:r>
              <a:rPr lang="en" altLang="zh-CN"/>
              <a:t>8.3.5 Describe databases, tables, and views</a:t>
            </a:r>
            <a:endParaRPr lang="en-US" altLang="zh-CN"/>
          </a:p>
        </p:txBody>
      </p:sp>
      <p:sp>
        <p:nvSpPr>
          <p:cNvPr id="8" name="矩形 7">
            <a:extLst>
              <a:ext uri="{FF2B5EF4-FFF2-40B4-BE49-F238E27FC236}">
                <a16:creationId xmlns:a16="http://schemas.microsoft.com/office/drawing/2014/main" id="{31B09E24-4A79-CCC4-E62E-9911999D1EF1}"/>
              </a:ext>
            </a:extLst>
          </p:cNvPr>
          <p:cNvSpPr/>
          <p:nvPr/>
        </p:nvSpPr>
        <p:spPr>
          <a:xfrm>
            <a:off x="2286000" y="3629026"/>
            <a:ext cx="8229600" cy="3000375"/>
          </a:xfrm>
          <a:prstGeom prst="rect">
            <a:avLst/>
          </a:prstGeom>
        </p:spPr>
        <p:txBody>
          <a:bodyPr>
            <a:spAutoFit/>
          </a:bodyPr>
          <a:lstStyle/>
          <a:p>
            <a:pPr marL="285750" indent="-285750">
              <a:lnSpc>
                <a:spcPct val="150000"/>
              </a:lnSpc>
              <a:buFont typeface="Arial" panose="020B0604020202020204" pitchFamily="34" charset="0"/>
              <a:buChar char="•"/>
              <a:defRPr/>
            </a:pPr>
            <a:r>
              <a:rPr lang="en" altLang="en-US" dirty="0"/>
              <a:t>Describing Tables and Views</a:t>
            </a:r>
            <a:endParaRPr lang="zh-CN" altLang="zh-CN" dirty="0"/>
          </a:p>
          <a:p>
            <a:pPr marL="342900" indent="-342900">
              <a:lnSpc>
                <a:spcPct val="150000"/>
              </a:lnSpc>
              <a:buFont typeface="+mj-ea"/>
              <a:buAutoNum type="circleNumDbPlain"/>
              <a:defRPr/>
            </a:pPr>
            <a:r>
              <a:rPr lang="en" altLang="en-US" dirty="0"/>
              <a:t>View the basic information of table </a:t>
            </a:r>
            <a:r>
              <a:rPr lang="en" altLang="zh-CN" dirty="0" err="1"/>
              <a:t>usr </a:t>
            </a:r>
            <a:r>
              <a:rPr lang="en" altLang="en-US" dirty="0"/>
              <a:t>and view </a:t>
            </a:r>
            <a:r>
              <a:rPr lang="en" altLang="zh-CN" dirty="0" err="1"/>
              <a:t>little_usr </a:t>
            </a:r>
            <a:r>
              <a:rPr lang="en" altLang="en-US" dirty="0"/>
              <a:t>, including column information, etc.</a:t>
            </a:r>
          </a:p>
          <a:p>
            <a:pPr>
              <a:lnSpc>
                <a:spcPct val="150000"/>
              </a:lnSpc>
              <a:buFont typeface="Arial" charset="0"/>
              <a:buNone/>
              <a:defRPr/>
            </a:pPr>
            <a:r>
              <a:rPr lang="en" altLang="zh-CN" dirty="0"/>
              <a:t>hive&gt; describe hive.usr/ </a:t>
            </a:r>
            <a:r>
              <a:rPr lang="en" altLang="zh-CN" dirty="0" err="1"/>
              <a:t>hive.little_usr </a:t>
            </a:r>
            <a:r>
              <a:rPr lang="en" altLang="zh-CN" dirty="0"/>
              <a:t>;</a:t>
            </a:r>
          </a:p>
          <a:p>
            <a:pPr marL="342900" indent="-342900">
              <a:lnSpc>
                <a:spcPct val="150000"/>
              </a:lnSpc>
              <a:buFont typeface="+mj-ea"/>
              <a:buAutoNum type="circleNumDbPlain" startAt="2"/>
              <a:defRPr/>
            </a:pPr>
            <a:r>
              <a:rPr lang="en" altLang="en-US" dirty="0"/>
              <a:t>View detailed information about the table </a:t>
            </a:r>
            <a:r>
              <a:rPr lang="en" altLang="zh-CN" dirty="0" err="1"/>
              <a:t>usr </a:t>
            </a:r>
            <a:r>
              <a:rPr lang="en" altLang="en-US" dirty="0"/>
              <a:t>and view </a:t>
            </a:r>
            <a:r>
              <a:rPr lang="en" altLang="zh-CN" dirty="0" err="1"/>
              <a:t>little_usr </a:t>
            </a:r>
            <a:r>
              <a:rPr lang="en" altLang="en-US" dirty="0"/>
              <a:t>, including column information, location information, attribute information, etc.</a:t>
            </a:r>
          </a:p>
          <a:p>
            <a:pPr>
              <a:lnSpc>
                <a:spcPct val="150000"/>
              </a:lnSpc>
              <a:buFont typeface="Arial" charset="0"/>
              <a:buNone/>
              <a:defRPr/>
            </a:pPr>
            <a:r>
              <a:rPr lang="en" altLang="zh-CN" dirty="0"/>
              <a:t>hive&gt; describe extended hive.usr/ </a:t>
            </a:r>
            <a:r>
              <a:rPr lang="en" altLang="zh-CN" dirty="0" err="1"/>
              <a:t>hive.little_usr </a:t>
            </a:r>
            <a:r>
              <a:rPr lang="en" altLang="zh-CN" dirty="0"/>
              <a:t>;</a:t>
            </a:r>
          </a:p>
          <a:p>
            <a:pPr marL="342900" indent="-342900">
              <a:lnSpc>
                <a:spcPct val="150000"/>
              </a:lnSpc>
              <a:buFont typeface="+mj-ea"/>
              <a:buAutoNum type="circleNumDbPlain" startAt="3"/>
              <a:defRPr/>
            </a:pPr>
            <a:r>
              <a:rPr lang="en" altLang="en-US" dirty="0"/>
              <a:t>View the information of column </a:t>
            </a:r>
            <a:r>
              <a:rPr lang="en" altLang="zh-CN" dirty="0"/>
              <a:t>id </a:t>
            </a:r>
            <a:r>
              <a:rPr lang="en" altLang="en-US" dirty="0"/>
              <a:t>in table </a:t>
            </a:r>
            <a:r>
              <a:rPr lang="en" altLang="zh-CN" dirty="0" err="1"/>
              <a:t>usr</a:t>
            </a:r>
          </a:p>
          <a:p>
            <a:pPr>
              <a:lnSpc>
                <a:spcPct val="150000"/>
              </a:lnSpc>
              <a:buFont typeface="Arial" charset="0"/>
              <a:buNone/>
              <a:defRPr/>
            </a:pPr>
            <a:r>
              <a:rPr lang="en" altLang="zh-CN" dirty="0"/>
              <a:t>hive&gt; describe extended hive.usr.id;</a:t>
            </a:r>
          </a:p>
        </p:txBody>
      </p:sp>
      <p:sp>
        <p:nvSpPr>
          <p:cNvPr id="9" name="矩形 8">
            <a:extLst>
              <a:ext uri="{FF2B5EF4-FFF2-40B4-BE49-F238E27FC236}">
                <a16:creationId xmlns:a16="http://schemas.microsoft.com/office/drawing/2014/main" id="{8CED0F35-58BD-6568-0535-BA33A9F38FD4}"/>
              </a:ext>
            </a:extLst>
          </p:cNvPr>
          <p:cNvSpPr/>
          <p:nvPr/>
        </p:nvSpPr>
        <p:spPr>
          <a:xfrm>
            <a:off x="2286000" y="1524001"/>
            <a:ext cx="7239000" cy="2170113"/>
          </a:xfrm>
          <a:prstGeom prst="rect">
            <a:avLst/>
          </a:prstGeom>
        </p:spPr>
        <p:txBody>
          <a:bodyPr>
            <a:spAutoFit/>
          </a:bodyPr>
          <a:lstStyle/>
          <a:p>
            <a:pPr marL="285750" indent="-285750">
              <a:lnSpc>
                <a:spcPct val="150000"/>
              </a:lnSpc>
              <a:buFont typeface="Arial" panose="020B0604020202020204" pitchFamily="34" charset="0"/>
              <a:buChar char="•"/>
              <a:defRPr/>
            </a:pPr>
            <a:r>
              <a:rPr lang="en" altLang="en-US" dirty="0"/>
              <a:t>Describing the database</a:t>
            </a:r>
            <a:endParaRPr lang="en-US" altLang="zh-CN" dirty="0"/>
          </a:p>
          <a:p>
            <a:pPr marL="342900" indent="-342900">
              <a:lnSpc>
                <a:spcPct val="150000"/>
              </a:lnSpc>
              <a:buFont typeface="+mj-ea"/>
              <a:buAutoNum type="circleNumDbPlain"/>
              <a:defRPr/>
            </a:pPr>
            <a:r>
              <a:rPr lang="en" altLang="en-US" dirty="0"/>
              <a:t>View the basic information of the database </a:t>
            </a:r>
            <a:r>
              <a:rPr lang="en" altLang="zh-CN" dirty="0"/>
              <a:t>hive </a:t>
            </a:r>
            <a:r>
              <a:rPr lang="en" altLang="en-US" dirty="0"/>
              <a:t>, including the file location information in the database, etc.</a:t>
            </a:r>
          </a:p>
          <a:p>
            <a:pPr marL="285750" indent="-285750">
              <a:lnSpc>
                <a:spcPct val="150000"/>
              </a:lnSpc>
              <a:defRPr/>
            </a:pPr>
            <a:r>
              <a:rPr lang="en" altLang="zh-CN" dirty="0"/>
              <a:t>hive&gt; describe database hive;</a:t>
            </a:r>
          </a:p>
          <a:p>
            <a:pPr marL="342900" indent="-342900">
              <a:lnSpc>
                <a:spcPct val="150000"/>
              </a:lnSpc>
              <a:buFont typeface="+mj-ea"/>
              <a:buAutoNum type="circleNumDbPlain" startAt="2"/>
              <a:defRPr/>
            </a:pPr>
            <a:r>
              <a:rPr lang="en" altLang="en-US" dirty="0"/>
              <a:t>View the detailed information of the database </a:t>
            </a:r>
            <a:r>
              <a:rPr lang="en" altLang="zh-CN" dirty="0"/>
              <a:t>hive </a:t>
            </a:r>
            <a:r>
              <a:rPr lang="en" altLang="en-US" dirty="0"/>
              <a:t>, including the basic information and attribute information of the database</a:t>
            </a:r>
          </a:p>
          <a:p>
            <a:pPr marL="285750" indent="-285750">
              <a:lnSpc>
                <a:spcPct val="150000"/>
              </a:lnSpc>
              <a:defRPr/>
            </a:pPr>
            <a:r>
              <a:rPr lang="en" altLang="zh-CN" dirty="0"/>
              <a:t>hive&gt;describe database extended hive;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rot="5400000">
            <a:off x="-1639570" y="3411220"/>
            <a:ext cx="5085715" cy="1807210"/>
            <a:chOff x="13288" y="7954"/>
            <a:chExt cx="5771" cy="2846"/>
          </a:xfrm>
        </p:grpSpPr>
        <p:sp>
          <p:nvSpPr>
            <p:cNvPr id="6" name="等腰三角形 5"/>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等腰三角形 7"/>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 name="等腰三角形 3"/>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5" name="直接连接符 14"/>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rot="5400000" flipH="1" flipV="1">
            <a:off x="8745220" y="1639570"/>
            <a:ext cx="5085715" cy="1807210"/>
            <a:chOff x="13288" y="7954"/>
            <a:chExt cx="5771" cy="2846"/>
          </a:xfrm>
        </p:grpSpPr>
        <p:sp>
          <p:nvSpPr>
            <p:cNvPr id="3" name="等腰三角形 2"/>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等腰三角形 4"/>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等腰三角形 6"/>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9" name="直接连接符 8"/>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3037840" y="2701925"/>
            <a:ext cx="6477000" cy="1014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 altLang="en-US" sz="6000" kern="100" dirty="0">
                <a:solidFill>
                  <a:schemeClr val="tx1"/>
                </a:solidFill>
                <a:latin typeface="+mn-ea"/>
                <a:cs typeface="Times New Roman" panose="02020603050405020304" pitchFamily="18" charset="0"/>
              </a:rPr>
              <a:t>Demand Analysis</a:t>
            </a:r>
          </a:p>
        </p:txBody>
      </p:sp>
      <p:sp>
        <p:nvSpPr>
          <p:cNvPr id="12" name="圆角矩形 11"/>
          <p:cNvSpPr/>
          <p:nvPr/>
        </p:nvSpPr>
        <p:spPr>
          <a:xfrm>
            <a:off x="5083810" y="1964690"/>
            <a:ext cx="1963420" cy="556895"/>
          </a:xfrm>
          <a:prstGeom prst="roundRect">
            <a:avLst>
              <a:gd name="adj" fmla="val 50000"/>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8" name="文本框 87"/>
          <p:cNvSpPr txBox="1"/>
          <p:nvPr/>
        </p:nvSpPr>
        <p:spPr>
          <a:xfrm>
            <a:off x="5276215" y="2012950"/>
            <a:ext cx="157861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a:extLst>
              <a:ext uri="{FF2B5EF4-FFF2-40B4-BE49-F238E27FC236}">
                <a16:creationId xmlns:a16="http://schemas.microsoft.com/office/drawing/2014/main" id="{DA6A6A7A-23EE-2C30-F206-51FE1D579C51}"/>
              </a:ext>
            </a:extLst>
          </p:cNvPr>
          <p:cNvSpPr>
            <a:spLocks noGrp="1"/>
          </p:cNvSpPr>
          <p:nvPr>
            <p:ph type="title"/>
          </p:nvPr>
        </p:nvSpPr>
        <p:spPr/>
        <p:txBody>
          <a:bodyPr/>
          <a:lstStyle/>
          <a:p>
            <a:r>
              <a:rPr lang="en" altLang="zh-CN"/>
              <a:t>8.3.6 Loading Data into a Table</a:t>
            </a:r>
            <a:endParaRPr lang="en-US" altLang="zh-CN"/>
          </a:p>
        </p:txBody>
      </p:sp>
      <p:sp>
        <p:nvSpPr>
          <p:cNvPr id="8" name="矩形 7">
            <a:extLst>
              <a:ext uri="{FF2B5EF4-FFF2-40B4-BE49-F238E27FC236}">
                <a16:creationId xmlns:a16="http://schemas.microsoft.com/office/drawing/2014/main" id="{7F749654-BFDD-F653-54B1-4CA3018C7835}"/>
              </a:ext>
            </a:extLst>
          </p:cNvPr>
          <p:cNvSpPr/>
          <p:nvPr/>
        </p:nvSpPr>
        <p:spPr>
          <a:xfrm>
            <a:off x="2057400" y="2119314"/>
            <a:ext cx="8153400" cy="3290887"/>
          </a:xfrm>
          <a:prstGeom prst="rect">
            <a:avLst/>
          </a:prstGeom>
        </p:spPr>
        <p:txBody>
          <a:bodyPr>
            <a:spAutoFit/>
          </a:bodyPr>
          <a:lstStyle/>
          <a:p>
            <a:pPr marL="342900" indent="-342900">
              <a:lnSpc>
                <a:spcPct val="120000"/>
              </a:lnSpc>
              <a:spcAft>
                <a:spcPts val="700"/>
              </a:spcAft>
              <a:buFont typeface="+mj-ea"/>
              <a:buAutoNum type="circleNumDbPlain"/>
              <a:defRPr/>
            </a:pPr>
            <a:r>
              <a:rPr lang="en" altLang="en-US" dirty="0">
                <a:latin typeface="Arial" charset="0"/>
              </a:rPr>
              <a:t>Load the data in the data file under the directory ' </a:t>
            </a:r>
            <a:r>
              <a:rPr lang="en" altLang="zh-CN" dirty="0">
                <a:latin typeface="Arial" charset="0"/>
              </a:rPr>
              <a:t>/ </a:t>
            </a:r>
            <a:r>
              <a:rPr lang="en" altLang="zh-CN" dirty="0" err="1">
                <a:latin typeface="Arial" charset="0"/>
              </a:rPr>
              <a:t>usr </a:t>
            </a:r>
            <a:r>
              <a:rPr lang="en" altLang="zh-CN" dirty="0">
                <a:latin typeface="Arial" charset="0"/>
              </a:rPr>
              <a:t>/local/data' into the </a:t>
            </a:r>
            <a:r>
              <a:rPr lang="en" altLang="zh-CN" dirty="0" err="1">
                <a:latin typeface="Arial" charset="0"/>
              </a:rPr>
              <a:t>usr </a:t>
            </a:r>
            <a:r>
              <a:rPr lang="en" altLang="en-US" dirty="0">
                <a:latin typeface="Arial" charset="0"/>
              </a:rPr>
              <a:t>table and overwrite the original data</a:t>
            </a:r>
          </a:p>
          <a:p>
            <a:pPr>
              <a:lnSpc>
                <a:spcPct val="120000"/>
              </a:lnSpc>
              <a:spcAft>
                <a:spcPts val="700"/>
              </a:spcAft>
              <a:defRPr/>
            </a:pPr>
            <a:r>
              <a:rPr lang="en" altLang="zh-CN" dirty="0">
                <a:latin typeface="Arial" charset="0"/>
              </a:rPr>
              <a:t>hive&gt; load data local </a:t>
            </a:r>
            <a:r>
              <a:rPr lang="en" altLang="zh-CN" dirty="0" err="1">
                <a:latin typeface="Arial" charset="0"/>
              </a:rPr>
              <a:t>inpath </a:t>
            </a:r>
            <a:r>
              <a:rPr lang="en" altLang="zh-CN" dirty="0">
                <a:latin typeface="Arial" charset="0"/>
              </a:rPr>
              <a:t>'/ </a:t>
            </a:r>
            <a:r>
              <a:rPr lang="en" altLang="zh-CN" dirty="0" err="1">
                <a:latin typeface="Arial" charset="0"/>
              </a:rPr>
              <a:t>usr </a:t>
            </a:r>
            <a:r>
              <a:rPr lang="en" altLang="zh-CN" dirty="0">
                <a:latin typeface="Arial" charset="0"/>
              </a:rPr>
              <a:t>/local/data' overwrite into table </a:t>
            </a:r>
            <a:r>
              <a:rPr lang="en" altLang="zh-CN" dirty="0" err="1">
                <a:latin typeface="Arial" charset="0"/>
              </a:rPr>
              <a:t>usr </a:t>
            </a:r>
            <a:r>
              <a:rPr lang="en" altLang="zh-CN" dirty="0">
                <a:latin typeface="Arial" charset="0"/>
              </a:rPr>
              <a:t>;</a:t>
            </a:r>
          </a:p>
          <a:p>
            <a:pPr marL="342900" indent="-342900">
              <a:lnSpc>
                <a:spcPct val="120000"/>
              </a:lnSpc>
              <a:spcAft>
                <a:spcPts val="700"/>
              </a:spcAft>
              <a:buFont typeface="+mj-ea"/>
              <a:buAutoNum type="circleNumDbPlain" startAt="2"/>
              <a:defRPr/>
            </a:pPr>
            <a:r>
              <a:rPr lang="en" altLang="en-US" dirty="0">
                <a:latin typeface="Arial" charset="0"/>
              </a:rPr>
              <a:t>Load the data in the data file under the directory ' </a:t>
            </a:r>
            <a:r>
              <a:rPr lang="en" altLang="zh-CN" dirty="0">
                <a:latin typeface="Arial" charset="0"/>
              </a:rPr>
              <a:t>/ </a:t>
            </a:r>
            <a:r>
              <a:rPr lang="en" altLang="zh-CN" dirty="0" err="1">
                <a:latin typeface="Arial" charset="0"/>
              </a:rPr>
              <a:t>usr </a:t>
            </a:r>
            <a:r>
              <a:rPr lang="en" altLang="zh-CN" dirty="0">
                <a:latin typeface="Arial" charset="0"/>
              </a:rPr>
              <a:t>/local/data' into </a:t>
            </a:r>
            <a:r>
              <a:rPr lang="en" altLang="zh-CN" dirty="0" err="1">
                <a:latin typeface="Arial" charset="0"/>
              </a:rPr>
              <a:t>the usr </a:t>
            </a:r>
            <a:r>
              <a:rPr lang="en" altLang="en-US" dirty="0">
                <a:latin typeface="Arial" charset="0"/>
              </a:rPr>
              <a:t>table without overwriting the original data</a:t>
            </a:r>
          </a:p>
          <a:p>
            <a:pPr>
              <a:lnSpc>
                <a:spcPct val="120000"/>
              </a:lnSpc>
              <a:spcAft>
                <a:spcPts val="700"/>
              </a:spcAft>
              <a:defRPr/>
            </a:pPr>
            <a:r>
              <a:rPr lang="en" altLang="zh-CN" dirty="0">
                <a:latin typeface="Arial" charset="0"/>
              </a:rPr>
              <a:t>hive&gt; load data local </a:t>
            </a:r>
            <a:r>
              <a:rPr lang="en" altLang="zh-CN" dirty="0" err="1">
                <a:latin typeface="Arial" charset="0"/>
              </a:rPr>
              <a:t>inpath </a:t>
            </a:r>
            <a:r>
              <a:rPr lang="en" altLang="zh-CN" dirty="0">
                <a:latin typeface="Arial" charset="0"/>
              </a:rPr>
              <a:t>'/ </a:t>
            </a:r>
            <a:r>
              <a:rPr lang="en" altLang="zh-CN" dirty="0" err="1">
                <a:latin typeface="Arial" charset="0"/>
              </a:rPr>
              <a:t>usr </a:t>
            </a:r>
            <a:r>
              <a:rPr lang="en" altLang="zh-CN" dirty="0">
                <a:latin typeface="Arial" charset="0"/>
              </a:rPr>
              <a:t>/local/data' into table </a:t>
            </a:r>
            <a:r>
              <a:rPr lang="en" altLang="zh-CN" dirty="0" err="1">
                <a:latin typeface="Arial" charset="0"/>
              </a:rPr>
              <a:t>usr </a:t>
            </a:r>
            <a:r>
              <a:rPr lang="en" altLang="zh-CN" dirty="0">
                <a:latin typeface="Arial" charset="0"/>
              </a:rPr>
              <a:t>;</a:t>
            </a:r>
          </a:p>
          <a:p>
            <a:pPr marL="342900" indent="-342900">
              <a:lnSpc>
                <a:spcPct val="120000"/>
              </a:lnSpc>
              <a:spcAft>
                <a:spcPts val="700"/>
              </a:spcAft>
              <a:buFont typeface="+mj-ea"/>
              <a:buAutoNum type="circleNumDbPlain" startAt="3"/>
              <a:defRPr/>
            </a:pPr>
            <a:r>
              <a:rPr lang="en" altLang="en-US" dirty="0">
                <a:latin typeface="Arial" charset="0"/>
              </a:rPr>
              <a:t>Load the data files in the distributed file system directory ' </a:t>
            </a:r>
            <a:r>
              <a:rPr lang="en" altLang="zh-CN" dirty="0">
                <a:latin typeface="Arial" charset="0"/>
              </a:rPr>
              <a:t>hdfs://master_srever/usr/local/data' into the </a:t>
            </a:r>
            <a:r>
              <a:rPr lang="en" altLang="zh-CN" dirty="0" err="1">
                <a:latin typeface="Arial" charset="0"/>
              </a:rPr>
              <a:t>usr </a:t>
            </a:r>
            <a:r>
              <a:rPr lang="en" altLang="en-US" dirty="0">
                <a:latin typeface="Arial" charset="0"/>
              </a:rPr>
              <a:t>table and overwrite the original data</a:t>
            </a:r>
          </a:p>
          <a:p>
            <a:pPr>
              <a:lnSpc>
                <a:spcPct val="120000"/>
              </a:lnSpc>
              <a:spcAft>
                <a:spcPts val="700"/>
              </a:spcAft>
              <a:defRPr/>
            </a:pPr>
            <a:r>
              <a:rPr lang="en" altLang="zh-CN" dirty="0">
                <a:latin typeface="Arial" charset="0"/>
              </a:rPr>
              <a:t>hive&gt; load data </a:t>
            </a:r>
            <a:r>
              <a:rPr lang="en" altLang="zh-CN" dirty="0" err="1">
                <a:latin typeface="Arial" charset="0"/>
              </a:rPr>
              <a:t>inpath </a:t>
            </a:r>
            <a:r>
              <a:rPr lang="en" altLang="zh-CN" dirty="0">
                <a:latin typeface="Arial" charset="0"/>
              </a:rPr>
              <a:t>'hdfs://master_srever/usr/local/data'</a:t>
            </a:r>
          </a:p>
          <a:p>
            <a:pPr>
              <a:lnSpc>
                <a:spcPct val="120000"/>
              </a:lnSpc>
              <a:spcAft>
                <a:spcPts val="700"/>
              </a:spcAft>
              <a:defRPr/>
            </a:pPr>
            <a:r>
              <a:rPr lang="en" altLang="zh-CN" dirty="0">
                <a:latin typeface="Arial" charset="0"/>
              </a:rPr>
              <a:t>&gt;overwrite into table </a:t>
            </a:r>
            <a:r>
              <a:rPr lang="en" altLang="zh-CN" dirty="0" err="1">
                <a:latin typeface="Arial" charset="0"/>
              </a:rPr>
              <a:t>usr </a:t>
            </a:r>
            <a:r>
              <a:rPr lang="en" altLang="zh-CN" dirty="0">
                <a:latin typeface="Arial"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BD5CA81A-E076-5891-8CEC-F179BA3E7B1F}"/>
              </a:ext>
            </a:extLst>
          </p:cNvPr>
          <p:cNvSpPr>
            <a:spLocks noGrp="1"/>
          </p:cNvSpPr>
          <p:nvPr>
            <p:ph type="title"/>
          </p:nvPr>
        </p:nvSpPr>
        <p:spPr/>
        <p:txBody>
          <a:bodyPr/>
          <a:lstStyle/>
          <a:p>
            <a:r>
              <a:rPr lang="en" altLang="zh-CN"/>
              <a:t>8.3.7 Querying Data in Tables</a:t>
            </a:r>
            <a:endParaRPr lang="zh-CN" altLang="en-US"/>
          </a:p>
        </p:txBody>
      </p:sp>
      <p:sp>
        <p:nvSpPr>
          <p:cNvPr id="28675" name="TextBox 2">
            <a:extLst>
              <a:ext uri="{FF2B5EF4-FFF2-40B4-BE49-F238E27FC236}">
                <a16:creationId xmlns:a16="http://schemas.microsoft.com/office/drawing/2014/main" id="{762C8CF9-CC93-D948-7EAE-3C44FA4498AD}"/>
              </a:ext>
            </a:extLst>
          </p:cNvPr>
          <p:cNvSpPr txBox="1">
            <a:spLocks noChangeArrowheads="1"/>
          </p:cNvSpPr>
          <p:nvPr/>
        </p:nvSpPr>
        <p:spPr bwMode="auto">
          <a:xfrm>
            <a:off x="2590801" y="1981200"/>
            <a:ext cx="4570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 altLang="zh-CN"/>
              <a:t>This command is exactly the same as the SQL statement and will not be repeated here.</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475727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The future and development of </a:t>
            </a:r>
            <a:r>
              <a:rPr lang="en" altLang="zh-CN" sz="3600" kern="100" dirty="0">
                <a:solidFill>
                  <a:schemeClr val="tx1"/>
                </a:solidFill>
                <a:latin typeface="+mn-ea"/>
                <a:cs typeface="Times New Roman" panose="02020603050405020304" pitchFamily="18" charset="0"/>
              </a:rPr>
              <a:t>Hive</a:t>
            </a:r>
          </a:p>
        </p:txBody>
      </p:sp>
      <p:sp>
        <p:nvSpPr>
          <p:cNvPr id="2" name="文本框 1">
            <a:extLst>
              <a:ext uri="{FF2B5EF4-FFF2-40B4-BE49-F238E27FC236}">
                <a16:creationId xmlns:a16="http://schemas.microsoft.com/office/drawing/2014/main" id="{26A0B636-1557-47A5-BCE3-90C2EC31FC5E}"/>
              </a:ext>
            </a:extLst>
          </p:cNvPr>
          <p:cNvSpPr txBox="1"/>
          <p:nvPr/>
        </p:nvSpPr>
        <p:spPr>
          <a:xfrm>
            <a:off x="463232" y="1291604"/>
            <a:ext cx="11265535" cy="5012398"/>
          </a:xfrm>
          <a:prstGeom prst="rect">
            <a:avLst/>
          </a:prstGeom>
          <a:noFill/>
        </p:spPr>
        <p:txBody>
          <a:bodyPr wrap="square" rtlCol="0">
            <a:spAutoFit/>
          </a:bodyPr>
          <a:lstStyle/>
          <a:p>
            <a:pPr>
              <a:lnSpc>
                <a:spcPct val="150000"/>
              </a:lnSpc>
            </a:pPr>
            <a:r>
              <a:rPr lang="en" altLang="en-US" sz="2400" dirty="0"/>
              <a:t>Using </a:t>
            </a:r>
            <a:r>
              <a:rPr lang="en" altLang="zh-CN" sz="2400" dirty="0"/>
              <a:t>Hive </a:t>
            </a:r>
            <a:r>
              <a:rPr lang="en" altLang="en-US" sz="2400" dirty="0"/>
              <a:t>for data analysis certainly brings huge benefits, such as </a:t>
            </a:r>
            <a:r>
              <a:rPr lang="en" altLang="en-US" sz="2400" b="1" dirty="0"/>
              <a:t>low learning cost </a:t>
            </a:r>
            <a:r>
              <a:rPr lang="en" altLang="en-US" sz="2400" dirty="0"/>
              <a:t>, the ability to use </a:t>
            </a:r>
            <a:r>
              <a:rPr lang="en" altLang="zh-CN" sz="2400" b="1" dirty="0"/>
              <a:t>SQL- </a:t>
            </a:r>
            <a:r>
              <a:rPr lang="en" altLang="en-US" sz="2400" b="1" dirty="0"/>
              <a:t>like languages </a:t>
            </a:r>
            <a:r>
              <a:rPr lang="en" altLang="en-US" sz="2400" dirty="0"/>
              <a:t>to analyze massive amounts of data, and the ability to use </a:t>
            </a:r>
            <a:r>
              <a:rPr lang="en" altLang="zh-CN" sz="2400" dirty="0"/>
              <a:t>MapReduce </a:t>
            </a:r>
            <a:r>
              <a:rPr lang="en" altLang="en-US" sz="2400" dirty="0"/>
              <a:t>for parallel computing (also known as </a:t>
            </a:r>
            <a:r>
              <a:rPr lang="en" altLang="zh-CN" sz="2400" b="1" dirty="0">
                <a:solidFill>
                  <a:srgbClr val="FF0000"/>
                </a:solidFill>
                <a:latin typeface="微软雅黑" panose="020B0503020204020204" pitchFamily="34" charset="-122"/>
                <a:ea typeface="微软雅黑" panose="020B0503020204020204" pitchFamily="34" charset="-122"/>
              </a:rPr>
              <a:t>Hive on MR ) without writing </a:t>
            </a:r>
            <a:r>
              <a:rPr lang="en" altLang="zh-CN" sz="2400" dirty="0"/>
              <a:t>MapReduce programs </a:t>
            </a:r>
            <a:r>
              <a:rPr lang="en" altLang="en-US" sz="2400" dirty="0"/>
              <a:t>. It is a very good solution when the amount of data is so large that ordinary relational databases cannot handle it. However, its inherent defects are also very obvious. Since queries are converted into </a:t>
            </a:r>
            <a:r>
              <a:rPr lang="en" altLang="zh-CN" sz="2400" dirty="0"/>
              <a:t>MapReduce </a:t>
            </a:r>
            <a:r>
              <a:rPr lang="en" altLang="en-US" sz="2400" dirty="0"/>
              <a:t>jobs, the startup cost is relatively high, and the processing speed is also limited by </a:t>
            </a:r>
            <a:r>
              <a:rPr lang="en" altLang="zh-CN" sz="2400" dirty="0"/>
              <a:t>the MapReduce </a:t>
            </a:r>
            <a:r>
              <a:rPr lang="en" altLang="en-US" sz="2400" dirty="0"/>
              <a:t>job itself.</a:t>
            </a:r>
          </a:p>
          <a:p>
            <a:pPr>
              <a:lnSpc>
                <a:spcPct val="150000"/>
              </a:lnSpc>
            </a:pPr>
            <a:r>
              <a:rPr lang="en" altLang="en-US" sz="2400" dirty="0"/>
              <a:t>To solve these problems, </a:t>
            </a:r>
            <a:r>
              <a:rPr lang="en" altLang="zh-CN" sz="2400" dirty="0"/>
              <a:t>Hive </a:t>
            </a:r>
            <a:r>
              <a:rPr lang="en" altLang="en-US" sz="2400" dirty="0"/>
              <a:t>is constantly being optimized to provide higher performance. On the other hand, </a:t>
            </a:r>
            <a:r>
              <a:rPr lang="en" altLang="zh-CN" sz="2400" dirty="0"/>
              <a:t>Spark can be used </a:t>
            </a:r>
            <a:r>
              <a:rPr lang="en" altLang="en-US" sz="2400" dirty="0"/>
              <a:t>for parallel computing, </a:t>
            </a:r>
            <a:r>
              <a:rPr lang="en" altLang="en-US" sz="2400" b="1" dirty="0">
                <a:solidFill>
                  <a:srgbClr val="FF0000"/>
                </a:solidFill>
                <a:latin typeface="微软雅黑" panose="020B0503020204020204" pitchFamily="34" charset="-122"/>
                <a:ea typeface="微软雅黑" panose="020B0503020204020204" pitchFamily="34" charset="-122"/>
              </a:rPr>
              <a:t>which is the </a:t>
            </a:r>
            <a:r>
              <a:rPr lang="en" altLang="zh-CN" sz="2400" b="1" dirty="0">
                <a:solidFill>
                  <a:srgbClr val="FF0000"/>
                </a:solidFill>
                <a:latin typeface="微软雅黑" panose="020B0503020204020204" pitchFamily="34" charset="-122"/>
                <a:ea typeface="微软雅黑" panose="020B0503020204020204" pitchFamily="34" charset="-122"/>
              </a:rPr>
              <a:t>Hive on Spark </a:t>
            </a:r>
            <a:r>
              <a:rPr lang="en" altLang="en-US" sz="2400" b="1" dirty="0">
                <a:latin typeface="微软雅黑" panose="020B0503020204020204" pitchFamily="34" charset="-122"/>
                <a:ea typeface="微软雅黑" panose="020B0503020204020204" pitchFamily="34" charset="-122"/>
              </a:rPr>
              <a:t>solution </a:t>
            </a:r>
            <a:r>
              <a:rPr lang="en" altLang="en-US" sz="2400" dirty="0"/>
              <a:t>. Using </a:t>
            </a:r>
            <a:r>
              <a:rPr lang="en" altLang="zh-CN" sz="2400" dirty="0"/>
              <a:t>Hive on Spark </a:t>
            </a:r>
            <a:r>
              <a:rPr lang="en" altLang="en-US" sz="2400" dirty="0"/>
              <a:t>can provide higher analysis efficiency.</a:t>
            </a:r>
            <a:endParaRPr lang="en-US" altLang="zh-CN" sz="2400" dirty="0"/>
          </a:p>
        </p:txBody>
      </p:sp>
    </p:spTree>
    <p:custDataLst>
      <p:tags r:id="rId1"/>
    </p:custDataLst>
    <p:extLst>
      <p:ext uri="{BB962C8B-B14F-4D97-AF65-F5344CB8AC3E}">
        <p14:creationId xmlns:p14="http://schemas.microsoft.com/office/powerpoint/2010/main" val="238254307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9465" y="145464"/>
            <a:ext cx="8004174"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40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The need to transform to big data</a:t>
            </a:r>
          </a:p>
        </p:txBody>
      </p:sp>
      <p:sp>
        <p:nvSpPr>
          <p:cNvPr id="2" name="文本框 1"/>
          <p:cNvSpPr txBox="1"/>
          <p:nvPr/>
        </p:nvSpPr>
        <p:spPr>
          <a:xfrm>
            <a:off x="903514" y="1090930"/>
            <a:ext cx="10384972" cy="5175135"/>
          </a:xfrm>
          <a:prstGeom prst="rect">
            <a:avLst/>
          </a:prstGeom>
          <a:noFill/>
        </p:spPr>
        <p:txBody>
          <a:bodyPr wrap="square" rtlCol="0">
            <a:spAutoFit/>
          </a:bodyPr>
          <a:lstStyle/>
          <a:p>
            <a:pPr>
              <a:lnSpc>
                <a:spcPct val="150000"/>
              </a:lnSpc>
            </a:pPr>
            <a:r>
              <a:rPr lang="en" altLang="zh-CN" sz="3200" dirty="0"/>
              <a:t> </a:t>
            </a:r>
            <a:r>
              <a:rPr lang="en" altLang="en-US" sz="3200" dirty="0"/>
              <a:t>For those who are used to traditional databases </a:t>
            </a:r>
            <a:r>
              <a:rPr lang="en" altLang="zh-CN" sz="3200" dirty="0"/>
              <a:t>( </a:t>
            </a:r>
            <a:r>
              <a:rPr lang="en" altLang="en-US" sz="3200" dirty="0"/>
              <a:t>such as </a:t>
            </a:r>
            <a:r>
              <a:rPr lang="en" altLang="zh-CN" sz="3200" dirty="0"/>
              <a:t>MySQL </a:t>
            </a:r>
            <a:r>
              <a:rPr lang="en" altLang="en-US" sz="3200" dirty="0"/>
              <a:t>and </a:t>
            </a:r>
            <a:r>
              <a:rPr lang="en" altLang="zh-CN" sz="3200" dirty="0"/>
              <a:t>Oracle) , </a:t>
            </a:r>
            <a:r>
              <a:rPr lang="en" altLang="en-US" sz="3200" dirty="0"/>
              <a:t>they will be able to get started quickly when using </a:t>
            </a:r>
            <a:r>
              <a:rPr lang="en" altLang="zh-CN" sz="3200" dirty="0" err="1"/>
              <a:t>HiveSQL because they are very familiar with traditional </a:t>
            </a:r>
            <a:r>
              <a:rPr lang="en" altLang="zh-CN" sz="3200" dirty="0"/>
              <a:t>SQL , as they </a:t>
            </a:r>
            <a:r>
              <a:rPr lang="en" altLang="en-US" sz="3200" b="1" dirty="0">
                <a:latin typeface="+mj-ea"/>
                <a:ea typeface="+mj-ea"/>
              </a:rPr>
              <a:t>are similar to the basic </a:t>
            </a:r>
            <a:r>
              <a:rPr lang="en" altLang="zh-CN" sz="3200" b="1" dirty="0">
                <a:latin typeface="+mj-ea"/>
                <a:ea typeface="+mj-ea"/>
              </a:rPr>
              <a:t>SQL structure </a:t>
            </a:r>
            <a:r>
              <a:rPr lang="en" altLang="zh-CN" sz="3200" dirty="0"/>
              <a:t>: </a:t>
            </a:r>
            <a:r>
              <a:rPr lang="en" altLang="en-US" sz="3200" dirty="0"/>
              <a:t>Of course, </a:t>
            </a:r>
            <a:r>
              <a:rPr lang="en" altLang="zh-CN" sz="3200" dirty="0" err="1"/>
              <a:t>HiveSQL </a:t>
            </a:r>
            <a:r>
              <a:rPr lang="en" altLang="en-US" sz="3200" dirty="0"/>
              <a:t>has made some optimizations for distributed computing </a:t>
            </a:r>
            <a:r>
              <a:rPr lang="en" altLang="zh-CN" sz="3200" dirty="0"/>
              <a:t>, </a:t>
            </a:r>
            <a:r>
              <a:rPr lang="en" altLang="en-US" sz="3200" dirty="0"/>
              <a:t>and the following chapters will guide readers to practice in detail. This is also the purpose of understanding the principles of </a:t>
            </a:r>
            <a:r>
              <a:rPr lang="en" altLang="zh-CN" sz="3200" dirty="0"/>
              <a:t>Hadoop </a:t>
            </a:r>
            <a:r>
              <a:rPr lang="en" altLang="en-US" sz="3200" dirty="0"/>
              <a:t>and </a:t>
            </a:r>
            <a:r>
              <a:rPr lang="en" altLang="zh-CN" sz="3200" dirty="0"/>
              <a:t>Hive </a:t>
            </a:r>
            <a:r>
              <a:rPr lang="en" altLang="en-US" sz="3200" dirty="0"/>
              <a:t>. Only by understanding these things can we use them well.</a:t>
            </a:r>
          </a:p>
        </p:txBody>
      </p:sp>
    </p:spTree>
    <p:custDataLst>
      <p:tags r:id="rId1"/>
    </p:custDataLst>
    <p:extLst>
      <p:ext uri="{BB962C8B-B14F-4D97-AF65-F5344CB8AC3E}">
        <p14:creationId xmlns:p14="http://schemas.microsoft.com/office/powerpoint/2010/main" val="104532566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9465" y="145464"/>
            <a:ext cx="4834702"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40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The need to transform to big data</a:t>
            </a:r>
          </a:p>
        </p:txBody>
      </p:sp>
      <p:sp>
        <p:nvSpPr>
          <p:cNvPr id="2" name="文本框 1"/>
          <p:cNvSpPr txBox="1"/>
          <p:nvPr/>
        </p:nvSpPr>
        <p:spPr>
          <a:xfrm>
            <a:off x="903514" y="1580096"/>
            <a:ext cx="10384972" cy="3697807"/>
          </a:xfrm>
          <a:prstGeom prst="rect">
            <a:avLst/>
          </a:prstGeom>
          <a:noFill/>
        </p:spPr>
        <p:txBody>
          <a:bodyPr wrap="square" rtlCol="0">
            <a:spAutoFit/>
          </a:bodyPr>
          <a:lstStyle/>
          <a:p>
            <a:pPr>
              <a:lnSpc>
                <a:spcPct val="150000"/>
              </a:lnSpc>
            </a:pPr>
            <a:r>
              <a:rPr lang="en" altLang="zh-CN" sz="3200" dirty="0"/>
              <a:t> </a:t>
            </a:r>
            <a:r>
              <a:rPr lang="en" altLang="en-US" sz="3200" dirty="0"/>
              <a:t>Since </a:t>
            </a:r>
            <a:r>
              <a:rPr lang="en" altLang="zh-CN" sz="3200" dirty="0"/>
              <a:t>Hive </a:t>
            </a:r>
            <a:r>
              <a:rPr lang="en" altLang="en-US" sz="3200" dirty="0"/>
              <a:t>queries use </a:t>
            </a:r>
            <a:r>
              <a:rPr lang="en" altLang="zh-CN" sz="3200" dirty="0"/>
              <a:t>Hadoop </a:t>
            </a:r>
            <a:r>
              <a:rPr lang="en" altLang="en-US" sz="3200" dirty="0"/>
              <a:t>'s </a:t>
            </a:r>
            <a:r>
              <a:rPr lang="en" altLang="zh-CN" sz="3200" dirty="0"/>
              <a:t>MapReduce </a:t>
            </a:r>
            <a:r>
              <a:rPr lang="en" altLang="en-US" sz="3200" dirty="0"/>
              <a:t>jobs, most query processes are batch operations, so like </a:t>
            </a:r>
            <a:r>
              <a:rPr lang="en" altLang="zh-CN" sz="3200" dirty="0"/>
              <a:t>MapReduce </a:t>
            </a:r>
            <a:r>
              <a:rPr lang="en" altLang="en-US" sz="3200" dirty="0"/>
              <a:t>, they have </a:t>
            </a:r>
            <a:r>
              <a:rPr lang="en" altLang="en-US" sz="3200" b="1" dirty="0">
                <a:solidFill>
                  <a:srgbClr val="FF0000"/>
                </a:solidFill>
              </a:rPr>
              <a:t>high latency </a:t>
            </a:r>
            <a:r>
              <a:rPr lang="en" altLang="en-US" sz="3200" dirty="0"/>
              <a:t>, so </a:t>
            </a:r>
            <a:r>
              <a:rPr lang="en" altLang="zh-CN" sz="3200" dirty="0"/>
              <a:t>Hive </a:t>
            </a:r>
            <a:r>
              <a:rPr lang="en" altLang="en-US" sz="3200" b="1" dirty="0"/>
              <a:t>is not suitable for low-latency applications </a:t>
            </a:r>
            <a:r>
              <a:rPr lang="en" altLang="en-US" sz="3200" dirty="0"/>
              <a:t>. At the same time, </a:t>
            </a:r>
            <a:r>
              <a:rPr lang="en" altLang="zh-CN" sz="3200" b="1" dirty="0"/>
              <a:t>Hive </a:t>
            </a:r>
            <a:r>
              <a:rPr lang="en" altLang="en-US" sz="3200" b="1" dirty="0"/>
              <a:t>does not support modification and appending of existing data.</a:t>
            </a:r>
          </a:p>
        </p:txBody>
      </p:sp>
    </p:spTree>
    <p:custDataLst>
      <p:tags r:id="rId1"/>
    </p:custDataLst>
    <p:extLst>
      <p:ext uri="{BB962C8B-B14F-4D97-AF65-F5344CB8AC3E}">
        <p14:creationId xmlns:p14="http://schemas.microsoft.com/office/powerpoint/2010/main" val="1430332132"/>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5"/>
          <p:cNvSpPr/>
          <p:nvPr/>
        </p:nvSpPr>
        <p:spPr bwMode="auto">
          <a:xfrm rot="5400000">
            <a:off x="700196" y="2781482"/>
            <a:ext cx="2263538" cy="200615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grpSp>
        <p:nvGrpSpPr>
          <p:cNvPr id="40" name="组合 39"/>
          <p:cNvGrpSpPr/>
          <p:nvPr/>
        </p:nvGrpSpPr>
        <p:grpSpPr>
          <a:xfrm>
            <a:off x="2872938" y="2045443"/>
            <a:ext cx="1237644" cy="3476708"/>
            <a:chOff x="6513185" y="1505098"/>
            <a:chExt cx="1237644" cy="3476708"/>
          </a:xfrm>
        </p:grpSpPr>
        <p:grpSp>
          <p:nvGrpSpPr>
            <p:cNvPr id="41" name="组合 40"/>
            <p:cNvGrpSpPr/>
            <p:nvPr/>
          </p:nvGrpSpPr>
          <p:grpSpPr>
            <a:xfrm>
              <a:off x="6542832" y="1540886"/>
              <a:ext cx="1180597" cy="3406659"/>
              <a:chOff x="4573915" y="1725671"/>
              <a:chExt cx="1180597" cy="3406659"/>
            </a:xfrm>
          </p:grpSpPr>
          <p:sp>
            <p:nvSpPr>
              <p:cNvPr id="46" name="任意多边形 19"/>
              <p:cNvSpPr/>
              <p:nvPr/>
            </p:nvSpPr>
            <p:spPr>
              <a:xfrm>
                <a:off x="5226992" y="1725671"/>
                <a:ext cx="527520" cy="3406659"/>
              </a:xfrm>
              <a:custGeom>
                <a:avLst/>
                <a:gdLst>
                  <a:gd name="connsiteX0" fmla="*/ 0 w 702129"/>
                  <a:gd name="connsiteY0" fmla="*/ 0 h 4122057"/>
                  <a:gd name="connsiteX1" fmla="*/ 702129 w 702129"/>
                  <a:gd name="connsiteY1" fmla="*/ 0 h 4122057"/>
                  <a:gd name="connsiteX2" fmla="*/ 702129 w 702129"/>
                  <a:gd name="connsiteY2" fmla="*/ 4122057 h 4122057"/>
                  <a:gd name="connsiteX3" fmla="*/ 0 w 702129"/>
                  <a:gd name="connsiteY3" fmla="*/ 4122057 h 4122057"/>
                  <a:gd name="connsiteX0-1" fmla="*/ 702129 w 793569"/>
                  <a:gd name="connsiteY0-2" fmla="*/ 4122057 h 4213497"/>
                  <a:gd name="connsiteX1-3" fmla="*/ 0 w 793569"/>
                  <a:gd name="connsiteY1-4" fmla="*/ 4122057 h 4213497"/>
                  <a:gd name="connsiteX2-5" fmla="*/ 0 w 793569"/>
                  <a:gd name="connsiteY2-6" fmla="*/ 0 h 4213497"/>
                  <a:gd name="connsiteX3-7" fmla="*/ 702129 w 793569"/>
                  <a:gd name="connsiteY3-8" fmla="*/ 0 h 4213497"/>
                  <a:gd name="connsiteX4" fmla="*/ 793569 w 793569"/>
                  <a:gd name="connsiteY4" fmla="*/ 4213497 h 4213497"/>
                  <a:gd name="connsiteX0-9" fmla="*/ 702129 w 702129"/>
                  <a:gd name="connsiteY0-10" fmla="*/ 4122057 h 4122057"/>
                  <a:gd name="connsiteX1-11" fmla="*/ 0 w 702129"/>
                  <a:gd name="connsiteY1-12" fmla="*/ 4122057 h 4122057"/>
                  <a:gd name="connsiteX2-13" fmla="*/ 0 w 702129"/>
                  <a:gd name="connsiteY2-14" fmla="*/ 0 h 4122057"/>
                  <a:gd name="connsiteX3-15" fmla="*/ 702129 w 702129"/>
                  <a:gd name="connsiteY3-16" fmla="*/ 0 h 4122057"/>
                </a:gdLst>
                <a:ahLst/>
                <a:cxnLst>
                  <a:cxn ang="0">
                    <a:pos x="connsiteX0-1" y="connsiteY0-2"/>
                  </a:cxn>
                  <a:cxn ang="0">
                    <a:pos x="connsiteX1-3" y="connsiteY1-4"/>
                  </a:cxn>
                  <a:cxn ang="0">
                    <a:pos x="connsiteX2-5" y="connsiteY2-6"/>
                  </a:cxn>
                  <a:cxn ang="0">
                    <a:pos x="connsiteX3-7" y="connsiteY3-8"/>
                  </a:cxn>
                </a:cxnLst>
                <a:rect l="l" t="t" r="r" b="b"/>
                <a:pathLst>
                  <a:path w="702129" h="4122057">
                    <a:moveTo>
                      <a:pt x="702129" y="4122057"/>
                    </a:moveTo>
                    <a:lnTo>
                      <a:pt x="0" y="4122057"/>
                    </a:lnTo>
                    <a:lnTo>
                      <a:pt x="0" y="0"/>
                    </a:lnTo>
                    <a:lnTo>
                      <a:pt x="702129" y="0"/>
                    </a:lnTo>
                  </a:path>
                </a:pathLst>
              </a:custGeom>
              <a:noFill/>
              <a:ln w="158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cxnSp>
            <p:nvCxnSpPr>
              <p:cNvPr id="47" name="直接连接符 46"/>
              <p:cNvCxnSpPr/>
              <p:nvPr/>
            </p:nvCxnSpPr>
            <p:spPr>
              <a:xfrm flipV="1">
                <a:off x="4573915" y="3429040"/>
                <a:ext cx="1180465" cy="889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椭圆 41"/>
            <p:cNvSpPr/>
            <p:nvPr/>
          </p:nvSpPr>
          <p:spPr>
            <a:xfrm>
              <a:off x="6513185" y="3214875"/>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sp>
          <p:nvSpPr>
            <p:cNvPr id="43" name="椭圆 42"/>
            <p:cNvSpPr/>
            <p:nvPr/>
          </p:nvSpPr>
          <p:spPr>
            <a:xfrm>
              <a:off x="7681211" y="3210430"/>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sp>
          <p:nvSpPr>
            <p:cNvPr id="44" name="椭圆 43"/>
            <p:cNvSpPr/>
            <p:nvPr/>
          </p:nvSpPr>
          <p:spPr>
            <a:xfrm>
              <a:off x="7681211" y="4914235"/>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sp>
          <p:nvSpPr>
            <p:cNvPr id="45" name="椭圆 44"/>
            <p:cNvSpPr/>
            <p:nvPr/>
          </p:nvSpPr>
          <p:spPr>
            <a:xfrm>
              <a:off x="7681211" y="1505098"/>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sp>
        <p:nvSpPr>
          <p:cNvPr id="48" name="Freeform 5"/>
          <p:cNvSpPr/>
          <p:nvPr/>
        </p:nvSpPr>
        <p:spPr bwMode="auto">
          <a:xfrm rot="5400000">
            <a:off x="4150287" y="1745951"/>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49" name="Freeform 5"/>
          <p:cNvSpPr/>
          <p:nvPr/>
        </p:nvSpPr>
        <p:spPr bwMode="auto">
          <a:xfrm rot="5400000">
            <a:off x="4150287" y="3436580"/>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2" name="Freeform 5"/>
          <p:cNvSpPr/>
          <p:nvPr/>
        </p:nvSpPr>
        <p:spPr bwMode="auto">
          <a:xfrm rot="5400000">
            <a:off x="4150287" y="5127209"/>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8" name="文本框 17"/>
          <p:cNvSpPr txBox="1"/>
          <p:nvPr/>
        </p:nvSpPr>
        <p:spPr>
          <a:xfrm>
            <a:off x="4986020" y="1875790"/>
            <a:ext cx="59493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1600" dirty="0">
                <a:solidFill>
                  <a:schemeClr val="tx1"/>
                </a:solidFill>
                <a:latin typeface="+mn-ea"/>
              </a:rPr>
              <a:t>Can use familiar </a:t>
            </a:r>
            <a:r>
              <a:rPr lang="en" altLang="zh-CN" sz="1600" dirty="0">
                <a:solidFill>
                  <a:schemeClr val="tx1"/>
                </a:solidFill>
                <a:latin typeface="+mn-ea"/>
              </a:rPr>
              <a:t>SQL </a:t>
            </a:r>
            <a:r>
              <a:rPr lang="en" altLang="en-US" sz="1600" dirty="0">
                <a:solidFill>
                  <a:schemeClr val="tx1"/>
                </a:solidFill>
                <a:latin typeface="+mn-ea"/>
              </a:rPr>
              <a:t>language for analysis</a:t>
            </a:r>
          </a:p>
        </p:txBody>
      </p:sp>
      <p:sp>
        <p:nvSpPr>
          <p:cNvPr id="19" name="文本框 18"/>
          <p:cNvSpPr txBox="1"/>
          <p:nvPr/>
        </p:nvSpPr>
        <p:spPr>
          <a:xfrm>
            <a:off x="4986020" y="3667125"/>
            <a:ext cx="59493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1600" dirty="0">
                <a:solidFill>
                  <a:schemeClr val="tx1"/>
                </a:solidFill>
                <a:latin typeface="+mn-ea"/>
              </a:rPr>
              <a:t>Users do not need to be proficient in programming languages or </a:t>
            </a:r>
            <a:r>
              <a:rPr lang="en" altLang="zh-CN" sz="1600" dirty="0">
                <a:solidFill>
                  <a:schemeClr val="tx1"/>
                </a:solidFill>
                <a:latin typeface="+mn-ea"/>
              </a:rPr>
              <a:t>MapReduce </a:t>
            </a:r>
            <a:r>
              <a:rPr lang="en" altLang="en-US" sz="1600" dirty="0">
                <a:solidFill>
                  <a:schemeClr val="tx1"/>
                </a:solidFill>
                <a:latin typeface="+mn-ea"/>
              </a:rPr>
              <a:t>programming frameworks</a:t>
            </a:r>
          </a:p>
        </p:txBody>
      </p:sp>
      <p:sp>
        <p:nvSpPr>
          <p:cNvPr id="21" name="文本框 20"/>
          <p:cNvSpPr txBox="1"/>
          <p:nvPr/>
        </p:nvSpPr>
        <p:spPr>
          <a:xfrm>
            <a:off x="4986020" y="5394960"/>
            <a:ext cx="6274163"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1600" dirty="0">
                <a:solidFill>
                  <a:schemeClr val="tx1"/>
                </a:solidFill>
                <a:latin typeface="+mn-ea"/>
              </a:rPr>
              <a:t>Supports concurrent processing of massive data stored in the </a:t>
            </a:r>
            <a:r>
              <a:rPr lang="en" altLang="zh-CN" sz="1600" dirty="0">
                <a:solidFill>
                  <a:schemeClr val="tx1"/>
                </a:solidFill>
                <a:latin typeface="+mn-ea"/>
              </a:rPr>
              <a:t>HDFS </a:t>
            </a:r>
            <a:r>
              <a:rPr lang="en" altLang="en-US" sz="1600" dirty="0">
                <a:solidFill>
                  <a:schemeClr val="tx1"/>
                </a:solidFill>
                <a:latin typeface="+mn-ea"/>
              </a:rPr>
              <a:t>distributed file system</a:t>
            </a:r>
          </a:p>
        </p:txBody>
      </p:sp>
      <p:sp>
        <p:nvSpPr>
          <p:cNvPr id="25" name="文本框 24"/>
          <p:cNvSpPr txBox="1"/>
          <p:nvPr/>
        </p:nvSpPr>
        <p:spPr>
          <a:xfrm>
            <a:off x="4986655" y="1414145"/>
            <a:ext cx="174071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2400" b="1" dirty="0">
                <a:solidFill>
                  <a:schemeClr val="tx1"/>
                </a:solidFill>
                <a:latin typeface="+mn-ea"/>
              </a:rPr>
              <a:t>Get started quickly</a:t>
            </a:r>
          </a:p>
        </p:txBody>
      </p:sp>
      <p:sp>
        <p:nvSpPr>
          <p:cNvPr id="29" name="文本框 28"/>
          <p:cNvSpPr txBox="1"/>
          <p:nvPr/>
        </p:nvSpPr>
        <p:spPr>
          <a:xfrm>
            <a:off x="4986655" y="3202940"/>
            <a:ext cx="301752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2400" b="1" dirty="0">
                <a:solidFill>
                  <a:schemeClr val="tx1"/>
                </a:solidFill>
                <a:latin typeface="+mn-ea"/>
              </a:rPr>
              <a:t>Low learning cost</a:t>
            </a:r>
          </a:p>
        </p:txBody>
      </p:sp>
      <p:sp>
        <p:nvSpPr>
          <p:cNvPr id="32" name="文本框 31"/>
          <p:cNvSpPr txBox="1"/>
          <p:nvPr/>
        </p:nvSpPr>
        <p:spPr>
          <a:xfrm>
            <a:off x="4987289" y="4989830"/>
            <a:ext cx="25499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en-US" sz="2400" b="1" dirty="0">
                <a:solidFill>
                  <a:schemeClr val="tx1"/>
                </a:solidFill>
                <a:latin typeface="+mn-ea"/>
              </a:rPr>
              <a:t>Able to process massive amounts of data</a:t>
            </a:r>
          </a:p>
        </p:txBody>
      </p:sp>
      <p:grpSp>
        <p:nvGrpSpPr>
          <p:cNvPr id="4" name="组合 3"/>
          <p:cNvGrpSpPr/>
          <p:nvPr/>
        </p:nvGrpSpPr>
        <p:grpSpPr>
          <a:xfrm>
            <a:off x="0" y="468630"/>
            <a:ext cx="671830" cy="749300"/>
            <a:chOff x="0" y="1121"/>
            <a:chExt cx="1058" cy="1180"/>
          </a:xfrm>
        </p:grpSpPr>
        <p:sp>
          <p:nvSpPr>
            <p:cNvPr id="5" name="矩形 4"/>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矩形 5"/>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7" name="矩形 6"/>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Specific requirements</a:t>
            </a:r>
          </a:p>
        </p:txBody>
      </p:sp>
      <p:grpSp>
        <p:nvGrpSpPr>
          <p:cNvPr id="11" name="组合 10"/>
          <p:cNvGrpSpPr/>
          <p:nvPr/>
        </p:nvGrpSpPr>
        <p:grpSpPr>
          <a:xfrm>
            <a:off x="0" y="6631940"/>
            <a:ext cx="12191365" cy="226060"/>
            <a:chOff x="0" y="10444"/>
            <a:chExt cx="19199" cy="356"/>
          </a:xfrm>
        </p:grpSpPr>
        <p:sp>
          <p:nvSpPr>
            <p:cNvPr id="12" name="矩形 11"/>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3" name="文本框 12"/>
          <p:cNvSpPr txBox="1"/>
          <p:nvPr/>
        </p:nvSpPr>
        <p:spPr>
          <a:xfrm>
            <a:off x="1093470" y="3528060"/>
            <a:ext cx="147637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en-US" sz="2800" b="1" dirty="0">
                <a:solidFill>
                  <a:schemeClr val="tx1"/>
                </a:solidFill>
                <a:latin typeface="+mn-ea"/>
              </a:rPr>
              <a:t>key</a:t>
            </a:r>
          </a:p>
        </p:txBody>
      </p:sp>
      <p:sp>
        <p:nvSpPr>
          <p:cNvPr id="14" name="文本框 13"/>
          <p:cNvSpPr txBox="1"/>
          <p:nvPr/>
        </p:nvSpPr>
        <p:spPr>
          <a:xfrm>
            <a:off x="4182745" y="1863725"/>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01</a:t>
            </a:r>
          </a:p>
        </p:txBody>
      </p:sp>
      <p:sp>
        <p:nvSpPr>
          <p:cNvPr id="15" name="文本框 14"/>
          <p:cNvSpPr txBox="1"/>
          <p:nvPr/>
        </p:nvSpPr>
        <p:spPr>
          <a:xfrm>
            <a:off x="4182745" y="5245100"/>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03</a:t>
            </a:r>
          </a:p>
        </p:txBody>
      </p:sp>
      <p:sp>
        <p:nvSpPr>
          <p:cNvPr id="20" name="文本框 19"/>
          <p:cNvSpPr txBox="1"/>
          <p:nvPr/>
        </p:nvSpPr>
        <p:spPr>
          <a:xfrm>
            <a:off x="4182745" y="3559175"/>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altLang="zh-CN" sz="2400" b="1" dirty="0">
                <a:solidFill>
                  <a:schemeClr val="bg1"/>
                </a:solidFill>
                <a:latin typeface="+mn-ea"/>
              </a:rPr>
              <a:t>02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483470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The need to transform to big data</a:t>
            </a:r>
          </a:p>
        </p:txBody>
      </p:sp>
      <p:sp>
        <p:nvSpPr>
          <p:cNvPr id="11" name="文本框 10">
            <a:extLst>
              <a:ext uri="{FF2B5EF4-FFF2-40B4-BE49-F238E27FC236}">
                <a16:creationId xmlns:a16="http://schemas.microsoft.com/office/drawing/2014/main" id="{62A8A1FE-DAC9-BA66-71B4-C7EC706751D0}"/>
              </a:ext>
            </a:extLst>
          </p:cNvPr>
          <p:cNvSpPr txBox="1"/>
          <p:nvPr/>
        </p:nvSpPr>
        <p:spPr>
          <a:xfrm>
            <a:off x="1240472" y="1343118"/>
            <a:ext cx="10137775" cy="5036635"/>
          </a:xfrm>
          <a:prstGeom prst="rect">
            <a:avLst/>
          </a:prstGeom>
          <a:noFill/>
        </p:spPr>
        <p:txBody>
          <a:bodyPr wrap="square">
            <a:spAutoFit/>
          </a:bodyPr>
          <a:lstStyle/>
          <a:p>
            <a:pPr>
              <a:lnSpc>
                <a:spcPts val="4500"/>
              </a:lnSpc>
            </a:pPr>
            <a:r>
              <a:rPr lang="en" altLang="en-US" sz="3200" dirty="0"/>
              <a:t>What is </a:t>
            </a:r>
            <a:endParaRPr lang="en-US" altLang="zh-CN" sz="3200" dirty="0"/>
          </a:p>
          <a:p>
            <a:pPr>
              <a:lnSpc>
                <a:spcPts val="4500"/>
              </a:lnSpc>
            </a:pPr>
            <a:endParaRPr lang="en-US" altLang="zh-CN" sz="3200" dirty="0"/>
          </a:p>
          <a:p>
            <a:pPr>
              <a:lnSpc>
                <a:spcPct val="200000"/>
              </a:lnSpc>
            </a:pPr>
            <a:r>
              <a:rPr lang="en" altLang="en-US" sz="3200" dirty="0"/>
              <a:t>Distributed file systems are the infrastructure that supports the storage and </a:t>
            </a:r>
            <a:r>
              <a:rPr lang="en" altLang="en-US" sz="3200" b="1" dirty="0">
                <a:solidFill>
                  <a:srgbClr val="FF0000"/>
                </a:solidFill>
              </a:rPr>
              <a:t>computation of massive data </a:t>
            </a:r>
            <a:r>
              <a:rPr lang="en" altLang="en-US" sz="3200" dirty="0"/>
              <a:t>. So, what is the infrastructure that supports data warehouses </a:t>
            </a:r>
            <a:r>
              <a:rPr lang="en" altLang="zh-CN" sz="3200" dirty="0"/>
              <a:t>?</a:t>
            </a:r>
          </a:p>
          <a:p>
            <a:pPr>
              <a:lnSpc>
                <a:spcPct val="200000"/>
              </a:lnSpc>
            </a:pPr>
            <a:r>
              <a:rPr lang="en" altLang="zh-CN" sz="3200" dirty="0"/>
              <a:t>Hive </a:t>
            </a:r>
            <a:r>
              <a:rPr lang="en" altLang="en-US" sz="3200" dirty="0"/>
              <a:t>is the most common infrastructure in major enterprises. This section will take readers to understand the overview of </a:t>
            </a:r>
            <a:r>
              <a:rPr lang="en" altLang="zh-CN" sz="3200" dirty="0"/>
              <a:t>Hive </a:t>
            </a:r>
            <a:r>
              <a:rPr lang="en" altLang="en-US" sz="3200" dirty="0"/>
              <a:t>.</a:t>
            </a:r>
          </a:p>
        </p:txBody>
      </p:sp>
    </p:spTree>
    <p:custDataLst>
      <p:tags r:id="rId1"/>
    </p:custDataLst>
    <p:extLst>
      <p:ext uri="{BB962C8B-B14F-4D97-AF65-F5344CB8AC3E}">
        <p14:creationId xmlns:p14="http://schemas.microsoft.com/office/powerpoint/2010/main" val="54031047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170" y="1899285"/>
            <a:ext cx="4302359" cy="3797300"/>
          </a:xfrm>
          <a:prstGeom prst="rect">
            <a:avLst/>
          </a:prstGeom>
        </p:spPr>
      </p:pic>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Advantages of </a:t>
            </a:r>
            <a:r>
              <a:rPr lang="en" altLang="zh-CN" sz="3600" kern="100" dirty="0">
                <a:solidFill>
                  <a:schemeClr val="tx1"/>
                </a:solidFill>
                <a:latin typeface="+mn-ea"/>
                <a:cs typeface="Times New Roman" panose="02020603050405020304" pitchFamily="18" charset="0"/>
              </a:rPr>
              <a:t>Hive</a:t>
            </a:r>
          </a:p>
        </p:txBody>
      </p:sp>
      <p:sp>
        <p:nvSpPr>
          <p:cNvPr id="34" name="文本框 33">
            <a:extLst>
              <a:ext uri="{FF2B5EF4-FFF2-40B4-BE49-F238E27FC236}">
                <a16:creationId xmlns:a16="http://schemas.microsoft.com/office/drawing/2014/main" id="{C44C7A5C-C20B-184C-3E72-D7084EF82A4C}"/>
              </a:ext>
            </a:extLst>
          </p:cNvPr>
          <p:cNvSpPr txBox="1"/>
          <p:nvPr/>
        </p:nvSpPr>
        <p:spPr>
          <a:xfrm>
            <a:off x="4972050" y="595630"/>
            <a:ext cx="6534150" cy="3893502"/>
          </a:xfrm>
          <a:prstGeom prst="rect">
            <a:avLst/>
          </a:prstGeom>
          <a:noFill/>
        </p:spPr>
        <p:txBody>
          <a:bodyPr wrap="square">
            <a:spAutoFit/>
          </a:bodyPr>
          <a:lstStyle/>
          <a:p>
            <a:pPr>
              <a:lnSpc>
                <a:spcPct val="150000"/>
              </a:lnSpc>
            </a:pPr>
            <a:r>
              <a:rPr lang="en" altLang="zh-CN" sz="2800" dirty="0"/>
              <a:t>Hive means </a:t>
            </a:r>
            <a:r>
              <a:rPr lang="en" altLang="en-US" sz="2800" b="1" dirty="0"/>
              <a:t>beehive, hive, storage, and accumulation </a:t>
            </a:r>
            <a:r>
              <a:rPr lang="en" altLang="en-US" sz="2800" dirty="0"/>
              <a:t>in English , which is similar to the meaning of a data warehouse that holds a large amount of valuable data. The left picture is the image logo of </a:t>
            </a:r>
            <a:r>
              <a:rPr lang="en" altLang="zh-CN" sz="2800" dirty="0"/>
              <a:t>Hive </a:t>
            </a:r>
            <a:r>
              <a:rPr lang="en" altLang="en-US" sz="2800" dirty="0"/>
              <a:t>, which looks like a flying bee, but has an elephant's head, indicating that it is the same company as </a:t>
            </a:r>
            <a:r>
              <a:rPr lang="en" altLang="zh-CN" sz="2800" dirty="0"/>
              <a:t>Hadoop </a:t>
            </a:r>
            <a:r>
              <a:rPr lang="en" altLang="en-US" sz="2800" dirty="0"/>
              <a:t>and is a data warehouse based on </a:t>
            </a:r>
            <a:r>
              <a:rPr lang="en" altLang="zh-CN" sz="2800" dirty="0"/>
              <a:t>Hadoop .</a:t>
            </a:r>
          </a:p>
        </p:txBody>
      </p:sp>
    </p:spTree>
    <p:custDataLst>
      <p:tags r:id="rId1"/>
    </p:custDataLst>
    <p:extLst>
      <p:ext uri="{BB962C8B-B14F-4D97-AF65-F5344CB8AC3E}">
        <p14:creationId xmlns:p14="http://schemas.microsoft.com/office/powerpoint/2010/main" val="338862989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170" y="1899285"/>
            <a:ext cx="4302359" cy="3797300"/>
          </a:xfrm>
          <a:prstGeom prst="rect">
            <a:avLst/>
          </a:prstGeom>
        </p:spPr>
      </p:pic>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Advantages of </a:t>
            </a:r>
            <a:r>
              <a:rPr lang="en" altLang="zh-CN" sz="3600" kern="100" dirty="0">
                <a:solidFill>
                  <a:schemeClr val="tx1"/>
                </a:solidFill>
                <a:latin typeface="+mn-ea"/>
                <a:cs typeface="Times New Roman" panose="02020603050405020304" pitchFamily="18" charset="0"/>
              </a:rPr>
              <a:t>Hive</a:t>
            </a:r>
          </a:p>
        </p:txBody>
      </p:sp>
      <p:sp>
        <p:nvSpPr>
          <p:cNvPr id="34" name="文本框 33">
            <a:extLst>
              <a:ext uri="{FF2B5EF4-FFF2-40B4-BE49-F238E27FC236}">
                <a16:creationId xmlns:a16="http://schemas.microsoft.com/office/drawing/2014/main" id="{C44C7A5C-C20B-184C-3E72-D7084EF82A4C}"/>
              </a:ext>
            </a:extLst>
          </p:cNvPr>
          <p:cNvSpPr txBox="1"/>
          <p:nvPr/>
        </p:nvSpPr>
        <p:spPr>
          <a:xfrm>
            <a:off x="5300611" y="282416"/>
            <a:ext cx="6096000" cy="5994077"/>
          </a:xfrm>
          <a:prstGeom prst="rect">
            <a:avLst/>
          </a:prstGeom>
          <a:noFill/>
        </p:spPr>
        <p:txBody>
          <a:bodyPr wrap="square">
            <a:spAutoFit/>
          </a:bodyPr>
          <a:lstStyle/>
          <a:p>
            <a:pPr>
              <a:lnSpc>
                <a:spcPct val="200000"/>
              </a:lnSpc>
            </a:pPr>
            <a:r>
              <a:rPr lang="en" altLang="zh-CN" sz="2800" dirty="0"/>
              <a:t>Hive </a:t>
            </a:r>
            <a:r>
              <a:rPr lang="en" altLang="en-US" sz="2800" dirty="0"/>
              <a:t>is also an open source framework under the </a:t>
            </a:r>
            <a:r>
              <a:rPr lang="en" altLang="zh-CN" sz="2800" dirty="0"/>
              <a:t>Apache Foundation. It is </a:t>
            </a:r>
            <a:r>
              <a:rPr lang="en" altLang="en-US" sz="2800" b="1" dirty="0"/>
              <a:t>a data warehouse tool based on </a:t>
            </a:r>
            <a:r>
              <a:rPr lang="en" altLang="zh-CN" sz="2800" b="1" dirty="0"/>
              <a:t>Hadoop </a:t>
            </a:r>
            <a:r>
              <a:rPr lang="en" altLang="en-US" sz="2800" dirty="0"/>
              <a:t>. It can map structured data files into a data warehouse table and provide simple </a:t>
            </a:r>
            <a:r>
              <a:rPr lang="en" altLang="zh-CN" sz="2800" dirty="0"/>
              <a:t>SQL (Structured Query Language) </a:t>
            </a:r>
            <a:r>
              <a:rPr lang="en" altLang="en-US" sz="2800" dirty="0"/>
              <a:t>query functions. The background converts </a:t>
            </a:r>
            <a:r>
              <a:rPr lang="en" altLang="zh-CN" sz="2800" dirty="0"/>
              <a:t>SQL </a:t>
            </a:r>
            <a:r>
              <a:rPr lang="en" altLang="en-US" sz="2800" dirty="0"/>
              <a:t>statements into </a:t>
            </a:r>
            <a:r>
              <a:rPr lang="en" altLang="zh-CN" sz="2800" dirty="0"/>
              <a:t>MapReduce </a:t>
            </a:r>
            <a:r>
              <a:rPr lang="en" altLang="en-US" sz="2800" dirty="0"/>
              <a:t>tasks for execution.</a:t>
            </a:r>
          </a:p>
        </p:txBody>
      </p:sp>
    </p:spTree>
    <p:custDataLst>
      <p:tags r:id="rId1"/>
    </p:custDataLst>
    <p:extLst>
      <p:ext uri="{BB962C8B-B14F-4D97-AF65-F5344CB8AC3E}">
        <p14:creationId xmlns:p14="http://schemas.microsoft.com/office/powerpoint/2010/main" val="66449832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蓝几何线条简约答辩开题通用PPT模板"/>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9105</TotalTime>
  <Words>3710</Words>
  <Application>Microsoft Office PowerPoint</Application>
  <PresentationFormat>宽屏</PresentationFormat>
  <Paragraphs>324</Paragraphs>
  <Slides>32</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微软雅黑</vt:lpstr>
      <vt:lpstr>Arial</vt:lpstr>
      <vt:lpstr>Calibri</vt:lpstr>
      <vt:lpstr>Century Gothic</vt:lpstr>
      <vt:lpstr>Times New Roman</vt:lpstr>
      <vt:lpstr>Wingdings</vt:lpstr>
      <vt:lpstr>Office 主题​​</vt:lpstr>
      <vt:lpstr>Teaching of " Embedded System Design and Application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Basic Hive Operations</vt:lpstr>
      <vt:lpstr>8.3.1 Create database, table, and view</vt:lpstr>
      <vt:lpstr>8.3.1 Create database, table, and view</vt:lpstr>
      <vt:lpstr>8.3.2 Deleting Databases, Tables, and Views</vt:lpstr>
      <vt:lpstr>8.3.2 Deleting Databases, Tables, and Views</vt:lpstr>
      <vt:lpstr>8.3.3 Modify database, table, and view</vt:lpstr>
      <vt:lpstr>8.3.3 Modify database, table, and view</vt:lpstr>
      <vt:lpstr>8.3.4 View databases, tables, and views</vt:lpstr>
      <vt:lpstr>8.3.5 Describe databases, tables, and views</vt:lpstr>
      <vt:lpstr>8.3.6 Loading Data into a Table</vt:lpstr>
      <vt:lpstr>8.3.7 Querying Data in Tables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红蓝几何线条简约答辩开题通用PPT模板</dc:title>
  <dc:creator>Dell</dc:creator>
  <cp:lastModifiedBy>meng ren</cp:lastModifiedBy>
  <cp:revision>251</cp:revision>
  <dcterms:created xsi:type="dcterms:W3CDTF">2019-06-19T02:08:00Z</dcterms:created>
  <dcterms:modified xsi:type="dcterms:W3CDTF">2024-09-05T02:55:48Z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