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91" r:id="rId5"/>
    <p:sldId id="263" r:id="rId6"/>
    <p:sldId id="259" r:id="rId7"/>
    <p:sldId id="260" r:id="rId8"/>
    <p:sldId id="261" r:id="rId9"/>
    <p:sldId id="264" r:id="rId10"/>
    <p:sldId id="284" r:id="rId11"/>
    <p:sldId id="275" r:id="rId12"/>
    <p:sldId id="268" r:id="rId13"/>
    <p:sldId id="276" r:id="rId14"/>
    <p:sldId id="277" r:id="rId15"/>
    <p:sldId id="266" r:id="rId16"/>
    <p:sldId id="285" r:id="rId17"/>
    <p:sldId id="272" r:id="rId18"/>
    <p:sldId id="282" r:id="rId19"/>
    <p:sldId id="292" r:id="rId20"/>
    <p:sldId id="283" r:id="rId21"/>
    <p:sldId id="278" r:id="rId22"/>
    <p:sldId id="287" r:id="rId23"/>
    <p:sldId id="279" r:id="rId24"/>
    <p:sldId id="269" r:id="rId25"/>
    <p:sldId id="273" r:id="rId26"/>
    <p:sldId id="293" r:id="rId27"/>
    <p:sldId id="288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76108"/>
  </p:normalViewPr>
  <p:slideViewPr>
    <p:cSldViewPr snapToGrid="0" snapToObjects="1">
      <p:cViewPr varScale="1">
        <p:scale>
          <a:sx n="87" d="100"/>
          <a:sy n="87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DBA7B-B385-2745-948E-4121B981159D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56444-6E8D-B94C-9582-853B4DD2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 everyone/Thank</a:t>
            </a:r>
            <a:r>
              <a:rPr lang="en-US" baseline="0" dirty="0" smtClean="0"/>
              <a:t>s for the introduction, and t</a:t>
            </a:r>
            <a:r>
              <a:rPr lang="en-US" dirty="0" smtClean="0"/>
              <a:t>hank</a:t>
            </a:r>
            <a:r>
              <a:rPr lang="en-US" baseline="0" dirty="0" smtClean="0"/>
              <a:t> everyone</a:t>
            </a:r>
            <a:r>
              <a:rPr lang="en-US" dirty="0" smtClean="0"/>
              <a:t> for being here.</a:t>
            </a:r>
            <a:r>
              <a:rPr lang="en-US" baseline="0" dirty="0" smtClean="0"/>
              <a:t> I’m Xiao Zhu from U of M. Today I’m presenting our paper on an empirical study to understand the networking performance of Wear OS, one of the most popular smartwatches.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</a:t>
            </a:r>
            <a:r>
              <a:rPr lang="en-US" baseline="0" dirty="0" smtClean="0"/>
              <a:t> with the proxy at the paired smartphone.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a paired smartphone gateway plays a critical role in wearable networking. Now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study its performance impact by characterizing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end-to-end latency of the packets sent from the server to the smartwatch. We use constant bitrate traffic to emulate real-time applications, we also measure the latency of bulk download for comparison. These figures show the delay over time and the distribution.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CBR traffic whose data rate is low, we still observe fluctuating delay over time. When the CBR rate becomes higher than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BT bandwidth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e.g., at 1.5Mbps, the delay is inflated to an unacceptably high level. [click]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bulk download, its delay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increased.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8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the smartphone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splits an end-to-end client-server connection into a server-phone TCP connection and a phone-wearable BT RFCOMM connection. Because of the two heterogeneous wireless links, the proxy needs multiple buffers at various layers, such as the receive buffer in the TCP/IP stack,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buffer, and the transmission buffers in the BT RFCOMM stack. These buffers, along with other existing in-network and on-device buffers, can potentially cause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bufferbloat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that inflates the end-to-end delay.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out where exactly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bufferbloat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from, we dissect the e2e latency by leveraging our tool that collects BT and TCP/IP traces at several locations to obtain various timestamps as shown in the figure.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from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trace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proxy’s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wearable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wearable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right-hand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breakdown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observe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buffering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delay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incurred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recv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buffer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smartphone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dominates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entire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e2e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delay.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receive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buffer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smartphones affects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e2e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owd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table,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phone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smaller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buffer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experiences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smaller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e2e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owd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However,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too small will throttle the TCP congestion window and hence the throughput. [click] This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tradeoff that is difficult to balance.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bufferbloat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coordination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heterogeneous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wireless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links.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Specifically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phone’s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buf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configuration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phone-wearable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mitigate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demonstrating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solution.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prevent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excessive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queueing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smartphone,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length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bandwidth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phone-wearable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observed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BW,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throttle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server-phone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prevent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building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workloads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effectiveness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[click].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download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receiving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Telegram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messages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concurrent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delay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substantially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reduced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workloads,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throughput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download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marginally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reduced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[click].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handover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prerequisite for measuring handovers is to monitor the network state change. We capture the state of each network interface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ConnectivityManager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 OS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background. The state information includes whether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interface is up, and whether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actual network connectivity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when a smartwatch is associating with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AP, its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available but not yet connected.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experiment focuses on understanding handovers from BT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keep both BT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enabled on the wearable and let the Wear OS use the default network management policy. We use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camera app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continuous network connectivity to stream real-time video captured from an IP camera to a wearable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smartwatch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wrist.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 video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throughput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frame OWD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during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handover.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severely degrades during the handover. At around 6s, the app stops receiving the video data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SmartCam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BT throughput drops to zero. The video transmission resumes over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around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high frame OWD observed at the beginning.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the root cause of the high handover delay, we break it down into four phases based on the captured network state information, as shown in the bottom 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BT is still connected but data cannot be actually transmitted due to poor signal strength,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network is available,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 association period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available but not connected, and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connected but there is no application data transmission.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Networking</a:t>
            </a:r>
            <a:r>
              <a:rPr lang="en-US" baseline="0" dirty="0" smtClean="0"/>
              <a:t> on wearable devices is becoming increasingly important as fueled by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new hardware, OS support and applications. Take smartwatches as an example, millions of Wear OS and Apple watches have been shipped during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year. Comparing to a traditional watch, one main feature of a smartwatch lies in its capability of running diverse third-party apps. Today’s wearables are also usually equipped with multiple network interfaces, such as Bluetooth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some of the high-end watches even support cellular and NFC, making the network traffic grow faster and faster.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analysis reveals two sources of delay that contribute to the overall handover delay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delay from the Wear 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P1, P2, and P3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default network management policy of Wear OS, when BT is connected,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available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device is under the coverage of both BT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this case, when the wearable moves away from the BT coverage, the Wear OS needs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wait until the BT connectivity is completely lost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(P2), and finally perform an AP association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whole process incurs a long period of time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source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Incurred by the Wearable 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after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gains its connectivity after P3, the app still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the actual data transfer resumes over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P4 is very likely attributed to the 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logic. Unfortunately, since Wear OS does not provide an API for seamlessly migrating data transfers between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networks, wearable apps need to implement their own data migration logic at the app layer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Doing so is tedious and challenging for average app developers.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RTApp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app developed by us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RTApp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uch a disparity of the P4 duration causes the two apps’ vastly different handover duration shown in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9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now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solution that reduces the handover delay.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important reason for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handover performance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 OS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its reactive nature,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connectivity is not established until the BT connectivity is fully torn down. Our scheme instead predicts a BT-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handover by monitoring the BT channel quality. When the quality drops below a threshold,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proactively perform a handover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on-demand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fashion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pre-establish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always maintain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connectivity to further speed up the handover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effectiveness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higher radio energy consumption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summarize,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conducted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in-depth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developing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suite of tools.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Leveraging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toolkit,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identified,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analyzed,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mitigated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several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issues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wearable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networking.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believe our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findings provide key knowledge and experiences for improving 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 subsystem of future wearable operating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5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listening.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I’m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Wearable networking is also different from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 networking that has been well-studied in the past decade.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most of the time a wearable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transfers data with BT,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whose many characteristics are different from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cellular that dominate the smartphone interface usage. Bluetooth has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stack and different working modes.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consists of higher-layer protocols realized in the OS host and lower-layer functions implemented in the controller that resides on the BT chip. The host and controller are bridged by the Host-Controller Interface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control commands and data packets are exchanged.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a wearable oftentimes does not directly access the Internet, instead, it uses its paired smartphone as a “gateway”, which, if not carefully designed, may incur additional performance degradation. Specifically,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Bluetooth by default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speak TCP/IP, the wearable OS typically introduces a pair of proxies on the smartphone and the wearable to bridge TCP/IP and BT. For the phone-side proxy, it maintains TCP connections to remote servers on behalf of the wearable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wearable-side proxy also maintains local TCP connections with client apps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way, everything becomes transparent to the client and server application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but not least,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BT’s short range, network handover could occur on a wearable: when it moves away from the paired phone, the BT session will be torn down and the wearable has to 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LTE to communicate with the external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increased popularity of wearables in mobile computer family, networking of wearables is still under-explored. Several efforts have been made towards understanding the OS execution performance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power management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user interface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applications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the networking performance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application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well-studied on wearables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fill this critical</a:t>
            </a:r>
            <a:r>
              <a:rPr lang="en-US" baseline="0" dirty="0" smtClean="0"/>
              <a:t> </a:t>
            </a:r>
            <a:r>
              <a:rPr lang="en-US" dirty="0" smtClean="0"/>
              <a:t>gap, we develop a holistic</a:t>
            </a:r>
            <a:r>
              <a:rPr lang="en-US" baseline="0" dirty="0" smtClean="0"/>
              <a:t> testbed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usage scenarios for a wearable to communicate with the external world. They include communicating locally with the phone over BT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accessing the Internet directly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surfing the Internet via the smartphone 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gateway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employ 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camera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stream real-time video to smartphones and smartwatches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lack of tools for measuring and analyzing wearable network performance especially over 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luetooth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baseline="0" dirty="0" smtClean="0"/>
              <a:t>e also develop a suite of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 tools. They consist of software programs for both active and passive measurements.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active measurements, we develop a custom server application running on the server and a custom client app running on the wearable. The client and server apps can exchange data using two traffic patterns: bulk data transfer and constant bitrate traffic. Our application also allows automatic reconnection upon network failure for testing the handover support.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passive measurements,</a:t>
            </a:r>
            <a:r>
              <a:rPr lang="en-US" baseline="0" dirty="0" smtClean="0"/>
              <a:t> we collect network traces on different entities and layers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comprehensively examine not only each of the individual components, but also the cross-device, cross-protocol, and cross-layer interplay.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 is written in about 3000 LoC and can be found on GitHub.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Leveraging our measurement infrastructure,</a:t>
            </a:r>
            <a:r>
              <a:rPr lang="en-US" baseline="0" dirty="0" smtClean="0"/>
              <a:t> we are able to </a:t>
            </a:r>
            <a:r>
              <a:rPr lang="en-US" altLang="zh-CN" baseline="0" dirty="0" smtClean="0"/>
              <a:t>examine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different aspects of the wearable networking stack. This is an overview of our measurement findings regarding the key aspects. In this talk, I will only go over first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due to the limited time. Details about the other two can be found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80F4-7668-C544-8150-0B7924D978A3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AE8-220E-C04B-B0DB-34FAB43ADD4F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8D-3493-B44F-9A75-34EB0C63CEE5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6EA-E642-5D45-BA69-6D6F74B88BE4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F83B-82D4-7349-8C07-D2573DC53E03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C853-C870-FB4D-A74C-5DD23A60C3CA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BDC-A579-774B-AE96-086DB3510C4A}" type="datetime1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9A5F-6F12-5E4B-8760-5A8CF2C63B37}" type="datetime1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EA5-8213-594C-AEB1-0B057B6008BC}" type="datetime1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0A3C-3A20-3E44-B29F-AA3FDB296213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4447-717C-A54B-A2F5-CEBC402C4CFF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CDB6-44F2-6E45-BCA0-B864F75C3626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520" y="912156"/>
            <a:ext cx="11246070" cy="175747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+mn-lt"/>
                <a:ea typeface="Helvetica" charset="0"/>
                <a:cs typeface="Helvetica" charset="0"/>
              </a:rPr>
              <a:t>Understanding the Networking Performance </a:t>
            </a:r>
            <a:br>
              <a:rPr lang="en-US" sz="4800" dirty="0" smtClean="0">
                <a:latin typeface="+mn-lt"/>
                <a:ea typeface="Helvetica" charset="0"/>
                <a:cs typeface="Helvetica" charset="0"/>
              </a:rPr>
            </a:br>
            <a:r>
              <a:rPr lang="en-US" sz="4800" dirty="0" smtClean="0">
                <a:latin typeface="+mn-lt"/>
                <a:ea typeface="Helvetica" charset="0"/>
                <a:cs typeface="Helvetica" charset="0"/>
              </a:rPr>
              <a:t>of Wear OS</a:t>
            </a:r>
            <a:endParaRPr lang="en-US" sz="4800" dirty="0">
              <a:latin typeface="+mn-lt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815" y="3385438"/>
            <a:ext cx="9144000" cy="864859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accent1"/>
                </a:solidFill>
                <a:ea typeface="Helvetica" charset="0"/>
                <a:cs typeface="Helvetica" charset="0"/>
              </a:rPr>
              <a:t>Xiao Zhu</a:t>
            </a:r>
            <a:r>
              <a:rPr lang="en-US" sz="2800" baseline="300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  </a:t>
            </a:r>
            <a:r>
              <a:rPr lang="en-US" altLang="zh-CN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 </a:t>
            </a:r>
            <a:r>
              <a:rPr lang="en-US" sz="2800" dirty="0" err="1" smtClean="0">
                <a:solidFill>
                  <a:schemeClr val="tx2"/>
                </a:solidFill>
                <a:ea typeface="Helvetica" charset="0"/>
                <a:cs typeface="Helvetica" charset="0"/>
              </a:rPr>
              <a:t>Yihua</a:t>
            </a:r>
            <a:r>
              <a:rPr 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Ethan Guo</a:t>
            </a:r>
            <a:r>
              <a:rPr lang="en-US" sz="2800" baseline="300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   </a:t>
            </a:r>
            <a:r>
              <a:rPr 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ea typeface="Helvetica" charset="0"/>
                <a:cs typeface="Helvetica" charset="0"/>
              </a:rPr>
              <a:t>Ashkan</a:t>
            </a:r>
            <a:r>
              <a:rPr 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Nikravesh</a:t>
            </a:r>
            <a:r>
              <a:rPr lang="en-US" sz="2800" baseline="300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1</a:t>
            </a:r>
            <a:endParaRPr lang="en-US" sz="2800" dirty="0" smtClean="0">
              <a:solidFill>
                <a:schemeClr val="tx2"/>
              </a:solidFill>
              <a:ea typeface="Helvetica" charset="0"/>
              <a:cs typeface="Helvetica" charset="0"/>
            </a:endParaRPr>
          </a:p>
          <a:p>
            <a:r>
              <a:rPr 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Feng Qian</a:t>
            </a:r>
            <a:r>
              <a:rPr lang="en-US" sz="2800" baseline="300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   </a:t>
            </a:r>
            <a:r>
              <a:rPr lang="en-US" sz="28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 Z. Morley Mao</a:t>
            </a:r>
            <a:r>
              <a:rPr lang="en-US" sz="2800" baseline="30000" dirty="0" smtClean="0">
                <a:solidFill>
                  <a:schemeClr val="tx2"/>
                </a:solidFill>
                <a:ea typeface="Helvetica" charset="0"/>
                <a:cs typeface="Helvetica" charset="0"/>
              </a:rPr>
              <a:t>1</a:t>
            </a:r>
            <a:endParaRPr lang="en-US" sz="2800" dirty="0">
              <a:solidFill>
                <a:schemeClr val="tx2"/>
              </a:solidFill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2819" y="4788239"/>
            <a:ext cx="946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1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University of Michigan    </a:t>
            </a:r>
            <a:r>
              <a:rPr lang="en-US" sz="2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Uber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Techologies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 Inc.   </a:t>
            </a:r>
            <a:r>
              <a:rPr lang="en-US" sz="2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3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Univeristy of Minnesota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a typeface="Helvetica" charset="0"/>
              <a:cs typeface="Helvetica" charset="0"/>
            </a:endParaRP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79" y="5352571"/>
            <a:ext cx="1107704" cy="11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university of michiga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90" y="5429428"/>
            <a:ext cx="1366465" cy="9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university of minnesot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33" y="5480307"/>
            <a:ext cx="861058" cy="8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Proxy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paired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smartphone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nd-to-end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latency </a:t>
            </a:r>
            <a:r>
              <a:rPr lang="en-US" altLang="zh-CN" dirty="0">
                <a:solidFill>
                  <a:srgbClr val="C00000"/>
                </a:solidFill>
              </a:rPr>
              <a:t>is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inflated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to tens of seconds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Phone’s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TCP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receive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buffer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causes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bufferbloat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handover</a:t>
            </a:r>
          </a:p>
          <a:p>
            <a:pPr lvl="1"/>
            <a:r>
              <a:rPr lang="en-US" altLang="zh-CN" dirty="0"/>
              <a:t>H</a:t>
            </a:r>
            <a:r>
              <a:rPr lang="en-US" dirty="0"/>
              <a:t>andovers</a:t>
            </a:r>
            <a:r>
              <a:rPr lang="zh-CN" altLang="en-US" dirty="0"/>
              <a:t> </a:t>
            </a:r>
            <a:r>
              <a:rPr lang="en-US" dirty="0"/>
              <a:t>are</a:t>
            </a:r>
            <a:r>
              <a:rPr lang="zh-CN" altLang="en-US" dirty="0"/>
              <a:t> </a:t>
            </a:r>
            <a:r>
              <a:rPr lang="en-US" dirty="0"/>
              <a:t>performed</a:t>
            </a:r>
            <a:r>
              <a:rPr lang="zh-CN" altLang="en-US" dirty="0"/>
              <a:t> </a:t>
            </a:r>
            <a:r>
              <a:rPr lang="en-US" dirty="0"/>
              <a:t>reactively</a:t>
            </a:r>
          </a:p>
          <a:p>
            <a:pPr lvl="1"/>
            <a:r>
              <a:rPr lang="en-US" dirty="0"/>
              <a:t>BT-</a:t>
            </a:r>
            <a:r>
              <a:rPr lang="en-US" dirty="0" err="1"/>
              <a:t>WiFi</a:t>
            </a:r>
            <a:r>
              <a:rPr lang="en-US" dirty="0"/>
              <a:t> handovers may take 60+ </a:t>
            </a:r>
            <a:r>
              <a:rPr lang="en-US" dirty="0" smtClean="0"/>
              <a:t>seconds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Bluetooth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</a:p>
          <a:p>
            <a:pPr lvl="1"/>
            <a:r>
              <a:rPr lang="en-US" altLang="zh-CN" dirty="0"/>
              <a:t>D</a:t>
            </a:r>
            <a:r>
              <a:rPr lang="en-US" dirty="0" smtClean="0"/>
              <a:t>ifferent </a:t>
            </a:r>
            <a:r>
              <a:rPr lang="en-US" dirty="0"/>
              <a:t>state </a:t>
            </a:r>
            <a:r>
              <a:rPr lang="en-US" dirty="0" smtClean="0"/>
              <a:t>machine</a:t>
            </a:r>
            <a:r>
              <a:rPr lang="zh-CN" altLang="en-US" dirty="0" smtClean="0"/>
              <a:t> </a:t>
            </a:r>
            <a:r>
              <a:rPr lang="en-US" dirty="0" smtClean="0"/>
              <a:t>models </a:t>
            </a:r>
            <a:r>
              <a:rPr lang="en-US" dirty="0"/>
              <a:t>on phone </a:t>
            </a:r>
            <a:r>
              <a:rPr lang="en-US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wearable</a:t>
            </a:r>
          </a:p>
          <a:p>
            <a:pPr lvl="1"/>
            <a:r>
              <a:rPr lang="en-US" dirty="0" smtClean="0"/>
              <a:t>BT</a:t>
            </a:r>
            <a:r>
              <a:rPr lang="zh-CN" altLang="en-US" dirty="0" smtClean="0"/>
              <a:t> </a:t>
            </a:r>
            <a:r>
              <a:rPr lang="en-US" dirty="0" smtClean="0"/>
              <a:t>download</a:t>
            </a:r>
            <a:r>
              <a:rPr lang="zh-CN" altLang="en-US" dirty="0" smtClean="0"/>
              <a:t> </a:t>
            </a:r>
            <a:r>
              <a:rPr lang="en-US" dirty="0" smtClean="0"/>
              <a:t>experiences</a:t>
            </a:r>
            <a:r>
              <a:rPr lang="zh-CN" altLang="en-US" dirty="0" smtClean="0"/>
              <a:t> </a:t>
            </a:r>
            <a:r>
              <a:rPr lang="en-US" dirty="0" smtClean="0"/>
              <a:t>frequent</a:t>
            </a:r>
            <a:r>
              <a:rPr lang="zh-CN" altLang="en-US" dirty="0" smtClean="0"/>
              <a:t> </a:t>
            </a:r>
            <a:r>
              <a:rPr lang="en-US" dirty="0" smtClean="0"/>
              <a:t>“blackout” periods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dirty="0"/>
              <a:t>Wear OS’s default </a:t>
            </a:r>
            <a:r>
              <a:rPr lang="en-US" dirty="0" smtClean="0"/>
              <a:t>interface </a:t>
            </a:r>
            <a:r>
              <a:rPr lang="en-US" dirty="0"/>
              <a:t>selection policy is </a:t>
            </a:r>
            <a:r>
              <a:rPr lang="en-US" dirty="0" smtClean="0"/>
              <a:t>often suboptimal</a:t>
            </a:r>
          </a:p>
          <a:p>
            <a:pPr lvl="1"/>
            <a:r>
              <a:rPr lang="en-US" altLang="zh-CN" dirty="0" smtClean="0"/>
              <a:t>M</a:t>
            </a:r>
            <a:r>
              <a:rPr lang="en-US" dirty="0" smtClean="0"/>
              <a:t>ultipath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wearables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obstacles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8697" cy="1325563"/>
          </a:xfrm>
        </p:spPr>
        <p:txBody>
          <a:bodyPr/>
          <a:lstStyle/>
          <a:p>
            <a:r>
              <a:rPr lang="en-US" altLang="zh-CN" dirty="0" smtClean="0"/>
              <a:t>Impact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Smartphone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527"/>
          </a:xfrm>
        </p:spPr>
        <p:txBody>
          <a:bodyPr/>
          <a:lstStyle/>
          <a:p>
            <a:r>
              <a:rPr lang="en-US" altLang="zh-CN" dirty="0" smtClean="0"/>
              <a:t>End-to-end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(E2E)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characterization</a:t>
            </a:r>
          </a:p>
          <a:p>
            <a:pPr lvl="1"/>
            <a:r>
              <a:rPr lang="en-US" altLang="zh-CN" dirty="0" smtClean="0"/>
              <a:t>Constant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(CBR)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49" y="3004264"/>
            <a:ext cx="6273856" cy="24961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63011" y="5864352"/>
            <a:ext cx="9358685" cy="5608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E2E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latency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dramatically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30+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seconds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bitrate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traffic.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230"/>
          </a:xfrm>
        </p:spPr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 smtClean="0"/>
              <a:t>Breaking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E2E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9" y="2824929"/>
            <a:ext cx="6377590" cy="355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4566" y="2900855"/>
            <a:ext cx="3563006" cy="34819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9192" y="2935653"/>
            <a:ext cx="631797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transmitted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out</a:t>
            </a:r>
          </a:p>
          <a:p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received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kernel</a:t>
            </a:r>
          </a:p>
          <a:p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copied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proxy’s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userspace</a:t>
            </a:r>
            <a:endParaRPr lang="en-US" altLang="zh-CN" sz="2400" dirty="0" smtClean="0"/>
          </a:p>
          <a:p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stack</a:t>
            </a:r>
          </a:p>
          <a:p>
            <a:r>
              <a:rPr lang="zh-CN" altLang="en-US" sz="2800" dirty="0" smtClean="0"/>
              <a:t> </a:t>
            </a:r>
            <a:endParaRPr lang="en-US" altLang="zh-CN" sz="2800" dirty="0"/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delivered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wearable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230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dominates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E2E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</a:t>
            </a:r>
          </a:p>
          <a:p>
            <a:pPr lvl="1"/>
            <a:r>
              <a:rPr lang="en-US" altLang="zh-CN" dirty="0" smtClean="0"/>
              <a:t>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incurred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9" y="2824929"/>
            <a:ext cx="6377590" cy="35579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63"/>
          </a:xfrm>
        </p:spPr>
        <p:txBody>
          <a:bodyPr/>
          <a:lstStyle/>
          <a:p>
            <a:r>
              <a:rPr lang="en-US" altLang="zh-CN" dirty="0" smtClean="0"/>
              <a:t>Phone’s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E2E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2632380"/>
            <a:ext cx="5906393" cy="18607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16657" y="5096256"/>
            <a:ext cx="9358685" cy="8900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Smaller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TCP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receiver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buffer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reduces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E2E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latency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small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throttle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server-phone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connection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throughput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2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Mitigating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bufferbloat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Examine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queue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length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phone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phone-wearable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 smtClean="0"/>
                  <a:t>bandwidth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𝐵𝑊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Throttle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server-phone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 smtClean="0"/>
                  <a:t>connection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𝑄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𝐵𝑊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becomes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high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22375"/>
              </a:xfrm>
              <a:blipFill rotWithShape="0">
                <a:blip r:embed="rId3"/>
                <a:stretch>
                  <a:fillRect l="-928" t="-9950"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44" y="3121977"/>
            <a:ext cx="8335636" cy="24146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0547" y="5610605"/>
            <a:ext cx="9383069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D</a:t>
            </a:r>
            <a:r>
              <a:rPr lang="en-US" altLang="zh-CN" sz="2400" dirty="0" smtClean="0"/>
              <a:t>ynamic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server-phone </a:t>
            </a:r>
            <a:r>
              <a:rPr lang="en-US" altLang="zh-CN" sz="2400" dirty="0" smtClean="0">
                <a:solidFill>
                  <a:srgbClr val="C00000"/>
                </a:solidFill>
              </a:rPr>
              <a:t>flow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control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considers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phone-wearable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condition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reduces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the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E2E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delay</a:t>
            </a:r>
            <a:r>
              <a:rPr lang="en-US" altLang="zh-CN" sz="2400" dirty="0" smtClean="0"/>
              <a:t>.</a:t>
            </a:r>
            <a:endParaRPr lang="en-US" sz="240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Proxy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endParaRPr lang="en-US" dirty="0"/>
          </a:p>
          <a:p>
            <a:pPr lvl="1"/>
            <a:r>
              <a:rPr lang="en-US" altLang="zh-CN" dirty="0"/>
              <a:t>E</a:t>
            </a:r>
            <a:r>
              <a:rPr lang="en-US" dirty="0"/>
              <a:t>nd-to-end</a:t>
            </a:r>
            <a:r>
              <a:rPr lang="zh-CN" altLang="en-US" dirty="0"/>
              <a:t> </a:t>
            </a:r>
            <a:r>
              <a:rPr lang="en-US" dirty="0"/>
              <a:t>latency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inflated</a:t>
            </a:r>
            <a:r>
              <a:rPr lang="zh-CN" altLang="en-US" dirty="0"/>
              <a:t> </a:t>
            </a:r>
            <a:r>
              <a:rPr lang="en-US" dirty="0"/>
              <a:t>to tens of seconds</a:t>
            </a:r>
          </a:p>
          <a:p>
            <a:pPr lvl="1"/>
            <a:r>
              <a:rPr lang="en-US" altLang="zh-CN" dirty="0"/>
              <a:t>Phone’s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 err="1" smtClean="0"/>
              <a:t>bufferbloat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Network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handover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andovers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performed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reactively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BT-</a:t>
            </a:r>
            <a:r>
              <a:rPr lang="en-US" dirty="0" err="1">
                <a:solidFill>
                  <a:srgbClr val="C00000"/>
                </a:solidFill>
              </a:rPr>
              <a:t>WiFi</a:t>
            </a:r>
            <a:r>
              <a:rPr lang="en-US" dirty="0">
                <a:solidFill>
                  <a:srgbClr val="C00000"/>
                </a:solidFill>
              </a:rPr>
              <a:t> handovers may take 60+ </a:t>
            </a:r>
            <a:r>
              <a:rPr lang="en-US" dirty="0" smtClean="0">
                <a:solidFill>
                  <a:srgbClr val="C00000"/>
                </a:solidFill>
              </a:rPr>
              <a:t>seconds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Bluetooth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</a:p>
          <a:p>
            <a:pPr lvl="1"/>
            <a:r>
              <a:rPr lang="en-US" altLang="zh-CN" dirty="0"/>
              <a:t>D</a:t>
            </a:r>
            <a:r>
              <a:rPr lang="en-US" dirty="0" smtClean="0"/>
              <a:t>ifferent </a:t>
            </a:r>
            <a:r>
              <a:rPr lang="en-US" dirty="0"/>
              <a:t>state </a:t>
            </a:r>
            <a:r>
              <a:rPr lang="en-US" dirty="0" smtClean="0"/>
              <a:t>machine</a:t>
            </a:r>
            <a:r>
              <a:rPr lang="zh-CN" altLang="en-US" dirty="0" smtClean="0"/>
              <a:t> </a:t>
            </a:r>
            <a:r>
              <a:rPr lang="en-US" dirty="0" smtClean="0"/>
              <a:t>models </a:t>
            </a:r>
            <a:r>
              <a:rPr lang="en-US" dirty="0"/>
              <a:t>on phone </a:t>
            </a:r>
            <a:r>
              <a:rPr lang="en-US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wearable</a:t>
            </a:r>
          </a:p>
          <a:p>
            <a:pPr lvl="1"/>
            <a:r>
              <a:rPr lang="en-US" dirty="0" smtClean="0"/>
              <a:t>BT</a:t>
            </a:r>
            <a:r>
              <a:rPr lang="zh-CN" altLang="en-US" dirty="0" smtClean="0"/>
              <a:t> </a:t>
            </a:r>
            <a:r>
              <a:rPr lang="en-US" dirty="0" smtClean="0"/>
              <a:t>download</a:t>
            </a:r>
            <a:r>
              <a:rPr lang="zh-CN" altLang="en-US" dirty="0" smtClean="0"/>
              <a:t> </a:t>
            </a:r>
            <a:r>
              <a:rPr lang="en-US" dirty="0" smtClean="0"/>
              <a:t>experiences</a:t>
            </a:r>
            <a:r>
              <a:rPr lang="zh-CN" altLang="en-US" dirty="0" smtClean="0"/>
              <a:t> </a:t>
            </a:r>
            <a:r>
              <a:rPr lang="en-US" dirty="0" smtClean="0"/>
              <a:t>frequent</a:t>
            </a:r>
            <a:r>
              <a:rPr lang="zh-CN" altLang="en-US" dirty="0" smtClean="0"/>
              <a:t> </a:t>
            </a:r>
            <a:r>
              <a:rPr lang="en-US" dirty="0" smtClean="0"/>
              <a:t>“blackout” periods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dirty="0"/>
              <a:t>Wear OS’s default </a:t>
            </a:r>
            <a:r>
              <a:rPr lang="en-US" dirty="0" smtClean="0"/>
              <a:t>interface </a:t>
            </a:r>
            <a:r>
              <a:rPr lang="en-US" dirty="0"/>
              <a:t>selection policy is </a:t>
            </a:r>
            <a:r>
              <a:rPr lang="en-US" dirty="0" smtClean="0"/>
              <a:t>often suboptimal</a:t>
            </a:r>
          </a:p>
          <a:p>
            <a:pPr lvl="1"/>
            <a:r>
              <a:rPr lang="en-US" altLang="zh-CN" dirty="0" smtClean="0"/>
              <a:t>M</a:t>
            </a:r>
            <a:r>
              <a:rPr lang="en-US" dirty="0" smtClean="0"/>
              <a:t>ultipath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wearables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obstacles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BT-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6429" cy="4351338"/>
          </a:xfrm>
        </p:spPr>
        <p:txBody>
          <a:bodyPr/>
          <a:lstStyle/>
          <a:p>
            <a:r>
              <a:rPr lang="en-US" altLang="zh-CN" dirty="0" smtClean="0"/>
              <a:t>Monitoring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</a:p>
          <a:p>
            <a:pPr lvl="1"/>
            <a:r>
              <a:rPr lang="en-US" altLang="zh-CN" i="1" dirty="0" err="1" smtClean="0"/>
              <a:t>ConnectivityManager</a:t>
            </a:r>
            <a:r>
              <a:rPr lang="en-US" altLang="zh-CN" dirty="0" smtClean="0"/>
              <a:t> in Wear OS</a:t>
            </a:r>
          </a:p>
          <a:p>
            <a:pPr lvl="2"/>
            <a:r>
              <a:rPr lang="en-US" altLang="zh-CN" sz="2400" i="1" dirty="0" err="1" smtClean="0"/>
              <a:t>Avaliable</a:t>
            </a:r>
            <a:r>
              <a:rPr lang="en-US" altLang="zh-CN" sz="2400" dirty="0" smtClean="0"/>
              <a:t> or not: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whether the network interface is </a:t>
            </a:r>
            <a:r>
              <a:rPr lang="en-US" altLang="zh-CN" sz="2400" dirty="0" smtClean="0">
                <a:solidFill>
                  <a:schemeClr val="accent1"/>
                </a:solidFill>
              </a:rPr>
              <a:t>up</a:t>
            </a:r>
          </a:p>
          <a:p>
            <a:pPr lvl="2"/>
            <a:r>
              <a:rPr lang="en-US" altLang="zh-CN" sz="2400" i="1" dirty="0" smtClean="0"/>
              <a:t>Connected</a:t>
            </a:r>
            <a:r>
              <a:rPr lang="en-US" altLang="zh-CN" sz="2400" dirty="0" smtClean="0"/>
              <a:t> or not: whether the interface provides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actual</a:t>
            </a:r>
            <a:r>
              <a:rPr lang="en-US" altLang="zh-CN" sz="2400" dirty="0" smtClean="0"/>
              <a:t> network </a:t>
            </a:r>
            <a:r>
              <a:rPr lang="en-US" altLang="zh-CN" sz="2400" dirty="0" smtClean="0">
                <a:solidFill>
                  <a:schemeClr val="accent1"/>
                </a:solidFill>
              </a:rPr>
              <a:t>connectivity</a:t>
            </a:r>
          </a:p>
          <a:p>
            <a:r>
              <a:rPr lang="en-US" altLang="zh-CN" dirty="0" smtClean="0"/>
              <a:t>Experiment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setup</a:t>
            </a:r>
          </a:p>
          <a:p>
            <a:pPr lvl="1"/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enabled</a:t>
            </a:r>
          </a:p>
          <a:p>
            <a:pPr lvl="1"/>
            <a:r>
              <a:rPr lang="en-US" altLang="zh-CN" dirty="0" smtClean="0"/>
              <a:t>Real-time streaming traffic</a:t>
            </a:r>
          </a:p>
          <a:p>
            <a:pPr lvl="2"/>
            <a:r>
              <a:rPr lang="en-US" altLang="zh-CN" sz="2400" dirty="0" err="1" smtClean="0"/>
              <a:t>tinyCam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app: stream real-time videos captured from an IP camera</a:t>
            </a:r>
          </a:p>
          <a:p>
            <a:pPr lvl="1"/>
            <a:r>
              <a:rPr lang="en-US" altLang="zh-CN" dirty="0" smtClean="0"/>
              <a:t>A user wearing a smartwatch </a:t>
            </a:r>
            <a:r>
              <a:rPr lang="en-US" altLang="zh-CN" dirty="0" smtClean="0">
                <a:solidFill>
                  <a:schemeClr val="accent1"/>
                </a:solidFill>
              </a:rPr>
              <a:t>moves away </a:t>
            </a:r>
            <a:r>
              <a:rPr lang="en-US" altLang="zh-CN" dirty="0" smtClean="0"/>
              <a:t>from the paired smartphone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BT-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9544" y="3454400"/>
            <a:ext cx="7565062" cy="167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9462" y="3489699"/>
            <a:ext cx="5196116" cy="2271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9543" y="4685091"/>
            <a:ext cx="11132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Throughput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and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frame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delay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severely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degrade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during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handover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60+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seconds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interruption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time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when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video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data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is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received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8956" y="2415118"/>
            <a:ext cx="3625213" cy="98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4" y="3636034"/>
            <a:ext cx="5492744" cy="48067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</a:t>
            </a:r>
            <a:r>
              <a:rPr lang="en-US" dirty="0" smtClean="0"/>
              <a:t>Analysis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9634" y="5144655"/>
            <a:ext cx="8879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: BT is connected but data cannot be actually transmitted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: no network available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P3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</a:rPr>
              <a:t>WiFi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available (interface up) but not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connected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P4: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</a:rPr>
              <a:t>WiFi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connected but no application data transmission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Wearable </a:t>
            </a:r>
            <a:r>
              <a:rPr lang="en-US" altLang="zh-CN" dirty="0"/>
              <a:t>N</a:t>
            </a:r>
            <a:r>
              <a:rPr lang="en-US" dirty="0" smtClean="0"/>
              <a:t>etworking </a:t>
            </a:r>
            <a:r>
              <a:rPr lang="en-US" altLang="zh-CN" dirty="0" smtClean="0"/>
              <a:t>I</a:t>
            </a:r>
            <a:r>
              <a:rPr lang="en-US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en-US" dirty="0" smtClean="0"/>
              <a:t>mportant</a:t>
            </a:r>
            <a:endParaRPr lang="en-US" dirty="0"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776290" y="2390411"/>
            <a:ext cx="3361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Increased </a:t>
            </a:r>
            <a:r>
              <a:rPr kumimoji="0" lang="x-none" altLang="x-non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popularity</a:t>
            </a:r>
            <a:endParaRPr kumimoji="0" lang="x-none" altLang="x-non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0" name="Picture 6" descr="https://lh3.googleusercontent.com/yQi91jx-9-DRa9SvrkCSltSWQssAfk5NiuEC9eJPjgu1EmhLChAjWbR6PJYH6vs3xL6paazhiJpJAHjD3NPlSZtgA6UC0GrqBH31yjAOQrlRzaqVUEdEJjRqBGsnkUXYYFzwVlvNI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6" y="3324237"/>
            <a:ext cx="2680139" cy="17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dlUZwuNBtJ8qxw-EFZ0dRnh1g4mefPDMtSlceJ0-d-_tMReqotUUlf-tFstnwMR_E3-ojy2fzy-bRl2GOCxI48hPQo9cnpeDZ5_UzQyVpUWnY1tIVWA1SFtqasQugeDF-sTknvg5EO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33" y="3324237"/>
            <a:ext cx="3198581" cy="16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vk8fjkIoQiAEtvNJXWy-7TIwTBHuoLwwMIWI0qST1Zds-tJd-grAszYjErvQjs6Bj50PLr0JTSawkt9TeTULI-VxV30dyZRwwIM3LsmBNX84lvcAGE5RqNETnWFfqfCvWWCggFw5c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196" y="3248042"/>
            <a:ext cx="1663262" cy="16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4573433" y="2413717"/>
            <a:ext cx="2676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Third-party apps</a:t>
            </a:r>
            <a:endParaRPr kumimoji="0" lang="x-none" altLang="x-non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flipH="1">
            <a:off x="7932419" y="2413716"/>
            <a:ext cx="4407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Multiple </a:t>
            </a:r>
            <a:r>
              <a:rPr kumimoji="0" lang="x-none" altLang="x-non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 interfaces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</a:t>
            </a:r>
            <a:r>
              <a:rPr lang="en-US" dirty="0" smtClean="0"/>
              <a:t>Cause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r>
              <a:rPr lang="en-US" dirty="0"/>
              <a:t>: D</a:t>
            </a:r>
            <a:r>
              <a:rPr lang="en-US" dirty="0" smtClean="0"/>
              <a:t>elay </a:t>
            </a:r>
            <a:r>
              <a:rPr lang="en-US" dirty="0"/>
              <a:t>from </a:t>
            </a:r>
            <a:r>
              <a:rPr lang="en-US" dirty="0" smtClean="0"/>
              <a:t>the Wear OS (P1, P2, and P3)</a:t>
            </a:r>
            <a:endParaRPr lang="en-US" dirty="0"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12457" y="5324720"/>
            <a:ext cx="9383069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  <a:latin typeface="Calibri" charset="0"/>
              </a:rPr>
              <a:t>Reactive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in nature: Only </a:t>
            </a:r>
            <a:r>
              <a:rPr lang="en-US" sz="2400" dirty="0" smtClean="0">
                <a:solidFill>
                  <a:srgbClr val="C00000"/>
                </a:solidFill>
                <a:latin typeface="Calibri" charset="0"/>
              </a:rPr>
              <a:t>after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BT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connection gets lost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completely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(P1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), the Wear OS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turn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on (P2) and </a:t>
            </a:r>
            <a:r>
              <a:rPr lang="en-US" sz="2400" dirty="0" smtClean="0">
                <a:solidFill>
                  <a:srgbClr val="C00000"/>
                </a:solidFill>
                <a:latin typeface="Calibri" charset="0"/>
              </a:rPr>
              <a:t>then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connect to (P3)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</a:rPr>
              <a:t>WiFi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</a:t>
            </a:r>
            <a:r>
              <a:rPr lang="en-US" dirty="0" smtClean="0"/>
              <a:t>Cause </a:t>
            </a:r>
            <a:r>
              <a:rPr lang="en-US" dirty="0"/>
              <a:t>A</a:t>
            </a:r>
            <a:r>
              <a:rPr lang="en-US" dirty="0" smtClean="0"/>
              <a:t>nalysis: Delay Incurred by the Wearable App (P4)</a:t>
            </a:r>
            <a:endParaRPr lang="en-US" dirty="0"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25881" y="5421104"/>
            <a:ext cx="9195816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 dirty="0" smtClean="0">
                <a:solidFill>
                  <a:srgbClr val="C00000"/>
                </a:solidFill>
              </a:rPr>
              <a:t>Insufficient protocol support </a:t>
            </a:r>
            <a:r>
              <a:rPr lang="en-US" sz="2400" dirty="0" smtClean="0"/>
              <a:t>for applications:  wearable apps </a:t>
            </a:r>
            <a:r>
              <a:rPr lang="en-US" sz="2400" dirty="0"/>
              <a:t>need to </a:t>
            </a:r>
            <a:r>
              <a:rPr lang="en-US" sz="2400" dirty="0">
                <a:solidFill>
                  <a:schemeClr val="tx1"/>
                </a:solidFill>
              </a:rPr>
              <a:t>implement their </a:t>
            </a:r>
            <a:r>
              <a:rPr lang="en-US" sz="2400" dirty="0">
                <a:solidFill>
                  <a:srgbClr val="C00000"/>
                </a:solidFill>
              </a:rPr>
              <a:t>own data migration </a:t>
            </a:r>
            <a:r>
              <a:rPr lang="en-US" sz="2400" dirty="0" smtClean="0">
                <a:solidFill>
                  <a:srgbClr val="C00000"/>
                </a:solidFill>
              </a:rPr>
              <a:t>logic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</a:t>
            </a:r>
            <a:r>
              <a:rPr lang="en-US" dirty="0" smtClean="0"/>
              <a:t>Cause </a:t>
            </a:r>
            <a:r>
              <a:rPr lang="en-US" dirty="0"/>
              <a:t>A</a:t>
            </a:r>
            <a:r>
              <a:rPr lang="en-US" dirty="0" smtClean="0"/>
              <a:t>nalysis: Delay Incurred by the Wearable App (P4)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7" y="4015961"/>
            <a:ext cx="6146367" cy="1143831"/>
          </a:xfrm>
        </p:spPr>
      </p:pic>
      <p:sp>
        <p:nvSpPr>
          <p:cNvPr id="5" name="Rectangle 4"/>
          <p:cNvSpPr/>
          <p:nvPr/>
        </p:nvSpPr>
        <p:spPr>
          <a:xfrm>
            <a:off x="838200" y="230166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P4:</a:t>
            </a:r>
            <a:r>
              <a:rPr lang="zh-CN" alt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33.3s</a:t>
            </a: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charset="0"/>
              </a:rPr>
              <a:t>tinyCam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charset="0"/>
              </a:rPr>
              <a:t>v.s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5.6s</a:t>
            </a:r>
            <a:r>
              <a:rPr lang="zh-CN" alt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charset="0"/>
              </a:rPr>
              <a:t>RTApp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lvl="1" fontAlgn="base">
              <a:buFont typeface="Arial" charset="0"/>
              <a:buChar char="•"/>
            </a:pPr>
            <a:r>
              <a:rPr lang="zh-CN" altLang="en-US" sz="2800" dirty="0"/>
              <a:t> </a:t>
            </a:r>
            <a:r>
              <a:rPr lang="en-US" altLang="zh-CN" sz="2400" dirty="0" err="1"/>
              <a:t>RTApp</a:t>
            </a:r>
            <a:r>
              <a:rPr lang="en-US" altLang="zh-CN" sz="2400" dirty="0"/>
              <a:t>: downloading a 3KB data chunk every 160ms, establish new connection </a:t>
            </a:r>
            <a:r>
              <a:rPr lang="en-US" altLang="zh-CN" sz="2400" dirty="0">
                <a:solidFill>
                  <a:schemeClr val="accent1"/>
                </a:solidFill>
              </a:rPr>
              <a:t>once</a:t>
            </a:r>
            <a:r>
              <a:rPr lang="en-US" altLang="zh-CN" sz="2400" dirty="0"/>
              <a:t> a new network interface is </a:t>
            </a:r>
            <a:r>
              <a:rPr lang="en-US" altLang="zh-CN" sz="2400" dirty="0">
                <a:solidFill>
                  <a:schemeClr val="accent1"/>
                </a:solidFill>
              </a:rPr>
              <a:t>connected</a:t>
            </a:r>
            <a:r>
              <a:rPr lang="en-US" altLang="zh-CN" sz="2400" dirty="0"/>
              <a:t> after a handover</a:t>
            </a:r>
            <a:r>
              <a:rPr lang="en-US" altLang="zh-CN" sz="2400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Overall handover interruption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72690" y="5435565"/>
            <a:ext cx="8931220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 dirty="0" smtClean="0">
                <a:solidFill>
                  <a:schemeClr val="tx1"/>
                </a:solidFill>
              </a:rPr>
              <a:t>Improved application </a:t>
            </a:r>
            <a:r>
              <a:rPr lang="en-US" sz="2400" dirty="0" smtClean="0">
                <a:solidFill>
                  <a:srgbClr val="C00000"/>
                </a:solidFill>
              </a:rPr>
              <a:t>data migration logic </a:t>
            </a:r>
            <a:r>
              <a:rPr lang="en-US" sz="2400" dirty="0" smtClean="0">
                <a:solidFill>
                  <a:schemeClr val="tx1"/>
                </a:solidFill>
              </a:rPr>
              <a:t>(in </a:t>
            </a:r>
            <a:r>
              <a:rPr lang="en-US" sz="2400" dirty="0" err="1" smtClean="0">
                <a:solidFill>
                  <a:schemeClr val="tx1"/>
                </a:solidFill>
              </a:rPr>
              <a:t>RTApp</a:t>
            </a:r>
            <a:r>
              <a:rPr lang="en-US" sz="2400" dirty="0" smtClean="0">
                <a:solidFill>
                  <a:schemeClr val="tx1"/>
                </a:solidFill>
              </a:rPr>
              <a:t>) reduces </a:t>
            </a:r>
            <a:r>
              <a:rPr lang="en-US" altLang="zh-CN" sz="2400" dirty="0" smtClean="0">
                <a:solidFill>
                  <a:schemeClr val="tx1"/>
                </a:solidFill>
              </a:rPr>
              <a:t>P4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well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the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overall</a:t>
            </a:r>
            <a:r>
              <a:rPr lang="en-US" sz="2400" dirty="0" smtClean="0">
                <a:solidFill>
                  <a:schemeClr val="tx1"/>
                </a:solidFill>
              </a:rPr>
              <a:t> interruption time.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the Handover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8142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Proactively </a:t>
            </a:r>
            <a:r>
              <a:rPr lang="en-US" altLang="zh-CN" sz="2800" dirty="0" smtClean="0"/>
              <a:t>performing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handover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</a:t>
            </a:r>
            <a:r>
              <a:rPr lang="en-US" sz="2800" dirty="0" smtClean="0"/>
              <a:t>hen </a:t>
            </a:r>
            <a:r>
              <a:rPr lang="en-US" sz="2800" dirty="0"/>
              <a:t>BT quality </a:t>
            </a:r>
            <a:r>
              <a:rPr lang="en-US" sz="2800" dirty="0" smtClean="0"/>
              <a:t>degrades</a:t>
            </a:r>
            <a:endParaRPr lang="en-US" altLang="zh-CN" sz="2800" dirty="0" smtClean="0"/>
          </a:p>
          <a:p>
            <a:pPr lvl="1"/>
            <a:r>
              <a:rPr lang="en-US" dirty="0" smtClean="0"/>
              <a:t>Variant 1: </a:t>
            </a:r>
            <a:r>
              <a:rPr lang="en-US" altLang="zh-CN" dirty="0" smtClean="0"/>
              <a:t>establish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handovers</a:t>
            </a:r>
            <a:r>
              <a:rPr lang="zh-CN" altLang="en-US" dirty="0" smtClean="0"/>
              <a:t> </a:t>
            </a:r>
            <a:r>
              <a:rPr lang="en-US" dirty="0" smtClean="0"/>
              <a:t>(on-demand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Variant 2: </a:t>
            </a:r>
            <a:r>
              <a:rPr lang="en-US" altLang="zh-CN" dirty="0" smtClean="0"/>
              <a:t>p</a:t>
            </a:r>
            <a:r>
              <a:rPr lang="en-US" dirty="0" smtClean="0"/>
              <a:t>re-established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dirty="0" smtClean="0"/>
              <a:t>(always-on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3" y="3807051"/>
            <a:ext cx="7055882" cy="25919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irst in-depth study </a:t>
            </a:r>
            <a:r>
              <a:rPr lang="en-US" dirty="0" smtClean="0"/>
              <a:t>on the networking performance of Wear OS.</a:t>
            </a:r>
          </a:p>
          <a:p>
            <a:r>
              <a:rPr lang="en-US" dirty="0" smtClean="0"/>
              <a:t>Developed a </a:t>
            </a:r>
            <a:r>
              <a:rPr lang="en-US" dirty="0" smtClean="0">
                <a:solidFill>
                  <a:schemeClr val="accent1"/>
                </a:solidFill>
              </a:rPr>
              <a:t>toolkit</a:t>
            </a:r>
            <a:r>
              <a:rPr lang="en-US" dirty="0" smtClean="0"/>
              <a:t> for wearable networking measurement and analysis.</a:t>
            </a:r>
          </a:p>
          <a:p>
            <a:r>
              <a:rPr lang="en-US" dirty="0" smtClean="0"/>
              <a:t>Identified </a:t>
            </a:r>
            <a:r>
              <a:rPr lang="en-US" dirty="0" smtClean="0">
                <a:solidFill>
                  <a:schemeClr val="accent1"/>
                </a:solidFill>
              </a:rPr>
              <a:t>performance issues </a:t>
            </a:r>
            <a:r>
              <a:rPr lang="en-US" dirty="0" smtClean="0"/>
              <a:t>regarding key aspects of wearable networking.</a:t>
            </a:r>
          </a:p>
          <a:p>
            <a:r>
              <a:rPr lang="en-US" dirty="0" smtClean="0"/>
              <a:t>Analyzed the </a:t>
            </a:r>
            <a:r>
              <a:rPr lang="en-US" dirty="0" smtClean="0">
                <a:solidFill>
                  <a:schemeClr val="accent1"/>
                </a:solidFill>
              </a:rPr>
              <a:t>root causes </a:t>
            </a:r>
            <a:r>
              <a:rPr lang="en-US" dirty="0" smtClean="0"/>
              <a:t>and proposed practical </a:t>
            </a:r>
            <a:r>
              <a:rPr lang="en-US" dirty="0" smtClean="0">
                <a:solidFill>
                  <a:schemeClr val="accent1"/>
                </a:solidFill>
              </a:rPr>
              <a:t>solutions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791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</a:t>
            </a:r>
            <a:r>
              <a:rPr lang="zh-CN" altLang="en-US" sz="6600" dirty="0"/>
              <a:t> </a:t>
            </a:r>
            <a:r>
              <a:rPr lang="en-US" altLang="zh-CN" sz="6600" dirty="0" smtClean="0"/>
              <a:t>you!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791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</a:t>
            </a:r>
            <a:r>
              <a:rPr lang="zh-CN" altLang="en-US" sz="6600" dirty="0"/>
              <a:t> </a:t>
            </a:r>
            <a:r>
              <a:rPr lang="en-US" altLang="zh-CN" sz="6600" dirty="0" smtClean="0"/>
              <a:t>you!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 State Machines on Wearable and Phone</a:t>
            </a:r>
            <a:endParaRPr lang="en-US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701800"/>
            <a:ext cx="9499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QoE</a:t>
            </a:r>
            <a:r>
              <a:rPr lang="en-US" dirty="0" smtClean="0"/>
              <a:t>-energy Tradeoffs of Different </a:t>
            </a:r>
            <a:r>
              <a:rPr lang="en-US" dirty="0"/>
              <a:t>N</a:t>
            </a:r>
            <a:r>
              <a:rPr lang="en-US" dirty="0" smtClean="0"/>
              <a:t>etworks</a:t>
            </a:r>
            <a:endParaRPr lang="en-US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8" y="2461986"/>
            <a:ext cx="11096776" cy="26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en-US" dirty="0" smtClean="0"/>
              <a:t>ifferent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Smartphone</a:t>
            </a:r>
            <a:r>
              <a:rPr lang="en-US" dirty="0" smtClean="0"/>
              <a:t> </a:t>
            </a:r>
            <a:r>
              <a:rPr lang="en-US" altLang="zh-CN" dirty="0" smtClean="0"/>
              <a:t>N</a:t>
            </a:r>
            <a:r>
              <a:rPr lang="en-US" dirty="0" smtClean="0"/>
              <a:t>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041"/>
          </a:xfrm>
        </p:spPr>
        <p:txBody>
          <a:bodyPr/>
          <a:lstStyle/>
          <a:p>
            <a:r>
              <a:rPr lang="en-US" dirty="0" smtClean="0"/>
              <a:t>Bluetooth (BT) communication</a:t>
            </a:r>
          </a:p>
          <a:p>
            <a:pPr lvl="1"/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48" y="3324338"/>
            <a:ext cx="4806445" cy="21526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It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Is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ifferent </a:t>
            </a:r>
            <a:r>
              <a:rPr lang="en-US" altLang="zh-CN" dirty="0" smtClean="0">
                <a:latin typeface="+mn-lt"/>
              </a:rPr>
              <a:t>from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Smartphone</a:t>
            </a:r>
            <a:r>
              <a:rPr 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etworking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766"/>
          </a:xfrm>
        </p:spPr>
        <p:txBody>
          <a:bodyPr>
            <a:normAutofit/>
          </a:bodyPr>
          <a:lstStyle/>
          <a:p>
            <a:r>
              <a:rPr lang="en-US" dirty="0"/>
              <a:t>Bluetooth (BT) communication</a:t>
            </a:r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 smtClean="0"/>
              <a:t>machine</a:t>
            </a:r>
            <a:endParaRPr lang="en-US" dirty="0" smtClean="0"/>
          </a:p>
          <a:p>
            <a:r>
              <a:rPr lang="en-US" dirty="0" smtClean="0"/>
              <a:t>Smartphone </a:t>
            </a:r>
            <a:r>
              <a:rPr lang="en-US" dirty="0"/>
              <a:t>as a “gateway</a:t>
            </a:r>
            <a:r>
              <a:rPr lang="en-US" dirty="0" smtClean="0"/>
              <a:t>”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endParaRPr lang="en-US" dirty="0" smtClean="0"/>
          </a:p>
        </p:txBody>
      </p:sp>
      <p:pic>
        <p:nvPicPr>
          <p:cNvPr id="5" name="Picture 5" descr="https://lh3.googleusercontent.com/rUTAbZUSe9SjLDUtsJ_VcMWXcDA3JUhN1T74j6h9BnNU8JwT4V00jbhowtNy1noHBJb9QIBiOfJHjbdYrGlVDpE9rHHnyqPIKgxbJlLIlWInecaXxQW-YLBQZhiFCr-uZnSBD2e3kwT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1" y="3597165"/>
            <a:ext cx="821642" cy="8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4.googleusercontent.com/qvsi84TcarqvqcRvrhZfmA1xuTUWY88yTn3P5cbR5q5T9vnhfgzMsHC66ZwVJTHUNAxR2wLBJwNFGXL0PxNOfRTJojdXARhZEzON3-zLUt4eh7UD4kEDKbTznNDFRWeoV4hYQojklFLs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14" y="3560868"/>
            <a:ext cx="891251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lh6.googleusercontent.com/mKJ2sN73SCKMkCl00bJFU0fn40MZ8LI2-6XgHe3sUPbAsU6HMZptFuWzyz27Je-k3-MDwYYcgPv-mTfDxb__zLGLSYxRkmwNcyjABeYUvnkWFtKHjx09bsiGj1qqsuZY8r6TmfT52Vgrb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6728" r="19169" b="7044"/>
          <a:stretch/>
        </p:blipFill>
        <p:spPr bwMode="auto">
          <a:xfrm>
            <a:off x="8808612" y="3560869"/>
            <a:ext cx="583425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55338" y="4502126"/>
            <a:ext cx="176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Client app</a:t>
            </a:r>
            <a:endParaRPr lang="en-US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5338" y="5510469"/>
            <a:ext cx="1762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Wear OS proxy 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338" y="6022711"/>
            <a:ext cx="1762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BT stack</a:t>
            </a:r>
            <a:endParaRPr lang="en-US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5338" y="5000910"/>
            <a:ext cx="1762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TCP/IP </a:t>
            </a:r>
            <a:r>
              <a:rPr lang="en-US" dirty="0" smtClean="0">
                <a:solidFill>
                  <a:srgbClr val="000000"/>
                </a:solidFill>
              </a:rPr>
              <a:t>stack</a:t>
            </a:r>
            <a:endParaRPr lang="en-US" dirty="0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1756" y="6020028"/>
            <a:ext cx="1802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BT stack</a:t>
            </a:r>
            <a:endParaRPr lang="en-US" dirty="0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1756" y="5510469"/>
            <a:ext cx="1802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Wear OS proxy 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11757" y="5000910"/>
            <a:ext cx="18022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TCP/IP stack</a:t>
            </a:r>
            <a:endParaRPr lang="en-US" dirty="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54418" y="5000910"/>
            <a:ext cx="1558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TCP/IP stack</a:t>
            </a:r>
            <a:endParaRPr lang="en-US" dirty="0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54418" y="4502126"/>
            <a:ext cx="1558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Server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app</a:t>
            </a:r>
            <a:endParaRPr lang="en-US" dirty="0">
              <a:effectLst/>
            </a:endParaRPr>
          </a:p>
        </p:txBody>
      </p:sp>
      <p:cxnSp>
        <p:nvCxnSpPr>
          <p:cNvPr id="19" name="Elbow Connector 18"/>
          <p:cNvCxnSpPr>
            <a:stCxn id="10" idx="2"/>
            <a:endCxn id="14" idx="2"/>
          </p:cNvCxnSpPr>
          <p:nvPr/>
        </p:nvCxnSpPr>
        <p:spPr>
          <a:xfrm rot="16200000" flipH="1">
            <a:off x="3974626" y="4341523"/>
            <a:ext cx="12700" cy="3076555"/>
          </a:xfrm>
          <a:prstGeom prst="bentConnector3">
            <a:avLst>
              <a:gd name="adj1" fmla="val 6078260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10" idx="0"/>
          </p:cNvCxnSpPr>
          <p:nvPr/>
        </p:nvCxnSpPr>
        <p:spPr>
          <a:xfrm>
            <a:off x="2436349" y="4502126"/>
            <a:ext cx="0" cy="1008343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0"/>
            <a:endCxn id="17" idx="0"/>
          </p:cNvCxnSpPr>
          <p:nvPr/>
        </p:nvCxnSpPr>
        <p:spPr>
          <a:xfrm rot="5400000" flipH="1" flipV="1">
            <a:off x="6819042" y="3195989"/>
            <a:ext cx="1008343" cy="3620618"/>
          </a:xfrm>
          <a:prstGeom prst="bentConnector3">
            <a:avLst>
              <a:gd name="adj1" fmla="val 35930"/>
            </a:avLst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en-US" dirty="0" smtClean="0"/>
              <a:t>ifferent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Smartphone</a:t>
            </a:r>
            <a:r>
              <a:rPr lang="en-US" dirty="0" smtClean="0"/>
              <a:t> </a:t>
            </a:r>
            <a:r>
              <a:rPr lang="en-US" altLang="zh-CN" dirty="0" smtClean="0"/>
              <a:t>N</a:t>
            </a:r>
            <a:r>
              <a:rPr lang="en-US" dirty="0" smtClean="0"/>
              <a:t>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(BT) </a:t>
            </a:r>
            <a:r>
              <a:rPr lang="en-US" dirty="0" smtClean="0"/>
              <a:t>communication</a:t>
            </a:r>
          </a:p>
          <a:p>
            <a:pPr lvl="1"/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</a:p>
          <a:p>
            <a:r>
              <a:rPr lang="en-US" dirty="0"/>
              <a:t>Smartphone as a “gateway”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proxies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Wear</a:t>
            </a:r>
            <a:r>
              <a:rPr lang="zh-CN" altLang="en-US" dirty="0"/>
              <a:t> </a:t>
            </a:r>
            <a:r>
              <a:rPr lang="en-US" altLang="zh-CN" dirty="0" smtClean="0"/>
              <a:t>OS</a:t>
            </a:r>
            <a:endParaRPr lang="en-US" dirty="0"/>
          </a:p>
          <a:p>
            <a:r>
              <a:rPr lang="en-US" dirty="0"/>
              <a:t>Network interface </a:t>
            </a:r>
            <a:r>
              <a:rPr lang="en-US" dirty="0" smtClean="0"/>
              <a:t>switching</a:t>
            </a:r>
          </a:p>
          <a:p>
            <a:pPr lvl="1"/>
            <a:r>
              <a:rPr lang="en-US" altLang="zh-CN" dirty="0" smtClean="0"/>
              <a:t>BT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shorter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range</a:t>
            </a:r>
          </a:p>
          <a:p>
            <a:pPr lvl="1"/>
            <a:r>
              <a:rPr lang="en-US" altLang="zh-CN" dirty="0" smtClean="0"/>
              <a:t>Vertical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handover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under </a:t>
            </a:r>
            <a:r>
              <a:rPr lang="en-US" dirty="0"/>
              <a:t>mobility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Wearable </a:t>
            </a:r>
            <a:r>
              <a:rPr lang="en-US" altLang="zh-CN" dirty="0" smtClean="0"/>
              <a:t>N</a:t>
            </a:r>
            <a:r>
              <a:rPr lang="en-US" dirty="0" smtClean="0"/>
              <a:t>etworking </a:t>
            </a:r>
            <a:r>
              <a:rPr lang="en-US" altLang="zh-CN" dirty="0"/>
              <a:t>S</a:t>
            </a:r>
            <a:r>
              <a:rPr lang="en-US" dirty="0" smtClean="0"/>
              <a:t>tack </a:t>
            </a:r>
            <a:r>
              <a:rPr lang="en-US" altLang="zh-CN" dirty="0"/>
              <a:t>I</a:t>
            </a:r>
            <a:r>
              <a:rPr lang="en-US" dirty="0" smtClean="0"/>
              <a:t>s </a:t>
            </a:r>
            <a:r>
              <a:rPr lang="en-US" altLang="zh-CN" dirty="0"/>
              <a:t>U</a:t>
            </a:r>
            <a:r>
              <a:rPr lang="en-US" dirty="0" smtClean="0"/>
              <a:t>nder-explored</a:t>
            </a:r>
            <a:endParaRPr lang="en-US" dirty="0"/>
          </a:p>
        </p:txBody>
      </p:sp>
      <p:pic>
        <p:nvPicPr>
          <p:cNvPr id="2052" name="Picture 4" descr="https://lh6.googleusercontent.com/nUsb_ZlBP6Gx9B_4LR1ESsQJgAvd4fpp1N-CaaFqh9cQtc66bJKwcVRRo5_D2oXPVAs-owpvH9z0fUtLWiU9V3aBBwseyKiqQspg9BHMEgEypeJBrwNGnwnrlrCtRQHJKJS4XjaJO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9" y="1515245"/>
            <a:ext cx="6951440" cy="43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391479" y="2969497"/>
            <a:ext cx="1896973" cy="832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OS</a:t>
            </a:r>
          </a:p>
          <a:p>
            <a:r>
              <a:rPr lang="en-US" dirty="0">
                <a:solidFill>
                  <a:schemeClr val="accent1"/>
                </a:solidFill>
              </a:rPr>
              <a:t>[Liu </a:t>
            </a:r>
            <a:r>
              <a:rPr lang="en-US" dirty="0" err="1">
                <a:solidFill>
                  <a:schemeClr val="accent1"/>
                </a:solidFill>
              </a:rPr>
              <a:t>APSys</a:t>
            </a:r>
            <a:r>
              <a:rPr lang="en-US" dirty="0">
                <a:solidFill>
                  <a:schemeClr val="accent1"/>
                </a:solidFill>
              </a:rPr>
              <a:t> 15] </a:t>
            </a:r>
          </a:p>
          <a:p>
            <a:r>
              <a:rPr lang="en-US" dirty="0">
                <a:solidFill>
                  <a:schemeClr val="accent1"/>
                </a:solidFill>
              </a:rPr>
              <a:t>[Liu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16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88452" y="2100689"/>
            <a:ext cx="5118813" cy="509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Nirjon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15][Shen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16]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87928" y="3020205"/>
            <a:ext cx="1902362" cy="9060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</a:t>
            </a:r>
          </a:p>
          <a:p>
            <a:r>
              <a:rPr lang="en-US" dirty="0">
                <a:solidFill>
                  <a:schemeClr val="accent1"/>
                </a:solidFill>
              </a:rPr>
              <a:t>[Chen CHI 14]</a:t>
            </a:r>
          </a:p>
          <a:p>
            <a:r>
              <a:rPr lang="en-US" dirty="0">
                <a:solidFill>
                  <a:schemeClr val="accent1"/>
                </a:solidFill>
              </a:rPr>
              <a:t>[Xu </a:t>
            </a:r>
            <a:r>
              <a:rPr lang="en-US" dirty="0" err="1">
                <a:solidFill>
                  <a:schemeClr val="accent1"/>
                </a:solidFill>
              </a:rPr>
              <a:t>MobiCom</a:t>
            </a:r>
            <a:r>
              <a:rPr lang="en-US" dirty="0">
                <a:solidFill>
                  <a:schemeClr val="accent1"/>
                </a:solidFill>
              </a:rPr>
              <a:t> 17]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99066" y="4320860"/>
            <a:ext cx="3906742" cy="594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Power </a:t>
            </a: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Liu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17][Yang ICNP 17] 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26435" y="5354134"/>
            <a:ext cx="9939130" cy="9997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dirty="0">
                <a:solidFill>
                  <a:srgbClr val="980000"/>
                </a:solidFill>
                <a:latin typeface="Calibri" charset="0"/>
              </a:rPr>
              <a:t>networking performance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dirty="0">
                <a:solidFill>
                  <a:srgbClr val="980000"/>
                </a:solidFill>
                <a:latin typeface="Calibri" charset="0"/>
              </a:rPr>
              <a:t>application </a:t>
            </a:r>
            <a:r>
              <a:rPr lang="en-US" sz="2800" dirty="0" err="1">
                <a:solidFill>
                  <a:srgbClr val="980000"/>
                </a:solidFill>
                <a:latin typeface="Calibri" charset="0"/>
              </a:rPr>
              <a:t>QoE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</a:rPr>
              <a:t>on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commercial wearables is </a:t>
            </a:r>
            <a:r>
              <a:rPr lang="en-US" sz="2800" dirty="0">
                <a:solidFill>
                  <a:srgbClr val="980000"/>
                </a:solidFill>
                <a:latin typeface="Calibri" charset="0"/>
              </a:rPr>
              <a:t>not well-studied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458816" y="2893816"/>
            <a:ext cx="4558748" cy="1085462"/>
          </a:xfrm>
          <a:prstGeom prst="roundRect">
            <a:avLst/>
          </a:prstGeom>
          <a:solidFill>
            <a:schemeClr val="bg2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Networking</a:t>
            </a:r>
          </a:p>
          <a:p>
            <a:r>
              <a:rPr lang="en-US" dirty="0">
                <a:solidFill>
                  <a:schemeClr val="accent1"/>
                </a:solidFill>
              </a:rPr>
              <a:t>Traffic </a:t>
            </a:r>
            <a:r>
              <a:rPr lang="en-US" altLang="zh-CN" dirty="0" smtClean="0">
                <a:solidFill>
                  <a:schemeClr val="accent1"/>
                </a:solidFill>
              </a:rPr>
              <a:t>characterization: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Kolamunna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IMC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18]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Core networking stack: ?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Testbed</a:t>
            </a:r>
            <a:endParaRPr lang="en-US" dirty="0"/>
          </a:p>
        </p:txBody>
      </p:sp>
      <p:pic>
        <p:nvPicPr>
          <p:cNvPr id="3075" name="Picture 3" descr="https://lh4.googleusercontent.com/Hb2AUFMJDteQamOtkOl1w4H2pAznqWi120vPJViegmbBXt-BZU26VDmHiTKi3ZJhxDz_e0bQpbe91K4jQTFIAmv0i4zEU9pMmX-gYWhxGb9TMawzZ8fHp1a7CsqJyusPBIf8aLDZ7iLB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25" y="2211561"/>
            <a:ext cx="2784509" cy="27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zjtMSmbVxyd6Z5Xsehqv5JqcZBInIqWtMUqsmsiRCbNHsnAoox0jqqLr783fE7Cqgj9gz-8PRxAmC90OQodeoNIi53d2R7yO-XjTM6Px0QJ41FkQYiyodr-T2_fRB47G6WPlan7cPslEg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30" y="2769185"/>
            <a:ext cx="1534562" cy="15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lh3.googleusercontent.com/rUTAbZUSe9SjLDUtsJ_VcMWXcDA3JUhN1T74j6h9BnNU8JwT4V00jbhowtNy1noHBJb9QIBiOfJHjbdYrGlVDpE9rHHnyqPIKgxbJlLIlWInecaXxQW-YLBQZhiFCr-uZnSBD2e3kwTL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14" y="4873121"/>
            <a:ext cx="1127885" cy="11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4.googleusercontent.com/qvsi84TcarqvqcRvrhZfmA1xuTUWY88yTn3P5cbR5q5T9vnhfgzMsHC66ZwVJTHUNAxR2wLBJwNFGXL0PxNOfRTJojdXARhZEzON3-zLUt4eh7UD4kEDKbTznNDFRWeoV4hYQojklFLsF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65" y="1788317"/>
            <a:ext cx="1135029" cy="11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lh5.googleusercontent.com/8IfRLXRKpZPlPnHxhmo_DQANv0oFg_Lpv7vXYQuLHCAV-_MhIJ7GnGaYwUo41arrsSuOupW31EVq45CBumVYXOWWn70w3OUSkqzrT3Q3LWH9xEQGpG4XMuD3oBta1kQZj9f5Kv5avlwEr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16" y="3433901"/>
            <a:ext cx="776269" cy="6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6.googleusercontent.com/mKJ2sN73SCKMkCl00bJFU0fn40MZ8LI2-6XgHe3sUPbAsU6HMZptFuWzyz27Je-k3-MDwYYcgPv-mTfDxb__zLGLSYxRkmwNcyjABeYUvnkWFtKHjx09bsiGj1qqsuZY8r6TmfT52VgrbQ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6728" r="19169" b="7044"/>
          <a:stretch/>
        </p:blipFill>
        <p:spPr bwMode="auto">
          <a:xfrm>
            <a:off x="9176563" y="3432313"/>
            <a:ext cx="550533" cy="78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3077" idx="3"/>
          </p:cNvCxnSpPr>
          <p:nvPr/>
        </p:nvCxnSpPr>
        <p:spPr>
          <a:xfrm flipV="1">
            <a:off x="3338399" y="4186013"/>
            <a:ext cx="2338811" cy="125105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65651" y="2923346"/>
            <a:ext cx="0" cy="1796935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https://lh6.googleusercontent.com/n4sM8BJmS6kj5goMzqTHDcGs4irRE02GVlECO0GK7c5X9Pd0Fqi-ibgz-cdJgsjlpGQhQOmNDg3ZAB_nMkTs_KIBs7wy2p6uDmDNimvMQ3nL_-Ov4oTbTkHUelPMqouSPp_ThdLP6g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09" y="3552320"/>
            <a:ext cx="538986" cy="5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3074" idx="3"/>
            <a:endCxn id="3076" idx="1"/>
          </p:cNvCxnSpPr>
          <p:nvPr/>
        </p:nvCxnSpPr>
        <p:spPr>
          <a:xfrm>
            <a:off x="3361694" y="2355832"/>
            <a:ext cx="2448036" cy="1180634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4" descr="https://lh4.googleusercontent.com/mIYYfqbOeFypDnqUMVnjsi70wKl1iJ_FBaLtmTe8uRwceRxJZgmTpSw0YzGJNCUGAZKwfxYex9MHq3LP65KucXtVImKJpgqV8e-h3H5OMAPhIK9INHoGDnxCpV2hUoJ7jbGf5KYZxu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79" y="2341444"/>
            <a:ext cx="787058" cy="4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h4.googleusercontent.com/z_OVBKG-XFGvkVi-WvPtPH-Z0dLwmPPhPu7Ky9W-UIrnBWbk8hn7_A5lSI7h8s87umQUvZymuHL6GpyGC0Ih6TPmndvnmS38doz0v35a8qWor4FYJDa0PmRJ6R97Mpnpt6jzuEcdiU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04" y="4907519"/>
            <a:ext cx="851805" cy="56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V="1">
            <a:off x="7384048" y="3821813"/>
            <a:ext cx="1069485" cy="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295" y="460127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uplink</a:t>
            </a:r>
            <a:endParaRPr lang="en-US" sz="2400" dirty="0"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72355" y="5393569"/>
            <a:ext cx="1331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downlink</a:t>
            </a:r>
            <a:endParaRPr lang="en-US" sz="2400" dirty="0">
              <a:effectLst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16487" y="5040149"/>
            <a:ext cx="1862547" cy="0"/>
          </a:xfrm>
          <a:prstGeom prst="straightConnector1">
            <a:avLst/>
          </a:prstGeom>
          <a:ln w="3429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65843" y="5437064"/>
            <a:ext cx="1921566" cy="1"/>
          </a:xfrm>
          <a:prstGeom prst="straightConnector1">
            <a:avLst/>
          </a:prstGeom>
          <a:ln w="34290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</a:rPr>
              <a:t>ulk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constant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bitrate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utomatic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reconnection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upon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</a:t>
            </a:r>
          </a:p>
          <a:p>
            <a:r>
              <a:rPr lang="en-US" altLang="zh-CN" dirty="0" smtClean="0"/>
              <a:t>Passive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Measurements</a:t>
            </a:r>
          </a:p>
          <a:p>
            <a:pPr lvl="1"/>
            <a:r>
              <a:rPr lang="en-US" altLang="zh-CN" dirty="0" smtClean="0"/>
              <a:t>Collect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multiple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entities and layers</a:t>
            </a:r>
          </a:p>
          <a:p>
            <a:pPr lvl="1"/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transmission/reception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Instrumentation</a:t>
            </a:r>
          </a:p>
          <a:p>
            <a:pPr lvl="1"/>
            <a:r>
              <a:rPr lang="en-US" altLang="zh-CN" dirty="0" smtClean="0"/>
              <a:t>Signal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states</a:t>
            </a:r>
          </a:p>
          <a:p>
            <a:r>
              <a:rPr lang="en-US" altLang="zh-CN" dirty="0" smtClean="0"/>
              <a:t>Open-source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3K lines of C++, Java, and Python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XiaoShawnZhu</a:t>
            </a:r>
            <a:r>
              <a:rPr lang="en-US" dirty="0"/>
              <a:t>/</a:t>
            </a:r>
            <a:r>
              <a:rPr lang="en-US" dirty="0" err="1"/>
              <a:t>WearMan</a:t>
            </a:r>
            <a:r>
              <a:rPr lang="en-US" dirty="0"/>
              <a:t>. 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Proxy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paired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smartphone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nd-to-end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latency </a:t>
            </a:r>
            <a:r>
              <a:rPr lang="en-US" altLang="zh-CN" dirty="0">
                <a:solidFill>
                  <a:schemeClr val="accent1"/>
                </a:solidFill>
              </a:rPr>
              <a:t>is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inflated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tens of seconds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Phone’s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TCP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receive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buffer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causes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bufferbloat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Network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handover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H</a:t>
            </a:r>
            <a:r>
              <a:rPr lang="en-US" dirty="0">
                <a:solidFill>
                  <a:schemeClr val="accent1"/>
                </a:solidFill>
              </a:rPr>
              <a:t>andovers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performed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reactively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BT-</a:t>
            </a:r>
            <a:r>
              <a:rPr lang="en-US" dirty="0" err="1">
                <a:solidFill>
                  <a:schemeClr val="accent1"/>
                </a:solidFill>
              </a:rPr>
              <a:t>WiFi</a:t>
            </a:r>
            <a:r>
              <a:rPr lang="en-US" dirty="0">
                <a:solidFill>
                  <a:schemeClr val="accent1"/>
                </a:solidFill>
              </a:rPr>
              <a:t> handovers may take 60+ </a:t>
            </a:r>
            <a:r>
              <a:rPr lang="en-US" dirty="0" smtClean="0">
                <a:solidFill>
                  <a:schemeClr val="accent1"/>
                </a:solidFill>
              </a:rPr>
              <a:t>seconds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Bluetooth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</a:p>
          <a:p>
            <a:pPr lvl="1"/>
            <a:r>
              <a:rPr lang="en-US" altLang="zh-CN" dirty="0"/>
              <a:t>D</a:t>
            </a:r>
            <a:r>
              <a:rPr lang="en-US" dirty="0" smtClean="0"/>
              <a:t>ifferent </a:t>
            </a:r>
            <a:r>
              <a:rPr lang="en-US" dirty="0"/>
              <a:t>state </a:t>
            </a:r>
            <a:r>
              <a:rPr lang="en-US" dirty="0" smtClean="0"/>
              <a:t>machine</a:t>
            </a:r>
            <a:r>
              <a:rPr lang="zh-CN" altLang="en-US" dirty="0" smtClean="0"/>
              <a:t> </a:t>
            </a:r>
            <a:r>
              <a:rPr lang="en-US" dirty="0" smtClean="0"/>
              <a:t>models </a:t>
            </a:r>
            <a:r>
              <a:rPr lang="en-US" dirty="0"/>
              <a:t>on phone </a:t>
            </a:r>
            <a:r>
              <a:rPr lang="en-US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wearable</a:t>
            </a:r>
          </a:p>
          <a:p>
            <a:pPr lvl="1"/>
            <a:r>
              <a:rPr lang="en-US" dirty="0" smtClean="0"/>
              <a:t>BT</a:t>
            </a:r>
            <a:r>
              <a:rPr lang="zh-CN" altLang="en-US" dirty="0" smtClean="0"/>
              <a:t> </a:t>
            </a:r>
            <a:r>
              <a:rPr lang="en-US" dirty="0" smtClean="0"/>
              <a:t>download</a:t>
            </a:r>
            <a:r>
              <a:rPr lang="zh-CN" altLang="en-US" dirty="0" smtClean="0"/>
              <a:t> </a:t>
            </a:r>
            <a:r>
              <a:rPr lang="en-US" dirty="0" smtClean="0"/>
              <a:t>experiences</a:t>
            </a:r>
            <a:r>
              <a:rPr lang="zh-CN" altLang="en-US" dirty="0" smtClean="0"/>
              <a:t> </a:t>
            </a:r>
            <a:r>
              <a:rPr lang="en-US" dirty="0" smtClean="0"/>
              <a:t>frequent</a:t>
            </a:r>
            <a:r>
              <a:rPr lang="zh-CN" altLang="en-US" dirty="0" smtClean="0"/>
              <a:t> </a:t>
            </a:r>
            <a:r>
              <a:rPr lang="en-US" dirty="0" smtClean="0"/>
              <a:t>“blackout” periods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dirty="0"/>
              <a:t>Wear OS’s default </a:t>
            </a:r>
            <a:r>
              <a:rPr lang="en-US" dirty="0" smtClean="0"/>
              <a:t>interface </a:t>
            </a:r>
            <a:r>
              <a:rPr lang="en-US" dirty="0"/>
              <a:t>selection policy is </a:t>
            </a:r>
            <a:r>
              <a:rPr lang="en-US" dirty="0" smtClean="0"/>
              <a:t>often suboptimal</a:t>
            </a:r>
          </a:p>
          <a:p>
            <a:pPr lvl="1"/>
            <a:r>
              <a:rPr lang="en-US" altLang="zh-CN" dirty="0" smtClean="0"/>
              <a:t>M</a:t>
            </a:r>
            <a:r>
              <a:rPr lang="en-US" dirty="0" smtClean="0"/>
              <a:t>ultipath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wearables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obstacles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9782</TotalTime>
  <Words>3409</Words>
  <Application>Microsoft Macintosh PowerPoint</Application>
  <PresentationFormat>Widescreen</PresentationFormat>
  <Paragraphs>258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Calibri Light</vt:lpstr>
      <vt:lpstr>Cambria Math</vt:lpstr>
      <vt:lpstr>DengXian</vt:lpstr>
      <vt:lpstr>DengXian Light</vt:lpstr>
      <vt:lpstr>Helvetica</vt:lpstr>
      <vt:lpstr>Mangal</vt:lpstr>
      <vt:lpstr>Arial</vt:lpstr>
      <vt:lpstr>Office Theme</vt:lpstr>
      <vt:lpstr>Understanding the Networking Performance  of Wear OS</vt:lpstr>
      <vt:lpstr>Wearable Networking Is Important</vt:lpstr>
      <vt:lpstr>It Is Different from Smartphone Networking</vt:lpstr>
      <vt:lpstr>It Is Different from Smartphone Networking</vt:lpstr>
      <vt:lpstr>It Is Different from Smartphone Networking</vt:lpstr>
      <vt:lpstr>Wearable Networking Stack Is Under-explored</vt:lpstr>
      <vt:lpstr>Wearable Networking Testbed</vt:lpstr>
      <vt:lpstr>The Wearable Network Measurement Toolkit</vt:lpstr>
      <vt:lpstr>Overview of Measurement Findings</vt:lpstr>
      <vt:lpstr>Overview of Measurement Findings</vt:lpstr>
      <vt:lpstr>Impact of Smartphone Proxying</vt:lpstr>
      <vt:lpstr>Impact of Smartphone Proxying</vt:lpstr>
      <vt:lpstr>Impact of Smartphone Proxying</vt:lpstr>
      <vt:lpstr>Impact of Smartphone Proxying</vt:lpstr>
      <vt:lpstr>Impact of Smartphone Proxying</vt:lpstr>
      <vt:lpstr>Overview of Measurement Findings</vt:lpstr>
      <vt:lpstr>BT-WiFi Handover Performance</vt:lpstr>
      <vt:lpstr>BT-WiFi Handover Performance</vt:lpstr>
      <vt:lpstr>Root Cause Analysis: Delay Breakdown</vt:lpstr>
      <vt:lpstr>Root Cause Analysis: Delay from the Wear OS (P1, P2, and P3)</vt:lpstr>
      <vt:lpstr>Root Cause Analysis: Delay Incurred by the Wearable App (P4)</vt:lpstr>
      <vt:lpstr>Root Cause Analysis: Delay Incurred by the Wearable App (P4)</vt:lpstr>
      <vt:lpstr>Reducing the Handover Delay</vt:lpstr>
      <vt:lpstr>Summary</vt:lpstr>
      <vt:lpstr>Thank you!</vt:lpstr>
      <vt:lpstr>Thank you!</vt:lpstr>
      <vt:lpstr>BT State Machines on Wearable and Phone</vt:lpstr>
      <vt:lpstr>QoE-energy Tradeoffs of Different Networks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Xiao Zhu</dc:creator>
  <cp:lastModifiedBy>Xiao Zhu</cp:lastModifiedBy>
  <cp:revision>724</cp:revision>
  <dcterms:created xsi:type="dcterms:W3CDTF">2019-05-14T17:29:55Z</dcterms:created>
  <dcterms:modified xsi:type="dcterms:W3CDTF">2019-06-27T23:04:08Z</dcterms:modified>
</cp:coreProperties>
</file>