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2" r:id="rId4"/>
    <p:sldId id="291" r:id="rId5"/>
    <p:sldId id="263" r:id="rId6"/>
    <p:sldId id="259" r:id="rId7"/>
    <p:sldId id="260" r:id="rId8"/>
    <p:sldId id="261" r:id="rId9"/>
    <p:sldId id="264" r:id="rId10"/>
    <p:sldId id="284" r:id="rId11"/>
    <p:sldId id="275" r:id="rId12"/>
    <p:sldId id="268" r:id="rId13"/>
    <p:sldId id="276" r:id="rId14"/>
    <p:sldId id="277" r:id="rId15"/>
    <p:sldId id="266" r:id="rId16"/>
    <p:sldId id="285" r:id="rId17"/>
    <p:sldId id="272" r:id="rId18"/>
    <p:sldId id="282" r:id="rId19"/>
    <p:sldId id="292" r:id="rId20"/>
    <p:sldId id="283" r:id="rId21"/>
    <p:sldId id="278" r:id="rId22"/>
    <p:sldId id="287" r:id="rId23"/>
    <p:sldId id="279" r:id="rId24"/>
    <p:sldId id="269" r:id="rId25"/>
    <p:sldId id="273" r:id="rId26"/>
    <p:sldId id="293" r:id="rId27"/>
    <p:sldId id="288" r:id="rId28"/>
    <p:sldId id="29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6126"/>
  </p:normalViewPr>
  <p:slideViewPr>
    <p:cSldViewPr snapToGrid="0" snapToObjects="1">
      <p:cViewPr varScale="1">
        <p:scale>
          <a:sx n="86" d="100"/>
          <a:sy n="86" d="100"/>
        </p:scale>
        <p:origin x="1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DBA7B-B385-2745-948E-4121B981159D}" type="datetimeFigureOut">
              <a:rPr lang="en-US" smtClean="0"/>
              <a:t>6/8/21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356444-6E8D-B94C-9582-853B4DD2B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49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afternoon everyone/Thank</a:t>
            </a:r>
            <a:r>
              <a:rPr lang="en-US" baseline="0" dirty="0"/>
              <a:t>s for the introduction, and t</a:t>
            </a:r>
            <a:r>
              <a:rPr lang="en-US" dirty="0"/>
              <a:t>hank</a:t>
            </a:r>
            <a:r>
              <a:rPr lang="en-US" baseline="0" dirty="0"/>
              <a:t> everyone</a:t>
            </a:r>
            <a:r>
              <a:rPr lang="en-US" dirty="0"/>
              <a:t> for being here.</a:t>
            </a:r>
            <a:r>
              <a:rPr lang="en-US" baseline="0" dirty="0"/>
              <a:t> I’m Xiao Zhu from U of M. Today I’m presenting our paper on an empirical study to understand the networking performance of Wear OS, one of the most popular smartwatches.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56444-6E8D-B94C-9582-853B4DD2B7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719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start</a:t>
            </a:r>
            <a:r>
              <a:rPr lang="en-US" baseline="0" dirty="0"/>
              <a:t> with the proxy at the paired smartphone.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56444-6E8D-B94C-9582-853B4DD2B7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679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mentioned earlier, a paired smartphone gateway plays a critical role in wearable networking. Now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study its performance impact by characterizing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end-to-end latency of the packets sent from the server to the smartwatch. We use constant bitrate traffic to emulate real-time applications, we also measure the latency of bulk download for comparison. These figures show the delay over time and the distribution.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CBR traffic whose data rate is low, we still observe fluctuating delay over time. When the CBR rate becomes higher than the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BT bandwidth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e.g., at 1.5Mbps, the delay is inflated to an unacceptably high level. [click]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bulk download, its delay is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further increased.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56444-6E8D-B94C-9582-853B4DD2B7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866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 that the smartphone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proxy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splits an end-to-end client-server connection into a server-phone TCP connection and a phone-wearable BT RFCOMM connection. Because of the two heterogeneous wireless links, the proxy needs multiple buffers at various layers, such as the receive buffer in the TCP/IP stack, the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userspace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buffer, and the transmission buffers in the BT RFCOMM stack. These buffers, along with other existing in-network and on-device buffers, can potentially cause “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bufferbloat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that inflates the end-to-end delay.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find out where exactly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bufferbloat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come from, we dissect the e2e latency by leveraging our tool that collects BT and TCP/IP traces at several locations to obtain various timestamps as shown in the figure.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[click]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from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tcpdump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trace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captured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transmitted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out,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[click][click]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tIR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tcpdump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trace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phone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received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smartphone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kernel,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[click][click]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kernel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phone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copied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proxy’s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userspace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[click][click]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tBS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pushed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stack,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finally,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[click][click]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tBR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tcpdump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trace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captured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wearable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delivered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wearable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56444-6E8D-B94C-9582-853B4DD2B7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35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figure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baseline="0" dirty="0"/>
              <a:t> </a:t>
            </a:r>
            <a:r>
              <a:rPr lang="en-US" altLang="zh-CN" baseline="0" dirty="0"/>
              <a:t>right-hand</a:t>
            </a:r>
            <a:r>
              <a:rPr lang="zh-CN" altLang="en-US" baseline="0" dirty="0"/>
              <a:t> </a:t>
            </a:r>
            <a:r>
              <a:rPr lang="en-US" altLang="zh-CN" baseline="0" dirty="0"/>
              <a:t>side</a:t>
            </a:r>
            <a:r>
              <a:rPr lang="zh-CN" altLang="en-US" baseline="0" dirty="0"/>
              <a:t> </a:t>
            </a:r>
            <a:r>
              <a:rPr lang="en-US" altLang="zh-CN" baseline="0" dirty="0"/>
              <a:t>shows</a:t>
            </a:r>
            <a:r>
              <a:rPr lang="zh-CN" altLang="en-US" baseline="0" dirty="0"/>
              <a:t> </a:t>
            </a:r>
            <a:r>
              <a:rPr lang="en-US" altLang="zh-CN" baseline="0" dirty="0"/>
              <a:t>the</a:t>
            </a:r>
            <a:r>
              <a:rPr lang="zh-CN" altLang="en-US" baseline="0" dirty="0"/>
              <a:t> </a:t>
            </a:r>
            <a:r>
              <a:rPr lang="en-US" altLang="zh-CN" baseline="0" dirty="0"/>
              <a:t>latency</a:t>
            </a:r>
            <a:r>
              <a:rPr lang="zh-CN" altLang="en-US" baseline="0" dirty="0"/>
              <a:t> </a:t>
            </a:r>
            <a:r>
              <a:rPr lang="en-US" altLang="zh-CN" baseline="0" dirty="0"/>
              <a:t>breakdown</a:t>
            </a:r>
            <a:r>
              <a:rPr lang="zh-CN" altLang="en-US" baseline="0" dirty="0"/>
              <a:t> </a:t>
            </a:r>
            <a:r>
              <a:rPr lang="en-US" altLang="zh-CN" baseline="0" dirty="0"/>
              <a:t>result.</a:t>
            </a:r>
            <a:r>
              <a:rPr lang="zh-CN" altLang="en-US" baseline="0" dirty="0"/>
              <a:t> </a:t>
            </a:r>
            <a:r>
              <a:rPr lang="en-US" altLang="zh-CN" baseline="0" dirty="0"/>
              <a:t>We</a:t>
            </a:r>
            <a:r>
              <a:rPr lang="zh-CN" altLang="en-US" baseline="0" dirty="0"/>
              <a:t> </a:t>
            </a:r>
            <a:r>
              <a:rPr lang="en-US" altLang="zh-CN" baseline="0" dirty="0"/>
              <a:t>observe</a:t>
            </a:r>
            <a:r>
              <a:rPr lang="zh-CN" altLang="en-US" baseline="0" dirty="0"/>
              <a:t> </a:t>
            </a:r>
            <a:r>
              <a:rPr lang="en-US" altLang="zh-CN" baseline="0" dirty="0"/>
              <a:t>that</a:t>
            </a:r>
            <a:r>
              <a:rPr lang="zh-CN" altLang="en-US" baseline="0" dirty="0"/>
              <a:t> </a:t>
            </a:r>
            <a:r>
              <a:rPr lang="en-US" altLang="zh-CN" baseline="0" dirty="0"/>
              <a:t>d2,</a:t>
            </a:r>
            <a:r>
              <a:rPr lang="zh-CN" altLang="en-US" baseline="0" dirty="0"/>
              <a:t> </a:t>
            </a:r>
            <a:r>
              <a:rPr lang="en-US" altLang="zh-CN" baseline="0" dirty="0"/>
              <a:t>the</a:t>
            </a:r>
            <a:r>
              <a:rPr lang="zh-CN" altLang="en-US" baseline="0" dirty="0"/>
              <a:t> </a:t>
            </a:r>
            <a:r>
              <a:rPr lang="en-US" altLang="zh-CN" baseline="0" dirty="0"/>
              <a:t>buffering</a:t>
            </a:r>
            <a:r>
              <a:rPr lang="zh-CN" altLang="en-US" baseline="0" dirty="0"/>
              <a:t> </a:t>
            </a:r>
            <a:r>
              <a:rPr lang="en-US" altLang="zh-CN" baseline="0" dirty="0"/>
              <a:t>delay</a:t>
            </a:r>
            <a:r>
              <a:rPr lang="zh-CN" altLang="en-US" baseline="0" dirty="0"/>
              <a:t> </a:t>
            </a:r>
            <a:r>
              <a:rPr lang="en-US" altLang="zh-CN" baseline="0" dirty="0"/>
              <a:t>incurred</a:t>
            </a:r>
            <a:r>
              <a:rPr lang="zh-CN" altLang="en-US" baseline="0" dirty="0"/>
              <a:t> </a:t>
            </a:r>
            <a:r>
              <a:rPr lang="en-US" altLang="zh-CN" baseline="0" dirty="0"/>
              <a:t>by</a:t>
            </a:r>
            <a:r>
              <a:rPr lang="zh-CN" altLang="en-US" baseline="0" dirty="0"/>
              <a:t> </a:t>
            </a:r>
            <a:r>
              <a:rPr lang="en-US" altLang="zh-CN" baseline="0" dirty="0"/>
              <a:t>the</a:t>
            </a:r>
            <a:r>
              <a:rPr lang="zh-CN" altLang="en-US" baseline="0" dirty="0"/>
              <a:t> </a:t>
            </a:r>
            <a:r>
              <a:rPr lang="en-US" altLang="zh-CN" baseline="0" dirty="0"/>
              <a:t>TCP</a:t>
            </a:r>
            <a:r>
              <a:rPr lang="zh-CN" altLang="en-US" baseline="0" dirty="0"/>
              <a:t> </a:t>
            </a:r>
            <a:r>
              <a:rPr lang="en-US" altLang="zh-CN" baseline="0" dirty="0" err="1"/>
              <a:t>recv</a:t>
            </a:r>
            <a:r>
              <a:rPr lang="zh-CN" altLang="en-US" baseline="0" dirty="0"/>
              <a:t> </a:t>
            </a:r>
            <a:r>
              <a:rPr lang="en-US" altLang="zh-CN" baseline="0" dirty="0"/>
              <a:t>buffer</a:t>
            </a:r>
            <a:r>
              <a:rPr lang="zh-CN" altLang="en-US" baseline="0" dirty="0"/>
              <a:t> </a:t>
            </a:r>
            <a:r>
              <a:rPr lang="en-US" altLang="zh-CN" baseline="0" dirty="0"/>
              <a:t>on</a:t>
            </a:r>
            <a:r>
              <a:rPr lang="zh-CN" altLang="en-US" baseline="0" dirty="0"/>
              <a:t> </a:t>
            </a:r>
            <a:r>
              <a:rPr lang="en-US" altLang="zh-CN" baseline="0" dirty="0"/>
              <a:t>the</a:t>
            </a:r>
            <a:r>
              <a:rPr lang="zh-CN" altLang="en-US" baseline="0" dirty="0"/>
              <a:t> </a:t>
            </a:r>
            <a:r>
              <a:rPr lang="en-US" altLang="zh-CN" baseline="0" dirty="0"/>
              <a:t>smartphone</a:t>
            </a:r>
            <a:r>
              <a:rPr lang="zh-CN" altLang="en-US" baseline="0" dirty="0"/>
              <a:t> </a:t>
            </a:r>
            <a:r>
              <a:rPr lang="en-US" altLang="zh-CN" baseline="0" dirty="0"/>
              <a:t>dominates</a:t>
            </a:r>
            <a:r>
              <a:rPr lang="zh-CN" altLang="en-US" baseline="0" dirty="0"/>
              <a:t> </a:t>
            </a:r>
            <a:r>
              <a:rPr lang="en-US" altLang="zh-CN" baseline="0" dirty="0"/>
              <a:t>the</a:t>
            </a:r>
            <a:r>
              <a:rPr lang="zh-CN" altLang="en-US" baseline="0" dirty="0"/>
              <a:t> </a:t>
            </a:r>
            <a:r>
              <a:rPr lang="en-US" altLang="zh-CN" baseline="0" dirty="0"/>
              <a:t>entire</a:t>
            </a:r>
            <a:r>
              <a:rPr lang="zh-CN" altLang="en-US" baseline="0" dirty="0"/>
              <a:t> </a:t>
            </a:r>
            <a:r>
              <a:rPr lang="en-US" altLang="zh-CN" baseline="0" dirty="0"/>
              <a:t>e2e</a:t>
            </a:r>
            <a:r>
              <a:rPr lang="zh-CN" altLang="en-US" baseline="0" dirty="0"/>
              <a:t> </a:t>
            </a:r>
            <a:r>
              <a:rPr lang="en-US" altLang="zh-CN" baseline="0" dirty="0"/>
              <a:t>delay.</a:t>
            </a:r>
            <a:r>
              <a:rPr lang="zh-CN" alt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56444-6E8D-B94C-9582-853B4DD2B7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792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further</a:t>
            </a:r>
            <a:r>
              <a:rPr lang="zh-CN" altLang="en-US" dirty="0"/>
              <a:t> </a:t>
            </a:r>
            <a:r>
              <a:rPr lang="en-US" altLang="zh-CN" dirty="0"/>
              <a:t>examine</a:t>
            </a:r>
            <a:r>
              <a:rPr lang="zh-CN" altLang="en-US" baseline="0" dirty="0"/>
              <a:t> </a:t>
            </a:r>
            <a:r>
              <a:rPr lang="en-US" altLang="zh-CN" baseline="0" dirty="0"/>
              <a:t>how</a:t>
            </a:r>
            <a:r>
              <a:rPr lang="zh-CN" altLang="en-US" baseline="0" dirty="0"/>
              <a:t> </a:t>
            </a:r>
            <a:r>
              <a:rPr lang="en-US" altLang="zh-CN" baseline="0" dirty="0"/>
              <a:t>the</a:t>
            </a:r>
            <a:r>
              <a:rPr lang="zh-CN" altLang="en-US" baseline="0" dirty="0"/>
              <a:t> </a:t>
            </a:r>
            <a:r>
              <a:rPr lang="en-US" altLang="zh-CN" baseline="0" dirty="0"/>
              <a:t>TCP</a:t>
            </a:r>
            <a:r>
              <a:rPr lang="zh-CN" altLang="en-US" baseline="0" dirty="0"/>
              <a:t> </a:t>
            </a:r>
            <a:r>
              <a:rPr lang="en-US" altLang="zh-CN" baseline="0" dirty="0"/>
              <a:t>receive</a:t>
            </a:r>
            <a:r>
              <a:rPr lang="zh-CN" altLang="en-US" baseline="0" dirty="0"/>
              <a:t> </a:t>
            </a:r>
            <a:r>
              <a:rPr lang="en-US" altLang="zh-CN" baseline="0" dirty="0"/>
              <a:t>buffer</a:t>
            </a:r>
            <a:r>
              <a:rPr lang="zh-CN" altLang="en-US" baseline="0" dirty="0"/>
              <a:t> </a:t>
            </a:r>
            <a:r>
              <a:rPr lang="en-US" altLang="zh-CN" baseline="0" dirty="0"/>
              <a:t>size</a:t>
            </a:r>
            <a:r>
              <a:rPr lang="zh-CN" altLang="en-US" baseline="0" dirty="0"/>
              <a:t> </a:t>
            </a:r>
            <a:r>
              <a:rPr lang="en-US" altLang="zh-CN" baseline="0" dirty="0"/>
              <a:t>on</a:t>
            </a:r>
            <a:r>
              <a:rPr lang="zh-CN" altLang="en-US" baseline="0" dirty="0"/>
              <a:t> </a:t>
            </a:r>
            <a:r>
              <a:rPr lang="en-US" altLang="zh-CN" baseline="0" dirty="0"/>
              <a:t>different</a:t>
            </a:r>
            <a:r>
              <a:rPr lang="zh-CN" altLang="en-US" baseline="0" dirty="0"/>
              <a:t> </a:t>
            </a:r>
            <a:r>
              <a:rPr lang="en-US" altLang="zh-CN" baseline="0" dirty="0"/>
              <a:t>smartphones affects</a:t>
            </a:r>
            <a:r>
              <a:rPr lang="zh-CN" altLang="en-US" baseline="0" dirty="0"/>
              <a:t> </a:t>
            </a:r>
            <a:r>
              <a:rPr lang="en-US" altLang="zh-CN" baseline="0" dirty="0"/>
              <a:t>the</a:t>
            </a:r>
            <a:r>
              <a:rPr lang="zh-CN" altLang="en-US" baseline="0" dirty="0"/>
              <a:t> </a:t>
            </a:r>
            <a:r>
              <a:rPr lang="en-US" altLang="zh-CN" baseline="0" dirty="0"/>
              <a:t>e2e</a:t>
            </a:r>
            <a:r>
              <a:rPr lang="zh-CN" altLang="en-US" baseline="0" dirty="0"/>
              <a:t> </a:t>
            </a:r>
            <a:r>
              <a:rPr lang="en-US" altLang="zh-CN" baseline="0" dirty="0" err="1"/>
              <a:t>owd</a:t>
            </a:r>
            <a:r>
              <a:rPr lang="en-US" altLang="zh-CN" baseline="0" dirty="0"/>
              <a:t>.</a:t>
            </a:r>
            <a:r>
              <a:rPr lang="zh-CN" altLang="en-US" baseline="0" dirty="0"/>
              <a:t>  </a:t>
            </a:r>
            <a:r>
              <a:rPr lang="en-US" altLang="zh-CN" baseline="0" dirty="0"/>
              <a:t>As</a:t>
            </a:r>
            <a:r>
              <a:rPr lang="zh-CN" altLang="en-US" baseline="0" dirty="0"/>
              <a:t> </a:t>
            </a:r>
            <a:r>
              <a:rPr lang="en-US" altLang="zh-CN" baseline="0" dirty="0"/>
              <a:t>shown</a:t>
            </a:r>
            <a:r>
              <a:rPr lang="zh-CN" altLang="en-US" baseline="0" dirty="0"/>
              <a:t> </a:t>
            </a:r>
            <a:r>
              <a:rPr lang="en-US" altLang="zh-CN" baseline="0" dirty="0"/>
              <a:t>in</a:t>
            </a:r>
            <a:r>
              <a:rPr lang="zh-CN" altLang="en-US" baseline="0" dirty="0"/>
              <a:t> </a:t>
            </a:r>
            <a:r>
              <a:rPr lang="en-US" altLang="zh-CN" baseline="0" dirty="0"/>
              <a:t>the</a:t>
            </a:r>
            <a:r>
              <a:rPr lang="zh-CN" altLang="en-US" baseline="0" dirty="0"/>
              <a:t> </a:t>
            </a:r>
            <a:r>
              <a:rPr lang="en-US" altLang="zh-CN" baseline="0" dirty="0"/>
              <a:t>table,</a:t>
            </a:r>
            <a:r>
              <a:rPr lang="zh-CN" altLang="en-US" baseline="0" dirty="0"/>
              <a:t> </a:t>
            </a:r>
            <a:r>
              <a:rPr lang="en-US" altLang="zh-CN" baseline="0" dirty="0"/>
              <a:t>a</a:t>
            </a:r>
            <a:r>
              <a:rPr lang="zh-CN" altLang="en-US" baseline="0" dirty="0"/>
              <a:t> </a:t>
            </a:r>
            <a:r>
              <a:rPr lang="en-US" altLang="zh-CN" baseline="0" dirty="0"/>
              <a:t>phone</a:t>
            </a:r>
            <a:r>
              <a:rPr lang="zh-CN" altLang="en-US" baseline="0" dirty="0"/>
              <a:t> </a:t>
            </a:r>
            <a:r>
              <a:rPr lang="en-US" altLang="zh-CN" baseline="0" dirty="0"/>
              <a:t>with</a:t>
            </a:r>
            <a:r>
              <a:rPr lang="zh-CN" altLang="en-US" baseline="0" dirty="0"/>
              <a:t> </a:t>
            </a:r>
            <a:r>
              <a:rPr lang="en-US" altLang="zh-CN" baseline="0" dirty="0"/>
              <a:t>a</a:t>
            </a:r>
            <a:r>
              <a:rPr lang="zh-CN" altLang="en-US" baseline="0" dirty="0"/>
              <a:t> </a:t>
            </a:r>
            <a:r>
              <a:rPr lang="en-US" altLang="zh-CN" baseline="0" dirty="0"/>
              <a:t>smaller</a:t>
            </a:r>
            <a:r>
              <a:rPr lang="zh-CN" altLang="en-US" baseline="0" dirty="0"/>
              <a:t> </a:t>
            </a:r>
            <a:r>
              <a:rPr lang="en-US" altLang="zh-CN" baseline="0" dirty="0"/>
              <a:t>buffer</a:t>
            </a:r>
            <a:r>
              <a:rPr lang="zh-CN" altLang="en-US" baseline="0" dirty="0"/>
              <a:t> </a:t>
            </a:r>
            <a:r>
              <a:rPr lang="en-US" altLang="zh-CN" baseline="0" dirty="0"/>
              <a:t>size</a:t>
            </a:r>
            <a:r>
              <a:rPr lang="zh-CN" altLang="en-US" baseline="0" dirty="0"/>
              <a:t> </a:t>
            </a:r>
            <a:r>
              <a:rPr lang="en-US" altLang="zh-CN" baseline="0" dirty="0"/>
              <a:t>indeed</a:t>
            </a:r>
            <a:r>
              <a:rPr lang="zh-CN" altLang="en-US" baseline="0" dirty="0"/>
              <a:t> </a:t>
            </a:r>
            <a:r>
              <a:rPr lang="en-US" altLang="zh-CN" baseline="0" dirty="0"/>
              <a:t>experiences</a:t>
            </a:r>
            <a:r>
              <a:rPr lang="zh-CN" altLang="en-US" baseline="0" dirty="0"/>
              <a:t> </a:t>
            </a:r>
            <a:r>
              <a:rPr lang="en-US" altLang="zh-CN" baseline="0" dirty="0"/>
              <a:t>a</a:t>
            </a:r>
            <a:r>
              <a:rPr lang="zh-CN" altLang="en-US" baseline="0" dirty="0"/>
              <a:t> </a:t>
            </a:r>
            <a:r>
              <a:rPr lang="en-US" altLang="zh-CN" baseline="0" dirty="0"/>
              <a:t>smaller</a:t>
            </a:r>
            <a:r>
              <a:rPr lang="zh-CN" altLang="en-US" baseline="0" dirty="0"/>
              <a:t> </a:t>
            </a:r>
            <a:r>
              <a:rPr lang="en-US" altLang="zh-CN" baseline="0" dirty="0"/>
              <a:t>d2</a:t>
            </a:r>
            <a:r>
              <a:rPr lang="zh-CN" altLang="en-US" baseline="0" dirty="0"/>
              <a:t> </a:t>
            </a:r>
            <a:r>
              <a:rPr lang="en-US" altLang="zh-CN" baseline="0" dirty="0"/>
              <a:t>as</a:t>
            </a:r>
            <a:r>
              <a:rPr lang="zh-CN" altLang="en-US" baseline="0" dirty="0"/>
              <a:t> </a:t>
            </a:r>
            <a:r>
              <a:rPr lang="en-US" altLang="zh-CN" baseline="0" dirty="0"/>
              <a:t>well</a:t>
            </a:r>
            <a:r>
              <a:rPr lang="zh-CN" altLang="en-US" baseline="0" dirty="0"/>
              <a:t> </a:t>
            </a:r>
            <a:r>
              <a:rPr lang="en-US" altLang="zh-CN" baseline="0" dirty="0"/>
              <a:t>as</a:t>
            </a:r>
            <a:r>
              <a:rPr lang="zh-CN" altLang="en-US" baseline="0" dirty="0"/>
              <a:t> </a:t>
            </a:r>
            <a:r>
              <a:rPr lang="en-US" altLang="zh-CN" baseline="0" dirty="0"/>
              <a:t>the</a:t>
            </a:r>
            <a:r>
              <a:rPr lang="zh-CN" altLang="en-US" baseline="0" dirty="0"/>
              <a:t> </a:t>
            </a:r>
            <a:r>
              <a:rPr lang="en-US" altLang="zh-CN" baseline="0" dirty="0"/>
              <a:t>total</a:t>
            </a:r>
            <a:r>
              <a:rPr lang="zh-CN" altLang="en-US" baseline="0" dirty="0"/>
              <a:t> </a:t>
            </a:r>
            <a:r>
              <a:rPr lang="en-US" altLang="zh-CN" baseline="0" dirty="0"/>
              <a:t>e2e</a:t>
            </a:r>
            <a:r>
              <a:rPr lang="zh-CN" altLang="en-US" baseline="0" dirty="0"/>
              <a:t> </a:t>
            </a:r>
            <a:r>
              <a:rPr lang="en-US" altLang="zh-CN" baseline="0" dirty="0" err="1"/>
              <a:t>owd</a:t>
            </a:r>
            <a:r>
              <a:rPr lang="en-US" altLang="zh-CN" baseline="0" dirty="0"/>
              <a:t>.</a:t>
            </a:r>
            <a:r>
              <a:rPr lang="zh-CN" altLang="en-US" baseline="0" dirty="0"/>
              <a:t> </a:t>
            </a:r>
            <a:r>
              <a:rPr lang="en-US" altLang="zh-CN" baseline="0" dirty="0"/>
              <a:t>However,</a:t>
            </a:r>
            <a:r>
              <a:rPr lang="zh-CN" altLang="en-US" baseline="0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setting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be too small will throttle the TCP congestion window and hence the throughput. [click] This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tradeoff that is difficult to balance.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56444-6E8D-B94C-9582-853B4DD2B7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942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/>
              <a:t>The</a:t>
            </a:r>
            <a:r>
              <a:rPr lang="zh-CN" altLang="en-US" baseline="0" dirty="0"/>
              <a:t> </a:t>
            </a:r>
            <a:r>
              <a:rPr lang="en-US" altLang="zh-CN" baseline="0" dirty="0" err="1"/>
              <a:t>bufferbloat</a:t>
            </a:r>
            <a:r>
              <a:rPr lang="zh-CN" altLang="en-US" baseline="0" dirty="0"/>
              <a:t> </a:t>
            </a:r>
            <a:r>
              <a:rPr lang="en-US" altLang="zh-CN" baseline="0" dirty="0"/>
              <a:t>problem</a:t>
            </a:r>
            <a:r>
              <a:rPr lang="zh-CN" altLang="en-US" baseline="0" dirty="0"/>
              <a:t> </a:t>
            </a:r>
            <a:r>
              <a:rPr lang="en-US" altLang="zh-CN" baseline="0" dirty="0"/>
              <a:t>is</a:t>
            </a:r>
            <a:r>
              <a:rPr lang="zh-CN" altLang="en-US" baseline="0" dirty="0"/>
              <a:t> </a:t>
            </a:r>
            <a:r>
              <a:rPr lang="en-US" altLang="zh-CN" baseline="0" dirty="0"/>
              <a:t>due</a:t>
            </a:r>
            <a:r>
              <a:rPr lang="zh-CN" altLang="en-US" baseline="0" dirty="0"/>
              <a:t> </a:t>
            </a:r>
            <a:r>
              <a:rPr lang="en-US" altLang="zh-CN" baseline="0" dirty="0"/>
              <a:t>to</a:t>
            </a:r>
            <a:r>
              <a:rPr lang="zh-CN" altLang="en-US" baseline="0" dirty="0"/>
              <a:t> </a:t>
            </a:r>
            <a:r>
              <a:rPr lang="en-US" altLang="zh-CN" baseline="0" dirty="0"/>
              <a:t>a</a:t>
            </a:r>
            <a:r>
              <a:rPr lang="zh-CN" altLang="en-US" baseline="0" dirty="0"/>
              <a:t> </a:t>
            </a:r>
            <a:r>
              <a:rPr lang="en-US" altLang="zh-CN" baseline="0" dirty="0"/>
              <a:t>lack</a:t>
            </a:r>
            <a:r>
              <a:rPr lang="zh-CN" altLang="en-US" baseline="0" dirty="0"/>
              <a:t> </a:t>
            </a:r>
            <a:r>
              <a:rPr lang="en-US" altLang="zh-CN" baseline="0" dirty="0"/>
              <a:t>of</a:t>
            </a:r>
            <a:r>
              <a:rPr lang="zh-CN" altLang="en-US" baseline="0" dirty="0"/>
              <a:t> </a:t>
            </a:r>
            <a:r>
              <a:rPr lang="en-US" altLang="zh-CN" baseline="0" dirty="0"/>
              <a:t>coordination</a:t>
            </a:r>
            <a:r>
              <a:rPr lang="zh-CN" altLang="en-US" baseline="0" dirty="0"/>
              <a:t> </a:t>
            </a:r>
            <a:r>
              <a:rPr lang="en-US" altLang="zh-CN" baseline="0" dirty="0"/>
              <a:t>for</a:t>
            </a:r>
            <a:r>
              <a:rPr lang="zh-CN" altLang="en-US" baseline="0" dirty="0"/>
              <a:t> </a:t>
            </a:r>
            <a:r>
              <a:rPr lang="en-US" altLang="zh-CN" baseline="0" dirty="0"/>
              <a:t>the</a:t>
            </a:r>
            <a:r>
              <a:rPr lang="zh-CN" altLang="en-US" baseline="0" dirty="0"/>
              <a:t> </a:t>
            </a:r>
            <a:r>
              <a:rPr lang="en-US" altLang="zh-CN" baseline="0" dirty="0"/>
              <a:t>two</a:t>
            </a:r>
            <a:r>
              <a:rPr lang="zh-CN" altLang="en-US" baseline="0" dirty="0"/>
              <a:t> </a:t>
            </a:r>
            <a:r>
              <a:rPr lang="en-US" altLang="zh-CN" baseline="0" dirty="0"/>
              <a:t>heterogeneous</a:t>
            </a:r>
            <a:r>
              <a:rPr lang="zh-CN" altLang="en-US" baseline="0" dirty="0"/>
              <a:t> </a:t>
            </a:r>
            <a:r>
              <a:rPr lang="en-US" altLang="zh-CN" baseline="0" dirty="0"/>
              <a:t>wireless</a:t>
            </a:r>
            <a:r>
              <a:rPr lang="zh-CN" altLang="en-US" baseline="0" dirty="0"/>
              <a:t> </a:t>
            </a:r>
            <a:r>
              <a:rPr lang="en-US" altLang="zh-CN" baseline="0" dirty="0"/>
              <a:t>links.</a:t>
            </a:r>
            <a:r>
              <a:rPr lang="zh-CN" altLang="en-US" baseline="0" dirty="0"/>
              <a:t> </a:t>
            </a:r>
            <a:r>
              <a:rPr lang="en-US" altLang="zh-CN" baseline="0" dirty="0"/>
              <a:t>Specifically</a:t>
            </a:r>
            <a:r>
              <a:rPr lang="zh-CN" altLang="en-US" baseline="0" dirty="0"/>
              <a:t> </a:t>
            </a:r>
            <a:r>
              <a:rPr lang="en-US" altLang="zh-CN" baseline="0" dirty="0"/>
              <a:t>the</a:t>
            </a:r>
            <a:r>
              <a:rPr lang="zh-CN" altLang="en-US" baseline="0" dirty="0"/>
              <a:t> </a:t>
            </a:r>
            <a:r>
              <a:rPr lang="en-US" altLang="zh-CN" baseline="0" dirty="0"/>
              <a:t>phone’s</a:t>
            </a:r>
            <a:r>
              <a:rPr lang="zh-CN" altLang="en-US" baseline="0" dirty="0"/>
              <a:t> </a:t>
            </a:r>
            <a:r>
              <a:rPr lang="en-US" altLang="zh-CN" baseline="0" dirty="0"/>
              <a:t>TCP</a:t>
            </a:r>
            <a:r>
              <a:rPr lang="zh-CN" altLang="en-US" baseline="0" dirty="0"/>
              <a:t> </a:t>
            </a:r>
            <a:r>
              <a:rPr lang="en-US" altLang="zh-CN" baseline="0" dirty="0" err="1"/>
              <a:t>buf</a:t>
            </a:r>
            <a:r>
              <a:rPr lang="zh-CN" altLang="en-US" baseline="0" dirty="0"/>
              <a:t> </a:t>
            </a:r>
            <a:r>
              <a:rPr lang="en-US" altLang="zh-CN" baseline="0" dirty="0"/>
              <a:t>size</a:t>
            </a:r>
            <a:r>
              <a:rPr lang="zh-CN" altLang="en-US" baseline="0" dirty="0"/>
              <a:t> </a:t>
            </a:r>
            <a:r>
              <a:rPr lang="en-US" altLang="zh-CN" baseline="0" dirty="0"/>
              <a:t>configuration</a:t>
            </a:r>
            <a:r>
              <a:rPr lang="zh-CN" altLang="en-US" baseline="0" dirty="0"/>
              <a:t> </a:t>
            </a:r>
            <a:r>
              <a:rPr lang="en-US" altLang="zh-CN" baseline="0" dirty="0"/>
              <a:t>does</a:t>
            </a:r>
            <a:r>
              <a:rPr lang="zh-CN" altLang="en-US" baseline="0" dirty="0"/>
              <a:t> </a:t>
            </a:r>
            <a:r>
              <a:rPr lang="en-US" altLang="zh-CN" baseline="0" dirty="0"/>
              <a:t>not</a:t>
            </a:r>
            <a:r>
              <a:rPr lang="zh-CN" altLang="en-US" baseline="0" dirty="0"/>
              <a:t> </a:t>
            </a:r>
            <a:r>
              <a:rPr lang="en-US" altLang="zh-CN" baseline="0" dirty="0"/>
              <a:t>consider</a:t>
            </a:r>
            <a:r>
              <a:rPr lang="zh-CN" altLang="en-US" baseline="0" dirty="0"/>
              <a:t> </a:t>
            </a:r>
            <a:r>
              <a:rPr lang="en-US" altLang="zh-CN" baseline="0" dirty="0"/>
              <a:t>the</a:t>
            </a:r>
            <a:r>
              <a:rPr lang="zh-CN" altLang="en-US" baseline="0" dirty="0"/>
              <a:t> </a:t>
            </a:r>
            <a:r>
              <a:rPr lang="en-US" altLang="zh-CN" baseline="0" dirty="0"/>
              <a:t>phone-wearable</a:t>
            </a:r>
            <a:r>
              <a:rPr lang="zh-CN" altLang="en-US" baseline="0" dirty="0"/>
              <a:t> </a:t>
            </a:r>
            <a:r>
              <a:rPr lang="en-US" altLang="zh-CN" baseline="0" dirty="0"/>
              <a:t>connection.</a:t>
            </a:r>
            <a:r>
              <a:rPr lang="zh-CN" altLang="en-US" baseline="0" dirty="0"/>
              <a:t> </a:t>
            </a:r>
            <a:r>
              <a:rPr lang="en-US" altLang="zh-CN" baseline="0" dirty="0"/>
              <a:t>Now</a:t>
            </a:r>
            <a:r>
              <a:rPr lang="zh-CN" altLang="en-US" baseline="0" dirty="0"/>
              <a:t> </a:t>
            </a:r>
            <a:r>
              <a:rPr lang="en-US" altLang="zh-CN" baseline="0" dirty="0"/>
              <a:t>we</a:t>
            </a:r>
            <a:r>
              <a:rPr lang="zh-CN" altLang="en-US" baseline="0" dirty="0"/>
              <a:t> </a:t>
            </a:r>
            <a:r>
              <a:rPr lang="en-US" altLang="zh-CN" baseline="0" dirty="0"/>
              <a:t>try</a:t>
            </a:r>
            <a:r>
              <a:rPr lang="zh-CN" altLang="en-US" baseline="0" dirty="0"/>
              <a:t> </a:t>
            </a:r>
            <a:r>
              <a:rPr lang="en-US" altLang="zh-CN" baseline="0" dirty="0"/>
              <a:t>to</a:t>
            </a:r>
            <a:r>
              <a:rPr lang="zh-CN" altLang="en-US" baseline="0" dirty="0"/>
              <a:t> </a:t>
            </a:r>
            <a:r>
              <a:rPr lang="en-US" altLang="zh-CN" baseline="0" dirty="0"/>
              <a:t>mitigate</a:t>
            </a:r>
            <a:r>
              <a:rPr lang="zh-CN" altLang="en-US" baseline="0" dirty="0"/>
              <a:t> </a:t>
            </a:r>
            <a:r>
              <a:rPr lang="en-US" altLang="zh-CN" baseline="0" dirty="0"/>
              <a:t>it</a:t>
            </a:r>
            <a:r>
              <a:rPr lang="zh-CN" altLang="en-US" baseline="0" dirty="0"/>
              <a:t> </a:t>
            </a:r>
            <a:r>
              <a:rPr lang="en-US" altLang="zh-CN" baseline="0" dirty="0"/>
              <a:t>by</a:t>
            </a:r>
            <a:r>
              <a:rPr lang="zh-CN" altLang="en-US" baseline="0" dirty="0"/>
              <a:t> </a:t>
            </a:r>
            <a:r>
              <a:rPr lang="en-US" altLang="zh-CN" baseline="0" dirty="0"/>
              <a:t>demonstrating</a:t>
            </a:r>
            <a:r>
              <a:rPr lang="zh-CN" altLang="en-US" baseline="0" dirty="0"/>
              <a:t> </a:t>
            </a:r>
            <a:r>
              <a:rPr lang="en-US" altLang="zh-CN" baseline="0" dirty="0"/>
              <a:t>a</a:t>
            </a:r>
            <a:r>
              <a:rPr lang="zh-CN" altLang="en-US" baseline="0" dirty="0"/>
              <a:t> </a:t>
            </a:r>
            <a:r>
              <a:rPr lang="en-US" altLang="zh-CN" baseline="0" dirty="0"/>
              <a:t>simple</a:t>
            </a:r>
            <a:r>
              <a:rPr lang="zh-CN" altLang="en-US" baseline="0" dirty="0"/>
              <a:t> </a:t>
            </a:r>
            <a:r>
              <a:rPr lang="en-US" altLang="zh-CN" baseline="0" dirty="0"/>
              <a:t>yet</a:t>
            </a:r>
            <a:r>
              <a:rPr lang="zh-CN" altLang="en-US" baseline="0" dirty="0"/>
              <a:t> </a:t>
            </a:r>
            <a:r>
              <a:rPr lang="en-US" altLang="zh-CN" baseline="0" dirty="0"/>
              <a:t>effective</a:t>
            </a:r>
            <a:r>
              <a:rPr lang="zh-CN" altLang="en-US" baseline="0" dirty="0"/>
              <a:t> </a:t>
            </a:r>
            <a:r>
              <a:rPr lang="en-US" altLang="zh-CN" baseline="0" dirty="0"/>
              <a:t>solution.</a:t>
            </a:r>
            <a:r>
              <a:rPr lang="zh-CN" altLang="en-US" baseline="0" dirty="0"/>
              <a:t> </a:t>
            </a:r>
            <a:r>
              <a:rPr lang="en-US" altLang="zh-CN" baseline="0" dirty="0"/>
              <a:t>To</a:t>
            </a:r>
            <a:r>
              <a:rPr lang="zh-CN" altLang="en-US" baseline="0" dirty="0"/>
              <a:t> </a:t>
            </a:r>
            <a:r>
              <a:rPr lang="en-US" altLang="zh-CN" baseline="0" dirty="0"/>
              <a:t>prevent</a:t>
            </a:r>
            <a:r>
              <a:rPr lang="zh-CN" altLang="en-US" baseline="0" dirty="0"/>
              <a:t> </a:t>
            </a:r>
            <a:r>
              <a:rPr lang="en-US" altLang="zh-CN" baseline="0" dirty="0"/>
              <a:t>excessive</a:t>
            </a:r>
            <a:r>
              <a:rPr lang="zh-CN" altLang="en-US" baseline="0" dirty="0"/>
              <a:t> </a:t>
            </a:r>
            <a:r>
              <a:rPr lang="en-US" altLang="zh-CN" baseline="0" dirty="0"/>
              <a:t>queueing</a:t>
            </a:r>
            <a:r>
              <a:rPr lang="zh-CN" altLang="en-US" baseline="0" dirty="0"/>
              <a:t> </a:t>
            </a:r>
            <a:r>
              <a:rPr lang="en-US" altLang="zh-CN" baseline="0" dirty="0"/>
              <a:t>on</a:t>
            </a:r>
            <a:r>
              <a:rPr lang="zh-CN" altLang="en-US" baseline="0" dirty="0"/>
              <a:t> </a:t>
            </a:r>
            <a:r>
              <a:rPr lang="en-US" altLang="zh-CN" baseline="0" dirty="0"/>
              <a:t>the</a:t>
            </a:r>
            <a:r>
              <a:rPr lang="zh-CN" altLang="en-US" baseline="0" dirty="0"/>
              <a:t> </a:t>
            </a:r>
            <a:r>
              <a:rPr lang="en-US" altLang="zh-CN" baseline="0" dirty="0"/>
              <a:t>smartphone,</a:t>
            </a:r>
            <a:r>
              <a:rPr lang="zh-CN" altLang="en-US" baseline="0" dirty="0"/>
              <a:t> </a:t>
            </a:r>
            <a:r>
              <a:rPr lang="en-US" altLang="zh-CN" baseline="0" dirty="0"/>
              <a:t>we</a:t>
            </a:r>
            <a:r>
              <a:rPr lang="zh-CN" altLang="en-US" baseline="0" dirty="0"/>
              <a:t> </a:t>
            </a:r>
            <a:r>
              <a:rPr lang="en-US" altLang="zh-CN" baseline="0" dirty="0"/>
              <a:t>examine</a:t>
            </a:r>
            <a:r>
              <a:rPr lang="zh-CN" altLang="en-US" baseline="0" dirty="0"/>
              <a:t> </a:t>
            </a:r>
            <a:r>
              <a:rPr lang="en-US" altLang="zh-CN" baseline="0" dirty="0"/>
              <a:t>the</a:t>
            </a:r>
            <a:r>
              <a:rPr lang="zh-CN" altLang="en-US" baseline="0" dirty="0"/>
              <a:t> </a:t>
            </a:r>
            <a:r>
              <a:rPr lang="en-US" altLang="zh-CN" baseline="0" dirty="0"/>
              <a:t>queue</a:t>
            </a:r>
            <a:r>
              <a:rPr lang="zh-CN" altLang="en-US" baseline="0" dirty="0"/>
              <a:t> </a:t>
            </a:r>
            <a:r>
              <a:rPr lang="en-US" altLang="zh-CN" baseline="0" dirty="0"/>
              <a:t>length</a:t>
            </a:r>
            <a:r>
              <a:rPr lang="zh-CN" altLang="en-US" baseline="0" dirty="0"/>
              <a:t> </a:t>
            </a:r>
            <a:r>
              <a:rPr lang="en-US" altLang="zh-CN" baseline="0" dirty="0"/>
              <a:t>and</a:t>
            </a:r>
            <a:r>
              <a:rPr lang="zh-CN" altLang="en-US" baseline="0" dirty="0"/>
              <a:t> </a:t>
            </a:r>
            <a:r>
              <a:rPr lang="en-US" altLang="zh-CN" baseline="0" dirty="0"/>
              <a:t>BT</a:t>
            </a:r>
            <a:r>
              <a:rPr lang="zh-CN" altLang="en-US" baseline="0" dirty="0"/>
              <a:t> </a:t>
            </a:r>
            <a:r>
              <a:rPr lang="en-US" altLang="zh-CN" baseline="0" dirty="0"/>
              <a:t>bandwidth</a:t>
            </a:r>
            <a:r>
              <a:rPr lang="zh-CN" altLang="en-US" baseline="0" dirty="0"/>
              <a:t> </a:t>
            </a:r>
            <a:r>
              <a:rPr lang="en-US" altLang="zh-CN" baseline="0" dirty="0"/>
              <a:t>for</a:t>
            </a:r>
            <a:r>
              <a:rPr lang="zh-CN" altLang="en-US" baseline="0" dirty="0"/>
              <a:t> </a:t>
            </a:r>
            <a:r>
              <a:rPr lang="en-US" altLang="zh-CN" baseline="0" dirty="0"/>
              <a:t>the</a:t>
            </a:r>
            <a:r>
              <a:rPr lang="zh-CN" altLang="en-US" baseline="0" dirty="0"/>
              <a:t> </a:t>
            </a:r>
            <a:r>
              <a:rPr lang="en-US" altLang="zh-CN" baseline="0" dirty="0"/>
              <a:t>phone-wearable</a:t>
            </a:r>
            <a:r>
              <a:rPr lang="zh-CN" altLang="en-US" baseline="0" dirty="0"/>
              <a:t> </a:t>
            </a:r>
            <a:r>
              <a:rPr lang="en-US" altLang="zh-CN" baseline="0" dirty="0"/>
              <a:t>connection.</a:t>
            </a:r>
            <a:r>
              <a:rPr lang="zh-CN" altLang="en-US" baseline="0" dirty="0"/>
              <a:t> </a:t>
            </a:r>
            <a:r>
              <a:rPr lang="en-US" altLang="zh-CN" baseline="0" dirty="0"/>
              <a:t>Once</a:t>
            </a:r>
            <a:r>
              <a:rPr lang="zh-CN" altLang="en-US" baseline="0" dirty="0"/>
              <a:t> </a:t>
            </a:r>
            <a:r>
              <a:rPr lang="en-US" altLang="zh-CN" baseline="0" dirty="0"/>
              <a:t>we</a:t>
            </a:r>
            <a:r>
              <a:rPr lang="zh-CN" altLang="en-US" baseline="0" dirty="0"/>
              <a:t> </a:t>
            </a:r>
            <a:r>
              <a:rPr lang="en-US" altLang="zh-CN" baseline="0" dirty="0"/>
              <a:t>observed</a:t>
            </a:r>
            <a:r>
              <a:rPr lang="zh-CN" altLang="en-US" baseline="0" dirty="0"/>
              <a:t> </a:t>
            </a:r>
            <a:r>
              <a:rPr lang="en-US" altLang="zh-CN" baseline="0" dirty="0"/>
              <a:t>high</a:t>
            </a:r>
            <a:r>
              <a:rPr lang="zh-CN" altLang="en-US" baseline="0" dirty="0"/>
              <a:t> </a:t>
            </a:r>
            <a:r>
              <a:rPr lang="en-US" altLang="zh-CN" baseline="0" dirty="0"/>
              <a:t>Q</a:t>
            </a:r>
            <a:r>
              <a:rPr lang="zh-CN" altLang="en-US" baseline="0" dirty="0"/>
              <a:t> </a:t>
            </a:r>
            <a:r>
              <a:rPr lang="en-US" altLang="zh-CN" baseline="0" dirty="0"/>
              <a:t>or</a:t>
            </a:r>
            <a:r>
              <a:rPr lang="zh-CN" altLang="en-US" baseline="0" dirty="0"/>
              <a:t> </a:t>
            </a:r>
            <a:r>
              <a:rPr lang="en-US" altLang="zh-CN" baseline="0" dirty="0"/>
              <a:t>low</a:t>
            </a:r>
            <a:r>
              <a:rPr lang="zh-CN" altLang="en-US" baseline="0" dirty="0"/>
              <a:t> </a:t>
            </a:r>
            <a:r>
              <a:rPr lang="en-US" altLang="zh-CN" baseline="0" dirty="0"/>
              <a:t>BW,</a:t>
            </a:r>
            <a:r>
              <a:rPr lang="zh-CN" altLang="en-US" baseline="0" dirty="0"/>
              <a:t> </a:t>
            </a:r>
            <a:r>
              <a:rPr lang="en-US" altLang="zh-CN" baseline="0" dirty="0"/>
              <a:t>we</a:t>
            </a:r>
            <a:r>
              <a:rPr lang="zh-CN" altLang="en-US" baseline="0" dirty="0"/>
              <a:t> </a:t>
            </a:r>
            <a:r>
              <a:rPr lang="en-US" altLang="zh-CN" baseline="0" dirty="0"/>
              <a:t>throttle</a:t>
            </a:r>
            <a:r>
              <a:rPr lang="zh-CN" altLang="en-US" baseline="0" dirty="0"/>
              <a:t> </a:t>
            </a:r>
            <a:r>
              <a:rPr lang="en-US" altLang="zh-CN" baseline="0" dirty="0"/>
              <a:t>the</a:t>
            </a:r>
            <a:r>
              <a:rPr lang="zh-CN" altLang="en-US" baseline="0" dirty="0"/>
              <a:t> </a:t>
            </a:r>
            <a:r>
              <a:rPr lang="en-US" altLang="zh-CN" baseline="0" dirty="0"/>
              <a:t>server-phone</a:t>
            </a:r>
            <a:r>
              <a:rPr lang="zh-CN" altLang="en-US" baseline="0" dirty="0"/>
              <a:t> </a:t>
            </a:r>
            <a:r>
              <a:rPr lang="en-US" altLang="zh-CN" baseline="0" dirty="0"/>
              <a:t>connection</a:t>
            </a:r>
            <a:r>
              <a:rPr lang="zh-CN" altLang="en-US" baseline="0" dirty="0"/>
              <a:t> </a:t>
            </a:r>
            <a:r>
              <a:rPr lang="en-US" altLang="zh-CN" baseline="0" dirty="0"/>
              <a:t>to</a:t>
            </a:r>
            <a:r>
              <a:rPr lang="zh-CN" altLang="en-US" baseline="0" dirty="0"/>
              <a:t> </a:t>
            </a:r>
            <a:r>
              <a:rPr lang="en-US" altLang="zh-CN" baseline="0" dirty="0"/>
              <a:t>prevent</a:t>
            </a:r>
            <a:r>
              <a:rPr lang="zh-CN" altLang="en-US" baseline="0" dirty="0"/>
              <a:t> </a:t>
            </a:r>
            <a:r>
              <a:rPr lang="en-US" altLang="zh-CN" baseline="0" dirty="0"/>
              <a:t>the</a:t>
            </a:r>
            <a:r>
              <a:rPr lang="zh-CN" altLang="en-US" baseline="0" dirty="0"/>
              <a:t> </a:t>
            </a:r>
            <a:r>
              <a:rPr lang="en-US" altLang="zh-CN" baseline="0" dirty="0"/>
              <a:t>queue</a:t>
            </a:r>
            <a:r>
              <a:rPr lang="zh-CN" altLang="en-US" baseline="0" dirty="0"/>
              <a:t> </a:t>
            </a:r>
            <a:r>
              <a:rPr lang="en-US" altLang="zh-CN" baseline="0" dirty="0"/>
              <a:t>from</a:t>
            </a:r>
            <a:r>
              <a:rPr lang="zh-CN" altLang="en-US" baseline="0" dirty="0"/>
              <a:t> </a:t>
            </a:r>
            <a:r>
              <a:rPr lang="en-US" altLang="zh-CN" baseline="0" dirty="0"/>
              <a:t>building</a:t>
            </a:r>
            <a:r>
              <a:rPr lang="zh-CN" altLang="en-US" baseline="0" dirty="0"/>
              <a:t> </a:t>
            </a:r>
            <a:r>
              <a:rPr lang="en-US" altLang="zh-CN" baseline="0" dirty="0"/>
              <a:t>up.</a:t>
            </a:r>
            <a:r>
              <a:rPr lang="zh-CN" altLang="en-US" baseline="0" dirty="0"/>
              <a:t> </a:t>
            </a:r>
            <a:endParaRPr lang="en-US" altLang="zh-CN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/>
              <a:t>We</a:t>
            </a:r>
            <a:r>
              <a:rPr lang="zh-CN" altLang="en-US" baseline="0" dirty="0"/>
              <a:t> </a:t>
            </a:r>
            <a:r>
              <a:rPr lang="en-US" altLang="zh-CN" baseline="0" dirty="0"/>
              <a:t>use</a:t>
            </a:r>
            <a:r>
              <a:rPr lang="zh-CN" altLang="en-US" baseline="0" dirty="0"/>
              <a:t> </a:t>
            </a:r>
            <a:r>
              <a:rPr lang="en-US" altLang="zh-CN" baseline="0" dirty="0"/>
              <a:t>two</a:t>
            </a:r>
            <a:r>
              <a:rPr lang="zh-CN" altLang="en-US" baseline="0" dirty="0"/>
              <a:t> </a:t>
            </a:r>
            <a:r>
              <a:rPr lang="en-US" altLang="zh-CN" baseline="0" dirty="0"/>
              <a:t>workloads</a:t>
            </a:r>
            <a:r>
              <a:rPr lang="zh-CN" altLang="en-US" baseline="0" dirty="0"/>
              <a:t> </a:t>
            </a:r>
            <a:r>
              <a:rPr lang="en-US" altLang="zh-CN" baseline="0" dirty="0"/>
              <a:t>to</a:t>
            </a:r>
            <a:r>
              <a:rPr lang="zh-CN" altLang="en-US" baseline="0" dirty="0"/>
              <a:t> </a:t>
            </a:r>
            <a:r>
              <a:rPr lang="en-US" altLang="zh-CN" baseline="0" dirty="0"/>
              <a:t>evaluate</a:t>
            </a:r>
            <a:r>
              <a:rPr lang="zh-CN" altLang="en-US" baseline="0" dirty="0"/>
              <a:t> </a:t>
            </a:r>
            <a:r>
              <a:rPr lang="en-US" altLang="zh-CN" baseline="0" dirty="0"/>
              <a:t>its</a:t>
            </a:r>
            <a:r>
              <a:rPr lang="zh-CN" altLang="en-US" baseline="0" dirty="0"/>
              <a:t> </a:t>
            </a:r>
            <a:r>
              <a:rPr lang="en-US" altLang="zh-CN" baseline="0" dirty="0"/>
              <a:t>effectiveness</a:t>
            </a:r>
            <a:r>
              <a:rPr lang="zh-CN" altLang="en-US" baseline="0" dirty="0"/>
              <a:t> </a:t>
            </a:r>
            <a:r>
              <a:rPr lang="en-US" altLang="zh-CN" baseline="0" dirty="0"/>
              <a:t>[click].</a:t>
            </a:r>
            <a:r>
              <a:rPr lang="zh-CN" altLang="en-US" baseline="0" dirty="0"/>
              <a:t> </a:t>
            </a:r>
            <a:r>
              <a:rPr lang="en-US" altLang="zh-CN" baseline="0" dirty="0"/>
              <a:t>Bulk</a:t>
            </a:r>
            <a:r>
              <a:rPr lang="zh-CN" altLang="en-US" baseline="0" dirty="0"/>
              <a:t> </a:t>
            </a:r>
            <a:r>
              <a:rPr lang="en-US" altLang="zh-CN" baseline="0" dirty="0"/>
              <a:t>download</a:t>
            </a:r>
            <a:r>
              <a:rPr lang="zh-CN" altLang="en-US" baseline="0" dirty="0"/>
              <a:t> </a:t>
            </a:r>
            <a:r>
              <a:rPr lang="en-US" altLang="zh-CN" baseline="0" dirty="0"/>
              <a:t>and</a:t>
            </a:r>
            <a:r>
              <a:rPr lang="zh-CN" altLang="en-US" baseline="0" dirty="0"/>
              <a:t> </a:t>
            </a:r>
            <a:r>
              <a:rPr lang="en-US" altLang="zh-CN" baseline="0" dirty="0"/>
              <a:t>receiving</a:t>
            </a:r>
            <a:r>
              <a:rPr lang="zh-CN" altLang="en-US" baseline="0" dirty="0"/>
              <a:t> </a:t>
            </a:r>
            <a:r>
              <a:rPr lang="en-US" altLang="zh-CN" baseline="0" dirty="0"/>
              <a:t>short</a:t>
            </a:r>
            <a:r>
              <a:rPr lang="zh-CN" altLang="en-US" baseline="0" dirty="0"/>
              <a:t> </a:t>
            </a:r>
            <a:r>
              <a:rPr lang="en-US" altLang="zh-CN" baseline="0" dirty="0"/>
              <a:t>Telegram</a:t>
            </a:r>
            <a:r>
              <a:rPr lang="zh-CN" altLang="en-US" baseline="0" dirty="0"/>
              <a:t> </a:t>
            </a:r>
            <a:r>
              <a:rPr lang="en-US" altLang="zh-CN" baseline="0" dirty="0"/>
              <a:t>messages</a:t>
            </a:r>
            <a:r>
              <a:rPr lang="zh-CN" altLang="en-US" baseline="0" dirty="0"/>
              <a:t> </a:t>
            </a:r>
            <a:r>
              <a:rPr lang="en-US" altLang="zh-CN" baseline="0" dirty="0"/>
              <a:t>when</a:t>
            </a:r>
            <a:r>
              <a:rPr lang="zh-CN" altLang="en-US" baseline="0" dirty="0"/>
              <a:t> </a:t>
            </a:r>
            <a:r>
              <a:rPr lang="en-US" altLang="zh-CN" baseline="0" dirty="0"/>
              <a:t>there</a:t>
            </a:r>
            <a:r>
              <a:rPr lang="zh-CN" altLang="en-US" baseline="0" dirty="0"/>
              <a:t> </a:t>
            </a:r>
            <a:r>
              <a:rPr lang="en-US" altLang="zh-CN" baseline="0" dirty="0"/>
              <a:t>is</a:t>
            </a:r>
            <a:r>
              <a:rPr lang="zh-CN" altLang="en-US" baseline="0" dirty="0"/>
              <a:t> </a:t>
            </a:r>
            <a:r>
              <a:rPr lang="en-US" altLang="zh-CN" baseline="0" dirty="0"/>
              <a:t>a</a:t>
            </a:r>
            <a:r>
              <a:rPr lang="zh-CN" altLang="en-US" baseline="0" dirty="0"/>
              <a:t> </a:t>
            </a:r>
            <a:r>
              <a:rPr lang="en-US" altLang="zh-CN" baseline="0" dirty="0"/>
              <a:t>concurrent</a:t>
            </a:r>
            <a:r>
              <a:rPr lang="zh-CN" altLang="en-US" baseline="0" dirty="0"/>
              <a:t> </a:t>
            </a:r>
            <a:r>
              <a:rPr lang="en-US" altLang="zh-CN" baseline="0" dirty="0"/>
              <a:t>transfer.</a:t>
            </a:r>
            <a:r>
              <a:rPr lang="zh-CN" altLang="en-US" baseline="0" dirty="0"/>
              <a:t> </a:t>
            </a:r>
            <a:r>
              <a:rPr lang="en-US" altLang="zh-CN" baseline="0" dirty="0"/>
              <a:t>As</a:t>
            </a:r>
            <a:r>
              <a:rPr lang="zh-CN" altLang="en-US" baseline="0" dirty="0"/>
              <a:t> </a:t>
            </a:r>
            <a:r>
              <a:rPr lang="en-US" altLang="zh-CN" baseline="0" dirty="0"/>
              <a:t>shown,</a:t>
            </a:r>
            <a:r>
              <a:rPr lang="zh-CN" altLang="en-US" baseline="0" dirty="0"/>
              <a:t> </a:t>
            </a:r>
            <a:r>
              <a:rPr lang="en-US" altLang="zh-CN" baseline="0" dirty="0"/>
              <a:t>the</a:t>
            </a:r>
            <a:r>
              <a:rPr lang="zh-CN" altLang="en-US" baseline="0" dirty="0"/>
              <a:t> </a:t>
            </a:r>
            <a:r>
              <a:rPr lang="en-US" altLang="zh-CN" baseline="0" dirty="0"/>
              <a:t>delay</a:t>
            </a:r>
            <a:r>
              <a:rPr lang="zh-CN" altLang="en-US" baseline="0" dirty="0"/>
              <a:t> </a:t>
            </a:r>
            <a:r>
              <a:rPr lang="en-US" altLang="zh-CN" baseline="0" dirty="0"/>
              <a:t>is</a:t>
            </a:r>
            <a:r>
              <a:rPr lang="zh-CN" altLang="en-US" baseline="0" dirty="0"/>
              <a:t> </a:t>
            </a:r>
            <a:r>
              <a:rPr lang="en-US" altLang="zh-CN" baseline="0" dirty="0"/>
              <a:t>substantially</a:t>
            </a:r>
            <a:r>
              <a:rPr lang="zh-CN" altLang="en-US" baseline="0" dirty="0"/>
              <a:t> </a:t>
            </a:r>
            <a:r>
              <a:rPr lang="en-US" altLang="zh-CN" baseline="0" dirty="0"/>
              <a:t>reduced</a:t>
            </a:r>
            <a:r>
              <a:rPr lang="zh-CN" altLang="en-US" baseline="0" dirty="0"/>
              <a:t> </a:t>
            </a:r>
            <a:r>
              <a:rPr lang="en-US" altLang="zh-CN" baseline="0" dirty="0"/>
              <a:t>for</a:t>
            </a:r>
            <a:r>
              <a:rPr lang="zh-CN" altLang="en-US" baseline="0" dirty="0"/>
              <a:t> </a:t>
            </a:r>
            <a:r>
              <a:rPr lang="en-US" altLang="zh-CN" baseline="0" dirty="0"/>
              <a:t>both</a:t>
            </a:r>
            <a:r>
              <a:rPr lang="zh-CN" altLang="en-US" baseline="0" dirty="0"/>
              <a:t> </a:t>
            </a:r>
            <a:r>
              <a:rPr lang="en-US" altLang="zh-CN" baseline="0" dirty="0"/>
              <a:t>workloads,</a:t>
            </a:r>
            <a:r>
              <a:rPr lang="zh-CN" altLang="en-US" baseline="0" dirty="0"/>
              <a:t> </a:t>
            </a:r>
            <a:r>
              <a:rPr lang="en-US" altLang="zh-CN" baseline="0" dirty="0"/>
              <a:t>and</a:t>
            </a:r>
            <a:r>
              <a:rPr lang="zh-CN" altLang="en-US" baseline="0" dirty="0"/>
              <a:t> </a:t>
            </a:r>
            <a:r>
              <a:rPr lang="en-US" altLang="zh-CN" baseline="0" dirty="0"/>
              <a:t>the</a:t>
            </a:r>
            <a:r>
              <a:rPr lang="zh-CN" altLang="en-US" baseline="0" dirty="0"/>
              <a:t> </a:t>
            </a:r>
            <a:r>
              <a:rPr lang="en-US" altLang="zh-CN" baseline="0" dirty="0"/>
              <a:t>throughput</a:t>
            </a:r>
            <a:r>
              <a:rPr lang="zh-CN" altLang="en-US" baseline="0" dirty="0"/>
              <a:t> </a:t>
            </a:r>
            <a:r>
              <a:rPr lang="en-US" altLang="zh-CN" baseline="0" dirty="0"/>
              <a:t>of</a:t>
            </a:r>
            <a:r>
              <a:rPr lang="zh-CN" altLang="en-US" baseline="0" dirty="0"/>
              <a:t> </a:t>
            </a:r>
            <a:r>
              <a:rPr lang="en-US" altLang="zh-CN" baseline="0" dirty="0"/>
              <a:t>bulk</a:t>
            </a:r>
            <a:r>
              <a:rPr lang="zh-CN" altLang="en-US" baseline="0" dirty="0"/>
              <a:t> </a:t>
            </a:r>
            <a:r>
              <a:rPr lang="en-US" altLang="zh-CN" baseline="0" dirty="0"/>
              <a:t>download</a:t>
            </a:r>
            <a:r>
              <a:rPr lang="zh-CN" altLang="en-US" baseline="0" dirty="0"/>
              <a:t> </a:t>
            </a:r>
            <a:r>
              <a:rPr lang="en-US" altLang="zh-CN" baseline="0" dirty="0"/>
              <a:t>is</a:t>
            </a:r>
            <a:r>
              <a:rPr lang="zh-CN" altLang="en-US" baseline="0" dirty="0"/>
              <a:t> </a:t>
            </a:r>
            <a:r>
              <a:rPr lang="en-US" altLang="zh-CN" baseline="0" dirty="0"/>
              <a:t>only</a:t>
            </a:r>
            <a:r>
              <a:rPr lang="zh-CN" altLang="en-US" baseline="0" dirty="0"/>
              <a:t> </a:t>
            </a:r>
            <a:r>
              <a:rPr lang="en-US" altLang="zh-CN" baseline="0" dirty="0"/>
              <a:t>marginally</a:t>
            </a:r>
            <a:r>
              <a:rPr lang="zh-CN" altLang="en-US" baseline="0" dirty="0"/>
              <a:t> </a:t>
            </a:r>
            <a:r>
              <a:rPr lang="en-US" altLang="zh-CN" baseline="0" dirty="0"/>
              <a:t>reduced</a:t>
            </a:r>
            <a:r>
              <a:rPr lang="zh-CN" altLang="en-US" baseline="0" dirty="0"/>
              <a:t> </a:t>
            </a:r>
            <a:r>
              <a:rPr lang="en-US" altLang="zh-CN" baseline="0" dirty="0"/>
              <a:t>[click].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56444-6E8D-B94C-9582-853B4DD2B7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237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now</a:t>
            </a:r>
            <a:r>
              <a:rPr lang="zh-CN" altLang="en-US" baseline="0" dirty="0"/>
              <a:t> </a:t>
            </a:r>
            <a:r>
              <a:rPr lang="en-US" altLang="zh-CN" baseline="0" dirty="0"/>
              <a:t>move</a:t>
            </a:r>
            <a:r>
              <a:rPr lang="zh-CN" altLang="en-US" baseline="0" dirty="0"/>
              <a:t> </a:t>
            </a:r>
            <a:r>
              <a:rPr lang="en-US" altLang="zh-CN" baseline="0" dirty="0"/>
              <a:t>on</a:t>
            </a:r>
            <a:r>
              <a:rPr lang="zh-CN" altLang="en-US" baseline="0" dirty="0"/>
              <a:t> </a:t>
            </a:r>
            <a:r>
              <a:rPr lang="en-US" altLang="zh-CN" baseline="0" dirty="0"/>
              <a:t>to</a:t>
            </a:r>
            <a:r>
              <a:rPr lang="zh-CN" altLang="en-US" baseline="0" dirty="0"/>
              <a:t> </a:t>
            </a:r>
            <a:r>
              <a:rPr lang="en-US" altLang="zh-CN" baseline="0" dirty="0"/>
              <a:t>the</a:t>
            </a:r>
            <a:r>
              <a:rPr lang="zh-CN" altLang="en-US" baseline="0" dirty="0"/>
              <a:t> </a:t>
            </a:r>
            <a:r>
              <a:rPr lang="en-US" altLang="zh-CN" baseline="0" dirty="0"/>
              <a:t>network</a:t>
            </a:r>
            <a:r>
              <a:rPr lang="zh-CN" altLang="en-US" baseline="0" dirty="0"/>
              <a:t> </a:t>
            </a:r>
            <a:r>
              <a:rPr lang="en-US" altLang="zh-CN" baseline="0" dirty="0"/>
              <a:t>handover</a:t>
            </a:r>
            <a:r>
              <a:rPr lang="zh-CN" altLang="en-US" baseline="0" dirty="0"/>
              <a:t> </a:t>
            </a:r>
            <a:r>
              <a:rPr lang="en-US" altLang="zh-CN" baseline="0" dirty="0"/>
              <a:t>performance.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56444-6E8D-B94C-9582-853B4DD2B7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875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prerequisite for measuring handovers is to monitor the network state change. We capture the state of each network interface from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ConnectivityManager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Wear OS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background. The state information includes whether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network interface is up, and whether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provides actual network connectivity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when a smartwatch is associating with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AP, its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available but not yet connected.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experiment focuses on understanding handovers from BT to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keep both BT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enabled on the wearable and let the Wear OS use the default network management policy. We use the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commercial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tinyCam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security camera app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generate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real-time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streaming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traffic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TinyCam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requires continuous network connectivity to stream real-time video captured from an IP camera to a wearable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During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experiment,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puts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smartphone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desk,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moves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away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paired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smartwatch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wearing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wrist.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56444-6E8D-B94C-9582-853B4DD2B7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428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figure</a:t>
            </a:r>
            <a:r>
              <a:rPr lang="zh-CN" altLang="en-US" baseline="0" dirty="0"/>
              <a:t> </a:t>
            </a:r>
            <a:r>
              <a:rPr lang="en-US" altLang="zh-CN" baseline="0" dirty="0"/>
              <a:t>shows</a:t>
            </a:r>
            <a:r>
              <a:rPr lang="zh-CN" altLang="en-US" baseline="0" dirty="0"/>
              <a:t> </a:t>
            </a:r>
            <a:r>
              <a:rPr lang="en-US" altLang="zh-CN" baseline="0" dirty="0"/>
              <a:t>the video</a:t>
            </a:r>
            <a:r>
              <a:rPr lang="zh-CN" altLang="en-US" baseline="0" dirty="0"/>
              <a:t> </a:t>
            </a:r>
            <a:r>
              <a:rPr lang="en-US" altLang="zh-CN" baseline="0" dirty="0"/>
              <a:t>throughput</a:t>
            </a:r>
            <a:r>
              <a:rPr lang="zh-CN" altLang="en-US" baseline="0" dirty="0"/>
              <a:t> </a:t>
            </a:r>
            <a:r>
              <a:rPr lang="en-US" altLang="zh-CN" baseline="0" dirty="0"/>
              <a:t>and</a:t>
            </a:r>
            <a:r>
              <a:rPr lang="zh-CN" altLang="en-US" baseline="0" dirty="0"/>
              <a:t> </a:t>
            </a:r>
            <a:r>
              <a:rPr lang="en-US" altLang="zh-CN" baseline="0" dirty="0"/>
              <a:t>frame OWD</a:t>
            </a:r>
            <a:r>
              <a:rPr lang="zh-CN" altLang="en-US" baseline="0" dirty="0"/>
              <a:t> </a:t>
            </a:r>
            <a:r>
              <a:rPr lang="en-US" altLang="zh-CN" baseline="0" dirty="0"/>
              <a:t>during</a:t>
            </a:r>
            <a:r>
              <a:rPr lang="zh-CN" altLang="en-US" baseline="0" dirty="0"/>
              <a:t> </a:t>
            </a:r>
            <a:r>
              <a:rPr lang="en-US" altLang="zh-CN" baseline="0" dirty="0"/>
              <a:t>the</a:t>
            </a:r>
            <a:r>
              <a:rPr lang="zh-CN" altLang="en-US" baseline="0" dirty="0"/>
              <a:t> </a:t>
            </a:r>
            <a:r>
              <a:rPr lang="en-US" altLang="zh-CN" baseline="0" dirty="0"/>
              <a:t>handover.</a:t>
            </a:r>
            <a:r>
              <a:rPr lang="zh-CN" altLang="en-US" baseline="0" dirty="0"/>
              <a:t> </a:t>
            </a:r>
            <a:r>
              <a:rPr lang="en-US" altLang="zh-CN" baseline="0" dirty="0"/>
              <a:t>As</a:t>
            </a:r>
            <a:r>
              <a:rPr lang="zh-CN" altLang="en-US" baseline="0" dirty="0"/>
              <a:t> </a:t>
            </a:r>
            <a:r>
              <a:rPr lang="en-US" altLang="zh-CN" baseline="0" dirty="0"/>
              <a:t>shown,</a:t>
            </a:r>
            <a:r>
              <a:rPr lang="zh-CN" altLang="en-US" baseline="0" dirty="0"/>
              <a:t> </a:t>
            </a:r>
            <a:r>
              <a:rPr lang="en-US" altLang="zh-CN" baseline="0" dirty="0"/>
              <a:t>the</a:t>
            </a:r>
            <a:r>
              <a:rPr lang="zh-CN" altLang="en-US" baseline="0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QoE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severely degrades during the handover. At around 6s, the app stops receiving the video data from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SmartCam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the BT throughput drops to zero. The video transmission resumes over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around 77s, with high frame OWD observed at the beginning.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56444-6E8D-B94C-9582-853B4DD2B7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449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understand the root cause of the high handover delay, we break it down into four phases based on the captured network state information, as shown in the bottom plot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[click]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P1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BT is still connected but data cannot be actually transmitted due to poor signal strength,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[click]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P2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network is available,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[click]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P3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 association period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available but not connected, and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[click]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P4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connected but there is no application data transmission.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56444-6E8D-B94C-9582-853B4DD2B7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58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Networking</a:t>
            </a:r>
            <a:r>
              <a:rPr lang="en-US" baseline="0" dirty="0"/>
              <a:t> on wearable devices is becoming increasingly important as fueled by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new hardware, OS support and applications. Take smartwatches as an example, millions of Wear OS and Apple watches have been shipped during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year. Comparing to a traditional watch, one main feature of a smartwatch lies in its capability of running diverse third-party apps. Today’s wearables are also usually equipped with multiple network interfaces, such as Bluetooth and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some of the high-end watches even support cellular and NFC, making the network traffic grow faster and faster.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56444-6E8D-B94C-9582-853B4DD2B7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787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analysis reveals two sources of delay that contribute to the overall handover delay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delay from the Wear OS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composed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P1, P2, and P3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the default network management policy of Wear OS, when BT is connected,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not available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 if the device is under the coverage of both BT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In this case, when the wearable moves away from the BT coverage, the Wear OS needs to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first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wait until the BT connectivity is completely lost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then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turn on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interface (P2), and finally perform an AP association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[click].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whole process incurs a long period of time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due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reactive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nature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Wear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56444-6E8D-B94C-9582-853B4DD2B75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318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Another</a:t>
            </a:r>
            <a:r>
              <a:rPr lang="zh-CN" altLang="en-US" baseline="0" dirty="0"/>
              <a:t> </a:t>
            </a:r>
            <a:r>
              <a:rPr lang="en-US" altLang="zh-CN" baseline="0" dirty="0"/>
              <a:t>source</a:t>
            </a:r>
            <a:r>
              <a:rPr lang="zh-CN" altLang="en-US" baseline="0" dirty="0"/>
              <a:t> </a:t>
            </a:r>
            <a:r>
              <a:rPr lang="en-US" altLang="zh-CN" baseline="0" dirty="0"/>
              <a:t>is</a:t>
            </a:r>
            <a:r>
              <a:rPr lang="zh-CN" altLang="en-US" baseline="0" dirty="0"/>
              <a:t> </a:t>
            </a:r>
            <a:r>
              <a:rPr lang="en-US" altLang="zh-CN" baseline="0" dirty="0"/>
              <a:t>the</a:t>
            </a:r>
            <a:r>
              <a:rPr lang="zh-CN" altLang="en-US" baseline="0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Delay Incurred by the Wearable App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shown,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 after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gains its connectivity after P3, the app still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spend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during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P4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 the actual data transfer resumes over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P4 is very likely attributed to the app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poor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handover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logic. Unfortunately, since Wear OS does not provide an API for seamlessly migrating data transfers between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networks, wearable apps need to implement their own data migration logic at the app layer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[click]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Doing so is tedious and challenging for average app developers.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56444-6E8D-B94C-9582-853B4DD2B75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2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confirm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this,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compare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P4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well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overall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handover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interruption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tinyCam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RTApp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 simple app developed by us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emulate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traffic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tinyCam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improved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handover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logic,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basically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polls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detect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newly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connected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interface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handover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immediately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resumes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transfer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connected.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RTApp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much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lower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P4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tinyCam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uch a disparity of the P4 duration causes the two apps’ vastly different handover duration shown in Table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[click].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56444-6E8D-B94C-9582-853B4DD2B75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297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now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solution that reduces the handover delay.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important reason for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 handover performance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Wear OS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its reactive nature,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connectivity is not established until the BT connectivity is fully torn down. Our scheme instead predicts a BT-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handover by monitoring the BT channel quality. When the quality drops below a threshold,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proactively perform a handover to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examine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variants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proposed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solution,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establish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performing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handovers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on-demand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fashion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pre-establish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always maintain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connectivity to further speed up the handover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shows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effectiveness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solution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[click].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Both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variants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significantly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handover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delay.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V2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better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V1,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higher radio energy consumption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56444-6E8D-B94C-9582-853B4DD2B75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93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summarize,</a:t>
            </a:r>
            <a:r>
              <a:rPr lang="zh-CN" altLang="en-US" baseline="0" dirty="0"/>
              <a:t> </a:t>
            </a:r>
            <a:r>
              <a:rPr lang="en-US" altLang="zh-CN" baseline="0" dirty="0"/>
              <a:t>we</a:t>
            </a:r>
            <a:r>
              <a:rPr lang="zh-CN" altLang="en-US" baseline="0" dirty="0"/>
              <a:t> </a:t>
            </a:r>
            <a:r>
              <a:rPr lang="en-US" altLang="zh-CN" baseline="0" dirty="0"/>
              <a:t>conducted</a:t>
            </a:r>
            <a:r>
              <a:rPr lang="zh-CN" altLang="en-US" baseline="0" dirty="0"/>
              <a:t> </a:t>
            </a:r>
            <a:r>
              <a:rPr lang="en-US" altLang="zh-CN" baseline="0" dirty="0"/>
              <a:t>a</a:t>
            </a:r>
            <a:r>
              <a:rPr lang="zh-CN" altLang="en-US" baseline="0" dirty="0"/>
              <a:t> </a:t>
            </a:r>
            <a:r>
              <a:rPr lang="en-US" altLang="zh-CN" baseline="0" dirty="0"/>
              <a:t>first</a:t>
            </a:r>
            <a:r>
              <a:rPr lang="zh-CN" altLang="en-US" baseline="0" dirty="0"/>
              <a:t> </a:t>
            </a:r>
            <a:r>
              <a:rPr lang="en-US" altLang="zh-CN" baseline="0" dirty="0"/>
              <a:t>in-depth</a:t>
            </a:r>
            <a:r>
              <a:rPr lang="zh-CN" altLang="en-US" baseline="0" dirty="0"/>
              <a:t> </a:t>
            </a:r>
            <a:r>
              <a:rPr lang="en-US" altLang="zh-CN" baseline="0" dirty="0"/>
              <a:t>study</a:t>
            </a:r>
            <a:r>
              <a:rPr lang="zh-CN" altLang="en-US" baseline="0" dirty="0"/>
              <a:t> </a:t>
            </a:r>
            <a:r>
              <a:rPr lang="en-US" altLang="zh-CN" baseline="0" dirty="0"/>
              <a:t>on</a:t>
            </a:r>
            <a:r>
              <a:rPr lang="zh-CN" altLang="en-US" baseline="0" dirty="0"/>
              <a:t> </a:t>
            </a:r>
            <a:r>
              <a:rPr lang="en-US" altLang="zh-CN" baseline="0" dirty="0"/>
              <a:t>the</a:t>
            </a:r>
            <a:r>
              <a:rPr lang="zh-CN" altLang="en-US" baseline="0" dirty="0"/>
              <a:t> </a:t>
            </a:r>
            <a:r>
              <a:rPr lang="en-US" altLang="zh-CN" baseline="0" dirty="0"/>
              <a:t>networking</a:t>
            </a:r>
            <a:r>
              <a:rPr lang="zh-CN" altLang="en-US" baseline="0" dirty="0"/>
              <a:t> </a:t>
            </a:r>
            <a:r>
              <a:rPr lang="en-US" altLang="zh-CN" baseline="0" dirty="0"/>
              <a:t>perf</a:t>
            </a:r>
            <a:r>
              <a:rPr lang="zh-CN" altLang="en-US" baseline="0" dirty="0"/>
              <a:t> </a:t>
            </a:r>
            <a:r>
              <a:rPr lang="en-US" altLang="zh-CN" baseline="0" dirty="0"/>
              <a:t>of</a:t>
            </a:r>
            <a:r>
              <a:rPr lang="zh-CN" altLang="en-US" baseline="0" dirty="0"/>
              <a:t> </a:t>
            </a:r>
            <a:r>
              <a:rPr lang="en-US" altLang="zh-CN" baseline="0" dirty="0"/>
              <a:t>Wear</a:t>
            </a:r>
            <a:r>
              <a:rPr lang="zh-CN" altLang="en-US" baseline="0" dirty="0"/>
              <a:t> </a:t>
            </a:r>
            <a:r>
              <a:rPr lang="en-US" altLang="zh-CN" baseline="0" dirty="0"/>
              <a:t>OS</a:t>
            </a:r>
            <a:r>
              <a:rPr lang="zh-CN" altLang="en-US" baseline="0" dirty="0"/>
              <a:t> </a:t>
            </a:r>
            <a:r>
              <a:rPr lang="en-US" altLang="zh-CN" baseline="0" dirty="0"/>
              <a:t>by</a:t>
            </a:r>
            <a:r>
              <a:rPr lang="zh-CN" altLang="en-US" baseline="0" dirty="0"/>
              <a:t> </a:t>
            </a:r>
            <a:r>
              <a:rPr lang="en-US" altLang="zh-CN" baseline="0" dirty="0"/>
              <a:t>developing</a:t>
            </a:r>
            <a:r>
              <a:rPr lang="zh-CN" altLang="en-US" baseline="0" dirty="0"/>
              <a:t> </a:t>
            </a:r>
            <a:r>
              <a:rPr lang="en-US" altLang="zh-CN" baseline="0" dirty="0"/>
              <a:t>a</a:t>
            </a:r>
            <a:r>
              <a:rPr lang="zh-CN" altLang="en-US" baseline="0" dirty="0"/>
              <a:t> </a:t>
            </a:r>
            <a:r>
              <a:rPr lang="en-US" altLang="zh-CN" baseline="0" dirty="0"/>
              <a:t>suite of tools.</a:t>
            </a:r>
            <a:r>
              <a:rPr lang="zh-CN" altLang="en-US" baseline="0" dirty="0"/>
              <a:t> </a:t>
            </a:r>
            <a:r>
              <a:rPr lang="en-US" altLang="zh-CN" baseline="0" dirty="0"/>
              <a:t>Leveraging</a:t>
            </a:r>
            <a:r>
              <a:rPr lang="zh-CN" altLang="en-US" baseline="0" dirty="0"/>
              <a:t> </a:t>
            </a:r>
            <a:r>
              <a:rPr lang="en-US" altLang="zh-CN" baseline="0" dirty="0"/>
              <a:t>our</a:t>
            </a:r>
            <a:r>
              <a:rPr lang="zh-CN" altLang="en-US" baseline="0" dirty="0"/>
              <a:t> </a:t>
            </a:r>
            <a:r>
              <a:rPr lang="en-US" altLang="zh-CN" baseline="0" dirty="0"/>
              <a:t>toolkit,</a:t>
            </a:r>
            <a:r>
              <a:rPr lang="zh-CN" altLang="en-US" baseline="0" dirty="0"/>
              <a:t> </a:t>
            </a:r>
            <a:r>
              <a:rPr lang="en-US" altLang="zh-CN" baseline="0" dirty="0"/>
              <a:t>we</a:t>
            </a:r>
            <a:r>
              <a:rPr lang="zh-CN" altLang="en-US" baseline="0" dirty="0"/>
              <a:t> </a:t>
            </a:r>
            <a:r>
              <a:rPr lang="en-US" altLang="zh-CN" baseline="0" dirty="0"/>
              <a:t>identified,</a:t>
            </a:r>
            <a:r>
              <a:rPr lang="zh-CN" altLang="en-US" baseline="0" dirty="0"/>
              <a:t> </a:t>
            </a:r>
            <a:r>
              <a:rPr lang="en-US" altLang="zh-CN" baseline="0" dirty="0"/>
              <a:t>analyzed,</a:t>
            </a:r>
            <a:r>
              <a:rPr lang="zh-CN" altLang="en-US" baseline="0" dirty="0"/>
              <a:t> </a:t>
            </a:r>
            <a:r>
              <a:rPr lang="en-US" altLang="zh-CN" baseline="0" dirty="0"/>
              <a:t>and</a:t>
            </a:r>
            <a:r>
              <a:rPr lang="zh-CN" altLang="en-US" baseline="0" dirty="0"/>
              <a:t> </a:t>
            </a:r>
            <a:r>
              <a:rPr lang="en-US" altLang="zh-CN" baseline="0" dirty="0"/>
              <a:t>mitigated</a:t>
            </a:r>
            <a:r>
              <a:rPr lang="zh-CN" altLang="en-US" baseline="0" dirty="0"/>
              <a:t> </a:t>
            </a:r>
            <a:r>
              <a:rPr lang="en-US" altLang="zh-CN" baseline="0" dirty="0"/>
              <a:t>several</a:t>
            </a:r>
            <a:r>
              <a:rPr lang="zh-CN" altLang="en-US" baseline="0" dirty="0"/>
              <a:t> </a:t>
            </a:r>
            <a:r>
              <a:rPr lang="en-US" altLang="zh-CN" baseline="0" dirty="0"/>
              <a:t>performance</a:t>
            </a:r>
            <a:r>
              <a:rPr lang="zh-CN" altLang="en-US" baseline="0" dirty="0"/>
              <a:t> </a:t>
            </a:r>
            <a:r>
              <a:rPr lang="en-US" altLang="zh-CN" baseline="0" dirty="0"/>
              <a:t>issues</a:t>
            </a:r>
            <a:r>
              <a:rPr lang="zh-CN" altLang="en-US" baseline="0" dirty="0"/>
              <a:t> </a:t>
            </a:r>
            <a:r>
              <a:rPr lang="en-US" altLang="zh-CN" baseline="0" dirty="0"/>
              <a:t>of</a:t>
            </a:r>
            <a:r>
              <a:rPr lang="zh-CN" altLang="en-US" baseline="0" dirty="0"/>
              <a:t> </a:t>
            </a:r>
            <a:r>
              <a:rPr lang="en-US" altLang="zh-CN" baseline="0" dirty="0"/>
              <a:t>wearable</a:t>
            </a:r>
            <a:r>
              <a:rPr lang="zh-CN" altLang="en-US" baseline="0" dirty="0"/>
              <a:t> </a:t>
            </a:r>
            <a:r>
              <a:rPr lang="en-US" altLang="zh-CN" baseline="0" dirty="0"/>
              <a:t>networking.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believe our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findings provide key knowledge and experiences for improving the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networking subsystem of future wearable operating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systems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56444-6E8D-B94C-9582-853B4DD2B75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055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baseline="0" dirty="0"/>
              <a:t> </a:t>
            </a:r>
            <a:r>
              <a:rPr lang="en-US" altLang="zh-CN" baseline="0" dirty="0"/>
              <a:t>listening.</a:t>
            </a:r>
            <a:r>
              <a:rPr lang="zh-CN" altLang="en-US" baseline="0" dirty="0"/>
              <a:t> </a:t>
            </a:r>
            <a:r>
              <a:rPr lang="en-US" altLang="zh-CN" baseline="0" dirty="0"/>
              <a:t>And</a:t>
            </a:r>
            <a:r>
              <a:rPr lang="zh-CN" altLang="en-US" baseline="0" dirty="0"/>
              <a:t> </a:t>
            </a:r>
            <a:r>
              <a:rPr lang="en-US" altLang="zh-CN" baseline="0" dirty="0"/>
              <a:t>I’m</a:t>
            </a:r>
            <a:r>
              <a:rPr lang="zh-CN" altLang="en-US" baseline="0" dirty="0"/>
              <a:t> </a:t>
            </a:r>
            <a:r>
              <a:rPr lang="en-US" altLang="zh-CN" baseline="0" dirty="0"/>
              <a:t>to</a:t>
            </a:r>
            <a:r>
              <a:rPr lang="zh-CN" altLang="en-US" baseline="0" dirty="0"/>
              <a:t> </a:t>
            </a:r>
            <a:r>
              <a:rPr lang="en-US" altLang="zh-CN" baseline="0" dirty="0"/>
              <a:t>ready</a:t>
            </a:r>
            <a:r>
              <a:rPr lang="zh-CN" altLang="en-US" baseline="0" dirty="0"/>
              <a:t> </a:t>
            </a:r>
            <a:r>
              <a:rPr lang="en-US" altLang="zh-CN" baseline="0" dirty="0"/>
              <a:t>to</a:t>
            </a:r>
            <a:r>
              <a:rPr lang="zh-CN" altLang="en-US" baseline="0" dirty="0"/>
              <a:t> </a:t>
            </a:r>
            <a:r>
              <a:rPr lang="en-US" altLang="zh-CN" baseline="0" dirty="0"/>
              <a:t>take</a:t>
            </a:r>
            <a:r>
              <a:rPr lang="zh-CN" altLang="en-US" baseline="0" dirty="0"/>
              <a:t> </a:t>
            </a:r>
            <a:r>
              <a:rPr lang="en-US" altLang="zh-CN" baseline="0" dirty="0"/>
              <a:t>questions.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56444-6E8D-B94C-9582-853B4DD2B75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1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Wearable networking is also different from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smartphone networking that has been well-studied in the past decade. 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most of the time a wearable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transfers data with BT,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whose many characteristics are different from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cellular that dominate the smartphone interface usage. Bluetooth has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protocol stack and different working modes.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consists of higher-layer protocols realized in the OS host and lower-layer functions implemented in the controller that resides on the BT chip. The host and controller are bridged by the Host-Controller Interface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HCI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where control commands and data packets are exchanged.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56444-6E8D-B94C-9582-853B4DD2B7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65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Second, a wearable oftentimes does not directly access the Internet, instead, it uses its paired smartphone as a “gateway”, which, if not carefully designed, may incur additional performance degradation. Specifically,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since Bluetooth by default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 not speak TCP/IP, the wearable OS typically introduces a pair of proxies on the smartphone and the wearable to bridge TCP/IP and BT. For the phone-side proxy, it maintains TCP connections to remote servers on behalf of the wearable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[click]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wearable-side proxy also maintains local TCP connections with client apps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[click]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way, everything becomes transparent to the client and server application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56444-6E8D-B94C-9582-853B4DD2B7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76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</a:t>
            </a:r>
            <a:r>
              <a:rPr lang="en-US" baseline="0" dirty="0"/>
              <a:t> but not least,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due to BT’s short range, network handover could occur on a wearable: when it moves away from the paired phone, the BT session will be torn down and the wearable has to use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LTE to communicate with the external world.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56444-6E8D-B94C-9582-853B4DD2B7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4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Despite the increased popularity of wearables in mobile computer family, networking of wearables is still under-explored. Several efforts have been made towards understanding the OS execution performance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[click]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power management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[click]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user interface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[click]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applications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[click]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However, the networking performance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[click]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application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QoE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not well-studied on wearables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[click]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56444-6E8D-B94C-9582-853B4DD2B7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04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fill this critical</a:t>
            </a:r>
            <a:r>
              <a:rPr lang="en-US" baseline="0" dirty="0"/>
              <a:t> </a:t>
            </a:r>
            <a:r>
              <a:rPr lang="en-US" dirty="0"/>
              <a:t>gap, we develop a holistic</a:t>
            </a:r>
            <a:r>
              <a:rPr lang="en-US" baseline="0" dirty="0"/>
              <a:t> testbed 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cover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 usage scenarios for a wearable to communicate with the external world. They include communicating locally with the phone over BT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[click]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accessing the Internet directly with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/LTE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[click]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as well as surfing the Internet via the smartphone as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gateway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[click]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also employ an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IP camera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stream real-time video to smartphones and smartwatches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56444-6E8D-B94C-9582-853B4DD2B7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05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Given a lack of tools for measuring and analyzing wearable network performance especially over B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luetooth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</a:t>
            </a:r>
            <a:r>
              <a:rPr lang="en-US" baseline="0" dirty="0"/>
              <a:t>e also develop a suite of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measurement tools. They consist of software programs for both active and passive measurements.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active measurements, we develop a custom server application running on the server and a custom client app running on the wearable. The client and server apps can exchange data using two traffic patterns: bulk data transfer and constant bitrate traffic. Our application also allows automatic reconnection upon network failure for testing the handover support.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passive measurements,</a:t>
            </a:r>
            <a:r>
              <a:rPr lang="en-US" baseline="0" dirty="0"/>
              <a:t> we collect network traces on different entities and layers to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comprehensively examine not only each of the individual components, but also the cross-device, cross-protocol, and cross-layer interplay.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toolkit is written in about 3000 LoC and can be found on GitHub.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56444-6E8D-B94C-9582-853B4DD2B7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00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Leveraging our measurement infrastructure,</a:t>
            </a:r>
            <a:r>
              <a:rPr lang="en-US" baseline="0" dirty="0"/>
              <a:t> we are able to </a:t>
            </a:r>
            <a:r>
              <a:rPr lang="en-US" altLang="zh-CN" baseline="0" dirty="0"/>
              <a:t>examine</a:t>
            </a:r>
            <a:r>
              <a:rPr lang="zh-CN" altLang="en-US" baseline="0" dirty="0"/>
              <a:t> </a:t>
            </a:r>
            <a:r>
              <a:rPr lang="en-US" baseline="0" dirty="0"/>
              <a:t>different aspects of the wearable networking stack. This is an overview of our measurement findings regarding the key aspects. In this talk, I will only go over first </a:t>
            </a:r>
            <a:r>
              <a:rPr lang="en-US" altLang="zh-CN" baseline="0" dirty="0"/>
              <a:t>two</a:t>
            </a:r>
            <a:r>
              <a:rPr lang="zh-CN" altLang="en-US" baseline="0" dirty="0"/>
              <a:t> </a:t>
            </a:r>
            <a:r>
              <a:rPr lang="en-US" baseline="0" dirty="0"/>
              <a:t>due to the limited time. Details about the other two can be found in the paper.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56444-6E8D-B94C-9582-853B4DD2B7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0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80F4-7668-C544-8150-0B7924D978A3}" type="datetime1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DBC-4410-1F4A-876E-616DBE07B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1AE8-220E-C04B-B0DB-34FAB43ADD4F}" type="datetime1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DBC-4410-1F4A-876E-616DBE07B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2E8D-3493-B44F-9A75-34EB0C63CEE5}" type="datetime1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DBC-4410-1F4A-876E-616DBE07B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26EA-E642-5D45-BA69-6D6F74B88BE4}" type="datetime1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DBC-4410-1F4A-876E-616DBE07B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0F83B-82D4-7349-8C07-D2573DC53E03}" type="datetime1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DBC-4410-1F4A-876E-616DBE07B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C853-C870-FB4D-A74C-5DD23A60C3CA}" type="datetime1">
              <a:rPr lang="en-US" smtClean="0"/>
              <a:t>6/8/21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DBC-4410-1F4A-876E-616DBE07B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EEBDC-A579-774B-AE96-086DB3510C4A}" type="datetime1">
              <a:rPr lang="en-US" smtClean="0"/>
              <a:t>6/8/21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DBC-4410-1F4A-876E-616DBE07B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9A5F-6F12-5E4B-8760-5A8CF2C63B37}" type="datetime1">
              <a:rPr lang="en-US" smtClean="0"/>
              <a:t>6/8/21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DBC-4410-1F4A-876E-616DBE07B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4EA5-8213-594C-AEB1-0B057B6008BC}" type="datetime1">
              <a:rPr lang="en-US" smtClean="0"/>
              <a:t>6/8/21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DBC-4410-1F4A-876E-616DBE07B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F0A3C-3A20-3E44-B29F-AA3FDB296213}" type="datetime1">
              <a:rPr lang="en-US" smtClean="0"/>
              <a:t>6/8/21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DBC-4410-1F4A-876E-616DBE07B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4447-717C-A54B-A2F5-CEBC402C4CFF}" type="datetime1">
              <a:rPr lang="en-US" smtClean="0"/>
              <a:t>6/8/21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DBC-4410-1F4A-876E-616DBE07B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DCDB6-44F2-6E45-BCA0-B864F75C3626}" type="datetime1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DADBC-4410-1F4A-876E-616DBE07B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7.png"/><Relationship Id="rId5" Type="http://schemas.openxmlformats.org/officeDocument/2006/relationships/image" Target="../media/image8.png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520" y="912156"/>
            <a:ext cx="11246070" cy="1757471"/>
          </a:xfrm>
        </p:spPr>
        <p:txBody>
          <a:bodyPr>
            <a:noAutofit/>
          </a:bodyPr>
          <a:lstStyle/>
          <a:p>
            <a:r>
              <a:rPr lang="en-US" sz="4800" dirty="0">
                <a:latin typeface="+mn-lt"/>
                <a:ea typeface="Helvetica" charset="0"/>
                <a:cs typeface="Helvetica" charset="0"/>
              </a:rPr>
              <a:t>Understanding the Networking Performance </a:t>
            </a:r>
            <a:br>
              <a:rPr lang="en-US" sz="4800" dirty="0">
                <a:latin typeface="+mn-lt"/>
                <a:ea typeface="Helvetica" charset="0"/>
                <a:cs typeface="Helvetica" charset="0"/>
              </a:rPr>
            </a:br>
            <a:r>
              <a:rPr lang="en-US" sz="4800" dirty="0">
                <a:latin typeface="+mn-lt"/>
                <a:ea typeface="Helvetica" charset="0"/>
                <a:cs typeface="Helvetica" charset="0"/>
              </a:rPr>
              <a:t>of Wear 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2815" y="3385438"/>
            <a:ext cx="9144000" cy="864859"/>
          </a:xfrm>
        </p:spPr>
        <p:txBody>
          <a:bodyPr>
            <a:noAutofit/>
          </a:bodyPr>
          <a:lstStyle/>
          <a:p>
            <a:r>
              <a:rPr lang="en-US" sz="2800" b="1" u="sng" dirty="0">
                <a:solidFill>
                  <a:schemeClr val="accent1"/>
                </a:solidFill>
                <a:ea typeface="Helvetica" charset="0"/>
                <a:cs typeface="Helvetica" charset="0"/>
              </a:rPr>
              <a:t>Xiao Zhu</a:t>
            </a:r>
            <a:r>
              <a:rPr lang="en-US" sz="2800" baseline="30000" dirty="0">
                <a:solidFill>
                  <a:schemeClr val="tx2"/>
                </a:solidFill>
                <a:ea typeface="Helvetica" charset="0"/>
                <a:cs typeface="Helvetica" charset="0"/>
              </a:rPr>
              <a:t>1</a:t>
            </a:r>
            <a:r>
              <a:rPr lang="zh-CN" altLang="en-US" sz="2800" dirty="0">
                <a:solidFill>
                  <a:schemeClr val="tx2"/>
                </a:solidFill>
                <a:ea typeface="Helvetica" charset="0"/>
                <a:cs typeface="Helvetica" charset="0"/>
              </a:rPr>
              <a:t>    </a:t>
            </a:r>
            <a:r>
              <a:rPr lang="en-US" altLang="zh-CN" sz="2800" dirty="0">
                <a:solidFill>
                  <a:schemeClr val="tx2"/>
                </a:solidFill>
                <a:ea typeface="Helvetica" charset="0"/>
                <a:cs typeface="Helvetica" charset="0"/>
              </a:rPr>
              <a:t> </a:t>
            </a:r>
            <a:r>
              <a:rPr lang="zh-CN" altLang="en-US" sz="2800" dirty="0">
                <a:solidFill>
                  <a:schemeClr val="tx2"/>
                </a:solidFill>
                <a:ea typeface="Helvetica" charset="0"/>
                <a:cs typeface="Helvetica" charset="0"/>
              </a:rPr>
              <a:t>  </a:t>
            </a:r>
            <a:r>
              <a:rPr lang="en-US" sz="2800" dirty="0" err="1">
                <a:solidFill>
                  <a:schemeClr val="tx2"/>
                </a:solidFill>
                <a:ea typeface="Helvetica" charset="0"/>
                <a:cs typeface="Helvetica" charset="0"/>
              </a:rPr>
              <a:t>Yihua</a:t>
            </a:r>
            <a:r>
              <a:rPr lang="en-US" sz="2800" dirty="0">
                <a:solidFill>
                  <a:schemeClr val="tx2"/>
                </a:solidFill>
                <a:ea typeface="Helvetica" charset="0"/>
                <a:cs typeface="Helvetica" charset="0"/>
              </a:rPr>
              <a:t> Ethan Guo</a:t>
            </a:r>
            <a:r>
              <a:rPr lang="en-US" sz="2800" baseline="30000" dirty="0">
                <a:solidFill>
                  <a:schemeClr val="tx2"/>
                </a:solidFill>
                <a:ea typeface="Helvetica" charset="0"/>
                <a:cs typeface="Helvetica" charset="0"/>
              </a:rPr>
              <a:t>2</a:t>
            </a:r>
            <a:r>
              <a:rPr lang="zh-CN" altLang="en-US" sz="2800" dirty="0">
                <a:solidFill>
                  <a:schemeClr val="tx2"/>
                </a:solidFill>
                <a:ea typeface="Helvetica" charset="0"/>
                <a:cs typeface="Helvetica" charset="0"/>
              </a:rPr>
              <a:t>     </a:t>
            </a:r>
            <a:r>
              <a:rPr lang="en-US" sz="2800" dirty="0">
                <a:solidFill>
                  <a:schemeClr val="tx2"/>
                </a:solidFill>
                <a:ea typeface="Helvetica" charset="0"/>
                <a:cs typeface="Helvetica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ea typeface="Helvetica" charset="0"/>
                <a:cs typeface="Helvetica" charset="0"/>
              </a:rPr>
              <a:t>Ashkan</a:t>
            </a:r>
            <a:r>
              <a:rPr lang="en-US" sz="2800" dirty="0">
                <a:solidFill>
                  <a:schemeClr val="tx2"/>
                </a:solidFill>
                <a:ea typeface="Helvetica" charset="0"/>
                <a:cs typeface="Helvetica" charset="0"/>
              </a:rPr>
              <a:t> Nikravesh</a:t>
            </a:r>
            <a:r>
              <a:rPr lang="en-US" sz="2800" baseline="30000" dirty="0">
                <a:solidFill>
                  <a:schemeClr val="tx2"/>
                </a:solidFill>
                <a:ea typeface="Helvetica" charset="0"/>
                <a:cs typeface="Helvetica" charset="0"/>
              </a:rPr>
              <a:t>1</a:t>
            </a:r>
            <a:endParaRPr lang="en-US" sz="2800" dirty="0">
              <a:solidFill>
                <a:schemeClr val="tx2"/>
              </a:solidFill>
              <a:ea typeface="Helvetica" charset="0"/>
              <a:cs typeface="Helvetica" charset="0"/>
            </a:endParaRPr>
          </a:p>
          <a:p>
            <a:r>
              <a:rPr lang="en-US" sz="2800" dirty="0">
                <a:solidFill>
                  <a:schemeClr val="tx2"/>
                </a:solidFill>
                <a:ea typeface="Helvetica" charset="0"/>
                <a:cs typeface="Helvetica" charset="0"/>
              </a:rPr>
              <a:t>Feng Qian</a:t>
            </a:r>
            <a:r>
              <a:rPr lang="en-US" sz="2800" baseline="30000" dirty="0">
                <a:solidFill>
                  <a:schemeClr val="tx2"/>
                </a:solidFill>
                <a:ea typeface="Helvetica" charset="0"/>
                <a:cs typeface="Helvetica" charset="0"/>
              </a:rPr>
              <a:t>3</a:t>
            </a:r>
            <a:r>
              <a:rPr lang="zh-CN" altLang="en-US" sz="2800" dirty="0">
                <a:solidFill>
                  <a:schemeClr val="tx2"/>
                </a:solidFill>
                <a:ea typeface="Helvetica" charset="0"/>
                <a:cs typeface="Helvetica" charset="0"/>
              </a:rPr>
              <a:t>     </a:t>
            </a:r>
            <a:r>
              <a:rPr lang="en-US" sz="2800" dirty="0">
                <a:solidFill>
                  <a:schemeClr val="tx2"/>
                </a:solidFill>
                <a:ea typeface="Helvetica" charset="0"/>
                <a:cs typeface="Helvetica" charset="0"/>
              </a:rPr>
              <a:t> Z. Morley Mao</a:t>
            </a:r>
            <a:r>
              <a:rPr lang="en-US" sz="2800" baseline="30000" dirty="0">
                <a:solidFill>
                  <a:schemeClr val="tx2"/>
                </a:solidFill>
                <a:ea typeface="Helvetica" charset="0"/>
                <a:cs typeface="Helvetica" charset="0"/>
              </a:rPr>
              <a:t>1</a:t>
            </a:r>
            <a:endParaRPr lang="en-US" sz="2800" dirty="0">
              <a:solidFill>
                <a:schemeClr val="tx2"/>
              </a:solidFill>
              <a:ea typeface="Helvetica" charset="0"/>
              <a:cs typeface="Helvetica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72819" y="4788239"/>
            <a:ext cx="9460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30000" dirty="0">
                <a:solidFill>
                  <a:schemeClr val="tx1">
                    <a:lumMod val="50000"/>
                    <a:lumOff val="50000"/>
                  </a:schemeClr>
                </a:solidFill>
                <a:ea typeface="Helvetica" charset="0"/>
                <a:cs typeface="Helvetica" charset="0"/>
              </a:rPr>
              <a:t>1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ea typeface="Helvetica" charset="0"/>
                <a:cs typeface="Helvetica" charset="0"/>
              </a:rPr>
              <a:t>University of Michigan    </a:t>
            </a:r>
            <a:r>
              <a:rPr lang="en-US" sz="2400" baseline="30000" dirty="0">
                <a:solidFill>
                  <a:schemeClr val="tx1">
                    <a:lumMod val="50000"/>
                    <a:lumOff val="50000"/>
                  </a:schemeClr>
                </a:solidFill>
                <a:ea typeface="Helvetica" charset="0"/>
                <a:cs typeface="Helvetica" charset="0"/>
              </a:rPr>
              <a:t>2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ea typeface="Helvetica" charset="0"/>
                <a:cs typeface="Helvetica" charset="0"/>
              </a:rPr>
              <a:t>Uber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Helvetica" charset="0"/>
                <a:cs typeface="Helvetica" charset="0"/>
              </a:rPr>
              <a:t>Techologies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ea typeface="Helvetica" charset="0"/>
                <a:cs typeface="Helvetica" charset="0"/>
              </a:rPr>
              <a:t> Inc.   </a:t>
            </a:r>
            <a:r>
              <a:rPr lang="en-US" sz="2400" baseline="30000" dirty="0">
                <a:solidFill>
                  <a:schemeClr val="tx1">
                    <a:lumMod val="50000"/>
                    <a:lumOff val="50000"/>
                  </a:schemeClr>
                </a:solidFill>
                <a:ea typeface="Helvetica" charset="0"/>
                <a:cs typeface="Helvetica" charset="0"/>
              </a:rPr>
              <a:t>3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ea typeface="Helvetica" charset="0"/>
                <a:cs typeface="Helvetica" charset="0"/>
              </a:rPr>
              <a:t>Univeristy of Minnesota</a:t>
            </a:r>
          </a:p>
        </p:txBody>
      </p:sp>
      <p:pic>
        <p:nvPicPr>
          <p:cNvPr id="1026" name="Picture 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879" y="5352571"/>
            <a:ext cx="1107704" cy="1107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ge result for university of michigan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290" y="5429428"/>
            <a:ext cx="1366465" cy="911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age result for university of minnesota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033" y="5480307"/>
            <a:ext cx="861058" cy="861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DBC-4410-1F4A-876E-616DBE07B9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Measurement</a:t>
            </a:r>
            <a:r>
              <a:rPr lang="zh-CN" altLang="en-US" dirty="0"/>
              <a:t> </a:t>
            </a:r>
            <a:r>
              <a:rPr lang="en-US" altLang="zh-CN" dirty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C00000"/>
                </a:solidFill>
              </a:rPr>
              <a:t>Proxy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at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paired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smartphone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E</a:t>
            </a:r>
            <a:r>
              <a:rPr lang="en-US" dirty="0">
                <a:solidFill>
                  <a:srgbClr val="C00000"/>
                </a:solidFill>
              </a:rPr>
              <a:t>nd-to-end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latency </a:t>
            </a:r>
            <a:r>
              <a:rPr lang="en-US" altLang="zh-CN" dirty="0">
                <a:solidFill>
                  <a:srgbClr val="C00000"/>
                </a:solidFill>
              </a:rPr>
              <a:t>is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inflated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to tens of seconds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Phone’s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TCP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receive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buffer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causes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bufferbloat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handover</a:t>
            </a:r>
          </a:p>
          <a:p>
            <a:pPr lvl="1"/>
            <a:r>
              <a:rPr lang="en-US" altLang="zh-CN" dirty="0"/>
              <a:t>H</a:t>
            </a:r>
            <a:r>
              <a:rPr lang="en-US" dirty="0"/>
              <a:t>andovers</a:t>
            </a:r>
            <a:r>
              <a:rPr lang="zh-CN" altLang="en-US" dirty="0"/>
              <a:t> </a:t>
            </a:r>
            <a:r>
              <a:rPr lang="en-US" dirty="0"/>
              <a:t>are</a:t>
            </a:r>
            <a:r>
              <a:rPr lang="zh-CN" altLang="en-US" dirty="0"/>
              <a:t> </a:t>
            </a:r>
            <a:r>
              <a:rPr lang="en-US" dirty="0"/>
              <a:t>performed</a:t>
            </a:r>
            <a:r>
              <a:rPr lang="zh-CN" altLang="en-US" dirty="0"/>
              <a:t> </a:t>
            </a:r>
            <a:r>
              <a:rPr lang="en-US" dirty="0"/>
              <a:t>reactively</a:t>
            </a:r>
          </a:p>
          <a:p>
            <a:pPr lvl="1"/>
            <a:r>
              <a:rPr lang="en-US" dirty="0"/>
              <a:t>BT-</a:t>
            </a:r>
            <a:r>
              <a:rPr lang="en-US" dirty="0" err="1"/>
              <a:t>WiFi</a:t>
            </a:r>
            <a:r>
              <a:rPr lang="en-US" dirty="0"/>
              <a:t> handovers may take 60+ seconds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Bluetooth</a:t>
            </a:r>
            <a:r>
              <a:rPr lang="zh-CN" altLang="en-US" dirty="0"/>
              <a:t> </a:t>
            </a:r>
            <a:r>
              <a:rPr lang="en-US" altLang="zh-CN" dirty="0"/>
              <a:t>radio</a:t>
            </a:r>
            <a:r>
              <a:rPr lang="zh-CN" altLang="en-US" dirty="0"/>
              <a:t> </a:t>
            </a:r>
            <a:r>
              <a:rPr lang="en-US" altLang="zh-CN" dirty="0"/>
              <a:t>resource</a:t>
            </a:r>
            <a:r>
              <a:rPr lang="zh-CN" altLang="en-US" dirty="0"/>
              <a:t> </a:t>
            </a:r>
            <a:r>
              <a:rPr lang="en-US" altLang="zh-CN" dirty="0"/>
              <a:t>management</a:t>
            </a:r>
          </a:p>
          <a:p>
            <a:pPr lvl="1"/>
            <a:r>
              <a:rPr lang="en-US" altLang="zh-CN" dirty="0"/>
              <a:t>D</a:t>
            </a:r>
            <a:r>
              <a:rPr lang="en-US" dirty="0"/>
              <a:t>ifferent state machine</a:t>
            </a:r>
            <a:r>
              <a:rPr lang="zh-CN" altLang="en-US" dirty="0"/>
              <a:t> </a:t>
            </a:r>
            <a:r>
              <a:rPr lang="en-US" dirty="0"/>
              <a:t>models on phone and</a:t>
            </a:r>
            <a:r>
              <a:rPr lang="zh-CN" altLang="en-US" dirty="0"/>
              <a:t> </a:t>
            </a:r>
            <a:r>
              <a:rPr lang="en-US" dirty="0"/>
              <a:t>wearable</a:t>
            </a:r>
          </a:p>
          <a:p>
            <a:pPr lvl="1"/>
            <a:r>
              <a:rPr lang="en-US" dirty="0"/>
              <a:t>BT</a:t>
            </a:r>
            <a:r>
              <a:rPr lang="zh-CN" altLang="en-US" dirty="0"/>
              <a:t> </a:t>
            </a:r>
            <a:r>
              <a:rPr lang="en-US" dirty="0"/>
              <a:t>download</a:t>
            </a:r>
            <a:r>
              <a:rPr lang="zh-CN" altLang="en-US" dirty="0"/>
              <a:t> </a:t>
            </a:r>
            <a:r>
              <a:rPr lang="en-US" dirty="0"/>
              <a:t>experiences</a:t>
            </a:r>
            <a:r>
              <a:rPr lang="zh-CN" altLang="en-US" dirty="0"/>
              <a:t> </a:t>
            </a:r>
            <a:r>
              <a:rPr lang="en-US" dirty="0"/>
              <a:t>frequent</a:t>
            </a:r>
            <a:r>
              <a:rPr lang="zh-CN" altLang="en-US" dirty="0"/>
              <a:t> </a:t>
            </a:r>
            <a:r>
              <a:rPr lang="en-US" dirty="0"/>
              <a:t>“blackout” periods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interface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</a:p>
          <a:p>
            <a:pPr lvl="1"/>
            <a:r>
              <a:rPr lang="en-US" dirty="0"/>
              <a:t>Wear OS’s default interface selection policy is often suboptimal</a:t>
            </a:r>
          </a:p>
          <a:p>
            <a:pPr lvl="1"/>
            <a:r>
              <a:rPr lang="en-US" altLang="zh-CN" dirty="0"/>
              <a:t>M</a:t>
            </a:r>
            <a:r>
              <a:rPr lang="en-US" dirty="0"/>
              <a:t>ultipath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wearables</a:t>
            </a:r>
            <a:r>
              <a:rPr lang="zh-CN" altLang="en-US" dirty="0"/>
              <a:t> </a:t>
            </a:r>
            <a:r>
              <a:rPr lang="en-US" altLang="zh-CN" dirty="0"/>
              <a:t>faces</a:t>
            </a:r>
            <a:r>
              <a:rPr lang="zh-CN" altLang="en-US" dirty="0"/>
              <a:t> </a:t>
            </a:r>
            <a:r>
              <a:rPr lang="en-US" altLang="zh-CN" dirty="0"/>
              <a:t>obstacles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DBC-4410-1F4A-876E-616DBE07B9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248697" cy="1325563"/>
          </a:xfrm>
        </p:spPr>
        <p:txBody>
          <a:bodyPr/>
          <a:lstStyle/>
          <a:p>
            <a:r>
              <a:rPr lang="en-US" altLang="zh-CN" dirty="0"/>
              <a:t>Impact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Smartphone</a:t>
            </a:r>
            <a:r>
              <a:rPr lang="zh-CN" altLang="en-US" dirty="0"/>
              <a:t> </a:t>
            </a:r>
            <a:r>
              <a:rPr lang="en-US" altLang="zh-CN" dirty="0" err="1"/>
              <a:t>Proxying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84527"/>
          </a:xfrm>
        </p:spPr>
        <p:txBody>
          <a:bodyPr/>
          <a:lstStyle/>
          <a:p>
            <a:r>
              <a:rPr lang="en-US" altLang="zh-CN" dirty="0"/>
              <a:t>End-to-end</a:t>
            </a:r>
            <a:r>
              <a:rPr lang="zh-CN" altLang="en-US" dirty="0"/>
              <a:t> </a:t>
            </a:r>
            <a:r>
              <a:rPr lang="en-US" altLang="zh-CN" dirty="0"/>
              <a:t>(E2E)</a:t>
            </a:r>
            <a:r>
              <a:rPr lang="zh-CN" altLang="en-US" dirty="0"/>
              <a:t> </a:t>
            </a:r>
            <a:r>
              <a:rPr lang="en-US" altLang="zh-CN" dirty="0"/>
              <a:t>latency</a:t>
            </a:r>
            <a:r>
              <a:rPr lang="zh-CN" altLang="en-US" dirty="0"/>
              <a:t> </a:t>
            </a:r>
            <a:r>
              <a:rPr lang="en-US" altLang="zh-CN" dirty="0"/>
              <a:t>characterization</a:t>
            </a:r>
          </a:p>
          <a:p>
            <a:pPr lvl="1"/>
            <a:r>
              <a:rPr lang="en-US" altLang="zh-CN" dirty="0"/>
              <a:t>Constant</a:t>
            </a:r>
            <a:r>
              <a:rPr lang="zh-CN" altLang="en-US" dirty="0"/>
              <a:t> </a:t>
            </a:r>
            <a:r>
              <a:rPr lang="en-US" altLang="zh-CN" dirty="0"/>
              <a:t>bitrate</a:t>
            </a:r>
            <a:r>
              <a:rPr lang="zh-CN" altLang="en-US" dirty="0"/>
              <a:t> </a:t>
            </a:r>
            <a:r>
              <a:rPr lang="en-US" altLang="zh-CN" dirty="0"/>
              <a:t>(CBR)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bulk</a:t>
            </a:r>
            <a:r>
              <a:rPr lang="zh-CN" altLang="en-US" dirty="0"/>
              <a:t> </a:t>
            </a:r>
            <a:r>
              <a:rPr lang="en-US" altLang="zh-CN" dirty="0"/>
              <a:t>transfer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449" y="3004264"/>
            <a:ext cx="6273856" cy="2496153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163011" y="5864352"/>
            <a:ext cx="9358685" cy="56083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/>
              <a:t>E2E</a:t>
            </a:r>
            <a:r>
              <a:rPr lang="zh-CN" altLang="en-US" sz="2400" dirty="0"/>
              <a:t> </a:t>
            </a:r>
            <a:r>
              <a:rPr lang="en-US" altLang="zh-CN" sz="2400" dirty="0"/>
              <a:t>latency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dramatically</a:t>
            </a:r>
            <a:r>
              <a:rPr lang="zh-CN" altLang="en-US" sz="2400" dirty="0"/>
              <a:t> </a:t>
            </a:r>
            <a:r>
              <a:rPr lang="en-US" altLang="zh-CN" sz="2400" dirty="0"/>
              <a:t>inflated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30+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seconds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/>
              <a:t>for</a:t>
            </a:r>
            <a:r>
              <a:rPr lang="zh-CN" altLang="en-US" sz="2400" dirty="0"/>
              <a:t> </a:t>
            </a:r>
            <a:r>
              <a:rPr lang="en-US" altLang="zh-CN" sz="2400" dirty="0"/>
              <a:t>high</a:t>
            </a:r>
            <a:r>
              <a:rPr lang="zh-CN" altLang="en-US" sz="2400" dirty="0"/>
              <a:t> </a:t>
            </a:r>
            <a:r>
              <a:rPr lang="en-US" altLang="zh-CN" sz="2400" dirty="0"/>
              <a:t>bitrate</a:t>
            </a:r>
            <a:r>
              <a:rPr lang="zh-CN" altLang="en-US" sz="2400" dirty="0"/>
              <a:t> </a:t>
            </a:r>
            <a:r>
              <a:rPr lang="en-US" altLang="zh-CN" sz="2400" dirty="0"/>
              <a:t>traffic.</a:t>
            </a:r>
            <a:endParaRPr lang="en-US" sz="2400" dirty="0"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DBC-4410-1F4A-876E-616DBE07B9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Impact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Smartphone</a:t>
            </a:r>
            <a:r>
              <a:rPr lang="zh-CN" altLang="en-US" dirty="0"/>
              <a:t> </a:t>
            </a:r>
            <a:r>
              <a:rPr lang="en-US" altLang="zh-CN" dirty="0" err="1"/>
              <a:t>Proxying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75230"/>
          </a:xfrm>
        </p:spPr>
        <p:txBody>
          <a:bodyPr/>
          <a:lstStyle/>
          <a:p>
            <a:r>
              <a:rPr lang="en-US" altLang="zh-CN" dirty="0"/>
              <a:t>Root</a:t>
            </a:r>
            <a:r>
              <a:rPr lang="zh-CN" altLang="en-US" dirty="0"/>
              <a:t> </a:t>
            </a:r>
            <a:r>
              <a:rPr lang="en-US" altLang="zh-CN" dirty="0"/>
              <a:t>cause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</a:p>
          <a:p>
            <a:pPr lvl="1"/>
            <a:r>
              <a:rPr lang="en-US" altLang="zh-CN" dirty="0"/>
              <a:t>Breaking</a:t>
            </a:r>
            <a:r>
              <a:rPr lang="zh-CN" altLang="en-US" dirty="0"/>
              <a:t> </a:t>
            </a:r>
            <a:r>
              <a:rPr lang="en-US" altLang="zh-CN" dirty="0"/>
              <a:t>down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E2E</a:t>
            </a:r>
            <a:r>
              <a:rPr lang="zh-CN" altLang="en-US" dirty="0"/>
              <a:t> </a:t>
            </a:r>
            <a:r>
              <a:rPr lang="en-US" altLang="zh-CN" dirty="0"/>
              <a:t>latency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309" y="2824929"/>
            <a:ext cx="6377590" cy="35579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54566" y="2900855"/>
            <a:ext cx="3563006" cy="348199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99192" y="2935653"/>
            <a:ext cx="6317978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data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transmitted</a:t>
            </a:r>
            <a:r>
              <a:rPr lang="zh-CN" altLang="en-US" sz="2400" dirty="0"/>
              <a:t> </a:t>
            </a:r>
            <a:r>
              <a:rPr lang="en-US" altLang="zh-CN" sz="2400" dirty="0"/>
              <a:t>out</a:t>
            </a:r>
          </a:p>
          <a:p>
            <a:r>
              <a:rPr lang="zh-CN" altLang="en-US" sz="2000" dirty="0"/>
              <a:t>  </a:t>
            </a:r>
            <a:endParaRPr lang="en-US" altLang="zh-CN" sz="2000" dirty="0"/>
          </a:p>
          <a:p>
            <a:r>
              <a:rPr lang="en-US" altLang="zh-CN" sz="2400" dirty="0"/>
              <a:t>data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received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phone</a:t>
            </a:r>
            <a:r>
              <a:rPr lang="zh-CN" altLang="en-US" sz="2400" dirty="0"/>
              <a:t> </a:t>
            </a:r>
            <a:r>
              <a:rPr lang="en-US" altLang="zh-CN" sz="2400" dirty="0"/>
              <a:t>OS</a:t>
            </a:r>
            <a:r>
              <a:rPr lang="zh-CN" altLang="en-US" sz="2400" dirty="0"/>
              <a:t> </a:t>
            </a:r>
            <a:r>
              <a:rPr lang="en-US" altLang="zh-CN" sz="2400" dirty="0"/>
              <a:t>kernel</a:t>
            </a:r>
          </a:p>
          <a:p>
            <a:r>
              <a:rPr lang="zh-CN" altLang="en-US" sz="2000" dirty="0"/>
              <a:t> </a:t>
            </a:r>
            <a:endParaRPr lang="en-US" altLang="zh-CN" sz="2000" dirty="0"/>
          </a:p>
          <a:p>
            <a:r>
              <a:rPr lang="en-US" altLang="zh-CN" sz="2400" dirty="0"/>
              <a:t>data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copied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proxy’s</a:t>
            </a:r>
            <a:r>
              <a:rPr lang="zh-CN" altLang="en-US" sz="2400" dirty="0"/>
              <a:t> </a:t>
            </a:r>
            <a:r>
              <a:rPr lang="en-US" altLang="zh-CN" sz="2400" dirty="0" err="1"/>
              <a:t>userspace</a:t>
            </a:r>
            <a:endParaRPr lang="en-US" altLang="zh-CN" sz="2400" dirty="0"/>
          </a:p>
          <a:p>
            <a:r>
              <a:rPr lang="zh-CN" altLang="en-US" sz="1400" dirty="0"/>
              <a:t>  </a:t>
            </a:r>
            <a:endParaRPr lang="en-US" altLang="zh-CN" sz="1400" dirty="0"/>
          </a:p>
          <a:p>
            <a:r>
              <a:rPr lang="en-US" altLang="zh-CN" sz="2400" dirty="0"/>
              <a:t>data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sent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BT</a:t>
            </a:r>
            <a:r>
              <a:rPr lang="zh-CN" altLang="en-US" sz="2400" dirty="0"/>
              <a:t> </a:t>
            </a:r>
            <a:r>
              <a:rPr lang="en-US" altLang="zh-CN" sz="2400" dirty="0"/>
              <a:t>stack</a:t>
            </a:r>
          </a:p>
          <a:p>
            <a:r>
              <a:rPr lang="zh-CN" altLang="en-US" sz="2800" dirty="0"/>
              <a:t> </a:t>
            </a:r>
            <a:endParaRPr lang="en-US" altLang="zh-CN" sz="2800" dirty="0"/>
          </a:p>
          <a:p>
            <a:r>
              <a:rPr lang="en-US" altLang="zh-CN" sz="2400" dirty="0"/>
              <a:t>data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delivered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wearable</a:t>
            </a:r>
            <a:r>
              <a:rPr lang="zh-CN" altLang="en-US" sz="2400" dirty="0"/>
              <a:t> </a:t>
            </a:r>
            <a:r>
              <a:rPr lang="en-US" altLang="zh-CN" sz="2400" dirty="0"/>
              <a:t>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DBC-4410-1F4A-876E-616DBE07B9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5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Impact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Smartphone</a:t>
            </a:r>
            <a:r>
              <a:rPr lang="zh-CN" altLang="en-US" dirty="0"/>
              <a:t> </a:t>
            </a:r>
            <a:r>
              <a:rPr lang="en-US" altLang="zh-CN" dirty="0" err="1"/>
              <a:t>Proxying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75230"/>
          </a:xfrm>
        </p:spPr>
        <p:txBody>
          <a:bodyPr/>
          <a:lstStyle/>
          <a:p>
            <a:r>
              <a:rPr lang="en-US" altLang="zh-CN" dirty="0"/>
              <a:t>d2</a:t>
            </a:r>
            <a:r>
              <a:rPr lang="zh-CN" altLang="en-US" dirty="0"/>
              <a:t> </a:t>
            </a:r>
            <a:r>
              <a:rPr lang="en-US" altLang="zh-CN" dirty="0"/>
              <a:t>dominates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E2E</a:t>
            </a:r>
            <a:r>
              <a:rPr lang="zh-CN" altLang="en-US" dirty="0"/>
              <a:t> </a:t>
            </a:r>
            <a:r>
              <a:rPr lang="en-US" altLang="zh-CN" dirty="0"/>
              <a:t>latency</a:t>
            </a:r>
          </a:p>
          <a:p>
            <a:pPr lvl="1"/>
            <a:r>
              <a:rPr lang="en-US" altLang="zh-CN" dirty="0"/>
              <a:t>Delay</a:t>
            </a:r>
            <a:r>
              <a:rPr lang="zh-CN" altLang="en-US" dirty="0"/>
              <a:t> </a:t>
            </a:r>
            <a:r>
              <a:rPr lang="en-US" altLang="zh-CN" dirty="0"/>
              <a:t>incurred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receive</a:t>
            </a:r>
            <a:r>
              <a:rPr lang="zh-CN" altLang="en-US" dirty="0"/>
              <a:t> </a:t>
            </a:r>
            <a:r>
              <a:rPr lang="en-US" altLang="zh-CN" dirty="0"/>
              <a:t>buffer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309" y="2824929"/>
            <a:ext cx="6377590" cy="35579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DBC-4410-1F4A-876E-616DBE07B9C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12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Impact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Smartphone</a:t>
            </a:r>
            <a:r>
              <a:rPr lang="zh-CN" altLang="en-US" dirty="0"/>
              <a:t> </a:t>
            </a:r>
            <a:r>
              <a:rPr lang="en-US" altLang="zh-CN" dirty="0" err="1"/>
              <a:t>Proxying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99363"/>
          </a:xfrm>
        </p:spPr>
        <p:txBody>
          <a:bodyPr/>
          <a:lstStyle/>
          <a:p>
            <a:r>
              <a:rPr lang="en-US" altLang="zh-CN" dirty="0"/>
              <a:t>Phone’s</a:t>
            </a:r>
            <a:r>
              <a:rPr lang="zh-CN" altLang="en-US" dirty="0"/>
              <a:t> </a:t>
            </a:r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receive</a:t>
            </a:r>
            <a:r>
              <a:rPr lang="zh-CN" altLang="en-US" dirty="0"/>
              <a:t> </a:t>
            </a:r>
            <a:r>
              <a:rPr lang="en-US" altLang="zh-CN" dirty="0"/>
              <a:t>buffer</a:t>
            </a:r>
            <a:r>
              <a:rPr lang="zh-CN" altLang="en-US" dirty="0"/>
              <a:t> </a:t>
            </a:r>
            <a:r>
              <a:rPr lang="en-US" altLang="zh-CN" dirty="0"/>
              <a:t>size</a:t>
            </a:r>
            <a:r>
              <a:rPr lang="zh-CN" altLang="en-US" dirty="0"/>
              <a:t> </a:t>
            </a:r>
            <a:r>
              <a:rPr lang="en-US" altLang="zh-CN" dirty="0"/>
              <a:t>impact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E2E</a:t>
            </a:r>
            <a:r>
              <a:rPr lang="zh-CN" altLang="en-US" dirty="0"/>
              <a:t> </a:t>
            </a:r>
            <a:r>
              <a:rPr lang="en-US" altLang="zh-CN" dirty="0"/>
              <a:t>latency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048" y="2632380"/>
            <a:ext cx="5906393" cy="1860754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416657" y="5096256"/>
            <a:ext cx="9358685" cy="89001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/>
              <a:t>Smaller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TCP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receiver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buffer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size</a:t>
            </a:r>
            <a:r>
              <a:rPr lang="zh-CN" altLang="en-US" sz="2400" dirty="0"/>
              <a:t> </a:t>
            </a:r>
            <a:r>
              <a:rPr lang="en-US" altLang="zh-CN" sz="2400" dirty="0"/>
              <a:t>reduces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E2E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latency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/>
              <a:t>but</a:t>
            </a:r>
            <a:r>
              <a:rPr lang="zh-CN" altLang="en-US" sz="2400" dirty="0"/>
              <a:t> </a:t>
            </a:r>
            <a:r>
              <a:rPr lang="en-US" altLang="zh-CN" sz="2400" dirty="0"/>
              <a:t>setting</a:t>
            </a:r>
            <a:r>
              <a:rPr lang="zh-CN" altLang="en-US" sz="2400" dirty="0"/>
              <a:t> </a:t>
            </a:r>
            <a:r>
              <a:rPr lang="en-US" altLang="zh-CN" sz="2400" dirty="0"/>
              <a:t>it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be</a:t>
            </a:r>
            <a:r>
              <a:rPr lang="zh-CN" altLang="en-US" sz="2400" dirty="0"/>
              <a:t> </a:t>
            </a:r>
            <a:r>
              <a:rPr lang="en-US" altLang="zh-CN" sz="2400" dirty="0"/>
              <a:t>too</a:t>
            </a:r>
            <a:r>
              <a:rPr lang="zh-CN" altLang="en-US" sz="2400" dirty="0"/>
              <a:t> </a:t>
            </a:r>
            <a:r>
              <a:rPr lang="en-US" altLang="zh-CN" sz="2400" dirty="0"/>
              <a:t>small</a:t>
            </a:r>
            <a:r>
              <a:rPr lang="zh-CN" altLang="en-US" sz="2400" dirty="0"/>
              <a:t> </a:t>
            </a:r>
            <a:r>
              <a:rPr lang="en-US" altLang="zh-CN" sz="2400" dirty="0"/>
              <a:t>may</a:t>
            </a:r>
            <a:r>
              <a:rPr lang="zh-CN" altLang="en-US" sz="2400" dirty="0"/>
              <a:t> </a:t>
            </a:r>
            <a:r>
              <a:rPr lang="en-US" altLang="zh-CN" sz="2400" dirty="0"/>
              <a:t>throttle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server-phone</a:t>
            </a:r>
            <a:r>
              <a:rPr lang="zh-CN" altLang="en-US" sz="2400" dirty="0"/>
              <a:t> </a:t>
            </a:r>
            <a:r>
              <a:rPr lang="en-US" altLang="zh-CN" sz="2400" dirty="0"/>
              <a:t>connection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throughput</a:t>
            </a:r>
            <a:r>
              <a:rPr lang="en-US" altLang="zh-CN" sz="2400" dirty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DBC-4410-1F4A-876E-616DBE07B9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5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Impact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Smartphone</a:t>
            </a:r>
            <a:r>
              <a:rPr lang="zh-CN" altLang="en-US" dirty="0"/>
              <a:t> </a:t>
            </a:r>
            <a:r>
              <a:rPr lang="en-US" altLang="zh-CN" dirty="0" err="1"/>
              <a:t>Proxying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22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/>
                  <a:t>Mitigating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 err="1"/>
                  <a:t>bufferbloat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Examine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queue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length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charset="0"/>
                      </a:rPr>
                      <m:t>𝑄</m:t>
                    </m:r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phone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solidFill>
                      <a:schemeClr val="accent1"/>
                    </a:solidFill>
                  </a:rPr>
                  <a:t>phone-wearable</a:t>
                </a:r>
                <a:r>
                  <a:rPr lang="zh-CN" alt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dirty="0"/>
                  <a:t>bandwidth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charset="0"/>
                      </a:rPr>
                      <m:t>𝐵𝑊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pPr lvl="1"/>
                <a:r>
                  <a:rPr lang="en-US" altLang="zh-CN" dirty="0"/>
                  <a:t>Throttle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solidFill>
                      <a:schemeClr val="accent1"/>
                    </a:solidFill>
                  </a:rPr>
                  <a:t>server-phone</a:t>
                </a:r>
                <a:r>
                  <a:rPr lang="zh-CN" alt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dirty="0"/>
                  <a:t>connection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when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charset="0"/>
                          </a:rPr>
                          <m:t>𝑄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charset="0"/>
                          </a:rPr>
                          <m:t>𝐵𝑊</m:t>
                        </m:r>
                      </m:den>
                    </m:f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becomes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high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222375"/>
              </a:xfrm>
              <a:blipFill rotWithShape="0">
                <a:blip r:embed="rId3"/>
                <a:stretch>
                  <a:fillRect l="-928" t="-9950" b="-3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744" y="3121977"/>
            <a:ext cx="8335636" cy="2414651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260547" y="5610605"/>
            <a:ext cx="9383069" cy="95460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/>
              <a:t>Dynamic</a:t>
            </a:r>
            <a:r>
              <a:rPr lang="zh-CN" altLang="en-US" sz="2400" dirty="0"/>
              <a:t> </a:t>
            </a:r>
            <a:r>
              <a:rPr lang="en-US" altLang="zh-CN" sz="2400" dirty="0"/>
              <a:t>server-phone </a:t>
            </a:r>
            <a:r>
              <a:rPr lang="en-US" altLang="zh-CN" sz="2400" dirty="0">
                <a:solidFill>
                  <a:srgbClr val="C00000"/>
                </a:solidFill>
              </a:rPr>
              <a:t>flow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control</a:t>
            </a:r>
            <a:r>
              <a:rPr lang="zh-CN" altLang="en-US" sz="2400" dirty="0"/>
              <a:t> </a:t>
            </a:r>
            <a:r>
              <a:rPr lang="en-US" altLang="zh-CN" sz="2400" dirty="0"/>
              <a:t>that</a:t>
            </a:r>
            <a:r>
              <a:rPr lang="zh-CN" altLang="en-US" sz="2400" dirty="0"/>
              <a:t> </a:t>
            </a:r>
            <a:r>
              <a:rPr lang="en-US" altLang="zh-CN" sz="2400" dirty="0"/>
              <a:t>considers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phone-wearable</a:t>
            </a:r>
            <a:r>
              <a:rPr lang="zh-CN" altLang="en-US" sz="2400" dirty="0"/>
              <a:t> </a:t>
            </a:r>
            <a:r>
              <a:rPr lang="en-US" altLang="zh-CN" sz="2400" dirty="0"/>
              <a:t>network</a:t>
            </a:r>
            <a:r>
              <a:rPr lang="zh-CN" altLang="en-US" sz="2400" dirty="0"/>
              <a:t> </a:t>
            </a:r>
            <a:r>
              <a:rPr lang="en-US" altLang="zh-CN" sz="2400" dirty="0"/>
              <a:t>condition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reduces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the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E2E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delay</a:t>
            </a:r>
            <a:r>
              <a:rPr lang="en-US" altLang="zh-CN" sz="2400" dirty="0"/>
              <a:t>.</a:t>
            </a:r>
            <a:endParaRPr lang="en-US" sz="2400" dirty="0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DBC-4410-1F4A-876E-616DBE07B9C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6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Measurement</a:t>
            </a:r>
            <a:r>
              <a:rPr lang="zh-CN" altLang="en-US" dirty="0"/>
              <a:t> </a:t>
            </a:r>
            <a:r>
              <a:rPr lang="en-US" altLang="zh-CN" dirty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Proxy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paired</a:t>
            </a:r>
            <a:r>
              <a:rPr lang="zh-CN" altLang="en-US" dirty="0"/>
              <a:t> </a:t>
            </a:r>
            <a:r>
              <a:rPr lang="en-US" altLang="zh-CN" dirty="0"/>
              <a:t>smartphone</a:t>
            </a:r>
            <a:endParaRPr lang="en-US" dirty="0"/>
          </a:p>
          <a:p>
            <a:pPr lvl="1"/>
            <a:r>
              <a:rPr lang="en-US" altLang="zh-CN" dirty="0"/>
              <a:t>E</a:t>
            </a:r>
            <a:r>
              <a:rPr lang="en-US" dirty="0"/>
              <a:t>nd-to-end</a:t>
            </a:r>
            <a:r>
              <a:rPr lang="zh-CN" altLang="en-US" dirty="0"/>
              <a:t> </a:t>
            </a:r>
            <a:r>
              <a:rPr lang="en-US" dirty="0"/>
              <a:t>latency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inflated</a:t>
            </a:r>
            <a:r>
              <a:rPr lang="zh-CN" altLang="en-US" dirty="0"/>
              <a:t> </a:t>
            </a:r>
            <a:r>
              <a:rPr lang="en-US" dirty="0"/>
              <a:t>to tens of seconds</a:t>
            </a:r>
          </a:p>
          <a:p>
            <a:pPr lvl="1"/>
            <a:r>
              <a:rPr lang="en-US" altLang="zh-CN" dirty="0"/>
              <a:t>Phone’s</a:t>
            </a:r>
            <a:r>
              <a:rPr lang="zh-CN" altLang="en-US" dirty="0"/>
              <a:t> </a:t>
            </a:r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receive</a:t>
            </a:r>
            <a:r>
              <a:rPr lang="zh-CN" altLang="en-US" dirty="0"/>
              <a:t> </a:t>
            </a:r>
            <a:r>
              <a:rPr lang="en-US" altLang="zh-CN" dirty="0"/>
              <a:t>buffer</a:t>
            </a:r>
            <a:r>
              <a:rPr lang="zh-CN" altLang="en-US" dirty="0"/>
              <a:t> </a:t>
            </a:r>
            <a:r>
              <a:rPr lang="en-US" altLang="zh-CN" dirty="0"/>
              <a:t>causes</a:t>
            </a:r>
            <a:r>
              <a:rPr lang="zh-CN" altLang="en-US" dirty="0"/>
              <a:t> </a:t>
            </a:r>
            <a:r>
              <a:rPr lang="en-US" altLang="zh-CN" dirty="0" err="1"/>
              <a:t>bufferbloat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C00000"/>
                </a:solidFill>
              </a:rPr>
              <a:t>Network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handover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H</a:t>
            </a:r>
            <a:r>
              <a:rPr lang="en-US" dirty="0">
                <a:solidFill>
                  <a:srgbClr val="C00000"/>
                </a:solidFill>
              </a:rPr>
              <a:t>andovers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are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performed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reactively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BT-</a:t>
            </a:r>
            <a:r>
              <a:rPr lang="en-US" dirty="0" err="1">
                <a:solidFill>
                  <a:srgbClr val="C00000"/>
                </a:solidFill>
              </a:rPr>
              <a:t>WiFi</a:t>
            </a:r>
            <a:r>
              <a:rPr lang="en-US" dirty="0">
                <a:solidFill>
                  <a:srgbClr val="C00000"/>
                </a:solidFill>
              </a:rPr>
              <a:t> handovers may take 60+ seconds</a:t>
            </a:r>
            <a:endParaRPr lang="en-US" altLang="zh-CN" dirty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Bluetooth</a:t>
            </a:r>
            <a:r>
              <a:rPr lang="zh-CN" altLang="en-US" dirty="0"/>
              <a:t> </a:t>
            </a:r>
            <a:r>
              <a:rPr lang="en-US" altLang="zh-CN" dirty="0"/>
              <a:t>radio</a:t>
            </a:r>
            <a:r>
              <a:rPr lang="zh-CN" altLang="en-US" dirty="0"/>
              <a:t> </a:t>
            </a:r>
            <a:r>
              <a:rPr lang="en-US" altLang="zh-CN" dirty="0"/>
              <a:t>resource</a:t>
            </a:r>
            <a:r>
              <a:rPr lang="zh-CN" altLang="en-US" dirty="0"/>
              <a:t> </a:t>
            </a:r>
            <a:r>
              <a:rPr lang="en-US" altLang="zh-CN" dirty="0"/>
              <a:t>management</a:t>
            </a:r>
          </a:p>
          <a:p>
            <a:pPr lvl="1"/>
            <a:r>
              <a:rPr lang="en-US" altLang="zh-CN" dirty="0"/>
              <a:t>D</a:t>
            </a:r>
            <a:r>
              <a:rPr lang="en-US" dirty="0"/>
              <a:t>ifferent state machine</a:t>
            </a:r>
            <a:r>
              <a:rPr lang="zh-CN" altLang="en-US" dirty="0"/>
              <a:t> </a:t>
            </a:r>
            <a:r>
              <a:rPr lang="en-US" dirty="0"/>
              <a:t>models on phone and</a:t>
            </a:r>
            <a:r>
              <a:rPr lang="zh-CN" altLang="en-US" dirty="0"/>
              <a:t> </a:t>
            </a:r>
            <a:r>
              <a:rPr lang="en-US" dirty="0"/>
              <a:t>wearable</a:t>
            </a:r>
          </a:p>
          <a:p>
            <a:pPr lvl="1"/>
            <a:r>
              <a:rPr lang="en-US" dirty="0"/>
              <a:t>BT</a:t>
            </a:r>
            <a:r>
              <a:rPr lang="zh-CN" altLang="en-US" dirty="0"/>
              <a:t> </a:t>
            </a:r>
            <a:r>
              <a:rPr lang="en-US" dirty="0"/>
              <a:t>download</a:t>
            </a:r>
            <a:r>
              <a:rPr lang="zh-CN" altLang="en-US" dirty="0"/>
              <a:t> </a:t>
            </a:r>
            <a:r>
              <a:rPr lang="en-US" dirty="0"/>
              <a:t>experiences</a:t>
            </a:r>
            <a:r>
              <a:rPr lang="zh-CN" altLang="en-US" dirty="0"/>
              <a:t> </a:t>
            </a:r>
            <a:r>
              <a:rPr lang="en-US" dirty="0"/>
              <a:t>frequent</a:t>
            </a:r>
            <a:r>
              <a:rPr lang="zh-CN" altLang="en-US" dirty="0"/>
              <a:t> </a:t>
            </a:r>
            <a:r>
              <a:rPr lang="en-US" dirty="0"/>
              <a:t>“blackout” periods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interface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</a:p>
          <a:p>
            <a:pPr lvl="1"/>
            <a:r>
              <a:rPr lang="en-US" dirty="0"/>
              <a:t>Wear OS’s default interface selection policy is often suboptimal</a:t>
            </a:r>
          </a:p>
          <a:p>
            <a:pPr lvl="1"/>
            <a:r>
              <a:rPr lang="en-US" altLang="zh-CN" dirty="0"/>
              <a:t>M</a:t>
            </a:r>
            <a:r>
              <a:rPr lang="en-US" dirty="0"/>
              <a:t>ultipath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wearables</a:t>
            </a:r>
            <a:r>
              <a:rPr lang="zh-CN" altLang="en-US" dirty="0"/>
              <a:t> </a:t>
            </a:r>
            <a:r>
              <a:rPr lang="en-US" altLang="zh-CN" dirty="0"/>
              <a:t>faces</a:t>
            </a:r>
            <a:r>
              <a:rPr lang="zh-CN" altLang="en-US" dirty="0"/>
              <a:t> </a:t>
            </a:r>
            <a:r>
              <a:rPr lang="en-US" altLang="zh-CN" dirty="0"/>
              <a:t>obstacles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DBC-4410-1F4A-876E-616DBE07B9C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65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BT-</a:t>
            </a:r>
            <a:r>
              <a:rPr lang="en-US" altLang="zh-CN" dirty="0" err="1"/>
              <a:t>WiFi</a:t>
            </a:r>
            <a:r>
              <a:rPr lang="zh-CN" altLang="en-US" dirty="0"/>
              <a:t> </a:t>
            </a:r>
            <a:r>
              <a:rPr lang="en-US" altLang="zh-CN" dirty="0"/>
              <a:t>Handover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76429" cy="4351338"/>
          </a:xfrm>
        </p:spPr>
        <p:txBody>
          <a:bodyPr/>
          <a:lstStyle/>
          <a:p>
            <a:r>
              <a:rPr lang="en-US" altLang="zh-CN" dirty="0"/>
              <a:t>Monitoring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state</a:t>
            </a:r>
          </a:p>
          <a:p>
            <a:pPr lvl="1"/>
            <a:r>
              <a:rPr lang="en-US" altLang="zh-CN" i="1" dirty="0" err="1"/>
              <a:t>ConnectivityManager</a:t>
            </a:r>
            <a:r>
              <a:rPr lang="en-US" altLang="zh-CN" dirty="0"/>
              <a:t> in Wear OS</a:t>
            </a:r>
          </a:p>
          <a:p>
            <a:pPr lvl="2"/>
            <a:r>
              <a:rPr lang="en-US" altLang="zh-CN" sz="2400" i="1" dirty="0" err="1"/>
              <a:t>Avaliable</a:t>
            </a:r>
            <a:r>
              <a:rPr lang="en-US" altLang="zh-CN" sz="2400" dirty="0"/>
              <a:t> or not:</a:t>
            </a:r>
            <a:r>
              <a:rPr lang="zh-CN" altLang="en-US" sz="2400" dirty="0"/>
              <a:t> </a:t>
            </a:r>
            <a:r>
              <a:rPr lang="en-US" altLang="zh-CN" sz="2400" dirty="0"/>
              <a:t>whether the network interface is </a:t>
            </a:r>
            <a:r>
              <a:rPr lang="en-US" altLang="zh-CN" sz="2400" dirty="0">
                <a:solidFill>
                  <a:schemeClr val="accent1"/>
                </a:solidFill>
              </a:rPr>
              <a:t>up</a:t>
            </a:r>
          </a:p>
          <a:p>
            <a:pPr lvl="2"/>
            <a:r>
              <a:rPr lang="en-US" altLang="zh-CN" sz="2400" i="1" dirty="0"/>
              <a:t>Connected</a:t>
            </a:r>
            <a:r>
              <a:rPr lang="en-US" altLang="zh-CN" sz="2400" dirty="0"/>
              <a:t> or not: whether the interface provides </a:t>
            </a:r>
            <a:r>
              <a:rPr lang="en-US" altLang="zh-CN" sz="2400" dirty="0">
                <a:solidFill>
                  <a:schemeClr val="accent1"/>
                </a:solidFill>
              </a:rPr>
              <a:t>actual</a:t>
            </a:r>
            <a:r>
              <a:rPr lang="en-US" altLang="zh-CN" sz="2400" dirty="0"/>
              <a:t> network </a:t>
            </a:r>
            <a:r>
              <a:rPr lang="en-US" altLang="zh-CN" sz="2400" dirty="0">
                <a:solidFill>
                  <a:schemeClr val="accent1"/>
                </a:solidFill>
              </a:rPr>
              <a:t>connectivity</a:t>
            </a:r>
          </a:p>
          <a:p>
            <a:r>
              <a:rPr lang="en-US" altLang="zh-CN" dirty="0"/>
              <a:t>Experiment</a:t>
            </a:r>
            <a:r>
              <a:rPr lang="zh-CN" altLang="en-US" dirty="0"/>
              <a:t> </a:t>
            </a:r>
            <a:r>
              <a:rPr lang="en-US" altLang="zh-CN" dirty="0"/>
              <a:t>setup</a:t>
            </a:r>
          </a:p>
          <a:p>
            <a:pPr lvl="1"/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BT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WiFi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chemeClr val="accent1"/>
                </a:solidFill>
              </a:rPr>
              <a:t>enabled</a:t>
            </a:r>
          </a:p>
          <a:p>
            <a:pPr lvl="1"/>
            <a:r>
              <a:rPr lang="en-US" altLang="zh-CN" dirty="0"/>
              <a:t>Real-time streaming traffic</a:t>
            </a:r>
          </a:p>
          <a:p>
            <a:pPr lvl="2"/>
            <a:r>
              <a:rPr lang="en-US" altLang="zh-CN" sz="2400" dirty="0" err="1"/>
              <a:t>tinyCam</a:t>
            </a:r>
            <a:r>
              <a:rPr lang="zh-CN" altLang="en-US" sz="2400" dirty="0"/>
              <a:t> </a:t>
            </a:r>
            <a:r>
              <a:rPr lang="en-US" altLang="zh-CN" sz="2400" dirty="0"/>
              <a:t>app: stream real-time videos captured from an IP camera</a:t>
            </a:r>
          </a:p>
          <a:p>
            <a:pPr lvl="1"/>
            <a:r>
              <a:rPr lang="en-US" altLang="zh-CN" dirty="0"/>
              <a:t>A user wearing a smartwatch </a:t>
            </a:r>
            <a:r>
              <a:rPr lang="en-US" altLang="zh-CN" dirty="0">
                <a:solidFill>
                  <a:schemeClr val="accent1"/>
                </a:solidFill>
              </a:rPr>
              <a:t>moves away </a:t>
            </a:r>
            <a:r>
              <a:rPr lang="en-US" altLang="zh-CN" dirty="0"/>
              <a:t>from the paired smartphone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DBC-4410-1F4A-876E-616DBE07B9C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16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BT-</a:t>
            </a:r>
            <a:r>
              <a:rPr lang="en-US" altLang="zh-CN" dirty="0" err="1"/>
              <a:t>WiFi</a:t>
            </a:r>
            <a:r>
              <a:rPr lang="zh-CN" altLang="en-US" dirty="0"/>
              <a:t> </a:t>
            </a:r>
            <a:r>
              <a:rPr lang="en-US" altLang="zh-CN" dirty="0"/>
              <a:t>Handover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624" y="1467373"/>
            <a:ext cx="7412181" cy="36449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59544" y="3454400"/>
            <a:ext cx="7565062" cy="1672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99462" y="3489699"/>
            <a:ext cx="5196116" cy="2271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59543" y="4685091"/>
            <a:ext cx="111324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Throughput</a:t>
            </a:r>
            <a:r>
              <a:rPr lang="zh-CN" altLang="en-US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and</a:t>
            </a:r>
            <a:r>
              <a:rPr lang="zh-CN" altLang="en-US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frame</a:t>
            </a:r>
            <a:r>
              <a:rPr lang="zh-CN" altLang="en-US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delay</a:t>
            </a:r>
            <a:r>
              <a:rPr lang="zh-CN" altLang="en-US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chemeClr val="accent1"/>
                </a:solidFill>
              </a:rPr>
              <a:t>severely</a:t>
            </a:r>
            <a:r>
              <a:rPr lang="zh-CN" altLang="en-US" sz="2800" dirty="0">
                <a:solidFill>
                  <a:schemeClr val="accent1"/>
                </a:solidFill>
              </a:rPr>
              <a:t> </a:t>
            </a:r>
            <a:r>
              <a:rPr lang="en-US" altLang="zh-CN" sz="2800" dirty="0">
                <a:solidFill>
                  <a:schemeClr val="accent1"/>
                </a:solidFill>
              </a:rPr>
              <a:t>degrade</a:t>
            </a:r>
            <a:r>
              <a:rPr lang="zh-CN" altLang="en-US" sz="2800" dirty="0">
                <a:solidFill>
                  <a:schemeClr val="accent1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during</a:t>
            </a:r>
            <a:r>
              <a:rPr lang="zh-CN" altLang="en-US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the</a:t>
            </a:r>
            <a:r>
              <a:rPr lang="zh-CN" altLang="en-US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handover</a:t>
            </a:r>
          </a:p>
          <a:p>
            <a:pPr fontAlgn="base">
              <a:buFont typeface="Arial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chemeClr val="accent1"/>
                </a:solidFill>
              </a:rPr>
              <a:t>60+</a:t>
            </a:r>
            <a:r>
              <a:rPr lang="zh-CN" altLang="en-US" sz="2800" dirty="0">
                <a:solidFill>
                  <a:schemeClr val="accent1"/>
                </a:solidFill>
              </a:rPr>
              <a:t> </a:t>
            </a:r>
            <a:r>
              <a:rPr lang="en-US" altLang="zh-CN" sz="2800" dirty="0">
                <a:solidFill>
                  <a:schemeClr val="accent1"/>
                </a:solidFill>
              </a:rPr>
              <a:t>seconds</a:t>
            </a:r>
            <a:r>
              <a:rPr lang="zh-CN" altLang="en-US" sz="2800" dirty="0">
                <a:solidFill>
                  <a:schemeClr val="accent1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of</a:t>
            </a:r>
            <a:r>
              <a:rPr lang="zh-CN" altLang="en-US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interruption</a:t>
            </a:r>
            <a:r>
              <a:rPr lang="zh-CN" altLang="en-US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time</a:t>
            </a:r>
            <a:r>
              <a:rPr lang="zh-CN" altLang="en-US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when</a:t>
            </a:r>
            <a:r>
              <a:rPr lang="zh-CN" altLang="en-US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no</a:t>
            </a:r>
            <a:r>
              <a:rPr lang="zh-CN" altLang="en-US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video</a:t>
            </a:r>
            <a:r>
              <a:rPr lang="zh-CN" altLang="en-US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data</a:t>
            </a:r>
            <a:r>
              <a:rPr lang="zh-CN" altLang="en-US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is</a:t>
            </a:r>
            <a:r>
              <a:rPr lang="zh-CN" altLang="en-US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received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68956" y="2415118"/>
            <a:ext cx="3625213" cy="987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704" y="3636034"/>
            <a:ext cx="5492744" cy="480677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DBC-4410-1F4A-876E-616DBE07B9C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90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Cause Analysis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Delay</a:t>
            </a:r>
            <a:r>
              <a:rPr lang="zh-CN" altLang="en-US" dirty="0"/>
              <a:t> </a:t>
            </a:r>
            <a:r>
              <a:rPr lang="en-US" altLang="zh-CN" dirty="0"/>
              <a:t>Breakdown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624" y="1467373"/>
            <a:ext cx="7412181" cy="364495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49634" y="5144655"/>
            <a:ext cx="887962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libri" charset="0"/>
              </a:rPr>
              <a:t>P1: BT is connected but data cannot be actually transmitted</a:t>
            </a:r>
          </a:p>
          <a:p>
            <a:pPr fontAlgn="base">
              <a:buFont typeface="Arial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libri" charset="0"/>
              </a:rPr>
              <a:t>P2: no network available</a:t>
            </a:r>
          </a:p>
          <a:p>
            <a:pPr fontAlgn="base">
              <a:buFont typeface="Arial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libri" charset="0"/>
              </a:rPr>
              <a:t>P3: </a:t>
            </a:r>
            <a:r>
              <a:rPr lang="en-US" sz="2400" dirty="0" err="1">
                <a:solidFill>
                  <a:srgbClr val="000000"/>
                </a:solidFill>
                <a:latin typeface="Calibri" charset="0"/>
              </a:rPr>
              <a:t>WiFi</a:t>
            </a:r>
            <a:r>
              <a:rPr lang="en-US" sz="2400" dirty="0">
                <a:solidFill>
                  <a:srgbClr val="000000"/>
                </a:solidFill>
                <a:latin typeface="Calibri" charset="0"/>
              </a:rPr>
              <a:t> available (interface up) but not connected</a:t>
            </a:r>
          </a:p>
          <a:p>
            <a:pPr fontAlgn="base">
              <a:buFont typeface="Arial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libri" charset="0"/>
              </a:rPr>
              <a:t>P4: </a:t>
            </a:r>
            <a:r>
              <a:rPr lang="en-US" sz="2400" dirty="0" err="1">
                <a:solidFill>
                  <a:srgbClr val="000000"/>
                </a:solidFill>
                <a:latin typeface="Calibri" charset="0"/>
              </a:rPr>
              <a:t>WiFi</a:t>
            </a:r>
            <a:r>
              <a:rPr lang="en-US" sz="2400" dirty="0">
                <a:solidFill>
                  <a:srgbClr val="000000"/>
                </a:solidFill>
                <a:latin typeface="Calibri" charset="0"/>
              </a:rPr>
              <a:t> connected but no application data transmission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DBC-4410-1F4A-876E-616DBE07B9C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0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Wearable </a:t>
            </a:r>
            <a:r>
              <a:rPr lang="en-US" altLang="zh-CN" dirty="0"/>
              <a:t>N</a:t>
            </a:r>
            <a:r>
              <a:rPr lang="en-US" dirty="0"/>
              <a:t>etworking </a:t>
            </a:r>
            <a:r>
              <a:rPr lang="en-US" altLang="zh-CN" dirty="0"/>
              <a:t>I</a:t>
            </a:r>
            <a:r>
              <a:rPr lang="en-US" dirty="0"/>
              <a:t>s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en-US" dirty="0"/>
              <a:t>mportant</a:t>
            </a:r>
            <a:endParaRPr lang="en-US" dirty="0">
              <a:effectLst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 flipH="1">
            <a:off x="776290" y="2390411"/>
            <a:ext cx="3361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Increased popularity</a:t>
            </a:r>
          </a:p>
        </p:txBody>
      </p:sp>
      <p:pic>
        <p:nvPicPr>
          <p:cNvPr id="1030" name="Picture 6" descr="https://lh3.googleusercontent.com/yQi91jx-9-DRa9SvrkCSltSWQssAfk5NiuEC9eJPjgu1EmhLChAjWbR6PJYH6vs3xL6paazhiJpJAHjD3NPlSZtgA6UC0GrqBH31yjAOQrlRzaqVUEdEJjRqBGsnkUXYYFzwVlvNI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06" y="3324237"/>
            <a:ext cx="2680139" cy="1786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3.googleusercontent.com/dlUZwuNBtJ8qxw-EFZ0dRnh1g4mefPDMtSlceJ0-d-_tMReqotUUlf-tFstnwMR_E3-ojy2fzy-bRl2GOCxI48hPQo9cnpeDZ5_UzQyVpUWnY1tIVWA1SFtqasQugeDF-sTknvg5EO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433" y="3324237"/>
            <a:ext cx="3198581" cy="1663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3.googleusercontent.com/vk8fjkIoQiAEtvNJXWy-7TIwTBHuoLwwMIWI0qST1Zds-tJd-grAszYjErvQjs6Bj50PLr0JTSawkt9TeTULI-VxV30dyZRwwIM3LsmBNX84lvcAGE5RqNETnWFfqfCvWWCggFw5cx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8196" y="3248042"/>
            <a:ext cx="1663262" cy="1663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 flipH="1">
            <a:off x="4573433" y="2413717"/>
            <a:ext cx="26768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Third-party apps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 flipH="1">
            <a:off x="7932419" y="2413716"/>
            <a:ext cx="44073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Multiple network interfaces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DBC-4410-1F4A-876E-616DBE07B9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48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624" y="1467373"/>
            <a:ext cx="7412181" cy="3644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Cause Analysis: Delay from the Wear OS (P1, P2, and P3)</a:t>
            </a:r>
            <a:endParaRPr lang="en-US" dirty="0">
              <a:effectLst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412457" y="5324720"/>
            <a:ext cx="9383069" cy="95460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C00000"/>
                </a:solidFill>
                <a:latin typeface="Calibri" charset="0"/>
              </a:rPr>
              <a:t>Reactive</a:t>
            </a:r>
            <a:r>
              <a:rPr lang="en-US" sz="2400" dirty="0">
                <a:solidFill>
                  <a:srgbClr val="000000"/>
                </a:solidFill>
                <a:latin typeface="Calibri" charset="0"/>
              </a:rPr>
              <a:t> in nature: Only </a:t>
            </a:r>
            <a:r>
              <a:rPr lang="en-US" sz="2400" dirty="0">
                <a:solidFill>
                  <a:srgbClr val="C00000"/>
                </a:solidFill>
                <a:latin typeface="Calibri" charset="0"/>
              </a:rPr>
              <a:t>after</a:t>
            </a:r>
            <a:r>
              <a:rPr lang="en-US" sz="2400" dirty="0">
                <a:solidFill>
                  <a:srgbClr val="000000"/>
                </a:solidFill>
                <a:latin typeface="Calibri" charset="0"/>
              </a:rPr>
              <a:t> BT connection gets lost </a:t>
            </a:r>
            <a:r>
              <a:rPr lang="en-US" sz="2400" dirty="0">
                <a:solidFill>
                  <a:srgbClr val="C00000"/>
                </a:solidFill>
                <a:latin typeface="Calibri" charset="0"/>
              </a:rPr>
              <a:t>completely</a:t>
            </a:r>
            <a:r>
              <a:rPr lang="en-US" sz="2400" dirty="0">
                <a:solidFill>
                  <a:srgbClr val="000000"/>
                </a:solidFill>
                <a:latin typeface="Calibri" charset="0"/>
              </a:rPr>
              <a:t> (P1), the Wear OS turn on (P2) and </a:t>
            </a:r>
            <a:r>
              <a:rPr lang="en-US" sz="2400" dirty="0">
                <a:solidFill>
                  <a:srgbClr val="C00000"/>
                </a:solidFill>
                <a:latin typeface="Calibri" charset="0"/>
              </a:rPr>
              <a:t>then</a:t>
            </a:r>
            <a:r>
              <a:rPr lang="en-US" sz="2400" dirty="0">
                <a:solidFill>
                  <a:srgbClr val="000000"/>
                </a:solidFill>
                <a:latin typeface="Calibri" charset="0"/>
              </a:rPr>
              <a:t> connect to (P3) </a:t>
            </a:r>
            <a:r>
              <a:rPr lang="en-US" sz="2400" dirty="0" err="1">
                <a:solidFill>
                  <a:srgbClr val="000000"/>
                </a:solidFill>
                <a:latin typeface="Calibri" charset="0"/>
              </a:rPr>
              <a:t>WiFi</a:t>
            </a:r>
            <a:r>
              <a:rPr lang="en-US" sz="2400" dirty="0">
                <a:solidFill>
                  <a:srgbClr val="000000"/>
                </a:solidFill>
                <a:latin typeface="Calibri" charset="0"/>
              </a:rPr>
              <a:t>.</a:t>
            </a:r>
            <a:endParaRPr lang="en-US" sz="2400" dirty="0">
              <a:effectLst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DBC-4410-1F4A-876E-616DBE07B9C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624" y="1467373"/>
            <a:ext cx="7412181" cy="3644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Cause Analysis: Delay Incurred by the Wearable App (P4)</a:t>
            </a:r>
            <a:endParaRPr lang="en-US" dirty="0">
              <a:effectLst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325881" y="5421104"/>
            <a:ext cx="9195816" cy="95460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/>
            <a:r>
              <a:rPr lang="en-US" sz="2400" dirty="0">
                <a:solidFill>
                  <a:srgbClr val="C00000"/>
                </a:solidFill>
              </a:rPr>
              <a:t>Insufficient protocol support </a:t>
            </a:r>
            <a:r>
              <a:rPr lang="en-US" sz="2400" dirty="0"/>
              <a:t>for applications:  wearable apps need to </a:t>
            </a:r>
            <a:r>
              <a:rPr lang="en-US" sz="2400" dirty="0">
                <a:solidFill>
                  <a:schemeClr val="tx1"/>
                </a:solidFill>
              </a:rPr>
              <a:t>implement their </a:t>
            </a:r>
            <a:r>
              <a:rPr lang="en-US" sz="2400" dirty="0">
                <a:solidFill>
                  <a:srgbClr val="C00000"/>
                </a:solidFill>
              </a:rPr>
              <a:t>own data migration logic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DBC-4410-1F4A-876E-616DBE07B9C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5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Cause Analysis: Delay Incurred by the Wearable App (P4)</a:t>
            </a:r>
            <a:endParaRPr lang="en-US" dirty="0">
              <a:effectLst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117" y="4015961"/>
            <a:ext cx="6146367" cy="1143831"/>
          </a:xfrm>
        </p:spPr>
      </p:pic>
      <p:sp>
        <p:nvSpPr>
          <p:cNvPr id="5" name="Rectangle 4"/>
          <p:cNvSpPr/>
          <p:nvPr/>
        </p:nvSpPr>
        <p:spPr>
          <a:xfrm>
            <a:off x="838200" y="2301660"/>
            <a:ext cx="1051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Calibri" charset="0"/>
              </a:rPr>
              <a:t>P4:</a:t>
            </a:r>
            <a:r>
              <a:rPr lang="zh-CN" altLang="en-US" sz="2800" dirty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Calibri" charset="0"/>
              </a:rPr>
              <a:t>33.3s</a:t>
            </a:r>
            <a:r>
              <a:rPr lang="zh-CN" altLang="en-US" sz="2800" dirty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Calibri" charset="0"/>
              </a:rPr>
              <a:t>(</a:t>
            </a:r>
            <a:r>
              <a:rPr lang="en-US" altLang="zh-CN" sz="2800" dirty="0" err="1">
                <a:solidFill>
                  <a:srgbClr val="000000"/>
                </a:solidFill>
                <a:latin typeface="Calibri" charset="0"/>
              </a:rPr>
              <a:t>tinyCam</a:t>
            </a:r>
            <a:r>
              <a:rPr lang="en-US" altLang="zh-CN" sz="2800" dirty="0">
                <a:solidFill>
                  <a:srgbClr val="000000"/>
                </a:solidFill>
                <a:latin typeface="Calibri" charset="0"/>
              </a:rPr>
              <a:t>)</a:t>
            </a:r>
            <a:r>
              <a:rPr lang="zh-CN" altLang="en-US" sz="2800" dirty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latin typeface="Calibri" charset="0"/>
              </a:rPr>
              <a:t>v.s</a:t>
            </a:r>
            <a:r>
              <a:rPr lang="en-US" altLang="zh-CN" sz="2800" dirty="0">
                <a:solidFill>
                  <a:srgbClr val="000000"/>
                </a:solidFill>
                <a:latin typeface="Calibri" charset="0"/>
              </a:rPr>
              <a:t>.</a:t>
            </a:r>
            <a:r>
              <a:rPr lang="zh-CN" altLang="en-US" sz="2800" dirty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Calibri" charset="0"/>
              </a:rPr>
              <a:t>5.6s</a:t>
            </a:r>
            <a:r>
              <a:rPr lang="zh-CN" altLang="en-US" sz="2800" dirty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Calibri" charset="0"/>
              </a:rPr>
              <a:t>(</a:t>
            </a:r>
            <a:r>
              <a:rPr lang="en-US" altLang="zh-CN" sz="2800" dirty="0" err="1">
                <a:solidFill>
                  <a:srgbClr val="000000"/>
                </a:solidFill>
                <a:latin typeface="Calibri" charset="0"/>
              </a:rPr>
              <a:t>RTApp</a:t>
            </a:r>
            <a:r>
              <a:rPr lang="en-US" altLang="zh-CN" sz="2800" dirty="0">
                <a:solidFill>
                  <a:srgbClr val="000000"/>
                </a:solidFill>
                <a:latin typeface="Calibri" charset="0"/>
              </a:rPr>
              <a:t>)</a:t>
            </a:r>
          </a:p>
          <a:p>
            <a:pPr lvl="1" fontAlgn="base">
              <a:buFont typeface="Arial" charset="0"/>
              <a:buChar char="•"/>
            </a:pPr>
            <a:r>
              <a:rPr lang="zh-CN" altLang="en-US" sz="2800" dirty="0"/>
              <a:t> </a:t>
            </a:r>
            <a:r>
              <a:rPr lang="en-US" altLang="zh-CN" sz="2400" dirty="0" err="1"/>
              <a:t>RTApp</a:t>
            </a:r>
            <a:r>
              <a:rPr lang="en-US" altLang="zh-CN" sz="2400" dirty="0"/>
              <a:t>: downloading a 3KB data chunk every 160ms, establish new connection </a:t>
            </a:r>
            <a:r>
              <a:rPr lang="en-US" altLang="zh-CN" sz="2400" dirty="0">
                <a:solidFill>
                  <a:schemeClr val="accent1"/>
                </a:solidFill>
              </a:rPr>
              <a:t>once</a:t>
            </a:r>
            <a:r>
              <a:rPr lang="en-US" altLang="zh-CN" sz="2400" dirty="0"/>
              <a:t> a new network interface is </a:t>
            </a:r>
            <a:r>
              <a:rPr lang="en-US" altLang="zh-CN" sz="2400" dirty="0">
                <a:solidFill>
                  <a:schemeClr val="accent1"/>
                </a:solidFill>
              </a:rPr>
              <a:t>connected</a:t>
            </a:r>
            <a:r>
              <a:rPr lang="en-US" altLang="zh-CN" sz="2400" dirty="0"/>
              <a:t> after a handover</a:t>
            </a:r>
            <a:r>
              <a:rPr lang="en-US" altLang="zh-CN" sz="2400" dirty="0">
                <a:solidFill>
                  <a:srgbClr val="000000"/>
                </a:solidFill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alibri" charset="0"/>
              </a:rPr>
              <a:t> </a:t>
            </a:r>
          </a:p>
          <a:p>
            <a:pPr fontAlgn="base">
              <a:buFont typeface="Arial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 charset="0"/>
              </a:rPr>
              <a:t>Overall handover interruption time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472690" y="5435565"/>
            <a:ext cx="8931220" cy="95460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/>
            <a:r>
              <a:rPr lang="en-US" sz="2400" dirty="0">
                <a:solidFill>
                  <a:schemeClr val="tx1"/>
                </a:solidFill>
              </a:rPr>
              <a:t>Improved application </a:t>
            </a:r>
            <a:r>
              <a:rPr lang="en-US" sz="2400" dirty="0">
                <a:solidFill>
                  <a:srgbClr val="C00000"/>
                </a:solidFill>
              </a:rPr>
              <a:t>data migration logic </a:t>
            </a:r>
            <a:r>
              <a:rPr lang="en-US" sz="2400" dirty="0">
                <a:solidFill>
                  <a:schemeClr val="tx1"/>
                </a:solidFill>
              </a:rPr>
              <a:t>(in </a:t>
            </a:r>
            <a:r>
              <a:rPr lang="en-US" sz="2400" dirty="0" err="1">
                <a:solidFill>
                  <a:schemeClr val="tx1"/>
                </a:solidFill>
              </a:rPr>
              <a:t>RTApp</a:t>
            </a:r>
            <a:r>
              <a:rPr lang="en-US" sz="2400" dirty="0">
                <a:solidFill>
                  <a:schemeClr val="tx1"/>
                </a:solidFill>
              </a:rPr>
              <a:t>) reduces </a:t>
            </a:r>
            <a:r>
              <a:rPr lang="en-US" altLang="zh-CN" sz="2400" dirty="0">
                <a:solidFill>
                  <a:schemeClr val="tx1"/>
                </a:solidFill>
              </a:rPr>
              <a:t>P4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as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well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as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the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overall</a:t>
            </a:r>
            <a:r>
              <a:rPr lang="en-US" sz="2400" dirty="0">
                <a:solidFill>
                  <a:schemeClr val="tx1"/>
                </a:solidFill>
              </a:rPr>
              <a:t> interruption time.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DBC-4410-1F4A-876E-616DBE07B9C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9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Reducing</a:t>
            </a:r>
            <a:r>
              <a:rPr lang="zh-CN" altLang="en-US" dirty="0"/>
              <a:t> </a:t>
            </a:r>
            <a:r>
              <a:rPr lang="en-US" altLang="zh-CN" dirty="0"/>
              <a:t>the Handover Delay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981426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Proactively </a:t>
            </a:r>
            <a:r>
              <a:rPr lang="en-US" altLang="zh-CN" sz="2800" dirty="0"/>
              <a:t>performing</a:t>
            </a:r>
            <a:r>
              <a:rPr lang="zh-CN" altLang="en-US" sz="2800" dirty="0"/>
              <a:t> </a:t>
            </a:r>
            <a:r>
              <a:rPr lang="en-US" altLang="zh-CN" sz="2800" dirty="0"/>
              <a:t>a</a:t>
            </a:r>
            <a:r>
              <a:rPr lang="zh-CN" altLang="en-US" sz="2800" dirty="0"/>
              <a:t> </a:t>
            </a:r>
            <a:r>
              <a:rPr lang="en-US" altLang="zh-CN" sz="2800" dirty="0"/>
              <a:t>handover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 err="1"/>
              <a:t>WiFi</a:t>
            </a:r>
            <a:r>
              <a:rPr lang="zh-CN" altLang="en-US" sz="2800" dirty="0"/>
              <a:t> </a:t>
            </a:r>
            <a:r>
              <a:rPr lang="en-US" altLang="zh-CN" sz="2800" dirty="0"/>
              <a:t>w</a:t>
            </a:r>
            <a:r>
              <a:rPr lang="en-US" sz="2800" dirty="0"/>
              <a:t>hen BT quality degrades</a:t>
            </a:r>
            <a:endParaRPr lang="en-US" altLang="zh-CN" sz="2800" dirty="0"/>
          </a:p>
          <a:p>
            <a:pPr lvl="1"/>
            <a:r>
              <a:rPr lang="en-US" dirty="0"/>
              <a:t>Variant 1: </a:t>
            </a:r>
            <a:r>
              <a:rPr lang="en-US" altLang="zh-CN" dirty="0"/>
              <a:t>establish</a:t>
            </a:r>
            <a:r>
              <a:rPr lang="zh-CN" altLang="en-US" dirty="0"/>
              <a:t> </a:t>
            </a:r>
            <a:r>
              <a:rPr lang="en-US" altLang="zh-CN" dirty="0" err="1"/>
              <a:t>WiFi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performing</a:t>
            </a:r>
            <a:r>
              <a:rPr lang="zh-CN" altLang="en-US" dirty="0"/>
              <a:t> </a:t>
            </a:r>
            <a:r>
              <a:rPr lang="en-US" altLang="zh-CN" dirty="0"/>
              <a:t>handovers</a:t>
            </a:r>
            <a:r>
              <a:rPr lang="zh-CN" altLang="en-US" dirty="0"/>
              <a:t> </a:t>
            </a:r>
            <a:r>
              <a:rPr lang="en-US" dirty="0"/>
              <a:t>(on-demand</a:t>
            </a:r>
            <a:r>
              <a:rPr lang="zh-CN" altLang="en-US" dirty="0"/>
              <a:t> </a:t>
            </a:r>
            <a:r>
              <a:rPr lang="en-US" altLang="zh-CN" dirty="0" err="1"/>
              <a:t>WiFi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Variant 2: </a:t>
            </a:r>
            <a:r>
              <a:rPr lang="en-US" altLang="zh-CN" dirty="0"/>
              <a:t>p</a:t>
            </a:r>
            <a:r>
              <a:rPr lang="en-US" dirty="0"/>
              <a:t>re-established </a:t>
            </a:r>
            <a:r>
              <a:rPr lang="en-US" altLang="zh-CN" dirty="0" err="1"/>
              <a:t>WiFi</a:t>
            </a:r>
            <a:r>
              <a:rPr lang="zh-CN" altLang="en-US" dirty="0"/>
              <a:t> </a:t>
            </a:r>
            <a:r>
              <a:rPr lang="en-US" dirty="0"/>
              <a:t>(always-on</a:t>
            </a:r>
            <a:r>
              <a:rPr lang="zh-CN" altLang="en-US" dirty="0"/>
              <a:t> </a:t>
            </a:r>
            <a:r>
              <a:rPr lang="en-US" altLang="zh-CN" dirty="0" err="1"/>
              <a:t>WiFi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673" y="3807051"/>
            <a:ext cx="7055882" cy="259195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DBC-4410-1F4A-876E-616DBE07B9C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First in-depth study </a:t>
            </a:r>
            <a:r>
              <a:rPr lang="en-US" dirty="0"/>
              <a:t>on the networking performance of Wear OS.</a:t>
            </a:r>
          </a:p>
          <a:p>
            <a:r>
              <a:rPr lang="en-US" dirty="0"/>
              <a:t>Developed a </a:t>
            </a:r>
            <a:r>
              <a:rPr lang="en-US" dirty="0">
                <a:solidFill>
                  <a:schemeClr val="accent1"/>
                </a:solidFill>
              </a:rPr>
              <a:t>toolkit</a:t>
            </a:r>
            <a:r>
              <a:rPr lang="en-US" dirty="0"/>
              <a:t> for wearable networking measurement and analysis.</a:t>
            </a:r>
          </a:p>
          <a:p>
            <a:r>
              <a:rPr lang="en-US" dirty="0"/>
              <a:t>Identified </a:t>
            </a:r>
            <a:r>
              <a:rPr lang="en-US" dirty="0">
                <a:solidFill>
                  <a:schemeClr val="accent1"/>
                </a:solidFill>
              </a:rPr>
              <a:t>performance issues </a:t>
            </a:r>
            <a:r>
              <a:rPr lang="en-US" dirty="0"/>
              <a:t>regarding key aspects of wearable networking.</a:t>
            </a:r>
          </a:p>
          <a:p>
            <a:r>
              <a:rPr lang="en-US" dirty="0"/>
              <a:t>Analyzed the </a:t>
            </a:r>
            <a:r>
              <a:rPr lang="en-US" dirty="0">
                <a:solidFill>
                  <a:schemeClr val="accent1"/>
                </a:solidFill>
              </a:rPr>
              <a:t>root causes </a:t>
            </a:r>
            <a:r>
              <a:rPr lang="en-US" dirty="0"/>
              <a:t>and proposed practical </a:t>
            </a:r>
            <a:r>
              <a:rPr lang="en-US" dirty="0">
                <a:solidFill>
                  <a:schemeClr val="accent1"/>
                </a:solidFill>
              </a:rPr>
              <a:t>solutions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DBC-4410-1F4A-876E-616DBE07B9C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9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928" y="27791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600" dirty="0"/>
              <a:t>Thank</a:t>
            </a:r>
            <a:r>
              <a:rPr lang="zh-CN" altLang="en-US" sz="6600" dirty="0"/>
              <a:t> </a:t>
            </a:r>
            <a:r>
              <a:rPr lang="en-US" altLang="zh-CN" sz="6600" dirty="0"/>
              <a:t>you!</a:t>
            </a:r>
            <a:endParaRPr lang="en-US" sz="6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DBC-4410-1F4A-876E-616DBE07B9C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479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928" y="27791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600" dirty="0"/>
              <a:t>Thank</a:t>
            </a:r>
            <a:r>
              <a:rPr lang="zh-CN" altLang="en-US" sz="6600" dirty="0"/>
              <a:t> </a:t>
            </a:r>
            <a:r>
              <a:rPr lang="en-US" altLang="zh-CN" sz="6600" dirty="0"/>
              <a:t>you!</a:t>
            </a:r>
            <a:endParaRPr lang="en-US" sz="6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DBC-4410-1F4A-876E-616DBE07B9C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395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BT State Machines on Wearable and Phone</a:t>
            </a:r>
            <a:endParaRPr lang="en-US" dirty="0">
              <a:effectLst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DBC-4410-1F4A-876E-616DBE07B9CD}" type="slidenum">
              <a:rPr lang="en-US" smtClean="0"/>
              <a:t>27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0" y="1701800"/>
            <a:ext cx="94996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3786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QoE</a:t>
            </a:r>
            <a:r>
              <a:rPr lang="en-US" dirty="0"/>
              <a:t>-energy Tradeoffs of Different Networks</a:t>
            </a:r>
            <a:endParaRPr lang="en-US" dirty="0">
              <a:effectLst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DBC-4410-1F4A-876E-616DBE07B9CD}" type="slidenum">
              <a:rPr lang="en-US" smtClean="0"/>
              <a:t>28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38" y="2461986"/>
            <a:ext cx="11096776" cy="264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01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D</a:t>
            </a:r>
            <a:r>
              <a:rPr lang="en-US" dirty="0"/>
              <a:t>ifferent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Smartphone</a:t>
            </a:r>
            <a:r>
              <a:rPr lang="en-US" dirty="0"/>
              <a:t> </a:t>
            </a:r>
            <a:r>
              <a:rPr lang="en-US" altLang="zh-CN" dirty="0"/>
              <a:t>N</a:t>
            </a:r>
            <a:r>
              <a:rPr lang="en-US" dirty="0"/>
              <a:t>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88041"/>
          </a:xfrm>
        </p:spPr>
        <p:txBody>
          <a:bodyPr/>
          <a:lstStyle/>
          <a:p>
            <a:r>
              <a:rPr lang="en-US" dirty="0"/>
              <a:t>Bluetooth (BT) communication</a:t>
            </a:r>
          </a:p>
          <a:p>
            <a:pPr lvl="1"/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protocol</a:t>
            </a:r>
            <a:r>
              <a:rPr lang="zh-CN" altLang="en-US" dirty="0"/>
              <a:t> </a:t>
            </a:r>
            <a:r>
              <a:rPr lang="en-US" altLang="zh-CN" dirty="0"/>
              <a:t>stack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radio</a:t>
            </a:r>
            <a:r>
              <a:rPr lang="zh-CN" altLang="en-US" dirty="0"/>
              <a:t> </a:t>
            </a:r>
            <a:r>
              <a:rPr lang="en-US" altLang="zh-CN" dirty="0"/>
              <a:t>state</a:t>
            </a:r>
            <a:r>
              <a:rPr lang="zh-CN" altLang="en-US" dirty="0"/>
              <a:t> </a:t>
            </a:r>
            <a:r>
              <a:rPr lang="en-US" altLang="zh-CN" dirty="0"/>
              <a:t>machine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 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448" y="3324338"/>
            <a:ext cx="4806445" cy="215269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DBC-4410-1F4A-876E-616DBE07B9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8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+mn-lt"/>
              </a:rPr>
              <a:t>It</a:t>
            </a:r>
            <a:r>
              <a:rPr lang="zh-CN" altLang="en-US" dirty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Is</a:t>
            </a:r>
            <a:r>
              <a:rPr lang="zh-CN" altLang="en-US" dirty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D</a:t>
            </a:r>
            <a:r>
              <a:rPr lang="en-US" dirty="0">
                <a:latin typeface="+mn-lt"/>
              </a:rPr>
              <a:t>ifferent </a:t>
            </a:r>
            <a:r>
              <a:rPr lang="en-US" altLang="zh-CN" dirty="0">
                <a:latin typeface="+mn-lt"/>
              </a:rPr>
              <a:t>from</a:t>
            </a:r>
            <a:r>
              <a:rPr lang="zh-CN" altLang="en-US" dirty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Smartphone</a:t>
            </a:r>
            <a:r>
              <a:rPr lang="en-US" dirty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N</a:t>
            </a:r>
            <a:r>
              <a:rPr lang="en-US" dirty="0">
                <a:latin typeface="+mn-lt"/>
              </a:rPr>
              <a:t>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07766"/>
          </a:xfrm>
        </p:spPr>
        <p:txBody>
          <a:bodyPr>
            <a:normAutofit/>
          </a:bodyPr>
          <a:lstStyle/>
          <a:p>
            <a:r>
              <a:rPr lang="en-US" dirty="0"/>
              <a:t>Bluetooth (BT) communication</a:t>
            </a:r>
          </a:p>
          <a:p>
            <a:pPr lvl="1"/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protocol</a:t>
            </a:r>
            <a:r>
              <a:rPr lang="zh-CN" altLang="en-US" dirty="0"/>
              <a:t> </a:t>
            </a:r>
            <a:r>
              <a:rPr lang="en-US" altLang="zh-CN" dirty="0"/>
              <a:t>stack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radio</a:t>
            </a:r>
            <a:r>
              <a:rPr lang="zh-CN" altLang="en-US" dirty="0"/>
              <a:t> </a:t>
            </a:r>
            <a:r>
              <a:rPr lang="en-US" altLang="zh-CN" dirty="0"/>
              <a:t>state</a:t>
            </a:r>
            <a:r>
              <a:rPr lang="zh-CN" altLang="en-US" dirty="0"/>
              <a:t> </a:t>
            </a:r>
            <a:r>
              <a:rPr lang="en-US" altLang="zh-CN" dirty="0"/>
              <a:t>machine</a:t>
            </a:r>
            <a:endParaRPr lang="en-US" dirty="0"/>
          </a:p>
          <a:p>
            <a:r>
              <a:rPr lang="en-US" dirty="0"/>
              <a:t>Smartphone as a “gateway”</a:t>
            </a:r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pair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proxies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Wear</a:t>
            </a:r>
            <a:r>
              <a:rPr lang="zh-CN" altLang="en-US" dirty="0"/>
              <a:t> </a:t>
            </a:r>
            <a:r>
              <a:rPr lang="en-US" altLang="zh-CN" dirty="0"/>
              <a:t>OS</a:t>
            </a:r>
            <a:endParaRPr lang="en-US" dirty="0"/>
          </a:p>
        </p:txBody>
      </p:sp>
      <p:pic>
        <p:nvPicPr>
          <p:cNvPr id="5" name="Picture 5" descr="https://lh3.googleusercontent.com/rUTAbZUSe9SjLDUtsJ_VcMWXcDA3JUhN1T74j6h9BnNU8JwT4V00jbhowtNy1noHBJb9QIBiOfJHjbdYrGlVDpE9rHHnyqPIKgxbJlLIlWInecaXxQW-YLBQZhiFCr-uZnSBD2e3kwTL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331" y="3597165"/>
            <a:ext cx="821642" cy="821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https://lh4.googleusercontent.com/qvsi84TcarqvqcRvrhZfmA1xuTUWY88yTn3P5cbR5q5T9vnhfgzMsHC66ZwVJTHUNAxR2wLBJwNFGXL0PxNOfRTJojdXARhZEzON3-zLUt4eh7UD4kEDKbTznNDFRWeoV4hYQojklFLsF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614" y="3560868"/>
            <a:ext cx="891251" cy="89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https://lh6.googleusercontent.com/mKJ2sN73SCKMkCl00bJFU0fn40MZ8LI2-6XgHe3sUPbAsU6HMZptFuWzyz27Je-k3-MDwYYcgPv-mTfDxb__zLGLSYxRkmwNcyjABeYUvnkWFtKHjx09bsiGj1qqsuZY8r6TmfT52VgrbQ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2" t="6728" r="19169" b="7044"/>
          <a:stretch/>
        </p:blipFill>
        <p:spPr bwMode="auto">
          <a:xfrm>
            <a:off x="8808612" y="3560869"/>
            <a:ext cx="583425" cy="83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555338" y="4502126"/>
            <a:ext cx="17620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Client app</a:t>
            </a:r>
            <a:endParaRPr lang="en-US">
              <a:effectLst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55338" y="5510469"/>
            <a:ext cx="176202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Wear OS proxy </a:t>
            </a:r>
            <a:endParaRPr lang="en-US" dirty="0">
              <a:solidFill>
                <a:srgbClr val="C00000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55338" y="6022711"/>
            <a:ext cx="176202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BT stack</a:t>
            </a:r>
            <a:endParaRPr lang="en-US" dirty="0">
              <a:effectLst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55338" y="5000910"/>
            <a:ext cx="176202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TCP/IP stack</a:t>
            </a:r>
            <a:endParaRPr lang="en-US" dirty="0">
              <a:effectLst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11756" y="6020028"/>
            <a:ext cx="18022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BT stack</a:t>
            </a:r>
            <a:endParaRPr lang="en-US" dirty="0">
              <a:effectLst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11756" y="5510469"/>
            <a:ext cx="18022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Wear OS proxy </a:t>
            </a:r>
            <a:endParaRPr lang="en-US" dirty="0">
              <a:solidFill>
                <a:srgbClr val="C00000"/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11757" y="5000910"/>
            <a:ext cx="180229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TCP/IP stack</a:t>
            </a:r>
            <a:endParaRPr lang="en-US" dirty="0">
              <a:effectLst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354418" y="5000910"/>
            <a:ext cx="15582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TCP/IP stack</a:t>
            </a:r>
            <a:endParaRPr lang="en-US" dirty="0">
              <a:effectLst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354418" y="4502126"/>
            <a:ext cx="15582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000000"/>
                </a:solidFill>
              </a:rPr>
              <a:t>Server</a:t>
            </a:r>
            <a:r>
              <a:rPr lang="en-US" dirty="0">
                <a:solidFill>
                  <a:srgbClr val="000000"/>
                </a:solidFill>
              </a:rPr>
              <a:t> app</a:t>
            </a:r>
            <a:endParaRPr lang="en-US" dirty="0">
              <a:effectLst/>
            </a:endParaRPr>
          </a:p>
        </p:txBody>
      </p:sp>
      <p:cxnSp>
        <p:nvCxnSpPr>
          <p:cNvPr id="19" name="Elbow Connector 18"/>
          <p:cNvCxnSpPr>
            <a:stCxn id="10" idx="2"/>
            <a:endCxn id="14" idx="2"/>
          </p:cNvCxnSpPr>
          <p:nvPr/>
        </p:nvCxnSpPr>
        <p:spPr>
          <a:xfrm rot="16200000" flipH="1">
            <a:off x="3974626" y="4341523"/>
            <a:ext cx="12700" cy="3076555"/>
          </a:xfrm>
          <a:prstGeom prst="bentConnector3">
            <a:avLst>
              <a:gd name="adj1" fmla="val 6078260"/>
            </a:avLst>
          </a:prstGeom>
          <a:ln w="444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0"/>
            <a:endCxn id="10" idx="0"/>
          </p:cNvCxnSpPr>
          <p:nvPr/>
        </p:nvCxnSpPr>
        <p:spPr>
          <a:xfrm>
            <a:off x="2436349" y="4502126"/>
            <a:ext cx="0" cy="1008343"/>
          </a:xfrm>
          <a:prstGeom prst="straightConnector1">
            <a:avLst/>
          </a:prstGeom>
          <a:ln w="444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4" idx="0"/>
            <a:endCxn id="17" idx="0"/>
          </p:cNvCxnSpPr>
          <p:nvPr/>
        </p:nvCxnSpPr>
        <p:spPr>
          <a:xfrm rot="5400000" flipH="1" flipV="1">
            <a:off x="6819042" y="3195989"/>
            <a:ext cx="1008343" cy="3620618"/>
          </a:xfrm>
          <a:prstGeom prst="bentConnector3">
            <a:avLst>
              <a:gd name="adj1" fmla="val 35930"/>
            </a:avLst>
          </a:prstGeom>
          <a:ln w="444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DBC-4410-1F4A-876E-616DBE07B9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D</a:t>
            </a:r>
            <a:r>
              <a:rPr lang="en-US" dirty="0"/>
              <a:t>ifferent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Smartphone</a:t>
            </a:r>
            <a:r>
              <a:rPr lang="en-US" dirty="0"/>
              <a:t> </a:t>
            </a:r>
            <a:r>
              <a:rPr lang="en-US" altLang="zh-CN" dirty="0"/>
              <a:t>N</a:t>
            </a:r>
            <a:r>
              <a:rPr lang="en-US" dirty="0"/>
              <a:t>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Bluetooth (BT) communication</a:t>
            </a:r>
          </a:p>
          <a:p>
            <a:pPr lvl="1"/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protocol</a:t>
            </a:r>
            <a:r>
              <a:rPr lang="zh-CN" altLang="en-US" dirty="0"/>
              <a:t> </a:t>
            </a:r>
            <a:r>
              <a:rPr lang="en-US" altLang="zh-CN" dirty="0"/>
              <a:t>stack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radio</a:t>
            </a:r>
            <a:r>
              <a:rPr lang="zh-CN" altLang="en-US" dirty="0"/>
              <a:t> </a:t>
            </a:r>
            <a:r>
              <a:rPr lang="en-US" altLang="zh-CN" dirty="0"/>
              <a:t>state</a:t>
            </a:r>
            <a:r>
              <a:rPr lang="zh-CN" altLang="en-US" dirty="0"/>
              <a:t> </a:t>
            </a:r>
            <a:r>
              <a:rPr lang="en-US" altLang="zh-CN" dirty="0"/>
              <a:t>machine</a:t>
            </a:r>
          </a:p>
          <a:p>
            <a:r>
              <a:rPr lang="en-US" dirty="0"/>
              <a:t>Smartphone as a “gateway”</a:t>
            </a:r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pair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proxies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Wear</a:t>
            </a:r>
            <a:r>
              <a:rPr lang="zh-CN" altLang="en-US" dirty="0"/>
              <a:t> </a:t>
            </a:r>
            <a:r>
              <a:rPr lang="en-US" altLang="zh-CN" dirty="0"/>
              <a:t>OS</a:t>
            </a:r>
            <a:endParaRPr lang="en-US" dirty="0"/>
          </a:p>
          <a:p>
            <a:r>
              <a:rPr lang="en-US" dirty="0"/>
              <a:t>Network interface switching</a:t>
            </a:r>
          </a:p>
          <a:p>
            <a:pPr lvl="1"/>
            <a:r>
              <a:rPr lang="en-US" altLang="zh-CN" dirty="0"/>
              <a:t>BT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much</a:t>
            </a:r>
            <a:r>
              <a:rPr lang="zh-CN" altLang="en-US" dirty="0"/>
              <a:t> </a:t>
            </a:r>
            <a:r>
              <a:rPr lang="en-US" altLang="zh-CN" dirty="0"/>
              <a:t>shorter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chemeClr val="accent1"/>
                </a:solidFill>
              </a:rPr>
              <a:t>range</a:t>
            </a:r>
          </a:p>
          <a:p>
            <a:pPr lvl="1"/>
            <a:r>
              <a:rPr lang="en-US" altLang="zh-CN" dirty="0"/>
              <a:t>Vertical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chemeClr val="accent1"/>
                </a:solidFill>
              </a:rPr>
              <a:t>handover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under mobility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 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DBC-4410-1F4A-876E-616DBE07B9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30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Wearable </a:t>
            </a:r>
            <a:r>
              <a:rPr lang="en-US" altLang="zh-CN" dirty="0"/>
              <a:t>N</a:t>
            </a:r>
            <a:r>
              <a:rPr lang="en-US" dirty="0"/>
              <a:t>etworking </a:t>
            </a:r>
            <a:r>
              <a:rPr lang="en-US" altLang="zh-CN" dirty="0"/>
              <a:t>S</a:t>
            </a:r>
            <a:r>
              <a:rPr lang="en-US" dirty="0"/>
              <a:t>tack </a:t>
            </a:r>
            <a:r>
              <a:rPr lang="en-US" altLang="zh-CN" dirty="0"/>
              <a:t>I</a:t>
            </a:r>
            <a:r>
              <a:rPr lang="en-US" dirty="0"/>
              <a:t>s </a:t>
            </a:r>
            <a:r>
              <a:rPr lang="en-US" altLang="zh-CN" dirty="0"/>
              <a:t>U</a:t>
            </a:r>
            <a:r>
              <a:rPr lang="en-US" dirty="0"/>
              <a:t>nder-explored</a:t>
            </a:r>
          </a:p>
        </p:txBody>
      </p:sp>
      <p:pic>
        <p:nvPicPr>
          <p:cNvPr id="2052" name="Picture 4" descr="https://lh6.googleusercontent.com/nUsb_ZlBP6Gx9B_4LR1ESsQJgAvd4fpp1N-CaaFqh9cQtc66bJKwcVRRo5_D2oXPVAs-owpvH9z0fUtLWiU9V3aBBwseyKiqQspg9BHMEgEypeJBrwNGnwnrlrCtRQHJKJS4XjaJOD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139" y="1515245"/>
            <a:ext cx="6951440" cy="434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1391479" y="2969497"/>
            <a:ext cx="1896973" cy="8327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OS</a:t>
            </a:r>
          </a:p>
          <a:p>
            <a:r>
              <a:rPr lang="en-US" dirty="0">
                <a:solidFill>
                  <a:schemeClr val="accent1"/>
                </a:solidFill>
              </a:rPr>
              <a:t>[Liu </a:t>
            </a:r>
            <a:r>
              <a:rPr lang="en-US" dirty="0" err="1">
                <a:solidFill>
                  <a:schemeClr val="accent1"/>
                </a:solidFill>
              </a:rPr>
              <a:t>APSys</a:t>
            </a:r>
            <a:r>
              <a:rPr lang="en-US" dirty="0">
                <a:solidFill>
                  <a:schemeClr val="accent1"/>
                </a:solidFill>
              </a:rPr>
              <a:t> 15] </a:t>
            </a:r>
          </a:p>
          <a:p>
            <a:r>
              <a:rPr lang="en-US" dirty="0">
                <a:solidFill>
                  <a:schemeClr val="accent1"/>
                </a:solidFill>
              </a:rPr>
              <a:t>[Liu </a:t>
            </a:r>
            <a:r>
              <a:rPr lang="en-US" dirty="0" err="1">
                <a:solidFill>
                  <a:schemeClr val="accent1"/>
                </a:solidFill>
              </a:rPr>
              <a:t>Mobisys</a:t>
            </a:r>
            <a:r>
              <a:rPr lang="en-US" dirty="0">
                <a:solidFill>
                  <a:schemeClr val="accent1"/>
                </a:solidFill>
              </a:rPr>
              <a:t> 16]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288452" y="2100689"/>
            <a:ext cx="5118813" cy="5095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Application</a:t>
            </a:r>
            <a:r>
              <a:rPr lang="zh-CN" altLang="en-US" sz="2000" dirty="0"/>
              <a:t> </a:t>
            </a:r>
            <a:r>
              <a:rPr lang="en-US" dirty="0">
                <a:solidFill>
                  <a:schemeClr val="accent1"/>
                </a:solidFill>
              </a:rPr>
              <a:t>[</a:t>
            </a:r>
            <a:r>
              <a:rPr lang="en-US" dirty="0" err="1">
                <a:solidFill>
                  <a:schemeClr val="accent1"/>
                </a:solidFill>
              </a:rPr>
              <a:t>Nirjon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MobiSys</a:t>
            </a:r>
            <a:r>
              <a:rPr lang="en-US" dirty="0">
                <a:solidFill>
                  <a:schemeClr val="accent1"/>
                </a:solidFill>
              </a:rPr>
              <a:t> 15][Shen </a:t>
            </a:r>
            <a:r>
              <a:rPr lang="en-US" dirty="0" err="1">
                <a:solidFill>
                  <a:schemeClr val="accent1"/>
                </a:solidFill>
              </a:rPr>
              <a:t>MobiSys</a:t>
            </a:r>
            <a:r>
              <a:rPr lang="en-US" dirty="0">
                <a:solidFill>
                  <a:schemeClr val="accent1"/>
                </a:solidFill>
              </a:rPr>
              <a:t> 16]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8187928" y="3020205"/>
            <a:ext cx="1902362" cy="9060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UI</a:t>
            </a:r>
          </a:p>
          <a:p>
            <a:r>
              <a:rPr lang="en-US" dirty="0">
                <a:solidFill>
                  <a:schemeClr val="accent1"/>
                </a:solidFill>
              </a:rPr>
              <a:t>[Chen CHI 14]</a:t>
            </a:r>
          </a:p>
          <a:p>
            <a:r>
              <a:rPr lang="en-US" dirty="0">
                <a:solidFill>
                  <a:schemeClr val="accent1"/>
                </a:solidFill>
              </a:rPr>
              <a:t>[Xu </a:t>
            </a:r>
            <a:r>
              <a:rPr lang="en-US" dirty="0" err="1">
                <a:solidFill>
                  <a:schemeClr val="accent1"/>
                </a:solidFill>
              </a:rPr>
              <a:t>MobiCom</a:t>
            </a:r>
            <a:r>
              <a:rPr lang="en-US" dirty="0">
                <a:solidFill>
                  <a:schemeClr val="accent1"/>
                </a:solidFill>
              </a:rPr>
              <a:t> 17]</a:t>
            </a:r>
            <a:endParaRPr lang="en-US" dirty="0">
              <a:solidFill>
                <a:schemeClr val="accent1"/>
              </a:solidFill>
              <a:effectLst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799066" y="4320860"/>
            <a:ext cx="3906742" cy="5942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Power </a:t>
            </a:r>
            <a:r>
              <a:rPr lang="en-US" dirty="0">
                <a:solidFill>
                  <a:schemeClr val="accent1"/>
                </a:solidFill>
              </a:rPr>
              <a:t>[Liu </a:t>
            </a:r>
            <a:r>
              <a:rPr lang="en-US" dirty="0" err="1">
                <a:solidFill>
                  <a:schemeClr val="accent1"/>
                </a:solidFill>
              </a:rPr>
              <a:t>Mobisys</a:t>
            </a:r>
            <a:r>
              <a:rPr lang="en-US" dirty="0">
                <a:solidFill>
                  <a:schemeClr val="accent1"/>
                </a:solidFill>
              </a:rPr>
              <a:t> 17][Yang ICNP 17] </a:t>
            </a:r>
            <a:endParaRPr lang="en-US" dirty="0">
              <a:solidFill>
                <a:schemeClr val="accent1"/>
              </a:solidFill>
              <a:effectLst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126435" y="5354134"/>
            <a:ext cx="9939130" cy="99971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000000"/>
                </a:solidFill>
                <a:latin typeface="Calibri" charset="0"/>
              </a:rPr>
              <a:t>The </a:t>
            </a:r>
            <a:r>
              <a:rPr lang="en-US" sz="2800" dirty="0">
                <a:solidFill>
                  <a:srgbClr val="980000"/>
                </a:solidFill>
                <a:latin typeface="Calibri" charset="0"/>
              </a:rPr>
              <a:t>networking performance</a:t>
            </a:r>
            <a:r>
              <a:rPr lang="en-US" sz="2800" dirty="0">
                <a:solidFill>
                  <a:srgbClr val="000000"/>
                </a:solidFill>
                <a:latin typeface="Calibri" charset="0"/>
              </a:rPr>
              <a:t> and </a:t>
            </a:r>
            <a:r>
              <a:rPr lang="en-US" sz="2800" dirty="0">
                <a:solidFill>
                  <a:srgbClr val="980000"/>
                </a:solidFill>
                <a:latin typeface="Calibri" charset="0"/>
              </a:rPr>
              <a:t>application </a:t>
            </a:r>
            <a:r>
              <a:rPr lang="en-US" sz="2800" dirty="0" err="1">
                <a:solidFill>
                  <a:srgbClr val="980000"/>
                </a:solidFill>
                <a:latin typeface="Calibri" charset="0"/>
              </a:rPr>
              <a:t>QoE</a:t>
            </a:r>
            <a:r>
              <a:rPr lang="en-US" sz="2800" dirty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Calibri" charset="0"/>
              </a:rPr>
              <a:t>on</a:t>
            </a:r>
            <a:r>
              <a:rPr lang="en-US" sz="2800" dirty="0">
                <a:solidFill>
                  <a:srgbClr val="000000"/>
                </a:solidFill>
                <a:latin typeface="Calibri" charset="0"/>
              </a:rPr>
              <a:t> commercial wearables is </a:t>
            </a:r>
            <a:r>
              <a:rPr lang="en-US" sz="2800" dirty="0">
                <a:solidFill>
                  <a:srgbClr val="980000"/>
                </a:solidFill>
                <a:latin typeface="Calibri" charset="0"/>
              </a:rPr>
              <a:t>not well-studied</a:t>
            </a:r>
            <a:r>
              <a:rPr lang="en-US" sz="2800" dirty="0">
                <a:solidFill>
                  <a:srgbClr val="000000"/>
                </a:solidFill>
                <a:latin typeface="Calibri" charset="0"/>
              </a:rPr>
              <a:t>.</a:t>
            </a:r>
            <a:endParaRPr lang="en-US" sz="2800" dirty="0"/>
          </a:p>
        </p:txBody>
      </p:sp>
      <p:sp>
        <p:nvSpPr>
          <p:cNvPr id="16" name="Rounded Rectangle 15"/>
          <p:cNvSpPr/>
          <p:nvPr/>
        </p:nvSpPr>
        <p:spPr>
          <a:xfrm>
            <a:off x="3458816" y="2893816"/>
            <a:ext cx="4558748" cy="1085462"/>
          </a:xfrm>
          <a:prstGeom prst="roundRect">
            <a:avLst/>
          </a:prstGeom>
          <a:solidFill>
            <a:schemeClr val="bg2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C00000"/>
                </a:solidFill>
              </a:rPr>
              <a:t>Networking</a:t>
            </a:r>
          </a:p>
          <a:p>
            <a:r>
              <a:rPr lang="en-US" dirty="0">
                <a:solidFill>
                  <a:schemeClr val="accent1"/>
                </a:solidFill>
              </a:rPr>
              <a:t>Traffic </a:t>
            </a:r>
            <a:r>
              <a:rPr lang="en-US" altLang="zh-CN" dirty="0">
                <a:solidFill>
                  <a:schemeClr val="accent1"/>
                </a:solidFill>
              </a:rPr>
              <a:t>characterization: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[</a:t>
            </a:r>
            <a:r>
              <a:rPr lang="en-US" dirty="0" err="1">
                <a:solidFill>
                  <a:schemeClr val="accent1"/>
                </a:solidFill>
              </a:rPr>
              <a:t>Kolamunna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IMC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18]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Core networking stack: ?</a:t>
            </a:r>
            <a:endParaRPr lang="en-US" dirty="0">
              <a:solidFill>
                <a:srgbClr val="C00000"/>
              </a:solidFill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DBC-4410-1F4A-876E-616DBE07B9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5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3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Wearable</a:t>
            </a:r>
            <a:r>
              <a:rPr lang="zh-CN" altLang="en-US" dirty="0"/>
              <a:t> </a:t>
            </a:r>
            <a:r>
              <a:rPr lang="en-US" altLang="zh-CN" dirty="0"/>
              <a:t>Networking</a:t>
            </a:r>
            <a:r>
              <a:rPr lang="zh-CN" altLang="en-US" dirty="0"/>
              <a:t> </a:t>
            </a:r>
            <a:r>
              <a:rPr lang="en-US" altLang="zh-CN" dirty="0"/>
              <a:t>Testbed</a:t>
            </a:r>
            <a:endParaRPr lang="en-US" dirty="0"/>
          </a:p>
        </p:txBody>
      </p:sp>
      <p:pic>
        <p:nvPicPr>
          <p:cNvPr id="3075" name="Picture 3" descr="https://lh4.googleusercontent.com/Hb2AUFMJDteQamOtkOl1w4H2pAznqWi120vPJViegmbBXt-BZU26VDmHiTKi3ZJhxDz_e0bQpbe91K4jQTFIAmv0i4zEU9pMmX-gYWhxGb9TMawzZ8fHp1a7CsqJyusPBIf8aLDZ7iLBQ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525" y="2211561"/>
            <a:ext cx="2784509" cy="278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4.googleusercontent.com/zjtMSmbVxyd6Z5Xsehqv5JqcZBInIqWtMUqsmsiRCbNHsnAoox0jqqLr783fE7Cqgj9gz-8PRxAmC90OQodeoNIi53d2R7yO-XjTM6Px0QJ41FkQYiyodr-T2_fRB47G6WPlan7cPslEg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730" y="2769185"/>
            <a:ext cx="1534562" cy="153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https://lh3.googleusercontent.com/rUTAbZUSe9SjLDUtsJ_VcMWXcDA3JUhN1T74j6h9BnNU8JwT4V00jbhowtNy1noHBJb9QIBiOfJHjbdYrGlVDpE9rHHnyqPIKgxbJlLIlWInecaXxQW-YLBQZhiFCr-uZnSBD2e3kwTL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514" y="4873121"/>
            <a:ext cx="1127885" cy="112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lh4.googleusercontent.com/qvsi84TcarqvqcRvrhZfmA1xuTUWY88yTn3P5cbR5q5T9vnhfgzMsHC66ZwVJTHUNAxR2wLBJwNFGXL0PxNOfRTJojdXARhZEzON3-zLUt4eh7UD4kEDKbTznNDFRWeoV4hYQojklFLsFQ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665" y="1788317"/>
            <a:ext cx="1135029" cy="1135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https://lh5.googleusercontent.com/8IfRLXRKpZPlPnHxhmo_DQANv0oFg_Lpv7vXYQuLHCAV-_MhIJ7GnGaYwUo41arrsSuOupW31EVq45CBumVYXOWWn70w3OUSkqzrT3Q3LWH9xEQGpG4XMuD3oBta1kQZj9f5Kv5avlwEr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9616" y="3433901"/>
            <a:ext cx="776269" cy="62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s://lh6.googleusercontent.com/mKJ2sN73SCKMkCl00bJFU0fn40MZ8LI2-6XgHe3sUPbAsU6HMZptFuWzyz27Je-k3-MDwYYcgPv-mTfDxb__zLGLSYxRkmwNcyjABeYUvnkWFtKHjx09bsiGj1qqsuZY8r6TmfT52VgrbQ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2" t="6728" r="19169" b="7044"/>
          <a:stretch/>
        </p:blipFill>
        <p:spPr bwMode="auto">
          <a:xfrm>
            <a:off x="9176563" y="3432313"/>
            <a:ext cx="550533" cy="78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>
            <a:stCxn id="3077" idx="3"/>
          </p:cNvCxnSpPr>
          <p:nvPr/>
        </p:nvCxnSpPr>
        <p:spPr>
          <a:xfrm flipV="1">
            <a:off x="3338399" y="4186013"/>
            <a:ext cx="2338811" cy="1251051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765651" y="2923346"/>
            <a:ext cx="0" cy="1796935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084" name="Picture 12" descr="https://lh6.googleusercontent.com/n4sM8BJmS6kj5goMzqTHDcGs4irRE02GVlECO0GK7c5X9Pd0Fqi-ibgz-cdJgsjlpGQhQOmNDg3ZAB_nMkTs_KIBs7wy2p6uDmDNimvMQ3nL_-Ov4oTbTkHUelPMqouSPp_ThdLP6gU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609" y="3552320"/>
            <a:ext cx="538986" cy="53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/>
          <p:cNvCxnSpPr>
            <a:stCxn id="3074" idx="3"/>
            <a:endCxn id="3076" idx="1"/>
          </p:cNvCxnSpPr>
          <p:nvPr/>
        </p:nvCxnSpPr>
        <p:spPr>
          <a:xfrm>
            <a:off x="3361694" y="2355832"/>
            <a:ext cx="2448036" cy="1180634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5" name="Picture 14" descr="https://lh4.googleusercontent.com/mIYYfqbOeFypDnqUMVnjsi70wKl1iJ_FBaLtmTe8uRwceRxJZgmTpSw0YzGJNCUGAZKwfxYex9MHq3LP65KucXtVImKJpgqV8e-h3H5OMAPhIK9INHoGDnxCpV2hUoJ7jbGf5KYZxu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179" y="2341444"/>
            <a:ext cx="787058" cy="454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s://lh4.googleusercontent.com/z_OVBKG-XFGvkVi-WvPtPH-Z0dLwmPPhPu7Ky9W-UIrnBWbk8hn7_A5lSI7h8s87umQUvZymuHL6GpyGC0Ih6TPmndvnmS38doz0v35a8qWor4FYJDa0PmRJ6R97Mpnpt6jzuEcdiU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704" y="4907519"/>
            <a:ext cx="851805" cy="56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Arrow Connector 30"/>
          <p:cNvCxnSpPr/>
          <p:nvPr/>
        </p:nvCxnSpPr>
        <p:spPr>
          <a:xfrm flipV="1">
            <a:off x="7384048" y="3821813"/>
            <a:ext cx="1069485" cy="1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06295" y="4601271"/>
            <a:ext cx="9509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uplink</a:t>
            </a:r>
            <a:endParaRPr lang="en-US" sz="2400" dirty="0">
              <a:effectLst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972355" y="5393569"/>
            <a:ext cx="13315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</a:rPr>
              <a:t>downlink</a:t>
            </a:r>
            <a:endParaRPr lang="en-US" sz="2400" dirty="0">
              <a:effectLst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016487" y="5040149"/>
            <a:ext cx="1862547" cy="0"/>
          </a:xfrm>
          <a:prstGeom prst="straightConnector1">
            <a:avLst/>
          </a:prstGeom>
          <a:ln w="34290">
            <a:solidFill>
              <a:schemeClr val="tx2"/>
            </a:solidFill>
            <a:prstDash val="sysDash"/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665843" y="5437064"/>
            <a:ext cx="1921566" cy="1"/>
          </a:xfrm>
          <a:prstGeom prst="straightConnector1">
            <a:avLst/>
          </a:prstGeom>
          <a:ln w="34290">
            <a:solidFill>
              <a:schemeClr val="tx2"/>
            </a:solidFill>
            <a:prstDash val="sys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DBC-4410-1F4A-876E-616DBE07B9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72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Wearable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Measurement</a:t>
            </a:r>
            <a:r>
              <a:rPr lang="zh-CN" altLang="en-US" dirty="0"/>
              <a:t> </a:t>
            </a:r>
            <a:r>
              <a:rPr lang="en-US" altLang="zh-CN" dirty="0"/>
              <a:t>Toolkit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Active</a:t>
            </a:r>
            <a:r>
              <a:rPr lang="zh-CN" altLang="en-US" dirty="0"/>
              <a:t> </a:t>
            </a:r>
            <a:r>
              <a:rPr lang="en-US" altLang="zh-CN" dirty="0"/>
              <a:t>Measurements</a:t>
            </a:r>
          </a:p>
          <a:p>
            <a:pPr lvl="1"/>
            <a:r>
              <a:rPr lang="en-US" altLang="zh-CN" dirty="0">
                <a:solidFill>
                  <a:schemeClr val="accent1"/>
                </a:solidFill>
              </a:rPr>
              <a:t>Bulk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transfer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chemeClr val="accent1"/>
                </a:solidFill>
              </a:rPr>
              <a:t>constant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bitrate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</a:p>
          <a:p>
            <a:pPr lvl="1"/>
            <a:r>
              <a:rPr lang="en-US" altLang="zh-CN" dirty="0"/>
              <a:t>Automatic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chemeClr val="accent1"/>
                </a:solidFill>
              </a:rPr>
              <a:t>reconnection</a:t>
            </a:r>
            <a:r>
              <a:rPr lang="zh-CN" altLang="en-US" dirty="0"/>
              <a:t> </a:t>
            </a:r>
            <a:r>
              <a:rPr lang="en-US" altLang="zh-CN" dirty="0"/>
              <a:t>upon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failure</a:t>
            </a:r>
          </a:p>
          <a:p>
            <a:r>
              <a:rPr lang="en-US" altLang="zh-CN" dirty="0"/>
              <a:t>Passive</a:t>
            </a:r>
            <a:r>
              <a:rPr lang="zh-CN" altLang="en-US" dirty="0"/>
              <a:t> </a:t>
            </a:r>
            <a:r>
              <a:rPr lang="en-US" altLang="zh-CN" dirty="0"/>
              <a:t>Measurements</a:t>
            </a:r>
          </a:p>
          <a:p>
            <a:pPr lvl="1"/>
            <a:r>
              <a:rPr lang="en-US" altLang="zh-CN" dirty="0"/>
              <a:t>Collect</a:t>
            </a:r>
            <a:r>
              <a:rPr lang="zh-CN" altLang="en-US" dirty="0"/>
              <a:t> </a:t>
            </a:r>
            <a:r>
              <a:rPr lang="en-US" altLang="zh-CN" dirty="0" err="1"/>
              <a:t>WiFi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BT</a:t>
            </a:r>
            <a:r>
              <a:rPr lang="zh-CN" altLang="en-US" dirty="0"/>
              <a:t> </a:t>
            </a:r>
            <a:r>
              <a:rPr lang="en-US" altLang="zh-CN" dirty="0"/>
              <a:t>traces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chemeClr val="accent1"/>
                </a:solidFill>
              </a:rPr>
              <a:t>multiple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entities and layers</a:t>
            </a:r>
          </a:p>
          <a:p>
            <a:pPr lvl="1"/>
            <a:r>
              <a:rPr lang="en-US" altLang="zh-CN" dirty="0"/>
              <a:t>Packet</a:t>
            </a:r>
            <a:r>
              <a:rPr lang="zh-CN" altLang="en-US" dirty="0"/>
              <a:t> </a:t>
            </a:r>
            <a:r>
              <a:rPr lang="en-US" altLang="zh-CN" dirty="0"/>
              <a:t>transmission/reception</a:t>
            </a:r>
            <a:r>
              <a:rPr lang="zh-CN" altLang="en-US" dirty="0"/>
              <a:t> </a:t>
            </a:r>
            <a:r>
              <a:rPr lang="en-US" altLang="zh-CN" dirty="0"/>
              <a:t>pipeline</a:t>
            </a:r>
            <a:r>
              <a:rPr lang="zh-CN" altLang="en-US" dirty="0"/>
              <a:t> </a:t>
            </a:r>
            <a:r>
              <a:rPr lang="en-US" altLang="zh-CN" dirty="0"/>
              <a:t>Instrumentation</a:t>
            </a:r>
          </a:p>
          <a:p>
            <a:pPr lvl="1"/>
            <a:r>
              <a:rPr lang="en-US" altLang="zh-CN" dirty="0"/>
              <a:t>Signal</a:t>
            </a:r>
            <a:r>
              <a:rPr lang="zh-CN" altLang="en-US" dirty="0"/>
              <a:t> </a:t>
            </a:r>
            <a:r>
              <a:rPr lang="en-US" altLang="zh-CN" dirty="0"/>
              <a:t>strength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states</a:t>
            </a:r>
          </a:p>
          <a:p>
            <a:r>
              <a:rPr lang="en-US" altLang="zh-CN" dirty="0"/>
              <a:t>Open-source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3K lines of C++, Java, and Python code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XiaoShawnZhu</a:t>
            </a:r>
            <a:r>
              <a:rPr lang="en-US" dirty="0"/>
              <a:t>/</a:t>
            </a:r>
            <a:r>
              <a:rPr lang="en-US" dirty="0" err="1"/>
              <a:t>WearMan</a:t>
            </a:r>
            <a:r>
              <a:rPr lang="en-US" dirty="0"/>
              <a:t>. </a:t>
            </a:r>
            <a:endParaRPr lang="en-US" altLang="zh-CN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DBC-4410-1F4A-876E-616DBE07B9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7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Measurement</a:t>
            </a:r>
            <a:r>
              <a:rPr lang="zh-CN" altLang="en-US" dirty="0"/>
              <a:t> </a:t>
            </a:r>
            <a:r>
              <a:rPr lang="en-US" altLang="zh-CN" dirty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accent1"/>
                </a:solidFill>
              </a:rPr>
              <a:t>Proxy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at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paired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smartphone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altLang="zh-CN" dirty="0">
                <a:solidFill>
                  <a:schemeClr val="accent1"/>
                </a:solidFill>
              </a:rPr>
              <a:t>E</a:t>
            </a:r>
            <a:r>
              <a:rPr lang="en-US" dirty="0">
                <a:solidFill>
                  <a:schemeClr val="accent1"/>
                </a:solidFill>
              </a:rPr>
              <a:t>nd-to-end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latency </a:t>
            </a:r>
            <a:r>
              <a:rPr lang="en-US" altLang="zh-CN" dirty="0">
                <a:solidFill>
                  <a:schemeClr val="accent1"/>
                </a:solidFill>
              </a:rPr>
              <a:t>is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inflated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to tens of seconds</a:t>
            </a:r>
          </a:p>
          <a:p>
            <a:pPr lvl="1"/>
            <a:r>
              <a:rPr lang="en-US" altLang="zh-CN" dirty="0">
                <a:solidFill>
                  <a:schemeClr val="accent1"/>
                </a:solidFill>
              </a:rPr>
              <a:t>Phone’s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TCP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receive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buffer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causes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 err="1">
                <a:solidFill>
                  <a:schemeClr val="accent1"/>
                </a:solidFill>
              </a:rPr>
              <a:t>bufferbloat</a:t>
            </a:r>
            <a:endParaRPr lang="en-US" altLang="zh-CN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accent1"/>
                </a:solidFill>
              </a:rPr>
              <a:t>Network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handover</a:t>
            </a:r>
          </a:p>
          <a:p>
            <a:pPr lvl="1"/>
            <a:r>
              <a:rPr lang="en-US" altLang="zh-CN" dirty="0">
                <a:solidFill>
                  <a:schemeClr val="accent1"/>
                </a:solidFill>
              </a:rPr>
              <a:t>H</a:t>
            </a:r>
            <a:r>
              <a:rPr lang="en-US" dirty="0">
                <a:solidFill>
                  <a:schemeClr val="accent1"/>
                </a:solidFill>
              </a:rPr>
              <a:t>andovers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are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performed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reactively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BT-</a:t>
            </a:r>
            <a:r>
              <a:rPr lang="en-US" dirty="0" err="1">
                <a:solidFill>
                  <a:schemeClr val="accent1"/>
                </a:solidFill>
              </a:rPr>
              <a:t>WiFi</a:t>
            </a:r>
            <a:r>
              <a:rPr lang="en-US" dirty="0">
                <a:solidFill>
                  <a:schemeClr val="accent1"/>
                </a:solidFill>
              </a:rPr>
              <a:t> handovers may take 60+ seconds</a:t>
            </a:r>
            <a:endParaRPr lang="en-US" altLang="zh-CN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Bluetooth</a:t>
            </a:r>
            <a:r>
              <a:rPr lang="zh-CN" altLang="en-US" dirty="0"/>
              <a:t> </a:t>
            </a:r>
            <a:r>
              <a:rPr lang="en-US" altLang="zh-CN" dirty="0"/>
              <a:t>radio</a:t>
            </a:r>
            <a:r>
              <a:rPr lang="zh-CN" altLang="en-US" dirty="0"/>
              <a:t> </a:t>
            </a:r>
            <a:r>
              <a:rPr lang="en-US" altLang="zh-CN" dirty="0"/>
              <a:t>resource</a:t>
            </a:r>
            <a:r>
              <a:rPr lang="zh-CN" altLang="en-US" dirty="0"/>
              <a:t> </a:t>
            </a:r>
            <a:r>
              <a:rPr lang="en-US" altLang="zh-CN" dirty="0"/>
              <a:t>management</a:t>
            </a:r>
          </a:p>
          <a:p>
            <a:pPr lvl="1"/>
            <a:r>
              <a:rPr lang="en-US" altLang="zh-CN" dirty="0"/>
              <a:t>D</a:t>
            </a:r>
            <a:r>
              <a:rPr lang="en-US" dirty="0"/>
              <a:t>ifferent state machine</a:t>
            </a:r>
            <a:r>
              <a:rPr lang="zh-CN" altLang="en-US" dirty="0"/>
              <a:t> </a:t>
            </a:r>
            <a:r>
              <a:rPr lang="en-US" dirty="0"/>
              <a:t>models on phone and</a:t>
            </a:r>
            <a:r>
              <a:rPr lang="zh-CN" altLang="en-US" dirty="0"/>
              <a:t> </a:t>
            </a:r>
            <a:r>
              <a:rPr lang="en-US" dirty="0"/>
              <a:t>wearable</a:t>
            </a:r>
          </a:p>
          <a:p>
            <a:pPr lvl="1"/>
            <a:r>
              <a:rPr lang="en-US" dirty="0"/>
              <a:t>BT</a:t>
            </a:r>
            <a:r>
              <a:rPr lang="zh-CN" altLang="en-US" dirty="0"/>
              <a:t> </a:t>
            </a:r>
            <a:r>
              <a:rPr lang="en-US" dirty="0"/>
              <a:t>download</a:t>
            </a:r>
            <a:r>
              <a:rPr lang="zh-CN" altLang="en-US" dirty="0"/>
              <a:t> </a:t>
            </a:r>
            <a:r>
              <a:rPr lang="en-US" dirty="0"/>
              <a:t>experiences</a:t>
            </a:r>
            <a:r>
              <a:rPr lang="zh-CN" altLang="en-US" dirty="0"/>
              <a:t> </a:t>
            </a:r>
            <a:r>
              <a:rPr lang="en-US" dirty="0"/>
              <a:t>frequent</a:t>
            </a:r>
            <a:r>
              <a:rPr lang="zh-CN" altLang="en-US" dirty="0"/>
              <a:t> </a:t>
            </a:r>
            <a:r>
              <a:rPr lang="en-US" dirty="0"/>
              <a:t>“blackout” periods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interface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</a:p>
          <a:p>
            <a:pPr lvl="1"/>
            <a:r>
              <a:rPr lang="en-US" dirty="0"/>
              <a:t>Wear OS’s default interface selection policy is often suboptimal</a:t>
            </a:r>
          </a:p>
          <a:p>
            <a:pPr lvl="1"/>
            <a:r>
              <a:rPr lang="en-US" altLang="zh-CN" dirty="0"/>
              <a:t>M</a:t>
            </a:r>
            <a:r>
              <a:rPr lang="en-US" dirty="0"/>
              <a:t>ultipath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wearables</a:t>
            </a:r>
            <a:r>
              <a:rPr lang="zh-CN" altLang="en-US" dirty="0"/>
              <a:t> </a:t>
            </a:r>
            <a:r>
              <a:rPr lang="en-US" altLang="zh-CN" dirty="0"/>
              <a:t>faces</a:t>
            </a:r>
            <a:r>
              <a:rPr lang="zh-CN" altLang="en-US" dirty="0"/>
              <a:t> </a:t>
            </a:r>
            <a:r>
              <a:rPr lang="en-US" altLang="zh-CN" dirty="0"/>
              <a:t>obstacles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DBC-4410-1F4A-876E-616DBE07B9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3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10706</TotalTime>
  <Words>3441</Words>
  <Application>Microsoft Macintosh PowerPoint</Application>
  <PresentationFormat>Widescreen</PresentationFormat>
  <Paragraphs>258</Paragraphs>
  <Slides>28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Office Theme</vt:lpstr>
      <vt:lpstr>Understanding the Networking Performance  of Wear OS</vt:lpstr>
      <vt:lpstr>Wearable Networking Is Important</vt:lpstr>
      <vt:lpstr>It Is Different from Smartphone Networking</vt:lpstr>
      <vt:lpstr>It Is Different from Smartphone Networking</vt:lpstr>
      <vt:lpstr>It Is Different from Smartphone Networking</vt:lpstr>
      <vt:lpstr>Wearable Networking Stack Is Under-explored</vt:lpstr>
      <vt:lpstr>Wearable Networking Testbed</vt:lpstr>
      <vt:lpstr>The Wearable Network Measurement Toolkit</vt:lpstr>
      <vt:lpstr>Overview of Measurement Findings</vt:lpstr>
      <vt:lpstr>Overview of Measurement Findings</vt:lpstr>
      <vt:lpstr>Impact of Smartphone Proxying</vt:lpstr>
      <vt:lpstr>Impact of Smartphone Proxying</vt:lpstr>
      <vt:lpstr>Impact of Smartphone Proxying</vt:lpstr>
      <vt:lpstr>Impact of Smartphone Proxying</vt:lpstr>
      <vt:lpstr>Impact of Smartphone Proxying</vt:lpstr>
      <vt:lpstr>Overview of Measurement Findings</vt:lpstr>
      <vt:lpstr>BT-WiFi Handover Performance</vt:lpstr>
      <vt:lpstr>BT-WiFi Handover Performance</vt:lpstr>
      <vt:lpstr>Root Cause Analysis: Delay Breakdown</vt:lpstr>
      <vt:lpstr>Root Cause Analysis: Delay from the Wear OS (P1, P2, and P3)</vt:lpstr>
      <vt:lpstr>Root Cause Analysis: Delay Incurred by the Wearable App (P4)</vt:lpstr>
      <vt:lpstr>Root Cause Analysis: Delay Incurred by the Wearable App (P4)</vt:lpstr>
      <vt:lpstr>Reducing the Handover Delay</vt:lpstr>
      <vt:lpstr>Summary</vt:lpstr>
      <vt:lpstr>Thank you!</vt:lpstr>
      <vt:lpstr>Thank you!</vt:lpstr>
      <vt:lpstr>BT State Machines on Wearable and Phone</vt:lpstr>
      <vt:lpstr>QoE-energy Tradeoffs of Different Networks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</dc:title>
  <dc:creator>Xiao Zhu</dc:creator>
  <cp:lastModifiedBy>Zhu, Xiao</cp:lastModifiedBy>
  <cp:revision>724</cp:revision>
  <dcterms:created xsi:type="dcterms:W3CDTF">2019-05-14T17:29:55Z</dcterms:created>
  <dcterms:modified xsi:type="dcterms:W3CDTF">2021-06-09T19:16:03Z</dcterms:modified>
</cp:coreProperties>
</file>