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46"/>
  </p:notesMasterIdLst>
  <p:handoutMasterIdLst>
    <p:handoutMasterId r:id="rId47"/>
  </p:handoutMasterIdLst>
  <p:sldIdLst>
    <p:sldId id="256" r:id="rId2"/>
    <p:sldId id="257" r:id="rId3"/>
    <p:sldId id="260" r:id="rId4"/>
    <p:sldId id="358" r:id="rId5"/>
    <p:sldId id="259" r:id="rId6"/>
    <p:sldId id="262" r:id="rId7"/>
    <p:sldId id="359" r:id="rId8"/>
    <p:sldId id="360" r:id="rId9"/>
    <p:sldId id="354" r:id="rId10"/>
    <p:sldId id="355" r:id="rId11"/>
    <p:sldId id="356" r:id="rId12"/>
    <p:sldId id="385" r:id="rId13"/>
    <p:sldId id="386" r:id="rId14"/>
    <p:sldId id="357" r:id="rId15"/>
    <p:sldId id="361" r:id="rId16"/>
    <p:sldId id="298" r:id="rId17"/>
    <p:sldId id="362" r:id="rId18"/>
    <p:sldId id="363" r:id="rId19"/>
    <p:sldId id="365" r:id="rId20"/>
    <p:sldId id="366" r:id="rId21"/>
    <p:sldId id="367" r:id="rId22"/>
    <p:sldId id="368" r:id="rId23"/>
    <p:sldId id="369" r:id="rId24"/>
    <p:sldId id="370" r:id="rId25"/>
    <p:sldId id="371" r:id="rId26"/>
    <p:sldId id="372" r:id="rId27"/>
    <p:sldId id="373" r:id="rId28"/>
    <p:sldId id="387" r:id="rId29"/>
    <p:sldId id="388" r:id="rId30"/>
    <p:sldId id="374" r:id="rId31"/>
    <p:sldId id="375" r:id="rId32"/>
    <p:sldId id="377" r:id="rId33"/>
    <p:sldId id="376" r:id="rId34"/>
    <p:sldId id="378" r:id="rId35"/>
    <p:sldId id="380" r:id="rId36"/>
    <p:sldId id="381" r:id="rId37"/>
    <p:sldId id="382" r:id="rId38"/>
    <p:sldId id="389" r:id="rId39"/>
    <p:sldId id="390" r:id="rId40"/>
    <p:sldId id="391" r:id="rId41"/>
    <p:sldId id="392" r:id="rId42"/>
    <p:sldId id="393" r:id="rId43"/>
    <p:sldId id="383" r:id="rId44"/>
    <p:sldId id="384" r:id="rId45"/>
  </p:sldIdLst>
  <p:sldSz cx="9144000" cy="6858000" type="screen4x3"/>
  <p:notesSz cx="6858000" cy="9144000"/>
  <p:defaultTextStyle>
    <a:defPPr>
      <a:defRPr lang="en-US"/>
    </a:defPPr>
    <a:lvl1pPr algn="l" rtl="0" fontAlgn="base">
      <a:spcBef>
        <a:spcPct val="0"/>
      </a:spcBef>
      <a:spcAft>
        <a:spcPct val="0"/>
      </a:spcAft>
      <a:defRPr sz="3200" b="1" kern="1200">
        <a:solidFill>
          <a:schemeClr val="accent2"/>
        </a:solidFill>
        <a:latin typeface="Arial" charset="0"/>
        <a:ea typeface="华文行楷" pitchFamily="2" charset="-122"/>
        <a:cs typeface="+mn-cs"/>
      </a:defRPr>
    </a:lvl1pPr>
    <a:lvl2pPr marL="457200" algn="l" rtl="0" fontAlgn="base">
      <a:spcBef>
        <a:spcPct val="0"/>
      </a:spcBef>
      <a:spcAft>
        <a:spcPct val="0"/>
      </a:spcAft>
      <a:defRPr sz="3200" b="1" kern="1200">
        <a:solidFill>
          <a:schemeClr val="accent2"/>
        </a:solidFill>
        <a:latin typeface="Arial" charset="0"/>
        <a:ea typeface="华文行楷" pitchFamily="2" charset="-122"/>
        <a:cs typeface="+mn-cs"/>
      </a:defRPr>
    </a:lvl2pPr>
    <a:lvl3pPr marL="914400" algn="l" rtl="0" fontAlgn="base">
      <a:spcBef>
        <a:spcPct val="0"/>
      </a:spcBef>
      <a:spcAft>
        <a:spcPct val="0"/>
      </a:spcAft>
      <a:defRPr sz="3200" b="1" kern="1200">
        <a:solidFill>
          <a:schemeClr val="accent2"/>
        </a:solidFill>
        <a:latin typeface="Arial" charset="0"/>
        <a:ea typeface="华文行楷" pitchFamily="2" charset="-122"/>
        <a:cs typeface="+mn-cs"/>
      </a:defRPr>
    </a:lvl3pPr>
    <a:lvl4pPr marL="1371600" algn="l" rtl="0" fontAlgn="base">
      <a:spcBef>
        <a:spcPct val="0"/>
      </a:spcBef>
      <a:spcAft>
        <a:spcPct val="0"/>
      </a:spcAft>
      <a:defRPr sz="3200" b="1" kern="1200">
        <a:solidFill>
          <a:schemeClr val="accent2"/>
        </a:solidFill>
        <a:latin typeface="Arial" charset="0"/>
        <a:ea typeface="华文行楷" pitchFamily="2" charset="-122"/>
        <a:cs typeface="+mn-cs"/>
      </a:defRPr>
    </a:lvl4pPr>
    <a:lvl5pPr marL="1828800" algn="l" rtl="0" fontAlgn="base">
      <a:spcBef>
        <a:spcPct val="0"/>
      </a:spcBef>
      <a:spcAft>
        <a:spcPct val="0"/>
      </a:spcAft>
      <a:defRPr sz="3200" b="1" kern="1200">
        <a:solidFill>
          <a:schemeClr val="accent2"/>
        </a:solidFill>
        <a:latin typeface="Arial" charset="0"/>
        <a:ea typeface="华文行楷" pitchFamily="2" charset="-122"/>
        <a:cs typeface="+mn-cs"/>
      </a:defRPr>
    </a:lvl5pPr>
    <a:lvl6pPr marL="2286000" algn="l" defTabSz="914400" rtl="0" eaLnBrk="1" latinLnBrk="0" hangingPunct="1">
      <a:defRPr sz="3200" b="1" kern="1200">
        <a:solidFill>
          <a:schemeClr val="accent2"/>
        </a:solidFill>
        <a:latin typeface="Arial" charset="0"/>
        <a:ea typeface="华文行楷" pitchFamily="2" charset="-122"/>
        <a:cs typeface="+mn-cs"/>
      </a:defRPr>
    </a:lvl6pPr>
    <a:lvl7pPr marL="2743200" algn="l" defTabSz="914400" rtl="0" eaLnBrk="1" latinLnBrk="0" hangingPunct="1">
      <a:defRPr sz="3200" b="1" kern="1200">
        <a:solidFill>
          <a:schemeClr val="accent2"/>
        </a:solidFill>
        <a:latin typeface="Arial" charset="0"/>
        <a:ea typeface="华文行楷" pitchFamily="2" charset="-122"/>
        <a:cs typeface="+mn-cs"/>
      </a:defRPr>
    </a:lvl7pPr>
    <a:lvl8pPr marL="3200400" algn="l" defTabSz="914400" rtl="0" eaLnBrk="1" latinLnBrk="0" hangingPunct="1">
      <a:defRPr sz="3200" b="1" kern="1200">
        <a:solidFill>
          <a:schemeClr val="accent2"/>
        </a:solidFill>
        <a:latin typeface="Arial" charset="0"/>
        <a:ea typeface="华文行楷" pitchFamily="2" charset="-122"/>
        <a:cs typeface="+mn-cs"/>
      </a:defRPr>
    </a:lvl8pPr>
    <a:lvl9pPr marL="3657600" algn="l" defTabSz="914400" rtl="0" eaLnBrk="1" latinLnBrk="0" hangingPunct="1">
      <a:defRPr sz="3200" b="1" kern="1200">
        <a:solidFill>
          <a:schemeClr val="accent2"/>
        </a:solidFill>
        <a:latin typeface="Arial" charset="0"/>
        <a:ea typeface="华文行楷"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1845" autoAdjust="0"/>
  </p:normalViewPr>
  <p:slideViewPr>
    <p:cSldViewPr>
      <p:cViewPr varScale="1">
        <p:scale>
          <a:sx n="51" d="100"/>
          <a:sy n="51" d="100"/>
        </p:scale>
        <p:origin x="1099" y="34"/>
      </p:cViewPr>
      <p:guideLst>
        <p:guide orient="horz" pos="2160"/>
        <p:guide pos="2880"/>
      </p:guideLst>
    </p:cSldViewPr>
  </p:slideViewPr>
  <p:outlineViewPr>
    <p:cViewPr>
      <p:scale>
        <a:sx n="33" d="100"/>
        <a:sy n="33" d="100"/>
      </p:scale>
      <p:origin x="0" y="-8957"/>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22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F4FD13A0-45DB-4627-B65E-98AE218960D1}" type="slidenum">
              <a:rPr lang="zh-CN" altLang="en-US"/>
              <a:pPr/>
              <a:t>‹#›</a:t>
            </a:fld>
            <a:endParaRPr lang="en-US" altLang="zh-CN"/>
          </a:p>
        </p:txBody>
      </p:sp>
    </p:spTree>
    <p:extLst>
      <p:ext uri="{BB962C8B-B14F-4D97-AF65-F5344CB8AC3E}">
        <p14:creationId xmlns:p14="http://schemas.microsoft.com/office/powerpoint/2010/main" val="174950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6BFD7C2C-5AE5-4A0F-B088-FF29B102B943}" type="slidenum">
              <a:rPr lang="zh-CN" altLang="en-US"/>
              <a:pPr/>
              <a:t>‹#›</a:t>
            </a:fld>
            <a:endParaRPr lang="en-US" altLang="zh-CN"/>
          </a:p>
        </p:txBody>
      </p:sp>
    </p:spTree>
    <p:extLst>
      <p:ext uri="{BB962C8B-B14F-4D97-AF65-F5344CB8AC3E}">
        <p14:creationId xmlns:p14="http://schemas.microsoft.com/office/powerpoint/2010/main" val="18051593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normAutofit/>
          </a:bodyPr>
          <a:lstStyle>
            <a:lvl1pPr>
              <a:defRPr sz="4000" cap="none" baseline="0"/>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61291EC-ED21-4784-ADDB-904A0D3D031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endParaRPr lang="en-US" altLang="zh-CN"/>
          </a:p>
        </p:txBody>
      </p:sp>
      <p:sp>
        <p:nvSpPr>
          <p:cNvPr id="5" name="页脚占位符 4"/>
          <p:cNvSpPr>
            <a:spLocks noGrp="1"/>
          </p:cNvSpPr>
          <p:nvPr>
            <p:ph type="ftr" sz="quarter" idx="11"/>
          </p:nvPr>
        </p:nvSpPr>
        <p:spPr>
          <a:xfrm>
            <a:off x="457201" y="6248207"/>
            <a:ext cx="5573483" cy="365125"/>
          </a:xfrm>
        </p:spPr>
        <p:txBody>
          <a:bodyPr/>
          <a:lstStyle/>
          <a:p>
            <a:endParaRPr lang="en-US" altLang="zh-CN"/>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EE3B7A2F-64F6-4B47-A499-6856A0AC5258}"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a:solidFill>
                  <a:srgbClr val="FFFFFF"/>
                </a:solidFill>
              </a:defRPr>
            </a:lvl1pPr>
          </a:lstStyle>
          <a:p>
            <a:fld id="{FA85B6B6-6F9E-4B2A-8D5E-36CBEED6AA9E}" type="slidenum">
              <a:rPr lang="en-US" altLang="zh-CN" smtClean="0"/>
              <a:t>‹#›</a:t>
            </a:fld>
            <a:endParaRPr lang="en-US" altLang="zh-CN" dirty="0"/>
          </a:p>
        </p:txBody>
      </p:sp>
      <p:sp>
        <p:nvSpPr>
          <p:cNvPr id="8" name="内容占位符 7"/>
          <p:cNvSpPr>
            <a:spLocks noGrp="1"/>
          </p:cNvSpPr>
          <p:nvPr>
            <p:ph sz="quarter" idx="1"/>
          </p:nvPr>
        </p:nvSpPr>
        <p:spPr>
          <a:xfrm>
            <a:off x="612648" y="1600200"/>
            <a:ext cx="8153400" cy="4495800"/>
          </a:xfrm>
        </p:spPr>
        <p:txBody>
          <a:bodyPr/>
          <a:lstStyle>
            <a:lvl1pPr>
              <a:defRPr sz="2900">
                <a:latin typeface="+mn-ea"/>
                <a:ea typeface="+mn-ea"/>
              </a:defRPr>
            </a:lvl1pPr>
            <a:lvl2pPr>
              <a:defRPr sz="2600"/>
            </a:lvl2pPr>
            <a:lvl3pPr>
              <a:defRPr sz="2300"/>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5EABBA-4B45-4E61-A471-C40571EED80B}" type="slidenum">
              <a:rPr lang="zh-CN" altLang="en-US" smtClean="0"/>
              <a:pPr/>
              <a:t>‹#›</a:t>
            </a:fld>
            <a:endParaRPr lang="en-US" altLang="zh-CN"/>
          </a:p>
        </p:txBody>
      </p:sp>
      <p:sp>
        <p:nvSpPr>
          <p:cNvPr id="14" name="页脚占位符 13"/>
          <p:cNvSpPr>
            <a:spLocks noGrp="1"/>
          </p:cNvSpPr>
          <p:nvPr>
            <p:ph type="ftr" sz="quarter" idx="12"/>
          </p:nvPr>
        </p:nvSpPr>
        <p:spPr/>
        <p:txBody>
          <a:bodyPr/>
          <a:lstStyle/>
          <a:p>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endParaRPr lang="en-US" altLang="zh-CN"/>
          </a:p>
        </p:txBody>
      </p:sp>
      <p:sp>
        <p:nvSpPr>
          <p:cNvPr id="10" name="灯片编号占位符 9"/>
          <p:cNvSpPr>
            <a:spLocks noGrp="1"/>
          </p:cNvSpPr>
          <p:nvPr>
            <p:ph type="sldNum" sz="quarter" idx="16"/>
          </p:nvPr>
        </p:nvSpPr>
        <p:spPr/>
        <p:txBody>
          <a:bodyPr rtlCol="0"/>
          <a:lstStyle/>
          <a:p>
            <a:fld id="{2245A839-5CB0-40AD-8603-69E7C64E4796}" type="slidenum">
              <a:rPr lang="zh-CN" altLang="en-US" smtClean="0"/>
              <a:pPr/>
              <a:t>‹#›</a:t>
            </a:fld>
            <a:endParaRPr lang="en-US" altLang="zh-CN"/>
          </a:p>
        </p:txBody>
      </p:sp>
      <p:sp>
        <p:nvSpPr>
          <p:cNvPr id="12" name="页脚占位符 11"/>
          <p:cNvSpPr>
            <a:spLocks noGrp="1"/>
          </p:cNvSpPr>
          <p:nvPr>
            <p:ph type="ftr" sz="quarter" idx="17"/>
          </p:nvPr>
        </p:nvSpPr>
        <p:spPr/>
        <p:txBody>
          <a:bodyPr rtlCol="0"/>
          <a:lstStyle/>
          <a:p>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endParaRPr lang="en-US" altLang="zh-CN"/>
          </a:p>
        </p:txBody>
      </p:sp>
      <p:sp>
        <p:nvSpPr>
          <p:cNvPr id="12" name="灯片编号占位符 11"/>
          <p:cNvSpPr>
            <a:spLocks noGrp="1"/>
          </p:cNvSpPr>
          <p:nvPr>
            <p:ph type="sldNum" sz="quarter" idx="16"/>
          </p:nvPr>
        </p:nvSpPr>
        <p:spPr/>
        <p:txBody>
          <a:bodyPr rtlCol="0"/>
          <a:lstStyle/>
          <a:p>
            <a:fld id="{AEA9C790-E6EB-4309-87FF-EC3425992825}" type="slidenum">
              <a:rPr lang="zh-CN" altLang="en-US" smtClean="0"/>
              <a:pPr/>
              <a:t>‹#›</a:t>
            </a:fld>
            <a:endParaRPr lang="en-US" altLang="zh-CN"/>
          </a:p>
        </p:txBody>
      </p:sp>
      <p:sp>
        <p:nvSpPr>
          <p:cNvPr id="14" name="页脚占位符 13"/>
          <p:cNvSpPr>
            <a:spLocks noGrp="1"/>
          </p:cNvSpPr>
          <p:nvPr>
            <p:ph type="ftr" sz="quarter" idx="17"/>
          </p:nvPr>
        </p:nvSpPr>
        <p:spPr/>
        <p:txBody>
          <a:bodyPr rtlCol="0"/>
          <a:lstStyle/>
          <a:p>
            <a:endParaRPr lang="en-US" altLang="zh-CN"/>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F31E912-94E6-42F5-9385-BE8DC2030B46}"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89143468-510E-45F6-910F-947E72D1257B}"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lvl1pPr>
              <a:defRPr>
                <a:solidFill>
                  <a:srgbClr val="FFFFFF"/>
                </a:solidFill>
              </a:defRPr>
            </a:lvl1pPr>
          </a:lstStyle>
          <a:p>
            <a:fld id="{FC8B48BD-24CC-476E-84C5-44D6EF24A533}" type="slidenum">
              <a:rPr lang="zh-CN" altLang="en-US" smtClean="0"/>
              <a:pPr/>
              <a:t>‹#›</a:t>
            </a:fld>
            <a:endParaRPr lang="en-US" altLang="zh-CN"/>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endParaRPr lang="en-US" altLang="zh-CN"/>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833570FB-EDCF-43C2-A9D2-87C113876E0E}" type="slidenum">
              <a:rPr lang="zh-CN" altLang="en-US" smtClean="0"/>
              <a:pPr/>
              <a:t>‹#›</a:t>
            </a:fld>
            <a:endParaRPr lang="en-US" altLang="zh-CN"/>
          </a:p>
        </p:txBody>
      </p:sp>
      <p:sp>
        <p:nvSpPr>
          <p:cNvPr id="14" name="页脚占位符 13"/>
          <p:cNvSpPr>
            <a:spLocks noGrp="1"/>
          </p:cNvSpPr>
          <p:nvPr>
            <p:ph type="ftr" sz="quarter" idx="12"/>
          </p:nvPr>
        </p:nvSpPr>
        <p:spPr>
          <a:xfrm>
            <a:off x="1600200" y="6248206"/>
            <a:ext cx="4572000" cy="365125"/>
          </a:xfrm>
        </p:spPr>
        <p:txBody>
          <a:bodyPr rtlCol="0"/>
          <a:lstStyle/>
          <a:p>
            <a:endParaRPr lang="en-US" altLang="zh-CN"/>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ltLang="zh-CN"/>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54F9F96-B12D-4EA8-9602-B427F89B89CF}"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6.xml"/><Relationship Id="rId7" Type="http://schemas.openxmlformats.org/officeDocument/2006/relationships/slide" Target="slide14.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10" Type="http://schemas.openxmlformats.org/officeDocument/2006/relationships/slide" Target="slide16.xml"/><Relationship Id="rId4" Type="http://schemas.openxmlformats.org/officeDocument/2006/relationships/slide" Target="slide9.xml"/><Relationship Id="rId9" Type="http://schemas.openxmlformats.org/officeDocument/2006/relationships/slide" Target="slide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44.xml"/><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37.xml"/><Relationship Id="rId4" Type="http://schemas.openxmlformats.org/officeDocument/2006/relationships/slide" Target="slide3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323528" y="4077072"/>
            <a:ext cx="8515672" cy="1142256"/>
          </a:xfrm>
        </p:spPr>
        <p:txBody>
          <a:bodyPr>
            <a:normAutofit/>
          </a:bodyPr>
          <a:lstStyle/>
          <a:p>
            <a:pPr algn="ctr"/>
            <a:r>
              <a:rPr lang="zh-CN" altLang="zh-CN" dirty="0"/>
              <a:t>第</a:t>
            </a:r>
            <a:r>
              <a:rPr lang="en-US" altLang="zh-CN" dirty="0"/>
              <a:t>1</a:t>
            </a:r>
            <a:r>
              <a:rPr lang="zh-CN" altLang="zh-CN" dirty="0"/>
              <a:t>章  </a:t>
            </a:r>
            <a:r>
              <a:rPr lang="en-US" altLang="zh-CN" dirty="0"/>
              <a:t>ASP.NET</a:t>
            </a:r>
            <a:r>
              <a:rPr lang="zh-CN" altLang="en-US" dirty="0"/>
              <a:t>运行及开发环境</a:t>
            </a:r>
          </a:p>
        </p:txBody>
      </p:sp>
      <p:sp>
        <p:nvSpPr>
          <p:cNvPr id="404483" name="Rectangle 3"/>
          <p:cNvSpPr>
            <a:spLocks noGrp="1" noChangeArrowheads="1"/>
          </p:cNvSpPr>
          <p:nvPr>
            <p:ph type="subTitle" idx="1"/>
          </p:nvPr>
        </p:nvSpPr>
        <p:spPr/>
        <p:txBody>
          <a:bodyPr/>
          <a:lstStyle/>
          <a:p>
            <a:pPr algn="r"/>
            <a:r>
              <a:rPr lang="zh-CN" altLang="en-US" dirty="0" smtClean="0">
                <a:effectLst/>
              </a:rPr>
              <a:t>沈</a:t>
            </a:r>
            <a:r>
              <a:rPr lang="zh-CN" altLang="en-US" dirty="0">
                <a:effectLst/>
              </a:rPr>
              <a:t>士根</a:t>
            </a:r>
            <a:r>
              <a:rPr lang="zh-CN" altLang="en-US" dirty="0" smtClean="0">
                <a:effectLst/>
              </a:rPr>
              <a:t>、叶晓彤</a:t>
            </a:r>
            <a:endParaRPr lang="zh-CN" altLang="en-US" dirty="0"/>
          </a:p>
        </p:txBody>
      </p:sp>
      <p:sp>
        <p:nvSpPr>
          <p:cNvPr id="4" name="Rectangle 2"/>
          <p:cNvSpPr txBox="1">
            <a:spLocks noChangeArrowheads="1"/>
          </p:cNvSpPr>
          <p:nvPr/>
        </p:nvSpPr>
        <p:spPr>
          <a:xfrm>
            <a:off x="16768" y="32657"/>
            <a:ext cx="2971056" cy="732047"/>
          </a:xfrm>
          <a:prstGeom prst="rect">
            <a:avLst/>
          </a:prstGeom>
        </p:spPr>
        <p:txBody>
          <a:bodyPr vert="horz" anchor="b">
            <a:normAutofit fontScale="92500"/>
          </a:bodyPr>
          <a:lstStyle>
            <a:lvl1pPr algn="l" rtl="0" eaLnBrk="1" latinLnBrk="0" hangingPunct="1">
              <a:spcBef>
                <a:spcPct val="0"/>
              </a:spcBef>
              <a:buNone/>
              <a:defRPr kumimoji="0" sz="4400" kern="1200" cap="none" baseline="0">
                <a:solidFill>
                  <a:schemeClr val="tx2"/>
                </a:solidFill>
                <a:latin typeface="+mj-lt"/>
                <a:ea typeface="+mj-ea"/>
                <a:cs typeface="+mj-cs"/>
              </a:defRPr>
            </a:lvl1pPr>
          </a:lstStyle>
          <a:p>
            <a:pPr algn="ctr"/>
            <a:r>
              <a:rPr lang="zh-CN" altLang="en-US" sz="3200" dirty="0" smtClean="0"/>
              <a:t>清华大学出版社</a:t>
            </a:r>
            <a:endParaRPr lang="zh-CN" altLang="en-US" sz="3200"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algn="just"/>
            <a:r>
              <a:rPr lang="en-US" altLang="zh-CN" dirty="0"/>
              <a:t>1.1.3  ASP.NET</a:t>
            </a:r>
            <a:r>
              <a:rPr lang="zh-CN" altLang="zh-CN" dirty="0"/>
              <a:t>特性</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10</a:t>
            </a:fld>
            <a:endParaRPr lang="en-US" altLang="zh-CN"/>
          </a:p>
        </p:txBody>
      </p:sp>
      <p:sp>
        <p:nvSpPr>
          <p:cNvPr id="552963" name="Rectangle 3"/>
          <p:cNvSpPr>
            <a:spLocks noGrp="1" noChangeArrowheads="1"/>
          </p:cNvSpPr>
          <p:nvPr>
            <p:ph sz="quarter" idx="1"/>
          </p:nvPr>
        </p:nvSpPr>
        <p:spPr/>
        <p:txBody>
          <a:bodyPr/>
          <a:lstStyle/>
          <a:p>
            <a:r>
              <a:rPr lang="en-US" altLang="zh-CN" dirty="0" smtClean="0"/>
              <a:t>ASP.NET</a:t>
            </a:r>
            <a:r>
              <a:rPr lang="zh-CN" altLang="en-US" dirty="0" smtClean="0"/>
              <a:t>不是一种编程语言，而是</a:t>
            </a:r>
            <a:r>
              <a:rPr lang="en-US" altLang="zh-CN" dirty="0"/>
              <a:t>.NET Framework</a:t>
            </a:r>
            <a:r>
              <a:rPr lang="zh-CN" altLang="en-US" dirty="0"/>
              <a:t>提供的一个组件</a:t>
            </a:r>
            <a:r>
              <a:rPr lang="zh-CN" altLang="en-US" dirty="0" smtClean="0"/>
              <a:t>。</a:t>
            </a:r>
            <a:endParaRPr lang="en-US" altLang="zh-CN" dirty="0" smtClean="0"/>
          </a:p>
          <a:p>
            <a:r>
              <a:rPr lang="zh-CN" altLang="en-US" dirty="0"/>
              <a:t>与</a:t>
            </a:r>
            <a:r>
              <a:rPr lang="en-US" altLang="zh-CN" dirty="0"/>
              <a:t>.NET Framework</a:t>
            </a:r>
            <a:r>
              <a:rPr lang="zh-CN" altLang="en-US" dirty="0"/>
              <a:t>完美</a:t>
            </a:r>
            <a:r>
              <a:rPr lang="zh-CN" altLang="en-US" dirty="0" smtClean="0"/>
              <a:t>整合</a:t>
            </a:r>
            <a:endParaRPr lang="en-US" altLang="zh-CN" dirty="0" smtClean="0"/>
          </a:p>
          <a:p>
            <a:r>
              <a:rPr lang="en-US" altLang="zh-CN" dirty="0"/>
              <a:t>ASP.NET</a:t>
            </a:r>
            <a:r>
              <a:rPr lang="zh-CN" altLang="zh-CN" dirty="0"/>
              <a:t>属于编译型而非解释型</a:t>
            </a:r>
            <a:endParaRPr lang="zh-CN" altLang="en-US" dirty="0"/>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just"/>
            <a:r>
              <a:rPr lang="en-US" altLang="zh-CN" dirty="0"/>
              <a:t>1.1.4  ASP.NET</a:t>
            </a:r>
            <a:r>
              <a:rPr lang="zh-CN" altLang="en-US" dirty="0"/>
              <a:t>的开发模式</a:t>
            </a:r>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11</a:t>
            </a:fld>
            <a:endParaRPr lang="en-US" altLang="zh-CN"/>
          </a:p>
        </p:txBody>
      </p:sp>
      <p:sp>
        <p:nvSpPr>
          <p:cNvPr id="553987" name="Rectangle 3"/>
          <p:cNvSpPr>
            <a:spLocks noGrp="1" noChangeArrowheads="1"/>
          </p:cNvSpPr>
          <p:nvPr>
            <p:ph sz="quarter" idx="1"/>
          </p:nvPr>
        </p:nvSpPr>
        <p:spPr/>
        <p:txBody>
          <a:bodyPr>
            <a:normAutofit/>
          </a:bodyPr>
          <a:lstStyle/>
          <a:p>
            <a:r>
              <a:rPr lang="en-US" altLang="zh-CN" dirty="0"/>
              <a:t>ASP.NET Web</a:t>
            </a:r>
            <a:r>
              <a:rPr lang="zh-CN" altLang="en-US" dirty="0" smtClean="0"/>
              <a:t>窗体</a:t>
            </a:r>
            <a:endParaRPr lang="en-US" altLang="zh-CN" dirty="0" smtClean="0"/>
          </a:p>
          <a:p>
            <a:pPr lvl="1"/>
            <a:r>
              <a:rPr lang="zh-CN" altLang="en-US" dirty="0" smtClean="0"/>
              <a:t>普遍</a:t>
            </a:r>
            <a:r>
              <a:rPr lang="zh-CN" altLang="en-US" dirty="0"/>
              <a:t>使用的开发模式</a:t>
            </a:r>
            <a:r>
              <a:rPr lang="zh-CN" altLang="en-US" dirty="0" smtClean="0"/>
              <a:t>。</a:t>
            </a:r>
            <a:endParaRPr lang="en-US" altLang="zh-CN" dirty="0" smtClean="0"/>
          </a:p>
          <a:p>
            <a:pPr lvl="1"/>
            <a:r>
              <a:rPr lang="zh-CN" altLang="en-US" dirty="0"/>
              <a:t>包含</a:t>
            </a:r>
            <a:r>
              <a:rPr lang="en-US" altLang="zh-CN" dirty="0" smtClean="0"/>
              <a:t>XHTML</a:t>
            </a:r>
            <a:r>
              <a:rPr lang="zh-CN" altLang="en-US" dirty="0"/>
              <a:t>、</a:t>
            </a:r>
            <a:r>
              <a:rPr lang="en-US" altLang="zh-CN" dirty="0"/>
              <a:t>ASP.NET</a:t>
            </a:r>
            <a:r>
              <a:rPr lang="zh-CN" altLang="en-US" dirty="0"/>
              <a:t>控件等用于页面呈现的标记，以及采用</a:t>
            </a:r>
            <a:r>
              <a:rPr lang="en-US" altLang="zh-CN" dirty="0"/>
              <a:t>.NET</a:t>
            </a:r>
            <a:r>
              <a:rPr lang="zh-CN" altLang="en-US" dirty="0"/>
              <a:t>语言（如</a:t>
            </a:r>
            <a:r>
              <a:rPr lang="en-US" altLang="zh-CN" dirty="0"/>
              <a:t>C#</a:t>
            </a:r>
            <a:r>
              <a:rPr lang="zh-CN" altLang="en-US" dirty="0"/>
              <a:t>）处理页面和控件事件的代码。</a:t>
            </a:r>
            <a:endParaRPr lang="zh-CN" altLang="zh-CN" dirty="0"/>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just"/>
            <a:r>
              <a:rPr lang="en-US" altLang="zh-CN" dirty="0"/>
              <a:t>1.1.4  ASP.NET</a:t>
            </a:r>
            <a:r>
              <a:rPr lang="zh-CN" altLang="en-US" dirty="0"/>
              <a:t>的开发</a:t>
            </a:r>
            <a:r>
              <a:rPr lang="zh-CN" altLang="en-US" dirty="0" smtClean="0"/>
              <a:t>模式（续）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12</a:t>
            </a:fld>
            <a:endParaRPr lang="en-US" altLang="zh-CN"/>
          </a:p>
        </p:txBody>
      </p:sp>
      <p:sp>
        <p:nvSpPr>
          <p:cNvPr id="553987" name="Rectangle 3"/>
          <p:cNvSpPr>
            <a:spLocks noGrp="1" noChangeArrowheads="1"/>
          </p:cNvSpPr>
          <p:nvPr>
            <p:ph sz="quarter" idx="1"/>
          </p:nvPr>
        </p:nvSpPr>
        <p:spPr/>
        <p:txBody>
          <a:bodyPr>
            <a:normAutofit/>
          </a:bodyPr>
          <a:lstStyle/>
          <a:p>
            <a:r>
              <a:rPr lang="en-US" altLang="zh-CN" dirty="0"/>
              <a:t>ASP.NET </a:t>
            </a:r>
            <a:r>
              <a:rPr lang="en-US" altLang="zh-CN" dirty="0" smtClean="0"/>
              <a:t>MVC</a:t>
            </a:r>
          </a:p>
          <a:p>
            <a:pPr lvl="1"/>
            <a:r>
              <a:rPr lang="zh-CN" altLang="en-US" dirty="0"/>
              <a:t>包含模型、视图和控制器。</a:t>
            </a:r>
            <a:endParaRPr lang="en-US" altLang="zh-CN" dirty="0" smtClean="0"/>
          </a:p>
          <a:p>
            <a:pPr lvl="1"/>
            <a:r>
              <a:rPr lang="zh-CN" altLang="en-US" dirty="0" smtClean="0"/>
              <a:t>模型</a:t>
            </a:r>
            <a:r>
              <a:rPr lang="zh-CN" altLang="en-US" dirty="0"/>
              <a:t>用于实现数据逻辑</a:t>
            </a:r>
            <a:r>
              <a:rPr lang="zh-CN" altLang="en-US" dirty="0" smtClean="0"/>
              <a:t>操作。</a:t>
            </a:r>
            <a:endParaRPr lang="en-US" altLang="zh-CN" dirty="0" smtClean="0"/>
          </a:p>
          <a:p>
            <a:pPr lvl="1"/>
            <a:r>
              <a:rPr lang="zh-CN" altLang="en-US" dirty="0" smtClean="0"/>
              <a:t>视图</a:t>
            </a:r>
            <a:r>
              <a:rPr lang="zh-CN" altLang="en-US" dirty="0"/>
              <a:t>用于显示应用程序的用户</a:t>
            </a:r>
            <a:r>
              <a:rPr lang="zh-CN" altLang="en-US" dirty="0" smtClean="0"/>
              <a:t>界面。</a:t>
            </a:r>
            <a:endParaRPr lang="en-US" altLang="zh-CN" dirty="0" smtClean="0"/>
          </a:p>
          <a:p>
            <a:pPr lvl="1"/>
            <a:r>
              <a:rPr lang="zh-CN" altLang="en-US" dirty="0" smtClean="0"/>
              <a:t>控制器</a:t>
            </a:r>
            <a:r>
              <a:rPr lang="zh-CN" altLang="en-US" dirty="0"/>
              <a:t>作为模型和视图的中间组件，通过处理用户交互，使用模型获取数据并生成视图，再显示到用户界面上。</a:t>
            </a:r>
            <a:endParaRPr lang="zh-CN" altLang="zh-CN" dirty="0"/>
          </a:p>
        </p:txBody>
      </p:sp>
    </p:spTree>
    <p:extLst>
      <p:ext uri="{BB962C8B-B14F-4D97-AF65-F5344CB8AC3E}">
        <p14:creationId xmlns:p14="http://schemas.microsoft.com/office/powerpoint/2010/main" val="590253319"/>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just"/>
            <a:r>
              <a:rPr lang="en-US" altLang="zh-CN" dirty="0"/>
              <a:t>1.1.4  ASP.NET</a:t>
            </a:r>
            <a:r>
              <a:rPr lang="zh-CN" altLang="en-US" dirty="0"/>
              <a:t>的开发</a:t>
            </a:r>
            <a:r>
              <a:rPr lang="zh-CN" altLang="en-US" dirty="0" smtClean="0"/>
              <a:t>模式（续）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13</a:t>
            </a:fld>
            <a:endParaRPr lang="en-US" altLang="zh-CN"/>
          </a:p>
        </p:txBody>
      </p:sp>
      <p:sp>
        <p:nvSpPr>
          <p:cNvPr id="553987" name="Rectangle 3"/>
          <p:cNvSpPr>
            <a:spLocks noGrp="1" noChangeArrowheads="1"/>
          </p:cNvSpPr>
          <p:nvPr>
            <p:ph sz="quarter" idx="1"/>
          </p:nvPr>
        </p:nvSpPr>
        <p:spPr/>
        <p:txBody>
          <a:bodyPr>
            <a:normAutofit/>
          </a:bodyPr>
          <a:lstStyle/>
          <a:p>
            <a:r>
              <a:rPr lang="en-US" altLang="zh-CN" dirty="0"/>
              <a:t>ASP.NET </a:t>
            </a:r>
            <a:r>
              <a:rPr lang="en-US" altLang="zh-CN" dirty="0" smtClean="0"/>
              <a:t>Core</a:t>
            </a:r>
          </a:p>
          <a:p>
            <a:pPr lvl="1"/>
            <a:r>
              <a:rPr lang="en-US" altLang="zh-CN" dirty="0"/>
              <a:t>ASP.NET</a:t>
            </a:r>
            <a:r>
              <a:rPr lang="zh-CN" altLang="en-US" dirty="0"/>
              <a:t>的重构版本。</a:t>
            </a:r>
            <a:endParaRPr lang="en-US" altLang="zh-CN" dirty="0" smtClean="0"/>
          </a:p>
          <a:p>
            <a:pPr lvl="1"/>
            <a:r>
              <a:rPr lang="zh-CN" altLang="en-US" dirty="0"/>
              <a:t>运行于</a:t>
            </a:r>
            <a:r>
              <a:rPr lang="en-US" altLang="zh-CN" dirty="0"/>
              <a:t>.NET Core</a:t>
            </a:r>
            <a:r>
              <a:rPr lang="zh-CN" altLang="en-US" dirty="0"/>
              <a:t>和</a:t>
            </a:r>
            <a:r>
              <a:rPr lang="en-US" altLang="zh-CN" dirty="0"/>
              <a:t>.NET Framework</a:t>
            </a:r>
            <a:r>
              <a:rPr lang="zh-CN" altLang="en-US" dirty="0"/>
              <a:t>上。</a:t>
            </a:r>
            <a:endParaRPr lang="en-US" altLang="zh-CN" dirty="0" smtClean="0"/>
          </a:p>
          <a:p>
            <a:pPr lvl="1"/>
            <a:r>
              <a:rPr lang="zh-CN" altLang="en-US" dirty="0"/>
              <a:t>实现跨平台开发和部署</a:t>
            </a:r>
            <a:r>
              <a:rPr lang="zh-CN" altLang="en-US" dirty="0" smtClean="0"/>
              <a:t>。</a:t>
            </a:r>
            <a:endParaRPr lang="en-US" altLang="zh-CN" dirty="0" smtClean="0"/>
          </a:p>
        </p:txBody>
      </p:sp>
    </p:spTree>
    <p:extLst>
      <p:ext uri="{BB962C8B-B14F-4D97-AF65-F5344CB8AC3E}">
        <p14:creationId xmlns:p14="http://schemas.microsoft.com/office/powerpoint/2010/main" val="849769949"/>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just"/>
            <a:r>
              <a:rPr lang="en-US" altLang="zh-CN" dirty="0"/>
              <a:t>1.2  IIS</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5348330-196B-440E-AFF9-1470DEA7853A}" type="slidenum">
              <a:rPr lang="zh-CN" altLang="en-US"/>
              <a:pPr/>
              <a:t>14</a:t>
            </a:fld>
            <a:endParaRPr lang="en-US" altLang="zh-CN"/>
          </a:p>
        </p:txBody>
      </p:sp>
      <p:sp>
        <p:nvSpPr>
          <p:cNvPr id="555011" name="Rectangle 3"/>
          <p:cNvSpPr>
            <a:spLocks noGrp="1" noChangeArrowheads="1"/>
          </p:cNvSpPr>
          <p:nvPr>
            <p:ph sz="quarter" idx="1"/>
          </p:nvPr>
        </p:nvSpPr>
        <p:spPr/>
        <p:txBody>
          <a:bodyPr/>
          <a:lstStyle/>
          <a:p>
            <a:r>
              <a:rPr lang="en-US" altLang="zh-CN" dirty="0"/>
              <a:t>IIS</a:t>
            </a:r>
            <a:r>
              <a:rPr lang="zh-CN" altLang="zh-CN" dirty="0"/>
              <a:t>（</a:t>
            </a:r>
            <a:r>
              <a:rPr lang="en-US" altLang="zh-CN" dirty="0"/>
              <a:t>Internet</a:t>
            </a:r>
            <a:r>
              <a:rPr lang="zh-CN" altLang="zh-CN" dirty="0"/>
              <a:t>信息服务）</a:t>
            </a:r>
            <a:r>
              <a:rPr lang="zh-CN" altLang="zh-CN" dirty="0" smtClean="0"/>
              <a:t>提供</a:t>
            </a:r>
            <a:r>
              <a:rPr lang="en-US" altLang="zh-CN" dirty="0" smtClean="0"/>
              <a:t>Web</a:t>
            </a:r>
            <a:r>
              <a:rPr lang="zh-CN" altLang="zh-CN" dirty="0"/>
              <a:t>服务器</a:t>
            </a:r>
            <a:r>
              <a:rPr lang="zh-CN" altLang="zh-CN" dirty="0" smtClean="0"/>
              <a:t>功能</a:t>
            </a:r>
            <a:r>
              <a:rPr lang="zh-CN" altLang="en-US" dirty="0" smtClean="0"/>
              <a:t>。</a:t>
            </a:r>
            <a:endParaRPr lang="en-US" altLang="zh-CN" dirty="0" smtClean="0"/>
          </a:p>
          <a:p>
            <a:r>
              <a:rPr lang="en-US" altLang="zh-CN" dirty="0" smtClean="0"/>
              <a:t>IIS</a:t>
            </a:r>
            <a:r>
              <a:rPr lang="zh-CN" altLang="zh-CN" dirty="0"/>
              <a:t>的版本与不同的操作系统有关，如</a:t>
            </a:r>
            <a:r>
              <a:rPr lang="en-US" altLang="zh-CN" dirty="0"/>
              <a:t>Windows 7</a:t>
            </a:r>
            <a:r>
              <a:rPr lang="zh-CN" altLang="zh-CN" dirty="0"/>
              <a:t>旗舰版对应</a:t>
            </a:r>
            <a:r>
              <a:rPr lang="en-US" altLang="zh-CN" dirty="0"/>
              <a:t>IIS 7.5</a:t>
            </a:r>
            <a:r>
              <a:rPr lang="zh-CN" altLang="zh-CN" dirty="0"/>
              <a:t>。</a:t>
            </a:r>
          </a:p>
          <a:p>
            <a:r>
              <a:rPr lang="zh-CN" altLang="zh-CN" b="1" dirty="0">
                <a:solidFill>
                  <a:srgbClr val="FF0000"/>
                </a:solidFill>
              </a:rPr>
              <a:t>注意</a:t>
            </a:r>
            <a:r>
              <a:rPr lang="zh-CN" altLang="zh-CN" b="1" dirty="0" smtClean="0"/>
              <a:t>：</a:t>
            </a:r>
            <a:r>
              <a:rPr lang="zh-CN" altLang="en-US" dirty="0"/>
              <a:t>在</a:t>
            </a:r>
            <a:r>
              <a:rPr lang="en-US" altLang="zh-CN" dirty="0"/>
              <a:t>VS 2017</a:t>
            </a:r>
            <a:r>
              <a:rPr lang="zh-CN" altLang="en-US" dirty="0"/>
              <a:t>中进行网站设计与开发时，可以仅使用</a:t>
            </a:r>
            <a:r>
              <a:rPr lang="en-US" altLang="zh-CN" dirty="0"/>
              <a:t>IIS Express</a:t>
            </a:r>
            <a:r>
              <a:rPr lang="zh-CN" altLang="en-US" dirty="0"/>
              <a:t>运行网站，不需要额外安装操作系统中的</a:t>
            </a:r>
            <a:r>
              <a:rPr lang="en-US" altLang="zh-CN" dirty="0"/>
              <a:t>IIS</a:t>
            </a:r>
            <a:r>
              <a:rPr lang="zh-CN" altLang="zh-CN" dirty="0" smtClean="0"/>
              <a:t>。</a:t>
            </a:r>
            <a:endParaRPr lang="zh-CN" altLang="en-US" dirty="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just"/>
            <a:r>
              <a:rPr lang="en-US" altLang="zh-CN" dirty="0"/>
              <a:t>1.2.1  IIS 7.5</a:t>
            </a:r>
            <a:r>
              <a:rPr lang="zh-CN" altLang="zh-CN" dirty="0"/>
              <a:t>的安装</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15</a:t>
            </a:fld>
            <a:endParaRPr lang="en-US" altLang="zh-CN"/>
          </a:p>
        </p:txBody>
      </p:sp>
      <p:sp>
        <p:nvSpPr>
          <p:cNvPr id="2" name="内容占位符 1"/>
          <p:cNvSpPr>
            <a:spLocks noGrp="1"/>
          </p:cNvSpPr>
          <p:nvPr>
            <p:ph sz="quarter" idx="1"/>
          </p:nvPr>
        </p:nvSpPr>
        <p:spPr/>
        <p:txBody>
          <a:bodyPr/>
          <a:lstStyle/>
          <a:p>
            <a:r>
              <a:rPr lang="zh-CN" altLang="zh-CN" dirty="0"/>
              <a:t>选择“开始”→“控制面板”→“程序”→“打开或关闭</a:t>
            </a:r>
            <a:r>
              <a:rPr lang="en-US" altLang="zh-CN" dirty="0"/>
              <a:t>Windows</a:t>
            </a:r>
            <a:r>
              <a:rPr lang="zh-CN" altLang="zh-CN" dirty="0"/>
              <a:t>功能”命令，在呈现的对话框中选中“</a:t>
            </a:r>
            <a:r>
              <a:rPr lang="en-US" altLang="zh-CN" dirty="0"/>
              <a:t>Internet</a:t>
            </a:r>
            <a:r>
              <a:rPr lang="zh-CN" altLang="zh-CN" dirty="0"/>
              <a:t>信息服务”复选框。</a:t>
            </a:r>
            <a:endParaRPr lang="zh-CN" altLang="en-US" dirty="0"/>
          </a:p>
        </p:txBody>
      </p:sp>
    </p:spTree>
    <p:extLst>
      <p:ext uri="{BB962C8B-B14F-4D97-AF65-F5344CB8AC3E}">
        <p14:creationId xmlns:p14="http://schemas.microsoft.com/office/powerpoint/2010/main" val="1749252981"/>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just"/>
            <a:r>
              <a:rPr lang="en-US" altLang="zh-CN" dirty="0"/>
              <a:t>1.2.1  IIS 7.5</a:t>
            </a:r>
            <a:r>
              <a:rPr lang="zh-CN" altLang="zh-CN" dirty="0"/>
              <a:t>的</a:t>
            </a:r>
            <a:r>
              <a:rPr lang="zh-CN" altLang="zh-CN" dirty="0" smtClean="0"/>
              <a:t>安装</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16</a:t>
            </a:fld>
            <a:endParaRPr lang="en-US" altLang="zh-CN"/>
          </a:p>
        </p:txBody>
      </p:sp>
      <p:sp>
        <p:nvSpPr>
          <p:cNvPr id="3" name="内容占位符 2"/>
          <p:cNvSpPr>
            <a:spLocks noGrp="1"/>
          </p:cNvSpPr>
          <p:nvPr>
            <p:ph sz="quarter" idx="1"/>
          </p:nvPr>
        </p:nvSpPr>
        <p:spPr/>
        <p:txBody>
          <a:bodyPr/>
          <a:lstStyle/>
          <a:p>
            <a:endParaRPr lang="zh-CN" altLang="en-US"/>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62441"/>
            <a:ext cx="7460983" cy="569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just"/>
            <a:r>
              <a:rPr lang="en-US" altLang="zh-CN" dirty="0"/>
              <a:t>1.2.1  IIS 7.5</a:t>
            </a:r>
            <a:r>
              <a:rPr lang="zh-CN" altLang="zh-CN" dirty="0"/>
              <a:t>的</a:t>
            </a:r>
            <a:r>
              <a:rPr lang="zh-CN" altLang="zh-CN" dirty="0" smtClean="0"/>
              <a:t>安装</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17</a:t>
            </a:fld>
            <a:endParaRPr lang="en-US" altLang="zh-CN"/>
          </a:p>
        </p:txBody>
      </p:sp>
      <p:sp>
        <p:nvSpPr>
          <p:cNvPr id="2" name="内容占位符 1"/>
          <p:cNvSpPr>
            <a:spLocks noGrp="1"/>
          </p:cNvSpPr>
          <p:nvPr>
            <p:ph sz="quarter" idx="1"/>
          </p:nvPr>
        </p:nvSpPr>
        <p:spPr/>
        <p:txBody>
          <a:bodyPr/>
          <a:lstStyle/>
          <a:p>
            <a:r>
              <a:rPr lang="zh-CN" altLang="zh-CN" b="1" dirty="0">
                <a:solidFill>
                  <a:srgbClr val="FF0000"/>
                </a:solidFill>
              </a:rPr>
              <a:t>注意</a:t>
            </a:r>
            <a:r>
              <a:rPr lang="zh-CN" altLang="zh-CN" b="1" dirty="0" smtClean="0">
                <a:solidFill>
                  <a:srgbClr val="FF0000"/>
                </a:solidFill>
              </a:rPr>
              <a:t>：</a:t>
            </a:r>
            <a:r>
              <a:rPr lang="zh-CN" altLang="en-US" dirty="0"/>
              <a:t>若</a:t>
            </a:r>
            <a:r>
              <a:rPr lang="en-US" altLang="zh-CN" dirty="0"/>
              <a:t>IIS 7.5</a:t>
            </a:r>
            <a:r>
              <a:rPr lang="zh-CN" altLang="en-US" dirty="0"/>
              <a:t>在</a:t>
            </a:r>
            <a:r>
              <a:rPr lang="en-US" altLang="zh-CN" dirty="0"/>
              <a:t>VS 2017</a:t>
            </a:r>
            <a:r>
              <a:rPr lang="zh-CN" altLang="en-US" dirty="0"/>
              <a:t>安装后再安装，为使</a:t>
            </a:r>
            <a:r>
              <a:rPr lang="en-US" altLang="zh-CN" dirty="0"/>
              <a:t>IIS</a:t>
            </a:r>
            <a:r>
              <a:rPr lang="zh-CN" altLang="en-US" dirty="0"/>
              <a:t>能运行基于</a:t>
            </a:r>
            <a:r>
              <a:rPr lang="en-US" altLang="zh-CN" dirty="0"/>
              <a:t>VS 2017</a:t>
            </a:r>
            <a:r>
              <a:rPr lang="zh-CN" altLang="en-US" dirty="0"/>
              <a:t>开发的</a:t>
            </a:r>
            <a:r>
              <a:rPr lang="en-US" altLang="zh-CN" dirty="0"/>
              <a:t>ASP.NET</a:t>
            </a:r>
            <a:r>
              <a:rPr lang="zh-CN" altLang="en-US" dirty="0"/>
              <a:t>页面，需注册</a:t>
            </a:r>
            <a:r>
              <a:rPr lang="en-US" altLang="zh-CN" dirty="0"/>
              <a:t>ASP.NET</a:t>
            </a:r>
            <a:r>
              <a:rPr lang="zh-CN" altLang="en-US" dirty="0"/>
              <a:t>。其步骤是先以管理员身份运行</a:t>
            </a:r>
            <a:r>
              <a:rPr lang="en-US" altLang="zh-CN" dirty="0"/>
              <a:t>cmd.exe</a:t>
            </a:r>
            <a:r>
              <a:rPr lang="zh-CN" altLang="en-US" dirty="0"/>
              <a:t>文件，再在其后出现的窗口中输入命令</a:t>
            </a:r>
            <a:r>
              <a:rPr lang="en-US" altLang="zh-CN" dirty="0"/>
              <a:t>%</a:t>
            </a:r>
            <a:r>
              <a:rPr lang="en-US" altLang="zh-CN" dirty="0" err="1"/>
              <a:t>windir</a:t>
            </a:r>
            <a:r>
              <a:rPr lang="en-US" altLang="zh-CN" dirty="0"/>
              <a:t>%\Microsoft.NET\Framework\v4.0.30319\</a:t>
            </a:r>
            <a:r>
              <a:rPr lang="en-US" altLang="zh-CN" dirty="0" err="1"/>
              <a:t>aspnet_regiis</a:t>
            </a:r>
            <a:r>
              <a:rPr lang="en-US" altLang="zh-CN" dirty="0"/>
              <a:t> -</a:t>
            </a:r>
            <a:r>
              <a:rPr lang="en-US" altLang="zh-CN" dirty="0" err="1"/>
              <a:t>i</a:t>
            </a:r>
            <a:r>
              <a:rPr lang="zh-CN" altLang="en-US" dirty="0"/>
              <a:t>完成注册</a:t>
            </a:r>
            <a:r>
              <a:rPr lang="zh-CN" altLang="zh-CN" dirty="0" smtClean="0"/>
              <a:t>。</a:t>
            </a:r>
            <a:endParaRPr lang="zh-CN" altLang="en-US" dirty="0"/>
          </a:p>
        </p:txBody>
      </p:sp>
    </p:spTree>
    <p:extLst>
      <p:ext uri="{BB962C8B-B14F-4D97-AF65-F5344CB8AC3E}">
        <p14:creationId xmlns:p14="http://schemas.microsoft.com/office/powerpoint/2010/main" val="2960266392"/>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en-US" altLang="zh-CN" dirty="0"/>
              <a:t>1.2.2  IIS 7.5</a:t>
            </a:r>
            <a:r>
              <a:rPr lang="zh-CN" altLang="zh-CN" dirty="0"/>
              <a:t>中的网站、</a:t>
            </a:r>
            <a:r>
              <a:rPr lang="en-US" altLang="zh-CN" dirty="0"/>
              <a:t>Web</a:t>
            </a:r>
            <a:r>
              <a:rPr lang="zh-CN" altLang="zh-CN" dirty="0"/>
              <a:t>应用程序和虚拟目录</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18</a:t>
            </a:fld>
            <a:endParaRPr lang="en-US" altLang="zh-CN"/>
          </a:p>
        </p:txBody>
      </p:sp>
      <p:sp>
        <p:nvSpPr>
          <p:cNvPr id="2" name="内容占位符 1"/>
          <p:cNvSpPr>
            <a:spLocks noGrp="1"/>
          </p:cNvSpPr>
          <p:nvPr>
            <p:ph sz="quarter" idx="1"/>
          </p:nvPr>
        </p:nvSpPr>
        <p:spPr/>
        <p:txBody>
          <a:bodyPr/>
          <a:lstStyle/>
          <a:p>
            <a:r>
              <a:rPr lang="zh-CN" altLang="zh-CN" dirty="0"/>
              <a:t>网站是</a:t>
            </a:r>
            <a:r>
              <a:rPr lang="en-US" altLang="zh-CN" dirty="0"/>
              <a:t>Web</a:t>
            </a:r>
            <a:r>
              <a:rPr lang="zh-CN" altLang="zh-CN" dirty="0"/>
              <a:t>应用程序的</a:t>
            </a:r>
            <a:r>
              <a:rPr lang="zh-CN" altLang="zh-CN" dirty="0" smtClean="0"/>
              <a:t>容器。</a:t>
            </a:r>
            <a:endParaRPr lang="en-US" altLang="zh-CN" dirty="0" smtClean="0"/>
          </a:p>
          <a:p>
            <a:r>
              <a:rPr lang="en-US" altLang="zh-CN" dirty="0" smtClean="0"/>
              <a:t>Web</a:t>
            </a:r>
            <a:r>
              <a:rPr lang="zh-CN" altLang="zh-CN" dirty="0"/>
              <a:t>应用程序是一种在应用程序池中运行并通过</a:t>
            </a:r>
            <a:r>
              <a:rPr lang="en-US" altLang="zh-CN" dirty="0"/>
              <a:t>HTTP</a:t>
            </a:r>
            <a:r>
              <a:rPr lang="zh-CN" altLang="zh-CN" dirty="0"/>
              <a:t>协议向用户提供</a:t>
            </a:r>
            <a:r>
              <a:rPr lang="en-US" altLang="zh-CN" dirty="0"/>
              <a:t>Web</a:t>
            </a:r>
            <a:r>
              <a:rPr lang="zh-CN" altLang="zh-CN" dirty="0"/>
              <a:t>内容的程序</a:t>
            </a:r>
            <a:r>
              <a:rPr lang="zh-CN" altLang="zh-CN" dirty="0" smtClean="0"/>
              <a:t>。</a:t>
            </a:r>
            <a:endParaRPr lang="en-US" altLang="zh-CN" dirty="0" smtClean="0"/>
          </a:p>
          <a:p>
            <a:r>
              <a:rPr lang="zh-CN" altLang="zh-CN" dirty="0" smtClean="0"/>
              <a:t>应用程序</a:t>
            </a:r>
            <a:r>
              <a:rPr lang="zh-CN" altLang="zh-CN" dirty="0"/>
              <a:t>池用于工作进程的运行配置，并保证各工作进程的独立</a:t>
            </a:r>
            <a:r>
              <a:rPr lang="zh-CN" altLang="zh-CN" dirty="0" smtClean="0"/>
              <a:t>运行。</a:t>
            </a:r>
            <a:endParaRPr lang="en-US" altLang="zh-CN" dirty="0" smtClean="0"/>
          </a:p>
          <a:p>
            <a:r>
              <a:rPr lang="zh-CN" altLang="zh-CN" dirty="0" smtClean="0"/>
              <a:t>虚拟</a:t>
            </a:r>
            <a:r>
              <a:rPr lang="zh-CN" altLang="zh-CN" dirty="0"/>
              <a:t>目录是映射到本地或远程</a:t>
            </a:r>
            <a:r>
              <a:rPr lang="en-US" altLang="zh-CN" dirty="0"/>
              <a:t>Web</a:t>
            </a:r>
            <a:r>
              <a:rPr lang="zh-CN" altLang="zh-CN" dirty="0"/>
              <a:t>服务器上的物理文件夹的别名。</a:t>
            </a:r>
            <a:endParaRPr lang="zh-CN" altLang="en-US" dirty="0"/>
          </a:p>
        </p:txBody>
      </p:sp>
    </p:spTree>
    <p:extLst>
      <p:ext uri="{BB962C8B-B14F-4D97-AF65-F5344CB8AC3E}">
        <p14:creationId xmlns:p14="http://schemas.microsoft.com/office/powerpoint/2010/main" val="2280932676"/>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en-US" altLang="zh-CN" dirty="0"/>
              <a:t>1.2.2  IIS 7.5</a:t>
            </a:r>
            <a:r>
              <a:rPr lang="zh-CN" altLang="zh-CN" dirty="0"/>
              <a:t>中的网站、</a:t>
            </a:r>
            <a:r>
              <a:rPr lang="en-US" altLang="zh-CN" dirty="0"/>
              <a:t>Web</a:t>
            </a:r>
            <a:r>
              <a:rPr lang="zh-CN" altLang="zh-CN" dirty="0"/>
              <a:t>应用程序和虚拟</a:t>
            </a:r>
            <a:r>
              <a:rPr lang="zh-CN" altLang="zh-CN" dirty="0" smtClean="0"/>
              <a:t>目录</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19</a:t>
            </a:fld>
            <a:endParaRPr lang="en-US" altLang="zh-CN"/>
          </a:p>
        </p:txBody>
      </p:sp>
      <p:sp>
        <p:nvSpPr>
          <p:cNvPr id="2" name="内容占位符 1"/>
          <p:cNvSpPr>
            <a:spLocks noGrp="1"/>
          </p:cNvSpPr>
          <p:nvPr>
            <p:ph sz="quarter" idx="1"/>
          </p:nvPr>
        </p:nvSpPr>
        <p:spPr/>
        <p:txBody>
          <a:bodyPr>
            <a:normAutofit/>
          </a:bodyPr>
          <a:lstStyle/>
          <a:p>
            <a:r>
              <a:rPr lang="zh-CN" altLang="zh-CN" dirty="0"/>
              <a:t>网站、</a:t>
            </a:r>
            <a:r>
              <a:rPr lang="en-US" altLang="zh-CN" dirty="0"/>
              <a:t>Web</a:t>
            </a:r>
            <a:r>
              <a:rPr lang="zh-CN" altLang="zh-CN" dirty="0"/>
              <a:t>应用程序和虚拟目录在组织结构上呈现出一种层次关系</a:t>
            </a:r>
            <a:r>
              <a:rPr lang="zh-CN" altLang="zh-CN" dirty="0" smtClean="0"/>
              <a:t>。</a:t>
            </a:r>
            <a:endParaRPr lang="en-US" altLang="zh-CN" dirty="0" smtClean="0"/>
          </a:p>
          <a:p>
            <a:r>
              <a:rPr lang="zh-CN" altLang="en-US" dirty="0" smtClean="0"/>
              <a:t>通过</a:t>
            </a:r>
            <a:r>
              <a:rPr lang="zh-CN" altLang="en-US" dirty="0"/>
              <a:t>“</a:t>
            </a:r>
            <a:r>
              <a:rPr lang="en-US" altLang="zh-CN" dirty="0"/>
              <a:t>Internet</a:t>
            </a:r>
            <a:r>
              <a:rPr lang="zh-CN" altLang="en-US" dirty="0"/>
              <a:t>信息服务</a:t>
            </a:r>
            <a:r>
              <a:rPr lang="en-US" altLang="zh-CN" dirty="0"/>
              <a:t>(IIS)</a:t>
            </a:r>
            <a:r>
              <a:rPr lang="zh-CN" altLang="en-US" dirty="0"/>
              <a:t>管理器”</a:t>
            </a:r>
            <a:r>
              <a:rPr lang="zh-CN" altLang="en-US" dirty="0" smtClean="0"/>
              <a:t>配置。</a:t>
            </a:r>
            <a:endParaRPr lang="en-US" altLang="zh-CN" dirty="0" smtClean="0"/>
          </a:p>
          <a:p>
            <a:r>
              <a:rPr lang="zh-CN" altLang="en-US" dirty="0" smtClean="0"/>
              <a:t>组织</a:t>
            </a:r>
            <a:r>
              <a:rPr lang="zh-CN" altLang="en-US" dirty="0"/>
              <a:t>结构关系存储在</a:t>
            </a:r>
            <a:r>
              <a:rPr lang="en-US" altLang="zh-CN" dirty="0"/>
              <a:t>%</a:t>
            </a:r>
            <a:r>
              <a:rPr lang="en-US" altLang="zh-CN" dirty="0" err="1"/>
              <a:t>windir</a:t>
            </a:r>
            <a:r>
              <a:rPr lang="en-US" altLang="zh-CN" dirty="0"/>
              <a:t>%\System32\</a:t>
            </a:r>
            <a:r>
              <a:rPr lang="en-US" altLang="zh-CN" dirty="0" err="1"/>
              <a:t>inetsrv</a:t>
            </a:r>
            <a:r>
              <a:rPr lang="en-US" altLang="zh-CN" dirty="0"/>
              <a:t>\</a:t>
            </a:r>
            <a:r>
              <a:rPr lang="en-US" altLang="zh-CN" dirty="0" err="1"/>
              <a:t>config</a:t>
            </a:r>
            <a:r>
              <a:rPr lang="en-US" altLang="zh-CN" dirty="0" smtClean="0"/>
              <a:t>\ </a:t>
            </a:r>
            <a:r>
              <a:rPr lang="en-US" altLang="zh-CN" dirty="0" err="1" smtClean="0"/>
              <a:t>applicationHost.config</a:t>
            </a:r>
            <a:r>
              <a:rPr lang="zh-CN" altLang="en-US" dirty="0"/>
              <a:t>文件的</a:t>
            </a:r>
            <a:r>
              <a:rPr lang="en-US" altLang="zh-CN" dirty="0"/>
              <a:t>&lt;sites&gt;</a:t>
            </a:r>
            <a:r>
              <a:rPr lang="zh-CN" altLang="en-US" dirty="0"/>
              <a:t>元素中</a:t>
            </a:r>
            <a:r>
              <a:rPr lang="zh-CN" altLang="en-US" dirty="0" smtClean="0"/>
              <a:t>。</a:t>
            </a:r>
            <a:endParaRPr lang="en-US" altLang="zh-CN" dirty="0" smtClean="0"/>
          </a:p>
          <a:p>
            <a:r>
              <a:rPr lang="zh-CN" altLang="zh-CN" b="1" dirty="0">
                <a:solidFill>
                  <a:srgbClr val="FF0000"/>
                </a:solidFill>
              </a:rPr>
              <a:t>注意</a:t>
            </a:r>
            <a:r>
              <a:rPr lang="zh-CN" altLang="zh-CN" b="1" dirty="0" smtClean="0">
                <a:solidFill>
                  <a:srgbClr val="FF0000"/>
                </a:solidFill>
              </a:rPr>
              <a:t>：</a:t>
            </a:r>
            <a:r>
              <a:rPr lang="en-US" altLang="zh-CN" dirty="0"/>
              <a:t>IIS 7.5</a:t>
            </a:r>
            <a:r>
              <a:rPr lang="zh-CN" altLang="en-US" dirty="0"/>
              <a:t>中的网站与</a:t>
            </a:r>
            <a:r>
              <a:rPr lang="en-US" altLang="zh-CN" dirty="0"/>
              <a:t>VS 2017</a:t>
            </a:r>
            <a:r>
              <a:rPr lang="zh-CN" altLang="en-US" dirty="0"/>
              <a:t>中的网站不是同一个概念。实际上，</a:t>
            </a:r>
            <a:r>
              <a:rPr lang="en-US" altLang="zh-CN" dirty="0"/>
              <a:t>IIS 7.5</a:t>
            </a:r>
            <a:r>
              <a:rPr lang="zh-CN" altLang="en-US" dirty="0"/>
              <a:t>中的</a:t>
            </a:r>
            <a:r>
              <a:rPr lang="en-US" altLang="zh-CN" dirty="0"/>
              <a:t>Web</a:t>
            </a:r>
            <a:r>
              <a:rPr lang="zh-CN" altLang="en-US" dirty="0"/>
              <a:t>应用程序与</a:t>
            </a:r>
            <a:r>
              <a:rPr lang="en-US" altLang="zh-CN" dirty="0"/>
              <a:t>VS 2017</a:t>
            </a:r>
            <a:r>
              <a:rPr lang="zh-CN" altLang="en-US" dirty="0"/>
              <a:t>中的网站相对应</a:t>
            </a:r>
            <a:r>
              <a:rPr lang="zh-CN" altLang="zh-CN" dirty="0" smtClean="0"/>
              <a:t>。</a:t>
            </a:r>
            <a:endParaRPr lang="zh-CN" altLang="en-US" dirty="0"/>
          </a:p>
        </p:txBody>
      </p:sp>
    </p:spTree>
    <p:extLst>
      <p:ext uri="{BB962C8B-B14F-4D97-AF65-F5344CB8AC3E}">
        <p14:creationId xmlns:p14="http://schemas.microsoft.com/office/powerpoint/2010/main" val="1068106175"/>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dirty="0"/>
              <a:t>本章要点：</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A33CAEA-BBB2-441D-AF3A-C3DAAB080F7F}" type="slidenum">
              <a:rPr lang="zh-CN" altLang="en-US" smtClean="0"/>
              <a:pPr/>
              <a:t>2</a:t>
            </a:fld>
            <a:endParaRPr lang="en-US" altLang="zh-CN" dirty="0"/>
          </a:p>
        </p:txBody>
      </p:sp>
      <p:sp>
        <p:nvSpPr>
          <p:cNvPr id="407555" name="Rectangle 3"/>
          <p:cNvSpPr>
            <a:spLocks noGrp="1" noChangeArrowheads="1"/>
          </p:cNvSpPr>
          <p:nvPr>
            <p:ph sz="quarter" idx="1"/>
          </p:nvPr>
        </p:nvSpPr>
        <p:spPr>
          <a:xfrm>
            <a:off x="685800" y="1981200"/>
            <a:ext cx="7918450" cy="4114800"/>
          </a:xfrm>
        </p:spPr>
        <p:txBody>
          <a:bodyPr>
            <a:normAutofit/>
          </a:bodyPr>
          <a:lstStyle/>
          <a:p>
            <a:pPr lvl="0"/>
            <a:r>
              <a:rPr lang="zh-CN" altLang="en-US" dirty="0" smtClean="0"/>
              <a:t>理解</a:t>
            </a:r>
            <a:r>
              <a:rPr lang="en-US" altLang="zh-CN" dirty="0"/>
              <a:t>ASP.NET</a:t>
            </a:r>
            <a:r>
              <a:rPr lang="zh-CN" altLang="en-US" dirty="0"/>
              <a:t>网站的页面构成，了解</a:t>
            </a:r>
            <a:r>
              <a:rPr lang="en-US" altLang="zh-CN" dirty="0"/>
              <a:t>ASP.NET</a:t>
            </a:r>
            <a:r>
              <a:rPr lang="zh-CN" altLang="en-US" dirty="0"/>
              <a:t>的基础</a:t>
            </a:r>
            <a:r>
              <a:rPr lang="en-US" altLang="zh-CN" dirty="0"/>
              <a:t>.NET Framework</a:t>
            </a:r>
            <a:r>
              <a:rPr lang="zh-CN" altLang="en-US" dirty="0"/>
              <a:t>。</a:t>
            </a:r>
          </a:p>
          <a:p>
            <a:pPr lvl="0"/>
            <a:r>
              <a:rPr lang="zh-CN" altLang="en-US" dirty="0" smtClean="0"/>
              <a:t>了解</a:t>
            </a:r>
            <a:r>
              <a:rPr lang="en-US" altLang="zh-CN" dirty="0"/>
              <a:t>ASP.NET</a:t>
            </a:r>
            <a:r>
              <a:rPr lang="zh-CN" altLang="en-US" dirty="0"/>
              <a:t>的开发模式。</a:t>
            </a:r>
          </a:p>
          <a:p>
            <a:pPr lvl="0"/>
            <a:r>
              <a:rPr lang="zh-CN" altLang="en-US" dirty="0" smtClean="0"/>
              <a:t>熟悉</a:t>
            </a:r>
            <a:r>
              <a:rPr lang="en-US" altLang="zh-CN" dirty="0"/>
              <a:t>ASP.NET</a:t>
            </a:r>
            <a:r>
              <a:rPr lang="zh-CN" altLang="en-US" dirty="0"/>
              <a:t>运行环境及</a:t>
            </a:r>
            <a:r>
              <a:rPr lang="en-US" altLang="zh-CN" dirty="0"/>
              <a:t>IIS</a:t>
            </a:r>
            <a:r>
              <a:rPr lang="zh-CN" altLang="en-US" dirty="0"/>
              <a:t>网站、</a:t>
            </a:r>
            <a:r>
              <a:rPr lang="en-US" altLang="zh-CN" dirty="0"/>
              <a:t>Web</a:t>
            </a:r>
            <a:r>
              <a:rPr lang="zh-CN" altLang="en-US" dirty="0"/>
              <a:t>应用程序、虚拟目录设置。</a:t>
            </a:r>
          </a:p>
          <a:p>
            <a:pPr lvl="0"/>
            <a:r>
              <a:rPr lang="zh-CN" altLang="en-US" dirty="0" smtClean="0"/>
              <a:t>熟悉</a:t>
            </a:r>
            <a:r>
              <a:rPr lang="en-US" altLang="zh-CN" dirty="0"/>
              <a:t>Visual Studio Community 2017</a:t>
            </a:r>
            <a:r>
              <a:rPr lang="zh-CN" altLang="en-US" dirty="0"/>
              <a:t>开发环境。</a:t>
            </a:r>
          </a:p>
          <a:p>
            <a:pPr lvl="0"/>
            <a:r>
              <a:rPr lang="zh-CN" altLang="en-US" dirty="0" smtClean="0"/>
              <a:t>掌握</a:t>
            </a:r>
            <a:r>
              <a:rPr lang="zh-CN" altLang="en-US" dirty="0"/>
              <a:t>通过解决方案管理网站的方法、</a:t>
            </a:r>
            <a:r>
              <a:rPr lang="en-US" altLang="zh-CN" dirty="0"/>
              <a:t>Web</a:t>
            </a:r>
            <a:r>
              <a:rPr lang="zh-CN" altLang="en-US" dirty="0"/>
              <a:t>应用程序的发布和网站的复制。</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en-US" dirty="0"/>
              <a:t>在</a:t>
            </a:r>
            <a:r>
              <a:rPr lang="en-US" altLang="zh-CN" dirty="0"/>
              <a:t>IIS 7.5</a:t>
            </a:r>
            <a:r>
              <a:rPr lang="zh-CN" altLang="en-US" dirty="0"/>
              <a:t>中添加网站</a:t>
            </a:r>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20</a:t>
            </a:fld>
            <a:endParaRPr lang="en-US" altLang="zh-CN"/>
          </a:p>
        </p:txBody>
      </p:sp>
      <p:sp>
        <p:nvSpPr>
          <p:cNvPr id="2" name="内容占位符 1"/>
          <p:cNvSpPr>
            <a:spLocks noGrp="1"/>
          </p:cNvSpPr>
          <p:nvPr>
            <p:ph sz="quarter" idx="1"/>
          </p:nvPr>
        </p:nvSpPr>
        <p:spPr/>
        <p:txBody>
          <a:bodyPr>
            <a:normAutofit/>
          </a:bodyPr>
          <a:lstStyle/>
          <a:p>
            <a:r>
              <a:rPr lang="zh-CN" altLang="en-US" dirty="0"/>
              <a:t>选择“开始”→“控制面板”→“系统和安全”→“管理工具”→“</a:t>
            </a:r>
            <a:r>
              <a:rPr lang="en-US" altLang="zh-CN" dirty="0"/>
              <a:t>Internet</a:t>
            </a:r>
            <a:r>
              <a:rPr lang="zh-CN" altLang="en-US" dirty="0"/>
              <a:t>信息服务</a:t>
            </a:r>
            <a:r>
              <a:rPr lang="en-US" altLang="zh-CN" dirty="0"/>
              <a:t>(IIS)</a:t>
            </a:r>
            <a:r>
              <a:rPr lang="zh-CN" altLang="en-US" dirty="0"/>
              <a:t>管理器”</a:t>
            </a:r>
            <a:r>
              <a:rPr lang="zh-CN" altLang="en-US" dirty="0" smtClean="0"/>
              <a:t>命令。</a:t>
            </a:r>
            <a:endParaRPr lang="zh-CN" altLang="en-US" dirty="0"/>
          </a:p>
        </p:txBody>
      </p:sp>
    </p:spTree>
    <p:extLst>
      <p:ext uri="{BB962C8B-B14F-4D97-AF65-F5344CB8AC3E}">
        <p14:creationId xmlns:p14="http://schemas.microsoft.com/office/powerpoint/2010/main" val="3237055961"/>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en-US" dirty="0"/>
              <a:t>在</a:t>
            </a:r>
            <a:r>
              <a:rPr lang="en-US" altLang="zh-CN" dirty="0"/>
              <a:t>IIS 7.5</a:t>
            </a:r>
            <a:r>
              <a:rPr lang="zh-CN" altLang="en-US" dirty="0"/>
              <a:t>中添加</a:t>
            </a:r>
            <a:r>
              <a:rPr lang="zh-CN" altLang="en-US" dirty="0" smtClean="0"/>
              <a:t>网站（续）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21</a:t>
            </a:fld>
            <a:endParaRPr lang="en-US" altLang="zh-CN"/>
          </a:p>
        </p:txBody>
      </p:sp>
      <p:sp>
        <p:nvSpPr>
          <p:cNvPr id="2" name="内容占位符 1"/>
          <p:cNvSpPr>
            <a:spLocks noGrp="1"/>
          </p:cNvSpPr>
          <p:nvPr>
            <p:ph sz="quarter" idx="1"/>
          </p:nvPr>
        </p:nvSpPr>
        <p:spPr/>
        <p:txBody>
          <a:bodyPr/>
          <a:lstStyle/>
          <a:p>
            <a:endParaRPr lang="zh-CN" altLang="en-US"/>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279235"/>
            <a:ext cx="8680557" cy="531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379458"/>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en-US" dirty="0"/>
              <a:t>在</a:t>
            </a:r>
            <a:r>
              <a:rPr lang="en-US" altLang="zh-CN" dirty="0"/>
              <a:t>IIS 7.5</a:t>
            </a:r>
            <a:r>
              <a:rPr lang="zh-CN" altLang="en-US" dirty="0"/>
              <a:t>中添加</a:t>
            </a:r>
            <a:r>
              <a:rPr lang="zh-CN" altLang="en-US" dirty="0" smtClean="0"/>
              <a:t>网站（续）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22</a:t>
            </a:fld>
            <a:endParaRPr lang="en-US" altLang="zh-CN"/>
          </a:p>
        </p:txBody>
      </p:sp>
      <p:sp>
        <p:nvSpPr>
          <p:cNvPr id="2" name="内容占位符 1"/>
          <p:cNvSpPr>
            <a:spLocks noGrp="1"/>
          </p:cNvSpPr>
          <p:nvPr>
            <p:ph sz="quarter" idx="1"/>
          </p:nvPr>
        </p:nvSpPr>
        <p:spPr/>
        <p:txBody>
          <a:bodyPr/>
          <a:lstStyle/>
          <a:p>
            <a:endParaRPr lang="zh-CN" altLang="en-US"/>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124744"/>
            <a:ext cx="8153400" cy="5642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08077"/>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在</a:t>
            </a:r>
            <a:r>
              <a:rPr lang="en-US" altLang="zh-CN" dirty="0"/>
              <a:t>IIS 7.5</a:t>
            </a:r>
            <a:r>
              <a:rPr lang="zh-CN" altLang="zh-CN" dirty="0"/>
              <a:t>中添加应用程序池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23</a:t>
            </a:fld>
            <a:endParaRPr lang="en-US" altLang="zh-CN"/>
          </a:p>
        </p:txBody>
      </p:sp>
      <p:sp>
        <p:nvSpPr>
          <p:cNvPr id="2" name="内容占位符 1"/>
          <p:cNvSpPr>
            <a:spLocks noGrp="1"/>
          </p:cNvSpPr>
          <p:nvPr>
            <p:ph sz="quarter" idx="1"/>
          </p:nvPr>
        </p:nvSpPr>
        <p:spPr/>
        <p:txBody>
          <a:bodyPr/>
          <a:lstStyle/>
          <a:p>
            <a:endParaRPr lang="zh-CN" altLang="en-US"/>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35831"/>
            <a:ext cx="5563187" cy="574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175259"/>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smtClean="0"/>
              <a:t>在</a:t>
            </a:r>
            <a:r>
              <a:rPr lang="en-US" altLang="zh-CN" dirty="0" smtClean="0"/>
              <a:t>IIS 7.5</a:t>
            </a:r>
            <a:r>
              <a:rPr lang="zh-CN" altLang="zh-CN" dirty="0" smtClean="0"/>
              <a:t>中添加</a:t>
            </a:r>
            <a:r>
              <a:rPr lang="en-US" altLang="zh-CN" dirty="0" smtClean="0"/>
              <a:t>Web</a:t>
            </a:r>
            <a:r>
              <a:rPr lang="zh-CN" altLang="zh-CN" dirty="0" smtClean="0"/>
              <a:t>应用程序</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24</a:t>
            </a:fld>
            <a:endParaRPr lang="en-US" altLang="zh-CN"/>
          </a:p>
        </p:txBody>
      </p:sp>
      <p:sp>
        <p:nvSpPr>
          <p:cNvPr id="2" name="内容占位符 1"/>
          <p:cNvSpPr>
            <a:spLocks noGrp="1"/>
          </p:cNvSpPr>
          <p:nvPr>
            <p:ph sz="quarter" idx="1"/>
          </p:nvPr>
        </p:nvSpPr>
        <p:spPr/>
        <p:txBody>
          <a:bodyPr/>
          <a:lstStyle/>
          <a:p>
            <a:endParaRPr lang="zh-CN" altLang="en-US"/>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149" y="1052736"/>
            <a:ext cx="7472267"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757432"/>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在</a:t>
            </a:r>
            <a:r>
              <a:rPr lang="en-US" altLang="zh-CN" dirty="0"/>
              <a:t>IIS 7.5</a:t>
            </a:r>
            <a:r>
              <a:rPr lang="zh-CN" altLang="zh-CN" dirty="0"/>
              <a:t>中添加虚拟目录</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25</a:t>
            </a:fld>
            <a:endParaRPr lang="en-US" altLang="zh-CN"/>
          </a:p>
        </p:txBody>
      </p:sp>
      <p:sp>
        <p:nvSpPr>
          <p:cNvPr id="2" name="内容占位符 1"/>
          <p:cNvSpPr>
            <a:spLocks noGrp="1"/>
          </p:cNvSpPr>
          <p:nvPr>
            <p:ph sz="quarter" idx="1"/>
          </p:nvPr>
        </p:nvSpPr>
        <p:spPr/>
        <p:txBody>
          <a:bodyPr/>
          <a:lstStyle/>
          <a:p>
            <a:endParaRPr lang="zh-CN" altLang="en-US"/>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64" y="1110373"/>
            <a:ext cx="7134944" cy="574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7142106"/>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b="1" dirty="0"/>
              <a:t>在</a:t>
            </a:r>
            <a:r>
              <a:rPr lang="en-US" altLang="zh-CN" b="1" dirty="0"/>
              <a:t>IIS 7.5</a:t>
            </a:r>
            <a:r>
              <a:rPr lang="zh-CN" altLang="zh-CN" b="1" dirty="0"/>
              <a:t>中设置网站、</a:t>
            </a:r>
            <a:r>
              <a:rPr lang="en-US" altLang="zh-CN" b="1" dirty="0"/>
              <a:t>Web</a:t>
            </a:r>
            <a:r>
              <a:rPr lang="zh-CN" altLang="zh-CN" b="1" dirty="0"/>
              <a:t>应用程序和虚拟目录中的默认文档</a:t>
            </a:r>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26</a:t>
            </a:fld>
            <a:endParaRPr lang="en-US" altLang="zh-CN"/>
          </a:p>
        </p:txBody>
      </p:sp>
      <p:sp>
        <p:nvSpPr>
          <p:cNvPr id="2" name="内容占位符 1"/>
          <p:cNvSpPr>
            <a:spLocks noGrp="1"/>
          </p:cNvSpPr>
          <p:nvPr>
            <p:ph sz="quarter" idx="1"/>
          </p:nvPr>
        </p:nvSpPr>
        <p:spPr/>
        <p:txBody>
          <a:bodyPr/>
          <a:lstStyle/>
          <a:p>
            <a:r>
              <a:rPr lang="zh-CN" altLang="zh-CN" dirty="0"/>
              <a:t>设置默认文档可使用户在访问该默认文档对应的页面时即使不输入页面名也能访问该文档</a:t>
            </a:r>
            <a:r>
              <a:rPr lang="zh-CN" altLang="zh-CN" dirty="0" smtClean="0"/>
              <a:t>。</a:t>
            </a:r>
            <a:endParaRPr lang="en-US" altLang="zh-CN" dirty="0" smtClean="0"/>
          </a:p>
          <a:p>
            <a:r>
              <a:rPr lang="zh-CN" altLang="zh-CN" dirty="0" smtClean="0"/>
              <a:t>设置方法一</a:t>
            </a:r>
            <a:r>
              <a:rPr lang="zh-CN" altLang="en-US" dirty="0" smtClean="0"/>
              <a:t>：在</a:t>
            </a:r>
            <a:r>
              <a:rPr lang="zh-CN" altLang="zh-CN" dirty="0" smtClean="0"/>
              <a:t>“功能视图”</a:t>
            </a:r>
            <a:r>
              <a:rPr lang="zh-CN" altLang="zh-CN" dirty="0"/>
              <a:t>中双击“默认文档”，</a:t>
            </a:r>
            <a:r>
              <a:rPr lang="zh-CN" altLang="zh-CN" dirty="0" smtClean="0"/>
              <a:t>再输入</a:t>
            </a:r>
            <a:r>
              <a:rPr lang="zh-CN" altLang="zh-CN" dirty="0"/>
              <a:t>默认文档的文件名</a:t>
            </a:r>
            <a:r>
              <a:rPr lang="zh-CN" altLang="zh-CN" dirty="0" smtClean="0"/>
              <a:t>。</a:t>
            </a:r>
            <a:endParaRPr lang="en-US" altLang="zh-CN" dirty="0" smtClean="0"/>
          </a:p>
          <a:p>
            <a:r>
              <a:rPr lang="zh-CN" altLang="zh-CN" dirty="0"/>
              <a:t>设置</a:t>
            </a:r>
            <a:r>
              <a:rPr lang="zh-CN" altLang="zh-CN" dirty="0" smtClean="0"/>
              <a:t>方法</a:t>
            </a:r>
            <a:r>
              <a:rPr lang="zh-CN" altLang="en-US" dirty="0" smtClean="0"/>
              <a:t>二：在</a:t>
            </a:r>
            <a:r>
              <a:rPr lang="en-US" altLang="zh-CN" dirty="0" err="1" smtClean="0"/>
              <a:t>Web.config</a:t>
            </a:r>
            <a:r>
              <a:rPr lang="zh-CN" altLang="zh-CN" dirty="0" smtClean="0"/>
              <a:t>配置文件</a:t>
            </a:r>
            <a:r>
              <a:rPr lang="zh-CN" altLang="en-US" dirty="0" smtClean="0"/>
              <a:t>输入配置代码。</a:t>
            </a:r>
            <a:endParaRPr lang="zh-CN" altLang="en-US" dirty="0"/>
          </a:p>
        </p:txBody>
      </p:sp>
    </p:spTree>
    <p:extLst>
      <p:ext uri="{BB962C8B-B14F-4D97-AF65-F5344CB8AC3E}">
        <p14:creationId xmlns:p14="http://schemas.microsoft.com/office/powerpoint/2010/main" val="3809468475"/>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err="1" smtClean="0"/>
              <a:t>Web.config</a:t>
            </a:r>
            <a:r>
              <a:rPr lang="zh-CN" altLang="en-US" dirty="0" smtClean="0"/>
              <a:t>配置</a:t>
            </a:r>
            <a:r>
              <a:rPr lang="zh-CN" altLang="en-US" dirty="0"/>
              <a:t>代码</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27</a:t>
            </a:fld>
            <a:endParaRPr lang="en-US" altLang="zh-CN"/>
          </a:p>
        </p:txBody>
      </p:sp>
      <p:sp>
        <p:nvSpPr>
          <p:cNvPr id="2" name="内容占位符 1"/>
          <p:cNvSpPr>
            <a:spLocks noGrp="1"/>
          </p:cNvSpPr>
          <p:nvPr>
            <p:ph sz="quarter" idx="1"/>
          </p:nvPr>
        </p:nvSpPr>
        <p:spPr/>
        <p:txBody>
          <a:bodyPr>
            <a:normAutofit fontScale="77500" lnSpcReduction="20000"/>
          </a:bodyPr>
          <a:lstStyle/>
          <a:p>
            <a:r>
              <a:rPr lang="en-US" altLang="zh-CN" dirty="0"/>
              <a:t>&lt;!--</a:t>
            </a:r>
            <a:r>
              <a:rPr lang="zh-CN" altLang="en-US" dirty="0"/>
              <a:t>配置</a:t>
            </a:r>
            <a:r>
              <a:rPr lang="en-US" altLang="zh-CN" dirty="0"/>
              <a:t>IIS 7.5--&gt;</a:t>
            </a:r>
          </a:p>
          <a:p>
            <a:r>
              <a:rPr lang="en-US" altLang="zh-CN" dirty="0"/>
              <a:t>&lt;</a:t>
            </a:r>
            <a:r>
              <a:rPr lang="en-US" altLang="zh-CN" dirty="0" err="1"/>
              <a:t>system.webServer</a:t>
            </a:r>
            <a:r>
              <a:rPr lang="en-US" altLang="zh-CN" dirty="0"/>
              <a:t>&gt;</a:t>
            </a:r>
          </a:p>
          <a:p>
            <a:r>
              <a:rPr lang="en-US" altLang="zh-CN" dirty="0"/>
              <a:t>  &lt;!--</a:t>
            </a:r>
            <a:r>
              <a:rPr lang="zh-CN" altLang="en-US" dirty="0"/>
              <a:t>设置网站的默认文档</a:t>
            </a:r>
            <a:r>
              <a:rPr lang="en-US" altLang="zh-CN" dirty="0"/>
              <a:t>--&gt;</a:t>
            </a:r>
          </a:p>
          <a:p>
            <a:r>
              <a:rPr lang="en-US" altLang="zh-CN" dirty="0"/>
              <a:t>  &lt;</a:t>
            </a:r>
            <a:r>
              <a:rPr lang="en-US" altLang="zh-CN" dirty="0" err="1"/>
              <a:t>defaultDocument</a:t>
            </a:r>
            <a:r>
              <a:rPr lang="en-US" altLang="zh-CN" dirty="0"/>
              <a:t>&gt;</a:t>
            </a:r>
          </a:p>
          <a:p>
            <a:r>
              <a:rPr lang="en-US" altLang="zh-CN" dirty="0"/>
              <a:t>    &lt;files&gt;</a:t>
            </a:r>
          </a:p>
          <a:p>
            <a:r>
              <a:rPr lang="en-US" altLang="zh-CN" dirty="0"/>
              <a:t>      &lt;!--</a:t>
            </a:r>
            <a:r>
              <a:rPr lang="zh-CN" altLang="en-US" dirty="0"/>
              <a:t>删除默认文档列表中的所有文件名</a:t>
            </a:r>
            <a:r>
              <a:rPr lang="en-US" altLang="zh-CN" dirty="0"/>
              <a:t>--&gt;</a:t>
            </a:r>
          </a:p>
          <a:p>
            <a:r>
              <a:rPr lang="en-US" altLang="zh-CN" dirty="0"/>
              <a:t>      &lt;clear/&gt;</a:t>
            </a:r>
          </a:p>
          <a:p>
            <a:r>
              <a:rPr lang="en-US" altLang="zh-CN" dirty="0"/>
              <a:t>      &lt;!--</a:t>
            </a:r>
            <a:r>
              <a:rPr lang="zh-CN" altLang="en-US" dirty="0"/>
              <a:t>添加</a:t>
            </a:r>
            <a:r>
              <a:rPr lang="en-US" altLang="zh-CN" dirty="0"/>
              <a:t>Default.aspx</a:t>
            </a:r>
            <a:r>
              <a:rPr lang="zh-CN" altLang="en-US" dirty="0"/>
              <a:t>到默认文档列表</a:t>
            </a:r>
            <a:r>
              <a:rPr lang="en-US" altLang="zh-CN" dirty="0"/>
              <a:t>--&gt;</a:t>
            </a:r>
          </a:p>
          <a:p>
            <a:r>
              <a:rPr lang="en-US" altLang="zh-CN" dirty="0"/>
              <a:t>      &lt;add value="Default.aspx"/&gt;</a:t>
            </a:r>
          </a:p>
          <a:p>
            <a:r>
              <a:rPr lang="en-US" altLang="zh-CN" dirty="0"/>
              <a:t>    &lt;/files&gt;</a:t>
            </a:r>
          </a:p>
          <a:p>
            <a:r>
              <a:rPr lang="en-US" altLang="zh-CN" dirty="0"/>
              <a:t>  &lt;/</a:t>
            </a:r>
            <a:r>
              <a:rPr lang="en-US" altLang="zh-CN" dirty="0" err="1"/>
              <a:t>defaultDocument</a:t>
            </a:r>
            <a:r>
              <a:rPr lang="en-US" altLang="zh-CN" dirty="0"/>
              <a:t>&gt;</a:t>
            </a:r>
          </a:p>
          <a:p>
            <a:r>
              <a:rPr lang="en-US" altLang="zh-CN" dirty="0"/>
              <a:t>&lt;/</a:t>
            </a:r>
            <a:r>
              <a:rPr lang="en-US" altLang="zh-CN" dirty="0" err="1"/>
              <a:t>system.webServer</a:t>
            </a:r>
            <a:r>
              <a:rPr lang="en-US" altLang="zh-CN" dirty="0"/>
              <a:t>&gt;</a:t>
            </a:r>
          </a:p>
        </p:txBody>
      </p:sp>
    </p:spTree>
    <p:extLst>
      <p:ext uri="{BB962C8B-B14F-4D97-AF65-F5344CB8AC3E}">
        <p14:creationId xmlns:p14="http://schemas.microsoft.com/office/powerpoint/2010/main" val="514205956"/>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1.2.3  IIS Express</a:t>
            </a:r>
            <a:endParaRPr lang="zh-CN" altLang="en-US" dirty="0">
              <a:latin typeface="+mn-ea"/>
              <a:ea typeface="+mn-ea"/>
            </a:endParaRPr>
          </a:p>
        </p:txBody>
      </p:sp>
      <p:sp>
        <p:nvSpPr>
          <p:cNvPr id="3" name="灯片编号占位符 2"/>
          <p:cNvSpPr>
            <a:spLocks noGrp="1"/>
          </p:cNvSpPr>
          <p:nvPr>
            <p:ph type="sldNum" sz="quarter" idx="12"/>
          </p:nvPr>
        </p:nvSpPr>
        <p:spPr/>
        <p:txBody>
          <a:bodyPr>
            <a:normAutofit fontScale="85000" lnSpcReduction="20000"/>
          </a:bodyPr>
          <a:lstStyle/>
          <a:p>
            <a:fld id="{FA85B6B6-6F9E-4B2A-8D5E-36CBEED6AA9E}" type="slidenum">
              <a:rPr lang="en-US" altLang="zh-CN" smtClean="0"/>
              <a:t>28</a:t>
            </a:fld>
            <a:endParaRPr lang="en-US" altLang="zh-CN" dirty="0"/>
          </a:p>
        </p:txBody>
      </p:sp>
      <p:sp>
        <p:nvSpPr>
          <p:cNvPr id="4" name="内容占位符 3"/>
          <p:cNvSpPr>
            <a:spLocks noGrp="1"/>
          </p:cNvSpPr>
          <p:nvPr>
            <p:ph sz="quarter" idx="1"/>
          </p:nvPr>
        </p:nvSpPr>
        <p:spPr/>
        <p:txBody>
          <a:bodyPr/>
          <a:lstStyle/>
          <a:p>
            <a:r>
              <a:rPr lang="zh-CN" altLang="en-US" dirty="0"/>
              <a:t>默认使用</a:t>
            </a:r>
            <a:r>
              <a:rPr lang="en-US" altLang="zh-CN" dirty="0"/>
              <a:t>IIS Express</a:t>
            </a:r>
            <a:r>
              <a:rPr lang="zh-CN" altLang="en-US" dirty="0"/>
              <a:t>运行</a:t>
            </a:r>
            <a:r>
              <a:rPr lang="zh-CN" altLang="en-US" dirty="0" smtClean="0"/>
              <a:t>网站。</a:t>
            </a:r>
            <a:endParaRPr lang="en-US" altLang="zh-CN" dirty="0" smtClean="0"/>
          </a:p>
          <a:p>
            <a:r>
              <a:rPr lang="zh-CN" altLang="en-US" dirty="0"/>
              <a:t>配置信息如应用程序池、网站定义等默认保存于</a:t>
            </a:r>
            <a:r>
              <a:rPr lang="en-US" altLang="zh-CN" dirty="0"/>
              <a:t>.vs\</a:t>
            </a:r>
            <a:r>
              <a:rPr lang="en-US" altLang="zh-CN" dirty="0" err="1"/>
              <a:t>config</a:t>
            </a:r>
            <a:r>
              <a:rPr lang="en-US" altLang="zh-CN" dirty="0"/>
              <a:t>\</a:t>
            </a:r>
            <a:r>
              <a:rPr lang="en-US" altLang="zh-CN" dirty="0" err="1"/>
              <a:t>applicationhost.config</a:t>
            </a:r>
            <a:r>
              <a:rPr lang="zh-CN" altLang="en-US" dirty="0"/>
              <a:t>文件中</a:t>
            </a:r>
            <a:r>
              <a:rPr lang="zh-CN" altLang="en-US" dirty="0" smtClean="0"/>
              <a:t>。</a:t>
            </a:r>
            <a:endParaRPr lang="en-US" altLang="zh-CN" dirty="0" smtClean="0"/>
          </a:p>
          <a:p>
            <a:r>
              <a:rPr lang="zh-CN" altLang="zh-CN" dirty="0">
                <a:solidFill>
                  <a:srgbClr val="FF0000"/>
                </a:solidFill>
              </a:rPr>
              <a:t>注意：</a:t>
            </a:r>
            <a:r>
              <a:rPr lang="en-US" altLang="zh-CN" dirty="0"/>
              <a:t>.vs</a:t>
            </a:r>
            <a:r>
              <a:rPr lang="zh-CN" altLang="zh-CN" dirty="0"/>
              <a:t>文件夹具有隐藏属性并且与管理网站的解决方案文件（扩展名</a:t>
            </a:r>
            <a:r>
              <a:rPr lang="en-US" altLang="zh-CN" dirty="0"/>
              <a:t>.</a:t>
            </a:r>
            <a:r>
              <a:rPr lang="en-US" altLang="zh-CN" dirty="0" err="1"/>
              <a:t>sln</a:t>
            </a:r>
            <a:r>
              <a:rPr lang="zh-CN" altLang="zh-CN" dirty="0"/>
              <a:t>）存放于同一个文件夹中。</a:t>
            </a:r>
          </a:p>
          <a:p>
            <a:endParaRPr lang="zh-CN" altLang="en-US" dirty="0"/>
          </a:p>
        </p:txBody>
      </p:sp>
    </p:spTree>
    <p:extLst>
      <p:ext uri="{BB962C8B-B14F-4D97-AF65-F5344CB8AC3E}">
        <p14:creationId xmlns:p14="http://schemas.microsoft.com/office/powerpoint/2010/main" val="300791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1.2.3  IIS </a:t>
            </a:r>
            <a:r>
              <a:rPr lang="en-US" altLang="zh-CN" dirty="0" smtClean="0">
                <a:latin typeface="+mn-ea"/>
                <a:ea typeface="+mn-ea"/>
              </a:rPr>
              <a:t>Express</a:t>
            </a:r>
            <a:r>
              <a:rPr lang="zh-CN" altLang="en-US" dirty="0" smtClean="0">
                <a:latin typeface="+mn-ea"/>
                <a:ea typeface="+mn-ea"/>
              </a:rPr>
              <a:t>（续）</a:t>
            </a:r>
            <a:endParaRPr lang="zh-CN" altLang="en-US" dirty="0">
              <a:latin typeface="+mn-ea"/>
              <a:ea typeface="+mn-ea"/>
            </a:endParaRPr>
          </a:p>
        </p:txBody>
      </p:sp>
      <p:sp>
        <p:nvSpPr>
          <p:cNvPr id="3" name="灯片编号占位符 2"/>
          <p:cNvSpPr>
            <a:spLocks noGrp="1"/>
          </p:cNvSpPr>
          <p:nvPr>
            <p:ph type="sldNum" sz="quarter" idx="12"/>
          </p:nvPr>
        </p:nvSpPr>
        <p:spPr/>
        <p:txBody>
          <a:bodyPr>
            <a:normAutofit fontScale="85000" lnSpcReduction="20000"/>
          </a:bodyPr>
          <a:lstStyle/>
          <a:p>
            <a:fld id="{FA85B6B6-6F9E-4B2A-8D5E-36CBEED6AA9E}" type="slidenum">
              <a:rPr lang="en-US" altLang="zh-CN" smtClean="0"/>
              <a:t>29</a:t>
            </a:fld>
            <a:endParaRPr lang="en-US" altLang="zh-CN" dirty="0"/>
          </a:p>
        </p:txBody>
      </p:sp>
      <p:sp>
        <p:nvSpPr>
          <p:cNvPr id="4" name="内容占位符 3"/>
          <p:cNvSpPr>
            <a:spLocks noGrp="1"/>
          </p:cNvSpPr>
          <p:nvPr>
            <p:ph sz="quarter" idx="1"/>
          </p:nvPr>
        </p:nvSpPr>
        <p:spPr/>
        <p:txBody>
          <a:bodyPr>
            <a:normAutofit fontScale="92500" lnSpcReduction="20000"/>
          </a:bodyPr>
          <a:lstStyle/>
          <a:p>
            <a:pPr marL="0" indent="0">
              <a:buNone/>
            </a:pPr>
            <a:r>
              <a:rPr lang="en-US" altLang="zh-CN" dirty="0"/>
              <a:t>&lt;site name="</a:t>
            </a:r>
            <a:r>
              <a:rPr lang="en-US" altLang="zh-CN" dirty="0" err="1"/>
              <a:t>ChapSite</a:t>
            </a:r>
            <a:r>
              <a:rPr lang="en-US" altLang="zh-CN" dirty="0"/>
              <a:t>" id="2"&gt;</a:t>
            </a:r>
          </a:p>
          <a:p>
            <a:pPr marL="0" indent="0">
              <a:buNone/>
            </a:pPr>
            <a:r>
              <a:rPr lang="en-US" altLang="zh-CN" dirty="0"/>
              <a:t>  &lt;application path="/" </a:t>
            </a:r>
            <a:r>
              <a:rPr lang="en-US" altLang="zh-CN" dirty="0" err="1"/>
              <a:t>applicationPool</a:t>
            </a:r>
            <a:r>
              <a:rPr lang="en-US" altLang="zh-CN" dirty="0"/>
              <a:t>="Clr4IntegratedAppPool"&gt;</a:t>
            </a:r>
          </a:p>
          <a:p>
            <a:pPr marL="0" indent="0">
              <a:buNone/>
            </a:pPr>
            <a:r>
              <a:rPr lang="en-US" altLang="zh-CN" dirty="0"/>
              <a:t>    &lt;</a:t>
            </a:r>
            <a:r>
              <a:rPr lang="en-US" altLang="zh-CN" dirty="0" err="1"/>
              <a:t>virtualDirectory</a:t>
            </a:r>
            <a:r>
              <a:rPr lang="en-US" altLang="zh-CN" dirty="0"/>
              <a:t> path="/" </a:t>
            </a:r>
            <a:r>
              <a:rPr lang="en-US" altLang="zh-CN" dirty="0" err="1"/>
              <a:t>physicalPath</a:t>
            </a:r>
            <a:r>
              <a:rPr lang="en-US" altLang="zh-CN" dirty="0"/>
              <a:t>="E:\Book\ChapSite" /&gt;</a:t>
            </a:r>
          </a:p>
          <a:p>
            <a:pPr marL="0" indent="0">
              <a:buNone/>
            </a:pPr>
            <a:r>
              <a:rPr lang="en-US" altLang="zh-CN" dirty="0"/>
              <a:t>  &lt;/application&gt;</a:t>
            </a:r>
          </a:p>
          <a:p>
            <a:pPr marL="0" indent="0">
              <a:buNone/>
            </a:pPr>
            <a:r>
              <a:rPr lang="en-US" altLang="zh-CN" dirty="0"/>
              <a:t>  &lt;bindings&gt;</a:t>
            </a:r>
          </a:p>
          <a:p>
            <a:pPr marL="0" indent="0">
              <a:buNone/>
            </a:pPr>
            <a:r>
              <a:rPr lang="en-US" altLang="zh-CN" dirty="0"/>
              <a:t>    &lt;binding protocol="http" </a:t>
            </a:r>
            <a:r>
              <a:rPr lang="en-US" altLang="zh-CN" dirty="0" err="1"/>
              <a:t>bindingInformation</a:t>
            </a:r>
            <a:r>
              <a:rPr lang="en-US" altLang="zh-CN" dirty="0"/>
              <a:t>="*:50320:localhost" /&gt;</a:t>
            </a:r>
          </a:p>
          <a:p>
            <a:pPr marL="0" indent="0">
              <a:buNone/>
            </a:pPr>
            <a:r>
              <a:rPr lang="en-US" altLang="zh-CN" dirty="0"/>
              <a:t>  &lt;/bindings&gt;</a:t>
            </a:r>
          </a:p>
          <a:p>
            <a:pPr marL="0" indent="0">
              <a:buNone/>
            </a:pPr>
            <a:r>
              <a:rPr lang="en-US" altLang="zh-CN" dirty="0"/>
              <a:t>&lt;/site&gt;</a:t>
            </a:r>
          </a:p>
          <a:p>
            <a:endParaRPr lang="zh-CN" altLang="en-US" dirty="0"/>
          </a:p>
        </p:txBody>
      </p:sp>
    </p:spTree>
    <p:extLst>
      <p:ext uri="{BB962C8B-B14F-4D97-AF65-F5344CB8AC3E}">
        <p14:creationId xmlns:p14="http://schemas.microsoft.com/office/powerpoint/2010/main" val="397537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3</a:t>
            </a:fld>
            <a:endParaRPr lang="en-US" altLang="zh-CN"/>
          </a:p>
        </p:txBody>
      </p:sp>
      <p:sp>
        <p:nvSpPr>
          <p:cNvPr id="417795" name="Rectangle 3"/>
          <p:cNvSpPr>
            <a:spLocks noGrp="1" noChangeArrowheads="1"/>
          </p:cNvSpPr>
          <p:nvPr>
            <p:ph sz="quarter" idx="1"/>
          </p:nvPr>
        </p:nvSpPr>
        <p:spPr/>
        <p:txBody>
          <a:bodyPr>
            <a:normAutofit lnSpcReduction="10000"/>
          </a:bodyPr>
          <a:lstStyle/>
          <a:p>
            <a:pPr marL="457200" indent="-457200"/>
            <a:r>
              <a:rPr lang="en-US" altLang="zh-CN" dirty="0" smtClean="0">
                <a:hlinkClick r:id="rId2" action="ppaction://hlinksldjump"/>
              </a:rPr>
              <a:t>1.1  ASP.NET </a:t>
            </a:r>
            <a:r>
              <a:rPr lang="zh-CN" altLang="en-US" dirty="0" smtClean="0">
                <a:hlinkClick r:id="rId2" action="ppaction://hlinksldjump"/>
              </a:rPr>
              <a:t>概述</a:t>
            </a:r>
            <a:endParaRPr lang="en-US" altLang="zh-CN" dirty="0" smtClean="0"/>
          </a:p>
          <a:p>
            <a:pPr marL="777240" lvl="1" indent="-457200"/>
            <a:r>
              <a:rPr lang="en-US" altLang="zh-CN" dirty="0" smtClean="0">
                <a:latin typeface="+mn-ea"/>
                <a:hlinkClick r:id="rId3" action="ppaction://hlinksldjump"/>
              </a:rPr>
              <a:t>1.1.1  </a:t>
            </a:r>
            <a:r>
              <a:rPr lang="zh-CN" altLang="en-US" dirty="0" smtClean="0">
                <a:latin typeface="+mn-ea"/>
                <a:hlinkClick r:id="rId3" action="ppaction://hlinksldjump"/>
              </a:rPr>
              <a:t>静态页面和动态页面</a:t>
            </a:r>
            <a:endParaRPr lang="en-US" altLang="zh-CN" dirty="0" smtClean="0">
              <a:latin typeface="+mn-ea"/>
            </a:endParaRPr>
          </a:p>
          <a:p>
            <a:pPr marL="777240" lvl="1" indent="-457200"/>
            <a:r>
              <a:rPr lang="en-US" altLang="zh-CN" dirty="0" smtClean="0">
                <a:latin typeface="+mn-ea"/>
                <a:hlinkClick r:id="rId4" action="ppaction://hlinksldjump"/>
              </a:rPr>
              <a:t>1.1.2  .NET Framework</a:t>
            </a:r>
            <a:endParaRPr lang="en-US" altLang="zh-CN" dirty="0" smtClean="0">
              <a:latin typeface="+mn-ea"/>
            </a:endParaRPr>
          </a:p>
          <a:p>
            <a:pPr marL="777240" lvl="1" indent="-457200"/>
            <a:r>
              <a:rPr lang="en-US" altLang="zh-CN" dirty="0" smtClean="0">
                <a:latin typeface="+mn-ea"/>
                <a:hlinkClick r:id="rId5" action="ppaction://hlinksldjump"/>
              </a:rPr>
              <a:t>1.1.3  ASP.NET</a:t>
            </a:r>
            <a:r>
              <a:rPr lang="zh-CN" altLang="en-US" dirty="0" smtClean="0">
                <a:latin typeface="+mn-ea"/>
                <a:hlinkClick r:id="rId5" action="ppaction://hlinksldjump"/>
              </a:rPr>
              <a:t>特性</a:t>
            </a:r>
            <a:endParaRPr lang="en-US" altLang="zh-CN" dirty="0" smtClean="0">
              <a:latin typeface="+mn-ea"/>
            </a:endParaRPr>
          </a:p>
          <a:p>
            <a:pPr marL="777240" lvl="1" indent="-457200"/>
            <a:r>
              <a:rPr lang="en-US" altLang="zh-CN" dirty="0" smtClean="0">
                <a:latin typeface="+mn-ea"/>
                <a:hlinkClick r:id="rId6" action="ppaction://hlinksldjump"/>
              </a:rPr>
              <a:t>1.1.4  ASP.NET</a:t>
            </a:r>
            <a:r>
              <a:rPr lang="zh-CN" altLang="en-US" dirty="0" smtClean="0">
                <a:latin typeface="+mn-ea"/>
                <a:hlinkClick r:id="rId6" action="ppaction://hlinksldjump"/>
              </a:rPr>
              <a:t>的开发模式</a:t>
            </a:r>
            <a:endParaRPr lang="en-US" altLang="zh-CN" dirty="0" smtClean="0">
              <a:latin typeface="+mn-ea"/>
            </a:endParaRPr>
          </a:p>
          <a:p>
            <a:pPr marL="457200" indent="-457200"/>
            <a:r>
              <a:rPr lang="en-US" altLang="zh-CN" dirty="0" smtClean="0">
                <a:hlinkClick r:id="rId7" action="ppaction://hlinksldjump"/>
              </a:rPr>
              <a:t>1.2  IIS</a:t>
            </a:r>
            <a:endParaRPr lang="en-US" altLang="zh-CN" dirty="0" smtClean="0"/>
          </a:p>
          <a:p>
            <a:pPr marL="777240" lvl="1" indent="-457200"/>
            <a:r>
              <a:rPr lang="en-US" altLang="zh-CN" dirty="0" smtClean="0">
                <a:latin typeface="+mn-ea"/>
                <a:hlinkClick r:id="rId8" action="ppaction://hlinksldjump"/>
              </a:rPr>
              <a:t>1.2.1  IIS 7.5</a:t>
            </a:r>
            <a:r>
              <a:rPr lang="zh-CN" altLang="en-US" dirty="0" smtClean="0">
                <a:latin typeface="+mn-ea"/>
                <a:hlinkClick r:id="rId8" action="ppaction://hlinksldjump"/>
              </a:rPr>
              <a:t>的安装</a:t>
            </a:r>
            <a:endParaRPr lang="en-US" altLang="zh-CN" dirty="0" smtClean="0">
              <a:latin typeface="+mn-ea"/>
            </a:endParaRPr>
          </a:p>
          <a:p>
            <a:pPr marL="777240" lvl="1" indent="-457200"/>
            <a:r>
              <a:rPr lang="en-US" altLang="zh-CN" dirty="0" smtClean="0">
                <a:latin typeface="+mn-ea"/>
                <a:hlinkClick r:id="rId9" action="ppaction://hlinksldjump"/>
              </a:rPr>
              <a:t>1.2.2  IIS 7.5</a:t>
            </a:r>
            <a:r>
              <a:rPr lang="zh-CN" altLang="en-US" dirty="0" smtClean="0">
                <a:latin typeface="+mn-ea"/>
                <a:hlinkClick r:id="rId9" action="ppaction://hlinksldjump"/>
              </a:rPr>
              <a:t>中的网站、</a:t>
            </a:r>
            <a:r>
              <a:rPr lang="en-US" altLang="zh-CN" dirty="0" smtClean="0">
                <a:latin typeface="+mn-ea"/>
                <a:hlinkClick r:id="rId9" action="ppaction://hlinksldjump"/>
              </a:rPr>
              <a:t>Web</a:t>
            </a:r>
            <a:r>
              <a:rPr lang="zh-CN" altLang="en-US" dirty="0" smtClean="0">
                <a:latin typeface="+mn-ea"/>
                <a:hlinkClick r:id="rId9" action="ppaction://hlinksldjump"/>
              </a:rPr>
              <a:t>应用程序和虚拟目</a:t>
            </a:r>
            <a:r>
              <a:rPr lang="zh-CN" altLang="en-US" dirty="0" smtClean="0">
                <a:latin typeface="+mn-ea"/>
                <a:hlinkClick r:id="rId10" action="ppaction://hlinksldjump"/>
              </a:rPr>
              <a:t>录</a:t>
            </a:r>
            <a:endParaRPr lang="en-US" altLang="zh-CN" dirty="0" smtClean="0">
              <a:latin typeface="+mn-ea"/>
            </a:endParaRPr>
          </a:p>
          <a:p>
            <a:pPr marL="777240" lvl="1" indent="-457200"/>
            <a:r>
              <a:rPr lang="en-US" altLang="zh-CN" dirty="0" smtClean="0">
                <a:latin typeface="+mn-ea"/>
                <a:hlinkClick r:id="rId9" action="ppaction://hlinksldjump"/>
              </a:rPr>
              <a:t>1.2.3  </a:t>
            </a:r>
            <a:r>
              <a:rPr lang="en-US" altLang="zh-CN" dirty="0">
                <a:latin typeface="+mn-ea"/>
                <a:hlinkClick r:id="rId9" action="ppaction://hlinksldjump"/>
              </a:rPr>
              <a:t>IIS </a:t>
            </a:r>
            <a:r>
              <a:rPr lang="en-US" altLang="zh-CN" dirty="0" smtClean="0">
                <a:latin typeface="+mn-ea"/>
                <a:hlinkClick r:id="rId9" action="ppaction://hlinksldjump"/>
              </a:rPr>
              <a:t>Express</a:t>
            </a:r>
            <a:endParaRPr lang="en-US" altLang="zh-CN" dirty="0" smtClean="0">
              <a:latin typeface="+mn-ea"/>
            </a:endParaRPr>
          </a:p>
          <a:p>
            <a:pPr marL="777240" lvl="1" indent="-457200"/>
            <a:endParaRPr lang="en-US" altLang="zh-CN" dirty="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a:t>1.3  Visual Studio Community 2017</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30</a:t>
            </a:fld>
            <a:endParaRPr lang="en-US" altLang="zh-CN"/>
          </a:p>
        </p:txBody>
      </p:sp>
      <p:sp>
        <p:nvSpPr>
          <p:cNvPr id="2" name="内容占位符 1"/>
          <p:cNvSpPr>
            <a:spLocks noGrp="1"/>
          </p:cNvSpPr>
          <p:nvPr>
            <p:ph sz="quarter" idx="1"/>
          </p:nvPr>
        </p:nvSpPr>
        <p:spPr/>
        <p:txBody>
          <a:bodyPr>
            <a:normAutofit/>
          </a:bodyPr>
          <a:lstStyle/>
          <a:p>
            <a:r>
              <a:rPr lang="en-US" altLang="zh-CN" dirty="0"/>
              <a:t>VSC </a:t>
            </a:r>
            <a:r>
              <a:rPr lang="en-US" altLang="zh-CN" dirty="0" smtClean="0"/>
              <a:t>2017</a:t>
            </a:r>
            <a:r>
              <a:rPr lang="zh-CN" altLang="en-US" dirty="0" smtClean="0"/>
              <a:t>为</a:t>
            </a:r>
            <a:r>
              <a:rPr lang="en-US" altLang="zh-CN" dirty="0"/>
              <a:t>ASP.NET</a:t>
            </a:r>
            <a:r>
              <a:rPr lang="zh-CN" altLang="zh-CN" dirty="0" smtClean="0"/>
              <a:t>网站</a:t>
            </a:r>
            <a:r>
              <a:rPr lang="zh-CN" altLang="zh-CN" dirty="0"/>
              <a:t>开发提供了方便的开发环境</a:t>
            </a:r>
            <a:r>
              <a:rPr lang="zh-CN" altLang="zh-CN" dirty="0" smtClean="0"/>
              <a:t>。</a:t>
            </a:r>
            <a:endParaRPr lang="en-US" altLang="zh-CN" dirty="0" smtClean="0"/>
          </a:p>
          <a:p>
            <a:r>
              <a:rPr lang="en-US" altLang="zh-CN" dirty="0"/>
              <a:t>VSC 2017</a:t>
            </a:r>
            <a:r>
              <a:rPr lang="zh-CN" altLang="zh-CN" dirty="0" smtClean="0"/>
              <a:t>是</a:t>
            </a:r>
            <a:r>
              <a:rPr lang="zh-CN" altLang="zh-CN" dirty="0"/>
              <a:t>免费的且包含了创建</a:t>
            </a:r>
            <a:r>
              <a:rPr lang="en-US" altLang="zh-CN" dirty="0"/>
              <a:t>Web</a:t>
            </a:r>
            <a:r>
              <a:rPr lang="zh-CN" altLang="zh-CN" dirty="0"/>
              <a:t>应用程序所需的所有功能和工具</a:t>
            </a:r>
            <a:r>
              <a:rPr lang="zh-CN" altLang="zh-CN" dirty="0" smtClean="0"/>
              <a:t>。</a:t>
            </a:r>
            <a:endParaRPr lang="en-US" altLang="zh-CN" dirty="0" smtClean="0"/>
          </a:p>
          <a:p>
            <a:r>
              <a:rPr lang="zh-CN" altLang="en-US" dirty="0"/>
              <a:t>利用</a:t>
            </a:r>
            <a:r>
              <a:rPr lang="en-US" altLang="zh-CN" dirty="0"/>
              <a:t>VSC 2017</a:t>
            </a:r>
            <a:r>
              <a:rPr lang="zh-CN" altLang="en-US" dirty="0"/>
              <a:t>和</a:t>
            </a:r>
            <a:r>
              <a:rPr lang="en-US" altLang="zh-CN" dirty="0"/>
              <a:t>VS 2017</a:t>
            </a:r>
            <a:r>
              <a:rPr lang="zh-CN" altLang="en-US" dirty="0"/>
              <a:t>商用版创建的</a:t>
            </a:r>
            <a:r>
              <a:rPr lang="en-US" altLang="zh-CN" dirty="0"/>
              <a:t>Web</a:t>
            </a:r>
            <a:r>
              <a:rPr lang="zh-CN" altLang="en-US" dirty="0"/>
              <a:t>应用程序完全相互兼容。因此，</a:t>
            </a:r>
            <a:r>
              <a:rPr lang="en-US" altLang="zh-CN" dirty="0"/>
              <a:t>VSC 2017</a:t>
            </a:r>
            <a:r>
              <a:rPr lang="zh-CN" altLang="en-US" dirty="0"/>
              <a:t>适用于学习及中小企业的网站开发</a:t>
            </a:r>
            <a:r>
              <a:rPr lang="zh-CN" altLang="zh-CN" dirty="0" smtClean="0"/>
              <a:t>。</a:t>
            </a:r>
            <a:endParaRPr lang="en-US" altLang="zh-CN" dirty="0"/>
          </a:p>
        </p:txBody>
      </p:sp>
    </p:spTree>
    <p:extLst>
      <p:ext uri="{BB962C8B-B14F-4D97-AF65-F5344CB8AC3E}">
        <p14:creationId xmlns:p14="http://schemas.microsoft.com/office/powerpoint/2010/main" val="3376011650"/>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1.3.1  </a:t>
            </a:r>
            <a:r>
              <a:rPr lang="zh-CN" altLang="zh-CN" dirty="0"/>
              <a:t>开发环境概览</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31</a:t>
            </a:fld>
            <a:endParaRPr lang="en-US" altLang="zh-CN"/>
          </a:p>
        </p:txBody>
      </p:sp>
      <p:sp>
        <p:nvSpPr>
          <p:cNvPr id="2" name="内容占位符 1"/>
          <p:cNvSpPr>
            <a:spLocks noGrp="1"/>
          </p:cNvSpPr>
          <p:nvPr>
            <p:ph sz="quarter" idx="1"/>
          </p:nvPr>
        </p:nvSpPr>
        <p:spPr/>
        <p:txBody>
          <a:bodyPr>
            <a:normAutofit/>
          </a:bodyPr>
          <a:lstStyle/>
          <a:p>
            <a:r>
              <a:rPr lang="zh-CN" altLang="zh-CN" dirty="0"/>
              <a:t>“调试运行”</a:t>
            </a:r>
            <a:r>
              <a:rPr lang="en-US" altLang="zh-CN" dirty="0"/>
              <a:t> </a:t>
            </a:r>
            <a:r>
              <a:rPr lang="en-US" altLang="zh-CN" dirty="0" smtClean="0"/>
              <a:t>  </a:t>
            </a:r>
            <a:r>
              <a:rPr lang="zh-CN" altLang="zh-CN" dirty="0" smtClean="0"/>
              <a:t>按钮</a:t>
            </a:r>
            <a:endParaRPr lang="en-US" altLang="zh-CN" dirty="0" smtClean="0"/>
          </a:p>
          <a:p>
            <a:r>
              <a:rPr lang="zh-CN" altLang="zh-CN" b="1" dirty="0">
                <a:solidFill>
                  <a:srgbClr val="FF0000"/>
                </a:solidFill>
              </a:rPr>
              <a:t>注意</a:t>
            </a:r>
            <a:r>
              <a:rPr lang="zh-CN" altLang="zh-CN" b="1" dirty="0" smtClean="0">
                <a:solidFill>
                  <a:srgbClr val="FF0000"/>
                </a:solidFill>
              </a:rPr>
              <a:t>：</a:t>
            </a:r>
            <a:r>
              <a:rPr lang="en-US" altLang="zh-CN" b="1" dirty="0" smtClean="0">
                <a:solidFill>
                  <a:srgbClr val="FF0000"/>
                </a:solidFill>
              </a:rPr>
              <a:t>  </a:t>
            </a:r>
            <a:r>
              <a:rPr lang="zh-CN" altLang="en-US" dirty="0" smtClean="0"/>
              <a:t>按钮</a:t>
            </a:r>
            <a:r>
              <a:rPr lang="zh-CN" altLang="en-US" dirty="0"/>
              <a:t>启动的是整个网站的启动项，所以在启动调试之前需要设置网站的启动页面。</a:t>
            </a:r>
            <a:r>
              <a:rPr lang="zh-CN" altLang="en-US" dirty="0" smtClean="0"/>
              <a:t>若只要</a:t>
            </a:r>
            <a:r>
              <a:rPr lang="zh-CN" altLang="en-US" dirty="0"/>
              <a:t>查看单个页面的浏览效果，可右击该页面选择“在浏览器中查看”命令进行浏览</a:t>
            </a:r>
            <a:r>
              <a:rPr lang="zh-CN" altLang="zh-CN" dirty="0" smtClean="0"/>
              <a:t>。</a:t>
            </a:r>
            <a:endParaRPr lang="en-US" altLang="zh-CN" dirty="0" smtClean="0"/>
          </a:p>
          <a:p>
            <a:r>
              <a:rPr lang="zh-CN" altLang="en-US" dirty="0"/>
              <a:t>“编排整个文档的格式” </a:t>
            </a:r>
            <a:r>
              <a:rPr lang="zh-CN" altLang="en-US" dirty="0" smtClean="0"/>
              <a:t> 按钮</a:t>
            </a:r>
            <a:endParaRPr lang="en-US" altLang="zh-CN" dirty="0" smtClean="0"/>
          </a:p>
          <a:p>
            <a:r>
              <a:rPr lang="zh-CN" altLang="en-US" dirty="0"/>
              <a:t>“注释选中行” </a:t>
            </a:r>
            <a:r>
              <a:rPr lang="zh-CN" altLang="en-US" dirty="0" smtClean="0"/>
              <a:t> 按钮</a:t>
            </a:r>
            <a:endParaRPr lang="en-US" altLang="zh-CN" dirty="0" smtClean="0"/>
          </a:p>
          <a:p>
            <a:r>
              <a:rPr lang="zh-CN" altLang="en-US" dirty="0"/>
              <a:t>“取消对选中行的注释” </a:t>
            </a:r>
            <a:r>
              <a:rPr lang="zh-CN" altLang="en-US" dirty="0" smtClean="0"/>
              <a:t> 按钮</a:t>
            </a:r>
            <a:endParaRPr lang="en-US" altLang="zh-CN" dirty="0"/>
          </a:p>
        </p:txBody>
      </p:sp>
      <p:pic>
        <p:nvPicPr>
          <p:cNvPr id="5" name="图片 4"/>
          <p:cNvPicPr>
            <a:picLocks noChangeAspect="1"/>
          </p:cNvPicPr>
          <p:nvPr/>
        </p:nvPicPr>
        <p:blipFill>
          <a:blip r:embed="rId2"/>
          <a:stretch>
            <a:fillRect/>
          </a:stretch>
        </p:blipFill>
        <p:spPr>
          <a:xfrm>
            <a:off x="3059832" y="1700808"/>
            <a:ext cx="360000" cy="360000"/>
          </a:xfrm>
          <a:prstGeom prst="rect">
            <a:avLst/>
          </a:prstGeom>
        </p:spPr>
      </p:pic>
      <p:pic>
        <p:nvPicPr>
          <p:cNvPr id="6" name="图片 5"/>
          <p:cNvPicPr>
            <a:picLocks noChangeAspect="1"/>
          </p:cNvPicPr>
          <p:nvPr/>
        </p:nvPicPr>
        <p:blipFill>
          <a:blip r:embed="rId2"/>
          <a:stretch>
            <a:fillRect/>
          </a:stretch>
        </p:blipFill>
        <p:spPr>
          <a:xfrm>
            <a:off x="2051720" y="2214416"/>
            <a:ext cx="360000" cy="360000"/>
          </a:xfrm>
          <a:prstGeom prst="rect">
            <a:avLst/>
          </a:prstGeom>
        </p:spPr>
      </p:pic>
      <p:pic>
        <p:nvPicPr>
          <p:cNvPr id="1029" name="图片 8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88" y="4077072"/>
            <a:ext cx="36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4581128"/>
            <a:ext cx="367200" cy="35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5308" y="5157232"/>
            <a:ext cx="36878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9676819"/>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1.3.1  </a:t>
            </a:r>
            <a:r>
              <a:rPr lang="zh-CN" altLang="zh-CN" dirty="0"/>
              <a:t>开发环境</a:t>
            </a:r>
            <a:r>
              <a:rPr lang="zh-CN" altLang="zh-CN" dirty="0" smtClean="0"/>
              <a:t>概览</a:t>
            </a:r>
            <a:r>
              <a:rPr lang="zh-CN" altLang="en-US" dirty="0" smtClean="0"/>
              <a:t>（续）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32</a:t>
            </a:fld>
            <a:endParaRPr lang="en-US" altLang="zh-C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95" y="1215728"/>
            <a:ext cx="8807389" cy="564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3279133"/>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1.3.1  </a:t>
            </a:r>
            <a:r>
              <a:rPr lang="zh-CN" altLang="zh-CN" dirty="0"/>
              <a:t>开发环境概览</a:t>
            </a:r>
            <a:r>
              <a:rPr lang="zh-CN" altLang="en-US" dirty="0"/>
              <a:t>（续）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33</a:t>
            </a:fld>
            <a:endParaRPr lang="en-US" altLang="zh-CN"/>
          </a:p>
        </p:txBody>
      </p:sp>
      <p:sp>
        <p:nvSpPr>
          <p:cNvPr id="2" name="内容占位符 1"/>
          <p:cNvSpPr>
            <a:spLocks noGrp="1"/>
          </p:cNvSpPr>
          <p:nvPr>
            <p:ph sz="quarter" idx="1"/>
          </p:nvPr>
        </p:nvSpPr>
        <p:spPr/>
        <p:txBody>
          <a:bodyPr>
            <a:normAutofit/>
          </a:bodyPr>
          <a:lstStyle/>
          <a:p>
            <a:r>
              <a:rPr lang="zh-CN" altLang="zh-CN" dirty="0"/>
              <a:t>“环境”→“字体和颜色”</a:t>
            </a:r>
            <a:r>
              <a:rPr lang="zh-CN" altLang="zh-CN" dirty="0" smtClean="0"/>
              <a:t>命令。</a:t>
            </a:r>
            <a:endParaRPr lang="en-US" altLang="zh-CN" dirty="0" smtClean="0"/>
          </a:p>
          <a:p>
            <a:r>
              <a:rPr lang="zh-CN" altLang="zh-CN" dirty="0" smtClean="0"/>
              <a:t>“</a:t>
            </a:r>
            <a:r>
              <a:rPr lang="zh-CN" altLang="zh-CN" dirty="0"/>
              <a:t>项目和解决方案”</a:t>
            </a:r>
            <a:r>
              <a:rPr lang="zh-CN" altLang="zh-CN" dirty="0" smtClean="0"/>
              <a:t>命令。</a:t>
            </a:r>
            <a:endParaRPr lang="zh-CN" altLang="zh-CN" dirty="0"/>
          </a:p>
          <a:p>
            <a:r>
              <a:rPr lang="zh-CN" altLang="zh-CN" dirty="0" smtClean="0"/>
              <a:t>“文本编辑器”</a:t>
            </a:r>
            <a:r>
              <a:rPr lang="zh-CN" altLang="zh-CN" dirty="0"/>
              <a:t>→“所有语言”</a:t>
            </a:r>
            <a:r>
              <a:rPr lang="zh-CN" altLang="zh-CN" dirty="0" smtClean="0"/>
              <a:t>命令。</a:t>
            </a:r>
            <a:endParaRPr lang="zh-CN" altLang="zh-CN" dirty="0"/>
          </a:p>
          <a:p>
            <a:r>
              <a:rPr lang="zh-CN" altLang="zh-CN" dirty="0" smtClean="0"/>
              <a:t>“文本编辑器”</a:t>
            </a:r>
            <a:r>
              <a:rPr lang="zh-CN" altLang="zh-CN" dirty="0"/>
              <a:t>→“所有语言”→“制表符”</a:t>
            </a:r>
            <a:r>
              <a:rPr lang="zh-CN" altLang="zh-CN" dirty="0" smtClean="0"/>
              <a:t>命令。</a:t>
            </a:r>
            <a:endParaRPr lang="en-US" altLang="zh-CN" dirty="0" smtClean="0"/>
          </a:p>
        </p:txBody>
      </p:sp>
    </p:spTree>
    <p:extLst>
      <p:ext uri="{BB962C8B-B14F-4D97-AF65-F5344CB8AC3E}">
        <p14:creationId xmlns:p14="http://schemas.microsoft.com/office/powerpoint/2010/main" val="2613279133"/>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smtClean="0"/>
              <a:t>1.3.2 </a:t>
            </a:r>
            <a:r>
              <a:rPr lang="zh-CN" altLang="en-US" dirty="0" smtClean="0"/>
              <a:t>使用</a:t>
            </a:r>
            <a:r>
              <a:rPr lang="zh-CN" altLang="en-US" dirty="0"/>
              <a:t>解决方案管理</a:t>
            </a:r>
            <a:r>
              <a:rPr lang="en-US" altLang="zh-CN" dirty="0"/>
              <a:t>VSC 2017</a:t>
            </a:r>
            <a:r>
              <a:rPr lang="zh-CN" altLang="en-US" dirty="0"/>
              <a:t>中新建的网站</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34</a:t>
            </a:fld>
            <a:endParaRPr lang="en-US" altLang="zh-CN"/>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68" y="1272222"/>
            <a:ext cx="9087560" cy="546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062046"/>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smtClean="0"/>
              <a:t>1.3.2 </a:t>
            </a:r>
            <a:r>
              <a:rPr lang="zh-CN" altLang="en-US" dirty="0" smtClean="0"/>
              <a:t>使用</a:t>
            </a:r>
            <a:r>
              <a:rPr lang="zh-CN" altLang="en-US" dirty="0"/>
              <a:t>解决方案管理</a:t>
            </a:r>
            <a:r>
              <a:rPr lang="en-US" altLang="zh-CN" dirty="0"/>
              <a:t>VSC 2017</a:t>
            </a:r>
            <a:r>
              <a:rPr lang="zh-CN" altLang="en-US" dirty="0"/>
              <a:t>中新建的网站</a:t>
            </a:r>
            <a:r>
              <a:rPr lang="en-US" altLang="zh-CN" dirty="0" smtClean="0"/>
              <a:t>(</a:t>
            </a:r>
            <a:r>
              <a:rPr lang="zh-CN" altLang="en-US" dirty="0" smtClean="0"/>
              <a:t>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35</a:t>
            </a:fld>
            <a:endParaRPr lang="en-US" altLang="zh-CN"/>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3" y="1394460"/>
            <a:ext cx="8961313" cy="534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743598"/>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smtClean="0"/>
              <a:t>1.3.2 </a:t>
            </a:r>
            <a:r>
              <a:rPr lang="zh-CN" altLang="en-US" dirty="0" smtClean="0"/>
              <a:t>使用</a:t>
            </a:r>
            <a:r>
              <a:rPr lang="zh-CN" altLang="en-US" dirty="0"/>
              <a:t>解决方案管理</a:t>
            </a:r>
            <a:r>
              <a:rPr lang="en-US" altLang="zh-CN" dirty="0"/>
              <a:t>VSC 2017</a:t>
            </a:r>
            <a:r>
              <a:rPr lang="zh-CN" altLang="en-US" dirty="0"/>
              <a:t>中新建的网站</a:t>
            </a:r>
            <a:r>
              <a:rPr lang="en-US" altLang="zh-CN" dirty="0" smtClean="0"/>
              <a:t>(</a:t>
            </a:r>
            <a:r>
              <a:rPr lang="zh-CN" altLang="en-US" dirty="0" smtClean="0"/>
              <a:t>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36</a:t>
            </a:fld>
            <a:endParaRPr lang="en-US" altLang="zh-CN"/>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08413"/>
            <a:ext cx="5616624" cy="55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01899"/>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smtClean="0"/>
              <a:t>1.3.3 </a:t>
            </a:r>
            <a:r>
              <a:rPr lang="zh-CN" altLang="en-US" dirty="0" smtClean="0"/>
              <a:t>发布</a:t>
            </a:r>
            <a:r>
              <a:rPr lang="en-US" altLang="zh-CN" dirty="0"/>
              <a:t>Web</a:t>
            </a:r>
            <a:r>
              <a:rPr lang="zh-CN" altLang="en-US" dirty="0"/>
              <a:t>应用</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37</a:t>
            </a:fld>
            <a:endParaRPr lang="en-US" altLang="zh-CN"/>
          </a:p>
        </p:txBody>
      </p:sp>
      <p:sp>
        <p:nvSpPr>
          <p:cNvPr id="2" name="内容占位符 1"/>
          <p:cNvSpPr>
            <a:spLocks noGrp="1"/>
          </p:cNvSpPr>
          <p:nvPr>
            <p:ph sz="quarter" idx="1"/>
          </p:nvPr>
        </p:nvSpPr>
        <p:spPr/>
        <p:txBody>
          <a:bodyPr/>
          <a:lstStyle/>
          <a:p>
            <a:r>
              <a:rPr lang="zh-CN" altLang="en-US" dirty="0" smtClean="0"/>
              <a:t>可以部署</a:t>
            </a:r>
            <a:r>
              <a:rPr lang="zh-CN" altLang="en-US" dirty="0"/>
              <a:t>到</a:t>
            </a:r>
            <a:r>
              <a:rPr lang="en-US" altLang="zh-CN" dirty="0"/>
              <a:t>Microsoft Azure</a:t>
            </a:r>
            <a:r>
              <a:rPr lang="zh-CN" altLang="en-US" dirty="0"/>
              <a:t>或</a:t>
            </a:r>
            <a:r>
              <a:rPr lang="en-US" altLang="zh-CN" dirty="0"/>
              <a:t>IIS</a:t>
            </a:r>
            <a:r>
              <a:rPr lang="zh-CN" altLang="en-US" dirty="0" smtClean="0"/>
              <a:t>。</a:t>
            </a:r>
            <a:endParaRPr lang="en-US" altLang="zh-CN" dirty="0" smtClean="0"/>
          </a:p>
          <a:p>
            <a:r>
              <a:rPr lang="en-US" altLang="zh-CN" dirty="0"/>
              <a:t>Web</a:t>
            </a:r>
            <a:r>
              <a:rPr lang="zh-CN" altLang="en-US" dirty="0"/>
              <a:t>应用程序发布还包括“</a:t>
            </a:r>
            <a:r>
              <a:rPr lang="en-US" altLang="zh-CN" dirty="0"/>
              <a:t>Web</a:t>
            </a:r>
            <a:r>
              <a:rPr lang="zh-CN" altLang="en-US" dirty="0"/>
              <a:t>部署”、“</a:t>
            </a:r>
            <a:r>
              <a:rPr lang="en-US" altLang="zh-CN" dirty="0"/>
              <a:t>Web Deploy</a:t>
            </a:r>
            <a:r>
              <a:rPr lang="zh-CN" altLang="en-US" dirty="0"/>
              <a:t>包”、</a:t>
            </a:r>
            <a:r>
              <a:rPr lang="en-US" altLang="zh-CN" dirty="0"/>
              <a:t>FTP</a:t>
            </a:r>
            <a:r>
              <a:rPr lang="zh-CN" altLang="en-US" dirty="0"/>
              <a:t>、“文件系统”等</a:t>
            </a:r>
            <a:r>
              <a:rPr lang="zh-CN" altLang="en-US" dirty="0" smtClean="0"/>
              <a:t>方式。</a:t>
            </a:r>
            <a:endParaRPr lang="en-US" altLang="zh-CN" dirty="0" smtClean="0"/>
          </a:p>
          <a:p>
            <a:r>
              <a:rPr lang="zh-CN" altLang="en-US" dirty="0"/>
              <a:t>预编</a:t>
            </a:r>
            <a:r>
              <a:rPr lang="zh-CN" altLang="en-US" dirty="0" smtClean="0"/>
              <a:t>译：将</a:t>
            </a:r>
            <a:r>
              <a:rPr lang="zh-CN" altLang="en-US" dirty="0"/>
              <a:t>网站中</a:t>
            </a:r>
            <a:r>
              <a:rPr lang="en-US" altLang="zh-CN" dirty="0" err="1"/>
              <a:t>App_Code</a:t>
            </a:r>
            <a:r>
              <a:rPr lang="zh-CN" altLang="en-US" dirty="0"/>
              <a:t>文件夹下包含的</a:t>
            </a:r>
            <a:r>
              <a:rPr lang="en-US" altLang="zh-CN" dirty="0"/>
              <a:t>.</a:t>
            </a:r>
            <a:r>
              <a:rPr lang="en-US" altLang="zh-CN" dirty="0" err="1"/>
              <a:t>cs</a:t>
            </a:r>
            <a:r>
              <a:rPr lang="zh-CN" altLang="en-US" dirty="0"/>
              <a:t>文件、代码隐藏页等编译为系统随机命名的</a:t>
            </a:r>
            <a:r>
              <a:rPr lang="en-US" altLang="zh-CN" dirty="0"/>
              <a:t>.</a:t>
            </a:r>
            <a:r>
              <a:rPr lang="en-US" altLang="zh-CN" dirty="0" err="1"/>
              <a:t>dll</a:t>
            </a:r>
            <a:r>
              <a:rPr lang="zh-CN" altLang="en-US" dirty="0"/>
              <a:t>程序集</a:t>
            </a:r>
            <a:r>
              <a:rPr lang="zh-CN" altLang="en-US" dirty="0" smtClean="0"/>
              <a:t>文件。</a:t>
            </a:r>
            <a:endParaRPr lang="en-US" altLang="zh-CN" dirty="0" smtClean="0"/>
          </a:p>
          <a:p>
            <a:r>
              <a:rPr lang="zh-CN" altLang="en-US" dirty="0"/>
              <a:t>动态编译：如果一个页面第一次被访问或被修改保存后再被访问时，</a:t>
            </a:r>
            <a:r>
              <a:rPr lang="en-US" altLang="zh-CN" dirty="0"/>
              <a:t>.NET</a:t>
            </a:r>
            <a:r>
              <a:rPr lang="zh-CN" altLang="en-US" dirty="0"/>
              <a:t>环境会自动调用编译器进行编译，并缓存编译输出。</a:t>
            </a:r>
          </a:p>
        </p:txBody>
      </p:sp>
    </p:spTree>
    <p:extLst>
      <p:ext uri="{BB962C8B-B14F-4D97-AF65-F5344CB8AC3E}">
        <p14:creationId xmlns:p14="http://schemas.microsoft.com/office/powerpoint/2010/main" val="4074800631"/>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smtClean="0"/>
              <a:t>1.3.3 </a:t>
            </a:r>
            <a:r>
              <a:rPr lang="zh-CN" altLang="en-US" dirty="0" smtClean="0"/>
              <a:t>发布</a:t>
            </a:r>
            <a:r>
              <a:rPr lang="en-US" altLang="zh-CN" dirty="0"/>
              <a:t>Web</a:t>
            </a:r>
            <a:r>
              <a:rPr lang="zh-CN" altLang="en-US" dirty="0" smtClean="0"/>
              <a:t>应用（续）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38</a:t>
            </a:fld>
            <a:endParaRPr lang="en-US" altLang="zh-CN"/>
          </a:p>
        </p:txBody>
      </p:sp>
      <p:sp>
        <p:nvSpPr>
          <p:cNvPr id="2" name="内容占位符 1"/>
          <p:cNvSpPr>
            <a:spLocks noGrp="1"/>
          </p:cNvSpPr>
          <p:nvPr>
            <p:ph sz="quarter" idx="1"/>
          </p:nvPr>
        </p:nvSpPr>
        <p:spPr/>
        <p:txBody>
          <a:bodyPr/>
          <a:lstStyle/>
          <a:p>
            <a:r>
              <a:rPr lang="zh-CN" altLang="zh-CN" b="1" dirty="0">
                <a:solidFill>
                  <a:srgbClr val="FF0000"/>
                </a:solidFill>
              </a:rPr>
              <a:t>注意：</a:t>
            </a:r>
            <a:r>
              <a:rPr lang="zh-CN" altLang="zh-CN" dirty="0"/>
              <a:t>必须以管理员身份启动</a:t>
            </a:r>
            <a:r>
              <a:rPr lang="en-US" altLang="zh-CN" dirty="0"/>
              <a:t>VSC 2017</a:t>
            </a:r>
            <a:r>
              <a:rPr lang="zh-CN" altLang="zh-CN" dirty="0"/>
              <a:t>才能通过“发布</a:t>
            </a:r>
            <a:r>
              <a:rPr lang="en-US" altLang="zh-CN" dirty="0"/>
              <a:t>Web</a:t>
            </a:r>
            <a:r>
              <a:rPr lang="zh-CN" altLang="zh-CN" dirty="0"/>
              <a:t>应用”命令正确地发布网站。</a:t>
            </a:r>
            <a:endParaRPr lang="zh-CN" altLang="en-US" dirty="0"/>
          </a:p>
        </p:txBody>
      </p:sp>
    </p:spTree>
    <p:extLst>
      <p:ext uri="{BB962C8B-B14F-4D97-AF65-F5344CB8AC3E}">
        <p14:creationId xmlns:p14="http://schemas.microsoft.com/office/powerpoint/2010/main" val="53129004"/>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smtClean="0"/>
              <a:t>1.3.3 </a:t>
            </a:r>
            <a:r>
              <a:rPr lang="zh-CN" altLang="en-US" dirty="0" smtClean="0"/>
              <a:t>发布</a:t>
            </a:r>
            <a:r>
              <a:rPr lang="en-US" altLang="zh-CN" dirty="0"/>
              <a:t>Web</a:t>
            </a:r>
            <a:r>
              <a:rPr lang="zh-CN" altLang="en-US" dirty="0" smtClean="0"/>
              <a:t>应用（续）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39</a:t>
            </a:fld>
            <a:endParaRPr lang="en-US" altLang="zh-C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611296"/>
            <a:ext cx="6696744" cy="524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398948"/>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4</a:t>
            </a:fld>
            <a:endParaRPr lang="en-US" altLang="zh-CN"/>
          </a:p>
        </p:txBody>
      </p:sp>
      <p:sp>
        <p:nvSpPr>
          <p:cNvPr id="417795" name="Rectangle 3"/>
          <p:cNvSpPr>
            <a:spLocks noGrp="1" noChangeArrowheads="1"/>
          </p:cNvSpPr>
          <p:nvPr>
            <p:ph sz="quarter" idx="1"/>
          </p:nvPr>
        </p:nvSpPr>
        <p:spPr/>
        <p:txBody>
          <a:bodyPr>
            <a:normAutofit/>
          </a:bodyPr>
          <a:lstStyle/>
          <a:p>
            <a:pPr marL="457200" indent="-457200"/>
            <a:r>
              <a:rPr lang="en-US" altLang="zh-CN" dirty="0">
                <a:hlinkClick r:id="rId2" action="ppaction://hlinksldjump"/>
              </a:rPr>
              <a:t>1.3  Visual Studio Community </a:t>
            </a:r>
            <a:r>
              <a:rPr lang="en-US" altLang="zh-CN" dirty="0" smtClean="0">
                <a:hlinkClick r:id="rId2" action="ppaction://hlinksldjump"/>
              </a:rPr>
              <a:t>2017</a:t>
            </a:r>
            <a:endParaRPr lang="en-US" altLang="zh-CN" dirty="0" smtClean="0"/>
          </a:p>
          <a:p>
            <a:pPr marL="777240" lvl="1" indent="-457200"/>
            <a:r>
              <a:rPr lang="en-US" altLang="zh-CN" dirty="0" smtClean="0">
                <a:hlinkClick r:id="rId3" action="ppaction://hlinksldjump"/>
              </a:rPr>
              <a:t>1.3.1  </a:t>
            </a:r>
            <a:r>
              <a:rPr lang="zh-CN" altLang="en-US" dirty="0" smtClean="0">
                <a:hlinkClick r:id="rId3" action="ppaction://hlinksldjump"/>
              </a:rPr>
              <a:t>开发环境概览</a:t>
            </a:r>
            <a:endParaRPr lang="en-US" altLang="zh-CN" dirty="0" smtClean="0"/>
          </a:p>
          <a:p>
            <a:pPr marL="777240" lvl="1" indent="-457200"/>
            <a:r>
              <a:rPr lang="en-US" altLang="zh-CN" dirty="0" smtClean="0">
                <a:hlinkClick r:id="rId4" action="ppaction://hlinksldjump"/>
              </a:rPr>
              <a:t>1.3.2  </a:t>
            </a:r>
            <a:r>
              <a:rPr lang="zh-CN" altLang="en-US" dirty="0">
                <a:hlinkClick r:id="rId4" action="ppaction://hlinksldjump"/>
              </a:rPr>
              <a:t>使用解决方案</a:t>
            </a:r>
            <a:r>
              <a:rPr lang="zh-CN" altLang="en-US" dirty="0" smtClean="0">
                <a:hlinkClick r:id="rId4" action="ppaction://hlinksldjump"/>
              </a:rPr>
              <a:t>管理</a:t>
            </a:r>
            <a:r>
              <a:rPr lang="en-US" altLang="zh-CN" dirty="0">
                <a:hlinkClick r:id="rId4" action="ppaction://hlinksldjump"/>
              </a:rPr>
              <a:t>VSC </a:t>
            </a:r>
            <a:r>
              <a:rPr lang="en-US" altLang="zh-CN" dirty="0" smtClean="0">
                <a:hlinkClick r:id="rId4" action="ppaction://hlinksldjump"/>
              </a:rPr>
              <a:t>2017</a:t>
            </a:r>
            <a:r>
              <a:rPr lang="zh-CN" altLang="en-US" dirty="0">
                <a:hlinkClick r:id="rId4" action="ppaction://hlinksldjump"/>
              </a:rPr>
              <a:t>中</a:t>
            </a:r>
            <a:r>
              <a:rPr lang="zh-CN" altLang="en-US" dirty="0" smtClean="0">
                <a:hlinkClick r:id="rId4" action="ppaction://hlinksldjump"/>
              </a:rPr>
              <a:t>新建</a:t>
            </a:r>
            <a:r>
              <a:rPr lang="zh-CN" altLang="en-US" dirty="0">
                <a:hlinkClick r:id="rId4" action="ppaction://hlinksldjump"/>
              </a:rPr>
              <a:t>的</a:t>
            </a:r>
            <a:r>
              <a:rPr lang="zh-CN" altLang="en-US" dirty="0" smtClean="0">
                <a:hlinkClick r:id="rId4" action="ppaction://hlinksldjump"/>
              </a:rPr>
              <a:t>网站</a:t>
            </a:r>
            <a:endParaRPr lang="en-US" altLang="zh-CN" dirty="0" smtClean="0"/>
          </a:p>
          <a:p>
            <a:pPr marL="777240" lvl="1" indent="-457200"/>
            <a:r>
              <a:rPr lang="en-US" altLang="zh-CN" dirty="0" smtClean="0">
                <a:hlinkClick r:id="rId5" action="ppaction://hlinksldjump"/>
              </a:rPr>
              <a:t>1.3.3  </a:t>
            </a:r>
            <a:r>
              <a:rPr lang="zh-CN" altLang="en-US" dirty="0" smtClean="0">
                <a:hlinkClick r:id="rId5" action="ppaction://hlinksldjump"/>
              </a:rPr>
              <a:t>发布</a:t>
            </a:r>
            <a:r>
              <a:rPr lang="en-US" altLang="zh-CN" dirty="0">
                <a:hlinkClick r:id="rId5" action="ppaction://hlinksldjump"/>
              </a:rPr>
              <a:t>Web</a:t>
            </a:r>
            <a:r>
              <a:rPr lang="zh-CN" altLang="en-US" dirty="0" smtClean="0">
                <a:hlinkClick r:id="rId5" action="ppaction://hlinksldjump"/>
              </a:rPr>
              <a:t>应用</a:t>
            </a:r>
            <a:endParaRPr lang="en-US" altLang="zh-CN" dirty="0" smtClean="0"/>
          </a:p>
          <a:p>
            <a:pPr marL="777240" lvl="1" indent="-457200"/>
            <a:r>
              <a:rPr lang="en-US" altLang="zh-CN" dirty="0" smtClean="0">
                <a:hlinkClick r:id="rId6" action="ppaction://hlinksldjump"/>
              </a:rPr>
              <a:t>1.3.4  </a:t>
            </a:r>
            <a:r>
              <a:rPr lang="zh-CN" altLang="en-US" dirty="0">
                <a:hlinkClick r:id="rId6" action="ppaction://hlinksldjump"/>
              </a:rPr>
              <a:t>复制</a:t>
            </a:r>
            <a:r>
              <a:rPr lang="zh-CN" altLang="en-US" dirty="0" smtClean="0">
                <a:hlinkClick r:id="rId6" action="ppaction://hlinksldjump"/>
              </a:rPr>
              <a:t>网站</a:t>
            </a:r>
            <a:endParaRPr lang="en-US" altLang="zh-CN" dirty="0" smtClean="0"/>
          </a:p>
          <a:p>
            <a:pPr marL="457200" indent="-457200"/>
            <a:r>
              <a:rPr lang="en-US" altLang="zh-CN" dirty="0" smtClean="0">
                <a:hlinkClick r:id="rId7" action="ppaction://hlinksldjump"/>
              </a:rPr>
              <a:t>1.4  </a:t>
            </a:r>
            <a:r>
              <a:rPr lang="zh-CN" altLang="en-US" dirty="0" smtClean="0">
                <a:hlinkClick r:id="rId7" action="ppaction://hlinksldjump"/>
              </a:rPr>
              <a:t>小结</a:t>
            </a:r>
            <a:endParaRPr lang="en-US" altLang="zh-CN" dirty="0"/>
          </a:p>
        </p:txBody>
      </p:sp>
    </p:spTree>
    <p:extLst>
      <p:ext uri="{BB962C8B-B14F-4D97-AF65-F5344CB8AC3E}">
        <p14:creationId xmlns:p14="http://schemas.microsoft.com/office/powerpoint/2010/main" val="248141704"/>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smtClean="0"/>
              <a:t>1.3.3 </a:t>
            </a:r>
            <a:r>
              <a:rPr lang="zh-CN" altLang="en-US" dirty="0" smtClean="0"/>
              <a:t>发布</a:t>
            </a:r>
            <a:r>
              <a:rPr lang="en-US" altLang="zh-CN" dirty="0"/>
              <a:t>Web</a:t>
            </a:r>
            <a:r>
              <a:rPr lang="zh-CN" altLang="en-US" dirty="0" smtClean="0"/>
              <a:t>应用（续）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40</a:t>
            </a:fld>
            <a:endParaRPr lang="en-US" altLang="zh-C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1" y="1516698"/>
            <a:ext cx="6786499" cy="531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4486951"/>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smtClean="0"/>
              <a:t>1.3.3 </a:t>
            </a:r>
            <a:r>
              <a:rPr lang="zh-CN" altLang="en-US" dirty="0" smtClean="0"/>
              <a:t>发布</a:t>
            </a:r>
            <a:r>
              <a:rPr lang="en-US" altLang="zh-CN" dirty="0"/>
              <a:t>Web</a:t>
            </a:r>
            <a:r>
              <a:rPr lang="zh-CN" altLang="en-US" dirty="0" smtClean="0"/>
              <a:t>应用（续）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41</a:t>
            </a:fld>
            <a:endParaRPr lang="en-US" altLang="zh-C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16698"/>
            <a:ext cx="6817486" cy="534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8806517"/>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smtClean="0"/>
              <a:t>1.3.3 </a:t>
            </a:r>
            <a:r>
              <a:rPr lang="zh-CN" altLang="en-US" dirty="0" smtClean="0"/>
              <a:t>发布</a:t>
            </a:r>
            <a:r>
              <a:rPr lang="en-US" altLang="zh-CN" dirty="0"/>
              <a:t>Web</a:t>
            </a:r>
            <a:r>
              <a:rPr lang="zh-CN" altLang="en-US" dirty="0" smtClean="0"/>
              <a:t>应用（续）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42</a:t>
            </a:fld>
            <a:endParaRPr lang="en-US" altLang="zh-C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82" y="1532204"/>
            <a:ext cx="6797694" cy="532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2872699"/>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1.3.4  </a:t>
            </a:r>
            <a:r>
              <a:rPr lang="zh-CN" altLang="zh-CN" dirty="0"/>
              <a:t>复制网站</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43</a:t>
            </a:fld>
            <a:endParaRPr lang="en-US" altLang="zh-CN"/>
          </a:p>
        </p:txBody>
      </p:sp>
      <p:sp>
        <p:nvSpPr>
          <p:cNvPr id="2" name="内容占位符 1"/>
          <p:cNvSpPr>
            <a:spLocks noGrp="1"/>
          </p:cNvSpPr>
          <p:nvPr>
            <p:ph sz="quarter" idx="1"/>
          </p:nvPr>
        </p:nvSpPr>
        <p:spPr/>
        <p:txBody>
          <a:bodyPr>
            <a:normAutofit/>
          </a:bodyPr>
          <a:lstStyle/>
          <a:p>
            <a:r>
              <a:rPr lang="zh-CN" altLang="zh-CN" dirty="0"/>
              <a:t>“复制网站”实质是在当前网站与另一网站之间复制文件，对当前网站不会预编译</a:t>
            </a:r>
            <a:r>
              <a:rPr lang="zh-CN" altLang="zh-CN" dirty="0" smtClean="0"/>
              <a:t>。</a:t>
            </a:r>
            <a:endParaRPr lang="en-US" altLang="zh-CN" dirty="0" smtClean="0"/>
          </a:p>
          <a:p>
            <a:r>
              <a:rPr lang="zh-CN" altLang="en-US" dirty="0"/>
              <a:t>支持同步</a:t>
            </a:r>
            <a:r>
              <a:rPr lang="zh-CN" altLang="en-US" dirty="0" smtClean="0"/>
              <a:t>功能。</a:t>
            </a:r>
            <a:endParaRPr lang="en-US" altLang="zh-CN" dirty="0" smtClean="0"/>
          </a:p>
          <a:p>
            <a:r>
              <a:rPr lang="zh-CN" altLang="zh-CN" dirty="0" smtClean="0"/>
              <a:t>常用</a:t>
            </a:r>
            <a:r>
              <a:rPr lang="zh-CN" altLang="zh-CN" dirty="0"/>
              <a:t>于将网站从“测试服务器”复制到“商业服务器”。</a:t>
            </a:r>
          </a:p>
          <a:p>
            <a:r>
              <a:rPr lang="zh-CN" altLang="zh-CN" b="1" dirty="0">
                <a:solidFill>
                  <a:srgbClr val="FF0000"/>
                </a:solidFill>
              </a:rPr>
              <a:t>注意：</a:t>
            </a:r>
            <a:r>
              <a:rPr lang="zh-CN" altLang="zh-CN" dirty="0"/>
              <a:t>为保护</a:t>
            </a:r>
            <a:r>
              <a:rPr lang="en-US" altLang="zh-CN" dirty="0"/>
              <a:t>C#</a:t>
            </a:r>
            <a:r>
              <a:rPr lang="zh-CN" altLang="zh-CN" dirty="0"/>
              <a:t>源代码不被随意窃取，可组合使用“发布网站”和“复制网站”。即先将网站发布到本地某个文件夹，再利用“复制网站”同步服务器网站上的文件。</a:t>
            </a:r>
            <a:endParaRPr lang="zh-CN" altLang="en-US" dirty="0"/>
          </a:p>
        </p:txBody>
      </p:sp>
    </p:spTree>
    <p:extLst>
      <p:ext uri="{BB962C8B-B14F-4D97-AF65-F5344CB8AC3E}">
        <p14:creationId xmlns:p14="http://schemas.microsoft.com/office/powerpoint/2010/main" val="3257253931"/>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1.4  </a:t>
            </a:r>
            <a:r>
              <a:rPr lang="zh-CN" altLang="zh-CN" dirty="0"/>
              <a:t>小结</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44</a:t>
            </a:fld>
            <a:endParaRPr lang="en-US" altLang="zh-CN"/>
          </a:p>
        </p:txBody>
      </p:sp>
      <p:sp>
        <p:nvSpPr>
          <p:cNvPr id="2" name="内容占位符 1"/>
          <p:cNvSpPr>
            <a:spLocks noGrp="1"/>
          </p:cNvSpPr>
          <p:nvPr>
            <p:ph sz="quarter" idx="1"/>
          </p:nvPr>
        </p:nvSpPr>
        <p:spPr/>
        <p:txBody>
          <a:bodyPr>
            <a:normAutofit/>
          </a:bodyPr>
          <a:lstStyle/>
          <a:p>
            <a:r>
              <a:rPr lang="en-US" altLang="zh-CN" dirty="0"/>
              <a:t>ASP.NET</a:t>
            </a:r>
            <a:r>
              <a:rPr lang="zh-CN" altLang="en-US" dirty="0"/>
              <a:t>网站通常包含静态页面和动态页面。</a:t>
            </a:r>
            <a:endParaRPr lang="en-US" altLang="zh-CN" dirty="0" smtClean="0"/>
          </a:p>
          <a:p>
            <a:r>
              <a:rPr lang="en-US" altLang="zh-CN" dirty="0"/>
              <a:t>.NET Framework</a:t>
            </a:r>
            <a:r>
              <a:rPr lang="zh-CN" altLang="en-US" dirty="0"/>
              <a:t>为建立</a:t>
            </a:r>
            <a:r>
              <a:rPr lang="en-US" altLang="zh-CN" dirty="0"/>
              <a:t>ASP.NET</a:t>
            </a:r>
            <a:r>
              <a:rPr lang="zh-CN" altLang="en-US" dirty="0"/>
              <a:t>网站提供了基础</a:t>
            </a:r>
            <a:r>
              <a:rPr lang="zh-CN" altLang="en-US" dirty="0" smtClean="0"/>
              <a:t>。</a:t>
            </a:r>
            <a:endParaRPr lang="en-US" altLang="zh-CN" dirty="0" smtClean="0"/>
          </a:p>
          <a:p>
            <a:r>
              <a:rPr lang="en-US" altLang="zh-CN" dirty="0"/>
              <a:t>ASP.NET</a:t>
            </a:r>
            <a:r>
              <a:rPr lang="zh-CN" altLang="en-US" dirty="0"/>
              <a:t>的开发模式包括</a:t>
            </a:r>
            <a:r>
              <a:rPr lang="en-US" altLang="zh-CN" dirty="0"/>
              <a:t>ASP.NET Web</a:t>
            </a:r>
            <a:r>
              <a:rPr lang="zh-CN" altLang="en-US" dirty="0"/>
              <a:t>窗体、</a:t>
            </a:r>
            <a:r>
              <a:rPr lang="en-US" altLang="zh-CN" dirty="0"/>
              <a:t>ASP.NET MVC</a:t>
            </a:r>
            <a:r>
              <a:rPr lang="zh-CN" altLang="en-US" dirty="0"/>
              <a:t>、</a:t>
            </a:r>
            <a:r>
              <a:rPr lang="en-US" altLang="zh-CN" dirty="0"/>
              <a:t>ASP.NET Core</a:t>
            </a:r>
            <a:r>
              <a:rPr lang="zh-CN" altLang="en-US" dirty="0"/>
              <a:t>等。</a:t>
            </a:r>
            <a:endParaRPr lang="en-US" altLang="zh-CN" dirty="0" smtClean="0"/>
          </a:p>
          <a:p>
            <a:r>
              <a:rPr lang="en-US" altLang="zh-CN" dirty="0" smtClean="0"/>
              <a:t>IIS</a:t>
            </a:r>
            <a:r>
              <a:rPr lang="zh-CN" altLang="zh-CN" dirty="0"/>
              <a:t>为</a:t>
            </a:r>
            <a:r>
              <a:rPr lang="en-US" altLang="zh-CN" smtClean="0"/>
              <a:t>ASP.NET</a:t>
            </a:r>
            <a:r>
              <a:rPr lang="zh-CN" altLang="zh-CN" smtClean="0"/>
              <a:t>提供</a:t>
            </a:r>
            <a:r>
              <a:rPr lang="zh-CN" altLang="zh-CN" dirty="0"/>
              <a:t>了运行环境，通过建立不同的网站或应用程序使得在同一台</a:t>
            </a:r>
            <a:r>
              <a:rPr lang="en-US" altLang="zh-CN" dirty="0"/>
              <a:t>Web</a:t>
            </a:r>
            <a:r>
              <a:rPr lang="zh-CN" altLang="zh-CN" dirty="0"/>
              <a:t>服务器上运行不同的站点成为可能</a:t>
            </a:r>
            <a:r>
              <a:rPr lang="zh-CN" altLang="zh-CN" dirty="0" smtClean="0"/>
              <a:t>。</a:t>
            </a:r>
            <a:endParaRPr lang="en-US" altLang="zh-CN" dirty="0" smtClean="0"/>
          </a:p>
          <a:p>
            <a:r>
              <a:rPr lang="zh-CN" altLang="en-US" dirty="0"/>
              <a:t>利用</a:t>
            </a:r>
            <a:r>
              <a:rPr lang="en-US" altLang="zh-CN" dirty="0"/>
              <a:t>VSC 2017</a:t>
            </a:r>
            <a:r>
              <a:rPr lang="zh-CN" altLang="en-US" dirty="0"/>
              <a:t>，可以方便地实现</a:t>
            </a:r>
            <a:r>
              <a:rPr lang="en-US" altLang="zh-CN" dirty="0"/>
              <a:t>ASP.NET</a:t>
            </a:r>
            <a:r>
              <a:rPr lang="zh-CN" altLang="en-US" dirty="0"/>
              <a:t>网站开发。</a:t>
            </a:r>
          </a:p>
        </p:txBody>
      </p:sp>
    </p:spTree>
    <p:extLst>
      <p:ext uri="{BB962C8B-B14F-4D97-AF65-F5344CB8AC3E}">
        <p14:creationId xmlns:p14="http://schemas.microsoft.com/office/powerpoint/2010/main" val="337957887"/>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dirty="0"/>
              <a:t>1.1  ASP.NET </a:t>
            </a:r>
            <a:r>
              <a:rPr lang="zh-CN" altLang="en-US" dirty="0"/>
              <a:t>概述</a:t>
            </a:r>
          </a:p>
        </p:txBody>
      </p:sp>
      <p:sp>
        <p:nvSpPr>
          <p:cNvPr id="4" name="灯片编号占位符 5"/>
          <p:cNvSpPr>
            <a:spLocks noGrp="1"/>
          </p:cNvSpPr>
          <p:nvPr>
            <p:ph type="sldNum" sz="quarter" idx="12"/>
          </p:nvPr>
        </p:nvSpPr>
        <p:spPr/>
        <p:txBody>
          <a:bodyPr>
            <a:normAutofit fontScale="85000" lnSpcReduction="20000"/>
          </a:bodyPr>
          <a:lstStyle/>
          <a:p>
            <a:fld id="{75DFDFC7-D0C6-4548-AD19-4F5E5AB555CF}" type="slidenum">
              <a:rPr lang="zh-CN" altLang="en-US"/>
              <a:pPr/>
              <a:t>5</a:t>
            </a:fld>
            <a:endParaRPr lang="en-US" altLang="zh-CN"/>
          </a:p>
        </p:txBody>
      </p:sp>
      <p:sp>
        <p:nvSpPr>
          <p:cNvPr id="411651" name="Rectangle 3"/>
          <p:cNvSpPr>
            <a:spLocks noGrp="1" noChangeArrowheads="1"/>
          </p:cNvSpPr>
          <p:nvPr>
            <p:ph sz="quarter" idx="1"/>
          </p:nvPr>
        </p:nvSpPr>
        <p:spPr>
          <a:xfrm>
            <a:off x="685800" y="1981200"/>
            <a:ext cx="7989888" cy="4114800"/>
          </a:xfrm>
        </p:spPr>
        <p:txBody>
          <a:bodyPr>
            <a:normAutofit/>
          </a:bodyPr>
          <a:lstStyle/>
          <a:p>
            <a:r>
              <a:rPr lang="en-US" altLang="zh-CN" dirty="0"/>
              <a:t>ASP.NET</a:t>
            </a:r>
            <a:r>
              <a:rPr lang="zh-CN" altLang="zh-CN" dirty="0"/>
              <a:t>基于</a:t>
            </a:r>
            <a:r>
              <a:rPr lang="en-US" altLang="zh-CN" dirty="0"/>
              <a:t>.NET Framework</a:t>
            </a:r>
            <a:r>
              <a:rPr lang="zh-CN" altLang="zh-CN" dirty="0"/>
              <a:t>，使用</a:t>
            </a:r>
            <a:r>
              <a:rPr lang="en-US" altLang="zh-CN" dirty="0"/>
              <a:t>.NET</a:t>
            </a:r>
            <a:r>
              <a:rPr lang="zh-CN" altLang="zh-CN" dirty="0"/>
              <a:t>语言调用</a:t>
            </a:r>
            <a:r>
              <a:rPr lang="en-US" altLang="zh-CN" dirty="0"/>
              <a:t>.NET Framework</a:t>
            </a:r>
            <a:r>
              <a:rPr lang="zh-CN" altLang="zh-CN" dirty="0"/>
              <a:t>类库，实现</a:t>
            </a:r>
            <a:r>
              <a:rPr lang="en-US" altLang="zh-CN" dirty="0"/>
              <a:t>Web</a:t>
            </a:r>
            <a:r>
              <a:rPr lang="zh-CN" altLang="zh-CN" dirty="0"/>
              <a:t>应用程序开发。</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lgn="just"/>
            <a:r>
              <a:rPr lang="en-US" altLang="zh-CN" dirty="0"/>
              <a:t>1.1.1  </a:t>
            </a:r>
            <a:r>
              <a:rPr lang="zh-CN" altLang="en-US" dirty="0"/>
              <a:t>静态页面和动态页面</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6</a:t>
            </a:fld>
            <a:endParaRPr lang="en-US" altLang="zh-CN"/>
          </a:p>
        </p:txBody>
      </p:sp>
      <p:sp>
        <p:nvSpPr>
          <p:cNvPr id="420867" name="Rectangle 3"/>
          <p:cNvSpPr>
            <a:spLocks noGrp="1" noChangeArrowheads="1"/>
          </p:cNvSpPr>
          <p:nvPr>
            <p:ph sz="quarter" idx="1"/>
          </p:nvPr>
        </p:nvSpPr>
        <p:spPr/>
        <p:txBody>
          <a:bodyPr/>
          <a:lstStyle/>
          <a:p>
            <a:r>
              <a:rPr lang="zh-CN" altLang="en-US" dirty="0"/>
              <a:t>静态</a:t>
            </a:r>
            <a:r>
              <a:rPr lang="zh-CN" altLang="en-US" dirty="0" smtClean="0"/>
              <a:t>页面只</a:t>
            </a:r>
            <a:r>
              <a:rPr lang="zh-CN" altLang="en-US" dirty="0"/>
              <a:t>包含</a:t>
            </a:r>
            <a:r>
              <a:rPr lang="en-US" altLang="zh-CN" dirty="0"/>
              <a:t>HTML</a:t>
            </a:r>
            <a:r>
              <a:rPr lang="zh-CN" altLang="en-US" dirty="0"/>
              <a:t>元素和</a:t>
            </a:r>
            <a:r>
              <a:rPr lang="en-US" altLang="zh-CN" dirty="0"/>
              <a:t>CSS</a:t>
            </a:r>
            <a:r>
              <a:rPr lang="zh-CN" altLang="en-US" dirty="0"/>
              <a:t>样式，一般以扩展名</a:t>
            </a:r>
            <a:r>
              <a:rPr lang="en-US" altLang="zh-CN" dirty="0"/>
              <a:t>.</a:t>
            </a:r>
            <a:r>
              <a:rPr lang="en-US" altLang="zh-CN" dirty="0" err="1"/>
              <a:t>htm</a:t>
            </a:r>
            <a:r>
              <a:rPr lang="zh-CN" altLang="en-US" dirty="0"/>
              <a:t>或</a:t>
            </a:r>
            <a:r>
              <a:rPr lang="en-US" altLang="zh-CN" dirty="0"/>
              <a:t>.html</a:t>
            </a:r>
            <a:r>
              <a:rPr lang="zh-CN" altLang="en-US" dirty="0"/>
              <a:t>存储</a:t>
            </a:r>
            <a:r>
              <a:rPr lang="zh-CN" altLang="en-US" dirty="0" smtClean="0"/>
              <a:t>。</a:t>
            </a:r>
            <a:endParaRPr lang="en-US" altLang="zh-CN" dirty="0" smtClean="0"/>
          </a:p>
          <a:p>
            <a:r>
              <a:rPr lang="zh-CN" altLang="en-US" dirty="0" smtClean="0"/>
              <a:t>静态页面显示</a:t>
            </a:r>
            <a:r>
              <a:rPr lang="zh-CN" altLang="en-US" dirty="0"/>
              <a:t>的都是相同的内容</a:t>
            </a:r>
            <a:r>
              <a:rPr lang="zh-CN" altLang="en-US" dirty="0" smtClean="0"/>
              <a:t>。</a:t>
            </a:r>
            <a:endParaRPr lang="en-US" altLang="zh-CN" dirty="0" smtClean="0"/>
          </a:p>
          <a:p>
            <a:r>
              <a:rPr lang="zh-CN" altLang="en-US" dirty="0" smtClean="0"/>
              <a:t>解释</a:t>
            </a:r>
            <a:r>
              <a:rPr lang="zh-CN" altLang="en-US" dirty="0"/>
              <a:t>执行静态页面完全由</a:t>
            </a:r>
            <a:r>
              <a:rPr lang="zh-CN" altLang="en-US" dirty="0" smtClean="0"/>
              <a:t>浏览器完成。</a:t>
            </a:r>
            <a:endParaRPr lang="zh-CN" altLang="en-US" dirty="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en-US" altLang="zh-CN" dirty="0"/>
              <a:t>1.1.1  </a:t>
            </a:r>
            <a:r>
              <a:rPr lang="zh-CN" altLang="en-US" dirty="0"/>
              <a:t>静态页面和动态</a:t>
            </a:r>
            <a:r>
              <a:rPr lang="zh-CN" altLang="en-US" dirty="0" smtClean="0"/>
              <a:t>页面（续）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7</a:t>
            </a:fld>
            <a:endParaRPr lang="en-US" altLang="zh-CN"/>
          </a:p>
        </p:txBody>
      </p:sp>
      <p:sp>
        <p:nvSpPr>
          <p:cNvPr id="420867" name="Rectangle 3"/>
          <p:cNvSpPr>
            <a:spLocks noGrp="1" noChangeArrowheads="1"/>
          </p:cNvSpPr>
          <p:nvPr>
            <p:ph sz="quarter" idx="1"/>
          </p:nvPr>
        </p:nvSpPr>
        <p:spPr/>
        <p:txBody>
          <a:bodyPr>
            <a:normAutofit/>
          </a:bodyPr>
          <a:lstStyle/>
          <a:p>
            <a:r>
              <a:rPr lang="zh-CN" altLang="en-US" dirty="0"/>
              <a:t>动态</a:t>
            </a:r>
            <a:r>
              <a:rPr lang="zh-CN" altLang="en-US" dirty="0" smtClean="0"/>
              <a:t>页面可以</a:t>
            </a:r>
            <a:r>
              <a:rPr lang="zh-CN" altLang="en-US" dirty="0"/>
              <a:t>包含</a:t>
            </a:r>
            <a:r>
              <a:rPr lang="en-US" altLang="zh-CN" dirty="0"/>
              <a:t>HTML</a:t>
            </a:r>
            <a:r>
              <a:rPr lang="zh-CN" altLang="en-US" dirty="0"/>
              <a:t>元素和</a:t>
            </a:r>
            <a:r>
              <a:rPr lang="en-US" altLang="zh-CN" dirty="0"/>
              <a:t>CSS</a:t>
            </a:r>
            <a:r>
              <a:rPr lang="zh-CN" altLang="en-US" dirty="0"/>
              <a:t>样式，还可以包含</a:t>
            </a:r>
            <a:r>
              <a:rPr lang="en-US" altLang="zh-CN" dirty="0"/>
              <a:t>JavaScript</a:t>
            </a:r>
            <a:r>
              <a:rPr lang="zh-CN" altLang="en-US" dirty="0"/>
              <a:t>代码和需要在</a:t>
            </a:r>
            <a:r>
              <a:rPr lang="en-US" altLang="zh-CN" dirty="0"/>
              <a:t>Web</a:t>
            </a:r>
            <a:r>
              <a:rPr lang="zh-CN" altLang="en-US" dirty="0"/>
              <a:t>服务器端编译执行的代码</a:t>
            </a:r>
            <a:r>
              <a:rPr lang="zh-CN" altLang="en-US" dirty="0" smtClean="0"/>
              <a:t>。</a:t>
            </a:r>
            <a:endParaRPr lang="en-US" altLang="zh-CN" dirty="0" smtClean="0"/>
          </a:p>
          <a:p>
            <a:r>
              <a:rPr lang="zh-CN" altLang="en-US" dirty="0" smtClean="0"/>
              <a:t>开发技术：</a:t>
            </a:r>
            <a:r>
              <a:rPr lang="en-US" altLang="zh-CN" dirty="0" smtClean="0"/>
              <a:t>ASP.NET</a:t>
            </a:r>
            <a:r>
              <a:rPr lang="zh-CN" altLang="en-US" dirty="0" smtClean="0"/>
              <a:t>、</a:t>
            </a:r>
            <a:r>
              <a:rPr lang="en-US" altLang="zh-CN" dirty="0" smtClean="0"/>
              <a:t>ASP</a:t>
            </a:r>
            <a:r>
              <a:rPr lang="zh-CN" altLang="en-US" dirty="0"/>
              <a:t>、</a:t>
            </a:r>
            <a:r>
              <a:rPr lang="en-US" altLang="zh-CN" dirty="0"/>
              <a:t>JSP</a:t>
            </a:r>
            <a:r>
              <a:rPr lang="zh-CN" altLang="en-US" dirty="0"/>
              <a:t>、</a:t>
            </a:r>
            <a:r>
              <a:rPr lang="en-US" altLang="zh-CN" dirty="0"/>
              <a:t>PHP</a:t>
            </a:r>
            <a:r>
              <a:rPr lang="zh-CN" altLang="en-US" dirty="0"/>
              <a:t>等</a:t>
            </a:r>
            <a:r>
              <a:rPr lang="zh-CN" altLang="en-US" dirty="0" smtClean="0"/>
              <a:t>。</a:t>
            </a:r>
            <a:endParaRPr lang="en-US" altLang="zh-CN" dirty="0" smtClean="0"/>
          </a:p>
          <a:p>
            <a:r>
              <a:rPr lang="zh-CN" altLang="en-US" dirty="0" smtClean="0"/>
              <a:t>动态</a:t>
            </a:r>
            <a:r>
              <a:rPr lang="zh-CN" altLang="en-US" dirty="0"/>
              <a:t>页面的内容存储于</a:t>
            </a:r>
            <a:r>
              <a:rPr lang="zh-CN" altLang="en-US" dirty="0" smtClean="0"/>
              <a:t>数据库。</a:t>
            </a:r>
            <a:endParaRPr lang="en-US" altLang="zh-CN" dirty="0" smtClean="0"/>
          </a:p>
          <a:p>
            <a:r>
              <a:rPr lang="zh-CN" altLang="en-US" dirty="0" smtClean="0"/>
              <a:t>所有</a:t>
            </a:r>
            <a:r>
              <a:rPr lang="zh-CN" altLang="en-US" dirty="0"/>
              <a:t>动态页面都需要</a:t>
            </a:r>
            <a:r>
              <a:rPr lang="en-US" altLang="zh-CN" dirty="0"/>
              <a:t>Web</a:t>
            </a:r>
            <a:r>
              <a:rPr lang="zh-CN" altLang="en-US" dirty="0"/>
              <a:t>服务器转换成静态页面后，才能在用户浏览器中显示最终效果。</a:t>
            </a:r>
          </a:p>
        </p:txBody>
      </p:sp>
    </p:spTree>
    <p:extLst>
      <p:ext uri="{BB962C8B-B14F-4D97-AF65-F5344CB8AC3E}">
        <p14:creationId xmlns:p14="http://schemas.microsoft.com/office/powerpoint/2010/main" val="1514866758"/>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en-US" altLang="zh-CN" dirty="0"/>
              <a:t>1.1.1  </a:t>
            </a:r>
            <a:r>
              <a:rPr lang="zh-CN" altLang="en-US" dirty="0"/>
              <a:t>静态页面和动态</a:t>
            </a:r>
            <a:r>
              <a:rPr lang="zh-CN" altLang="en-US" dirty="0" smtClean="0"/>
              <a:t>页面（续）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8</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在同一个</a:t>
            </a:r>
            <a:r>
              <a:rPr lang="en-US" altLang="zh-CN" dirty="0" smtClean="0"/>
              <a:t>ASP.NET</a:t>
            </a:r>
            <a:r>
              <a:rPr lang="zh-CN" altLang="zh-CN" dirty="0" smtClean="0"/>
              <a:t>网站</a:t>
            </a:r>
            <a:r>
              <a:rPr lang="zh-CN" altLang="zh-CN" dirty="0"/>
              <a:t>中</a:t>
            </a:r>
            <a:r>
              <a:rPr lang="zh-CN" altLang="zh-CN" dirty="0" smtClean="0"/>
              <a:t>，</a:t>
            </a:r>
            <a:r>
              <a:rPr lang="zh-CN" altLang="en-US" dirty="0" smtClean="0"/>
              <a:t>可</a:t>
            </a:r>
            <a:r>
              <a:rPr lang="zh-CN" altLang="zh-CN" dirty="0" smtClean="0"/>
              <a:t>同时</a:t>
            </a:r>
            <a:r>
              <a:rPr lang="zh-CN" altLang="zh-CN" dirty="0"/>
              <a:t>存在静态页面和动态</a:t>
            </a:r>
            <a:r>
              <a:rPr lang="zh-CN" altLang="zh-CN" dirty="0" smtClean="0"/>
              <a:t>页面</a:t>
            </a:r>
            <a:r>
              <a:rPr lang="zh-CN" altLang="en-US" dirty="0" smtClean="0"/>
              <a:t>。</a:t>
            </a:r>
            <a:endParaRPr lang="en-US" altLang="zh-CN" dirty="0" smtClean="0"/>
          </a:p>
          <a:p>
            <a:r>
              <a:rPr lang="zh-CN" altLang="zh-CN" dirty="0" smtClean="0"/>
              <a:t>当</a:t>
            </a:r>
            <a:r>
              <a:rPr lang="zh-CN" altLang="zh-CN" dirty="0"/>
              <a:t>页面内容可以直接通过页面设计而不需要通过改变数据库中数据进行更新时，常使用静态页面，反之，则使用动态页面</a:t>
            </a:r>
            <a:r>
              <a:rPr lang="zh-CN" altLang="zh-CN" dirty="0" smtClean="0"/>
              <a:t>。</a:t>
            </a:r>
            <a:endParaRPr lang="en-US" altLang="zh-CN" dirty="0" smtClean="0"/>
          </a:p>
          <a:p>
            <a:r>
              <a:rPr lang="zh-CN" altLang="zh-CN" dirty="0" smtClean="0"/>
              <a:t>静态</a:t>
            </a:r>
            <a:r>
              <a:rPr lang="zh-CN" altLang="zh-CN" dirty="0"/>
              <a:t>页面的访问速度要快于动态</a:t>
            </a:r>
            <a:r>
              <a:rPr lang="zh-CN" altLang="zh-CN" dirty="0" smtClean="0"/>
              <a:t>页面</a:t>
            </a:r>
            <a:r>
              <a:rPr lang="zh-CN" altLang="en-US" dirty="0" smtClean="0"/>
              <a:t>。</a:t>
            </a:r>
            <a:endParaRPr lang="zh-CN" altLang="en-US" dirty="0"/>
          </a:p>
        </p:txBody>
      </p:sp>
    </p:spTree>
    <p:extLst>
      <p:ext uri="{BB962C8B-B14F-4D97-AF65-F5344CB8AC3E}">
        <p14:creationId xmlns:p14="http://schemas.microsoft.com/office/powerpoint/2010/main" val="2825763237"/>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algn="just"/>
            <a:r>
              <a:rPr lang="en-US" altLang="zh-CN" dirty="0"/>
              <a:t>1.1.2  .NET Framework</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645B555-5B7E-4B76-8ECA-0CBE36CC3FC9}" type="slidenum">
              <a:rPr lang="zh-CN" altLang="en-US"/>
              <a:pPr/>
              <a:t>9</a:t>
            </a:fld>
            <a:endParaRPr lang="en-US" altLang="zh-CN"/>
          </a:p>
        </p:txBody>
      </p:sp>
      <p:sp>
        <p:nvSpPr>
          <p:cNvPr id="551939" name="Rectangle 3"/>
          <p:cNvSpPr>
            <a:spLocks noGrp="1" noChangeArrowheads="1"/>
          </p:cNvSpPr>
          <p:nvPr>
            <p:ph sz="quarter" idx="1"/>
          </p:nvPr>
        </p:nvSpPr>
        <p:spPr/>
        <p:txBody>
          <a:bodyPr/>
          <a:lstStyle/>
          <a:p>
            <a:r>
              <a:rPr lang="en-US" altLang="zh-CN" dirty="0"/>
              <a:t>.NET Framework</a:t>
            </a:r>
            <a:r>
              <a:rPr lang="zh-CN" altLang="en-US" dirty="0"/>
              <a:t>是一套</a:t>
            </a:r>
            <a:r>
              <a:rPr lang="en-US" altLang="zh-CN" dirty="0"/>
              <a:t>Microsoft</a:t>
            </a:r>
            <a:r>
              <a:rPr lang="zh-CN" altLang="en-US" dirty="0"/>
              <a:t>应用程序开发的框架，主要目的是要提供一个一致的开发模型</a:t>
            </a:r>
            <a:r>
              <a:rPr lang="zh-CN" altLang="en-US" dirty="0" smtClean="0"/>
              <a:t>。</a:t>
            </a:r>
            <a:endParaRPr lang="en-US" altLang="zh-CN" dirty="0" smtClean="0"/>
          </a:p>
          <a:p>
            <a:r>
              <a:rPr lang="en-US" altLang="zh-CN" dirty="0"/>
              <a:t>.NET Framework</a:t>
            </a:r>
            <a:r>
              <a:rPr lang="zh-CN" altLang="zh-CN" dirty="0"/>
              <a:t>具有两个主要组件：公共语言运行库（</a:t>
            </a:r>
            <a:r>
              <a:rPr lang="en-US" altLang="zh-CN" dirty="0"/>
              <a:t>Common Language Runtime</a:t>
            </a:r>
            <a:r>
              <a:rPr lang="zh-CN" altLang="zh-CN" dirty="0"/>
              <a:t>，</a:t>
            </a:r>
            <a:r>
              <a:rPr lang="en-US" altLang="zh-CN" dirty="0"/>
              <a:t>CLR</a:t>
            </a:r>
            <a:r>
              <a:rPr lang="zh-CN" altLang="zh-CN" dirty="0"/>
              <a:t>）和</a:t>
            </a:r>
            <a:r>
              <a:rPr lang="en-US" altLang="zh-CN" dirty="0"/>
              <a:t>.NET Framework</a:t>
            </a:r>
            <a:r>
              <a:rPr lang="zh-CN" altLang="zh-CN" dirty="0"/>
              <a:t>类库。</a:t>
            </a:r>
            <a:endParaRPr lang="zh-CN" altLang="en-US" dirty="0"/>
          </a:p>
        </p:txBody>
      </p:sp>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课件模板">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2">
      <a:majorFont>
        <a:latin typeface="Tw Cen MT"/>
        <a:ea typeface="黑体"/>
        <a:cs typeface=""/>
      </a:majorFont>
      <a:minorFont>
        <a:latin typeface="Tw Cen MT"/>
        <a:ea typeface="黑体"/>
        <a:cs typeface=""/>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299</TotalTime>
  <Words>1838</Words>
  <Application>Microsoft Office PowerPoint</Application>
  <PresentationFormat>全屏显示(4:3)</PresentationFormat>
  <Paragraphs>203</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Tw Cen MT</vt:lpstr>
      <vt:lpstr>黑体</vt:lpstr>
      <vt:lpstr>华文行楷</vt:lpstr>
      <vt:lpstr>宋体</vt:lpstr>
      <vt:lpstr>Arial</vt:lpstr>
      <vt:lpstr>Times New Roman</vt:lpstr>
      <vt:lpstr>Wingdings</vt:lpstr>
      <vt:lpstr>Wingdings 2</vt:lpstr>
      <vt:lpstr>课件模板</vt:lpstr>
      <vt:lpstr>第1章  ASP.NET运行及开发环境</vt:lpstr>
      <vt:lpstr>本章要点：</vt:lpstr>
      <vt:lpstr>目录</vt:lpstr>
      <vt:lpstr>目录</vt:lpstr>
      <vt:lpstr>1.1  ASP.NET 概述</vt:lpstr>
      <vt:lpstr>1.1.1  静态页面和动态页面</vt:lpstr>
      <vt:lpstr>1.1.1  静态页面和动态页面（续）</vt:lpstr>
      <vt:lpstr>1.1.1  静态页面和动态页面（续）</vt:lpstr>
      <vt:lpstr>1.1.2  .NET Framework</vt:lpstr>
      <vt:lpstr>1.1.3  ASP.NET特性</vt:lpstr>
      <vt:lpstr>1.1.4  ASP.NET的开发模式</vt:lpstr>
      <vt:lpstr>1.1.4  ASP.NET的开发模式（续）</vt:lpstr>
      <vt:lpstr>1.1.4  ASP.NET的开发模式（续）</vt:lpstr>
      <vt:lpstr>1.2  IIS</vt:lpstr>
      <vt:lpstr>1.2.1  IIS 7.5的安装</vt:lpstr>
      <vt:lpstr>1.2.1  IIS 7.5的安装（续）</vt:lpstr>
      <vt:lpstr>1.2.1  IIS 7.5的安装（续）</vt:lpstr>
      <vt:lpstr>1.2.2  IIS 7.5中的网站、Web应用程序和虚拟目录</vt:lpstr>
      <vt:lpstr>1.2.2  IIS 7.5中的网站、Web应用程序和虚拟目录（续）</vt:lpstr>
      <vt:lpstr>在IIS 7.5中添加网站</vt:lpstr>
      <vt:lpstr>在IIS 7.5中添加网站（续）</vt:lpstr>
      <vt:lpstr>在IIS 7.5中添加网站（续）</vt:lpstr>
      <vt:lpstr>在IIS 7.5中添加应用程序池</vt:lpstr>
      <vt:lpstr>在IIS 7.5中添加Web应用程序</vt:lpstr>
      <vt:lpstr>在IIS 7.5中添加虚拟目录</vt:lpstr>
      <vt:lpstr>在IIS 7.5中设置网站、Web应用程序和虚拟目录中的默认文档</vt:lpstr>
      <vt:lpstr>Web.config配置代码</vt:lpstr>
      <vt:lpstr>1.2.3  IIS Express</vt:lpstr>
      <vt:lpstr>1.2.3  IIS Express（续）</vt:lpstr>
      <vt:lpstr>1.3  Visual Studio Community 2017</vt:lpstr>
      <vt:lpstr>1.3.1  开发环境概览</vt:lpstr>
      <vt:lpstr>1.3.1  开发环境概览（续）</vt:lpstr>
      <vt:lpstr>1.3.1  开发环境概览（续）</vt:lpstr>
      <vt:lpstr>1.3.2 使用解决方案管理VSC 2017中新建的网站</vt:lpstr>
      <vt:lpstr>1.3.2 使用解决方案管理VSC 2017中新建的网站(续）</vt:lpstr>
      <vt:lpstr>1.3.2 使用解决方案管理VSC 2017中新建的网站(续）</vt:lpstr>
      <vt:lpstr>1.3.3 发布Web应用</vt:lpstr>
      <vt:lpstr>1.3.3 发布Web应用（续）</vt:lpstr>
      <vt:lpstr>1.3.3 发布Web应用（续）</vt:lpstr>
      <vt:lpstr>1.3.3 发布Web应用（续）</vt:lpstr>
      <vt:lpstr>1.3.3 发布Web应用（续）</vt:lpstr>
      <vt:lpstr>1.3.3 发布Web应用（续）</vt:lpstr>
      <vt:lpstr>1.3.4  复制网站</vt:lpstr>
      <vt:lpstr>1.4  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ASP.NET 4.5运行及开发环境</dc:title>
  <dc:subject>Web程序设计--ASP.NET实用网站开发</dc:subject>
  <dc:creator>ssgwcyxxd; ssg</dc:creator>
  <cp:lastModifiedBy>lemon</cp:lastModifiedBy>
  <cp:revision>33</cp:revision>
  <cp:lastPrinted>1601-01-01T00:00:00Z</cp:lastPrinted>
  <dcterms:created xsi:type="dcterms:W3CDTF">2014-03-08T01:39:37Z</dcterms:created>
  <dcterms:modified xsi:type="dcterms:W3CDTF">2018-03-18T09:05:43Z</dcterms:modified>
</cp:coreProperties>
</file>