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notesMasterIdLst>
    <p:notesMasterId r:id="rId30"/>
  </p:notesMasterIdLst>
  <p:handoutMasterIdLst>
    <p:handoutMasterId r:id="rId31"/>
  </p:handoutMasterIdLst>
  <p:sldIdLst>
    <p:sldId id="256" r:id="rId2"/>
    <p:sldId id="257" r:id="rId3"/>
    <p:sldId id="260" r:id="rId4"/>
    <p:sldId id="440" r:id="rId5"/>
    <p:sldId id="358" r:id="rId6"/>
    <p:sldId id="259" r:id="rId7"/>
    <p:sldId id="262" r:id="rId8"/>
    <p:sldId id="411" r:id="rId9"/>
    <p:sldId id="359" r:id="rId10"/>
    <p:sldId id="385" r:id="rId11"/>
    <p:sldId id="386" r:id="rId12"/>
    <p:sldId id="387" r:id="rId13"/>
    <p:sldId id="360" r:id="rId14"/>
    <p:sldId id="354" r:id="rId15"/>
    <p:sldId id="355" r:id="rId16"/>
    <p:sldId id="388" r:id="rId17"/>
    <p:sldId id="356" r:id="rId18"/>
    <p:sldId id="357" r:id="rId19"/>
    <p:sldId id="361" r:id="rId20"/>
    <p:sldId id="298" r:id="rId21"/>
    <p:sldId id="362" r:id="rId22"/>
    <p:sldId id="363" r:id="rId23"/>
    <p:sldId id="365" r:id="rId24"/>
    <p:sldId id="413" r:id="rId25"/>
    <p:sldId id="389" r:id="rId26"/>
    <p:sldId id="366" r:id="rId27"/>
    <p:sldId id="414" r:id="rId28"/>
    <p:sldId id="415" r:id="rId29"/>
  </p:sldIdLst>
  <p:sldSz cx="9144000" cy="6858000" type="screen4x3"/>
  <p:notesSz cx="6858000" cy="9144000"/>
  <p:defaultTextStyle>
    <a:defPPr>
      <a:defRPr lang="en-US"/>
    </a:defPPr>
    <a:lvl1pPr algn="l" rtl="0" fontAlgn="base">
      <a:spcBef>
        <a:spcPct val="0"/>
      </a:spcBef>
      <a:spcAft>
        <a:spcPct val="0"/>
      </a:spcAft>
      <a:defRPr sz="3200" b="1" kern="1200">
        <a:solidFill>
          <a:schemeClr val="accent2"/>
        </a:solidFill>
        <a:latin typeface="Arial" charset="0"/>
        <a:ea typeface="华文行楷" pitchFamily="2" charset="-122"/>
        <a:cs typeface="+mn-cs"/>
      </a:defRPr>
    </a:lvl1pPr>
    <a:lvl2pPr marL="457200" algn="l" rtl="0" fontAlgn="base">
      <a:spcBef>
        <a:spcPct val="0"/>
      </a:spcBef>
      <a:spcAft>
        <a:spcPct val="0"/>
      </a:spcAft>
      <a:defRPr sz="3200" b="1" kern="1200">
        <a:solidFill>
          <a:schemeClr val="accent2"/>
        </a:solidFill>
        <a:latin typeface="Arial" charset="0"/>
        <a:ea typeface="华文行楷" pitchFamily="2" charset="-122"/>
        <a:cs typeface="+mn-cs"/>
      </a:defRPr>
    </a:lvl2pPr>
    <a:lvl3pPr marL="914400" algn="l" rtl="0" fontAlgn="base">
      <a:spcBef>
        <a:spcPct val="0"/>
      </a:spcBef>
      <a:spcAft>
        <a:spcPct val="0"/>
      </a:spcAft>
      <a:defRPr sz="3200" b="1" kern="1200">
        <a:solidFill>
          <a:schemeClr val="accent2"/>
        </a:solidFill>
        <a:latin typeface="Arial" charset="0"/>
        <a:ea typeface="华文行楷" pitchFamily="2" charset="-122"/>
        <a:cs typeface="+mn-cs"/>
      </a:defRPr>
    </a:lvl3pPr>
    <a:lvl4pPr marL="1371600" algn="l" rtl="0" fontAlgn="base">
      <a:spcBef>
        <a:spcPct val="0"/>
      </a:spcBef>
      <a:spcAft>
        <a:spcPct val="0"/>
      </a:spcAft>
      <a:defRPr sz="3200" b="1" kern="1200">
        <a:solidFill>
          <a:schemeClr val="accent2"/>
        </a:solidFill>
        <a:latin typeface="Arial" charset="0"/>
        <a:ea typeface="华文行楷" pitchFamily="2" charset="-122"/>
        <a:cs typeface="+mn-cs"/>
      </a:defRPr>
    </a:lvl4pPr>
    <a:lvl5pPr marL="1828800" algn="l" rtl="0" fontAlgn="base">
      <a:spcBef>
        <a:spcPct val="0"/>
      </a:spcBef>
      <a:spcAft>
        <a:spcPct val="0"/>
      </a:spcAft>
      <a:defRPr sz="3200" b="1" kern="1200">
        <a:solidFill>
          <a:schemeClr val="accent2"/>
        </a:solidFill>
        <a:latin typeface="Arial" charset="0"/>
        <a:ea typeface="华文行楷" pitchFamily="2" charset="-122"/>
        <a:cs typeface="+mn-cs"/>
      </a:defRPr>
    </a:lvl5pPr>
    <a:lvl6pPr marL="2286000" algn="l" defTabSz="914400" rtl="0" eaLnBrk="1" latinLnBrk="0" hangingPunct="1">
      <a:defRPr sz="3200" b="1" kern="1200">
        <a:solidFill>
          <a:schemeClr val="accent2"/>
        </a:solidFill>
        <a:latin typeface="Arial" charset="0"/>
        <a:ea typeface="华文行楷" pitchFamily="2" charset="-122"/>
        <a:cs typeface="+mn-cs"/>
      </a:defRPr>
    </a:lvl6pPr>
    <a:lvl7pPr marL="2743200" algn="l" defTabSz="914400" rtl="0" eaLnBrk="1" latinLnBrk="0" hangingPunct="1">
      <a:defRPr sz="3200" b="1" kern="1200">
        <a:solidFill>
          <a:schemeClr val="accent2"/>
        </a:solidFill>
        <a:latin typeface="Arial" charset="0"/>
        <a:ea typeface="华文行楷" pitchFamily="2" charset="-122"/>
        <a:cs typeface="+mn-cs"/>
      </a:defRPr>
    </a:lvl7pPr>
    <a:lvl8pPr marL="3200400" algn="l" defTabSz="914400" rtl="0" eaLnBrk="1" latinLnBrk="0" hangingPunct="1">
      <a:defRPr sz="3200" b="1" kern="1200">
        <a:solidFill>
          <a:schemeClr val="accent2"/>
        </a:solidFill>
        <a:latin typeface="Arial" charset="0"/>
        <a:ea typeface="华文行楷" pitchFamily="2" charset="-122"/>
        <a:cs typeface="+mn-cs"/>
      </a:defRPr>
    </a:lvl8pPr>
    <a:lvl9pPr marL="3657600" algn="l" defTabSz="914400" rtl="0" eaLnBrk="1" latinLnBrk="0" hangingPunct="1">
      <a:defRPr sz="3200" b="1" kern="1200">
        <a:solidFill>
          <a:schemeClr val="accent2"/>
        </a:solidFill>
        <a:latin typeface="Arial" charset="0"/>
        <a:ea typeface="华文行楷"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FF"/>
    <a:srgbClr val="DDDDDD"/>
    <a:srgbClr val="663300"/>
    <a:srgbClr val="000066"/>
    <a:srgbClr val="CC0000"/>
    <a:srgbClr val="800000"/>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879" autoAdjust="0"/>
    <p:restoredTop sz="86523" autoAdjust="0"/>
  </p:normalViewPr>
  <p:slideViewPr>
    <p:cSldViewPr>
      <p:cViewPr varScale="1">
        <p:scale>
          <a:sx n="45" d="100"/>
          <a:sy n="45" d="100"/>
        </p:scale>
        <p:origin x="-72" y="-379"/>
      </p:cViewPr>
      <p:guideLst>
        <p:guide orient="horz" pos="2160"/>
        <p:guide pos="2880"/>
      </p:guideLst>
    </p:cSldViewPr>
  </p:slideViewPr>
  <p:outlineViewPr>
    <p:cViewPr>
      <p:scale>
        <a:sx n="33" d="100"/>
        <a:sy n="33" d="100"/>
      </p:scale>
      <p:origin x="0" y="47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6" d="100"/>
          <a:sy n="36" d="100"/>
        </p:scale>
        <p:origin x="-228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b="0">
                <a:solidFill>
                  <a:schemeClr val="tx1"/>
                </a:solidFill>
                <a:latin typeface="Times New Roman" pitchFamily="18" charset="0"/>
                <a:ea typeface="宋体" pitchFamily="2" charset="-122"/>
              </a:defRPr>
            </a:lvl1pPr>
          </a:lstStyle>
          <a:p>
            <a:endParaRPr lang="zh-CN" altLang="en-US"/>
          </a:p>
        </p:txBody>
      </p:sp>
      <p:sp>
        <p:nvSpPr>
          <p:cNvPr id="10854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endParaRPr lang="en-US" altLang="zh-CN"/>
          </a:p>
        </p:txBody>
      </p:sp>
      <p:sp>
        <p:nvSpPr>
          <p:cNvPr id="10854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b="0">
                <a:solidFill>
                  <a:schemeClr val="tx1"/>
                </a:solidFill>
                <a:latin typeface="Times New Roman" pitchFamily="18" charset="0"/>
                <a:ea typeface="宋体" pitchFamily="2" charset="-122"/>
              </a:defRPr>
            </a:lvl1pPr>
          </a:lstStyle>
          <a:p>
            <a:endParaRPr lang="en-US" altLang="zh-CN"/>
          </a:p>
        </p:txBody>
      </p:sp>
      <p:sp>
        <p:nvSpPr>
          <p:cNvPr id="10854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fld id="{F4FD13A0-45DB-4627-B65E-98AE218960D1}" type="slidenum">
              <a:rPr lang="zh-CN" altLang="en-US"/>
              <a:pPr/>
              <a:t>‹#›</a:t>
            </a:fld>
            <a:endParaRPr lang="en-US" altLang="zh-CN"/>
          </a:p>
        </p:txBody>
      </p:sp>
    </p:spTree>
    <p:extLst>
      <p:ext uri="{BB962C8B-B14F-4D97-AF65-F5344CB8AC3E}">
        <p14:creationId xmlns:p14="http://schemas.microsoft.com/office/powerpoint/2010/main" val="174950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b="0">
                <a:solidFill>
                  <a:schemeClr val="tx1"/>
                </a:solidFill>
                <a:latin typeface="Times New Roman" pitchFamily="18" charset="0"/>
                <a:ea typeface="宋体" pitchFamily="2" charset="-122"/>
              </a:defRPr>
            </a:lvl1pPr>
          </a:lstStyle>
          <a:p>
            <a:endParaRPr lang="zh-CN" altLang="en-US"/>
          </a:p>
        </p:txBody>
      </p:sp>
      <p:sp>
        <p:nvSpPr>
          <p:cNvPr id="266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endParaRPr lang="en-US" altLang="zh-CN"/>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66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b="0">
                <a:solidFill>
                  <a:schemeClr val="tx1"/>
                </a:solidFill>
                <a:latin typeface="Times New Roman" pitchFamily="18" charset="0"/>
                <a:ea typeface="宋体" pitchFamily="2" charset="-122"/>
              </a:defRPr>
            </a:lvl1pPr>
          </a:lstStyle>
          <a:p>
            <a:endParaRPr lang="en-US" altLang="zh-CN"/>
          </a:p>
        </p:txBody>
      </p:sp>
      <p:sp>
        <p:nvSpPr>
          <p:cNvPr id="266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fld id="{6BFD7C2C-5AE5-4A0F-B088-FF29B102B943}" type="slidenum">
              <a:rPr lang="zh-CN" altLang="en-US"/>
              <a:pPr/>
              <a:t>‹#›</a:t>
            </a:fld>
            <a:endParaRPr lang="en-US" altLang="zh-CN"/>
          </a:p>
        </p:txBody>
      </p:sp>
    </p:spTree>
    <p:extLst>
      <p:ext uri="{BB962C8B-B14F-4D97-AF65-F5344CB8AC3E}">
        <p14:creationId xmlns:p14="http://schemas.microsoft.com/office/powerpoint/2010/main" val="180515931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4038600"/>
            <a:ext cx="6477000" cy="1828800"/>
          </a:xfrm>
        </p:spPr>
        <p:txBody>
          <a:bodyPr anchor="b">
            <a:normAutofit/>
          </a:bodyPr>
          <a:lstStyle>
            <a:lvl1pPr>
              <a:defRPr sz="4000" cap="none" baseline="0"/>
            </a:lvl1pPr>
          </a:lstStyle>
          <a:p>
            <a:r>
              <a:rPr kumimoji="0" lang="zh-CN" altLang="en-US" dirty="0" smtClean="0"/>
              <a:t>单击此处编辑母版标题样式</a:t>
            </a:r>
            <a:endParaRPr kumimoji="0" lang="en-US" dirty="0"/>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endParaRPr lang="en-US" altLang="zh-CN"/>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761291EC-ED21-4784-ADDB-904A0D3D031A}" type="slidenum">
              <a:rPr lang="zh-CN" altLang="en-US"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endParaRPr lang="en-US" altLang="zh-CN"/>
          </a:p>
        </p:txBody>
      </p:sp>
      <p:sp>
        <p:nvSpPr>
          <p:cNvPr id="5" name="页脚占位符 4"/>
          <p:cNvSpPr>
            <a:spLocks noGrp="1"/>
          </p:cNvSpPr>
          <p:nvPr>
            <p:ph type="ftr" sz="quarter" idx="11"/>
          </p:nvPr>
        </p:nvSpPr>
        <p:spPr>
          <a:xfrm>
            <a:off x="457201" y="6248207"/>
            <a:ext cx="5573483" cy="365125"/>
          </a:xfrm>
        </p:spPr>
        <p:txBody>
          <a:bodyPr/>
          <a:lstStyle/>
          <a:p>
            <a:endParaRPr lang="en-US" altLang="zh-CN"/>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5989638" y="144462"/>
            <a:ext cx="533400" cy="244476"/>
          </a:xfrm>
        </p:spPr>
        <p:txBody>
          <a:bodyPr/>
          <a:lstStyle/>
          <a:p>
            <a:fld id="{EE3B7A2F-64F6-4B47-A499-6856A0AC5258}" type="slidenum">
              <a:rPr lang="zh-CN" altLang="en-US" smtClean="0"/>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a:solidFill>
                  <a:srgbClr val="FFFFFF"/>
                </a:solidFill>
              </a:defRPr>
            </a:lvl1pPr>
          </a:lstStyle>
          <a:p>
            <a:fld id="{FA85B6B6-6F9E-4B2A-8D5E-36CBEED6AA9E}" type="slidenum">
              <a:rPr lang="en-US" altLang="zh-CN" smtClean="0"/>
              <a:t>‹#›</a:t>
            </a:fld>
            <a:endParaRPr lang="en-US" altLang="zh-CN" dirty="0"/>
          </a:p>
        </p:txBody>
      </p:sp>
      <p:sp>
        <p:nvSpPr>
          <p:cNvPr id="8" name="内容占位符 7"/>
          <p:cNvSpPr>
            <a:spLocks noGrp="1"/>
          </p:cNvSpPr>
          <p:nvPr>
            <p:ph sz="quarter" idx="1"/>
          </p:nvPr>
        </p:nvSpPr>
        <p:spPr>
          <a:xfrm>
            <a:off x="612648" y="1600200"/>
            <a:ext cx="8153400" cy="4495800"/>
          </a:xfrm>
        </p:spPr>
        <p:txBody>
          <a:bodyPr/>
          <a:lstStyle>
            <a:lvl1pPr>
              <a:defRPr sz="2900">
                <a:latin typeface="+mn-ea"/>
                <a:ea typeface="+mn-ea"/>
              </a:defRPr>
            </a:lvl1pPr>
            <a:lvl2pPr>
              <a:defRPr sz="2600"/>
            </a:lvl2pPr>
            <a:lvl3pPr>
              <a:defRPr sz="2300"/>
            </a:lvl3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endParaRPr lang="en-US" altLang="zh-CN"/>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C15EABBA-4B45-4E61-A471-C40571EED80B}" type="slidenum">
              <a:rPr lang="zh-CN" altLang="en-US" smtClean="0"/>
              <a:pPr/>
              <a:t>‹#›</a:t>
            </a:fld>
            <a:endParaRPr lang="en-US" altLang="zh-CN"/>
          </a:p>
        </p:txBody>
      </p:sp>
      <p:sp>
        <p:nvSpPr>
          <p:cNvPr id="14" name="页脚占位符 13"/>
          <p:cNvSpPr>
            <a:spLocks noGrp="1"/>
          </p:cNvSpPr>
          <p:nvPr>
            <p:ph type="ftr" sz="quarter" idx="12"/>
          </p:nvPr>
        </p:nvSpPr>
        <p:spPr/>
        <p:txBody>
          <a:bodyPr/>
          <a:lstStyle/>
          <a:p>
            <a:endParaRPr lang="en-US" altLang="zh-CN"/>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日期占位符 7"/>
          <p:cNvSpPr>
            <a:spLocks noGrp="1"/>
          </p:cNvSpPr>
          <p:nvPr>
            <p:ph type="dt" sz="half" idx="15"/>
          </p:nvPr>
        </p:nvSpPr>
        <p:spPr/>
        <p:txBody>
          <a:bodyPr rtlCol="0"/>
          <a:lstStyle/>
          <a:p>
            <a:endParaRPr lang="en-US" altLang="zh-CN"/>
          </a:p>
        </p:txBody>
      </p:sp>
      <p:sp>
        <p:nvSpPr>
          <p:cNvPr id="10" name="灯片编号占位符 9"/>
          <p:cNvSpPr>
            <a:spLocks noGrp="1"/>
          </p:cNvSpPr>
          <p:nvPr>
            <p:ph type="sldNum" sz="quarter" idx="16"/>
          </p:nvPr>
        </p:nvSpPr>
        <p:spPr/>
        <p:txBody>
          <a:bodyPr rtlCol="0"/>
          <a:lstStyle/>
          <a:p>
            <a:fld id="{2245A839-5CB0-40AD-8603-69E7C64E4796}" type="slidenum">
              <a:rPr lang="zh-CN" altLang="en-US" smtClean="0"/>
              <a:pPr/>
              <a:t>‹#›</a:t>
            </a:fld>
            <a:endParaRPr lang="en-US" altLang="zh-CN"/>
          </a:p>
        </p:txBody>
      </p:sp>
      <p:sp>
        <p:nvSpPr>
          <p:cNvPr id="12" name="页脚占位符 11"/>
          <p:cNvSpPr>
            <a:spLocks noGrp="1"/>
          </p:cNvSpPr>
          <p:nvPr>
            <p:ph type="ftr" sz="quarter" idx="17"/>
          </p:nvPr>
        </p:nvSpPr>
        <p:spPr/>
        <p:txBody>
          <a:bodyPr rtlCol="0"/>
          <a:lstStyle/>
          <a:p>
            <a:endParaRPr lang="en-US" altLang="zh-C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5"/>
          </p:nvPr>
        </p:nvSpPr>
        <p:spPr/>
        <p:txBody>
          <a:bodyPr rtlCol="0"/>
          <a:lstStyle/>
          <a:p>
            <a:endParaRPr lang="en-US" altLang="zh-CN"/>
          </a:p>
        </p:txBody>
      </p:sp>
      <p:sp>
        <p:nvSpPr>
          <p:cNvPr id="12" name="灯片编号占位符 11"/>
          <p:cNvSpPr>
            <a:spLocks noGrp="1"/>
          </p:cNvSpPr>
          <p:nvPr>
            <p:ph type="sldNum" sz="quarter" idx="16"/>
          </p:nvPr>
        </p:nvSpPr>
        <p:spPr/>
        <p:txBody>
          <a:bodyPr rtlCol="0"/>
          <a:lstStyle/>
          <a:p>
            <a:fld id="{AEA9C790-E6EB-4309-87FF-EC3425992825}" type="slidenum">
              <a:rPr lang="zh-CN" altLang="en-US" smtClean="0"/>
              <a:pPr/>
              <a:t>‹#›</a:t>
            </a:fld>
            <a:endParaRPr lang="en-US" altLang="zh-CN"/>
          </a:p>
        </p:txBody>
      </p:sp>
      <p:sp>
        <p:nvSpPr>
          <p:cNvPr id="14" name="页脚占位符 13"/>
          <p:cNvSpPr>
            <a:spLocks noGrp="1"/>
          </p:cNvSpPr>
          <p:nvPr>
            <p:ph type="ftr" sz="quarter" idx="17"/>
          </p:nvPr>
        </p:nvSpPr>
        <p:spPr/>
        <p:txBody>
          <a:bodyPr rtlCol="0"/>
          <a:lstStyle/>
          <a:p>
            <a:endParaRPr lang="en-US" altLang="zh-CN"/>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lvl1pPr>
              <a:defRPr>
                <a:solidFill>
                  <a:srgbClr val="FFFFFF"/>
                </a:solidFill>
              </a:defRPr>
            </a:lvl1pPr>
          </a:lstStyle>
          <a:p>
            <a:fld id="{3F31E912-94E6-42F5-9385-BE8DC2030B46}" type="slidenum">
              <a:rPr lang="zh-CN" altLang="en-US"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89143468-510E-45F6-910F-947E72D1257B}" type="slidenum">
              <a:rPr lang="zh-CN" altLang="en-US"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lvl1pPr>
              <a:defRPr>
                <a:solidFill>
                  <a:srgbClr val="FFFFFF"/>
                </a:solidFill>
              </a:defRPr>
            </a:lvl1pPr>
          </a:lstStyle>
          <a:p>
            <a:fld id="{FC8B48BD-24CC-476E-84C5-44D6EF24A533}" type="slidenum">
              <a:rPr lang="zh-CN" altLang="en-US" smtClean="0"/>
              <a:pPr/>
              <a:t>‹#›</a:t>
            </a:fld>
            <a:endParaRPr lang="en-US" altLang="zh-CN"/>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endParaRPr lang="en-US" altLang="zh-CN"/>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833570FB-EDCF-43C2-A9D2-87C113876E0E}" type="slidenum">
              <a:rPr lang="zh-CN" altLang="en-US" smtClean="0"/>
              <a:pPr/>
              <a:t>‹#›</a:t>
            </a:fld>
            <a:endParaRPr lang="en-US" altLang="zh-CN"/>
          </a:p>
        </p:txBody>
      </p:sp>
      <p:sp>
        <p:nvSpPr>
          <p:cNvPr id="14" name="页脚占位符 13"/>
          <p:cNvSpPr>
            <a:spLocks noGrp="1"/>
          </p:cNvSpPr>
          <p:nvPr>
            <p:ph type="ftr" sz="quarter" idx="12"/>
          </p:nvPr>
        </p:nvSpPr>
        <p:spPr>
          <a:xfrm>
            <a:off x="1600200" y="6248206"/>
            <a:ext cx="4572000" cy="365125"/>
          </a:xfrm>
        </p:spPr>
        <p:txBody>
          <a:bodyPr rtlCol="0"/>
          <a:lstStyle/>
          <a:p>
            <a:endParaRPr lang="en-US" altLang="zh-CN"/>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smtClean="0"/>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endParaRPr lang="en-US" altLang="zh-CN"/>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ltLang="zh-CN"/>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254F9F96-B12D-4EA8-9602-B427F89B89CF}" type="slidenum">
              <a:rPr lang="zh-CN" altLang="en-US" smtClean="0"/>
              <a:pPr/>
              <a:t>‹#›</a:t>
            </a:fld>
            <a:endParaRPr lang="en-US" altLang="zh-CN" dirty="0"/>
          </a:p>
        </p:txBody>
      </p:sp>
    </p:spTree>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iming>
    <p:tnLst>
      <p:par>
        <p:cTn id="1" dur="indefinite" restart="never" nodeType="tmRoot"/>
      </p:par>
    </p:tnLst>
  </p:timing>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5.xml"/><Relationship Id="rId7" Type="http://schemas.openxmlformats.org/officeDocument/2006/relationships/slide" Target="slide14.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8.xml"/><Relationship Id="rId5" Type="http://schemas.openxmlformats.org/officeDocument/2006/relationships/slide" Target="slide10.xml"/><Relationship Id="rId10" Type="http://schemas.openxmlformats.org/officeDocument/2006/relationships/slide" Target="slide26.xml"/><Relationship Id="rId4" Type="http://schemas.openxmlformats.org/officeDocument/2006/relationships/slide" Target="slide8.xml"/><Relationship Id="rId9" Type="http://schemas.openxmlformats.org/officeDocument/2006/relationships/slide" Target="slide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ctrTitle"/>
          </p:nvPr>
        </p:nvSpPr>
        <p:spPr>
          <a:xfrm>
            <a:off x="16768" y="4077072"/>
            <a:ext cx="8822432" cy="1142256"/>
          </a:xfrm>
        </p:spPr>
        <p:txBody>
          <a:bodyPr>
            <a:normAutofit/>
          </a:bodyPr>
          <a:lstStyle/>
          <a:p>
            <a:pPr algn="ctr"/>
            <a:r>
              <a:rPr lang="zh-CN" altLang="zh-CN" dirty="0"/>
              <a:t>第</a:t>
            </a:r>
            <a:r>
              <a:rPr lang="en-US" altLang="zh-CN" dirty="0"/>
              <a:t>11</a:t>
            </a:r>
            <a:r>
              <a:rPr lang="zh-CN" altLang="zh-CN" dirty="0"/>
              <a:t>章</a:t>
            </a:r>
            <a:r>
              <a:rPr lang="en-US" altLang="zh-CN" dirty="0"/>
              <a:t>  </a:t>
            </a:r>
            <a:r>
              <a:rPr lang="zh-CN" altLang="zh-CN" dirty="0"/>
              <a:t>网站导航</a:t>
            </a:r>
            <a:endParaRPr lang="zh-CN" altLang="en-US" dirty="0"/>
          </a:p>
        </p:txBody>
      </p:sp>
      <p:sp>
        <p:nvSpPr>
          <p:cNvPr id="404483" name="Rectangle 3"/>
          <p:cNvSpPr>
            <a:spLocks noGrp="1" noChangeArrowheads="1"/>
          </p:cNvSpPr>
          <p:nvPr>
            <p:ph type="subTitle" idx="1"/>
          </p:nvPr>
        </p:nvSpPr>
        <p:spPr/>
        <p:txBody>
          <a:bodyPr/>
          <a:lstStyle/>
          <a:p>
            <a:pPr algn="r"/>
            <a:r>
              <a:rPr lang="zh-CN" altLang="en-US"/>
              <a:t>沈士根、叶晓彤</a:t>
            </a:r>
            <a:endParaRPr lang="zh-CN" altLang="en-US" dirty="0"/>
          </a:p>
        </p:txBody>
      </p:sp>
      <p:sp>
        <p:nvSpPr>
          <p:cNvPr id="4" name="Rectangle 2"/>
          <p:cNvSpPr txBox="1">
            <a:spLocks noChangeArrowheads="1"/>
          </p:cNvSpPr>
          <p:nvPr/>
        </p:nvSpPr>
        <p:spPr>
          <a:xfrm>
            <a:off x="16768" y="32657"/>
            <a:ext cx="2971056" cy="732047"/>
          </a:xfrm>
          <a:prstGeom prst="rect">
            <a:avLst/>
          </a:prstGeom>
        </p:spPr>
        <p:txBody>
          <a:bodyPr vert="horz" anchor="b">
            <a:normAutofit fontScale="92500"/>
          </a:bodyPr>
          <a:lstStyle>
            <a:lvl1pPr algn="l" rtl="0" eaLnBrk="1" latinLnBrk="0" hangingPunct="1">
              <a:spcBef>
                <a:spcPct val="0"/>
              </a:spcBef>
              <a:buNone/>
              <a:defRPr kumimoji="0" sz="4400" kern="1200" cap="none" baseline="0">
                <a:solidFill>
                  <a:schemeClr val="tx2"/>
                </a:solidFill>
                <a:latin typeface="+mj-lt"/>
                <a:ea typeface="+mj-ea"/>
                <a:cs typeface="+mj-cs"/>
              </a:defRPr>
            </a:lvl1pPr>
          </a:lstStyle>
          <a:p>
            <a:pPr algn="ctr"/>
            <a:r>
              <a:rPr lang="zh-CN" altLang="en-US" sz="3200" dirty="0" smtClean="0"/>
              <a:t>清华大学出版社</a:t>
            </a:r>
            <a:endParaRPr lang="zh-CN" altLang="en-US" sz="3200" dirty="0"/>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fontScale="90000"/>
          </a:bodyPr>
          <a:lstStyle/>
          <a:p>
            <a:pPr algn="just"/>
            <a:r>
              <a:rPr lang="en-US" altLang="zh-CN" dirty="0"/>
              <a:t>11.2  </a:t>
            </a:r>
            <a:r>
              <a:rPr lang="en-US" altLang="zh-CN" dirty="0" err="1"/>
              <a:t>SiteMapPath</a:t>
            </a:r>
            <a:r>
              <a:rPr lang="zh-CN" altLang="zh-CN" dirty="0"/>
              <a:t>控件显示导航</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10</a:t>
            </a:fld>
            <a:endParaRPr lang="en-US" altLang="zh-CN"/>
          </a:p>
        </p:txBody>
      </p:sp>
      <p:sp>
        <p:nvSpPr>
          <p:cNvPr id="2" name="内容占位符 1"/>
          <p:cNvSpPr>
            <a:spLocks noGrp="1"/>
          </p:cNvSpPr>
          <p:nvPr>
            <p:ph sz="quarter" idx="1"/>
          </p:nvPr>
        </p:nvSpPr>
        <p:spPr/>
        <p:txBody>
          <a:bodyPr/>
          <a:lstStyle/>
          <a:p>
            <a:r>
              <a:rPr lang="zh-CN" altLang="zh-CN" dirty="0" smtClean="0"/>
              <a:t>面包屑导航</a:t>
            </a:r>
            <a:r>
              <a:rPr lang="zh-CN" altLang="en-US" dirty="0" smtClean="0"/>
              <a:t>：</a:t>
            </a:r>
            <a:r>
              <a:rPr lang="zh-CN" altLang="zh-CN" dirty="0" smtClean="0"/>
              <a:t>当前</a:t>
            </a:r>
            <a:r>
              <a:rPr lang="zh-CN" altLang="zh-CN" dirty="0"/>
              <a:t>页面位于当前网站层次结构中哪个位置</a:t>
            </a:r>
            <a:r>
              <a:rPr lang="zh-CN" altLang="zh-CN" dirty="0" smtClean="0"/>
              <a:t>的</a:t>
            </a:r>
            <a:r>
              <a:rPr lang="zh-CN" altLang="en-US" dirty="0" smtClean="0"/>
              <a:t>导航。</a:t>
            </a:r>
            <a:endParaRPr lang="en-US" altLang="zh-CN" dirty="0" smtClean="0"/>
          </a:p>
          <a:p>
            <a:r>
              <a:rPr lang="en-US" altLang="zh-CN" dirty="0" err="1"/>
              <a:t>SiteMapPath</a:t>
            </a:r>
            <a:r>
              <a:rPr lang="zh-CN" altLang="zh-CN" dirty="0"/>
              <a:t>控件</a:t>
            </a:r>
            <a:r>
              <a:rPr lang="zh-CN" altLang="zh-CN" dirty="0" smtClean="0"/>
              <a:t>可</a:t>
            </a:r>
            <a:r>
              <a:rPr lang="zh-CN" altLang="zh-CN" dirty="0"/>
              <a:t>自动实现面包屑</a:t>
            </a:r>
            <a:r>
              <a:rPr lang="zh-CN" altLang="zh-CN" dirty="0" smtClean="0"/>
              <a:t>功能。</a:t>
            </a:r>
            <a:endParaRPr lang="en-US" altLang="zh-CN" dirty="0" smtClean="0"/>
          </a:p>
          <a:p>
            <a:r>
              <a:rPr lang="zh-CN" altLang="zh-CN" dirty="0" smtClean="0"/>
              <a:t>不</a:t>
            </a:r>
            <a:r>
              <a:rPr lang="zh-CN" altLang="zh-CN" dirty="0"/>
              <a:t>需要数据源控件，就可以自动绑定网站地图文件</a:t>
            </a:r>
            <a:r>
              <a:rPr lang="en-US" altLang="zh-CN" dirty="0" err="1"/>
              <a:t>Web.sitemap</a:t>
            </a:r>
            <a:r>
              <a:rPr lang="zh-CN" altLang="zh-CN" dirty="0" smtClean="0"/>
              <a:t>。</a:t>
            </a:r>
            <a:endParaRPr lang="en-US" altLang="zh-CN" dirty="0" smtClean="0"/>
          </a:p>
          <a:p>
            <a:r>
              <a:rPr lang="zh-CN" altLang="zh-CN" dirty="0" smtClean="0"/>
              <a:t>最好将</a:t>
            </a:r>
            <a:r>
              <a:rPr lang="en-US" altLang="zh-CN" dirty="0" err="1"/>
              <a:t>SiteMapPath</a:t>
            </a:r>
            <a:r>
              <a:rPr lang="zh-CN" altLang="zh-CN" dirty="0"/>
              <a:t>控件添加到母版页中，以便实现统一的网站导航界面</a:t>
            </a:r>
            <a:r>
              <a:rPr lang="zh-CN" altLang="zh-CN" dirty="0" smtClean="0"/>
              <a:t>。</a:t>
            </a:r>
            <a:endParaRPr lang="en-US" altLang="zh-CN" dirty="0" smtClean="0"/>
          </a:p>
          <a:p>
            <a:endParaRPr lang="zh-CN" altLang="en-US" dirty="0"/>
          </a:p>
        </p:txBody>
      </p:sp>
    </p:spTree>
    <p:extLst>
      <p:ext uri="{BB962C8B-B14F-4D97-AF65-F5344CB8AC3E}">
        <p14:creationId xmlns:p14="http://schemas.microsoft.com/office/powerpoint/2010/main" val="525817145"/>
      </p:ext>
    </p:extLst>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a:bodyPr>
          <a:lstStyle/>
          <a:p>
            <a:pPr algn="just"/>
            <a:r>
              <a:rPr lang="en-US" altLang="zh-CN" dirty="0"/>
              <a:t> </a:t>
            </a:r>
            <a:r>
              <a:rPr lang="en-US" altLang="zh-CN" dirty="0" err="1"/>
              <a:t>SiteMapPath</a:t>
            </a:r>
            <a:r>
              <a:rPr lang="zh-CN" altLang="zh-CN" dirty="0"/>
              <a:t>控件的常用属性</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11</a:t>
            </a:fld>
            <a:endParaRPr lang="en-US" altLang="zh-CN"/>
          </a:p>
        </p:txBody>
      </p:sp>
      <p:graphicFrame>
        <p:nvGraphicFramePr>
          <p:cNvPr id="3" name="内容占位符 2"/>
          <p:cNvGraphicFramePr>
            <a:graphicFrameLocks noGrp="1"/>
          </p:cNvGraphicFramePr>
          <p:nvPr>
            <p:ph sz="quarter" idx="1"/>
            <p:extLst>
              <p:ext uri="{D42A27DB-BD31-4B8C-83A1-F6EECF244321}">
                <p14:modId xmlns:p14="http://schemas.microsoft.com/office/powerpoint/2010/main" val="2996888749"/>
              </p:ext>
            </p:extLst>
          </p:nvPr>
        </p:nvGraphicFramePr>
        <p:xfrm>
          <a:off x="612775" y="1196750"/>
          <a:ext cx="8153400" cy="5472610"/>
        </p:xfrm>
        <a:graphic>
          <a:graphicData uri="http://schemas.openxmlformats.org/drawingml/2006/table">
            <a:tbl>
              <a:tblPr firstRow="1" bandRow="1">
                <a:tableStyleId>{5C22544A-7EE6-4342-B048-85BDC9FD1C3A}</a:tableStyleId>
              </a:tblPr>
              <a:tblGrid>
                <a:gridCol w="3671193"/>
                <a:gridCol w="4482207"/>
              </a:tblGrid>
              <a:tr h="1094522">
                <a:tc>
                  <a:txBody>
                    <a:bodyPr/>
                    <a:lstStyle/>
                    <a:p>
                      <a:pPr algn="ctr">
                        <a:spcAft>
                          <a:spcPts val="0"/>
                        </a:spcAft>
                      </a:pPr>
                      <a:r>
                        <a:rPr lang="zh-CN" sz="2800" kern="100" dirty="0">
                          <a:effectLst/>
                          <a:latin typeface="Times New Roman"/>
                          <a:ea typeface="黑体"/>
                        </a:rPr>
                        <a:t>属性</a:t>
                      </a:r>
                    </a:p>
                  </a:txBody>
                  <a:tcPr marL="68580" marR="68580" marT="0" marB="0" anchor="ctr"/>
                </a:tc>
                <a:tc>
                  <a:txBody>
                    <a:bodyPr/>
                    <a:lstStyle/>
                    <a:p>
                      <a:pPr algn="ctr">
                        <a:spcAft>
                          <a:spcPts val="0"/>
                        </a:spcAft>
                      </a:pPr>
                      <a:r>
                        <a:rPr lang="zh-CN" sz="2800" kern="100">
                          <a:effectLst/>
                          <a:latin typeface="Times New Roman"/>
                          <a:ea typeface="黑体"/>
                        </a:rPr>
                        <a:t>说明</a:t>
                      </a:r>
                    </a:p>
                  </a:txBody>
                  <a:tcPr marL="68580" marR="68580" marT="0" marB="0" anchor="ctr"/>
                </a:tc>
              </a:tr>
              <a:tr h="1094522">
                <a:tc>
                  <a:txBody>
                    <a:bodyPr/>
                    <a:lstStyle/>
                    <a:p>
                      <a:pPr>
                        <a:spcAft>
                          <a:spcPts val="0"/>
                        </a:spcAft>
                      </a:pPr>
                      <a:r>
                        <a:rPr lang="en-US" sz="2800" kern="100" dirty="0" err="1">
                          <a:effectLst/>
                          <a:latin typeface="Times New Roman"/>
                          <a:ea typeface="宋体"/>
                        </a:rPr>
                        <a:t>ParentLevelsDisplayed</a:t>
                      </a:r>
                      <a:endParaRPr lang="zh-CN" sz="2800" kern="100" dirty="0">
                        <a:effectLst/>
                        <a:latin typeface="Times New Roman"/>
                        <a:ea typeface="宋体"/>
                      </a:endParaRPr>
                    </a:p>
                  </a:txBody>
                  <a:tcPr marL="68580" marR="68580" marT="0" marB="0" anchor="ctr"/>
                </a:tc>
                <a:tc>
                  <a:txBody>
                    <a:bodyPr/>
                    <a:lstStyle/>
                    <a:p>
                      <a:pPr>
                        <a:spcAft>
                          <a:spcPts val="0"/>
                        </a:spcAft>
                      </a:pPr>
                      <a:r>
                        <a:rPr lang="zh-CN" sz="2800" kern="100">
                          <a:effectLst/>
                          <a:latin typeface="Times New Roman"/>
                          <a:ea typeface="宋体"/>
                        </a:rPr>
                        <a:t>获取或设置相对于当前显示节点的父节点级别数</a:t>
                      </a:r>
                    </a:p>
                  </a:txBody>
                  <a:tcPr marL="68580" marR="68580" marT="0" marB="0" anchor="ctr"/>
                </a:tc>
              </a:tr>
              <a:tr h="1094522">
                <a:tc>
                  <a:txBody>
                    <a:bodyPr/>
                    <a:lstStyle/>
                    <a:p>
                      <a:pPr>
                        <a:spcAft>
                          <a:spcPts val="0"/>
                        </a:spcAft>
                      </a:pPr>
                      <a:r>
                        <a:rPr lang="en-US" sz="2800" kern="100" dirty="0" err="1">
                          <a:effectLst/>
                          <a:latin typeface="Times New Roman"/>
                          <a:ea typeface="宋体"/>
                        </a:rPr>
                        <a:t>PathDirection</a:t>
                      </a:r>
                      <a:endParaRPr lang="zh-CN" sz="2800" kern="100" dirty="0">
                        <a:effectLst/>
                        <a:latin typeface="Times New Roman"/>
                        <a:ea typeface="宋体"/>
                      </a:endParaRPr>
                    </a:p>
                  </a:txBody>
                  <a:tcPr marL="68580" marR="68580" marT="0" marB="0" anchor="ctr"/>
                </a:tc>
                <a:tc>
                  <a:txBody>
                    <a:bodyPr/>
                    <a:lstStyle/>
                    <a:p>
                      <a:pPr>
                        <a:spcAft>
                          <a:spcPts val="0"/>
                        </a:spcAft>
                      </a:pPr>
                      <a:r>
                        <a:rPr lang="zh-CN" sz="2800" kern="100" dirty="0">
                          <a:effectLst/>
                          <a:latin typeface="Times New Roman"/>
                          <a:ea typeface="宋体"/>
                        </a:rPr>
                        <a:t>获取或设置导航路径节点的呈现顺序</a:t>
                      </a:r>
                    </a:p>
                  </a:txBody>
                  <a:tcPr marL="68580" marR="68580" marT="0" marB="0" anchor="ctr"/>
                </a:tc>
              </a:tr>
              <a:tr h="1094522">
                <a:tc>
                  <a:txBody>
                    <a:bodyPr/>
                    <a:lstStyle/>
                    <a:p>
                      <a:pPr>
                        <a:spcAft>
                          <a:spcPts val="0"/>
                        </a:spcAft>
                      </a:pPr>
                      <a:r>
                        <a:rPr lang="en-US" sz="2800" kern="100">
                          <a:effectLst/>
                          <a:latin typeface="Times New Roman"/>
                          <a:ea typeface="宋体"/>
                        </a:rPr>
                        <a:t>PathSeparator</a:t>
                      </a:r>
                      <a:endParaRPr lang="zh-CN" sz="2800" kern="100">
                        <a:effectLst/>
                        <a:latin typeface="Times New Roman"/>
                        <a:ea typeface="宋体"/>
                      </a:endParaRPr>
                    </a:p>
                  </a:txBody>
                  <a:tcPr marL="68580" marR="68580" marT="0" marB="0" anchor="ctr"/>
                </a:tc>
                <a:tc>
                  <a:txBody>
                    <a:bodyPr/>
                    <a:lstStyle/>
                    <a:p>
                      <a:pPr>
                        <a:spcAft>
                          <a:spcPts val="0"/>
                        </a:spcAft>
                      </a:pPr>
                      <a:r>
                        <a:rPr lang="zh-CN" sz="2800" kern="100" dirty="0">
                          <a:effectLst/>
                          <a:latin typeface="Times New Roman"/>
                          <a:ea typeface="宋体"/>
                        </a:rPr>
                        <a:t>获取或设置一个符号，用于分隔网站的导航路径</a:t>
                      </a:r>
                    </a:p>
                  </a:txBody>
                  <a:tcPr marL="68580" marR="68580" marT="0" marB="0" anchor="ctr"/>
                </a:tc>
              </a:tr>
              <a:tr h="1094522">
                <a:tc>
                  <a:txBody>
                    <a:bodyPr/>
                    <a:lstStyle/>
                    <a:p>
                      <a:pPr>
                        <a:spcAft>
                          <a:spcPts val="0"/>
                        </a:spcAft>
                      </a:pPr>
                      <a:r>
                        <a:rPr lang="en-US" sz="2800" u="none" strike="noStrike" kern="100" dirty="0" err="1">
                          <a:effectLst/>
                          <a:latin typeface="Times New Roman"/>
                          <a:ea typeface="宋体"/>
                        </a:rPr>
                        <a:t>PathSeparatorTemplate</a:t>
                      </a:r>
                      <a:endParaRPr lang="zh-CN" sz="2800" kern="100" dirty="0">
                        <a:effectLst/>
                        <a:latin typeface="Times New Roman"/>
                        <a:ea typeface="宋体"/>
                      </a:endParaRPr>
                    </a:p>
                  </a:txBody>
                  <a:tcPr marL="68580" marR="68580" marT="0" marB="0" anchor="ctr"/>
                </a:tc>
                <a:tc>
                  <a:txBody>
                    <a:bodyPr/>
                    <a:lstStyle/>
                    <a:p>
                      <a:pPr>
                        <a:spcAft>
                          <a:spcPts val="0"/>
                        </a:spcAft>
                      </a:pPr>
                      <a:r>
                        <a:rPr lang="zh-CN" sz="2800" kern="100" dirty="0">
                          <a:effectLst/>
                          <a:latin typeface="Times New Roman"/>
                          <a:ea typeface="宋体"/>
                        </a:rPr>
                        <a:t>获取或设置一个控件模板，用于分隔网站的导航路径</a:t>
                      </a:r>
                    </a:p>
                  </a:txBody>
                  <a:tcPr marL="68580" marR="68580" marT="0" marB="0" anchor="ctr"/>
                </a:tc>
              </a:tr>
            </a:tbl>
          </a:graphicData>
        </a:graphic>
      </p:graphicFrame>
    </p:spTree>
    <p:extLst>
      <p:ext uri="{BB962C8B-B14F-4D97-AF65-F5344CB8AC3E}">
        <p14:creationId xmlns:p14="http://schemas.microsoft.com/office/powerpoint/2010/main" val="1746571922"/>
      </p:ext>
    </p:extLst>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fontScale="90000"/>
          </a:bodyPr>
          <a:lstStyle/>
          <a:p>
            <a:pPr algn="just"/>
            <a:r>
              <a:rPr lang="zh-CN" altLang="zh-CN" dirty="0"/>
              <a:t>实例</a:t>
            </a:r>
            <a:r>
              <a:rPr lang="en-US" altLang="zh-CN" dirty="0"/>
              <a:t>11-3  </a:t>
            </a:r>
            <a:r>
              <a:rPr lang="zh-CN" altLang="zh-CN" dirty="0"/>
              <a:t>利用</a:t>
            </a:r>
            <a:r>
              <a:rPr lang="en-US" altLang="zh-CN" dirty="0" err="1"/>
              <a:t>SiteMapPath</a:t>
            </a:r>
            <a:r>
              <a:rPr lang="zh-CN" altLang="zh-CN" dirty="0"/>
              <a:t>控件显示导航</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12</a:t>
            </a:fld>
            <a:endParaRPr lang="en-US" altLang="zh-CN"/>
          </a:p>
        </p:txBody>
      </p:sp>
      <p:sp>
        <p:nvSpPr>
          <p:cNvPr id="420867" name="Rectangle 3"/>
          <p:cNvSpPr>
            <a:spLocks noGrp="1" noChangeArrowheads="1"/>
          </p:cNvSpPr>
          <p:nvPr>
            <p:ph sz="quarter" idx="1"/>
          </p:nvPr>
        </p:nvSpPr>
        <p:spPr/>
        <p:txBody>
          <a:bodyPr>
            <a:normAutofit/>
          </a:bodyPr>
          <a:lstStyle/>
          <a:p>
            <a:r>
              <a:rPr lang="zh-CN" altLang="zh-CN" dirty="0"/>
              <a:t>本实例利用</a:t>
            </a:r>
            <a:r>
              <a:rPr lang="en-US" altLang="zh-CN" dirty="0" err="1"/>
              <a:t>SiteMapPath</a:t>
            </a:r>
            <a:r>
              <a:rPr lang="zh-CN" altLang="zh-CN" dirty="0"/>
              <a:t>控件显示网站导航</a:t>
            </a:r>
            <a:r>
              <a:rPr lang="zh-CN" altLang="zh-CN" dirty="0" smtClean="0"/>
              <a:t>。</a:t>
            </a:r>
            <a:endParaRPr lang="en-US" altLang="zh-CN" dirty="0" smtClean="0"/>
          </a:p>
          <a:p>
            <a:r>
              <a:rPr lang="zh-CN" altLang="zh-CN" dirty="0"/>
              <a:t>源程序：</a:t>
            </a:r>
            <a:r>
              <a:rPr lang="en-US" altLang="zh-CN" dirty="0"/>
              <a:t>Hardware.aspx</a:t>
            </a:r>
            <a:endParaRPr lang="zh-CN" altLang="zh-CN" dirty="0"/>
          </a:p>
        </p:txBody>
      </p:sp>
    </p:spTree>
    <p:extLst>
      <p:ext uri="{BB962C8B-B14F-4D97-AF65-F5344CB8AC3E}">
        <p14:creationId xmlns:p14="http://schemas.microsoft.com/office/powerpoint/2010/main" val="464599778"/>
      </p:ext>
    </p:extLst>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a:bodyPr>
          <a:lstStyle/>
          <a:p>
            <a:pPr algn="just"/>
            <a:r>
              <a:rPr lang="en-US" altLang="zh-CN" dirty="0"/>
              <a:t>11.3  </a:t>
            </a:r>
            <a:r>
              <a:rPr lang="en-US" altLang="zh-CN" dirty="0" err="1"/>
              <a:t>TreeView</a:t>
            </a:r>
            <a:r>
              <a:rPr lang="zh-CN" altLang="zh-CN" dirty="0"/>
              <a:t>控件显示导航</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13</a:t>
            </a:fld>
            <a:endParaRPr lang="en-US" altLang="zh-CN"/>
          </a:p>
        </p:txBody>
      </p:sp>
      <p:sp>
        <p:nvSpPr>
          <p:cNvPr id="2" name="内容占位符 1"/>
          <p:cNvSpPr>
            <a:spLocks noGrp="1"/>
          </p:cNvSpPr>
          <p:nvPr>
            <p:ph sz="quarter" idx="1"/>
          </p:nvPr>
        </p:nvSpPr>
        <p:spPr/>
        <p:txBody>
          <a:bodyPr>
            <a:normAutofit/>
          </a:bodyPr>
          <a:lstStyle/>
          <a:p>
            <a:r>
              <a:rPr lang="zh-CN" altLang="zh-CN" dirty="0"/>
              <a:t>用于以树形结构显示分层数据的情形</a:t>
            </a:r>
            <a:r>
              <a:rPr lang="zh-CN" altLang="zh-CN" dirty="0" smtClean="0"/>
              <a:t>。</a:t>
            </a:r>
            <a:endParaRPr lang="en-US" altLang="zh-CN" dirty="0" smtClean="0"/>
          </a:p>
          <a:p>
            <a:r>
              <a:rPr lang="zh-CN" altLang="zh-CN" dirty="0" smtClean="0"/>
              <a:t>可以</a:t>
            </a:r>
            <a:r>
              <a:rPr lang="zh-CN" altLang="zh-CN" dirty="0"/>
              <a:t>实现网站导航，也可以用来显示</a:t>
            </a:r>
            <a:r>
              <a:rPr lang="en-US" altLang="zh-CN" dirty="0"/>
              <a:t>XML</a:t>
            </a:r>
            <a:r>
              <a:rPr lang="zh-CN" altLang="zh-CN" dirty="0"/>
              <a:t>、表格或关系数据。</a:t>
            </a:r>
          </a:p>
        </p:txBody>
      </p:sp>
    </p:spTree>
    <p:extLst>
      <p:ext uri="{BB962C8B-B14F-4D97-AF65-F5344CB8AC3E}">
        <p14:creationId xmlns:p14="http://schemas.microsoft.com/office/powerpoint/2010/main" val="2825763237"/>
      </p:ext>
    </p:extLst>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a:xfrm>
            <a:off x="539552" y="188640"/>
            <a:ext cx="8153400" cy="990600"/>
          </a:xfrm>
        </p:spPr>
        <p:txBody>
          <a:bodyPr>
            <a:normAutofit/>
          </a:bodyPr>
          <a:lstStyle/>
          <a:p>
            <a:pPr algn="just"/>
            <a:r>
              <a:rPr lang="en-US" altLang="zh-CN" dirty="0"/>
              <a:t>11.3.1  </a:t>
            </a:r>
            <a:r>
              <a:rPr lang="en-US" altLang="zh-CN" dirty="0" err="1"/>
              <a:t>TreeView</a:t>
            </a:r>
            <a:r>
              <a:rPr lang="zh-CN" altLang="zh-CN" dirty="0"/>
              <a:t>控件</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3645B555-5B7E-4B76-8ECA-0CBE36CC3FC9}" type="slidenum">
              <a:rPr lang="zh-CN" altLang="en-US"/>
              <a:pPr/>
              <a:t>14</a:t>
            </a:fld>
            <a:endParaRPr lang="en-US" altLang="zh-CN"/>
          </a:p>
        </p:txBody>
      </p:sp>
      <p:sp>
        <p:nvSpPr>
          <p:cNvPr id="2" name="内容占位符 1"/>
          <p:cNvSpPr>
            <a:spLocks noGrp="1"/>
          </p:cNvSpPr>
          <p:nvPr>
            <p:ph sz="quarter" idx="1"/>
          </p:nvPr>
        </p:nvSpPr>
        <p:spPr/>
        <p:txBody>
          <a:bodyPr>
            <a:normAutofit/>
          </a:bodyPr>
          <a:lstStyle/>
          <a:p>
            <a:r>
              <a:rPr lang="zh-CN" altLang="zh-CN" dirty="0"/>
              <a:t>每个项都称为一个节点，每一个节点都是一个</a:t>
            </a:r>
            <a:r>
              <a:rPr lang="en-US" altLang="zh-CN" dirty="0" err="1"/>
              <a:t>TreeNode</a:t>
            </a:r>
            <a:r>
              <a:rPr lang="zh-CN" altLang="zh-CN" dirty="0"/>
              <a:t>对象</a:t>
            </a:r>
            <a:r>
              <a:rPr lang="zh-CN" altLang="zh-CN" dirty="0" smtClean="0"/>
              <a:t>。</a:t>
            </a:r>
            <a:endParaRPr lang="en-US" altLang="zh-CN" dirty="0" smtClean="0"/>
          </a:p>
          <a:p>
            <a:r>
              <a:rPr lang="zh-CN" altLang="zh-CN" dirty="0" smtClean="0"/>
              <a:t>节点</a:t>
            </a:r>
            <a:r>
              <a:rPr lang="zh-CN" altLang="zh-CN" dirty="0"/>
              <a:t>分为根节点、父节点、子节点和叶节点</a:t>
            </a:r>
            <a:r>
              <a:rPr lang="zh-CN" altLang="zh-CN" dirty="0" smtClean="0"/>
              <a:t>。</a:t>
            </a:r>
            <a:endParaRPr lang="en-US" altLang="zh-CN" dirty="0" smtClean="0"/>
          </a:p>
          <a:p>
            <a:r>
              <a:rPr lang="zh-CN" altLang="zh-CN" dirty="0" smtClean="0"/>
              <a:t>最</a:t>
            </a:r>
            <a:r>
              <a:rPr lang="zh-CN" altLang="zh-CN" dirty="0"/>
              <a:t>上层的节点是根节点，可以有多个根节点</a:t>
            </a:r>
            <a:r>
              <a:rPr lang="zh-CN" altLang="zh-CN" dirty="0" smtClean="0"/>
              <a:t>。</a:t>
            </a:r>
            <a:endParaRPr lang="en-US" altLang="zh-CN" dirty="0" smtClean="0"/>
          </a:p>
          <a:p>
            <a:r>
              <a:rPr lang="zh-CN" altLang="zh-CN" dirty="0" smtClean="0"/>
              <a:t>没有</a:t>
            </a:r>
            <a:r>
              <a:rPr lang="zh-CN" altLang="zh-CN" dirty="0"/>
              <a:t>子节点的节点是叶节点</a:t>
            </a:r>
            <a:r>
              <a:rPr lang="zh-CN" altLang="zh-CN" dirty="0" smtClean="0"/>
              <a:t>。</a:t>
            </a:r>
            <a:endParaRPr lang="en-US" altLang="zh-CN" dirty="0" smtClean="0"/>
          </a:p>
          <a:p>
            <a:r>
              <a:rPr lang="zh-CN" altLang="zh-CN" dirty="0"/>
              <a:t>每个节点实际上都是</a:t>
            </a:r>
            <a:r>
              <a:rPr lang="en-US" altLang="zh-CN" dirty="0" err="1"/>
              <a:t>TreeNode</a:t>
            </a:r>
            <a:r>
              <a:rPr lang="zh-CN" altLang="zh-CN" dirty="0"/>
              <a:t>类</a:t>
            </a:r>
            <a:r>
              <a:rPr lang="zh-CN" altLang="zh-CN" dirty="0" smtClean="0"/>
              <a:t>对象</a:t>
            </a:r>
            <a:r>
              <a:rPr lang="zh-CN" altLang="en-US" dirty="0" smtClean="0"/>
              <a:t>。</a:t>
            </a:r>
            <a:endParaRPr lang="en-US" altLang="zh-CN" dirty="0" smtClean="0"/>
          </a:p>
        </p:txBody>
      </p:sp>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normAutofit/>
          </a:bodyPr>
          <a:lstStyle/>
          <a:p>
            <a:pPr algn="just"/>
            <a:r>
              <a:rPr lang="en-US" altLang="zh-CN" dirty="0" err="1"/>
              <a:t>TreeView</a:t>
            </a:r>
            <a:r>
              <a:rPr lang="zh-CN" altLang="zh-CN" dirty="0"/>
              <a:t>控件常用属性</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069DB6C2-FD94-41D7-8F43-C1085C9034DF}" type="slidenum">
              <a:rPr lang="zh-CN" altLang="en-US"/>
              <a:pPr/>
              <a:t>15</a:t>
            </a:fld>
            <a:endParaRPr lang="en-US" altLang="zh-CN"/>
          </a:p>
        </p:txBody>
      </p:sp>
      <p:sp>
        <p:nvSpPr>
          <p:cNvPr id="3" name="内容占位符 2"/>
          <p:cNvSpPr>
            <a:spLocks noGrp="1"/>
          </p:cNvSpPr>
          <p:nvPr>
            <p:ph sz="quarter" idx="1"/>
          </p:nvPr>
        </p:nvSpPr>
        <p:spPr/>
        <p:txBody>
          <a:bodyPr>
            <a:normAutofit fontScale="92500"/>
          </a:bodyPr>
          <a:lstStyle/>
          <a:p>
            <a:r>
              <a:rPr lang="en-US" altLang="zh-CN" dirty="0" err="1"/>
              <a:t>CheckedNodes</a:t>
            </a:r>
            <a:r>
              <a:rPr lang="zh-CN" altLang="zh-CN" dirty="0"/>
              <a:t>：获取选中了节点前复选框的节点集合。</a:t>
            </a:r>
          </a:p>
          <a:p>
            <a:r>
              <a:rPr lang="en-US" altLang="zh-CN" dirty="0" err="1"/>
              <a:t>CollapseImageUrl</a:t>
            </a:r>
            <a:r>
              <a:rPr lang="zh-CN" altLang="zh-CN" dirty="0"/>
              <a:t>：节点折叠后用于显示图片的</a:t>
            </a:r>
            <a:r>
              <a:rPr lang="en-US" altLang="zh-CN" dirty="0"/>
              <a:t>URL</a:t>
            </a:r>
            <a:r>
              <a:rPr lang="zh-CN" altLang="zh-CN" dirty="0"/>
              <a:t>。</a:t>
            </a:r>
          </a:p>
          <a:p>
            <a:r>
              <a:rPr lang="en-US" altLang="zh-CN" dirty="0" err="1"/>
              <a:t>EnableClientScript</a:t>
            </a:r>
            <a:r>
              <a:rPr lang="zh-CN" altLang="zh-CN" dirty="0"/>
              <a:t>：是否允许在客户端处理展开和折叠事件。</a:t>
            </a:r>
          </a:p>
          <a:p>
            <a:r>
              <a:rPr lang="en-US" altLang="zh-CN" dirty="0" err="1"/>
              <a:t>ExpandDepth</a:t>
            </a:r>
            <a:r>
              <a:rPr lang="zh-CN" altLang="zh-CN" dirty="0"/>
              <a:t>：第一次显示时所展开的级数。</a:t>
            </a:r>
          </a:p>
          <a:p>
            <a:r>
              <a:rPr lang="en-US" altLang="zh-CN" dirty="0" err="1"/>
              <a:t>ExpandImageUrl</a:t>
            </a:r>
            <a:r>
              <a:rPr lang="zh-CN" altLang="zh-CN" dirty="0"/>
              <a:t>：节点展开后用于显示图片的</a:t>
            </a:r>
            <a:r>
              <a:rPr lang="en-US" altLang="zh-CN" dirty="0"/>
              <a:t>URL</a:t>
            </a:r>
            <a:r>
              <a:rPr lang="zh-CN" altLang="zh-CN" dirty="0"/>
              <a:t>。</a:t>
            </a:r>
          </a:p>
          <a:p>
            <a:r>
              <a:rPr lang="en-US" altLang="zh-CN" dirty="0"/>
              <a:t>Nodes</a:t>
            </a:r>
            <a:r>
              <a:rPr lang="zh-CN" altLang="zh-CN" dirty="0"/>
              <a:t>：获取所有的根节点集合</a:t>
            </a:r>
            <a:r>
              <a:rPr lang="zh-CN" altLang="zh-CN" dirty="0" smtClean="0"/>
              <a:t>。</a:t>
            </a:r>
            <a:endParaRPr lang="zh-CN" altLang="zh-CN" dirty="0"/>
          </a:p>
        </p:txBody>
      </p:sp>
    </p:spTree>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normAutofit/>
          </a:bodyPr>
          <a:lstStyle/>
          <a:p>
            <a:pPr algn="just"/>
            <a:r>
              <a:rPr lang="en-US" altLang="zh-CN" dirty="0" err="1"/>
              <a:t>TreeView</a:t>
            </a:r>
            <a:r>
              <a:rPr lang="zh-CN" altLang="zh-CN" dirty="0"/>
              <a:t>控件常用</a:t>
            </a:r>
            <a:r>
              <a:rPr lang="zh-CN" altLang="zh-CN" dirty="0" smtClean="0"/>
              <a:t>属性</a:t>
            </a:r>
            <a:r>
              <a:rPr lang="zh-CN" altLang="en-US" dirty="0" smtClean="0"/>
              <a:t>（续）</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069DB6C2-FD94-41D7-8F43-C1085C9034DF}" type="slidenum">
              <a:rPr lang="zh-CN" altLang="en-US"/>
              <a:pPr/>
              <a:t>16</a:t>
            </a:fld>
            <a:endParaRPr lang="en-US" altLang="zh-CN"/>
          </a:p>
        </p:txBody>
      </p:sp>
      <p:sp>
        <p:nvSpPr>
          <p:cNvPr id="552963" name="Rectangle 3"/>
          <p:cNvSpPr>
            <a:spLocks noGrp="1" noChangeArrowheads="1"/>
          </p:cNvSpPr>
          <p:nvPr>
            <p:ph sz="quarter" idx="1"/>
          </p:nvPr>
        </p:nvSpPr>
        <p:spPr/>
        <p:txBody>
          <a:bodyPr/>
          <a:lstStyle/>
          <a:p>
            <a:r>
              <a:rPr lang="en-US" altLang="zh-CN" dirty="0" err="1"/>
              <a:t>NoExpandImageUrl</a:t>
            </a:r>
            <a:r>
              <a:rPr lang="zh-CN" altLang="zh-CN" dirty="0"/>
              <a:t>：设置用于显示不可折叠（即无子节点）节点对应图片的</a:t>
            </a:r>
            <a:r>
              <a:rPr lang="en-US" altLang="zh-CN" dirty="0"/>
              <a:t>URL</a:t>
            </a:r>
            <a:r>
              <a:rPr lang="zh-CN" altLang="zh-CN" dirty="0"/>
              <a:t>。</a:t>
            </a:r>
          </a:p>
          <a:p>
            <a:r>
              <a:rPr lang="en-US" altLang="zh-CN" dirty="0" err="1"/>
              <a:t>PathSeparator</a:t>
            </a:r>
            <a:r>
              <a:rPr lang="zh-CN" altLang="zh-CN" dirty="0"/>
              <a:t>：节点之间的路径分隔符。</a:t>
            </a:r>
          </a:p>
          <a:p>
            <a:r>
              <a:rPr lang="en-US" altLang="zh-CN" dirty="0" err="1"/>
              <a:t>SelectedNode</a:t>
            </a:r>
            <a:r>
              <a:rPr lang="zh-CN" altLang="zh-CN" dirty="0"/>
              <a:t>：当前选中的节点。</a:t>
            </a:r>
          </a:p>
          <a:p>
            <a:r>
              <a:rPr lang="en-US" altLang="zh-CN" dirty="0" err="1"/>
              <a:t>SelectedValue</a:t>
            </a:r>
            <a:r>
              <a:rPr lang="zh-CN" altLang="zh-CN" dirty="0"/>
              <a:t>：当前选中的节点值。</a:t>
            </a:r>
          </a:p>
          <a:p>
            <a:r>
              <a:rPr lang="en-US" altLang="zh-CN" dirty="0" err="1"/>
              <a:t>ShowCheckBoxes</a:t>
            </a:r>
            <a:r>
              <a:rPr lang="zh-CN" altLang="zh-CN" dirty="0"/>
              <a:t>：是否在节点前显示复选框。</a:t>
            </a:r>
          </a:p>
          <a:p>
            <a:r>
              <a:rPr lang="en-US" altLang="zh-CN" dirty="0" err="1"/>
              <a:t>ShowLines</a:t>
            </a:r>
            <a:r>
              <a:rPr lang="zh-CN" altLang="zh-CN" dirty="0"/>
              <a:t>：节点间是否显示连接线。</a:t>
            </a:r>
          </a:p>
        </p:txBody>
      </p:sp>
    </p:spTree>
    <p:extLst>
      <p:ext uri="{BB962C8B-B14F-4D97-AF65-F5344CB8AC3E}">
        <p14:creationId xmlns:p14="http://schemas.microsoft.com/office/powerpoint/2010/main" val="1133434559"/>
      </p:ext>
    </p:extLst>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normAutofit/>
          </a:bodyPr>
          <a:lstStyle/>
          <a:p>
            <a:pPr algn="just"/>
            <a:r>
              <a:rPr lang="en-US" altLang="zh-CN" dirty="0" err="1"/>
              <a:t>TreeNode</a:t>
            </a:r>
            <a:r>
              <a:rPr lang="zh-CN" altLang="zh-CN" dirty="0"/>
              <a:t>类常用属性</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3D9DCF23-551B-47D4-8606-DC3340036823}" type="slidenum">
              <a:rPr lang="zh-CN" altLang="en-US"/>
              <a:pPr/>
              <a:t>17</a:t>
            </a:fld>
            <a:endParaRPr lang="en-US" altLang="zh-CN"/>
          </a:p>
        </p:txBody>
      </p:sp>
      <p:sp>
        <p:nvSpPr>
          <p:cNvPr id="553987" name="Rectangle 3"/>
          <p:cNvSpPr>
            <a:spLocks noGrp="1" noChangeArrowheads="1"/>
          </p:cNvSpPr>
          <p:nvPr>
            <p:ph sz="quarter" idx="1"/>
          </p:nvPr>
        </p:nvSpPr>
        <p:spPr/>
        <p:txBody>
          <a:bodyPr>
            <a:normAutofit/>
          </a:bodyPr>
          <a:lstStyle/>
          <a:p>
            <a:r>
              <a:rPr lang="en-US" altLang="zh-CN" dirty="0" err="1"/>
              <a:t>ChildNodes</a:t>
            </a:r>
            <a:r>
              <a:rPr lang="zh-CN" altLang="zh-CN" dirty="0"/>
              <a:t>：获取当前节点的下一级子节点集合。</a:t>
            </a:r>
          </a:p>
          <a:p>
            <a:r>
              <a:rPr lang="en-US" altLang="zh-CN" dirty="0" err="1"/>
              <a:t>ImageUrl</a:t>
            </a:r>
            <a:r>
              <a:rPr lang="zh-CN" altLang="zh-CN" dirty="0"/>
              <a:t>：获取或设置节点旁用于显示图片的</a:t>
            </a:r>
            <a:r>
              <a:rPr lang="en-US" altLang="zh-CN" dirty="0"/>
              <a:t>URL</a:t>
            </a:r>
            <a:r>
              <a:rPr lang="zh-CN" altLang="zh-CN" dirty="0"/>
              <a:t>。</a:t>
            </a:r>
          </a:p>
          <a:p>
            <a:r>
              <a:rPr lang="en-US" altLang="zh-CN" dirty="0" err="1"/>
              <a:t>NavigateUrl</a:t>
            </a:r>
            <a:r>
              <a:rPr lang="zh-CN" altLang="zh-CN" dirty="0"/>
              <a:t>：获取或设置单击节点时导航到的</a:t>
            </a:r>
            <a:r>
              <a:rPr lang="en-US" altLang="zh-CN" dirty="0"/>
              <a:t>URL</a:t>
            </a:r>
            <a:r>
              <a:rPr lang="zh-CN" altLang="zh-CN" dirty="0"/>
              <a:t>。</a:t>
            </a:r>
          </a:p>
          <a:p>
            <a:r>
              <a:rPr lang="en-US" altLang="zh-CN" dirty="0"/>
              <a:t>Parent</a:t>
            </a:r>
            <a:r>
              <a:rPr lang="zh-CN" altLang="zh-CN" dirty="0"/>
              <a:t>：获取当前节点的父节点。</a:t>
            </a:r>
          </a:p>
        </p:txBody>
      </p:sp>
    </p:spTree>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pPr algn="just"/>
            <a:r>
              <a:rPr lang="en-US" altLang="zh-CN" dirty="0"/>
              <a:t>11.3.1  </a:t>
            </a:r>
            <a:r>
              <a:rPr lang="en-US" altLang="zh-CN" dirty="0" err="1"/>
              <a:t>TreeView</a:t>
            </a:r>
            <a:r>
              <a:rPr lang="zh-CN" altLang="zh-CN" dirty="0" smtClean="0"/>
              <a:t>控件</a:t>
            </a:r>
            <a:r>
              <a:rPr lang="zh-CN" altLang="en-US" dirty="0" smtClean="0"/>
              <a:t>（续）</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45348330-196B-440E-AFF9-1470DEA7853A}" type="slidenum">
              <a:rPr lang="zh-CN" altLang="en-US"/>
              <a:pPr/>
              <a:t>18</a:t>
            </a:fld>
            <a:endParaRPr lang="en-US" altLang="zh-CN"/>
          </a:p>
        </p:txBody>
      </p:sp>
      <p:sp>
        <p:nvSpPr>
          <p:cNvPr id="2" name="内容占位符 1"/>
          <p:cNvSpPr>
            <a:spLocks noGrp="1"/>
          </p:cNvSpPr>
          <p:nvPr>
            <p:ph sz="quarter" idx="1"/>
          </p:nvPr>
        </p:nvSpPr>
        <p:spPr/>
        <p:txBody>
          <a:bodyPr>
            <a:normAutofit/>
          </a:bodyPr>
          <a:lstStyle/>
          <a:p>
            <a:r>
              <a:rPr lang="zh-CN" altLang="zh-CN" dirty="0"/>
              <a:t>节点数据可以在设计时添加，也可以通过编程操作</a:t>
            </a:r>
            <a:r>
              <a:rPr lang="en-US" altLang="zh-CN" dirty="0" err="1"/>
              <a:t>TreeNode</a:t>
            </a:r>
            <a:r>
              <a:rPr lang="zh-CN" altLang="zh-CN" dirty="0"/>
              <a:t>对象动态地添加或修改。还可以使用数据源控件进行</a:t>
            </a:r>
            <a:r>
              <a:rPr lang="zh-CN" altLang="zh-CN" dirty="0" smtClean="0"/>
              <a:t>绑定。</a:t>
            </a:r>
            <a:endParaRPr lang="en-US" altLang="zh-CN" dirty="0" smtClean="0"/>
          </a:p>
          <a:p>
            <a:r>
              <a:rPr lang="en-US" altLang="zh-CN" dirty="0" err="1" smtClean="0"/>
              <a:t>CollapseAll</a:t>
            </a:r>
            <a:r>
              <a:rPr lang="en-US" altLang="zh-CN" dirty="0"/>
              <a:t>()</a:t>
            </a:r>
            <a:r>
              <a:rPr lang="zh-CN" altLang="zh-CN" dirty="0"/>
              <a:t>和</a:t>
            </a:r>
            <a:r>
              <a:rPr lang="en-US" altLang="zh-CN" dirty="0" err="1"/>
              <a:t>ExpandAll</a:t>
            </a:r>
            <a:r>
              <a:rPr lang="en-US" altLang="zh-CN" dirty="0"/>
              <a:t>()</a:t>
            </a:r>
            <a:r>
              <a:rPr lang="zh-CN" altLang="zh-CN" dirty="0" smtClean="0"/>
              <a:t>方法</a:t>
            </a:r>
            <a:r>
              <a:rPr lang="zh-CN" altLang="en-US" dirty="0" smtClean="0"/>
              <a:t>：</a:t>
            </a:r>
            <a:r>
              <a:rPr lang="zh-CN" altLang="zh-CN" dirty="0" smtClean="0"/>
              <a:t>折叠</a:t>
            </a:r>
            <a:r>
              <a:rPr lang="zh-CN" altLang="zh-CN" dirty="0"/>
              <a:t>和展开节点</a:t>
            </a:r>
            <a:r>
              <a:rPr lang="zh-CN" altLang="zh-CN" dirty="0" smtClean="0"/>
              <a:t>。</a:t>
            </a:r>
            <a:endParaRPr lang="en-US" altLang="zh-CN" dirty="0" smtClean="0"/>
          </a:p>
          <a:p>
            <a:r>
              <a:rPr lang="en-US" altLang="zh-CN" dirty="0" err="1" smtClean="0"/>
              <a:t>Nodes.Add</a:t>
            </a:r>
            <a:r>
              <a:rPr lang="en-US" altLang="zh-CN" dirty="0"/>
              <a:t>()</a:t>
            </a:r>
            <a:r>
              <a:rPr lang="zh-CN" altLang="zh-CN" dirty="0" smtClean="0"/>
              <a:t>方法</a:t>
            </a:r>
            <a:r>
              <a:rPr lang="zh-CN" altLang="en-US" dirty="0" smtClean="0"/>
              <a:t>：</a:t>
            </a:r>
            <a:r>
              <a:rPr lang="zh-CN" altLang="zh-CN" dirty="0" smtClean="0"/>
              <a:t>添加</a:t>
            </a:r>
            <a:r>
              <a:rPr lang="zh-CN" altLang="zh-CN" dirty="0"/>
              <a:t>节点到控件中</a:t>
            </a:r>
            <a:r>
              <a:rPr lang="zh-CN" altLang="zh-CN" dirty="0" smtClean="0"/>
              <a:t>。</a:t>
            </a:r>
            <a:r>
              <a:rPr lang="en-US" altLang="zh-CN" dirty="0" err="1" smtClean="0"/>
              <a:t>Nodes.Remove</a:t>
            </a:r>
            <a:r>
              <a:rPr lang="en-US" altLang="zh-CN" dirty="0"/>
              <a:t>()</a:t>
            </a:r>
            <a:r>
              <a:rPr lang="zh-CN" altLang="zh-CN" dirty="0" smtClean="0"/>
              <a:t>方法</a:t>
            </a:r>
            <a:r>
              <a:rPr lang="zh-CN" altLang="en-US" dirty="0" smtClean="0"/>
              <a:t>：</a:t>
            </a:r>
            <a:r>
              <a:rPr lang="zh-CN" altLang="zh-CN" dirty="0" smtClean="0"/>
              <a:t>删除</a:t>
            </a:r>
            <a:r>
              <a:rPr lang="zh-CN" altLang="zh-CN" dirty="0"/>
              <a:t>指定的节点。</a:t>
            </a:r>
            <a:endParaRPr lang="en-US" altLang="zh-CN" dirty="0" smtClean="0"/>
          </a:p>
        </p:txBody>
      </p:sp>
    </p:spTree>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pPr algn="just"/>
            <a:r>
              <a:rPr lang="zh-CN" altLang="zh-CN" dirty="0"/>
              <a:t>实例</a:t>
            </a:r>
            <a:r>
              <a:rPr lang="en-US" altLang="zh-CN" dirty="0"/>
              <a:t>11-4  </a:t>
            </a:r>
            <a:r>
              <a:rPr lang="zh-CN" altLang="zh-CN" dirty="0"/>
              <a:t>运用</a:t>
            </a:r>
            <a:r>
              <a:rPr lang="en-US" altLang="zh-CN" dirty="0" err="1"/>
              <a:t>TreeView</a:t>
            </a:r>
            <a:r>
              <a:rPr lang="zh-CN" altLang="zh-CN" dirty="0"/>
              <a:t>控件</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19</a:t>
            </a:fld>
            <a:endParaRPr lang="en-US" altLang="zh-CN"/>
          </a:p>
        </p:txBody>
      </p:sp>
      <p:sp>
        <p:nvSpPr>
          <p:cNvPr id="2" name="内容占位符 1"/>
          <p:cNvSpPr>
            <a:spLocks noGrp="1"/>
          </p:cNvSpPr>
          <p:nvPr>
            <p:ph sz="quarter" idx="1"/>
          </p:nvPr>
        </p:nvSpPr>
        <p:spPr/>
        <p:txBody>
          <a:bodyPr/>
          <a:lstStyle/>
          <a:p>
            <a:r>
              <a:rPr lang="zh-CN" altLang="zh-CN" dirty="0"/>
              <a:t>本实例利用</a:t>
            </a:r>
            <a:r>
              <a:rPr lang="en-US" altLang="zh-CN" dirty="0" err="1"/>
              <a:t>TreeView</a:t>
            </a:r>
            <a:r>
              <a:rPr lang="zh-CN" altLang="zh-CN" dirty="0"/>
              <a:t>控件显示城市结构图，并能动态地添加和移除节点、折叠和展开节点</a:t>
            </a:r>
            <a:r>
              <a:rPr lang="zh-CN" altLang="zh-CN" dirty="0" smtClean="0"/>
              <a:t>。</a:t>
            </a:r>
            <a:endParaRPr lang="en-US" altLang="zh-CN" dirty="0" smtClean="0"/>
          </a:p>
          <a:p>
            <a:r>
              <a:rPr lang="zh-CN" altLang="zh-CN" dirty="0"/>
              <a:t>源程序：</a:t>
            </a:r>
            <a:r>
              <a:rPr lang="en-US" altLang="zh-CN" dirty="0"/>
              <a:t>TreeView.aspx</a:t>
            </a:r>
            <a:endParaRPr lang="zh-CN" altLang="en-US" dirty="0"/>
          </a:p>
        </p:txBody>
      </p:sp>
    </p:spTree>
    <p:extLst>
      <p:ext uri="{BB962C8B-B14F-4D97-AF65-F5344CB8AC3E}">
        <p14:creationId xmlns:p14="http://schemas.microsoft.com/office/powerpoint/2010/main" val="1749252981"/>
      </p:ext>
    </p:extLst>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zh-CN" altLang="zh-CN" dirty="0"/>
              <a:t>本章要点：</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4A33CAEA-BBB2-441D-AF3A-C3DAAB080F7F}" type="slidenum">
              <a:rPr lang="zh-CN" altLang="en-US" smtClean="0"/>
              <a:pPr/>
              <a:t>2</a:t>
            </a:fld>
            <a:endParaRPr lang="en-US" altLang="zh-CN" dirty="0"/>
          </a:p>
        </p:txBody>
      </p:sp>
      <p:sp>
        <p:nvSpPr>
          <p:cNvPr id="407555" name="Rectangle 3"/>
          <p:cNvSpPr>
            <a:spLocks noGrp="1" noChangeArrowheads="1"/>
          </p:cNvSpPr>
          <p:nvPr>
            <p:ph sz="quarter" idx="1"/>
          </p:nvPr>
        </p:nvSpPr>
        <p:spPr>
          <a:xfrm>
            <a:off x="685800" y="1981200"/>
            <a:ext cx="7918450" cy="4114800"/>
          </a:xfrm>
        </p:spPr>
        <p:txBody>
          <a:bodyPr>
            <a:normAutofit/>
          </a:bodyPr>
          <a:lstStyle/>
          <a:p>
            <a:pPr lvl="0"/>
            <a:r>
              <a:rPr lang="zh-CN" altLang="zh-CN" dirty="0"/>
              <a:t>了解网站导航的含义和实现方法。</a:t>
            </a:r>
          </a:p>
          <a:p>
            <a:pPr lvl="0"/>
            <a:r>
              <a:rPr lang="zh-CN" altLang="zh-CN" dirty="0"/>
              <a:t>掌握网站地图文件的结构并能合理地建立网站地图。</a:t>
            </a:r>
          </a:p>
          <a:p>
            <a:pPr lvl="0"/>
            <a:r>
              <a:rPr lang="zh-CN" altLang="zh-CN" dirty="0"/>
              <a:t>掌握网站导航控件</a:t>
            </a:r>
            <a:r>
              <a:rPr lang="en-US" altLang="zh-CN" dirty="0" err="1"/>
              <a:t>SiteMapPath</a:t>
            </a:r>
            <a:r>
              <a:rPr lang="zh-CN" altLang="zh-CN" dirty="0"/>
              <a:t>、</a:t>
            </a:r>
            <a:r>
              <a:rPr lang="en-US" altLang="zh-CN" dirty="0" err="1"/>
              <a:t>TreeView</a:t>
            </a:r>
            <a:r>
              <a:rPr lang="zh-CN" altLang="zh-CN" dirty="0"/>
              <a:t>和</a:t>
            </a:r>
            <a:r>
              <a:rPr lang="en-US" altLang="zh-CN" dirty="0"/>
              <a:t>Menu</a:t>
            </a:r>
            <a:r>
              <a:rPr lang="zh-CN" altLang="zh-CN" dirty="0"/>
              <a:t>的用法。</a:t>
            </a:r>
          </a:p>
          <a:p>
            <a:r>
              <a:rPr lang="zh-CN" altLang="zh-CN" dirty="0"/>
              <a:t>掌握母版页中网站导航控件的用法。</a:t>
            </a:r>
            <a:endParaRPr lang="zh-CN" altLang="en-US" dirty="0"/>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pPr algn="just"/>
            <a:r>
              <a:rPr lang="zh-CN" altLang="zh-CN" dirty="0"/>
              <a:t>程序说明</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20</a:t>
            </a:fld>
            <a:endParaRPr lang="en-US" altLang="zh-CN"/>
          </a:p>
        </p:txBody>
      </p:sp>
      <p:sp>
        <p:nvSpPr>
          <p:cNvPr id="2" name="内容占位符 1"/>
          <p:cNvSpPr>
            <a:spLocks noGrp="1"/>
          </p:cNvSpPr>
          <p:nvPr>
            <p:ph sz="quarter" idx="1"/>
          </p:nvPr>
        </p:nvSpPr>
        <p:spPr/>
        <p:txBody>
          <a:bodyPr>
            <a:normAutofit/>
          </a:bodyPr>
          <a:lstStyle/>
          <a:p>
            <a:r>
              <a:rPr lang="en-US" altLang="zh-CN" dirty="0" err="1"/>
              <a:t>tvCity</a:t>
            </a:r>
            <a:r>
              <a:rPr lang="zh-CN" altLang="zh-CN" dirty="0"/>
              <a:t>控件的</a:t>
            </a:r>
            <a:r>
              <a:rPr lang="en-US" altLang="zh-CN" dirty="0" err="1"/>
              <a:t>ShowLines</a:t>
            </a:r>
            <a:r>
              <a:rPr lang="zh-CN" altLang="zh-CN" dirty="0"/>
              <a:t>属性值为</a:t>
            </a:r>
            <a:r>
              <a:rPr lang="en-US" altLang="zh-CN" dirty="0"/>
              <a:t>True</a:t>
            </a:r>
            <a:r>
              <a:rPr lang="zh-CN" altLang="zh-CN" dirty="0"/>
              <a:t>，表示节点之间用线条连接；</a:t>
            </a:r>
            <a:r>
              <a:rPr lang="en-US" altLang="zh-CN" dirty="0"/>
              <a:t>&lt;</a:t>
            </a:r>
            <a:r>
              <a:rPr lang="en-US" altLang="zh-CN" dirty="0" err="1"/>
              <a:t>SelectedNodeStyle</a:t>
            </a:r>
            <a:r>
              <a:rPr lang="en-US" altLang="zh-CN" dirty="0"/>
              <a:t> </a:t>
            </a:r>
            <a:r>
              <a:rPr lang="en-US" altLang="zh-CN" dirty="0" err="1"/>
              <a:t>BorderStyle</a:t>
            </a:r>
            <a:r>
              <a:rPr lang="en-US" altLang="zh-CN" dirty="0"/>
              <a:t>="Solid" /&gt;</a:t>
            </a:r>
            <a:r>
              <a:rPr lang="zh-CN" altLang="zh-CN" dirty="0"/>
              <a:t>表示用实线边框标出当前节点；当没有选择节点时，添加的节点为新的根节点。</a:t>
            </a:r>
            <a:endParaRPr lang="zh-CN" altLang="en-US" dirty="0"/>
          </a:p>
        </p:txBody>
      </p:sp>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Autofit/>
          </a:bodyPr>
          <a:lstStyle/>
          <a:p>
            <a:pPr algn="just"/>
            <a:r>
              <a:rPr lang="en-US" altLang="zh-CN" dirty="0"/>
              <a:t>11.3.2  </a:t>
            </a:r>
            <a:r>
              <a:rPr lang="zh-CN" altLang="zh-CN" dirty="0"/>
              <a:t>使用</a:t>
            </a:r>
            <a:r>
              <a:rPr lang="en-US" altLang="zh-CN" dirty="0" err="1"/>
              <a:t>TreeView</a:t>
            </a:r>
            <a:r>
              <a:rPr lang="zh-CN" altLang="zh-CN" dirty="0"/>
              <a:t>控件实现导航</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21</a:t>
            </a:fld>
            <a:endParaRPr lang="en-US" altLang="zh-CN"/>
          </a:p>
        </p:txBody>
      </p:sp>
      <p:sp>
        <p:nvSpPr>
          <p:cNvPr id="2" name="内容占位符 1"/>
          <p:cNvSpPr>
            <a:spLocks noGrp="1"/>
          </p:cNvSpPr>
          <p:nvPr>
            <p:ph sz="quarter" idx="1"/>
          </p:nvPr>
        </p:nvSpPr>
        <p:spPr/>
        <p:txBody>
          <a:bodyPr>
            <a:normAutofit/>
          </a:bodyPr>
          <a:lstStyle/>
          <a:p>
            <a:r>
              <a:rPr lang="zh-CN" altLang="zh-CN" dirty="0"/>
              <a:t>数据填充有两种</a:t>
            </a:r>
            <a:r>
              <a:rPr lang="zh-CN" altLang="zh-CN" dirty="0" smtClean="0"/>
              <a:t>方式</a:t>
            </a:r>
            <a:r>
              <a:rPr lang="zh-CN" altLang="en-US" dirty="0" smtClean="0"/>
              <a:t>：</a:t>
            </a:r>
            <a:endParaRPr lang="en-US" altLang="zh-CN" dirty="0" smtClean="0"/>
          </a:p>
          <a:p>
            <a:r>
              <a:rPr lang="zh-CN" altLang="zh-CN" dirty="0" smtClean="0"/>
              <a:t>一是</a:t>
            </a:r>
            <a:r>
              <a:rPr lang="zh-CN" altLang="zh-CN" dirty="0"/>
              <a:t>利用数据源控件</a:t>
            </a:r>
            <a:r>
              <a:rPr lang="en-US" altLang="zh-CN" dirty="0" err="1"/>
              <a:t>SiteMapDataSource</a:t>
            </a:r>
            <a:r>
              <a:rPr lang="zh-CN" altLang="zh-CN" dirty="0"/>
              <a:t>，此时，只要将</a:t>
            </a:r>
            <a:r>
              <a:rPr lang="en-US" altLang="zh-CN" dirty="0" err="1"/>
              <a:t>TreeView</a:t>
            </a:r>
            <a:r>
              <a:rPr lang="zh-CN" altLang="zh-CN" dirty="0"/>
              <a:t>控件的</a:t>
            </a:r>
            <a:r>
              <a:rPr lang="en-US" altLang="zh-CN" dirty="0" err="1"/>
              <a:t>DataSourceID</a:t>
            </a:r>
            <a:r>
              <a:rPr lang="zh-CN" altLang="zh-CN" dirty="0"/>
              <a:t>属性值设置为</a:t>
            </a:r>
            <a:r>
              <a:rPr lang="en-US" altLang="zh-CN" dirty="0" err="1"/>
              <a:t>SiteMapDataSource</a:t>
            </a:r>
            <a:r>
              <a:rPr lang="zh-CN" altLang="zh-CN" dirty="0"/>
              <a:t>控件的</a:t>
            </a:r>
            <a:r>
              <a:rPr lang="en-US" altLang="zh-CN" dirty="0"/>
              <a:t>ID</a:t>
            </a:r>
            <a:r>
              <a:rPr lang="zh-CN" altLang="zh-CN" dirty="0"/>
              <a:t>属性值就可以了</a:t>
            </a:r>
            <a:r>
              <a:rPr lang="zh-CN" altLang="zh-CN" dirty="0" smtClean="0"/>
              <a:t>。</a:t>
            </a:r>
            <a:endParaRPr lang="en-US" altLang="zh-CN" dirty="0" smtClean="0"/>
          </a:p>
          <a:p>
            <a:r>
              <a:rPr lang="zh-CN" altLang="en-US" dirty="0" smtClean="0"/>
              <a:t>二</a:t>
            </a:r>
            <a:r>
              <a:rPr lang="zh-CN" altLang="zh-CN" dirty="0" smtClean="0"/>
              <a:t>是</a:t>
            </a:r>
            <a:r>
              <a:rPr lang="zh-CN" altLang="zh-CN" dirty="0"/>
              <a:t>利用</a:t>
            </a:r>
            <a:r>
              <a:rPr lang="en-US" altLang="zh-CN" dirty="0"/>
              <a:t>LINQ</a:t>
            </a:r>
            <a:r>
              <a:rPr lang="zh-CN" altLang="zh-CN" dirty="0"/>
              <a:t>技术。</a:t>
            </a:r>
          </a:p>
        </p:txBody>
      </p:sp>
    </p:spTree>
    <p:extLst>
      <p:ext uri="{BB962C8B-B14F-4D97-AF65-F5344CB8AC3E}">
        <p14:creationId xmlns:p14="http://schemas.microsoft.com/office/powerpoint/2010/main" val="2960266392"/>
      </p:ext>
    </p:extLst>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Autofit/>
          </a:bodyPr>
          <a:lstStyle/>
          <a:p>
            <a:pPr algn="just"/>
            <a:r>
              <a:rPr lang="zh-CN" altLang="zh-CN" sz="3200" dirty="0"/>
              <a:t>实例</a:t>
            </a:r>
            <a:r>
              <a:rPr lang="en-US" altLang="zh-CN" sz="3200" dirty="0"/>
              <a:t>11-5  </a:t>
            </a:r>
            <a:r>
              <a:rPr lang="zh-CN" altLang="zh-CN" sz="3200" dirty="0"/>
              <a:t>利用</a:t>
            </a:r>
            <a:r>
              <a:rPr lang="en-US" altLang="zh-CN" sz="3200" dirty="0" err="1"/>
              <a:t>TreeView</a:t>
            </a:r>
            <a:r>
              <a:rPr lang="zh-CN" altLang="zh-CN" sz="3200" dirty="0"/>
              <a:t>控件显示导航</a:t>
            </a:r>
            <a:endParaRPr lang="zh-CN" altLang="en-US" sz="3200"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22</a:t>
            </a:fld>
            <a:endParaRPr lang="en-US" altLang="zh-CN"/>
          </a:p>
        </p:txBody>
      </p:sp>
      <p:sp>
        <p:nvSpPr>
          <p:cNvPr id="2" name="内容占位符 1"/>
          <p:cNvSpPr>
            <a:spLocks noGrp="1"/>
          </p:cNvSpPr>
          <p:nvPr>
            <p:ph sz="quarter" idx="1"/>
          </p:nvPr>
        </p:nvSpPr>
        <p:spPr/>
        <p:txBody>
          <a:bodyPr>
            <a:normAutofit/>
          </a:bodyPr>
          <a:lstStyle/>
          <a:p>
            <a:r>
              <a:rPr lang="zh-CN" altLang="en-US" dirty="0" smtClean="0"/>
              <a:t>在本实例中，</a:t>
            </a:r>
            <a:r>
              <a:rPr lang="en-US" altLang="zh-CN" dirty="0" err="1" smtClean="0"/>
              <a:t>TreeView</a:t>
            </a:r>
            <a:r>
              <a:rPr lang="zh-CN" altLang="zh-CN" dirty="0"/>
              <a:t>控件以树形结构的形式显示包含在网站地图文件中的网页结构图，其中使用的网站地图文件为实例</a:t>
            </a:r>
            <a:r>
              <a:rPr lang="en-US" altLang="zh-CN" dirty="0"/>
              <a:t>11-1</a:t>
            </a:r>
            <a:r>
              <a:rPr lang="zh-CN" altLang="zh-CN" dirty="0"/>
              <a:t>建立的</a:t>
            </a:r>
            <a:r>
              <a:rPr lang="en-US" altLang="zh-CN" dirty="0" err="1"/>
              <a:t>Web.sitemap</a:t>
            </a:r>
            <a:r>
              <a:rPr lang="zh-CN" altLang="zh-CN" dirty="0" smtClean="0"/>
              <a:t>。</a:t>
            </a:r>
            <a:endParaRPr lang="en-US" altLang="zh-CN" dirty="0" smtClean="0"/>
          </a:p>
          <a:p>
            <a:r>
              <a:rPr lang="zh-CN" altLang="zh-CN" dirty="0"/>
              <a:t>源程序：</a:t>
            </a:r>
            <a:r>
              <a:rPr lang="en-US" altLang="zh-CN" dirty="0"/>
              <a:t>Home.aspx</a:t>
            </a:r>
            <a:endParaRPr lang="zh-CN" altLang="en-US" dirty="0"/>
          </a:p>
        </p:txBody>
      </p:sp>
    </p:spTree>
    <p:extLst>
      <p:ext uri="{BB962C8B-B14F-4D97-AF65-F5344CB8AC3E}">
        <p14:creationId xmlns:p14="http://schemas.microsoft.com/office/powerpoint/2010/main" val="2280932676"/>
      </p:ext>
    </p:extLst>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r>
              <a:rPr lang="zh-CN" altLang="zh-CN" dirty="0"/>
              <a:t>程序说明</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23</a:t>
            </a:fld>
            <a:endParaRPr lang="en-US" altLang="zh-CN"/>
          </a:p>
        </p:txBody>
      </p:sp>
      <p:sp>
        <p:nvSpPr>
          <p:cNvPr id="2" name="内容占位符 1"/>
          <p:cNvSpPr>
            <a:spLocks noGrp="1"/>
          </p:cNvSpPr>
          <p:nvPr>
            <p:ph sz="quarter" idx="1"/>
          </p:nvPr>
        </p:nvSpPr>
        <p:spPr/>
        <p:txBody>
          <a:bodyPr>
            <a:normAutofit/>
          </a:bodyPr>
          <a:lstStyle/>
          <a:p>
            <a:r>
              <a:rPr lang="en-US" altLang="zh-CN" dirty="0" err="1"/>
              <a:t>SiteMapDataSource</a:t>
            </a:r>
            <a:r>
              <a:rPr lang="zh-CN" altLang="zh-CN" dirty="0"/>
              <a:t>控件能自动绑定</a:t>
            </a:r>
            <a:r>
              <a:rPr lang="en-US" altLang="zh-CN" dirty="0" err="1"/>
              <a:t>Web.sitemap</a:t>
            </a:r>
            <a:r>
              <a:rPr lang="zh-CN" altLang="zh-CN" dirty="0"/>
              <a:t>，将</a:t>
            </a:r>
            <a:r>
              <a:rPr lang="en-US" altLang="zh-CN" dirty="0" err="1"/>
              <a:t>Web.sitemap</a:t>
            </a:r>
            <a:r>
              <a:rPr lang="zh-CN" altLang="zh-CN" dirty="0"/>
              <a:t>中的导航信息通过</a:t>
            </a:r>
            <a:r>
              <a:rPr lang="en-US" altLang="zh-CN" dirty="0" err="1"/>
              <a:t>TreeView</a:t>
            </a:r>
            <a:r>
              <a:rPr lang="zh-CN" altLang="zh-CN" dirty="0"/>
              <a:t>控件呈现在页面上。</a:t>
            </a:r>
            <a:endParaRPr lang="zh-CN" altLang="en-US" dirty="0"/>
          </a:p>
        </p:txBody>
      </p:sp>
    </p:spTree>
    <p:extLst>
      <p:ext uri="{BB962C8B-B14F-4D97-AF65-F5344CB8AC3E}">
        <p14:creationId xmlns:p14="http://schemas.microsoft.com/office/powerpoint/2010/main" val="1068106175"/>
      </p:ext>
    </p:extLst>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r>
              <a:rPr lang="en-US" altLang="zh-CN" dirty="0"/>
              <a:t>11.4  Menu</a:t>
            </a:r>
            <a:r>
              <a:rPr lang="zh-CN" altLang="zh-CN" dirty="0"/>
              <a:t>控件显示导航</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24</a:t>
            </a:fld>
            <a:endParaRPr lang="en-US" altLang="zh-CN"/>
          </a:p>
        </p:txBody>
      </p:sp>
      <p:sp>
        <p:nvSpPr>
          <p:cNvPr id="2" name="内容占位符 1"/>
          <p:cNvSpPr>
            <a:spLocks noGrp="1"/>
          </p:cNvSpPr>
          <p:nvPr>
            <p:ph sz="quarter" idx="1"/>
          </p:nvPr>
        </p:nvSpPr>
        <p:spPr/>
        <p:txBody>
          <a:bodyPr>
            <a:normAutofit/>
          </a:bodyPr>
          <a:lstStyle/>
          <a:p>
            <a:r>
              <a:rPr lang="zh-CN" altLang="zh-CN" dirty="0" smtClean="0"/>
              <a:t>以菜单</a:t>
            </a:r>
            <a:r>
              <a:rPr lang="zh-CN" altLang="zh-CN" dirty="0"/>
              <a:t>形式显示分层数据</a:t>
            </a:r>
            <a:r>
              <a:rPr lang="zh-CN" altLang="zh-CN" dirty="0" smtClean="0"/>
              <a:t>。</a:t>
            </a:r>
            <a:endParaRPr lang="en-US" altLang="zh-CN" dirty="0" smtClean="0"/>
          </a:p>
          <a:p>
            <a:r>
              <a:rPr lang="zh-CN" altLang="zh-CN" dirty="0" smtClean="0"/>
              <a:t>需要</a:t>
            </a:r>
            <a:r>
              <a:rPr lang="zh-CN" altLang="zh-CN" dirty="0"/>
              <a:t>数据源控件的</a:t>
            </a:r>
            <a:r>
              <a:rPr lang="zh-CN" altLang="zh-CN" dirty="0" smtClean="0"/>
              <a:t>支持。</a:t>
            </a:r>
            <a:endParaRPr lang="zh-CN" altLang="zh-CN" dirty="0"/>
          </a:p>
          <a:p>
            <a:r>
              <a:rPr lang="en-US" altLang="zh-CN" dirty="0" smtClean="0"/>
              <a:t>Orientation</a:t>
            </a:r>
            <a:r>
              <a:rPr lang="zh-CN" altLang="zh-CN" dirty="0" smtClean="0"/>
              <a:t>属性</a:t>
            </a:r>
            <a:r>
              <a:rPr lang="zh-CN" altLang="en-US" dirty="0" smtClean="0"/>
              <a:t>：</a:t>
            </a:r>
            <a:r>
              <a:rPr lang="zh-CN" altLang="zh-CN" dirty="0" smtClean="0"/>
              <a:t>确定</a:t>
            </a:r>
            <a:r>
              <a:rPr lang="zh-CN" altLang="zh-CN" dirty="0"/>
              <a:t>菜单的排列方式，值</a:t>
            </a:r>
            <a:r>
              <a:rPr lang="en-US" altLang="zh-CN" dirty="0"/>
              <a:t>Vertical</a:t>
            </a:r>
            <a:r>
              <a:rPr lang="zh-CN" altLang="zh-CN" dirty="0"/>
              <a:t>表示竖向排列，值</a:t>
            </a:r>
            <a:r>
              <a:rPr lang="en-US" altLang="zh-CN" dirty="0"/>
              <a:t>Horizontal</a:t>
            </a:r>
            <a:r>
              <a:rPr lang="zh-CN" altLang="zh-CN" dirty="0"/>
              <a:t>表示横向排列，默认值为</a:t>
            </a:r>
            <a:r>
              <a:rPr lang="en-US" altLang="zh-CN" dirty="0"/>
              <a:t>Vertical</a:t>
            </a:r>
            <a:r>
              <a:rPr lang="zh-CN" altLang="zh-CN" dirty="0"/>
              <a:t>。</a:t>
            </a:r>
          </a:p>
          <a:p>
            <a:endParaRPr lang="zh-CN" altLang="en-US" dirty="0"/>
          </a:p>
        </p:txBody>
      </p:sp>
    </p:spTree>
    <p:extLst>
      <p:ext uri="{BB962C8B-B14F-4D97-AF65-F5344CB8AC3E}">
        <p14:creationId xmlns:p14="http://schemas.microsoft.com/office/powerpoint/2010/main" val="1113591316"/>
      </p:ext>
    </p:extLst>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Autofit/>
          </a:bodyPr>
          <a:lstStyle/>
          <a:p>
            <a:pPr algn="just"/>
            <a:r>
              <a:rPr lang="zh-CN" altLang="zh-CN" dirty="0"/>
              <a:t>实例</a:t>
            </a:r>
            <a:r>
              <a:rPr lang="en-US" altLang="zh-CN" dirty="0"/>
              <a:t>11-6  </a:t>
            </a:r>
            <a:r>
              <a:rPr lang="zh-CN" altLang="zh-CN" dirty="0"/>
              <a:t>利用</a:t>
            </a:r>
            <a:r>
              <a:rPr lang="en-US" altLang="zh-CN" dirty="0"/>
              <a:t>Menu</a:t>
            </a:r>
            <a:r>
              <a:rPr lang="zh-CN" altLang="zh-CN" dirty="0"/>
              <a:t>控件显示导航菜单</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25</a:t>
            </a:fld>
            <a:endParaRPr lang="en-US" altLang="zh-CN"/>
          </a:p>
        </p:txBody>
      </p:sp>
      <p:sp>
        <p:nvSpPr>
          <p:cNvPr id="2" name="内容占位符 1"/>
          <p:cNvSpPr>
            <a:spLocks noGrp="1"/>
          </p:cNvSpPr>
          <p:nvPr>
            <p:ph sz="quarter" idx="1"/>
          </p:nvPr>
        </p:nvSpPr>
        <p:spPr/>
        <p:txBody>
          <a:bodyPr>
            <a:normAutofit/>
          </a:bodyPr>
          <a:lstStyle/>
          <a:p>
            <a:r>
              <a:rPr lang="zh-CN" altLang="en-US" dirty="0" smtClean="0"/>
              <a:t>在本实例中，</a:t>
            </a:r>
            <a:r>
              <a:rPr lang="zh-CN" altLang="zh-CN" dirty="0" smtClean="0"/>
              <a:t>利用</a:t>
            </a:r>
            <a:r>
              <a:rPr lang="en-US" altLang="zh-CN" dirty="0"/>
              <a:t>Menu</a:t>
            </a:r>
            <a:r>
              <a:rPr lang="zh-CN" altLang="zh-CN" dirty="0"/>
              <a:t>控件可以使网站导航以菜单的形式呈现</a:t>
            </a:r>
            <a:r>
              <a:rPr lang="zh-CN" altLang="zh-CN" dirty="0" smtClean="0"/>
              <a:t>。</a:t>
            </a:r>
            <a:endParaRPr lang="en-US" altLang="zh-CN" dirty="0" smtClean="0"/>
          </a:p>
          <a:p>
            <a:r>
              <a:rPr lang="zh-CN" altLang="zh-CN" dirty="0"/>
              <a:t>源程序：</a:t>
            </a:r>
            <a:r>
              <a:rPr lang="en-US" altLang="zh-CN" dirty="0"/>
              <a:t>Products.aspx</a:t>
            </a:r>
            <a:endParaRPr lang="zh-CN" altLang="en-US" dirty="0"/>
          </a:p>
        </p:txBody>
      </p:sp>
    </p:spTree>
    <p:extLst>
      <p:ext uri="{BB962C8B-B14F-4D97-AF65-F5344CB8AC3E}">
        <p14:creationId xmlns:p14="http://schemas.microsoft.com/office/powerpoint/2010/main" val="252451463"/>
      </p:ext>
    </p:extLst>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pPr algn="just"/>
            <a:r>
              <a:rPr lang="en-US" altLang="zh-CN" dirty="0"/>
              <a:t>11.5  </a:t>
            </a:r>
            <a:r>
              <a:rPr lang="zh-CN" altLang="zh-CN" dirty="0"/>
              <a:t>母版页中使用网站导航</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26</a:t>
            </a:fld>
            <a:endParaRPr lang="en-US" altLang="zh-CN"/>
          </a:p>
        </p:txBody>
      </p:sp>
      <p:sp>
        <p:nvSpPr>
          <p:cNvPr id="2" name="内容占位符 1"/>
          <p:cNvSpPr>
            <a:spLocks noGrp="1"/>
          </p:cNvSpPr>
          <p:nvPr>
            <p:ph sz="quarter" idx="1"/>
          </p:nvPr>
        </p:nvSpPr>
        <p:spPr/>
        <p:txBody>
          <a:bodyPr>
            <a:normAutofit/>
          </a:bodyPr>
          <a:lstStyle/>
          <a:p>
            <a:r>
              <a:rPr lang="zh-CN" altLang="zh-CN" dirty="0"/>
              <a:t>（</a:t>
            </a:r>
            <a:r>
              <a:rPr lang="en-US" altLang="zh-CN" dirty="0"/>
              <a:t>1</a:t>
            </a:r>
            <a:r>
              <a:rPr lang="zh-CN" altLang="zh-CN" dirty="0"/>
              <a:t>）创建用于导航的母版页。</a:t>
            </a:r>
          </a:p>
          <a:p>
            <a:r>
              <a:rPr lang="zh-CN" altLang="zh-CN" dirty="0"/>
              <a:t>（</a:t>
            </a:r>
            <a:r>
              <a:rPr lang="en-US" altLang="zh-CN" dirty="0"/>
              <a:t>2</a:t>
            </a:r>
            <a:r>
              <a:rPr lang="zh-CN" altLang="zh-CN" dirty="0"/>
              <a:t>）将导航控件添加到母版页。</a:t>
            </a:r>
          </a:p>
          <a:p>
            <a:r>
              <a:rPr lang="zh-CN" altLang="zh-CN" dirty="0"/>
              <a:t>（</a:t>
            </a:r>
            <a:r>
              <a:rPr lang="en-US" altLang="zh-CN" dirty="0"/>
              <a:t>3</a:t>
            </a:r>
            <a:r>
              <a:rPr lang="zh-CN" altLang="zh-CN" dirty="0"/>
              <a:t>）创建网站的内容页，利用</a:t>
            </a:r>
            <a:r>
              <a:rPr lang="en-US" altLang="zh-CN" dirty="0" err="1"/>
              <a:t>MasterPageFile</a:t>
            </a:r>
            <a:r>
              <a:rPr lang="zh-CN" altLang="zh-CN" dirty="0"/>
              <a:t>属性关联母版页。</a:t>
            </a:r>
            <a:endParaRPr lang="zh-CN" altLang="en-US" dirty="0"/>
          </a:p>
        </p:txBody>
      </p:sp>
    </p:spTree>
    <p:extLst>
      <p:ext uri="{BB962C8B-B14F-4D97-AF65-F5344CB8AC3E}">
        <p14:creationId xmlns:p14="http://schemas.microsoft.com/office/powerpoint/2010/main" val="3237055961"/>
      </p:ext>
    </p:extLst>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fontScale="90000"/>
          </a:bodyPr>
          <a:lstStyle/>
          <a:p>
            <a:pPr algn="just"/>
            <a:r>
              <a:rPr lang="zh-CN" altLang="zh-CN" dirty="0"/>
              <a:t>实例</a:t>
            </a:r>
            <a:r>
              <a:rPr lang="en-US" altLang="zh-CN" dirty="0"/>
              <a:t>11-7  </a:t>
            </a:r>
            <a:r>
              <a:rPr lang="zh-CN" altLang="zh-CN" dirty="0"/>
              <a:t>实现基于母版页的网站导航</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27</a:t>
            </a:fld>
            <a:endParaRPr lang="en-US" altLang="zh-CN"/>
          </a:p>
        </p:txBody>
      </p:sp>
      <p:sp>
        <p:nvSpPr>
          <p:cNvPr id="2" name="内容占位符 1"/>
          <p:cNvSpPr>
            <a:spLocks noGrp="1"/>
          </p:cNvSpPr>
          <p:nvPr>
            <p:ph sz="quarter" idx="1"/>
          </p:nvPr>
        </p:nvSpPr>
        <p:spPr/>
        <p:txBody>
          <a:bodyPr>
            <a:normAutofit/>
          </a:bodyPr>
          <a:lstStyle/>
          <a:p>
            <a:r>
              <a:rPr lang="zh-CN" altLang="en-US" dirty="0" smtClean="0"/>
              <a:t>在</a:t>
            </a:r>
            <a:r>
              <a:rPr lang="zh-CN" altLang="zh-CN" dirty="0" smtClean="0"/>
              <a:t>本实例</a:t>
            </a:r>
            <a:r>
              <a:rPr lang="zh-CN" altLang="en-US" dirty="0" smtClean="0"/>
              <a:t>中，</a:t>
            </a:r>
            <a:r>
              <a:rPr lang="zh-CN" altLang="zh-CN" dirty="0"/>
              <a:t>网站导航由母版页实现，内容页与母版页关联，并输入了一些提示信息</a:t>
            </a:r>
            <a:r>
              <a:rPr lang="zh-CN" altLang="zh-CN" dirty="0" smtClean="0"/>
              <a:t>。</a:t>
            </a:r>
            <a:endParaRPr lang="en-US" altLang="zh-CN" dirty="0" smtClean="0"/>
          </a:p>
          <a:p>
            <a:r>
              <a:rPr lang="zh-CN" altLang="zh-CN" dirty="0"/>
              <a:t>源程序：</a:t>
            </a:r>
            <a:r>
              <a:rPr lang="en-US" altLang="zh-CN" dirty="0" err="1" smtClean="0"/>
              <a:t>SiteMap.master</a:t>
            </a:r>
            <a:endParaRPr lang="en-US" altLang="zh-CN" dirty="0" smtClean="0"/>
          </a:p>
          <a:p>
            <a:r>
              <a:rPr lang="zh-CN" altLang="zh-CN" dirty="0"/>
              <a:t>源程序：</a:t>
            </a:r>
            <a:r>
              <a:rPr lang="en-US" altLang="zh-CN" dirty="0"/>
              <a:t>Services.aspx</a:t>
            </a:r>
            <a:endParaRPr lang="zh-CN" altLang="en-US" dirty="0"/>
          </a:p>
        </p:txBody>
      </p:sp>
    </p:spTree>
    <p:extLst>
      <p:ext uri="{BB962C8B-B14F-4D97-AF65-F5344CB8AC3E}">
        <p14:creationId xmlns:p14="http://schemas.microsoft.com/office/powerpoint/2010/main" val="3348796230"/>
      </p:ext>
    </p:extLst>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a:bodyPr>
          <a:lstStyle/>
          <a:p>
            <a:pPr algn="just"/>
            <a:r>
              <a:rPr lang="en-US" altLang="zh-CN" dirty="0"/>
              <a:t>11.6  </a:t>
            </a:r>
            <a:r>
              <a:rPr lang="zh-CN" altLang="zh-CN" dirty="0"/>
              <a:t>小结</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28</a:t>
            </a:fld>
            <a:endParaRPr lang="en-US" altLang="zh-CN"/>
          </a:p>
        </p:txBody>
      </p:sp>
      <p:sp>
        <p:nvSpPr>
          <p:cNvPr id="420867" name="Rectangle 3"/>
          <p:cNvSpPr>
            <a:spLocks noGrp="1" noChangeArrowheads="1"/>
          </p:cNvSpPr>
          <p:nvPr>
            <p:ph sz="quarter" idx="1"/>
          </p:nvPr>
        </p:nvSpPr>
        <p:spPr/>
        <p:txBody>
          <a:bodyPr>
            <a:normAutofit/>
          </a:bodyPr>
          <a:lstStyle/>
          <a:p>
            <a:r>
              <a:rPr lang="en-US" altLang="zh-CN" dirty="0" smtClean="0"/>
              <a:t>ASP.NET</a:t>
            </a:r>
            <a:r>
              <a:rPr lang="zh-CN" altLang="zh-CN" dirty="0" smtClean="0"/>
              <a:t>提供</a:t>
            </a:r>
            <a:r>
              <a:rPr lang="zh-CN" altLang="en-US" dirty="0" smtClean="0"/>
              <a:t>了</a:t>
            </a:r>
            <a:r>
              <a:rPr lang="zh-CN" altLang="zh-CN" dirty="0" smtClean="0"/>
              <a:t>导航系统</a:t>
            </a:r>
            <a:r>
              <a:rPr lang="zh-CN" altLang="en-US" dirty="0" smtClean="0"/>
              <a:t>，其</a:t>
            </a:r>
            <a:r>
              <a:rPr lang="zh-CN" altLang="zh-CN" dirty="0" smtClean="0"/>
              <a:t>核心</a:t>
            </a:r>
            <a:r>
              <a:rPr lang="zh-CN" altLang="zh-CN" dirty="0"/>
              <a:t>是在</a:t>
            </a:r>
            <a:r>
              <a:rPr lang="en-US" altLang="zh-CN" dirty="0"/>
              <a:t>XML</a:t>
            </a:r>
            <a:r>
              <a:rPr lang="zh-CN" altLang="zh-CN" dirty="0"/>
              <a:t>文件（网站地图文件）中描述网站的页面结构</a:t>
            </a:r>
            <a:r>
              <a:rPr lang="zh-CN" altLang="zh-CN" dirty="0" smtClean="0"/>
              <a:t>。</a:t>
            </a:r>
            <a:endParaRPr lang="en-US" altLang="zh-CN" dirty="0" smtClean="0"/>
          </a:p>
          <a:p>
            <a:r>
              <a:rPr lang="en-US" altLang="zh-CN" dirty="0" err="1"/>
              <a:t>SiteMapPath</a:t>
            </a:r>
            <a:r>
              <a:rPr lang="zh-CN" altLang="zh-CN" dirty="0"/>
              <a:t>控件用于实现显示当前页面位于当前网站页面层次结构中位置的面包屑导航</a:t>
            </a:r>
            <a:r>
              <a:rPr lang="zh-CN" altLang="zh-CN" dirty="0" smtClean="0"/>
              <a:t>。不</a:t>
            </a:r>
            <a:r>
              <a:rPr lang="zh-CN" altLang="zh-CN" dirty="0"/>
              <a:t>需要数据源控件</a:t>
            </a:r>
            <a:r>
              <a:rPr lang="zh-CN" altLang="zh-CN" dirty="0" smtClean="0"/>
              <a:t>。</a:t>
            </a:r>
            <a:endParaRPr lang="en-US" altLang="zh-CN" dirty="0" smtClean="0"/>
          </a:p>
          <a:p>
            <a:r>
              <a:rPr lang="en-US" altLang="zh-CN" dirty="0" err="1" smtClean="0"/>
              <a:t>TreeView</a:t>
            </a:r>
            <a:r>
              <a:rPr lang="zh-CN" altLang="zh-CN" dirty="0"/>
              <a:t>控件以树形结构显示网站</a:t>
            </a:r>
            <a:r>
              <a:rPr lang="zh-CN" altLang="zh-CN" dirty="0" smtClean="0"/>
              <a:t>地图</a:t>
            </a:r>
            <a:r>
              <a:rPr lang="zh-CN" altLang="zh-CN" dirty="0"/>
              <a:t>，需要数据源控件</a:t>
            </a:r>
            <a:r>
              <a:rPr lang="zh-CN" altLang="en-US" dirty="0" smtClean="0"/>
              <a:t>。</a:t>
            </a:r>
            <a:endParaRPr lang="en-US" altLang="zh-CN" dirty="0" smtClean="0"/>
          </a:p>
          <a:p>
            <a:r>
              <a:rPr lang="en-US" altLang="zh-CN" dirty="0" smtClean="0"/>
              <a:t>Menu</a:t>
            </a:r>
            <a:r>
              <a:rPr lang="zh-CN" altLang="zh-CN" dirty="0"/>
              <a:t>控件以菜单形式显示网站地图</a:t>
            </a:r>
            <a:r>
              <a:rPr lang="zh-CN" altLang="zh-CN" dirty="0" smtClean="0"/>
              <a:t>，需要数据源控件。</a:t>
            </a:r>
            <a:endParaRPr lang="en-US" altLang="zh-CN" dirty="0"/>
          </a:p>
        </p:txBody>
      </p:sp>
    </p:spTree>
    <p:extLst>
      <p:ext uri="{BB962C8B-B14F-4D97-AF65-F5344CB8AC3E}">
        <p14:creationId xmlns:p14="http://schemas.microsoft.com/office/powerpoint/2010/main" val="3570613350"/>
      </p:ext>
    </p:extLst>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zh-CN" altLang="en-US" dirty="0"/>
              <a:t>目录</a:t>
            </a:r>
          </a:p>
        </p:txBody>
      </p:sp>
      <p:sp>
        <p:nvSpPr>
          <p:cNvPr id="4" name="灯片编号占位符 5"/>
          <p:cNvSpPr>
            <a:spLocks noGrp="1"/>
          </p:cNvSpPr>
          <p:nvPr>
            <p:ph type="sldNum" sz="quarter" idx="12"/>
          </p:nvPr>
        </p:nvSpPr>
        <p:spPr/>
        <p:txBody>
          <a:bodyPr>
            <a:normAutofit fontScale="85000" lnSpcReduction="20000"/>
          </a:bodyPr>
          <a:lstStyle/>
          <a:p>
            <a:fld id="{1768A38C-12F7-4EB3-BD85-4AA09E41D932}" type="slidenum">
              <a:rPr lang="zh-CN" altLang="en-US"/>
              <a:pPr/>
              <a:t>3</a:t>
            </a:fld>
            <a:endParaRPr lang="en-US" altLang="zh-CN"/>
          </a:p>
        </p:txBody>
      </p:sp>
      <p:sp>
        <p:nvSpPr>
          <p:cNvPr id="417795" name="Rectangle 3"/>
          <p:cNvSpPr>
            <a:spLocks noGrp="1" noChangeArrowheads="1"/>
          </p:cNvSpPr>
          <p:nvPr>
            <p:ph sz="quarter" idx="1"/>
          </p:nvPr>
        </p:nvSpPr>
        <p:spPr/>
        <p:txBody>
          <a:bodyPr>
            <a:normAutofit fontScale="92500" lnSpcReduction="10000"/>
          </a:bodyPr>
          <a:lstStyle/>
          <a:p>
            <a:r>
              <a:rPr lang="en-US" altLang="zh-CN" dirty="0">
                <a:hlinkClick r:id="rId2" action="ppaction://hlinksldjump"/>
              </a:rPr>
              <a:t>11.1  </a:t>
            </a:r>
            <a:r>
              <a:rPr lang="zh-CN" altLang="zh-CN" dirty="0">
                <a:hlinkClick r:id="rId2" action="ppaction://hlinksldjump"/>
              </a:rPr>
              <a:t>网站地图</a:t>
            </a:r>
            <a:endParaRPr lang="zh-CN" altLang="zh-CN" dirty="0"/>
          </a:p>
          <a:p>
            <a:pPr lvl="1"/>
            <a:r>
              <a:rPr lang="en-US" altLang="zh-CN" dirty="0">
                <a:hlinkClick r:id="rId3" action="ppaction://hlinksldjump"/>
              </a:rPr>
              <a:t>11.1.1  </a:t>
            </a:r>
            <a:r>
              <a:rPr lang="zh-CN" altLang="zh-CN" dirty="0">
                <a:hlinkClick r:id="rId3" action="ppaction://hlinksldjump"/>
              </a:rPr>
              <a:t>网站地图文件</a:t>
            </a:r>
            <a:endParaRPr lang="zh-CN" altLang="zh-CN" dirty="0"/>
          </a:p>
          <a:p>
            <a:pPr lvl="1"/>
            <a:r>
              <a:rPr lang="en-US" altLang="zh-CN" dirty="0">
                <a:hlinkClick r:id="rId4" action="ppaction://hlinksldjump"/>
              </a:rPr>
              <a:t>11.1.2  </a:t>
            </a:r>
            <a:r>
              <a:rPr lang="zh-CN" altLang="zh-CN" dirty="0">
                <a:hlinkClick r:id="rId4" action="ppaction://hlinksldjump"/>
              </a:rPr>
              <a:t>嵌套网站地图文件</a:t>
            </a:r>
            <a:endParaRPr lang="zh-CN" altLang="zh-CN" dirty="0"/>
          </a:p>
          <a:p>
            <a:r>
              <a:rPr lang="en-US" altLang="zh-CN" dirty="0">
                <a:hlinkClick r:id="rId5" action="ppaction://hlinksldjump"/>
              </a:rPr>
              <a:t>11.2  </a:t>
            </a:r>
            <a:r>
              <a:rPr lang="en-US" altLang="zh-CN" dirty="0" err="1">
                <a:hlinkClick r:id="rId5" action="ppaction://hlinksldjump"/>
              </a:rPr>
              <a:t>SiteMapPath</a:t>
            </a:r>
            <a:r>
              <a:rPr lang="zh-CN" altLang="zh-CN" dirty="0">
                <a:hlinkClick r:id="rId5" action="ppaction://hlinksldjump"/>
              </a:rPr>
              <a:t>控件显示导航</a:t>
            </a:r>
            <a:endParaRPr lang="zh-CN" altLang="zh-CN" dirty="0"/>
          </a:p>
          <a:p>
            <a:r>
              <a:rPr lang="en-US" altLang="zh-CN" dirty="0">
                <a:hlinkClick r:id="rId6" action="ppaction://hlinksldjump"/>
              </a:rPr>
              <a:t>11.3  </a:t>
            </a:r>
            <a:r>
              <a:rPr lang="en-US" altLang="zh-CN" dirty="0" err="1">
                <a:hlinkClick r:id="rId6" action="ppaction://hlinksldjump"/>
              </a:rPr>
              <a:t>TreeView</a:t>
            </a:r>
            <a:r>
              <a:rPr lang="zh-CN" altLang="zh-CN" dirty="0">
                <a:hlinkClick r:id="rId6" action="ppaction://hlinksldjump"/>
              </a:rPr>
              <a:t>控件显示导航</a:t>
            </a:r>
            <a:endParaRPr lang="zh-CN" altLang="zh-CN" dirty="0"/>
          </a:p>
          <a:p>
            <a:pPr lvl="1"/>
            <a:r>
              <a:rPr lang="en-US" altLang="zh-CN" dirty="0">
                <a:hlinkClick r:id="rId7" action="ppaction://hlinksldjump"/>
              </a:rPr>
              <a:t>11.3.1  </a:t>
            </a:r>
            <a:r>
              <a:rPr lang="en-US" altLang="zh-CN" dirty="0" err="1">
                <a:hlinkClick r:id="rId7" action="ppaction://hlinksldjump"/>
              </a:rPr>
              <a:t>TreeView</a:t>
            </a:r>
            <a:r>
              <a:rPr lang="zh-CN" altLang="zh-CN" dirty="0">
                <a:hlinkClick r:id="rId7" action="ppaction://hlinksldjump"/>
              </a:rPr>
              <a:t>控件</a:t>
            </a:r>
            <a:endParaRPr lang="zh-CN" altLang="zh-CN" dirty="0"/>
          </a:p>
          <a:p>
            <a:pPr lvl="1"/>
            <a:r>
              <a:rPr lang="en-US" altLang="zh-CN" dirty="0">
                <a:hlinkClick r:id="rId8" action="ppaction://hlinksldjump"/>
              </a:rPr>
              <a:t>11.3.2  </a:t>
            </a:r>
            <a:r>
              <a:rPr lang="zh-CN" altLang="zh-CN" dirty="0">
                <a:hlinkClick r:id="rId8" action="ppaction://hlinksldjump"/>
              </a:rPr>
              <a:t>使用</a:t>
            </a:r>
            <a:r>
              <a:rPr lang="en-US" altLang="zh-CN" dirty="0" err="1">
                <a:hlinkClick r:id="rId8" action="ppaction://hlinksldjump"/>
              </a:rPr>
              <a:t>TreeView</a:t>
            </a:r>
            <a:r>
              <a:rPr lang="zh-CN" altLang="zh-CN" dirty="0">
                <a:hlinkClick r:id="rId8" action="ppaction://hlinksldjump"/>
              </a:rPr>
              <a:t>控件实现导航</a:t>
            </a:r>
            <a:endParaRPr lang="zh-CN" altLang="zh-CN" dirty="0"/>
          </a:p>
          <a:p>
            <a:r>
              <a:rPr lang="en-US" altLang="zh-CN" dirty="0">
                <a:hlinkClick r:id="rId9" action="ppaction://hlinksldjump"/>
              </a:rPr>
              <a:t>11.4  Menu</a:t>
            </a:r>
            <a:r>
              <a:rPr lang="zh-CN" altLang="zh-CN" dirty="0">
                <a:hlinkClick r:id="rId9" action="ppaction://hlinksldjump"/>
              </a:rPr>
              <a:t>控件显示导航</a:t>
            </a:r>
            <a:endParaRPr lang="zh-CN" altLang="zh-CN" dirty="0"/>
          </a:p>
          <a:p>
            <a:r>
              <a:rPr lang="en-US" altLang="zh-CN" dirty="0">
                <a:hlinkClick r:id="rId10" action="ppaction://hlinksldjump"/>
              </a:rPr>
              <a:t>11.5  </a:t>
            </a:r>
            <a:r>
              <a:rPr lang="zh-CN" altLang="zh-CN" dirty="0">
                <a:hlinkClick r:id="rId10" action="ppaction://hlinksldjump"/>
              </a:rPr>
              <a:t>母版页中使用网站导航</a:t>
            </a:r>
            <a:endParaRPr lang="zh-CN" altLang="zh-CN" dirty="0"/>
          </a:p>
          <a:p>
            <a:r>
              <a:rPr lang="en-US" altLang="zh-CN" dirty="0">
                <a:hlinkClick r:id="rId11" action="ppaction://hlinksldjump"/>
              </a:rPr>
              <a:t>11.6  </a:t>
            </a:r>
            <a:r>
              <a:rPr lang="zh-CN" altLang="zh-CN" dirty="0">
                <a:hlinkClick r:id="rId11" action="ppaction://hlinksldjump"/>
              </a:rPr>
              <a:t>小结</a:t>
            </a:r>
            <a:endParaRPr lang="zh-CN" altLang="zh-CN" dirty="0"/>
          </a:p>
        </p:txBody>
      </p:sp>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zh-CN" dirty="0"/>
              <a:t>11.1  </a:t>
            </a:r>
            <a:r>
              <a:rPr lang="zh-CN" altLang="zh-CN" dirty="0"/>
              <a:t>网站地图</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1768A38C-12F7-4EB3-BD85-4AA09E41D932}" type="slidenum">
              <a:rPr lang="zh-CN" altLang="en-US"/>
              <a:pPr/>
              <a:t>4</a:t>
            </a:fld>
            <a:endParaRPr lang="en-US" altLang="zh-CN"/>
          </a:p>
        </p:txBody>
      </p:sp>
      <p:sp>
        <p:nvSpPr>
          <p:cNvPr id="417795" name="Rectangle 3"/>
          <p:cNvSpPr>
            <a:spLocks noGrp="1" noChangeArrowheads="1"/>
          </p:cNvSpPr>
          <p:nvPr>
            <p:ph sz="quarter" idx="1"/>
          </p:nvPr>
        </p:nvSpPr>
        <p:spPr/>
        <p:txBody>
          <a:bodyPr>
            <a:normAutofit/>
          </a:bodyPr>
          <a:lstStyle/>
          <a:p>
            <a:r>
              <a:rPr lang="zh-CN" altLang="zh-CN" dirty="0"/>
              <a:t>传统的模式是通过页面上散布的超链接方式</a:t>
            </a:r>
            <a:r>
              <a:rPr lang="zh-CN" altLang="zh-CN" dirty="0" smtClean="0"/>
              <a:t>实现，</a:t>
            </a:r>
            <a:r>
              <a:rPr lang="zh-CN" altLang="zh-CN" dirty="0"/>
              <a:t>维护工作量很大</a:t>
            </a:r>
            <a:r>
              <a:rPr lang="zh-CN" altLang="zh-CN" dirty="0" smtClean="0"/>
              <a:t>。</a:t>
            </a:r>
            <a:endParaRPr lang="en-US" altLang="zh-CN" dirty="0" smtClean="0"/>
          </a:p>
          <a:p>
            <a:r>
              <a:rPr lang="en-US" altLang="zh-CN" dirty="0" smtClean="0"/>
              <a:t>ASP.NET</a:t>
            </a:r>
            <a:r>
              <a:rPr lang="zh-CN" altLang="zh-CN" dirty="0" smtClean="0"/>
              <a:t>中</a:t>
            </a:r>
            <a:r>
              <a:rPr lang="zh-CN" altLang="zh-CN" dirty="0" smtClean="0"/>
              <a:t>的网站导航可</a:t>
            </a:r>
            <a:r>
              <a:rPr lang="zh-CN" altLang="zh-CN" dirty="0"/>
              <a:t>创建页面的集中网站地图，使得导航的管理变得十分简单。</a:t>
            </a:r>
          </a:p>
        </p:txBody>
      </p:sp>
    </p:spTree>
    <p:extLst>
      <p:ext uri="{BB962C8B-B14F-4D97-AF65-F5344CB8AC3E}">
        <p14:creationId xmlns:p14="http://schemas.microsoft.com/office/powerpoint/2010/main" val="3091089495"/>
      </p:ext>
    </p:extLst>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zh-CN" dirty="0"/>
              <a:t>11.1.1  </a:t>
            </a:r>
            <a:r>
              <a:rPr lang="zh-CN" altLang="zh-CN" dirty="0"/>
              <a:t>网站地图文件</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1768A38C-12F7-4EB3-BD85-4AA09E41D932}" type="slidenum">
              <a:rPr lang="zh-CN" altLang="en-US"/>
              <a:pPr/>
              <a:t>5</a:t>
            </a:fld>
            <a:endParaRPr lang="en-US" altLang="zh-CN"/>
          </a:p>
        </p:txBody>
      </p:sp>
      <p:sp>
        <p:nvSpPr>
          <p:cNvPr id="417795" name="Rectangle 3"/>
          <p:cNvSpPr>
            <a:spLocks noGrp="1" noChangeArrowheads="1"/>
          </p:cNvSpPr>
          <p:nvPr>
            <p:ph sz="quarter" idx="1"/>
          </p:nvPr>
        </p:nvSpPr>
        <p:spPr/>
        <p:txBody>
          <a:bodyPr>
            <a:normAutofit/>
          </a:bodyPr>
          <a:lstStyle/>
          <a:p>
            <a:pPr lvl="1"/>
            <a:r>
              <a:rPr lang="zh-CN" altLang="zh-CN" dirty="0"/>
              <a:t>描述网站中页面的层次结构</a:t>
            </a:r>
            <a:r>
              <a:rPr lang="zh-CN" altLang="zh-CN" dirty="0" smtClean="0"/>
              <a:t>。</a:t>
            </a:r>
            <a:endParaRPr lang="en-US" altLang="zh-CN" dirty="0" smtClean="0"/>
          </a:p>
          <a:p>
            <a:pPr lvl="1"/>
            <a:r>
              <a:rPr lang="zh-CN" altLang="zh-CN" dirty="0" smtClean="0"/>
              <a:t>是</a:t>
            </a:r>
            <a:r>
              <a:rPr lang="zh-CN" altLang="zh-CN" dirty="0"/>
              <a:t>一个</a:t>
            </a:r>
            <a:r>
              <a:rPr lang="en-US" altLang="zh-CN" dirty="0"/>
              <a:t>XML</a:t>
            </a:r>
            <a:r>
              <a:rPr lang="zh-CN" altLang="zh-CN" dirty="0"/>
              <a:t>文件，通过</a:t>
            </a:r>
            <a:r>
              <a:rPr lang="en-US" altLang="zh-CN" dirty="0"/>
              <a:t>&lt;</a:t>
            </a:r>
            <a:r>
              <a:rPr lang="en-US" altLang="zh-CN" dirty="0" err="1"/>
              <a:t>siteMapNode</a:t>
            </a:r>
            <a:r>
              <a:rPr lang="en-US" altLang="zh-CN" dirty="0"/>
              <a:t>&gt;</a:t>
            </a:r>
            <a:r>
              <a:rPr lang="zh-CN" altLang="zh-CN" dirty="0"/>
              <a:t>元素描述每个页面的标题和</a:t>
            </a:r>
            <a:r>
              <a:rPr lang="en-US" altLang="zh-CN" dirty="0"/>
              <a:t>URL</a:t>
            </a:r>
            <a:r>
              <a:rPr lang="zh-CN" altLang="zh-CN" dirty="0"/>
              <a:t>等信息</a:t>
            </a:r>
            <a:r>
              <a:rPr lang="zh-CN" altLang="zh-CN" dirty="0" smtClean="0"/>
              <a:t>。</a:t>
            </a:r>
            <a:endParaRPr lang="en-US" altLang="zh-CN" dirty="0" smtClean="0"/>
          </a:p>
          <a:p>
            <a:pPr lvl="1"/>
            <a:r>
              <a:rPr lang="zh-CN" altLang="zh-CN" dirty="0" smtClean="0"/>
              <a:t>当</a:t>
            </a:r>
            <a:r>
              <a:rPr lang="zh-CN" altLang="zh-CN" dirty="0"/>
              <a:t>用一个或多个网站地图文件描述页面层次结构时，其中有一个网站地图文件必须存放于网站根文件夹下且以</a:t>
            </a:r>
            <a:r>
              <a:rPr lang="en-US" altLang="zh-CN" dirty="0" err="1"/>
              <a:t>Web.sitemap</a:t>
            </a:r>
            <a:r>
              <a:rPr lang="zh-CN" altLang="zh-CN" dirty="0"/>
              <a:t>命名，其他的网站地图文件可以存放在其他位置。</a:t>
            </a:r>
          </a:p>
          <a:p>
            <a:pPr lvl="1"/>
            <a:endParaRPr lang="zh-CN" altLang="zh-CN" dirty="0"/>
          </a:p>
        </p:txBody>
      </p:sp>
    </p:spTree>
    <p:extLst>
      <p:ext uri="{BB962C8B-B14F-4D97-AF65-F5344CB8AC3E}">
        <p14:creationId xmlns:p14="http://schemas.microsoft.com/office/powerpoint/2010/main" val="248141704"/>
      </p:ext>
    </p:extLst>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normAutofit/>
          </a:bodyPr>
          <a:lstStyle/>
          <a:p>
            <a:r>
              <a:rPr lang="en-US" altLang="zh-CN" dirty="0"/>
              <a:t>&lt;</a:t>
            </a:r>
            <a:r>
              <a:rPr lang="en-US" altLang="zh-CN" dirty="0" err="1"/>
              <a:t>siteMapNode</a:t>
            </a:r>
            <a:r>
              <a:rPr lang="en-US" altLang="zh-CN" dirty="0"/>
              <a:t>&gt;</a:t>
            </a:r>
            <a:r>
              <a:rPr lang="zh-CN" altLang="zh-CN" dirty="0"/>
              <a:t>元素常用属性</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75DFDFC7-D0C6-4548-AD19-4F5E5AB555CF}" type="slidenum">
              <a:rPr lang="zh-CN" altLang="en-US"/>
              <a:pPr/>
              <a:t>6</a:t>
            </a:fld>
            <a:endParaRPr lang="en-US" altLang="zh-CN"/>
          </a:p>
        </p:txBody>
      </p:sp>
      <p:sp>
        <p:nvSpPr>
          <p:cNvPr id="2" name="内容占位符 1"/>
          <p:cNvSpPr>
            <a:spLocks noGrp="1"/>
          </p:cNvSpPr>
          <p:nvPr>
            <p:ph sz="quarter" idx="1"/>
          </p:nvPr>
        </p:nvSpPr>
        <p:spPr/>
        <p:txBody>
          <a:bodyPr>
            <a:normAutofit fontScale="92500" lnSpcReduction="10000"/>
          </a:bodyPr>
          <a:lstStyle/>
          <a:p>
            <a:r>
              <a:rPr lang="en-US" altLang="zh-CN" dirty="0"/>
              <a:t>description</a:t>
            </a:r>
            <a:r>
              <a:rPr lang="zh-CN" altLang="zh-CN" dirty="0"/>
              <a:t>：描述超链接的作用，当鼠标指针指向超链接时会给出的提示信息。</a:t>
            </a:r>
          </a:p>
          <a:p>
            <a:r>
              <a:rPr lang="en-US" altLang="zh-CN" dirty="0"/>
              <a:t>roles</a:t>
            </a:r>
            <a:r>
              <a:rPr lang="zh-CN" altLang="zh-CN" dirty="0"/>
              <a:t>：确定哪些角色可以访问当前节点。多个角色用逗号隔开，使用时还需要将</a:t>
            </a:r>
            <a:r>
              <a:rPr lang="en-US" altLang="zh-CN" dirty="0" err="1"/>
              <a:t>securityTrimmingEnabled</a:t>
            </a:r>
            <a:r>
              <a:rPr lang="zh-CN" altLang="zh-CN" dirty="0"/>
              <a:t>属性值设置为</a:t>
            </a:r>
            <a:r>
              <a:rPr lang="en-US" altLang="zh-CN" dirty="0"/>
              <a:t>true</a:t>
            </a:r>
            <a:r>
              <a:rPr lang="zh-CN" altLang="zh-CN" dirty="0"/>
              <a:t>。</a:t>
            </a:r>
          </a:p>
          <a:p>
            <a:r>
              <a:rPr lang="en-US" altLang="zh-CN" dirty="0" err="1"/>
              <a:t>securityTrimmingEnabled</a:t>
            </a:r>
            <a:r>
              <a:rPr lang="zh-CN" altLang="zh-CN" dirty="0"/>
              <a:t>：是否使网站地图支持安全特性。</a:t>
            </a:r>
          </a:p>
          <a:p>
            <a:r>
              <a:rPr lang="en-US" altLang="zh-CN" dirty="0" err="1"/>
              <a:t>siteMapFile</a:t>
            </a:r>
            <a:r>
              <a:rPr lang="zh-CN" altLang="zh-CN" dirty="0"/>
              <a:t>：引用另一个网站地图文件。</a:t>
            </a:r>
          </a:p>
          <a:p>
            <a:r>
              <a:rPr lang="en-US" altLang="zh-CN" dirty="0"/>
              <a:t>title</a:t>
            </a:r>
            <a:r>
              <a:rPr lang="zh-CN" altLang="zh-CN" dirty="0"/>
              <a:t>：表示超链接的显示文本。</a:t>
            </a:r>
          </a:p>
          <a:p>
            <a:r>
              <a:rPr lang="en-US" altLang="zh-CN" dirty="0" err="1"/>
              <a:t>url</a:t>
            </a:r>
            <a:r>
              <a:rPr lang="zh-CN" altLang="zh-CN" dirty="0"/>
              <a:t>：超链接目标页的</a:t>
            </a:r>
            <a:r>
              <a:rPr lang="en-US" altLang="zh-CN" dirty="0"/>
              <a:t>URL</a:t>
            </a:r>
            <a:r>
              <a:rPr lang="zh-CN" altLang="zh-CN" dirty="0"/>
              <a:t>地址。</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a:bodyPr>
          <a:lstStyle/>
          <a:p>
            <a:pPr algn="just"/>
            <a:r>
              <a:rPr lang="zh-CN" altLang="zh-CN" dirty="0"/>
              <a:t>实例</a:t>
            </a:r>
            <a:r>
              <a:rPr lang="en-US" altLang="zh-CN" dirty="0"/>
              <a:t>11-1  </a:t>
            </a:r>
            <a:r>
              <a:rPr lang="zh-CN" altLang="zh-CN" dirty="0"/>
              <a:t>创建网站地图</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7</a:t>
            </a:fld>
            <a:endParaRPr lang="en-US" altLang="zh-CN"/>
          </a:p>
        </p:txBody>
      </p:sp>
      <p:sp>
        <p:nvSpPr>
          <p:cNvPr id="420867" name="Rectangle 3"/>
          <p:cNvSpPr>
            <a:spLocks noGrp="1" noChangeArrowheads="1"/>
          </p:cNvSpPr>
          <p:nvPr>
            <p:ph sz="quarter" idx="1"/>
          </p:nvPr>
        </p:nvSpPr>
        <p:spPr/>
        <p:txBody>
          <a:bodyPr>
            <a:normAutofit/>
          </a:bodyPr>
          <a:lstStyle/>
          <a:p>
            <a:r>
              <a:rPr lang="zh-CN" altLang="zh-CN" dirty="0"/>
              <a:t>本实例向</a:t>
            </a:r>
            <a:r>
              <a:rPr lang="en-US" altLang="zh-CN" dirty="0" err="1"/>
              <a:t>ChapSite</a:t>
            </a:r>
            <a:r>
              <a:rPr lang="zh-CN" altLang="zh-CN" dirty="0"/>
              <a:t>网站添加网站</a:t>
            </a:r>
            <a:r>
              <a:rPr lang="zh-CN" altLang="zh-CN" dirty="0" smtClean="0"/>
              <a:t>地图</a:t>
            </a:r>
            <a:r>
              <a:rPr lang="zh-CN" altLang="en-US" dirty="0" smtClean="0"/>
              <a:t>。</a:t>
            </a:r>
            <a:endParaRPr lang="en-US" altLang="zh-CN" dirty="0" smtClean="0"/>
          </a:p>
          <a:p>
            <a:r>
              <a:rPr lang="zh-CN" altLang="zh-CN" dirty="0"/>
              <a:t>源代码：</a:t>
            </a:r>
            <a:r>
              <a:rPr lang="en-US" altLang="zh-CN" dirty="0" err="1"/>
              <a:t>Web.sitemap</a:t>
            </a:r>
            <a:endParaRPr lang="en-US" altLang="zh-CN" dirty="0" smtClean="0"/>
          </a:p>
          <a:p>
            <a:endParaRPr lang="en-US" altLang="zh-CN" dirty="0"/>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a:bodyPr>
          <a:lstStyle/>
          <a:p>
            <a:pPr algn="just"/>
            <a:r>
              <a:rPr lang="en-US" altLang="zh-CN" dirty="0"/>
              <a:t>11.1.2  </a:t>
            </a:r>
            <a:r>
              <a:rPr lang="zh-CN" altLang="zh-CN" dirty="0"/>
              <a:t>嵌套网站地图文件</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8</a:t>
            </a:fld>
            <a:endParaRPr lang="en-US" altLang="zh-CN"/>
          </a:p>
        </p:txBody>
      </p:sp>
      <p:sp>
        <p:nvSpPr>
          <p:cNvPr id="420867" name="Rectangle 3"/>
          <p:cNvSpPr>
            <a:spLocks noGrp="1" noChangeArrowheads="1"/>
          </p:cNvSpPr>
          <p:nvPr>
            <p:ph sz="quarter" idx="1"/>
          </p:nvPr>
        </p:nvSpPr>
        <p:spPr/>
        <p:txBody>
          <a:bodyPr>
            <a:normAutofit/>
          </a:bodyPr>
          <a:lstStyle/>
          <a:p>
            <a:r>
              <a:rPr lang="zh-CN" altLang="en-US" dirty="0" smtClean="0"/>
              <a:t>将页面结构</a:t>
            </a:r>
            <a:r>
              <a:rPr lang="zh-CN" altLang="zh-CN" dirty="0" smtClean="0"/>
              <a:t>信息</a:t>
            </a:r>
            <a:r>
              <a:rPr lang="zh-CN" altLang="zh-CN" dirty="0"/>
              <a:t>分散到多个</a:t>
            </a:r>
            <a:r>
              <a:rPr lang="en-US" altLang="zh-CN" dirty="0"/>
              <a:t>.sitemap</a:t>
            </a:r>
            <a:r>
              <a:rPr lang="zh-CN" altLang="zh-CN" dirty="0"/>
              <a:t>文件中，再把分散的</a:t>
            </a:r>
            <a:r>
              <a:rPr lang="en-US" altLang="zh-CN" dirty="0"/>
              <a:t>.sitemap</a:t>
            </a:r>
            <a:r>
              <a:rPr lang="zh-CN" altLang="zh-CN" dirty="0"/>
              <a:t>文件合并到网站根文件夹下的</a:t>
            </a:r>
            <a:r>
              <a:rPr lang="en-US" altLang="zh-CN" dirty="0" err="1"/>
              <a:t>Web.sitemap</a:t>
            </a:r>
            <a:r>
              <a:rPr lang="zh-CN" altLang="zh-CN" dirty="0"/>
              <a:t>文件。在合并时，要用到</a:t>
            </a:r>
            <a:r>
              <a:rPr lang="en-US" altLang="zh-CN" dirty="0"/>
              <a:t>&lt;</a:t>
            </a:r>
            <a:r>
              <a:rPr lang="en-US" altLang="zh-CN" dirty="0" err="1"/>
              <a:t>siteMapNode</a:t>
            </a:r>
            <a:r>
              <a:rPr lang="en-US" altLang="zh-CN" dirty="0"/>
              <a:t>&gt;</a:t>
            </a:r>
            <a:r>
              <a:rPr lang="zh-CN" altLang="zh-CN" dirty="0"/>
              <a:t>元素的</a:t>
            </a:r>
            <a:r>
              <a:rPr lang="en-US" altLang="zh-CN" dirty="0" err="1"/>
              <a:t>siteMapFile</a:t>
            </a:r>
            <a:r>
              <a:rPr lang="zh-CN" altLang="zh-CN" dirty="0"/>
              <a:t>属性。</a:t>
            </a:r>
            <a:endParaRPr lang="en-US" altLang="zh-CN" dirty="0"/>
          </a:p>
        </p:txBody>
      </p:sp>
    </p:spTree>
    <p:extLst>
      <p:ext uri="{BB962C8B-B14F-4D97-AF65-F5344CB8AC3E}">
        <p14:creationId xmlns:p14="http://schemas.microsoft.com/office/powerpoint/2010/main" val="196332464"/>
      </p:ext>
    </p:extLst>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a:bodyPr>
          <a:lstStyle/>
          <a:p>
            <a:pPr algn="just"/>
            <a:r>
              <a:rPr lang="zh-CN" altLang="zh-CN" dirty="0"/>
              <a:t>实例</a:t>
            </a:r>
            <a:r>
              <a:rPr lang="en-US" altLang="zh-CN" dirty="0"/>
              <a:t>11-2  </a:t>
            </a:r>
            <a:r>
              <a:rPr lang="zh-CN" altLang="zh-CN" dirty="0"/>
              <a:t>创建嵌套网站地图</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9</a:t>
            </a:fld>
            <a:endParaRPr lang="en-US" altLang="zh-CN"/>
          </a:p>
        </p:txBody>
      </p:sp>
      <p:sp>
        <p:nvSpPr>
          <p:cNvPr id="420867" name="Rectangle 3"/>
          <p:cNvSpPr>
            <a:spLocks noGrp="1" noChangeArrowheads="1"/>
          </p:cNvSpPr>
          <p:nvPr>
            <p:ph sz="quarter" idx="1"/>
          </p:nvPr>
        </p:nvSpPr>
        <p:spPr/>
        <p:txBody>
          <a:bodyPr>
            <a:normAutofit/>
          </a:bodyPr>
          <a:lstStyle/>
          <a:p>
            <a:r>
              <a:rPr lang="zh-CN" altLang="zh-CN" dirty="0"/>
              <a:t>本实例功能与实例</a:t>
            </a:r>
            <a:r>
              <a:rPr lang="en-US" altLang="zh-CN" dirty="0"/>
              <a:t>11-1</a:t>
            </a:r>
            <a:r>
              <a:rPr lang="zh-CN" altLang="zh-CN" dirty="0"/>
              <a:t>完全相同，但使用嵌套网站地图实现</a:t>
            </a:r>
            <a:r>
              <a:rPr lang="zh-CN" altLang="zh-CN" dirty="0" smtClean="0"/>
              <a:t>。</a:t>
            </a:r>
            <a:endParaRPr lang="en-US" altLang="zh-CN" dirty="0" smtClean="0"/>
          </a:p>
          <a:p>
            <a:r>
              <a:rPr lang="zh-CN" altLang="zh-CN" dirty="0"/>
              <a:t>源程序：</a:t>
            </a:r>
            <a:r>
              <a:rPr lang="en-US" altLang="zh-CN" dirty="0" smtClean="0"/>
              <a:t>Web1.sitemap</a:t>
            </a:r>
          </a:p>
          <a:p>
            <a:r>
              <a:rPr lang="zh-CN" altLang="zh-CN" dirty="0"/>
              <a:t>源程序：</a:t>
            </a:r>
            <a:r>
              <a:rPr lang="en-US" altLang="zh-CN" dirty="0" err="1" smtClean="0"/>
              <a:t>Products.sitemap</a:t>
            </a:r>
            <a:endParaRPr lang="en-US" altLang="zh-CN" dirty="0" smtClean="0"/>
          </a:p>
          <a:p>
            <a:r>
              <a:rPr lang="zh-CN" altLang="zh-CN" dirty="0"/>
              <a:t>源程序：</a:t>
            </a:r>
            <a:r>
              <a:rPr lang="en-US" altLang="zh-CN" dirty="0" err="1"/>
              <a:t>Services.sitemap</a:t>
            </a:r>
            <a:endParaRPr lang="zh-CN" altLang="en-US" dirty="0"/>
          </a:p>
        </p:txBody>
      </p:sp>
    </p:spTree>
    <p:extLst>
      <p:ext uri="{BB962C8B-B14F-4D97-AF65-F5344CB8AC3E}">
        <p14:creationId xmlns:p14="http://schemas.microsoft.com/office/powerpoint/2010/main" val="1514866758"/>
      </p:ext>
    </p:extLst>
  </p:cSld>
  <p:clrMapOvr>
    <a:masterClrMapping/>
  </p:clrMapOvr>
  <p:transition>
    <p:random/>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课件模板">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自定义 12">
      <a:majorFont>
        <a:latin typeface="Tw Cen MT"/>
        <a:ea typeface="黑体"/>
        <a:cs typeface=""/>
      </a:majorFont>
      <a:minorFont>
        <a:latin typeface="Tw Cen MT"/>
        <a:ea typeface="黑体"/>
        <a:cs typeface=""/>
      </a:minorFont>
    </a:fontScheme>
    <a:fmtScheme name="极目远眺">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课件模板</Template>
  <TotalTime>714</TotalTime>
  <Words>1365</Words>
  <Application>Microsoft Office PowerPoint</Application>
  <PresentationFormat>全屏显示(4:3)</PresentationFormat>
  <Paragraphs>155</Paragraphs>
  <Slides>28</Slides>
  <Notes>0</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课件模板</vt:lpstr>
      <vt:lpstr>第11章  网站导航</vt:lpstr>
      <vt:lpstr>本章要点：</vt:lpstr>
      <vt:lpstr>目录</vt:lpstr>
      <vt:lpstr>11.1  网站地图</vt:lpstr>
      <vt:lpstr>11.1.1  网站地图文件</vt:lpstr>
      <vt:lpstr>&lt;siteMapNode&gt;元素常用属性</vt:lpstr>
      <vt:lpstr>实例11-1  创建网站地图</vt:lpstr>
      <vt:lpstr>11.1.2  嵌套网站地图文件</vt:lpstr>
      <vt:lpstr>实例11-2  创建嵌套网站地图</vt:lpstr>
      <vt:lpstr>11.2  SiteMapPath控件显示导航</vt:lpstr>
      <vt:lpstr> SiteMapPath控件的常用属性</vt:lpstr>
      <vt:lpstr>实例11-3  利用SiteMapPath控件显示导航</vt:lpstr>
      <vt:lpstr>11.3  TreeView控件显示导航</vt:lpstr>
      <vt:lpstr>11.3.1  TreeView控件</vt:lpstr>
      <vt:lpstr>TreeView控件常用属性</vt:lpstr>
      <vt:lpstr>TreeView控件常用属性（续）</vt:lpstr>
      <vt:lpstr>TreeNode类常用属性</vt:lpstr>
      <vt:lpstr>11.3.1  TreeView控件（续）</vt:lpstr>
      <vt:lpstr>实例11-4  运用TreeView控件</vt:lpstr>
      <vt:lpstr>程序说明</vt:lpstr>
      <vt:lpstr>11.3.2  使用TreeView控件实现导航</vt:lpstr>
      <vt:lpstr>实例11-5  利用TreeView控件显示导航</vt:lpstr>
      <vt:lpstr>程序说明</vt:lpstr>
      <vt:lpstr>11.4  Menu控件显示导航</vt:lpstr>
      <vt:lpstr>实例11-6  利用Menu控件显示导航菜单</vt:lpstr>
      <vt:lpstr>11.5  母版页中使用网站导航</vt:lpstr>
      <vt:lpstr>实例11-7  实现基于母版页的网站导航</vt:lpstr>
      <vt:lpstr>11.6  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ASP.NET 4.5运行及开发环境</dc:title>
  <dc:subject>Web程序设计--ASP.NET实用网站开发</dc:subject>
  <dc:creator>ssgwcyxxd; ssg</dc:creator>
  <cp:lastModifiedBy>win7</cp:lastModifiedBy>
  <cp:revision>112</cp:revision>
  <cp:lastPrinted>1601-01-01T00:00:00Z</cp:lastPrinted>
  <dcterms:created xsi:type="dcterms:W3CDTF">2014-03-08T01:39:37Z</dcterms:created>
  <dcterms:modified xsi:type="dcterms:W3CDTF">2018-02-10T01:30:46Z</dcterms:modified>
</cp:coreProperties>
</file>