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44"/>
  </p:notesMasterIdLst>
  <p:handoutMasterIdLst>
    <p:handoutMasterId r:id="rId45"/>
  </p:handoutMasterIdLst>
  <p:sldIdLst>
    <p:sldId id="256" r:id="rId2"/>
    <p:sldId id="257" r:id="rId3"/>
    <p:sldId id="260" r:id="rId4"/>
    <p:sldId id="440" r:id="rId5"/>
    <p:sldId id="358" r:id="rId6"/>
    <p:sldId id="259" r:id="rId7"/>
    <p:sldId id="262" r:id="rId8"/>
    <p:sldId id="411" r:id="rId9"/>
    <p:sldId id="359" r:id="rId10"/>
    <p:sldId id="412" r:id="rId11"/>
    <p:sldId id="385" r:id="rId12"/>
    <p:sldId id="386" r:id="rId13"/>
    <p:sldId id="387" r:id="rId14"/>
    <p:sldId id="360" r:id="rId15"/>
    <p:sldId id="354" r:id="rId16"/>
    <p:sldId id="355" r:id="rId17"/>
    <p:sldId id="388" r:id="rId18"/>
    <p:sldId id="356" r:id="rId19"/>
    <p:sldId id="357" r:id="rId20"/>
    <p:sldId id="361" r:id="rId21"/>
    <p:sldId id="298" r:id="rId22"/>
    <p:sldId id="362" r:id="rId23"/>
    <p:sldId id="363" r:id="rId24"/>
    <p:sldId id="365" r:id="rId25"/>
    <p:sldId id="413" r:id="rId26"/>
    <p:sldId id="389" r:id="rId27"/>
    <p:sldId id="366" r:id="rId28"/>
    <p:sldId id="414" r:id="rId29"/>
    <p:sldId id="415" r:id="rId30"/>
    <p:sldId id="416" r:id="rId31"/>
    <p:sldId id="417" r:id="rId32"/>
    <p:sldId id="418" r:id="rId33"/>
    <p:sldId id="419" r:id="rId34"/>
    <p:sldId id="420" r:id="rId35"/>
    <p:sldId id="421" r:id="rId36"/>
    <p:sldId id="441" r:id="rId37"/>
    <p:sldId id="443" r:id="rId38"/>
    <p:sldId id="442" r:id="rId39"/>
    <p:sldId id="444" r:id="rId40"/>
    <p:sldId id="445" r:id="rId41"/>
    <p:sldId id="446" r:id="rId42"/>
    <p:sldId id="422" r:id="rId43"/>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42" autoAdjust="0"/>
    <p:restoredTop sz="86523" autoAdjust="0"/>
  </p:normalViewPr>
  <p:slideViewPr>
    <p:cSldViewPr>
      <p:cViewPr varScale="1">
        <p:scale>
          <a:sx n="50" d="100"/>
          <a:sy n="50" d="100"/>
        </p:scale>
        <p:origin x="-72" y="-269"/>
      </p:cViewPr>
      <p:guideLst>
        <p:guide orient="horz" pos="2160"/>
        <p:guide pos="2880"/>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5.xml"/><Relationship Id="rId7"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2.xml"/><Relationship Id="rId5" Type="http://schemas.openxmlformats.org/officeDocument/2006/relationships/slide" Target="slide8.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16768" y="4077072"/>
            <a:ext cx="8822432" cy="1142256"/>
          </a:xfrm>
        </p:spPr>
        <p:txBody>
          <a:bodyPr>
            <a:normAutofit/>
          </a:bodyPr>
          <a:lstStyle/>
          <a:p>
            <a:pPr algn="ctr"/>
            <a:r>
              <a:rPr lang="zh-CN" altLang="zh-CN" dirty="0"/>
              <a:t>第</a:t>
            </a:r>
            <a:r>
              <a:rPr lang="en-US" altLang="zh-CN" dirty="0"/>
              <a:t>12</a:t>
            </a:r>
            <a:r>
              <a:rPr lang="zh-CN" altLang="zh-CN" dirty="0"/>
              <a:t>章</a:t>
            </a:r>
            <a:r>
              <a:rPr lang="en-US" altLang="zh-CN" dirty="0"/>
              <a:t>  </a:t>
            </a:r>
            <a:r>
              <a:rPr lang="en-US" altLang="zh-CN" dirty="0"/>
              <a:t>ASP.NET Ajax</a:t>
            </a:r>
            <a:endParaRPr lang="zh-CN" altLang="en-US" dirty="0"/>
          </a:p>
        </p:txBody>
      </p:sp>
      <p:sp>
        <p:nvSpPr>
          <p:cNvPr id="404483" name="Rectangle 3"/>
          <p:cNvSpPr>
            <a:spLocks noGrp="1" noChangeArrowheads="1"/>
          </p:cNvSpPr>
          <p:nvPr>
            <p:ph type="subTitle" idx="1"/>
          </p:nvPr>
        </p:nvSpPr>
        <p:spPr/>
        <p:txBody>
          <a:bodyPr/>
          <a:lstStyle/>
          <a:p>
            <a:pPr algn="r"/>
            <a:r>
              <a:rPr lang="zh-CN" altLang="en-US"/>
              <a:t>沈士根、叶晓彤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在</a:t>
            </a:r>
            <a:r>
              <a:rPr lang="en-US" altLang="zh-CN" dirty="0" err="1"/>
              <a:t>ScriptManager</a:t>
            </a:r>
            <a:r>
              <a:rPr lang="zh-CN" altLang="zh-CN" dirty="0"/>
              <a:t>中注册自定义</a:t>
            </a:r>
            <a:r>
              <a:rPr lang="en-US" altLang="zh-CN" dirty="0"/>
              <a:t>JavaScript</a:t>
            </a:r>
            <a:r>
              <a:rPr lang="zh-CN" altLang="zh-CN" dirty="0"/>
              <a:t>脚本</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3" name="内容占位符 2"/>
          <p:cNvSpPr>
            <a:spLocks noGrp="1"/>
          </p:cNvSpPr>
          <p:nvPr>
            <p:ph sz="quarter" idx="1"/>
          </p:nvPr>
        </p:nvSpPr>
        <p:spPr/>
        <p:txBody>
          <a:bodyPr>
            <a:normAutofit/>
          </a:bodyPr>
          <a:lstStyle/>
          <a:p>
            <a:r>
              <a:rPr lang="zh-CN" altLang="zh-CN" dirty="0"/>
              <a:t>方法是在</a:t>
            </a:r>
            <a:r>
              <a:rPr lang="en-US" altLang="zh-CN" dirty="0" err="1"/>
              <a:t>ScriptManager</a:t>
            </a:r>
            <a:r>
              <a:rPr lang="zh-CN" altLang="zh-CN" dirty="0"/>
              <a:t>控件的</a:t>
            </a:r>
            <a:r>
              <a:rPr lang="en-US" altLang="zh-CN" dirty="0"/>
              <a:t>Scripts</a:t>
            </a:r>
            <a:r>
              <a:rPr lang="zh-CN" altLang="zh-CN" dirty="0"/>
              <a:t>属性集合中添加一个指向脚本文件的</a:t>
            </a:r>
            <a:r>
              <a:rPr lang="en-US" altLang="zh-CN" dirty="0" err="1"/>
              <a:t>ScriptReference</a:t>
            </a:r>
            <a:r>
              <a:rPr lang="zh-CN" altLang="zh-CN" dirty="0" smtClean="0"/>
              <a:t>对象</a:t>
            </a:r>
            <a:r>
              <a:rPr lang="zh-CN" altLang="en-US" dirty="0" smtClean="0"/>
              <a:t>。</a:t>
            </a:r>
            <a:endParaRPr lang="zh-CN" altLang="en-US" dirty="0"/>
          </a:p>
        </p:txBody>
      </p:sp>
    </p:spTree>
    <p:extLst>
      <p:ext uri="{BB962C8B-B14F-4D97-AF65-F5344CB8AC3E}">
        <p14:creationId xmlns:p14="http://schemas.microsoft.com/office/powerpoint/2010/main" val="2059005259"/>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在母版页中使用</a:t>
            </a:r>
            <a:r>
              <a:rPr lang="en-US" altLang="zh-CN" dirty="0" err="1"/>
              <a:t>ScriptManager</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sp>
        <p:nvSpPr>
          <p:cNvPr id="2" name="内容占位符 1"/>
          <p:cNvSpPr>
            <a:spLocks noGrp="1"/>
          </p:cNvSpPr>
          <p:nvPr>
            <p:ph sz="quarter" idx="1"/>
          </p:nvPr>
        </p:nvSpPr>
        <p:spPr/>
        <p:txBody>
          <a:bodyPr>
            <a:normAutofit/>
          </a:bodyPr>
          <a:lstStyle/>
          <a:p>
            <a:r>
              <a:rPr lang="zh-CN" altLang="zh-CN" dirty="0"/>
              <a:t>在母版页中添加</a:t>
            </a:r>
            <a:r>
              <a:rPr lang="en-US" altLang="zh-CN" dirty="0" err="1"/>
              <a:t>ScriptManager</a:t>
            </a:r>
            <a:r>
              <a:rPr lang="zh-CN" altLang="zh-CN" dirty="0"/>
              <a:t>控件，然后在内容页中添加</a:t>
            </a:r>
            <a:r>
              <a:rPr lang="zh-CN" altLang="zh-CN" dirty="0" smtClean="0"/>
              <a:t>其他</a:t>
            </a:r>
            <a:r>
              <a:rPr lang="en-US" altLang="zh-CN" dirty="0" smtClean="0"/>
              <a:t>ASP.NET Ajax</a:t>
            </a:r>
            <a:r>
              <a:rPr lang="zh-CN" altLang="zh-CN" dirty="0" smtClean="0"/>
              <a:t>服务器</a:t>
            </a:r>
            <a:r>
              <a:rPr lang="zh-CN" altLang="zh-CN" dirty="0"/>
              <a:t>控件实现页面局部刷新功能</a:t>
            </a:r>
            <a:r>
              <a:rPr lang="zh-CN" altLang="zh-CN" dirty="0" smtClean="0"/>
              <a:t>。</a:t>
            </a:r>
            <a:endParaRPr lang="en-US" altLang="zh-CN" dirty="0" smtClean="0"/>
          </a:p>
          <a:p>
            <a:r>
              <a:rPr lang="zh-CN" altLang="zh-CN" dirty="0" smtClean="0"/>
              <a:t>只</a:t>
            </a:r>
            <a:r>
              <a:rPr lang="zh-CN" altLang="zh-CN" dirty="0"/>
              <a:t>允许包含一个</a:t>
            </a:r>
            <a:r>
              <a:rPr lang="en-US" altLang="zh-CN" dirty="0" err="1"/>
              <a:t>ScriptManager</a:t>
            </a:r>
            <a:r>
              <a:rPr lang="zh-CN" altLang="zh-CN" dirty="0"/>
              <a:t>控件</a:t>
            </a:r>
            <a:r>
              <a:rPr lang="zh-CN" altLang="zh-CN" dirty="0" smtClean="0"/>
              <a:t>。</a:t>
            </a:r>
            <a:endParaRPr lang="en-US" altLang="zh-CN" dirty="0" smtClean="0"/>
          </a:p>
          <a:p>
            <a:r>
              <a:rPr lang="zh-CN" altLang="zh-CN" dirty="0" smtClean="0"/>
              <a:t>如果</a:t>
            </a:r>
            <a:r>
              <a:rPr lang="zh-CN" altLang="zh-CN" dirty="0"/>
              <a:t>在母版页中已添加了</a:t>
            </a:r>
            <a:r>
              <a:rPr lang="en-US" altLang="zh-CN" dirty="0" err="1"/>
              <a:t>ScriptManager</a:t>
            </a:r>
            <a:r>
              <a:rPr lang="zh-CN" altLang="zh-CN" dirty="0"/>
              <a:t>控件</a:t>
            </a:r>
            <a:r>
              <a:rPr lang="zh-CN" altLang="zh-CN" dirty="0" smtClean="0"/>
              <a:t>，</a:t>
            </a:r>
            <a:r>
              <a:rPr lang="zh-CN" altLang="en-US" dirty="0" smtClean="0"/>
              <a:t>在内容页还可</a:t>
            </a:r>
            <a:r>
              <a:rPr lang="zh-CN" altLang="zh-CN" dirty="0" smtClean="0"/>
              <a:t>添加</a:t>
            </a:r>
            <a:r>
              <a:rPr lang="en-US" altLang="zh-CN" dirty="0" err="1"/>
              <a:t>ScriptManagerProxy</a:t>
            </a:r>
            <a:r>
              <a:rPr lang="zh-CN" altLang="zh-CN" dirty="0" smtClean="0"/>
              <a:t>控件。</a:t>
            </a:r>
            <a:endParaRPr lang="en-US" altLang="zh-CN" dirty="0" smtClean="0"/>
          </a:p>
          <a:p>
            <a:r>
              <a:rPr lang="en-US" altLang="zh-CN" dirty="0" err="1" smtClean="0"/>
              <a:t>ScriptManagerProxy</a:t>
            </a:r>
            <a:r>
              <a:rPr lang="zh-CN" altLang="zh-CN" dirty="0" smtClean="0"/>
              <a:t>专用</a:t>
            </a:r>
            <a:r>
              <a:rPr lang="zh-CN" altLang="zh-CN" dirty="0"/>
              <a:t>于使用了母版页的内容页。</a:t>
            </a:r>
            <a:endParaRPr lang="zh-CN" altLang="en-US" dirty="0"/>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12.2.2  </a:t>
            </a:r>
            <a:r>
              <a:rPr lang="en-US" altLang="zh-CN" dirty="0" err="1"/>
              <a:t>UpdatePanel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12</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a:t>是一个容器</a:t>
            </a:r>
            <a:r>
              <a:rPr lang="zh-CN" altLang="zh-CN" dirty="0" smtClean="0"/>
              <a:t>控件</a:t>
            </a:r>
            <a:r>
              <a:rPr lang="zh-CN" altLang="en-US" dirty="0" smtClean="0"/>
              <a:t>。</a:t>
            </a:r>
            <a:endParaRPr lang="en-US" altLang="zh-CN" dirty="0" smtClean="0"/>
          </a:p>
          <a:p>
            <a:r>
              <a:rPr lang="zh-CN" altLang="zh-CN" dirty="0" smtClean="0"/>
              <a:t>放置</a:t>
            </a:r>
            <a:r>
              <a:rPr lang="zh-CN" altLang="zh-CN" dirty="0"/>
              <a:t>在其中的控件将具有局部刷新的功能</a:t>
            </a:r>
            <a:r>
              <a:rPr lang="zh-CN" altLang="zh-CN" dirty="0" smtClean="0"/>
              <a:t>。</a:t>
            </a:r>
            <a:endParaRPr lang="en-US" altLang="zh-CN" dirty="0" smtClean="0"/>
          </a:p>
          <a:p>
            <a:r>
              <a:rPr lang="zh-CN" altLang="zh-CN" dirty="0" smtClean="0"/>
              <a:t>可以</a:t>
            </a:r>
            <a:r>
              <a:rPr lang="zh-CN" altLang="zh-CN" dirty="0"/>
              <a:t>放置多个</a:t>
            </a:r>
            <a:r>
              <a:rPr lang="en-US" altLang="zh-CN" dirty="0" err="1"/>
              <a:t>UpdatePanel</a:t>
            </a:r>
            <a:r>
              <a:rPr lang="zh-CN" altLang="zh-CN" dirty="0"/>
              <a:t>控件</a:t>
            </a:r>
            <a:r>
              <a:rPr lang="zh-CN" altLang="zh-CN" dirty="0" smtClean="0"/>
              <a:t>。</a:t>
            </a:r>
            <a:endParaRPr lang="en-US" altLang="zh-CN" dirty="0" smtClean="0"/>
          </a:p>
          <a:p>
            <a:r>
              <a:rPr lang="zh-CN" altLang="zh-CN" dirty="0" smtClean="0"/>
              <a:t>每个</a:t>
            </a:r>
            <a:r>
              <a:rPr lang="en-US" altLang="zh-CN" dirty="0" err="1"/>
              <a:t>UpdatePanel</a:t>
            </a:r>
            <a:r>
              <a:rPr lang="zh-CN" altLang="zh-CN" dirty="0"/>
              <a:t>控件</a:t>
            </a:r>
            <a:r>
              <a:rPr lang="zh-CN" altLang="zh-CN" dirty="0" smtClean="0"/>
              <a:t>可以实现</a:t>
            </a:r>
            <a:r>
              <a:rPr lang="zh-CN" altLang="zh-CN" dirty="0"/>
              <a:t>独立的局部刷新功能</a:t>
            </a:r>
            <a:r>
              <a:rPr lang="zh-CN" altLang="zh-CN" dirty="0" smtClean="0"/>
              <a:t>。</a:t>
            </a:r>
            <a:endParaRPr lang="en-US" altLang="zh-CN" dirty="0" smtClean="0"/>
          </a:p>
          <a:p>
            <a:r>
              <a:rPr lang="zh-CN" altLang="zh-CN" dirty="0" smtClean="0"/>
              <a:t>将</a:t>
            </a:r>
            <a:r>
              <a:rPr lang="zh-CN" altLang="zh-CN" dirty="0"/>
              <a:t>需要局部刷新的控件放在</a:t>
            </a:r>
            <a:r>
              <a:rPr lang="en-US" altLang="zh-CN" dirty="0" err="1"/>
              <a:t>UpdatePanel</a:t>
            </a:r>
            <a:r>
              <a:rPr lang="zh-CN" altLang="zh-CN" dirty="0"/>
              <a:t>控件内部的</a:t>
            </a:r>
            <a:r>
              <a:rPr lang="en-US" altLang="zh-CN" dirty="0"/>
              <a:t>&lt;</a:t>
            </a:r>
            <a:r>
              <a:rPr lang="en-US" altLang="zh-CN" dirty="0" err="1"/>
              <a:t>ContentTemplate</a:t>
            </a:r>
            <a:r>
              <a:rPr lang="en-US" altLang="zh-CN" dirty="0"/>
              <a:t>&gt;</a:t>
            </a:r>
            <a:r>
              <a:rPr lang="zh-CN" altLang="zh-CN" dirty="0"/>
              <a:t>子元素中</a:t>
            </a:r>
            <a:r>
              <a:rPr lang="zh-CN" altLang="zh-CN" dirty="0" smtClean="0"/>
              <a:t>。</a:t>
            </a:r>
            <a:endParaRPr lang="en-US" altLang="zh-CN" dirty="0" smtClean="0"/>
          </a:p>
          <a:p>
            <a:r>
              <a:rPr lang="zh-CN" altLang="zh-CN" dirty="0" smtClean="0"/>
              <a:t>利用</a:t>
            </a:r>
            <a:r>
              <a:rPr lang="zh-CN" altLang="zh-CN" dirty="0"/>
              <a:t>控件的</a:t>
            </a:r>
            <a:r>
              <a:rPr lang="en-US" altLang="zh-CN" dirty="0"/>
              <a:t>&lt;Triggers&gt;</a:t>
            </a:r>
            <a:r>
              <a:rPr lang="zh-CN" altLang="zh-CN" dirty="0"/>
              <a:t>元素内的</a:t>
            </a:r>
            <a:r>
              <a:rPr lang="en-US" altLang="zh-CN" dirty="0"/>
              <a:t>&lt;</a:t>
            </a:r>
            <a:r>
              <a:rPr lang="en-US" altLang="zh-CN" dirty="0" err="1"/>
              <a:t>asp:AsyncPostBackTrigger</a:t>
            </a:r>
            <a:r>
              <a:rPr lang="en-US" altLang="zh-CN" dirty="0"/>
              <a:t>&gt;</a:t>
            </a:r>
            <a:r>
              <a:rPr lang="zh-CN" altLang="zh-CN" dirty="0"/>
              <a:t>元素定义触发器。</a:t>
            </a:r>
            <a:endParaRPr lang="zh-CN" altLang="en-US" dirty="0"/>
          </a:p>
        </p:txBody>
      </p:sp>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12-1  </a:t>
            </a:r>
            <a:r>
              <a:rPr lang="zh-CN" altLang="zh-CN" dirty="0"/>
              <a:t>使用内部按钮刷新</a:t>
            </a:r>
            <a:r>
              <a:rPr lang="en-US" altLang="zh-CN" dirty="0" err="1"/>
              <a:t>UpdatePanel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13</a:t>
            </a:fld>
            <a:endParaRPr lang="en-US" altLang="zh-CN"/>
          </a:p>
        </p:txBody>
      </p:sp>
      <p:sp>
        <p:nvSpPr>
          <p:cNvPr id="420867" name="Rectangle 3"/>
          <p:cNvSpPr>
            <a:spLocks noGrp="1" noChangeArrowheads="1"/>
          </p:cNvSpPr>
          <p:nvPr>
            <p:ph sz="quarter" idx="1"/>
          </p:nvPr>
        </p:nvSpPr>
        <p:spPr/>
        <p:txBody>
          <a:bodyPr>
            <a:normAutofit/>
          </a:bodyPr>
          <a:lstStyle/>
          <a:p>
            <a:r>
              <a:rPr lang="zh-CN" altLang="en-US" dirty="0" smtClean="0"/>
              <a:t>在本实例中，</a:t>
            </a:r>
            <a:r>
              <a:rPr lang="zh-CN" altLang="zh-CN" dirty="0" smtClean="0"/>
              <a:t>单击</a:t>
            </a:r>
            <a:r>
              <a:rPr lang="zh-CN" altLang="zh-CN" dirty="0"/>
              <a:t>“刷新”按钮时会引发页面往返，包含于</a:t>
            </a:r>
            <a:r>
              <a:rPr lang="en-US" altLang="zh-CN" dirty="0" err="1"/>
              <a:t>UpdatePanel</a:t>
            </a:r>
            <a:r>
              <a:rPr lang="zh-CN" altLang="zh-CN" dirty="0"/>
              <a:t>控件中的</a:t>
            </a:r>
            <a:r>
              <a:rPr lang="en-US" altLang="zh-CN" dirty="0"/>
              <a:t>Label</a:t>
            </a:r>
            <a:r>
              <a:rPr lang="zh-CN" altLang="zh-CN" dirty="0"/>
              <a:t>控件将被刷新，但在</a:t>
            </a:r>
            <a:r>
              <a:rPr lang="en-US" altLang="zh-CN" dirty="0" err="1"/>
              <a:t>UpdatePanel</a:t>
            </a:r>
            <a:r>
              <a:rPr lang="zh-CN" altLang="zh-CN" dirty="0"/>
              <a:t>控件外的</a:t>
            </a:r>
            <a:r>
              <a:rPr lang="en-US" altLang="zh-CN" dirty="0"/>
              <a:t>Label</a:t>
            </a:r>
            <a:r>
              <a:rPr lang="zh-CN" altLang="zh-CN" dirty="0"/>
              <a:t>控件未刷新</a:t>
            </a:r>
            <a:r>
              <a:rPr lang="zh-CN" altLang="zh-CN" dirty="0" smtClean="0"/>
              <a:t>。</a:t>
            </a:r>
            <a:endParaRPr lang="en-US" altLang="zh-CN" dirty="0" smtClean="0"/>
          </a:p>
          <a:p>
            <a:r>
              <a:rPr lang="zh-CN" altLang="zh-CN" dirty="0"/>
              <a:t>源程序：</a:t>
            </a:r>
            <a:r>
              <a:rPr lang="en-US" altLang="zh-CN" dirty="0"/>
              <a:t>UpdatePnlIn.aspx</a:t>
            </a:r>
            <a:endParaRPr lang="zh-CN" altLang="zh-CN" dirty="0"/>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14</a:t>
            </a:fld>
            <a:endParaRPr lang="en-US" altLang="zh-CN"/>
          </a:p>
        </p:txBody>
      </p:sp>
      <p:sp>
        <p:nvSpPr>
          <p:cNvPr id="2" name="内容占位符 1"/>
          <p:cNvSpPr>
            <a:spLocks noGrp="1"/>
          </p:cNvSpPr>
          <p:nvPr>
            <p:ph sz="quarter" idx="1"/>
          </p:nvPr>
        </p:nvSpPr>
        <p:spPr/>
        <p:txBody>
          <a:bodyPr>
            <a:normAutofit/>
          </a:bodyPr>
          <a:lstStyle/>
          <a:p>
            <a:r>
              <a:rPr lang="zh-CN" altLang="zh-CN" dirty="0"/>
              <a:t>默认情况下，</a:t>
            </a:r>
            <a:r>
              <a:rPr lang="en-US" altLang="zh-CN" dirty="0" err="1"/>
              <a:t>UpdatePanel</a:t>
            </a:r>
            <a:r>
              <a:rPr lang="zh-CN" altLang="zh-CN" dirty="0"/>
              <a:t>控件内的任何回发控件（如</a:t>
            </a:r>
            <a:r>
              <a:rPr lang="en-US" altLang="zh-CN" dirty="0"/>
              <a:t>Button</a:t>
            </a:r>
            <a:r>
              <a:rPr lang="zh-CN" altLang="zh-CN" dirty="0"/>
              <a:t>控件）都将导致异步回发并刷新</a:t>
            </a:r>
            <a:r>
              <a:rPr lang="en-US" altLang="zh-CN" dirty="0" err="1"/>
              <a:t>UpdatePanel</a:t>
            </a:r>
            <a:r>
              <a:rPr lang="zh-CN" altLang="zh-CN" dirty="0"/>
              <a:t>的内容。</a:t>
            </a:r>
            <a:r>
              <a:rPr lang="en-US" altLang="zh-CN" dirty="0"/>
              <a:t>Label</a:t>
            </a:r>
            <a:r>
              <a:rPr lang="zh-CN" altLang="zh-CN" dirty="0"/>
              <a:t>控件</a:t>
            </a:r>
            <a:r>
              <a:rPr lang="en-US" altLang="zh-CN" dirty="0" err="1"/>
              <a:t>lblInterior</a:t>
            </a:r>
            <a:r>
              <a:rPr lang="zh-CN" altLang="zh-CN" dirty="0"/>
              <a:t>包含在</a:t>
            </a:r>
            <a:r>
              <a:rPr lang="en-US" altLang="zh-CN" dirty="0" err="1"/>
              <a:t>UpdatePanel</a:t>
            </a:r>
            <a:r>
              <a:rPr lang="zh-CN" altLang="zh-CN" dirty="0"/>
              <a:t>控件</a:t>
            </a:r>
            <a:r>
              <a:rPr lang="en-US" altLang="zh-CN" dirty="0"/>
              <a:t>UpdatePanel1</a:t>
            </a:r>
            <a:r>
              <a:rPr lang="zh-CN" altLang="zh-CN" dirty="0"/>
              <a:t>的</a:t>
            </a:r>
            <a:r>
              <a:rPr lang="en-US" altLang="zh-CN" dirty="0"/>
              <a:t>&lt;</a:t>
            </a:r>
            <a:r>
              <a:rPr lang="en-US" altLang="zh-CN" dirty="0" err="1"/>
              <a:t>ContentTemplate</a:t>
            </a:r>
            <a:r>
              <a:rPr lang="en-US" altLang="zh-CN" dirty="0"/>
              <a:t>&gt;</a:t>
            </a:r>
            <a:r>
              <a:rPr lang="zh-CN" altLang="zh-CN" dirty="0"/>
              <a:t>子元素中。当单击“刷新”按钮时会引发页面往返，页面上的</a:t>
            </a:r>
            <a:r>
              <a:rPr lang="en-US" altLang="zh-CN" dirty="0" err="1"/>
              <a:t>lblInterior</a:t>
            </a:r>
            <a:r>
              <a:rPr lang="zh-CN" altLang="zh-CN" dirty="0"/>
              <a:t>被刷新，而</a:t>
            </a:r>
            <a:r>
              <a:rPr lang="en-US" altLang="zh-CN" dirty="0" err="1"/>
              <a:t>lblExterior</a:t>
            </a:r>
            <a:r>
              <a:rPr lang="zh-CN" altLang="zh-CN" dirty="0"/>
              <a:t>没有刷新。</a:t>
            </a:r>
          </a:p>
          <a:p>
            <a:r>
              <a:rPr lang="zh-CN" altLang="zh-CN" dirty="0" smtClean="0"/>
              <a:t>在</a:t>
            </a:r>
            <a:r>
              <a:rPr lang="zh-CN" altLang="zh-CN" dirty="0"/>
              <a:t>使用时允许其他能引起页面往返的控件来代替</a:t>
            </a:r>
            <a:r>
              <a:rPr lang="en-US" altLang="zh-CN" dirty="0"/>
              <a:t>Button</a:t>
            </a:r>
            <a:r>
              <a:rPr lang="zh-CN" altLang="zh-CN" dirty="0" smtClean="0"/>
              <a:t>控件</a:t>
            </a:r>
            <a:r>
              <a:rPr lang="zh-CN" altLang="en-US" dirty="0" smtClean="0"/>
              <a:t>。</a:t>
            </a:r>
            <a:endParaRPr lang="zh-CN" altLang="zh-CN" dirty="0"/>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fontScale="90000"/>
          </a:bodyPr>
          <a:lstStyle/>
          <a:p>
            <a:pPr algn="just"/>
            <a:r>
              <a:rPr lang="zh-CN" altLang="zh-CN" dirty="0"/>
              <a:t>实例</a:t>
            </a:r>
            <a:r>
              <a:rPr lang="en-US" altLang="zh-CN" dirty="0"/>
              <a:t>12-2  </a:t>
            </a:r>
            <a:r>
              <a:rPr lang="zh-CN" altLang="zh-CN" dirty="0"/>
              <a:t>使用外部按钮刷新</a:t>
            </a:r>
            <a:r>
              <a:rPr lang="en-US" altLang="zh-CN" dirty="0" err="1"/>
              <a:t>UpdatePanel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15</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zh-CN" altLang="zh-CN" dirty="0"/>
              <a:t>单击“刷新”按钮时会引发页面往返，页面上的</a:t>
            </a:r>
            <a:r>
              <a:rPr lang="en-US" altLang="zh-CN" dirty="0"/>
              <a:t>Label</a:t>
            </a:r>
            <a:r>
              <a:rPr lang="zh-CN" altLang="zh-CN" dirty="0"/>
              <a:t>控件将被刷新，而</a:t>
            </a:r>
            <a:r>
              <a:rPr lang="en-US" altLang="zh-CN" dirty="0"/>
              <a:t>Button</a:t>
            </a:r>
            <a:r>
              <a:rPr lang="zh-CN" altLang="zh-CN" dirty="0"/>
              <a:t>控件不刷新</a:t>
            </a:r>
            <a:r>
              <a:rPr lang="zh-CN" altLang="zh-CN" dirty="0" smtClean="0"/>
              <a:t>。</a:t>
            </a:r>
            <a:endParaRPr lang="en-US" altLang="zh-CN" dirty="0" smtClean="0"/>
          </a:p>
          <a:p>
            <a:r>
              <a:rPr lang="zh-CN" altLang="zh-CN" dirty="0"/>
              <a:t>源程序：</a:t>
            </a:r>
            <a:r>
              <a:rPr lang="en-US" altLang="zh-CN" dirty="0"/>
              <a:t>UpdatePnlOut.aspx</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16</a:t>
            </a:fld>
            <a:endParaRPr lang="en-US" altLang="zh-CN"/>
          </a:p>
        </p:txBody>
      </p:sp>
      <p:sp>
        <p:nvSpPr>
          <p:cNvPr id="3" name="内容占位符 2"/>
          <p:cNvSpPr>
            <a:spLocks noGrp="1"/>
          </p:cNvSpPr>
          <p:nvPr>
            <p:ph sz="quarter" idx="1"/>
          </p:nvPr>
        </p:nvSpPr>
        <p:spPr/>
        <p:txBody>
          <a:bodyPr/>
          <a:lstStyle/>
          <a:p>
            <a:r>
              <a:rPr lang="zh-CN" altLang="zh-CN" dirty="0"/>
              <a:t>为了避免不必要的数据回送，可以只将需要更新的控件放在</a:t>
            </a:r>
            <a:r>
              <a:rPr lang="en-US" altLang="zh-CN" dirty="0" err="1"/>
              <a:t>UpdatePanel</a:t>
            </a:r>
            <a:r>
              <a:rPr lang="zh-CN" altLang="zh-CN" dirty="0"/>
              <a:t>控件对应的</a:t>
            </a:r>
            <a:r>
              <a:rPr lang="en-US" altLang="zh-CN" dirty="0"/>
              <a:t>&lt;</a:t>
            </a:r>
            <a:r>
              <a:rPr lang="en-US" altLang="zh-CN" dirty="0" err="1"/>
              <a:t>ContentTemplate</a:t>
            </a:r>
            <a:r>
              <a:rPr lang="en-US" altLang="zh-CN" dirty="0"/>
              <a:t>&gt;</a:t>
            </a:r>
            <a:r>
              <a:rPr lang="zh-CN" altLang="zh-CN" dirty="0"/>
              <a:t>元素中，而将触发回送事件的控件放在</a:t>
            </a:r>
            <a:r>
              <a:rPr lang="en-US" altLang="zh-CN" dirty="0" err="1"/>
              <a:t>UpdatePanel</a:t>
            </a:r>
            <a:r>
              <a:rPr lang="zh-CN" altLang="zh-CN" dirty="0"/>
              <a:t>控件外部，同时为</a:t>
            </a:r>
            <a:r>
              <a:rPr lang="en-US" altLang="zh-CN" dirty="0" err="1"/>
              <a:t>UpdatePanel</a:t>
            </a:r>
            <a:r>
              <a:rPr lang="zh-CN" altLang="zh-CN" dirty="0"/>
              <a:t>控件设置触发器。在实例</a:t>
            </a:r>
            <a:r>
              <a:rPr lang="en-US" altLang="zh-CN" dirty="0"/>
              <a:t>12-1</a:t>
            </a:r>
            <a:r>
              <a:rPr lang="zh-CN" altLang="zh-CN" dirty="0"/>
              <a:t>中，需要返回与</a:t>
            </a:r>
            <a:r>
              <a:rPr lang="en-US" altLang="zh-CN" dirty="0"/>
              <a:t>Button</a:t>
            </a:r>
            <a:r>
              <a:rPr lang="zh-CN" altLang="zh-CN" dirty="0"/>
              <a:t>控件相关的回送数据，而本实例中不需要返回这些回送数据，因此，将返回一个较小的异步响应。</a:t>
            </a:r>
            <a:endParaRPr lang="zh-CN" altLang="en-US" dirty="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pPr algn="just"/>
            <a:r>
              <a:rPr lang="zh-CN" altLang="zh-CN" dirty="0"/>
              <a:t>在同一个页面中使用多个</a:t>
            </a:r>
            <a:r>
              <a:rPr lang="en-US" altLang="zh-CN" dirty="0" err="1"/>
              <a:t>UpdatePanel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17</a:t>
            </a:fld>
            <a:endParaRPr lang="en-US" altLang="zh-CN"/>
          </a:p>
        </p:txBody>
      </p:sp>
      <p:sp>
        <p:nvSpPr>
          <p:cNvPr id="552963" name="Rectangle 3"/>
          <p:cNvSpPr>
            <a:spLocks noGrp="1" noChangeArrowheads="1"/>
          </p:cNvSpPr>
          <p:nvPr>
            <p:ph sz="quarter" idx="1"/>
          </p:nvPr>
        </p:nvSpPr>
        <p:spPr/>
        <p:txBody>
          <a:bodyPr>
            <a:normAutofit/>
          </a:bodyPr>
          <a:lstStyle/>
          <a:p>
            <a:r>
              <a:rPr lang="en-US" altLang="zh-CN" dirty="0" err="1" smtClean="0"/>
              <a:t>UpdateMode</a:t>
            </a:r>
            <a:r>
              <a:rPr lang="zh-CN" altLang="zh-CN" dirty="0"/>
              <a:t>属性值设置为</a:t>
            </a:r>
            <a:r>
              <a:rPr lang="en-US" altLang="zh-CN" dirty="0"/>
              <a:t>Always</a:t>
            </a:r>
            <a:r>
              <a:rPr lang="zh-CN" altLang="zh-CN" dirty="0"/>
              <a:t>，则每次执行回发时都会刷新</a:t>
            </a:r>
            <a:r>
              <a:rPr lang="en-US" altLang="zh-CN" dirty="0" err="1"/>
              <a:t>UpdatePanel</a:t>
            </a:r>
            <a:r>
              <a:rPr lang="zh-CN" altLang="zh-CN" dirty="0"/>
              <a:t>控件中的内容</a:t>
            </a:r>
            <a:r>
              <a:rPr lang="zh-CN" altLang="zh-CN" dirty="0" smtClean="0"/>
              <a:t>。</a:t>
            </a:r>
            <a:endParaRPr lang="en-US" altLang="zh-CN" dirty="0" smtClean="0"/>
          </a:p>
          <a:p>
            <a:r>
              <a:rPr lang="en-US" altLang="zh-CN" dirty="0" err="1" smtClean="0"/>
              <a:t>UpdateMode</a:t>
            </a:r>
            <a:r>
              <a:rPr lang="zh-CN" altLang="zh-CN" dirty="0"/>
              <a:t>属性值设置为</a:t>
            </a:r>
            <a:r>
              <a:rPr lang="en-US" altLang="zh-CN" dirty="0"/>
              <a:t>Conditional</a:t>
            </a:r>
            <a:r>
              <a:rPr lang="zh-CN" altLang="zh-CN" dirty="0"/>
              <a:t>，则会在以下情况中刷新</a:t>
            </a:r>
            <a:r>
              <a:rPr lang="en-US" altLang="zh-CN" dirty="0" err="1"/>
              <a:t>UpdatePanel</a:t>
            </a:r>
            <a:r>
              <a:rPr lang="zh-CN" altLang="zh-CN" dirty="0"/>
              <a:t>控件的内容：</a:t>
            </a:r>
          </a:p>
          <a:p>
            <a:r>
              <a:rPr lang="zh-CN" altLang="zh-CN" dirty="0"/>
              <a:t>（</a:t>
            </a:r>
            <a:r>
              <a:rPr lang="en-US" altLang="zh-CN" dirty="0"/>
              <a:t>1</a:t>
            </a:r>
            <a:r>
              <a:rPr lang="zh-CN" altLang="zh-CN" dirty="0"/>
              <a:t>）显式调用</a:t>
            </a:r>
            <a:r>
              <a:rPr lang="en-US" altLang="zh-CN" dirty="0" err="1"/>
              <a:t>UpdatePanel</a:t>
            </a:r>
            <a:r>
              <a:rPr lang="zh-CN" altLang="zh-CN" dirty="0"/>
              <a:t>控件的</a:t>
            </a:r>
            <a:r>
              <a:rPr lang="en-US" altLang="zh-CN" dirty="0"/>
              <a:t>Update()</a:t>
            </a:r>
            <a:r>
              <a:rPr lang="zh-CN" altLang="zh-CN" dirty="0"/>
              <a:t>方法时。</a:t>
            </a:r>
          </a:p>
          <a:p>
            <a:r>
              <a:rPr lang="zh-CN" altLang="zh-CN" dirty="0"/>
              <a:t>（</a:t>
            </a:r>
            <a:r>
              <a:rPr lang="en-US" altLang="zh-CN" dirty="0"/>
              <a:t>2</a:t>
            </a:r>
            <a:r>
              <a:rPr lang="zh-CN" altLang="zh-CN" dirty="0"/>
              <a:t>）</a:t>
            </a:r>
            <a:r>
              <a:rPr lang="en-US" altLang="zh-CN" dirty="0" err="1"/>
              <a:t>UpdatePanel</a:t>
            </a:r>
            <a:r>
              <a:rPr lang="zh-CN" altLang="zh-CN" dirty="0"/>
              <a:t>控件嵌套在另一个</a:t>
            </a:r>
            <a:r>
              <a:rPr lang="en-US" altLang="zh-CN" dirty="0" err="1"/>
              <a:t>UpdatePanel</a:t>
            </a:r>
            <a:r>
              <a:rPr lang="zh-CN" altLang="zh-CN" dirty="0"/>
              <a:t>控件中并且刷新父面板时</a:t>
            </a:r>
            <a:r>
              <a:rPr lang="zh-CN" altLang="zh-CN" dirty="0" smtClean="0"/>
              <a:t>。</a:t>
            </a:r>
            <a:endParaRPr lang="zh-CN" altLang="zh-CN" dirty="0"/>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pPr algn="just"/>
            <a:r>
              <a:rPr lang="zh-CN" altLang="zh-CN" dirty="0"/>
              <a:t>在同一个页面中使用多个</a:t>
            </a:r>
            <a:r>
              <a:rPr lang="en-US" altLang="zh-CN" dirty="0" err="1"/>
              <a:t>UpdatePanel</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18</a:t>
            </a:fld>
            <a:endParaRPr lang="en-US" altLang="zh-CN"/>
          </a:p>
        </p:txBody>
      </p:sp>
      <p:sp>
        <p:nvSpPr>
          <p:cNvPr id="553987" name="Rectangle 3"/>
          <p:cNvSpPr>
            <a:spLocks noGrp="1" noChangeArrowheads="1"/>
          </p:cNvSpPr>
          <p:nvPr>
            <p:ph sz="quarter" idx="1"/>
          </p:nvPr>
        </p:nvSpPr>
        <p:spPr/>
        <p:txBody>
          <a:bodyPr>
            <a:normAutofit/>
          </a:bodyPr>
          <a:lstStyle/>
          <a:p>
            <a:r>
              <a:rPr lang="zh-CN" altLang="zh-CN" dirty="0"/>
              <a:t>（</a:t>
            </a:r>
            <a:r>
              <a:rPr lang="en-US" altLang="zh-CN" dirty="0"/>
              <a:t>3</a:t>
            </a:r>
            <a:r>
              <a:rPr lang="zh-CN" altLang="zh-CN" dirty="0"/>
              <a:t>）通过使用</a:t>
            </a:r>
            <a:r>
              <a:rPr lang="en-US" altLang="zh-CN" dirty="0" err="1"/>
              <a:t>UpdatePanel</a:t>
            </a:r>
            <a:r>
              <a:rPr lang="zh-CN" altLang="zh-CN" dirty="0"/>
              <a:t>控件的</a:t>
            </a:r>
            <a:r>
              <a:rPr lang="en-US" altLang="zh-CN" dirty="0"/>
              <a:t>Triggers</a:t>
            </a:r>
            <a:r>
              <a:rPr lang="zh-CN" altLang="zh-CN" dirty="0"/>
              <a:t>属性定义为触发器的控件导致回发时。</a:t>
            </a:r>
          </a:p>
          <a:p>
            <a:r>
              <a:rPr lang="zh-CN" altLang="zh-CN" dirty="0"/>
              <a:t>（</a:t>
            </a:r>
            <a:r>
              <a:rPr lang="en-US" altLang="zh-CN" dirty="0"/>
              <a:t>4</a:t>
            </a:r>
            <a:r>
              <a:rPr lang="zh-CN" altLang="zh-CN" dirty="0"/>
              <a:t>）将</a:t>
            </a:r>
            <a:r>
              <a:rPr lang="en-US" altLang="zh-CN" dirty="0" err="1"/>
              <a:t>ChildrenAsTriggers</a:t>
            </a:r>
            <a:r>
              <a:rPr lang="zh-CN" altLang="zh-CN" dirty="0"/>
              <a:t>属性值设置为</a:t>
            </a:r>
            <a:r>
              <a:rPr lang="en-US" altLang="zh-CN" dirty="0"/>
              <a:t>True</a:t>
            </a:r>
            <a:r>
              <a:rPr lang="zh-CN" altLang="zh-CN" dirty="0"/>
              <a:t>并且</a:t>
            </a:r>
            <a:r>
              <a:rPr lang="en-US" altLang="zh-CN" dirty="0" err="1"/>
              <a:t>UpdatePanel</a:t>
            </a:r>
            <a:r>
              <a:rPr lang="zh-CN" altLang="zh-CN" dirty="0"/>
              <a:t>控件的子控件导致回发时。</a:t>
            </a:r>
          </a:p>
          <a:p>
            <a:r>
              <a:rPr lang="zh-CN" altLang="zh-CN" b="1" dirty="0">
                <a:solidFill>
                  <a:srgbClr val="FF0000"/>
                </a:solidFill>
              </a:rPr>
              <a:t>注意：</a:t>
            </a:r>
            <a:r>
              <a:rPr lang="zh-CN" altLang="zh-CN" dirty="0"/>
              <a:t>不允许同时将</a:t>
            </a:r>
            <a:r>
              <a:rPr lang="en-US" altLang="zh-CN" dirty="0" err="1"/>
              <a:t>ChildrenAsTriggers</a:t>
            </a:r>
            <a:r>
              <a:rPr lang="zh-CN" altLang="zh-CN" dirty="0"/>
              <a:t>属性值设置为</a:t>
            </a:r>
            <a:r>
              <a:rPr lang="en-US" altLang="zh-CN" dirty="0"/>
              <a:t>False</a:t>
            </a:r>
            <a:r>
              <a:rPr lang="zh-CN" altLang="zh-CN" dirty="0"/>
              <a:t>和</a:t>
            </a:r>
            <a:r>
              <a:rPr lang="en-US" altLang="zh-CN" dirty="0" err="1"/>
              <a:t>UpdateMode</a:t>
            </a:r>
            <a:r>
              <a:rPr lang="zh-CN" altLang="zh-CN" dirty="0"/>
              <a:t>属性值设置为</a:t>
            </a:r>
            <a:r>
              <a:rPr lang="en-US" altLang="zh-CN" dirty="0"/>
              <a:t>Always</a:t>
            </a:r>
            <a:r>
              <a:rPr lang="zh-CN" altLang="zh-CN" dirty="0"/>
              <a:t>，否则会引发异常。</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pPr algn="just"/>
            <a:r>
              <a:rPr lang="zh-CN" altLang="zh-CN" dirty="0"/>
              <a:t>实例</a:t>
            </a:r>
            <a:r>
              <a:rPr lang="en-US" altLang="zh-CN" dirty="0"/>
              <a:t>12-3  </a:t>
            </a:r>
            <a:r>
              <a:rPr lang="zh-CN" altLang="zh-CN" dirty="0"/>
              <a:t>在同一个页面中使用多个</a:t>
            </a:r>
            <a:r>
              <a:rPr lang="en-US" altLang="zh-CN" dirty="0" err="1"/>
              <a:t>UpdatePanel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19</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单击</a:t>
            </a:r>
            <a:r>
              <a:rPr lang="zh-CN" altLang="zh-CN" dirty="0"/>
              <a:t>不同的按钮将刷新不同的区域。当单击“刷新第</a:t>
            </a:r>
            <a:r>
              <a:rPr lang="en-US" altLang="zh-CN" dirty="0"/>
              <a:t>1</a:t>
            </a:r>
            <a:r>
              <a:rPr lang="zh-CN" altLang="zh-CN" dirty="0"/>
              <a:t>个面板”按钮时会引发页面往返，页面上的</a:t>
            </a:r>
            <a:r>
              <a:rPr lang="en-US" altLang="zh-CN" dirty="0"/>
              <a:t>lblUp1</a:t>
            </a:r>
            <a:r>
              <a:rPr lang="zh-CN" altLang="zh-CN" dirty="0"/>
              <a:t>和</a:t>
            </a:r>
            <a:r>
              <a:rPr lang="en-US" altLang="zh-CN" dirty="0"/>
              <a:t>btnUp1</a:t>
            </a:r>
            <a:r>
              <a:rPr lang="zh-CN" altLang="zh-CN" dirty="0"/>
              <a:t>控件被刷新。当单击“刷新第</a:t>
            </a:r>
            <a:r>
              <a:rPr lang="en-US" altLang="zh-CN" dirty="0"/>
              <a:t>2</a:t>
            </a:r>
            <a:r>
              <a:rPr lang="zh-CN" altLang="zh-CN" dirty="0"/>
              <a:t>个面板”按钮时会引发页面往返，页面上的</a:t>
            </a:r>
            <a:r>
              <a:rPr lang="en-US" altLang="zh-CN" dirty="0"/>
              <a:t>lblUp2</a:t>
            </a:r>
            <a:r>
              <a:rPr lang="zh-CN" altLang="zh-CN" dirty="0"/>
              <a:t>控件被刷新</a:t>
            </a:r>
            <a:r>
              <a:rPr lang="zh-CN" altLang="zh-CN" dirty="0" smtClean="0"/>
              <a:t>。</a:t>
            </a:r>
            <a:endParaRPr lang="en-US" altLang="zh-CN" dirty="0" smtClean="0"/>
          </a:p>
          <a:p>
            <a:r>
              <a:rPr lang="zh-CN" altLang="zh-CN" dirty="0"/>
              <a:t>源程序：</a:t>
            </a:r>
            <a:r>
              <a:rPr lang="en-US" altLang="zh-CN" dirty="0"/>
              <a:t>MultiUpdatePanel.aspx</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了解</a:t>
            </a:r>
            <a:r>
              <a:rPr lang="en-US" altLang="zh-CN" dirty="0"/>
              <a:t>Ajax</a:t>
            </a:r>
            <a:r>
              <a:rPr lang="zh-CN" altLang="zh-CN" dirty="0"/>
              <a:t>基础知识。</a:t>
            </a:r>
          </a:p>
          <a:p>
            <a:pPr lvl="0"/>
            <a:r>
              <a:rPr lang="zh-CN" altLang="zh-CN" dirty="0"/>
              <a:t>理解</a:t>
            </a:r>
            <a:r>
              <a:rPr lang="en-US" altLang="zh-CN" dirty="0"/>
              <a:t>Ajax</a:t>
            </a:r>
            <a:r>
              <a:rPr lang="zh-CN" altLang="zh-CN" dirty="0"/>
              <a:t>工作原理。</a:t>
            </a:r>
          </a:p>
          <a:p>
            <a:pPr lvl="0"/>
            <a:r>
              <a:rPr lang="zh-CN" altLang="zh-CN" dirty="0" smtClean="0"/>
              <a:t>理解</a:t>
            </a:r>
            <a:r>
              <a:rPr lang="en-US" altLang="zh-CN" dirty="0" smtClean="0"/>
              <a:t>ASP.NET Ajax</a:t>
            </a:r>
            <a:r>
              <a:rPr lang="zh-CN" altLang="zh-CN" dirty="0" smtClean="0"/>
              <a:t>技术</a:t>
            </a:r>
            <a:r>
              <a:rPr lang="zh-CN" altLang="zh-CN" dirty="0"/>
              <a:t>。</a:t>
            </a:r>
          </a:p>
          <a:p>
            <a:pPr lvl="0"/>
            <a:r>
              <a:rPr lang="zh-CN" altLang="zh-CN" dirty="0" smtClean="0"/>
              <a:t>掌握</a:t>
            </a:r>
            <a:r>
              <a:rPr lang="en-US" altLang="zh-CN" dirty="0" smtClean="0"/>
              <a:t>ASP.NET Ajax</a:t>
            </a:r>
            <a:r>
              <a:rPr lang="zh-CN" altLang="zh-CN" dirty="0" smtClean="0"/>
              <a:t>服务器</a:t>
            </a:r>
            <a:r>
              <a:rPr lang="zh-CN" altLang="zh-CN" dirty="0"/>
              <a:t>控件的用法。</a:t>
            </a:r>
          </a:p>
          <a:p>
            <a:r>
              <a:rPr lang="zh-CN" altLang="zh-CN" dirty="0"/>
              <a:t>了解</a:t>
            </a:r>
            <a:r>
              <a:rPr lang="en-US" altLang="zh-CN" dirty="0"/>
              <a:t>Ajax Control Toolkit</a:t>
            </a:r>
            <a:r>
              <a:rPr lang="zh-CN" altLang="zh-CN" dirty="0"/>
              <a:t>的安装和其中包括的控件功能。</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12.2.3  Timer</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lstStyle/>
          <a:p>
            <a:r>
              <a:rPr lang="zh-CN" altLang="zh-CN" dirty="0"/>
              <a:t>按定义的时间间隔执行同步或异步回发</a:t>
            </a:r>
            <a:r>
              <a:rPr lang="zh-CN" altLang="zh-CN" dirty="0" smtClean="0"/>
              <a:t>。</a:t>
            </a:r>
            <a:endParaRPr lang="en-US" altLang="zh-CN" dirty="0" smtClean="0"/>
          </a:p>
          <a:p>
            <a:r>
              <a:rPr lang="zh-CN" altLang="zh-CN" dirty="0" smtClean="0"/>
              <a:t>当</a:t>
            </a:r>
            <a:r>
              <a:rPr lang="zh-CN" altLang="zh-CN" dirty="0"/>
              <a:t>页面需要定期刷新一个或多个</a:t>
            </a:r>
            <a:r>
              <a:rPr lang="en-US" altLang="zh-CN" dirty="0" err="1"/>
              <a:t>UpdatePanel</a:t>
            </a:r>
            <a:r>
              <a:rPr lang="zh-CN" altLang="zh-CN" dirty="0"/>
              <a:t>控件中的内容时，可以使用</a:t>
            </a:r>
            <a:r>
              <a:rPr lang="en-US" altLang="zh-CN" dirty="0"/>
              <a:t>Timer</a:t>
            </a:r>
            <a:r>
              <a:rPr lang="zh-CN" altLang="zh-CN" dirty="0"/>
              <a:t>控件来实现</a:t>
            </a:r>
            <a:r>
              <a:rPr lang="zh-CN" altLang="zh-CN" dirty="0" smtClean="0"/>
              <a:t>。</a:t>
            </a:r>
            <a:endParaRPr lang="en-US" altLang="zh-CN" dirty="0" smtClean="0"/>
          </a:p>
          <a:p>
            <a:r>
              <a:rPr lang="zh-CN" altLang="zh-CN" dirty="0"/>
              <a:t>当经过</a:t>
            </a:r>
            <a:r>
              <a:rPr lang="en-US" altLang="zh-CN" dirty="0"/>
              <a:t>Interval</a:t>
            </a:r>
            <a:r>
              <a:rPr lang="zh-CN" altLang="zh-CN" dirty="0"/>
              <a:t>属性定义的时间间隔后</a:t>
            </a:r>
            <a:r>
              <a:rPr lang="zh-CN" altLang="zh-CN" dirty="0" smtClean="0"/>
              <a:t>，</a:t>
            </a:r>
            <a:r>
              <a:rPr lang="en-US" altLang="zh-CN" dirty="0" smtClean="0"/>
              <a:t>Timer</a:t>
            </a:r>
            <a:r>
              <a:rPr lang="zh-CN" altLang="zh-CN" dirty="0"/>
              <a:t>控件的</a:t>
            </a:r>
            <a:r>
              <a:rPr lang="en-US" altLang="zh-CN" dirty="0"/>
              <a:t>Tick</a:t>
            </a:r>
            <a:r>
              <a:rPr lang="zh-CN" altLang="zh-CN" dirty="0"/>
              <a:t>事件将被触发</a:t>
            </a:r>
            <a:r>
              <a:rPr lang="zh-CN" altLang="zh-CN" dirty="0" smtClean="0"/>
              <a:t>。</a:t>
            </a:r>
            <a:endParaRPr lang="en-US" altLang="zh-CN" dirty="0" smtClean="0"/>
          </a:p>
          <a:p>
            <a:r>
              <a:rPr lang="en-US" altLang="zh-CN" dirty="0"/>
              <a:t>Enabled</a:t>
            </a:r>
            <a:r>
              <a:rPr lang="zh-CN" altLang="zh-CN" dirty="0" smtClean="0"/>
              <a:t>属性</a:t>
            </a:r>
            <a:r>
              <a:rPr lang="zh-CN" altLang="en-US" dirty="0" smtClean="0"/>
              <a:t>：</a:t>
            </a:r>
            <a:r>
              <a:rPr lang="zh-CN" altLang="zh-CN" dirty="0" smtClean="0"/>
              <a:t>可</a:t>
            </a:r>
            <a:r>
              <a:rPr lang="zh-CN" altLang="zh-CN" dirty="0"/>
              <a:t>启用或禁用</a:t>
            </a:r>
            <a:r>
              <a:rPr lang="en-US" altLang="zh-CN" dirty="0"/>
              <a:t>Timer</a:t>
            </a:r>
            <a:r>
              <a:rPr lang="zh-CN" altLang="zh-CN" dirty="0"/>
              <a:t>控件</a:t>
            </a:r>
            <a:r>
              <a:rPr lang="zh-CN" altLang="zh-CN" dirty="0" smtClean="0"/>
              <a:t>。</a:t>
            </a:r>
            <a:endParaRPr lang="en-US" altLang="zh-CN" dirty="0" smtClean="0"/>
          </a:p>
          <a:p>
            <a:r>
              <a:rPr lang="zh-CN" altLang="zh-CN" dirty="0"/>
              <a:t>可以在页面上包含多个</a:t>
            </a:r>
            <a:r>
              <a:rPr lang="en-US" altLang="zh-CN" dirty="0"/>
              <a:t>Timer</a:t>
            </a:r>
            <a:r>
              <a:rPr lang="zh-CN" altLang="zh-CN" dirty="0"/>
              <a:t>控件，也可以将一个</a:t>
            </a:r>
            <a:r>
              <a:rPr lang="en-US" altLang="zh-CN" dirty="0"/>
              <a:t>Timer</a:t>
            </a:r>
            <a:r>
              <a:rPr lang="zh-CN" altLang="zh-CN" dirty="0"/>
              <a:t>控件用作页面中多个</a:t>
            </a:r>
            <a:r>
              <a:rPr lang="en-US" altLang="zh-CN" dirty="0" err="1"/>
              <a:t>UpdatePanel</a:t>
            </a:r>
            <a:r>
              <a:rPr lang="zh-CN" altLang="zh-CN" dirty="0"/>
              <a:t>控件的触发器关联控件。</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实例</a:t>
            </a:r>
            <a:r>
              <a:rPr lang="en-US" altLang="zh-CN" dirty="0"/>
              <a:t>12-4  </a:t>
            </a:r>
            <a:r>
              <a:rPr lang="zh-CN" altLang="zh-CN" dirty="0"/>
              <a:t>运用</a:t>
            </a:r>
            <a:r>
              <a:rPr lang="en-US" altLang="zh-CN" dirty="0"/>
              <a:t>Timer</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normAutofit/>
          </a:bodyPr>
          <a:lstStyle/>
          <a:p>
            <a:r>
              <a:rPr lang="zh-CN" altLang="zh-CN" dirty="0"/>
              <a:t>本实例利用</a:t>
            </a:r>
            <a:r>
              <a:rPr lang="en-US" altLang="zh-CN" dirty="0"/>
              <a:t>Timer</a:t>
            </a:r>
            <a:r>
              <a:rPr lang="zh-CN" altLang="zh-CN" dirty="0"/>
              <a:t>控件定时刷新页面上的汇率值以及该汇率的生成时间。初始情况下，</a:t>
            </a:r>
            <a:r>
              <a:rPr lang="en-US" altLang="zh-CN" dirty="0"/>
              <a:t>Timer</a:t>
            </a:r>
            <a:r>
              <a:rPr lang="zh-CN" altLang="zh-CN" dirty="0"/>
              <a:t>控件每</a:t>
            </a:r>
            <a:r>
              <a:rPr lang="en-US" altLang="zh-CN" dirty="0"/>
              <a:t>5</a:t>
            </a:r>
            <a:r>
              <a:rPr lang="zh-CN" altLang="zh-CN" dirty="0"/>
              <a:t>秒触发页面往返一次，从而更新一次</a:t>
            </a:r>
            <a:r>
              <a:rPr lang="en-US" altLang="zh-CN" dirty="0" err="1"/>
              <a:t>UpdatePanel</a:t>
            </a:r>
            <a:r>
              <a:rPr lang="zh-CN" altLang="zh-CN" dirty="0"/>
              <a:t>中的内容。用户可以选择每</a:t>
            </a:r>
            <a:r>
              <a:rPr lang="en-US" altLang="zh-CN" dirty="0"/>
              <a:t>5</a:t>
            </a:r>
            <a:r>
              <a:rPr lang="zh-CN" altLang="zh-CN" dirty="0"/>
              <a:t>秒、每</a:t>
            </a:r>
            <a:r>
              <a:rPr lang="en-US" altLang="zh-CN" dirty="0"/>
              <a:t>60</a:t>
            </a:r>
            <a:r>
              <a:rPr lang="zh-CN" altLang="zh-CN" dirty="0"/>
              <a:t>秒刷新一次汇率值，或始终不刷新</a:t>
            </a:r>
            <a:r>
              <a:rPr lang="zh-CN" altLang="zh-CN" dirty="0" smtClean="0"/>
              <a:t>。</a:t>
            </a:r>
            <a:endParaRPr lang="en-US" altLang="zh-CN" dirty="0" smtClean="0"/>
          </a:p>
          <a:p>
            <a:r>
              <a:rPr lang="zh-CN" altLang="zh-CN" dirty="0"/>
              <a:t>源程序：</a:t>
            </a:r>
            <a:r>
              <a:rPr lang="en-US" altLang="zh-CN" dirty="0"/>
              <a:t>Timer.aspx</a:t>
            </a:r>
            <a:endParaRPr lang="zh-CN" altLang="en-US" dirty="0"/>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normAutofit/>
          </a:bodyPr>
          <a:lstStyle/>
          <a:p>
            <a:r>
              <a:rPr lang="en-US" altLang="zh-CN" dirty="0" err="1"/>
              <a:t>tmrStock.Tick</a:t>
            </a:r>
            <a:r>
              <a:rPr lang="zh-CN" altLang="zh-CN" dirty="0"/>
              <a:t>事件在</a:t>
            </a:r>
            <a:r>
              <a:rPr lang="en-US" altLang="zh-CN" dirty="0" err="1"/>
              <a:t>tmrStock.Enabled</a:t>
            </a:r>
            <a:r>
              <a:rPr lang="zh-CN" altLang="zh-CN" dirty="0"/>
              <a:t>属性值为</a:t>
            </a:r>
            <a:r>
              <a:rPr lang="en-US" altLang="zh-CN" dirty="0"/>
              <a:t>true</a:t>
            </a:r>
            <a:r>
              <a:rPr lang="zh-CN" altLang="zh-CN" dirty="0"/>
              <a:t>的情况下，间隔</a:t>
            </a:r>
            <a:r>
              <a:rPr lang="en-US" altLang="zh-CN" dirty="0" err="1"/>
              <a:t>tmrStock.Interval</a:t>
            </a:r>
            <a:r>
              <a:rPr lang="zh-CN" altLang="zh-CN" dirty="0"/>
              <a:t>属性设置的时间自动被触发一次，执行</a:t>
            </a:r>
            <a:r>
              <a:rPr lang="en-US" altLang="zh-CN" dirty="0" err="1"/>
              <a:t>tmrStock_Tick</a:t>
            </a:r>
            <a:r>
              <a:rPr lang="en-US" altLang="zh-CN" dirty="0"/>
              <a:t>()</a:t>
            </a:r>
            <a:r>
              <a:rPr lang="zh-CN" altLang="zh-CN" dirty="0"/>
              <a:t>方法代码。当选择“</a:t>
            </a:r>
            <a:r>
              <a:rPr lang="en-US" altLang="zh-CN" dirty="0"/>
              <a:t>5</a:t>
            </a:r>
            <a:r>
              <a:rPr lang="zh-CN" altLang="zh-CN" dirty="0"/>
              <a:t>秒”或“</a:t>
            </a:r>
            <a:r>
              <a:rPr lang="en-US" altLang="zh-CN" dirty="0"/>
              <a:t>60</a:t>
            </a:r>
            <a:r>
              <a:rPr lang="zh-CN" altLang="zh-CN" dirty="0"/>
              <a:t>秒”选项时，</a:t>
            </a:r>
            <a:r>
              <a:rPr lang="en-US" altLang="zh-CN" dirty="0" err="1"/>
              <a:t>tmrStock.Enabled</a:t>
            </a:r>
            <a:r>
              <a:rPr lang="zh-CN" altLang="zh-CN" dirty="0"/>
              <a:t>属性值被设置为</a:t>
            </a:r>
            <a:r>
              <a:rPr lang="en-US" altLang="zh-CN" dirty="0"/>
              <a:t>true</a:t>
            </a:r>
            <a:r>
              <a:rPr lang="zh-CN" altLang="zh-CN" dirty="0"/>
              <a:t>，并通过修改</a:t>
            </a:r>
            <a:r>
              <a:rPr lang="en-US" altLang="zh-CN" dirty="0" err="1"/>
              <a:t>tmrStock.Interval</a:t>
            </a:r>
            <a:r>
              <a:rPr lang="zh-CN" altLang="zh-CN" dirty="0"/>
              <a:t>属性值来设置回发的频率。当选择“不刷新”选项时，</a:t>
            </a:r>
            <a:r>
              <a:rPr lang="en-US" altLang="zh-CN" dirty="0" err="1"/>
              <a:t>tmrStock.Enabled</a:t>
            </a:r>
            <a:r>
              <a:rPr lang="zh-CN" altLang="zh-CN" dirty="0"/>
              <a:t>属性值被设置为</a:t>
            </a:r>
            <a:r>
              <a:rPr lang="en-US" altLang="zh-CN" dirty="0"/>
              <a:t>false</a:t>
            </a:r>
            <a:r>
              <a:rPr lang="zh-CN" altLang="zh-CN" dirty="0"/>
              <a:t>，此时，将不再触发</a:t>
            </a:r>
            <a:r>
              <a:rPr lang="en-US" altLang="zh-CN" dirty="0" err="1"/>
              <a:t>tmrStock.Tick</a:t>
            </a:r>
            <a:r>
              <a:rPr lang="zh-CN" altLang="zh-CN" dirty="0"/>
              <a:t>事件。</a:t>
            </a:r>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en-US" altLang="zh-CN" dirty="0"/>
              <a:t>12.2.4  </a:t>
            </a:r>
            <a:r>
              <a:rPr lang="en-US" altLang="zh-CN" dirty="0" err="1"/>
              <a:t>UpdateProgress</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normAutofit/>
          </a:bodyPr>
          <a:lstStyle/>
          <a:p>
            <a:r>
              <a:rPr lang="zh-CN" altLang="zh-CN" dirty="0"/>
              <a:t>用于设计更为直观的用户界面（</a:t>
            </a:r>
            <a:r>
              <a:rPr lang="en-US" altLang="zh-CN" dirty="0"/>
              <a:t>UI</a:t>
            </a:r>
            <a:r>
              <a:rPr lang="zh-CN" altLang="zh-CN" dirty="0" smtClean="0"/>
              <a:t>）</a:t>
            </a:r>
            <a:r>
              <a:rPr lang="zh-CN" altLang="en-US" dirty="0" smtClean="0"/>
              <a:t>，</a:t>
            </a:r>
            <a:r>
              <a:rPr lang="zh-CN" altLang="zh-CN" dirty="0" smtClean="0"/>
              <a:t>可以</a:t>
            </a:r>
            <a:r>
              <a:rPr lang="zh-CN" altLang="zh-CN" dirty="0"/>
              <a:t>显示任务的完成情况</a:t>
            </a:r>
            <a:r>
              <a:rPr lang="zh-CN" altLang="zh-CN" dirty="0" smtClean="0"/>
              <a:t>。</a:t>
            </a:r>
            <a:endParaRPr lang="en-US" altLang="zh-CN" dirty="0" smtClean="0"/>
          </a:p>
          <a:p>
            <a:r>
              <a:rPr lang="zh-CN" altLang="zh-CN" dirty="0"/>
              <a:t>可以放置多个</a:t>
            </a:r>
            <a:r>
              <a:rPr lang="en-US" altLang="zh-CN" dirty="0" err="1"/>
              <a:t>UpdateProgress</a:t>
            </a:r>
            <a:r>
              <a:rPr lang="zh-CN" altLang="zh-CN" dirty="0"/>
              <a:t>控件，通过设置</a:t>
            </a:r>
            <a:r>
              <a:rPr lang="en-US" altLang="zh-CN" dirty="0" err="1"/>
              <a:t>UpdateProgress</a:t>
            </a:r>
            <a:r>
              <a:rPr lang="zh-CN" altLang="zh-CN" dirty="0"/>
              <a:t>控件的</a:t>
            </a:r>
            <a:r>
              <a:rPr lang="en-US" altLang="zh-CN" dirty="0" err="1"/>
              <a:t>AssociatedUpdatePanelID</a:t>
            </a:r>
            <a:r>
              <a:rPr lang="zh-CN" altLang="zh-CN" dirty="0"/>
              <a:t>属性，可以使每个</a:t>
            </a:r>
            <a:r>
              <a:rPr lang="en-US" altLang="zh-CN" dirty="0" err="1"/>
              <a:t>UpdateProgress</a:t>
            </a:r>
            <a:r>
              <a:rPr lang="zh-CN" altLang="zh-CN" dirty="0"/>
              <a:t>控件与单个</a:t>
            </a:r>
            <a:r>
              <a:rPr lang="en-US" altLang="zh-CN" dirty="0" err="1"/>
              <a:t>UpdatePanel</a:t>
            </a:r>
            <a:r>
              <a:rPr lang="zh-CN" altLang="zh-CN" dirty="0"/>
              <a:t>控件关联。</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12-5  </a:t>
            </a:r>
            <a:r>
              <a:rPr lang="zh-CN" altLang="zh-CN" dirty="0"/>
              <a:t>运用</a:t>
            </a:r>
            <a:r>
              <a:rPr lang="en-US" altLang="zh-CN" dirty="0" err="1"/>
              <a:t>UpdateProgress</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zh-CN" altLang="zh-CN" dirty="0"/>
              <a:t>当单击“刷新”按钮时显示页面局部刷新的进度条信息</a:t>
            </a:r>
            <a:r>
              <a:rPr lang="zh-CN" altLang="zh-CN" dirty="0" smtClean="0"/>
              <a:t>。</a:t>
            </a:r>
            <a:endParaRPr lang="en-US" altLang="zh-CN" dirty="0" smtClean="0"/>
          </a:p>
          <a:p>
            <a:r>
              <a:rPr lang="zh-CN" altLang="zh-CN" dirty="0"/>
              <a:t>源程序：</a:t>
            </a:r>
            <a:r>
              <a:rPr lang="en-US" altLang="zh-CN" dirty="0"/>
              <a:t>UpdateProgress.aspx</a:t>
            </a:r>
            <a:endParaRPr lang="zh-CN" altLang="zh-CN" dirty="0"/>
          </a:p>
          <a:p>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normAutofit/>
          </a:bodyPr>
          <a:lstStyle/>
          <a:p>
            <a:r>
              <a:rPr lang="zh-CN" altLang="zh-CN" dirty="0"/>
              <a:t>在</a:t>
            </a:r>
            <a:r>
              <a:rPr lang="en-US" altLang="zh-CN" dirty="0" err="1"/>
              <a:t>btnRefresh</a:t>
            </a:r>
            <a:r>
              <a:rPr lang="zh-CN" altLang="zh-CN" dirty="0"/>
              <a:t>按钮的</a:t>
            </a:r>
            <a:r>
              <a:rPr lang="en-US" altLang="zh-CN" dirty="0"/>
              <a:t>Click</a:t>
            </a:r>
            <a:r>
              <a:rPr lang="zh-CN" altLang="zh-CN" dirty="0"/>
              <a:t>事件处理代码中，为查看</a:t>
            </a:r>
            <a:r>
              <a:rPr lang="en-US" altLang="zh-CN" dirty="0" err="1"/>
              <a:t>UpdateProgress</a:t>
            </a:r>
            <a:r>
              <a:rPr lang="zh-CN" altLang="zh-CN" dirty="0"/>
              <a:t>控件效果，利用</a:t>
            </a:r>
            <a:r>
              <a:rPr lang="en-US" altLang="zh-CN" dirty="0" err="1"/>
              <a:t>Thread.Sleep</a:t>
            </a:r>
            <a:r>
              <a:rPr lang="en-US" altLang="zh-CN" dirty="0"/>
              <a:t>()</a:t>
            </a:r>
            <a:r>
              <a:rPr lang="zh-CN" altLang="zh-CN" dirty="0"/>
              <a:t>方法延时</a:t>
            </a:r>
            <a:r>
              <a:rPr lang="en-US" altLang="zh-CN" dirty="0"/>
              <a:t>10</a:t>
            </a:r>
            <a:r>
              <a:rPr lang="zh-CN" altLang="zh-CN" dirty="0"/>
              <a:t>秒，然后再返回服务器的当前时间。在实际应用中，延迟往往是由于较大的数据通信量或需要花较长时间来处理的服务器代码造成的，例如需要长时间运行的复杂数据库查询等。</a:t>
            </a:r>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en-US" altLang="zh-CN" dirty="0"/>
              <a:t>12.3 </a:t>
            </a:r>
            <a:r>
              <a:rPr lang="en-US" altLang="zh-CN" sz="4300" dirty="0" err="1" smtClean="0"/>
              <a:t>AjaxControlToolkit</a:t>
            </a:r>
            <a:r>
              <a:rPr lang="zh-CN" altLang="en-US" sz="4300" dirty="0"/>
              <a:t>程序包</a:t>
            </a:r>
            <a:endParaRPr lang="zh-CN" altLang="en-US" sz="43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normAutofit/>
          </a:bodyPr>
          <a:lstStyle/>
          <a:p>
            <a:r>
              <a:rPr lang="zh-CN" altLang="zh-CN" dirty="0"/>
              <a:t>建立</a:t>
            </a:r>
            <a:r>
              <a:rPr lang="zh-CN" altLang="zh-CN" dirty="0" smtClean="0"/>
              <a:t>在</a:t>
            </a:r>
            <a:r>
              <a:rPr lang="en-US" altLang="zh-CN" dirty="0" smtClean="0"/>
              <a:t>ASP.NET Ajax</a:t>
            </a:r>
            <a:r>
              <a:rPr lang="zh-CN" altLang="zh-CN" dirty="0" smtClean="0"/>
              <a:t>框架</a:t>
            </a:r>
            <a:r>
              <a:rPr lang="zh-CN" altLang="zh-CN" dirty="0"/>
              <a:t>之上的开源项目，提供了扩展的</a:t>
            </a:r>
            <a:r>
              <a:rPr lang="en-US" altLang="zh-CN" dirty="0"/>
              <a:t>Ajax</a:t>
            </a:r>
            <a:r>
              <a:rPr lang="zh-CN" altLang="zh-CN" dirty="0"/>
              <a:t>控件工具</a:t>
            </a:r>
            <a:r>
              <a:rPr lang="zh-CN" altLang="zh-CN" dirty="0" smtClean="0"/>
              <a:t>集</a:t>
            </a:r>
            <a:r>
              <a:rPr lang="zh-CN" altLang="en-US" dirty="0" smtClean="0"/>
              <a:t>。</a:t>
            </a:r>
            <a:endParaRPr lang="en-US" altLang="zh-CN" dirty="0" smtClean="0"/>
          </a:p>
          <a:p>
            <a:r>
              <a:rPr lang="zh-CN" altLang="zh-CN" dirty="0"/>
              <a:t>利用</a:t>
            </a:r>
            <a:r>
              <a:rPr lang="en-US" altLang="zh-CN" dirty="0" err="1"/>
              <a:t>NuGet</a:t>
            </a:r>
            <a:r>
              <a:rPr lang="zh-CN" altLang="zh-CN" dirty="0"/>
              <a:t>程序包管理器可以很方便地</a:t>
            </a:r>
            <a:r>
              <a:rPr lang="zh-CN" altLang="zh-CN" dirty="0" smtClean="0"/>
              <a:t>将</a:t>
            </a:r>
            <a:r>
              <a:rPr lang="en-US" altLang="zh-CN" dirty="0" err="1"/>
              <a:t>AjaxControlToolkit</a:t>
            </a:r>
            <a:r>
              <a:rPr lang="zh-CN" altLang="zh-CN" dirty="0" smtClean="0"/>
              <a:t>安装</a:t>
            </a:r>
            <a:r>
              <a:rPr lang="zh-CN" altLang="zh-CN" dirty="0"/>
              <a:t>到当前的网站</a:t>
            </a:r>
            <a:r>
              <a:rPr lang="zh-CN" altLang="zh-CN" dirty="0" smtClean="0"/>
              <a:t>中</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27</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Accordion</a:t>
            </a:r>
            <a:r>
              <a:rPr lang="zh-CN" altLang="zh-CN" dirty="0"/>
              <a:t>：可折叠面板。</a:t>
            </a:r>
          </a:p>
          <a:p>
            <a:r>
              <a:rPr lang="en-US" altLang="zh-CN" dirty="0" err="1"/>
              <a:t>AjaxFileUpload</a:t>
            </a:r>
            <a:r>
              <a:rPr lang="zh-CN" altLang="zh-CN" dirty="0"/>
              <a:t>：文件上传，支持上传进度的显示、大文件上传、文件拖放上传等。</a:t>
            </a:r>
          </a:p>
          <a:p>
            <a:r>
              <a:rPr lang="en-US" altLang="zh-CN" dirty="0" err="1"/>
              <a:t>AlwaysVisibleControlExtender</a:t>
            </a:r>
            <a:r>
              <a:rPr lang="zh-CN" altLang="zh-CN" dirty="0"/>
              <a:t>：将指定的控件悬浮在固定位置。</a:t>
            </a:r>
          </a:p>
          <a:p>
            <a:r>
              <a:rPr lang="en-US" altLang="zh-CN" dirty="0" err="1"/>
              <a:t>AnimationExtender</a:t>
            </a:r>
            <a:r>
              <a:rPr lang="zh-CN" altLang="zh-CN" dirty="0"/>
              <a:t>：产生与</a:t>
            </a:r>
            <a:r>
              <a:rPr lang="en-US" altLang="zh-CN" dirty="0"/>
              <a:t>Flash</a:t>
            </a:r>
            <a:r>
              <a:rPr lang="zh-CN" altLang="zh-CN" dirty="0"/>
              <a:t>媲美的</a:t>
            </a:r>
            <a:r>
              <a:rPr lang="en-US" altLang="zh-CN" dirty="0"/>
              <a:t>JavaScript</a:t>
            </a:r>
            <a:r>
              <a:rPr lang="zh-CN" altLang="zh-CN" dirty="0"/>
              <a:t>动画。</a:t>
            </a:r>
          </a:p>
          <a:p>
            <a:r>
              <a:rPr lang="en-US" altLang="zh-CN" dirty="0" err="1"/>
              <a:t>AreaChart</a:t>
            </a:r>
            <a:r>
              <a:rPr lang="zh-CN" altLang="zh-CN" dirty="0"/>
              <a:t>：产生一个或多个系列的面积图。</a:t>
            </a:r>
          </a:p>
          <a:p>
            <a:r>
              <a:rPr lang="en-US" altLang="zh-CN" dirty="0" err="1"/>
              <a:t>AsyncFileUpload</a:t>
            </a:r>
            <a:r>
              <a:rPr lang="zh-CN" altLang="zh-CN" dirty="0"/>
              <a:t>：异步文件上传。</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28</a:t>
            </a:fld>
            <a:endParaRPr lang="en-US" altLang="zh-CN"/>
          </a:p>
        </p:txBody>
      </p:sp>
      <p:sp>
        <p:nvSpPr>
          <p:cNvPr id="2" name="内容占位符 1"/>
          <p:cNvSpPr>
            <a:spLocks noGrp="1"/>
          </p:cNvSpPr>
          <p:nvPr>
            <p:ph sz="quarter" idx="1"/>
          </p:nvPr>
        </p:nvSpPr>
        <p:spPr/>
        <p:txBody>
          <a:bodyPr>
            <a:normAutofit/>
          </a:bodyPr>
          <a:lstStyle/>
          <a:p>
            <a:r>
              <a:rPr lang="en-US" altLang="zh-CN" dirty="0" err="1"/>
              <a:t>AutoCompleteExtender</a:t>
            </a:r>
            <a:r>
              <a:rPr lang="zh-CN" altLang="zh-CN" dirty="0"/>
              <a:t>：扩展</a:t>
            </a:r>
            <a:r>
              <a:rPr lang="en-US" altLang="zh-CN" dirty="0" err="1"/>
              <a:t>TextBox</a:t>
            </a:r>
            <a:r>
              <a:rPr lang="zh-CN" altLang="zh-CN" dirty="0"/>
              <a:t>控件，通过</a:t>
            </a:r>
            <a:r>
              <a:rPr lang="en-US" altLang="zh-CN" dirty="0"/>
              <a:t>Web</a:t>
            </a:r>
            <a:r>
              <a:rPr lang="zh-CN" altLang="zh-CN" dirty="0"/>
              <a:t>服务显示包含文本框输入值的数据。</a:t>
            </a:r>
          </a:p>
          <a:p>
            <a:r>
              <a:rPr lang="en-US" altLang="zh-CN" dirty="0" err="1"/>
              <a:t>BalloonPopupExtender</a:t>
            </a:r>
            <a:r>
              <a:rPr lang="zh-CN" altLang="zh-CN" dirty="0"/>
              <a:t>：扩展</a:t>
            </a:r>
            <a:r>
              <a:rPr lang="en-US" altLang="zh-CN" dirty="0" err="1"/>
              <a:t>TextBox</a:t>
            </a:r>
            <a:r>
              <a:rPr lang="zh-CN" altLang="zh-CN" dirty="0"/>
              <a:t>控件，在文本框获得焦点时弹出提示信息。</a:t>
            </a:r>
          </a:p>
          <a:p>
            <a:r>
              <a:rPr lang="en-US" altLang="zh-CN" dirty="0" err="1"/>
              <a:t>BarChart</a:t>
            </a:r>
            <a:r>
              <a:rPr lang="zh-CN" altLang="zh-CN" dirty="0"/>
              <a:t>：产生一个或多个系列的条形图。</a:t>
            </a:r>
          </a:p>
          <a:p>
            <a:r>
              <a:rPr lang="en-US" altLang="zh-CN" dirty="0" err="1"/>
              <a:t>BubbleChart</a:t>
            </a:r>
            <a:r>
              <a:rPr lang="zh-CN" altLang="zh-CN" dirty="0"/>
              <a:t>：产生一个或多个系列的气泡图。</a:t>
            </a:r>
          </a:p>
          <a:p>
            <a:r>
              <a:rPr lang="en-US" altLang="zh-CN" dirty="0" err="1"/>
              <a:t>CalendarExtender</a:t>
            </a:r>
            <a:r>
              <a:rPr lang="zh-CN" altLang="zh-CN" dirty="0"/>
              <a:t>：扩展</a:t>
            </a:r>
            <a:r>
              <a:rPr lang="en-US" altLang="zh-CN" dirty="0" err="1"/>
              <a:t>TextBox</a:t>
            </a:r>
            <a:r>
              <a:rPr lang="zh-CN" altLang="zh-CN" dirty="0"/>
              <a:t>控件，在文本框获得焦点时弹出输入日历的界面。</a:t>
            </a:r>
            <a:endParaRPr lang="zh-CN" altLang="en-US" dirty="0"/>
          </a:p>
        </p:txBody>
      </p:sp>
    </p:spTree>
    <p:extLst>
      <p:ext uri="{BB962C8B-B14F-4D97-AF65-F5344CB8AC3E}">
        <p14:creationId xmlns:p14="http://schemas.microsoft.com/office/powerpoint/2010/main" val="334879623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11560" y="332656"/>
            <a:ext cx="8153400" cy="990600"/>
          </a:xfrm>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29</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err="1"/>
              <a:t>CascadingDropDown</a:t>
            </a:r>
            <a:r>
              <a:rPr lang="zh-CN" altLang="zh-CN" dirty="0"/>
              <a:t>：扩展</a:t>
            </a:r>
            <a:r>
              <a:rPr lang="en-US" altLang="zh-CN" dirty="0" err="1"/>
              <a:t>DropDownList</a:t>
            </a:r>
            <a:r>
              <a:rPr lang="zh-CN" altLang="zh-CN" dirty="0"/>
              <a:t>控件，实现级联式自动填充数据。</a:t>
            </a:r>
          </a:p>
          <a:p>
            <a:r>
              <a:rPr lang="en-US" altLang="zh-CN" dirty="0" err="1"/>
              <a:t>CollapsiblePanelExtender</a:t>
            </a:r>
            <a:r>
              <a:rPr lang="zh-CN" altLang="zh-CN" dirty="0"/>
              <a:t>：提供可折叠面板的效果。</a:t>
            </a:r>
          </a:p>
          <a:p>
            <a:r>
              <a:rPr lang="en-US" altLang="zh-CN" dirty="0" err="1"/>
              <a:t>ColorPickerExtender</a:t>
            </a:r>
            <a:r>
              <a:rPr lang="zh-CN" altLang="zh-CN" dirty="0"/>
              <a:t>：扩展</a:t>
            </a:r>
            <a:r>
              <a:rPr lang="en-US" altLang="zh-CN" dirty="0" err="1"/>
              <a:t>TextBox</a:t>
            </a:r>
            <a:r>
              <a:rPr lang="zh-CN" altLang="zh-CN" dirty="0"/>
              <a:t>控件，在文本框获得焦点时弹出颜色选择的界面。</a:t>
            </a:r>
          </a:p>
          <a:p>
            <a:r>
              <a:rPr lang="en-US" altLang="zh-CN" dirty="0" err="1"/>
              <a:t>ComboBox</a:t>
            </a:r>
            <a:r>
              <a:rPr lang="zh-CN" altLang="zh-CN" dirty="0"/>
              <a:t>：实现组合框功能。</a:t>
            </a:r>
          </a:p>
          <a:p>
            <a:r>
              <a:rPr lang="en-US" altLang="zh-CN" dirty="0" err="1"/>
              <a:t>ConfirmButtonExtender</a:t>
            </a:r>
            <a:r>
              <a:rPr lang="zh-CN" altLang="zh-CN" dirty="0"/>
              <a:t>：扩展</a:t>
            </a:r>
            <a:r>
              <a:rPr lang="en-US" altLang="zh-CN" dirty="0"/>
              <a:t>Button</a:t>
            </a:r>
            <a:r>
              <a:rPr lang="zh-CN" altLang="zh-CN" dirty="0"/>
              <a:t>控件，单击</a:t>
            </a:r>
            <a:r>
              <a:rPr lang="en-US" altLang="zh-CN" dirty="0"/>
              <a:t>Button</a:t>
            </a:r>
            <a:r>
              <a:rPr lang="zh-CN" altLang="zh-CN" dirty="0"/>
              <a:t>控件弹出确认提示框。</a:t>
            </a:r>
            <a:endParaRPr lang="en-US" altLang="zh-CN" dirty="0"/>
          </a:p>
        </p:txBody>
      </p:sp>
    </p:spTree>
    <p:extLst>
      <p:ext uri="{BB962C8B-B14F-4D97-AF65-F5344CB8AC3E}">
        <p14:creationId xmlns:p14="http://schemas.microsoft.com/office/powerpoint/2010/main" val="3570613350"/>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fontScale="92500" lnSpcReduction="10000"/>
          </a:bodyPr>
          <a:lstStyle/>
          <a:p>
            <a:r>
              <a:rPr lang="en-US" altLang="zh-CN" dirty="0">
                <a:hlinkClick r:id="rId2" action="ppaction://hlinksldjump"/>
              </a:rPr>
              <a:t>12.1  Ajax</a:t>
            </a:r>
            <a:r>
              <a:rPr lang="zh-CN" altLang="zh-CN" dirty="0">
                <a:hlinkClick r:id="rId2" action="ppaction://hlinksldjump"/>
              </a:rPr>
              <a:t>基础</a:t>
            </a:r>
            <a:endParaRPr lang="zh-CN" altLang="zh-CN" dirty="0"/>
          </a:p>
          <a:p>
            <a:pPr lvl="1"/>
            <a:r>
              <a:rPr lang="en-US" altLang="zh-CN" dirty="0">
                <a:hlinkClick r:id="rId3" action="ppaction://hlinksldjump"/>
              </a:rPr>
              <a:t>12.1.1  Ajax</a:t>
            </a:r>
            <a:r>
              <a:rPr lang="zh-CN" altLang="zh-CN" dirty="0">
                <a:hlinkClick r:id="rId3" action="ppaction://hlinksldjump"/>
              </a:rPr>
              <a:t>概述</a:t>
            </a:r>
            <a:endParaRPr lang="zh-CN" altLang="zh-CN" dirty="0"/>
          </a:p>
          <a:p>
            <a:pPr lvl="1"/>
            <a:r>
              <a:rPr lang="en-US" altLang="zh-CN" dirty="0">
                <a:hlinkClick r:id="rId4" action="ppaction://hlinksldjump"/>
              </a:rPr>
              <a:t>12.1.2  </a:t>
            </a:r>
            <a:r>
              <a:rPr lang="en-US" altLang="zh-CN" dirty="0" smtClean="0">
                <a:hlinkClick r:id="rId4" action="ppaction://hlinksldjump"/>
              </a:rPr>
              <a:t>ASP.NET Ajax</a:t>
            </a:r>
            <a:r>
              <a:rPr lang="zh-CN" altLang="zh-CN" dirty="0" smtClean="0">
                <a:hlinkClick r:id="rId4" action="ppaction://hlinksldjump"/>
              </a:rPr>
              <a:t>技术</a:t>
            </a:r>
            <a:endParaRPr lang="zh-CN" altLang="zh-CN" dirty="0"/>
          </a:p>
          <a:p>
            <a:r>
              <a:rPr lang="en-US" altLang="zh-CN" dirty="0">
                <a:hlinkClick r:id="rId5" action="ppaction://hlinksldjump"/>
              </a:rPr>
              <a:t>12.2  </a:t>
            </a:r>
            <a:r>
              <a:rPr lang="en-US" altLang="zh-CN" dirty="0" smtClean="0">
                <a:hlinkClick r:id="rId5" action="ppaction://hlinksldjump"/>
              </a:rPr>
              <a:t>ASP.NET Ajax</a:t>
            </a:r>
            <a:r>
              <a:rPr lang="zh-CN" altLang="zh-CN" dirty="0" smtClean="0">
                <a:hlinkClick r:id="rId5" action="ppaction://hlinksldjump"/>
              </a:rPr>
              <a:t>服务器</a:t>
            </a:r>
            <a:r>
              <a:rPr lang="zh-CN" altLang="zh-CN" dirty="0">
                <a:hlinkClick r:id="rId5" action="ppaction://hlinksldjump"/>
              </a:rPr>
              <a:t>控件</a:t>
            </a:r>
            <a:r>
              <a:rPr lang="en-US" altLang="zh-CN" dirty="0"/>
              <a:t>	</a:t>
            </a:r>
            <a:endParaRPr lang="zh-CN" altLang="zh-CN" dirty="0"/>
          </a:p>
          <a:p>
            <a:pPr lvl="1"/>
            <a:r>
              <a:rPr lang="en-US" altLang="zh-CN" dirty="0">
                <a:hlinkClick r:id="rId6" action="ppaction://hlinksldjump"/>
              </a:rPr>
              <a:t>12.2.1  </a:t>
            </a:r>
            <a:r>
              <a:rPr lang="en-US" altLang="zh-CN" dirty="0" err="1">
                <a:hlinkClick r:id="rId6" action="ppaction://hlinksldjump"/>
              </a:rPr>
              <a:t>ScriptManager</a:t>
            </a:r>
            <a:r>
              <a:rPr lang="zh-CN" altLang="zh-CN" dirty="0">
                <a:hlinkClick r:id="rId6" action="ppaction://hlinksldjump"/>
              </a:rPr>
              <a:t>控件</a:t>
            </a:r>
            <a:endParaRPr lang="zh-CN" altLang="zh-CN" dirty="0"/>
          </a:p>
          <a:p>
            <a:pPr lvl="1"/>
            <a:r>
              <a:rPr lang="en-US" altLang="zh-CN" dirty="0">
                <a:hlinkClick r:id="rId7" action="ppaction://hlinksldjump"/>
              </a:rPr>
              <a:t>12.2.2  </a:t>
            </a:r>
            <a:r>
              <a:rPr lang="en-US" altLang="zh-CN" dirty="0" err="1">
                <a:hlinkClick r:id="rId7" action="ppaction://hlinksldjump"/>
              </a:rPr>
              <a:t>UpdatePanel</a:t>
            </a:r>
            <a:r>
              <a:rPr lang="zh-CN" altLang="zh-CN" dirty="0">
                <a:hlinkClick r:id="rId7" action="ppaction://hlinksldjump"/>
              </a:rPr>
              <a:t>控件</a:t>
            </a:r>
            <a:endParaRPr lang="zh-CN" altLang="zh-CN" dirty="0"/>
          </a:p>
          <a:p>
            <a:pPr lvl="1"/>
            <a:r>
              <a:rPr lang="en-US" altLang="zh-CN" dirty="0">
                <a:hlinkClick r:id="rId8" action="ppaction://hlinksldjump"/>
              </a:rPr>
              <a:t>12.2.3  Timer</a:t>
            </a:r>
            <a:r>
              <a:rPr lang="zh-CN" altLang="zh-CN" dirty="0">
                <a:hlinkClick r:id="rId8" action="ppaction://hlinksldjump"/>
              </a:rPr>
              <a:t>控件</a:t>
            </a:r>
            <a:endParaRPr lang="zh-CN" altLang="zh-CN" dirty="0"/>
          </a:p>
          <a:p>
            <a:pPr lvl="1"/>
            <a:r>
              <a:rPr lang="en-US" altLang="zh-CN" dirty="0">
                <a:hlinkClick r:id="rId9" action="ppaction://hlinksldjump"/>
              </a:rPr>
              <a:t>12.2.4  </a:t>
            </a:r>
            <a:r>
              <a:rPr lang="en-US" altLang="zh-CN" dirty="0" err="1">
                <a:hlinkClick r:id="rId9" action="ppaction://hlinksldjump"/>
              </a:rPr>
              <a:t>UpdateProgress</a:t>
            </a:r>
            <a:r>
              <a:rPr lang="zh-CN" altLang="zh-CN" dirty="0">
                <a:hlinkClick r:id="rId9" action="ppaction://hlinksldjump"/>
              </a:rPr>
              <a:t>控件</a:t>
            </a:r>
            <a:endParaRPr lang="zh-CN" altLang="zh-CN" dirty="0"/>
          </a:p>
          <a:p>
            <a:r>
              <a:rPr lang="en-US" altLang="zh-CN" dirty="0">
                <a:hlinkClick r:id="rId10" action="ppaction://hlinksldjump"/>
              </a:rPr>
              <a:t>12.3  </a:t>
            </a:r>
            <a:r>
              <a:rPr lang="en-US" altLang="zh-CN" dirty="0" err="1">
                <a:hlinkClick r:id="rId10" action="ppaction://hlinksldjump"/>
              </a:rPr>
              <a:t>AjaxControlToolkit</a:t>
            </a:r>
            <a:r>
              <a:rPr lang="zh-CN" altLang="en-US" dirty="0" smtClean="0">
                <a:hlinkClick r:id="rId10" action="ppaction://hlinksldjump"/>
              </a:rPr>
              <a:t>程序包</a:t>
            </a:r>
            <a:endParaRPr lang="zh-CN" altLang="zh-CN" dirty="0"/>
          </a:p>
          <a:p>
            <a:r>
              <a:rPr lang="en-US" altLang="zh-CN" dirty="0">
                <a:hlinkClick r:id="rId11" action="ppaction://hlinksldjump"/>
              </a:rPr>
              <a:t>12.4  </a:t>
            </a:r>
            <a:r>
              <a:rPr lang="zh-CN" altLang="zh-CN" dirty="0">
                <a:hlinkClick r:id="rId11" action="ppaction://hlinksldjump"/>
              </a:rPr>
              <a:t>小结</a:t>
            </a:r>
            <a:endParaRPr lang="zh-CN" altLang="zh-CN"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30</a:t>
            </a:fld>
            <a:endParaRPr lang="en-US" altLang="zh-CN"/>
          </a:p>
        </p:txBody>
      </p:sp>
      <p:sp>
        <p:nvSpPr>
          <p:cNvPr id="420867" name="Rectangle 3"/>
          <p:cNvSpPr>
            <a:spLocks noGrp="1" noChangeArrowheads="1"/>
          </p:cNvSpPr>
          <p:nvPr>
            <p:ph sz="quarter" idx="1"/>
          </p:nvPr>
        </p:nvSpPr>
        <p:spPr/>
        <p:txBody>
          <a:bodyPr>
            <a:normAutofit lnSpcReduction="10000"/>
          </a:bodyPr>
          <a:lstStyle/>
          <a:p>
            <a:r>
              <a:rPr lang="en-US" altLang="zh-CN" dirty="0" err="1"/>
              <a:t>DragPanelExtender</a:t>
            </a:r>
            <a:r>
              <a:rPr lang="zh-CN" altLang="zh-CN" dirty="0"/>
              <a:t>：自由拖动面板。</a:t>
            </a:r>
          </a:p>
          <a:p>
            <a:r>
              <a:rPr lang="en-US" altLang="zh-CN" dirty="0" err="1"/>
              <a:t>DropDownExtender</a:t>
            </a:r>
            <a:r>
              <a:rPr lang="zh-CN" altLang="zh-CN" dirty="0"/>
              <a:t>：提供</a:t>
            </a:r>
            <a:r>
              <a:rPr lang="en-US" altLang="zh-CN" dirty="0"/>
              <a:t>SharePoint</a:t>
            </a:r>
            <a:r>
              <a:rPr lang="zh-CN" altLang="zh-CN" dirty="0"/>
              <a:t>样式下拉菜单。</a:t>
            </a:r>
          </a:p>
          <a:p>
            <a:r>
              <a:rPr lang="en-US" altLang="zh-CN" dirty="0" err="1"/>
              <a:t>DropShadowExtender</a:t>
            </a:r>
            <a:r>
              <a:rPr lang="zh-CN" altLang="zh-CN" dirty="0"/>
              <a:t>：提供投影效果的面板。</a:t>
            </a:r>
          </a:p>
          <a:p>
            <a:r>
              <a:rPr lang="en-US" altLang="zh-CN" dirty="0" err="1"/>
              <a:t>DynamicPopulateExtender</a:t>
            </a:r>
            <a:r>
              <a:rPr lang="zh-CN" altLang="zh-CN" dirty="0"/>
              <a:t>：将</a:t>
            </a:r>
            <a:r>
              <a:rPr lang="en-US" altLang="zh-CN" dirty="0"/>
              <a:t>Web</a:t>
            </a:r>
            <a:r>
              <a:rPr lang="zh-CN" altLang="zh-CN" dirty="0"/>
              <a:t>服务返回的数据动态地呈现在控件上。</a:t>
            </a:r>
          </a:p>
          <a:p>
            <a:r>
              <a:rPr lang="en-US" altLang="zh-CN" dirty="0" err="1"/>
              <a:t>FilteredTextBoxExtender</a:t>
            </a:r>
            <a:r>
              <a:rPr lang="zh-CN" altLang="zh-CN" dirty="0"/>
              <a:t>：扩展</a:t>
            </a:r>
            <a:r>
              <a:rPr lang="en-US" altLang="zh-CN" dirty="0" err="1"/>
              <a:t>TextBox</a:t>
            </a:r>
            <a:r>
              <a:rPr lang="zh-CN" altLang="zh-CN" dirty="0"/>
              <a:t>控件，可以防止用户输入无效字符。</a:t>
            </a:r>
          </a:p>
          <a:p>
            <a:r>
              <a:rPr lang="en-US" altLang="zh-CN" dirty="0" err="1"/>
              <a:t>Gravatar</a:t>
            </a:r>
            <a:r>
              <a:rPr lang="zh-CN" altLang="zh-CN" dirty="0"/>
              <a:t>：显示</a:t>
            </a:r>
            <a:r>
              <a:rPr lang="en-US" altLang="zh-CN" dirty="0" err="1"/>
              <a:t>gravatar</a:t>
            </a:r>
            <a:r>
              <a:rPr lang="zh-CN" altLang="zh-CN" dirty="0"/>
              <a:t>类型图片。</a:t>
            </a:r>
          </a:p>
        </p:txBody>
      </p:sp>
    </p:spTree>
    <p:extLst>
      <p:ext uri="{BB962C8B-B14F-4D97-AF65-F5344CB8AC3E}">
        <p14:creationId xmlns:p14="http://schemas.microsoft.com/office/powerpoint/2010/main" val="190639468"/>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31</a:t>
            </a:fld>
            <a:endParaRPr lang="en-US" altLang="zh-CN"/>
          </a:p>
        </p:txBody>
      </p:sp>
      <p:sp>
        <p:nvSpPr>
          <p:cNvPr id="420867" name="Rectangle 3"/>
          <p:cNvSpPr>
            <a:spLocks noGrp="1" noChangeArrowheads="1"/>
          </p:cNvSpPr>
          <p:nvPr>
            <p:ph sz="quarter" idx="1"/>
          </p:nvPr>
        </p:nvSpPr>
        <p:spPr/>
        <p:txBody>
          <a:bodyPr>
            <a:normAutofit fontScale="92500" lnSpcReduction="20000"/>
          </a:bodyPr>
          <a:lstStyle/>
          <a:p>
            <a:r>
              <a:rPr lang="en-US" altLang="zh-CN" dirty="0" err="1"/>
              <a:t>HoverMenuExtender</a:t>
            </a:r>
            <a:r>
              <a:rPr lang="zh-CN" altLang="zh-CN" dirty="0"/>
              <a:t>：显示包含可执行操作的弹出面板。</a:t>
            </a:r>
          </a:p>
          <a:p>
            <a:r>
              <a:rPr lang="en-US" altLang="zh-CN" dirty="0" err="1"/>
              <a:t>HTMLEditorExtender</a:t>
            </a:r>
            <a:r>
              <a:rPr lang="zh-CN" altLang="zh-CN" dirty="0"/>
              <a:t>：扩展</a:t>
            </a:r>
            <a:r>
              <a:rPr lang="en-US" altLang="zh-CN" dirty="0" err="1"/>
              <a:t>TextBox</a:t>
            </a:r>
            <a:r>
              <a:rPr lang="zh-CN" altLang="zh-CN" dirty="0"/>
              <a:t>控件，提供</a:t>
            </a:r>
            <a:r>
              <a:rPr lang="en-US" altLang="zh-CN" dirty="0"/>
              <a:t>HTML5</a:t>
            </a:r>
            <a:r>
              <a:rPr lang="zh-CN" altLang="zh-CN" dirty="0"/>
              <a:t>编辑功能。</a:t>
            </a:r>
          </a:p>
          <a:p>
            <a:r>
              <a:rPr lang="en-US" altLang="zh-CN" dirty="0" err="1"/>
              <a:t>LineChart</a:t>
            </a:r>
            <a:r>
              <a:rPr lang="zh-CN" altLang="zh-CN" dirty="0"/>
              <a:t>：产生一个或多个系列的线形图。</a:t>
            </a:r>
          </a:p>
          <a:p>
            <a:r>
              <a:rPr lang="en-US" altLang="zh-CN" dirty="0" err="1"/>
              <a:t>ListSearchExtender</a:t>
            </a:r>
            <a:r>
              <a:rPr lang="zh-CN" altLang="zh-CN" dirty="0"/>
              <a:t>：扩展</a:t>
            </a:r>
            <a:r>
              <a:rPr lang="en-US" altLang="zh-CN" dirty="0"/>
              <a:t>List</a:t>
            </a:r>
            <a:r>
              <a:rPr lang="zh-CN" altLang="zh-CN" dirty="0"/>
              <a:t>类控件，提供输入值后自动搜索的功能。</a:t>
            </a:r>
          </a:p>
          <a:p>
            <a:r>
              <a:rPr lang="en-US" altLang="zh-CN" dirty="0" err="1"/>
              <a:t>MaskedEditExtender</a:t>
            </a:r>
            <a:r>
              <a:rPr lang="zh-CN" altLang="zh-CN" dirty="0"/>
              <a:t>：扩展</a:t>
            </a:r>
            <a:r>
              <a:rPr lang="en-US" altLang="zh-CN" dirty="0" err="1"/>
              <a:t>TextBox</a:t>
            </a:r>
            <a:r>
              <a:rPr lang="zh-CN" altLang="zh-CN" dirty="0"/>
              <a:t>控件，提供指定格式的输入功能。</a:t>
            </a:r>
          </a:p>
          <a:p>
            <a:r>
              <a:rPr lang="en-US" altLang="zh-CN" dirty="0" err="1"/>
              <a:t>ModalPopupExtender</a:t>
            </a:r>
            <a:r>
              <a:rPr lang="zh-CN" altLang="zh-CN" dirty="0"/>
              <a:t>：改变部分页面的样式，弹出提示信息。</a:t>
            </a:r>
            <a:endParaRPr lang="zh-CN" altLang="en-US" dirty="0"/>
          </a:p>
        </p:txBody>
      </p:sp>
    </p:spTree>
    <p:extLst>
      <p:ext uri="{BB962C8B-B14F-4D97-AF65-F5344CB8AC3E}">
        <p14:creationId xmlns:p14="http://schemas.microsoft.com/office/powerpoint/2010/main" val="292080467"/>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32</a:t>
            </a:fld>
            <a:endParaRPr lang="en-US" altLang="zh-CN"/>
          </a:p>
        </p:txBody>
      </p:sp>
      <p:sp>
        <p:nvSpPr>
          <p:cNvPr id="420867" name="Rectangle 3"/>
          <p:cNvSpPr>
            <a:spLocks noGrp="1" noChangeArrowheads="1"/>
          </p:cNvSpPr>
          <p:nvPr>
            <p:ph sz="quarter" idx="1"/>
          </p:nvPr>
        </p:nvSpPr>
        <p:spPr/>
        <p:txBody>
          <a:bodyPr>
            <a:normAutofit fontScale="92500" lnSpcReduction="10000"/>
          </a:bodyPr>
          <a:lstStyle/>
          <a:p>
            <a:r>
              <a:rPr lang="en-US" altLang="zh-CN" dirty="0" err="1" smtClean="0"/>
              <a:t>MultiHandleSliderExtender</a:t>
            </a:r>
            <a:r>
              <a:rPr lang="zh-CN" altLang="en-US" dirty="0"/>
              <a:t>：将</a:t>
            </a:r>
            <a:r>
              <a:rPr lang="en-US" altLang="zh-CN" dirty="0" err="1"/>
              <a:t>TextBox</a:t>
            </a:r>
            <a:r>
              <a:rPr lang="zh-CN" altLang="en-US" dirty="0"/>
              <a:t>控件转化为滑动控件，支持在滑动轨道设置多个锚点，常用于标识值域范围</a:t>
            </a:r>
            <a:endParaRPr lang="en-US" altLang="zh-CN" dirty="0"/>
          </a:p>
          <a:p>
            <a:r>
              <a:rPr lang="en-US" altLang="zh-CN" dirty="0" err="1" smtClean="0"/>
              <a:t>MutuallyExclusiveCheckBoxExtender</a:t>
            </a:r>
            <a:r>
              <a:rPr lang="zh-CN" altLang="zh-CN" dirty="0"/>
              <a:t>：扩展</a:t>
            </a:r>
            <a:r>
              <a:rPr lang="en-US" altLang="zh-CN" dirty="0" err="1"/>
              <a:t>CheckBox</a:t>
            </a:r>
            <a:r>
              <a:rPr lang="zh-CN" altLang="zh-CN" dirty="0"/>
              <a:t>控件，提供选择多个排他性选项的功能。</a:t>
            </a:r>
          </a:p>
          <a:p>
            <a:r>
              <a:rPr lang="en-US" altLang="zh-CN" dirty="0" err="1"/>
              <a:t>NoBot</a:t>
            </a:r>
            <a:r>
              <a:rPr lang="zh-CN" altLang="zh-CN" dirty="0"/>
              <a:t>：拒绝机器人程序。</a:t>
            </a:r>
          </a:p>
          <a:p>
            <a:r>
              <a:rPr lang="en-US" altLang="zh-CN" dirty="0" err="1"/>
              <a:t>NumericUpDownExtender</a:t>
            </a:r>
            <a:r>
              <a:rPr lang="zh-CN" altLang="zh-CN" dirty="0"/>
              <a:t>：扩展</a:t>
            </a:r>
            <a:r>
              <a:rPr lang="en-US" altLang="zh-CN" dirty="0" err="1"/>
              <a:t>TextBox</a:t>
            </a:r>
            <a:r>
              <a:rPr lang="zh-CN" altLang="zh-CN" dirty="0"/>
              <a:t>控件，提供通过上下箭头输入数值的功能。</a:t>
            </a:r>
          </a:p>
          <a:p>
            <a:r>
              <a:rPr lang="en-US" altLang="zh-CN" dirty="0" err="1"/>
              <a:t>PagingBulletedListExtender</a:t>
            </a:r>
            <a:r>
              <a:rPr lang="zh-CN" altLang="zh-CN" dirty="0"/>
              <a:t>：扩展</a:t>
            </a:r>
            <a:r>
              <a:rPr lang="en-US" altLang="zh-CN" dirty="0" err="1"/>
              <a:t>BulletedList</a:t>
            </a:r>
            <a:r>
              <a:rPr lang="zh-CN" altLang="zh-CN" dirty="0"/>
              <a:t>控件，提供客户端排序的分页功能</a:t>
            </a:r>
            <a:r>
              <a:rPr lang="zh-CN" altLang="zh-CN" dirty="0" smtClean="0"/>
              <a:t>。</a:t>
            </a:r>
            <a:endParaRPr lang="zh-CN" altLang="zh-CN" dirty="0"/>
          </a:p>
        </p:txBody>
      </p:sp>
    </p:spTree>
    <p:extLst>
      <p:ext uri="{BB962C8B-B14F-4D97-AF65-F5344CB8AC3E}">
        <p14:creationId xmlns:p14="http://schemas.microsoft.com/office/powerpoint/2010/main" val="450393352"/>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33</a:t>
            </a:fld>
            <a:endParaRPr lang="en-US" altLang="zh-CN"/>
          </a:p>
        </p:txBody>
      </p:sp>
      <p:sp>
        <p:nvSpPr>
          <p:cNvPr id="2" name="内容占位符 1"/>
          <p:cNvSpPr>
            <a:spLocks noGrp="1"/>
          </p:cNvSpPr>
          <p:nvPr>
            <p:ph sz="quarter" idx="1"/>
          </p:nvPr>
        </p:nvSpPr>
        <p:spPr/>
        <p:txBody>
          <a:bodyPr>
            <a:normAutofit fontScale="92500" lnSpcReduction="10000"/>
          </a:bodyPr>
          <a:lstStyle/>
          <a:p>
            <a:r>
              <a:rPr lang="en-US" altLang="zh-CN" dirty="0" err="1"/>
              <a:t>PasswordStrength</a:t>
            </a:r>
            <a:r>
              <a:rPr lang="zh-CN" altLang="en-US" dirty="0"/>
              <a:t>：扩展</a:t>
            </a:r>
            <a:r>
              <a:rPr lang="en-US" altLang="zh-CN" dirty="0" err="1"/>
              <a:t>TextBox</a:t>
            </a:r>
            <a:r>
              <a:rPr lang="zh-CN" altLang="en-US" dirty="0"/>
              <a:t>控件，显示输入密码的强度</a:t>
            </a:r>
            <a:r>
              <a:rPr lang="zh-CN" altLang="en-US" dirty="0" smtClean="0"/>
              <a:t>。</a:t>
            </a:r>
            <a:endParaRPr lang="en-US" altLang="zh-CN" dirty="0" smtClean="0"/>
          </a:p>
          <a:p>
            <a:r>
              <a:rPr lang="en-US" altLang="zh-CN" dirty="0" err="1" smtClean="0"/>
              <a:t>PieChart</a:t>
            </a:r>
            <a:r>
              <a:rPr lang="zh-CN" altLang="zh-CN" dirty="0"/>
              <a:t>：产生一个或多个系列的饼图。</a:t>
            </a:r>
          </a:p>
          <a:p>
            <a:r>
              <a:rPr lang="en-US" altLang="zh-CN" dirty="0" err="1"/>
              <a:t>PopupControlExtender</a:t>
            </a:r>
            <a:r>
              <a:rPr lang="zh-CN" altLang="zh-CN" dirty="0"/>
              <a:t>：弹出帮助用户输入的面板。</a:t>
            </a:r>
          </a:p>
          <a:p>
            <a:r>
              <a:rPr lang="en-US" altLang="zh-CN" dirty="0"/>
              <a:t>Rating</a:t>
            </a:r>
            <a:r>
              <a:rPr lang="zh-CN" altLang="zh-CN" dirty="0"/>
              <a:t>：以星号显示直观的评级信息。</a:t>
            </a:r>
          </a:p>
          <a:p>
            <a:r>
              <a:rPr lang="en-US" altLang="zh-CN" dirty="0" err="1"/>
              <a:t>ReorderList</a:t>
            </a:r>
            <a:r>
              <a:rPr lang="zh-CN" altLang="zh-CN" dirty="0"/>
              <a:t>：可以通过鼠标拖动改变条目顺序。</a:t>
            </a:r>
          </a:p>
          <a:p>
            <a:r>
              <a:rPr lang="en-US" altLang="zh-CN" dirty="0" err="1"/>
              <a:t>ResizableControlExtender</a:t>
            </a:r>
            <a:r>
              <a:rPr lang="zh-CN" altLang="zh-CN" dirty="0"/>
              <a:t>：可以拖放边框改变大小的面板。</a:t>
            </a:r>
          </a:p>
          <a:p>
            <a:r>
              <a:rPr lang="en-US" altLang="zh-CN" dirty="0" err="1"/>
              <a:t>RoundedCornersExtender</a:t>
            </a:r>
            <a:r>
              <a:rPr lang="zh-CN" altLang="zh-CN" dirty="0"/>
              <a:t>：提供圆角效果。</a:t>
            </a:r>
          </a:p>
          <a:p>
            <a:r>
              <a:rPr lang="en-US" altLang="zh-CN" dirty="0" err="1"/>
              <a:t>Seadragon</a:t>
            </a:r>
            <a:r>
              <a:rPr lang="zh-CN" altLang="zh-CN" dirty="0"/>
              <a:t>：提供放大或缩小图片的效果。</a:t>
            </a:r>
            <a:endParaRPr lang="zh-CN" altLang="en-US" dirty="0"/>
          </a:p>
        </p:txBody>
      </p:sp>
    </p:spTree>
    <p:extLst>
      <p:ext uri="{BB962C8B-B14F-4D97-AF65-F5344CB8AC3E}">
        <p14:creationId xmlns:p14="http://schemas.microsoft.com/office/powerpoint/2010/main" val="555365582"/>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34</a:t>
            </a:fld>
            <a:endParaRPr lang="en-US" altLang="zh-CN"/>
          </a:p>
        </p:txBody>
      </p:sp>
      <p:sp>
        <p:nvSpPr>
          <p:cNvPr id="2" name="内容占位符 1"/>
          <p:cNvSpPr>
            <a:spLocks noGrp="1"/>
          </p:cNvSpPr>
          <p:nvPr>
            <p:ph sz="quarter" idx="1"/>
          </p:nvPr>
        </p:nvSpPr>
        <p:spPr/>
        <p:txBody>
          <a:bodyPr>
            <a:normAutofit/>
          </a:bodyPr>
          <a:lstStyle/>
          <a:p>
            <a:r>
              <a:rPr lang="en-US" altLang="zh-CN" dirty="0" err="1"/>
              <a:t>SliderExtender</a:t>
            </a:r>
            <a:r>
              <a:rPr lang="zh-CN" altLang="zh-CN" dirty="0"/>
              <a:t>：扩展</a:t>
            </a:r>
            <a:r>
              <a:rPr lang="en-US" altLang="zh-CN" dirty="0" err="1"/>
              <a:t>TextBox</a:t>
            </a:r>
            <a:r>
              <a:rPr lang="zh-CN" altLang="zh-CN" dirty="0"/>
              <a:t>控件，提供通过滑块输入数值的功能。</a:t>
            </a:r>
          </a:p>
          <a:p>
            <a:r>
              <a:rPr lang="en-US" altLang="zh-CN" dirty="0" err="1"/>
              <a:t>SlideShowExtender</a:t>
            </a:r>
            <a:r>
              <a:rPr lang="zh-CN" altLang="zh-CN" dirty="0"/>
              <a:t>：提供幻灯片放映的效果。</a:t>
            </a:r>
          </a:p>
          <a:p>
            <a:r>
              <a:rPr lang="en-US" altLang="zh-CN" dirty="0" err="1"/>
              <a:t>TabContainer</a:t>
            </a:r>
            <a:r>
              <a:rPr lang="zh-CN" altLang="zh-CN" dirty="0"/>
              <a:t>：提供选项卡的效果。</a:t>
            </a:r>
          </a:p>
          <a:p>
            <a:r>
              <a:rPr lang="en-US" altLang="zh-CN" dirty="0" err="1"/>
              <a:t>TextBoxWatermarkExtender</a:t>
            </a:r>
            <a:r>
              <a:rPr lang="zh-CN" altLang="zh-CN" dirty="0"/>
              <a:t>：扩展</a:t>
            </a:r>
            <a:r>
              <a:rPr lang="en-US" altLang="zh-CN" dirty="0" err="1"/>
              <a:t>TextBox</a:t>
            </a:r>
            <a:r>
              <a:rPr lang="zh-CN" altLang="zh-CN" dirty="0"/>
              <a:t>控件，提供水印的效果。</a:t>
            </a:r>
          </a:p>
          <a:p>
            <a:r>
              <a:rPr lang="en-US" altLang="zh-CN" dirty="0" err="1"/>
              <a:t>ToggleButtonExtender</a:t>
            </a:r>
            <a:r>
              <a:rPr lang="zh-CN" altLang="zh-CN" dirty="0"/>
              <a:t>：扩展</a:t>
            </a:r>
            <a:r>
              <a:rPr lang="en-US" altLang="zh-CN" dirty="0" err="1"/>
              <a:t>CheckBox</a:t>
            </a:r>
            <a:r>
              <a:rPr lang="zh-CN" altLang="zh-CN" dirty="0"/>
              <a:t>控件，通过图片表示不同的选择。</a:t>
            </a:r>
            <a:endParaRPr lang="zh-CN" altLang="en-US" dirty="0"/>
          </a:p>
        </p:txBody>
      </p:sp>
    </p:spTree>
    <p:extLst>
      <p:ext uri="{BB962C8B-B14F-4D97-AF65-F5344CB8AC3E}">
        <p14:creationId xmlns:p14="http://schemas.microsoft.com/office/powerpoint/2010/main" val="495514276"/>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常用</a:t>
            </a:r>
            <a:r>
              <a:rPr lang="en-US" altLang="zh-CN" dirty="0"/>
              <a:t>Ajax</a:t>
            </a:r>
            <a:r>
              <a:rPr lang="zh-CN" altLang="zh-CN" dirty="0"/>
              <a:t>控件</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35</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smtClean="0"/>
              <a:t>Twitter</a:t>
            </a:r>
            <a:r>
              <a:rPr lang="zh-CN" altLang="zh-CN" dirty="0"/>
              <a:t>：显示</a:t>
            </a:r>
            <a:r>
              <a:rPr lang="en-US" altLang="zh-CN" dirty="0"/>
              <a:t>Twitter</a:t>
            </a:r>
            <a:r>
              <a:rPr lang="zh-CN" altLang="zh-CN" dirty="0"/>
              <a:t>状态信息。</a:t>
            </a:r>
          </a:p>
          <a:p>
            <a:r>
              <a:rPr lang="en-US" altLang="zh-CN" dirty="0" err="1"/>
              <a:t>UpdatePanelAnimationExtender</a:t>
            </a:r>
            <a:r>
              <a:rPr lang="zh-CN" altLang="zh-CN" dirty="0"/>
              <a:t>：具有动画效果的局部刷新面板。</a:t>
            </a:r>
          </a:p>
          <a:p>
            <a:r>
              <a:rPr lang="en-US" altLang="zh-CN" dirty="0" err="1"/>
              <a:t>ValidatorCalloutExtender</a:t>
            </a:r>
            <a:r>
              <a:rPr lang="zh-CN" altLang="zh-CN" dirty="0"/>
              <a:t>：增强验证控件功能。</a:t>
            </a:r>
          </a:p>
        </p:txBody>
      </p:sp>
    </p:spTree>
    <p:extLst>
      <p:ext uri="{BB962C8B-B14F-4D97-AF65-F5344CB8AC3E}">
        <p14:creationId xmlns:p14="http://schemas.microsoft.com/office/powerpoint/2010/main" val="484106394"/>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实例</a:t>
            </a:r>
            <a:r>
              <a:rPr lang="en-US" altLang="zh-CN" dirty="0"/>
              <a:t>12-6  </a:t>
            </a:r>
            <a:r>
              <a:rPr lang="zh-CN" altLang="en-US" dirty="0"/>
              <a:t>运用</a:t>
            </a:r>
            <a:r>
              <a:rPr lang="en-US" altLang="zh-CN" dirty="0" err="1"/>
              <a:t>CalendarExtender</a:t>
            </a:r>
            <a:r>
              <a:rPr lang="zh-CN" altLang="en-US" dirty="0"/>
              <a:t>控件</a:t>
            </a: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36</a:t>
            </a:fld>
            <a:endParaRPr lang="en-US" altLang="zh-CN" dirty="0"/>
          </a:p>
        </p:txBody>
      </p:sp>
      <p:sp>
        <p:nvSpPr>
          <p:cNvPr id="4" name="内容占位符 3"/>
          <p:cNvSpPr>
            <a:spLocks noGrp="1"/>
          </p:cNvSpPr>
          <p:nvPr>
            <p:ph sz="quarter" idx="1"/>
          </p:nvPr>
        </p:nvSpPr>
        <p:spPr/>
        <p:txBody>
          <a:bodyPr/>
          <a:lstStyle/>
          <a:p>
            <a:r>
              <a:rPr lang="zh-CN" altLang="en-US" dirty="0" smtClean="0"/>
              <a:t>日期</a:t>
            </a:r>
            <a:r>
              <a:rPr lang="zh-CN" altLang="en-US" dirty="0"/>
              <a:t>输入功能在</a:t>
            </a:r>
            <a:r>
              <a:rPr lang="en-US" altLang="zh-CN" dirty="0"/>
              <a:t>Web</a:t>
            </a:r>
            <a:r>
              <a:rPr lang="zh-CN" altLang="en-US" dirty="0"/>
              <a:t>应用程序开发时应用非常广泛</a:t>
            </a:r>
            <a:r>
              <a:rPr lang="zh-CN" altLang="en-US" dirty="0" smtClean="0"/>
              <a:t>，通过</a:t>
            </a:r>
            <a:r>
              <a:rPr lang="en-US" altLang="zh-CN" dirty="0" err="1" smtClean="0"/>
              <a:t>CalendarExtender</a:t>
            </a:r>
            <a:r>
              <a:rPr lang="zh-CN" altLang="en-US" dirty="0" smtClean="0"/>
              <a:t>控件方便地实现该</a:t>
            </a:r>
            <a:r>
              <a:rPr lang="zh-CN" altLang="en-US" dirty="0"/>
              <a:t>功能</a:t>
            </a:r>
            <a:r>
              <a:rPr lang="zh-CN" altLang="en-US" dirty="0" smtClean="0"/>
              <a:t>。</a:t>
            </a:r>
            <a:endParaRPr lang="en-US" altLang="zh-CN" dirty="0" smtClean="0"/>
          </a:p>
          <a:p>
            <a:r>
              <a:rPr lang="zh-CN" altLang="en-US" dirty="0"/>
              <a:t>源程序：</a:t>
            </a:r>
            <a:r>
              <a:rPr lang="en-US" altLang="zh-CN" dirty="0"/>
              <a:t>CalendarExtender.aspx</a:t>
            </a:r>
            <a:endParaRPr lang="zh-CN" altLang="en-US" dirty="0"/>
          </a:p>
        </p:txBody>
      </p:sp>
    </p:spTree>
    <p:extLst>
      <p:ext uri="{BB962C8B-B14F-4D97-AF65-F5344CB8AC3E}">
        <p14:creationId xmlns:p14="http://schemas.microsoft.com/office/powerpoint/2010/main" val="541017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程序</a:t>
            </a:r>
            <a:r>
              <a:rPr lang="zh-CN" altLang="en-US" dirty="0" smtClean="0"/>
              <a:t>说明</a:t>
            </a:r>
            <a:r>
              <a:rPr lang="zh-CN" altLang="en-US" dirty="0"/>
              <a:t/>
            </a:r>
            <a:br>
              <a:rPr lang="zh-CN" altLang="en-US" dirty="0"/>
            </a:b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37</a:t>
            </a:fld>
            <a:endParaRPr lang="en-US" altLang="zh-CN" dirty="0"/>
          </a:p>
        </p:txBody>
      </p:sp>
      <p:sp>
        <p:nvSpPr>
          <p:cNvPr id="4" name="内容占位符 3"/>
          <p:cNvSpPr>
            <a:spLocks noGrp="1"/>
          </p:cNvSpPr>
          <p:nvPr>
            <p:ph sz="quarter" idx="1"/>
          </p:nvPr>
        </p:nvSpPr>
        <p:spPr/>
        <p:txBody>
          <a:bodyPr/>
          <a:lstStyle/>
          <a:p>
            <a:r>
              <a:rPr lang="zh-CN" altLang="en-US" dirty="0" smtClean="0"/>
              <a:t>通过</a:t>
            </a:r>
            <a:r>
              <a:rPr lang="en-US" altLang="zh-CN" dirty="0" err="1"/>
              <a:t>TargetControlID</a:t>
            </a:r>
            <a:r>
              <a:rPr lang="zh-CN" altLang="en-US" dirty="0"/>
              <a:t>属性与相应的文本框建立</a:t>
            </a:r>
            <a:r>
              <a:rPr lang="zh-CN" altLang="en-US" dirty="0" smtClean="0"/>
              <a:t>关联。</a:t>
            </a:r>
            <a:endParaRPr lang="en-US" altLang="zh-CN" dirty="0" smtClean="0"/>
          </a:p>
          <a:p>
            <a:r>
              <a:rPr lang="zh-CN" altLang="en-US" dirty="0" smtClean="0"/>
              <a:t>通过</a:t>
            </a:r>
            <a:r>
              <a:rPr lang="en-US" altLang="zh-CN" dirty="0"/>
              <a:t>Format</a:t>
            </a:r>
            <a:r>
              <a:rPr lang="zh-CN" altLang="en-US" dirty="0"/>
              <a:t>属性设置日期的显示格式，其中的年份、月份、日期分别用</a:t>
            </a:r>
            <a:r>
              <a:rPr lang="en-US" altLang="zh-CN" dirty="0" err="1"/>
              <a:t>yyyy</a:t>
            </a:r>
            <a:r>
              <a:rPr lang="zh-CN" altLang="en-US" dirty="0"/>
              <a:t>、</a:t>
            </a:r>
            <a:r>
              <a:rPr lang="en-US" altLang="zh-CN" dirty="0"/>
              <a:t>MM</a:t>
            </a:r>
            <a:r>
              <a:rPr lang="zh-CN" altLang="en-US" dirty="0"/>
              <a:t>、</a:t>
            </a:r>
            <a:r>
              <a:rPr lang="en-US" altLang="zh-CN" dirty="0" err="1"/>
              <a:t>dd</a:t>
            </a:r>
            <a:r>
              <a:rPr lang="zh-CN" altLang="en-US" dirty="0"/>
              <a:t>表示并且要区分大小写。</a:t>
            </a:r>
          </a:p>
          <a:p>
            <a:endParaRPr lang="zh-CN" altLang="en-US" dirty="0"/>
          </a:p>
        </p:txBody>
      </p:sp>
    </p:spTree>
    <p:extLst>
      <p:ext uri="{BB962C8B-B14F-4D97-AF65-F5344CB8AC3E}">
        <p14:creationId xmlns:p14="http://schemas.microsoft.com/office/powerpoint/2010/main" val="2958928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实例</a:t>
            </a:r>
            <a:r>
              <a:rPr lang="en-US" altLang="zh-CN" dirty="0"/>
              <a:t>12-7  </a:t>
            </a:r>
            <a:r>
              <a:rPr lang="zh-CN" altLang="en-US" dirty="0"/>
              <a:t>运用</a:t>
            </a:r>
            <a:r>
              <a:rPr lang="en-US" altLang="zh-CN" dirty="0" err="1"/>
              <a:t>PasswordStrength</a:t>
            </a:r>
            <a:r>
              <a:rPr lang="zh-CN" altLang="en-US" dirty="0"/>
              <a:t>控件</a:t>
            </a: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38</a:t>
            </a:fld>
            <a:endParaRPr lang="en-US" altLang="zh-CN" dirty="0"/>
          </a:p>
        </p:txBody>
      </p:sp>
      <p:sp>
        <p:nvSpPr>
          <p:cNvPr id="4" name="内容占位符 3"/>
          <p:cNvSpPr>
            <a:spLocks noGrp="1"/>
          </p:cNvSpPr>
          <p:nvPr>
            <p:ph sz="quarter" idx="1"/>
          </p:nvPr>
        </p:nvSpPr>
        <p:spPr/>
        <p:txBody>
          <a:bodyPr/>
          <a:lstStyle/>
          <a:p>
            <a:r>
              <a:rPr lang="zh-CN" altLang="en-US" dirty="0"/>
              <a:t>为有效防范暴力破解密码，在用户注册时经常需要检测用户所输入密码的强度</a:t>
            </a:r>
            <a:r>
              <a:rPr lang="zh-CN" altLang="en-US" dirty="0" smtClean="0"/>
              <a:t>。</a:t>
            </a:r>
            <a:endParaRPr lang="en-US" altLang="zh-CN" dirty="0" smtClean="0"/>
          </a:p>
          <a:p>
            <a:r>
              <a:rPr lang="zh-CN" altLang="en-US" dirty="0" smtClean="0"/>
              <a:t>本实例分别给出文本和进度条两种</a:t>
            </a:r>
            <a:r>
              <a:rPr lang="zh-CN" altLang="en-US" dirty="0"/>
              <a:t>不同的密码强度提示方式</a:t>
            </a:r>
            <a:r>
              <a:rPr lang="zh-CN" altLang="en-US" dirty="0" smtClean="0"/>
              <a:t>。</a:t>
            </a:r>
            <a:endParaRPr lang="en-US" altLang="zh-CN" dirty="0" smtClean="0"/>
          </a:p>
          <a:p>
            <a:r>
              <a:rPr lang="zh-CN" altLang="en-US" dirty="0"/>
              <a:t>源程序：</a:t>
            </a:r>
            <a:r>
              <a:rPr lang="en-US" altLang="zh-CN" dirty="0"/>
              <a:t>PasswordStrength.aspx</a:t>
            </a:r>
            <a:endParaRPr lang="zh-CN" altLang="en-US" dirty="0"/>
          </a:p>
        </p:txBody>
      </p:sp>
    </p:spTree>
    <p:extLst>
      <p:ext uri="{BB962C8B-B14F-4D97-AF65-F5344CB8AC3E}">
        <p14:creationId xmlns:p14="http://schemas.microsoft.com/office/powerpoint/2010/main" val="291742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程序说明</a:t>
            </a: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39</a:t>
            </a:fld>
            <a:endParaRPr lang="en-US" altLang="zh-CN" dirty="0"/>
          </a:p>
        </p:txBody>
      </p:sp>
      <p:sp>
        <p:nvSpPr>
          <p:cNvPr id="4" name="内容占位符 3"/>
          <p:cNvSpPr>
            <a:spLocks noGrp="1"/>
          </p:cNvSpPr>
          <p:nvPr>
            <p:ph sz="quarter" idx="1"/>
          </p:nvPr>
        </p:nvSpPr>
        <p:spPr/>
        <p:txBody>
          <a:bodyPr>
            <a:normAutofit/>
          </a:bodyPr>
          <a:lstStyle/>
          <a:p>
            <a:r>
              <a:rPr lang="zh-CN" altLang="en-US" dirty="0" smtClean="0"/>
              <a:t>默认</a:t>
            </a:r>
            <a:r>
              <a:rPr lang="zh-CN" altLang="en-US" dirty="0"/>
              <a:t>以文本方式提示密码强度，若要以进度条方式提示密码强度，则需要设置属性</a:t>
            </a:r>
            <a:r>
              <a:rPr lang="en-US" altLang="zh-CN" dirty="0" err="1"/>
              <a:t>StrengthIndicatorType</a:t>
            </a:r>
            <a:r>
              <a:rPr lang="en-US" altLang="zh-CN" dirty="0"/>
              <a:t>="</a:t>
            </a:r>
            <a:r>
              <a:rPr lang="en-US" altLang="zh-CN" dirty="0" err="1"/>
              <a:t>BarIndicator</a:t>
            </a:r>
            <a:r>
              <a:rPr lang="en-US" altLang="zh-CN" dirty="0"/>
              <a:t>"</a:t>
            </a:r>
            <a:r>
              <a:rPr lang="zh-CN" altLang="en-US" dirty="0" smtClean="0"/>
              <a:t>。</a:t>
            </a:r>
            <a:endParaRPr lang="en-US" altLang="zh-CN" dirty="0" smtClean="0"/>
          </a:p>
          <a:p>
            <a:r>
              <a:rPr lang="zh-CN" altLang="en-US" dirty="0" smtClean="0"/>
              <a:t>当</a:t>
            </a:r>
            <a:r>
              <a:rPr lang="zh-CN" altLang="en-US" dirty="0"/>
              <a:t>以文本方式提示密码强度时，通过</a:t>
            </a:r>
            <a:r>
              <a:rPr lang="en-US" altLang="zh-CN" dirty="0" err="1"/>
              <a:t>TextStrengthDescriptions</a:t>
            </a:r>
            <a:r>
              <a:rPr lang="zh-CN" altLang="en-US" dirty="0"/>
              <a:t>属性设置不同的密码强度</a:t>
            </a:r>
            <a:r>
              <a:rPr lang="zh-CN" altLang="en-US" dirty="0" smtClean="0"/>
              <a:t>信息。</a:t>
            </a:r>
            <a:endParaRPr lang="en-US" altLang="zh-CN" dirty="0" smtClean="0"/>
          </a:p>
          <a:p>
            <a:endParaRPr lang="zh-CN" altLang="en-US" dirty="0"/>
          </a:p>
        </p:txBody>
      </p:sp>
    </p:spTree>
    <p:extLst>
      <p:ext uri="{BB962C8B-B14F-4D97-AF65-F5344CB8AC3E}">
        <p14:creationId xmlns:p14="http://schemas.microsoft.com/office/powerpoint/2010/main" val="114790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12.1  Ajax</a:t>
            </a:r>
            <a:r>
              <a:rPr lang="zh-CN" altLang="zh-CN" dirty="0"/>
              <a:t>基础</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a:bodyPr>
          <a:lstStyle/>
          <a:p>
            <a:r>
              <a:rPr lang="zh-CN" altLang="zh-CN" dirty="0"/>
              <a:t>是一种允许客户端通过异步</a:t>
            </a:r>
            <a:r>
              <a:rPr lang="en-US" altLang="zh-CN" dirty="0"/>
              <a:t>HTTP</a:t>
            </a:r>
            <a:r>
              <a:rPr lang="zh-CN" altLang="zh-CN" dirty="0"/>
              <a:t>请求与服务器交换数据的</a:t>
            </a:r>
            <a:r>
              <a:rPr lang="zh-CN" altLang="zh-CN" dirty="0" smtClean="0"/>
              <a:t>技术</a:t>
            </a:r>
            <a:r>
              <a:rPr lang="en-US" altLang="zh-CN" dirty="0" smtClean="0"/>
              <a:t>.</a:t>
            </a:r>
          </a:p>
          <a:p>
            <a:r>
              <a:rPr lang="zh-CN" altLang="zh-CN" dirty="0" smtClean="0"/>
              <a:t>目的</a:t>
            </a:r>
            <a:r>
              <a:rPr lang="zh-CN" altLang="zh-CN" dirty="0"/>
              <a:t>是利用已经成熟的技术构建具有良好交互性的</a:t>
            </a:r>
            <a:r>
              <a:rPr lang="en-US" altLang="zh-CN" dirty="0"/>
              <a:t>Web</a:t>
            </a:r>
            <a:r>
              <a:rPr lang="zh-CN" altLang="zh-CN" dirty="0"/>
              <a:t>应用程序</a:t>
            </a:r>
            <a:r>
              <a:rPr lang="zh-CN" altLang="zh-CN" dirty="0" smtClean="0"/>
              <a:t>。</a:t>
            </a:r>
            <a:endParaRPr lang="en-US" altLang="zh-CN" dirty="0" smtClean="0"/>
          </a:p>
          <a:p>
            <a:r>
              <a:rPr lang="zh-CN" altLang="zh-CN" dirty="0" smtClean="0"/>
              <a:t>通常</a:t>
            </a:r>
            <a:r>
              <a:rPr lang="zh-CN" altLang="zh-CN" dirty="0"/>
              <a:t>称</a:t>
            </a:r>
            <a:r>
              <a:rPr lang="en-US" altLang="zh-CN" dirty="0"/>
              <a:t>Ajax</a:t>
            </a:r>
            <a:r>
              <a:rPr lang="zh-CN" altLang="zh-CN" dirty="0"/>
              <a:t>页面为无刷新</a:t>
            </a:r>
            <a:r>
              <a:rPr lang="en-US" altLang="zh-CN" dirty="0"/>
              <a:t>Web</a:t>
            </a:r>
            <a:r>
              <a:rPr lang="zh-CN" altLang="zh-CN" dirty="0"/>
              <a:t>页面。</a:t>
            </a:r>
          </a:p>
          <a:p>
            <a:r>
              <a:rPr lang="en-US" altLang="zh-CN" dirty="0" smtClean="0"/>
              <a:t>ASP.NET Ajax</a:t>
            </a:r>
            <a:r>
              <a:rPr lang="zh-CN" altLang="zh-CN" dirty="0" smtClean="0"/>
              <a:t>是</a:t>
            </a:r>
            <a:r>
              <a:rPr lang="en-US" altLang="zh-CN" dirty="0"/>
              <a:t>Ajax</a:t>
            </a:r>
            <a:r>
              <a:rPr lang="zh-CN" altLang="zh-CN" dirty="0"/>
              <a:t>的</a:t>
            </a:r>
            <a:r>
              <a:rPr lang="en-US" altLang="zh-CN" dirty="0"/>
              <a:t>Microsoft</a:t>
            </a:r>
            <a:r>
              <a:rPr lang="zh-CN" altLang="zh-CN" dirty="0"/>
              <a:t>实现方式，对</a:t>
            </a:r>
            <a:r>
              <a:rPr lang="en-US" altLang="zh-CN" dirty="0"/>
              <a:t>Ajax</a:t>
            </a:r>
            <a:r>
              <a:rPr lang="zh-CN" altLang="zh-CN" dirty="0"/>
              <a:t>的使用以控件形式</a:t>
            </a:r>
            <a:r>
              <a:rPr lang="zh-CN" altLang="zh-CN" dirty="0" smtClean="0"/>
              <a:t>提供。</a:t>
            </a:r>
            <a:endParaRPr lang="zh-CN" altLang="zh-CN" dirty="0"/>
          </a:p>
        </p:txBody>
      </p:sp>
    </p:spTree>
    <p:extLst>
      <p:ext uri="{BB962C8B-B14F-4D97-AF65-F5344CB8AC3E}">
        <p14:creationId xmlns:p14="http://schemas.microsoft.com/office/powerpoint/2010/main" val="3091089495"/>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r>
              <a:rPr lang="zh-CN" altLang="en-US" dirty="0" smtClean="0"/>
              <a:t>说明（续）</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40</a:t>
            </a:fld>
            <a:endParaRPr lang="en-US" altLang="zh-CN" dirty="0"/>
          </a:p>
        </p:txBody>
      </p:sp>
      <p:sp>
        <p:nvSpPr>
          <p:cNvPr id="4" name="内容占位符 3"/>
          <p:cNvSpPr>
            <a:spLocks noGrp="1"/>
          </p:cNvSpPr>
          <p:nvPr>
            <p:ph sz="quarter" idx="1"/>
          </p:nvPr>
        </p:nvSpPr>
        <p:spPr/>
        <p:txBody>
          <a:bodyPr/>
          <a:lstStyle/>
          <a:p>
            <a:r>
              <a:rPr lang="zh-CN" altLang="en-US" dirty="0"/>
              <a:t>当以进度条方式提示密码强度时，通过</a:t>
            </a:r>
            <a:r>
              <a:rPr lang="en-US" altLang="zh-CN" dirty="0" err="1"/>
              <a:t>BarBorderCssClass</a:t>
            </a:r>
            <a:r>
              <a:rPr lang="zh-CN" altLang="en-US" dirty="0"/>
              <a:t>和</a:t>
            </a:r>
            <a:r>
              <a:rPr lang="en-US" altLang="zh-CN" dirty="0" err="1"/>
              <a:t>StrengthStyles</a:t>
            </a:r>
            <a:r>
              <a:rPr lang="zh-CN" altLang="en-US" dirty="0"/>
              <a:t>属性分别设置进度条边框样式和不同颜色的进度条信息，其中，不同的颜色通过不同的样式进行区分。例如，本实例中将密码强度的三个级别“弱”、“中”、“强”分别对应“红色”、“蓝色”、“绿色”，并分别用样式</a:t>
            </a:r>
            <a:r>
              <a:rPr lang="en-US" altLang="zh-CN" dirty="0" err="1"/>
              <a:t>BarWeak</a:t>
            </a:r>
            <a:r>
              <a:rPr lang="zh-CN" altLang="en-US" dirty="0"/>
              <a:t>、</a:t>
            </a:r>
            <a:r>
              <a:rPr lang="en-US" altLang="zh-CN" dirty="0" err="1"/>
              <a:t>BarAverage</a:t>
            </a:r>
            <a:r>
              <a:rPr lang="zh-CN" altLang="en-US" dirty="0"/>
              <a:t>、</a:t>
            </a:r>
            <a:r>
              <a:rPr lang="en-US" altLang="zh-CN" dirty="0" err="1"/>
              <a:t>BarGood</a:t>
            </a:r>
            <a:r>
              <a:rPr lang="zh-CN" altLang="en-US" dirty="0"/>
              <a:t>表示。</a:t>
            </a:r>
          </a:p>
          <a:p>
            <a:endParaRPr lang="zh-CN" altLang="en-US" dirty="0"/>
          </a:p>
        </p:txBody>
      </p:sp>
    </p:spTree>
    <p:extLst>
      <p:ext uri="{BB962C8B-B14F-4D97-AF65-F5344CB8AC3E}">
        <p14:creationId xmlns:p14="http://schemas.microsoft.com/office/powerpoint/2010/main" val="34170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PasswordStrength</a:t>
            </a:r>
            <a:r>
              <a:rPr lang="zh-CN" altLang="en-US" dirty="0" smtClean="0"/>
              <a:t>控件其他</a:t>
            </a:r>
            <a:r>
              <a:rPr lang="zh-CN" altLang="en-US" dirty="0"/>
              <a:t>的常用属性</a:t>
            </a: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41</a:t>
            </a:fld>
            <a:endParaRPr lang="en-US" altLang="zh-CN" dirty="0"/>
          </a:p>
        </p:txBody>
      </p:sp>
      <p:sp>
        <p:nvSpPr>
          <p:cNvPr id="4" name="内容占位符 3"/>
          <p:cNvSpPr>
            <a:spLocks noGrp="1"/>
          </p:cNvSpPr>
          <p:nvPr>
            <p:ph sz="quarter" idx="1"/>
          </p:nvPr>
        </p:nvSpPr>
        <p:spPr/>
        <p:txBody>
          <a:bodyPr/>
          <a:lstStyle/>
          <a:p>
            <a:r>
              <a:rPr lang="en-US" altLang="zh-CN" dirty="0" err="1" smtClean="0"/>
              <a:t>MinimumLowerCaseCharacters</a:t>
            </a:r>
            <a:endParaRPr lang="en-US" altLang="zh-CN" dirty="0" smtClean="0"/>
          </a:p>
          <a:p>
            <a:r>
              <a:rPr lang="en-US" altLang="zh-CN" dirty="0" err="1" smtClean="0"/>
              <a:t>MinimumNumericCharacters</a:t>
            </a:r>
            <a:endParaRPr lang="en-US" altLang="zh-CN" dirty="0" smtClean="0"/>
          </a:p>
          <a:p>
            <a:r>
              <a:rPr lang="en-US" altLang="zh-CN" dirty="0" err="1" smtClean="0"/>
              <a:t>MinimumSymbolCharacters</a:t>
            </a:r>
            <a:endParaRPr lang="en-US" altLang="zh-CN" dirty="0" smtClean="0"/>
          </a:p>
          <a:p>
            <a:r>
              <a:rPr lang="en-US" altLang="zh-CN" dirty="0" err="1" smtClean="0"/>
              <a:t>MinimumUpperCaseCharacters</a:t>
            </a:r>
            <a:endParaRPr lang="en-US" altLang="zh-CN" dirty="0" smtClean="0"/>
          </a:p>
          <a:p>
            <a:r>
              <a:rPr lang="en-US" altLang="zh-CN" dirty="0" err="1" smtClean="0"/>
              <a:t>RequiresUpperAndLowerCaseCharacters</a:t>
            </a:r>
            <a:endParaRPr lang="zh-CN" altLang="en-US" dirty="0"/>
          </a:p>
        </p:txBody>
      </p:sp>
    </p:spTree>
    <p:extLst>
      <p:ext uri="{BB962C8B-B14F-4D97-AF65-F5344CB8AC3E}">
        <p14:creationId xmlns:p14="http://schemas.microsoft.com/office/powerpoint/2010/main" val="3643614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12.4  </a:t>
            </a:r>
            <a:r>
              <a:rPr lang="zh-CN" altLang="zh-CN" dirty="0"/>
              <a:t>小结</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42</a:t>
            </a:fld>
            <a:endParaRPr lang="en-US" altLang="zh-CN"/>
          </a:p>
        </p:txBody>
      </p:sp>
      <p:sp>
        <p:nvSpPr>
          <p:cNvPr id="2" name="内容占位符 1"/>
          <p:cNvSpPr>
            <a:spLocks noGrp="1"/>
          </p:cNvSpPr>
          <p:nvPr>
            <p:ph sz="quarter" idx="1"/>
          </p:nvPr>
        </p:nvSpPr>
        <p:spPr/>
        <p:txBody>
          <a:bodyPr>
            <a:normAutofit/>
          </a:bodyPr>
          <a:lstStyle/>
          <a:p>
            <a:r>
              <a:rPr lang="en-US" altLang="zh-CN" dirty="0" err="1"/>
              <a:t>ScriptManager</a:t>
            </a:r>
            <a:r>
              <a:rPr lang="zh-CN" altLang="zh-CN" dirty="0"/>
              <a:t>控件</a:t>
            </a:r>
            <a:r>
              <a:rPr lang="zh-CN" altLang="zh-CN" dirty="0" smtClean="0"/>
              <a:t>是</a:t>
            </a:r>
            <a:r>
              <a:rPr lang="en-US" altLang="zh-CN" dirty="0" smtClean="0"/>
              <a:t>ASP.NET Ajax</a:t>
            </a:r>
            <a:r>
              <a:rPr lang="zh-CN" altLang="zh-CN" dirty="0" smtClean="0"/>
              <a:t>的</a:t>
            </a:r>
            <a:r>
              <a:rPr lang="zh-CN" altLang="zh-CN" dirty="0"/>
              <a:t>核心，每个</a:t>
            </a:r>
            <a:r>
              <a:rPr lang="en-US" altLang="zh-CN" dirty="0"/>
              <a:t>Ajax</a:t>
            </a:r>
            <a:r>
              <a:rPr lang="zh-CN" altLang="zh-CN" dirty="0"/>
              <a:t>页面必须包含</a:t>
            </a:r>
            <a:r>
              <a:rPr lang="en-US" altLang="zh-CN" dirty="0" err="1"/>
              <a:t>ScriptManager</a:t>
            </a:r>
            <a:r>
              <a:rPr lang="zh-CN" altLang="zh-CN" dirty="0"/>
              <a:t>控件</a:t>
            </a:r>
            <a:r>
              <a:rPr lang="zh-CN" altLang="zh-CN" dirty="0" smtClean="0"/>
              <a:t>。</a:t>
            </a:r>
            <a:endParaRPr lang="en-US" altLang="zh-CN" dirty="0" smtClean="0"/>
          </a:p>
          <a:p>
            <a:r>
              <a:rPr lang="en-US" altLang="zh-CN" dirty="0" err="1" smtClean="0"/>
              <a:t>UpdatePanel</a:t>
            </a:r>
            <a:r>
              <a:rPr lang="zh-CN" altLang="zh-CN" dirty="0"/>
              <a:t>控件定义使用异步回发刷新的页面区域</a:t>
            </a:r>
            <a:r>
              <a:rPr lang="zh-CN" altLang="zh-CN" dirty="0" smtClean="0"/>
              <a:t>。</a:t>
            </a:r>
            <a:endParaRPr lang="en-US" altLang="zh-CN" dirty="0" smtClean="0"/>
          </a:p>
          <a:p>
            <a:r>
              <a:rPr lang="en-US" altLang="zh-CN" dirty="0" err="1" smtClean="0"/>
              <a:t>UpdateProgress</a:t>
            </a:r>
            <a:r>
              <a:rPr lang="zh-CN" altLang="zh-CN" dirty="0"/>
              <a:t>控件提供有关</a:t>
            </a:r>
            <a:r>
              <a:rPr lang="en-US" altLang="zh-CN" dirty="0" err="1"/>
              <a:t>UpdatePanel</a:t>
            </a:r>
            <a:r>
              <a:rPr lang="zh-CN" altLang="zh-CN" dirty="0"/>
              <a:t>局部刷新页面时的状态信息</a:t>
            </a:r>
            <a:r>
              <a:rPr lang="zh-CN" altLang="zh-CN" dirty="0" smtClean="0"/>
              <a:t>。</a:t>
            </a:r>
            <a:endParaRPr lang="en-US" altLang="zh-CN" dirty="0" smtClean="0"/>
          </a:p>
          <a:p>
            <a:r>
              <a:rPr lang="en-US" altLang="zh-CN" dirty="0" smtClean="0"/>
              <a:t>Timer</a:t>
            </a:r>
            <a:r>
              <a:rPr lang="zh-CN" altLang="zh-CN" dirty="0"/>
              <a:t>控件通过定义固定时间间隔来执行页面回</a:t>
            </a:r>
            <a:r>
              <a:rPr lang="zh-CN" altLang="zh-CN" dirty="0" smtClean="0"/>
              <a:t>发。</a:t>
            </a:r>
            <a:endParaRPr lang="en-US" altLang="zh-CN" dirty="0" smtClean="0"/>
          </a:p>
          <a:p>
            <a:r>
              <a:rPr lang="en-US" altLang="zh-CN" dirty="0" err="1"/>
              <a:t>AjaxControlToolkit</a:t>
            </a:r>
            <a:r>
              <a:rPr lang="zh-CN" altLang="zh-CN" dirty="0" smtClean="0"/>
              <a:t>扩展</a:t>
            </a:r>
            <a:r>
              <a:rPr lang="zh-CN" altLang="zh-CN" dirty="0"/>
              <a:t>了服务器控件的</a:t>
            </a:r>
            <a:r>
              <a:rPr lang="zh-CN" altLang="zh-CN" dirty="0" smtClean="0"/>
              <a:t>功能。</a:t>
            </a:r>
            <a:endParaRPr lang="zh-CN" altLang="zh-CN" dirty="0"/>
          </a:p>
        </p:txBody>
      </p:sp>
    </p:spTree>
    <p:extLst>
      <p:ext uri="{BB962C8B-B14F-4D97-AF65-F5344CB8AC3E}">
        <p14:creationId xmlns:p14="http://schemas.microsoft.com/office/powerpoint/2010/main" val="876616662"/>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12.1.1  Ajax</a:t>
            </a:r>
            <a:r>
              <a:rPr lang="zh-CN" altLang="zh-CN" dirty="0"/>
              <a:t>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5</a:t>
            </a:fld>
            <a:endParaRPr lang="en-US" altLang="zh-CN"/>
          </a:p>
        </p:txBody>
      </p:sp>
      <p:sp>
        <p:nvSpPr>
          <p:cNvPr id="417795" name="Rectangle 3"/>
          <p:cNvSpPr>
            <a:spLocks noGrp="1" noChangeArrowheads="1"/>
          </p:cNvSpPr>
          <p:nvPr>
            <p:ph sz="quarter" idx="1"/>
          </p:nvPr>
        </p:nvSpPr>
        <p:spPr/>
        <p:txBody>
          <a:bodyPr>
            <a:normAutofit lnSpcReduction="10000"/>
          </a:bodyPr>
          <a:lstStyle/>
          <a:p>
            <a:pPr lvl="0"/>
            <a:r>
              <a:rPr lang="en-US" altLang="zh-CN" sz="3200" dirty="0" err="1" smtClean="0"/>
              <a:t>XMLHttpRequest</a:t>
            </a:r>
            <a:r>
              <a:rPr lang="zh-CN" altLang="zh-CN" sz="3200" dirty="0" smtClean="0"/>
              <a:t>对象</a:t>
            </a:r>
            <a:r>
              <a:rPr lang="zh-CN" altLang="en-US" sz="3200" dirty="0"/>
              <a:t>：</a:t>
            </a:r>
            <a:r>
              <a:rPr lang="zh-CN" altLang="zh-CN" sz="3200" dirty="0" smtClean="0"/>
              <a:t>允许</a:t>
            </a:r>
            <a:r>
              <a:rPr lang="zh-CN" altLang="zh-CN" sz="3200" dirty="0"/>
              <a:t>浏览器与</a:t>
            </a:r>
            <a:r>
              <a:rPr lang="en-US" altLang="zh-CN" sz="3200" dirty="0"/>
              <a:t>Web</a:t>
            </a:r>
            <a:r>
              <a:rPr lang="zh-CN" altLang="zh-CN" sz="3200" dirty="0"/>
              <a:t>服务器通信，通过</a:t>
            </a:r>
            <a:r>
              <a:rPr lang="en-US" altLang="zh-CN" sz="3200" dirty="0"/>
              <a:t>MSXML ActiveX</a:t>
            </a:r>
            <a:r>
              <a:rPr lang="zh-CN" altLang="zh-CN" sz="3200" dirty="0"/>
              <a:t>组件可以在</a:t>
            </a:r>
            <a:r>
              <a:rPr lang="en-US" altLang="zh-CN" sz="3200" dirty="0"/>
              <a:t>IE 5.0</a:t>
            </a:r>
            <a:r>
              <a:rPr lang="zh-CN" altLang="zh-CN" sz="3200" dirty="0"/>
              <a:t>以上的浏览器中使用。</a:t>
            </a:r>
          </a:p>
          <a:p>
            <a:pPr lvl="0"/>
            <a:r>
              <a:rPr lang="en-US" altLang="zh-CN" sz="3200" dirty="0"/>
              <a:t>JavaScript</a:t>
            </a:r>
            <a:r>
              <a:rPr lang="zh-CN" altLang="zh-CN" sz="3200" dirty="0" smtClean="0"/>
              <a:t>代码</a:t>
            </a:r>
            <a:r>
              <a:rPr lang="zh-CN" altLang="en-US" sz="3200" dirty="0" smtClean="0"/>
              <a:t>：</a:t>
            </a:r>
            <a:r>
              <a:rPr lang="zh-CN" altLang="zh-CN" sz="3200" dirty="0" smtClean="0"/>
              <a:t>运行</a:t>
            </a:r>
            <a:r>
              <a:rPr lang="en-US" altLang="zh-CN" sz="3200" dirty="0"/>
              <a:t>Ajax Web</a:t>
            </a:r>
            <a:r>
              <a:rPr lang="zh-CN" altLang="zh-CN" sz="3200" dirty="0"/>
              <a:t>应用程序的核心</a:t>
            </a:r>
            <a:r>
              <a:rPr lang="zh-CN" altLang="zh-CN" sz="3200" dirty="0" smtClean="0"/>
              <a:t>代码</a:t>
            </a:r>
            <a:r>
              <a:rPr lang="zh-CN" altLang="en-US" sz="3200" dirty="0" smtClean="0"/>
              <a:t>。</a:t>
            </a:r>
            <a:endParaRPr lang="zh-CN" altLang="zh-CN" sz="3200" dirty="0"/>
          </a:p>
          <a:p>
            <a:pPr lvl="0"/>
            <a:r>
              <a:rPr lang="en-US" altLang="zh-CN" sz="3200" dirty="0" smtClean="0"/>
              <a:t>DHTML</a:t>
            </a:r>
            <a:r>
              <a:rPr lang="zh-CN" altLang="en-US" sz="3200" dirty="0" smtClean="0"/>
              <a:t>：</a:t>
            </a:r>
            <a:r>
              <a:rPr lang="zh-CN" altLang="zh-CN" sz="3200" dirty="0" smtClean="0"/>
              <a:t>通过</a:t>
            </a:r>
            <a:r>
              <a:rPr lang="zh-CN" altLang="zh-CN" sz="3200" dirty="0"/>
              <a:t>使用</a:t>
            </a:r>
            <a:r>
              <a:rPr lang="en-US" altLang="zh-CN" sz="3200" dirty="0"/>
              <a:t>&lt;div&gt;</a:t>
            </a:r>
            <a:r>
              <a:rPr lang="zh-CN" altLang="zh-CN" sz="3200" dirty="0"/>
              <a:t>、</a:t>
            </a:r>
            <a:r>
              <a:rPr lang="en-US" altLang="zh-CN" sz="3200" dirty="0"/>
              <a:t>&lt;span&gt;</a:t>
            </a:r>
            <a:r>
              <a:rPr lang="zh-CN" altLang="zh-CN" sz="3200" dirty="0"/>
              <a:t>和其他动态</a:t>
            </a:r>
            <a:r>
              <a:rPr lang="en-US" altLang="zh-CN" sz="3200" dirty="0"/>
              <a:t>HTML</a:t>
            </a:r>
            <a:r>
              <a:rPr lang="zh-CN" altLang="zh-CN" sz="3200" dirty="0"/>
              <a:t>元素来动态地更新表单。</a:t>
            </a:r>
          </a:p>
          <a:p>
            <a:r>
              <a:rPr lang="zh-CN" altLang="zh-CN" sz="3200" dirty="0"/>
              <a:t>文档对象模型</a:t>
            </a:r>
            <a:r>
              <a:rPr lang="en-US" altLang="zh-CN" sz="3200" dirty="0" smtClean="0"/>
              <a:t>DOM</a:t>
            </a:r>
            <a:r>
              <a:rPr lang="zh-CN" altLang="en-US" sz="3200" dirty="0" smtClean="0"/>
              <a:t>：</a:t>
            </a:r>
            <a:r>
              <a:rPr lang="zh-CN" altLang="zh-CN" sz="3200" dirty="0" smtClean="0"/>
              <a:t>通过</a:t>
            </a:r>
            <a:r>
              <a:rPr lang="en-US" altLang="zh-CN" sz="3200" dirty="0"/>
              <a:t>JavaScript</a:t>
            </a:r>
            <a:r>
              <a:rPr lang="zh-CN" altLang="zh-CN" sz="3200" dirty="0"/>
              <a:t>代码使用</a:t>
            </a:r>
            <a:r>
              <a:rPr lang="en-US" altLang="zh-CN" sz="3200" dirty="0"/>
              <a:t>DOM</a:t>
            </a:r>
            <a:r>
              <a:rPr lang="zh-CN" altLang="zh-CN" sz="3200" dirty="0"/>
              <a:t>处理</a:t>
            </a:r>
            <a:r>
              <a:rPr lang="en-US" altLang="zh-CN" sz="3200" dirty="0"/>
              <a:t>HTML</a:t>
            </a:r>
            <a:r>
              <a:rPr lang="zh-CN" altLang="zh-CN" sz="3200" dirty="0"/>
              <a:t>元素和服务器返回的</a:t>
            </a:r>
            <a:r>
              <a:rPr lang="en-US" altLang="zh-CN" sz="3200" dirty="0"/>
              <a:t>XML</a:t>
            </a:r>
            <a:r>
              <a:rPr lang="zh-CN" altLang="zh-CN" sz="3200" dirty="0"/>
              <a:t>。</a:t>
            </a:r>
            <a:endParaRPr lang="zh-CN"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fontScale="90000"/>
          </a:bodyPr>
          <a:lstStyle/>
          <a:p>
            <a:r>
              <a:rPr lang="zh-CN" altLang="zh-CN" dirty="0"/>
              <a:t>传统和使用</a:t>
            </a:r>
            <a:r>
              <a:rPr lang="en-US" altLang="zh-CN" dirty="0"/>
              <a:t>Ajax</a:t>
            </a:r>
            <a:r>
              <a:rPr lang="zh-CN" altLang="zh-CN" dirty="0"/>
              <a:t>的</a:t>
            </a:r>
            <a:r>
              <a:rPr lang="en-US" altLang="zh-CN" dirty="0"/>
              <a:t>Web</a:t>
            </a:r>
            <a:r>
              <a:rPr lang="zh-CN" altLang="zh-CN" dirty="0"/>
              <a:t>应用程序之间的差异</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6</a:t>
            </a:fld>
            <a:endParaRPr lang="en-US" altLang="zh-CN"/>
          </a:p>
        </p:txBody>
      </p:sp>
      <p:pic>
        <p:nvPicPr>
          <p:cNvPr id="1026" name="Picture 2"/>
          <p:cNvPicPr>
            <a:picLocks noGrp="1" noChangeAspect="1" noChangeArrowheads="1"/>
          </p:cNvPicPr>
          <p:nvPr>
            <p:ph sz="quarter" idx="1"/>
          </p:nvPr>
        </p:nvPicPr>
        <p:blipFill rotWithShape="1">
          <a:blip r:embed="rId2" cstate="print">
            <a:extLst>
              <a:ext uri="{28A0092B-C50C-407E-A947-70E740481C1C}">
                <a14:useLocalDpi xmlns:a14="http://schemas.microsoft.com/office/drawing/2010/main" val="0"/>
              </a:ext>
            </a:extLst>
          </a:blip>
          <a:srcRect r="36434"/>
          <a:stretch/>
        </p:blipFill>
        <p:spPr bwMode="auto">
          <a:xfrm>
            <a:off x="611560" y="1196752"/>
            <a:ext cx="7613806"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12.1.2  </a:t>
            </a:r>
            <a:r>
              <a:rPr lang="en-US" altLang="zh-CN" dirty="0" smtClean="0"/>
              <a:t>ASP.NET Ajax</a:t>
            </a:r>
            <a:r>
              <a:rPr lang="zh-CN" altLang="zh-CN" dirty="0" smtClean="0"/>
              <a:t>技术</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lnSpcReduction="10000"/>
          </a:bodyPr>
          <a:lstStyle/>
          <a:p>
            <a:r>
              <a:rPr lang="zh-CN" altLang="zh-CN" dirty="0"/>
              <a:t>专用于</a:t>
            </a:r>
            <a:r>
              <a:rPr lang="en-US" altLang="zh-CN" dirty="0"/>
              <a:t>ASP.NET</a:t>
            </a:r>
            <a:r>
              <a:rPr lang="zh-CN" altLang="zh-CN" dirty="0"/>
              <a:t>页面</a:t>
            </a:r>
            <a:r>
              <a:rPr lang="zh-CN" altLang="zh-CN" dirty="0" smtClean="0"/>
              <a:t>。</a:t>
            </a:r>
            <a:endParaRPr lang="en-US" altLang="zh-CN" dirty="0" smtClean="0"/>
          </a:p>
          <a:p>
            <a:pPr lvl="0"/>
            <a:r>
              <a:rPr lang="zh-CN" altLang="zh-CN" dirty="0"/>
              <a:t>局部页刷新，即只刷新已发生更改的页面部分。</a:t>
            </a:r>
          </a:p>
          <a:p>
            <a:pPr lvl="0"/>
            <a:r>
              <a:rPr lang="zh-CN" altLang="zh-CN" dirty="0"/>
              <a:t>自动生成代理</a:t>
            </a:r>
            <a:r>
              <a:rPr lang="zh-CN" altLang="zh-CN" dirty="0" smtClean="0"/>
              <a:t>类。</a:t>
            </a:r>
            <a:endParaRPr lang="zh-CN" altLang="zh-CN" dirty="0"/>
          </a:p>
          <a:p>
            <a:pPr lvl="0"/>
            <a:r>
              <a:rPr lang="zh-CN" altLang="zh-CN" dirty="0"/>
              <a:t>支持主流浏览器。</a:t>
            </a:r>
          </a:p>
          <a:p>
            <a:r>
              <a:rPr lang="zh-CN" altLang="zh-CN" dirty="0"/>
              <a:t>页面的大部分处理工作在浏览器中</a:t>
            </a:r>
            <a:r>
              <a:rPr lang="zh-CN" altLang="zh-CN" dirty="0" smtClean="0"/>
              <a:t>执行。</a:t>
            </a:r>
            <a:endParaRPr lang="en-US" altLang="zh-CN" dirty="0" smtClean="0"/>
          </a:p>
          <a:p>
            <a:r>
              <a:rPr lang="zh-CN" altLang="zh-CN" dirty="0" smtClean="0"/>
              <a:t>“仅客户端”</a:t>
            </a:r>
            <a:r>
              <a:rPr lang="zh-CN" altLang="zh-CN" dirty="0"/>
              <a:t>解决</a:t>
            </a:r>
            <a:r>
              <a:rPr lang="zh-CN" altLang="zh-CN" dirty="0" smtClean="0"/>
              <a:t>方案</a:t>
            </a:r>
            <a:r>
              <a:rPr lang="zh-CN" altLang="en-US" dirty="0" smtClean="0"/>
              <a:t>：</a:t>
            </a:r>
            <a:r>
              <a:rPr lang="zh-CN" altLang="zh-CN" dirty="0" smtClean="0"/>
              <a:t>使用</a:t>
            </a:r>
            <a:r>
              <a:rPr lang="en-US" altLang="zh-CN" dirty="0" smtClean="0"/>
              <a:t>ASP.NET Ajax </a:t>
            </a:r>
            <a:r>
              <a:rPr lang="en-US" altLang="zh-CN" dirty="0" smtClean="0"/>
              <a:t>Library</a:t>
            </a:r>
            <a:r>
              <a:rPr lang="zh-CN" altLang="en-US" dirty="0" smtClean="0"/>
              <a:t>。</a:t>
            </a:r>
            <a:endParaRPr lang="en-US" altLang="zh-CN" dirty="0" smtClean="0"/>
          </a:p>
          <a:p>
            <a:r>
              <a:rPr lang="zh-CN" altLang="zh-CN" dirty="0" smtClean="0"/>
              <a:t>“客户端与服务器”</a:t>
            </a:r>
            <a:r>
              <a:rPr lang="zh-CN" altLang="zh-CN" dirty="0"/>
              <a:t>解决</a:t>
            </a:r>
            <a:r>
              <a:rPr lang="zh-CN" altLang="zh-CN" dirty="0" smtClean="0"/>
              <a:t>方案</a:t>
            </a:r>
            <a:r>
              <a:rPr lang="zh-CN" altLang="en-US" dirty="0" smtClean="0"/>
              <a:t>：</a:t>
            </a:r>
            <a:r>
              <a:rPr lang="zh-CN" altLang="zh-CN" dirty="0" smtClean="0"/>
              <a:t>既</a:t>
            </a:r>
            <a:r>
              <a:rPr lang="zh-CN" altLang="zh-CN" dirty="0" smtClean="0"/>
              <a:t>使用</a:t>
            </a:r>
            <a:r>
              <a:rPr lang="en-US" altLang="zh-CN" dirty="0" smtClean="0"/>
              <a:t>ASP.NET Ajax </a:t>
            </a:r>
            <a:r>
              <a:rPr lang="en-US" altLang="zh-CN" dirty="0"/>
              <a:t>Library</a:t>
            </a:r>
            <a:r>
              <a:rPr lang="zh-CN" altLang="zh-CN" dirty="0"/>
              <a:t>，又使用</a:t>
            </a:r>
            <a:r>
              <a:rPr lang="en-US" altLang="zh-CN" dirty="0"/>
              <a:t>ASP.NET</a:t>
            </a:r>
            <a:r>
              <a:rPr lang="zh-CN" altLang="zh-CN" dirty="0"/>
              <a:t>服务器控件。</a:t>
            </a:r>
            <a:endParaRPr lang="en-US" altLang="zh-CN"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12.2  </a:t>
            </a:r>
            <a:r>
              <a:rPr lang="en-US" altLang="zh-CN" dirty="0" smtClean="0"/>
              <a:t>ASP.NET Ajax</a:t>
            </a:r>
            <a:r>
              <a:rPr lang="zh-CN" altLang="zh-CN" dirty="0" smtClean="0"/>
              <a:t>服务器</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把</a:t>
            </a:r>
            <a:r>
              <a:rPr lang="en-US" altLang="zh-CN" dirty="0" smtClean="0"/>
              <a:t>ASP.NET Ajax</a:t>
            </a:r>
            <a:r>
              <a:rPr lang="zh-CN" altLang="zh-CN" dirty="0" smtClean="0"/>
              <a:t>服务器</a:t>
            </a:r>
            <a:r>
              <a:rPr lang="zh-CN" altLang="zh-CN" dirty="0"/>
              <a:t>控件添加到</a:t>
            </a:r>
            <a:r>
              <a:rPr lang="en-US" altLang="zh-CN" dirty="0"/>
              <a:t>ASP.NET</a:t>
            </a:r>
            <a:r>
              <a:rPr lang="zh-CN" altLang="zh-CN" dirty="0"/>
              <a:t>页面后，浏览这些页面会自动将支持的客户端</a:t>
            </a:r>
            <a:r>
              <a:rPr lang="en-US" altLang="zh-CN" dirty="0"/>
              <a:t>JavaScript</a:t>
            </a:r>
            <a:r>
              <a:rPr lang="zh-CN" altLang="zh-CN" dirty="0"/>
              <a:t>脚本发送到浏览器以实现</a:t>
            </a:r>
            <a:r>
              <a:rPr lang="en-US" altLang="zh-CN" dirty="0"/>
              <a:t>Ajax</a:t>
            </a:r>
            <a:r>
              <a:rPr lang="zh-CN" altLang="zh-CN" dirty="0"/>
              <a:t>功能。</a:t>
            </a:r>
            <a:endParaRPr lang="en-US" altLang="zh-CN" dirty="0"/>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12.2.1  </a:t>
            </a:r>
            <a:r>
              <a:rPr lang="en-US" altLang="zh-CN" dirty="0" err="1"/>
              <a:t>ScriptManager</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是</a:t>
            </a:r>
            <a:r>
              <a:rPr lang="en-US" altLang="zh-CN" dirty="0" smtClean="0"/>
              <a:t>ASP.NET Ajax</a:t>
            </a:r>
            <a:r>
              <a:rPr lang="zh-CN" altLang="zh-CN" dirty="0" smtClean="0"/>
              <a:t>功能</a:t>
            </a:r>
            <a:r>
              <a:rPr lang="zh-CN" altLang="zh-CN" dirty="0"/>
              <a:t>的</a:t>
            </a:r>
            <a:r>
              <a:rPr lang="zh-CN" altLang="zh-CN" dirty="0" smtClean="0"/>
              <a:t>核心</a:t>
            </a:r>
            <a:r>
              <a:rPr lang="zh-CN" altLang="en-US" dirty="0" smtClean="0"/>
              <a:t>。</a:t>
            </a:r>
            <a:endParaRPr lang="en-US" altLang="zh-CN" dirty="0" smtClean="0"/>
          </a:p>
          <a:p>
            <a:r>
              <a:rPr lang="zh-CN" altLang="zh-CN" dirty="0" smtClean="0"/>
              <a:t>管理</a:t>
            </a:r>
            <a:r>
              <a:rPr lang="zh-CN" altLang="zh-CN" dirty="0"/>
              <a:t>一个页面上的</a:t>
            </a:r>
            <a:r>
              <a:rPr lang="zh-CN" altLang="zh-CN" dirty="0" smtClean="0"/>
              <a:t>所有</a:t>
            </a:r>
            <a:r>
              <a:rPr lang="en-US" altLang="zh-CN" dirty="0" smtClean="0"/>
              <a:t>ASP.NET Ajax</a:t>
            </a:r>
            <a:r>
              <a:rPr lang="zh-CN" altLang="zh-CN" dirty="0" smtClean="0"/>
              <a:t>资源</a:t>
            </a:r>
            <a:r>
              <a:rPr lang="zh-CN" altLang="zh-CN" dirty="0" smtClean="0"/>
              <a:t>。</a:t>
            </a:r>
            <a:endParaRPr lang="en-US" altLang="zh-CN" dirty="0" smtClean="0"/>
          </a:p>
          <a:p>
            <a:r>
              <a:rPr lang="zh-CN" altLang="zh-CN" dirty="0" smtClean="0"/>
              <a:t>每个</a:t>
            </a:r>
            <a:r>
              <a:rPr lang="zh-CN" altLang="zh-CN" dirty="0"/>
              <a:t>实现</a:t>
            </a:r>
            <a:r>
              <a:rPr lang="en-US" altLang="zh-CN" dirty="0"/>
              <a:t>Ajax</a:t>
            </a:r>
            <a:r>
              <a:rPr lang="zh-CN" altLang="zh-CN" dirty="0"/>
              <a:t>功能的页面都必须添加一个</a:t>
            </a:r>
            <a:r>
              <a:rPr lang="en-US" altLang="zh-CN" dirty="0" err="1"/>
              <a:t>ScriptManager</a:t>
            </a:r>
            <a:r>
              <a:rPr lang="zh-CN" altLang="zh-CN" dirty="0"/>
              <a:t>控件</a:t>
            </a:r>
            <a:r>
              <a:rPr lang="zh-CN" altLang="zh-CN" dirty="0" smtClean="0"/>
              <a:t>。</a:t>
            </a:r>
            <a:endParaRPr lang="en-US" altLang="zh-CN" dirty="0" smtClean="0"/>
          </a:p>
          <a:p>
            <a:r>
              <a:rPr lang="en-US" altLang="zh-CN" dirty="0" err="1"/>
              <a:t>EnablePartialRendering</a:t>
            </a:r>
            <a:r>
              <a:rPr lang="zh-CN" altLang="zh-CN" dirty="0" smtClean="0"/>
              <a:t>属性</a:t>
            </a:r>
            <a:r>
              <a:rPr lang="zh-CN" altLang="en-US" dirty="0" smtClean="0"/>
              <a:t>：</a:t>
            </a:r>
            <a:r>
              <a:rPr lang="zh-CN" altLang="zh-CN" dirty="0" smtClean="0"/>
              <a:t>确定</a:t>
            </a:r>
            <a:r>
              <a:rPr lang="zh-CN" altLang="zh-CN" dirty="0"/>
              <a:t>页面能否实现局部刷新功能。</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13">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759</TotalTime>
  <Words>2474</Words>
  <Application>Microsoft Office PowerPoint</Application>
  <PresentationFormat>全屏显示(4:3)</PresentationFormat>
  <Paragraphs>231</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课件模板</vt:lpstr>
      <vt:lpstr>第12章  ASP.NET Ajax</vt:lpstr>
      <vt:lpstr>本章要点：</vt:lpstr>
      <vt:lpstr>目录</vt:lpstr>
      <vt:lpstr>12.1  Ajax基础</vt:lpstr>
      <vt:lpstr>12.1.1  Ajax概述</vt:lpstr>
      <vt:lpstr>传统和使用Ajax的Web应用程序之间的差异</vt:lpstr>
      <vt:lpstr>12.1.2  ASP.NET Ajax技术</vt:lpstr>
      <vt:lpstr>12.2  ASP.NET Ajax服务器控件</vt:lpstr>
      <vt:lpstr>12.2.1  ScriptManager控件</vt:lpstr>
      <vt:lpstr>在ScriptManager中注册自定义JavaScript脚本</vt:lpstr>
      <vt:lpstr>在母版页中使用ScriptManager</vt:lpstr>
      <vt:lpstr>12.2.2  UpdatePanel控件</vt:lpstr>
      <vt:lpstr>实例12-1  使用内部按钮刷新UpdatePanel控件</vt:lpstr>
      <vt:lpstr>程序说明</vt:lpstr>
      <vt:lpstr>实例12-2  使用外部按钮刷新UpdatePanel控件</vt:lpstr>
      <vt:lpstr>程序说明</vt:lpstr>
      <vt:lpstr>在同一个页面中使用多个UpdatePanel控件</vt:lpstr>
      <vt:lpstr>在同一个页面中使用多个UpdatePanel控件（续）</vt:lpstr>
      <vt:lpstr>实例12-3  在同一个页面中使用多个UpdatePanel控件</vt:lpstr>
      <vt:lpstr>12.2.3  Timer控件</vt:lpstr>
      <vt:lpstr>实例12-4  运用Timer控件</vt:lpstr>
      <vt:lpstr>程序说明</vt:lpstr>
      <vt:lpstr>12.2.4  UpdateProgress控件</vt:lpstr>
      <vt:lpstr>实例12-5  运用UpdateProgress控件</vt:lpstr>
      <vt:lpstr>程序说明</vt:lpstr>
      <vt:lpstr>12.3 AjaxControlToolkit程序包</vt:lpstr>
      <vt:lpstr>常用Ajax控件</vt:lpstr>
      <vt:lpstr>常用Ajax控件（续）</vt:lpstr>
      <vt:lpstr>常用Ajax控件（续）</vt:lpstr>
      <vt:lpstr>常用Ajax控件（续）</vt:lpstr>
      <vt:lpstr>常用Ajax控件（续）</vt:lpstr>
      <vt:lpstr>常用Ajax控件（续）</vt:lpstr>
      <vt:lpstr>常用Ajax控件（续）</vt:lpstr>
      <vt:lpstr>常用Ajax控件（续）</vt:lpstr>
      <vt:lpstr>常用Ajax控件（续）</vt:lpstr>
      <vt:lpstr>实例12-6  运用CalendarExtender控件</vt:lpstr>
      <vt:lpstr>程序说明 </vt:lpstr>
      <vt:lpstr>实例12-7  运用PasswordStrength控件</vt:lpstr>
      <vt:lpstr>程序说明</vt:lpstr>
      <vt:lpstr>程序说明（续）</vt:lpstr>
      <vt:lpstr>PasswordStrength控件其他的常用属性</vt:lpstr>
      <vt:lpstr>12.4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win7</cp:lastModifiedBy>
  <cp:revision>116</cp:revision>
  <cp:lastPrinted>1601-01-01T00:00:00Z</cp:lastPrinted>
  <dcterms:created xsi:type="dcterms:W3CDTF">2014-03-08T01:39:37Z</dcterms:created>
  <dcterms:modified xsi:type="dcterms:W3CDTF">2018-02-10T02:16:58Z</dcterms:modified>
</cp:coreProperties>
</file>