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60" r:id="rId4"/>
    <p:sldId id="440" r:id="rId5"/>
    <p:sldId id="441" r:id="rId6"/>
    <p:sldId id="442" r:id="rId7"/>
    <p:sldId id="259" r:id="rId8"/>
    <p:sldId id="262" r:id="rId9"/>
    <p:sldId id="411" r:id="rId10"/>
    <p:sldId id="359" r:id="rId11"/>
    <p:sldId id="412" r:id="rId12"/>
    <p:sldId id="385" r:id="rId13"/>
    <p:sldId id="386" r:id="rId14"/>
    <p:sldId id="387" r:id="rId15"/>
    <p:sldId id="360" r:id="rId16"/>
    <p:sldId id="354" r:id="rId17"/>
    <p:sldId id="355" r:id="rId18"/>
    <p:sldId id="388" r:id="rId19"/>
    <p:sldId id="356" r:id="rId20"/>
    <p:sldId id="357" r:id="rId21"/>
    <p:sldId id="361" r:id="rId22"/>
    <p:sldId id="298" r:id="rId23"/>
    <p:sldId id="362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b="1" kern="1200">
        <a:solidFill>
          <a:schemeClr val="accent2"/>
        </a:solidFill>
        <a:latin typeface="Arial" charset="0"/>
        <a:ea typeface="华文行楷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b="1" kern="1200">
        <a:solidFill>
          <a:schemeClr val="accent2"/>
        </a:solidFill>
        <a:latin typeface="Arial" charset="0"/>
        <a:ea typeface="华文行楷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b="1" kern="1200">
        <a:solidFill>
          <a:schemeClr val="accent2"/>
        </a:solidFill>
        <a:latin typeface="Arial" charset="0"/>
        <a:ea typeface="华文行楷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b="1" kern="1200">
        <a:solidFill>
          <a:schemeClr val="accent2"/>
        </a:solidFill>
        <a:latin typeface="Arial" charset="0"/>
        <a:ea typeface="华文行楷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b="1" kern="1200">
        <a:solidFill>
          <a:schemeClr val="accent2"/>
        </a:solidFill>
        <a:latin typeface="Arial" charset="0"/>
        <a:ea typeface="华文行楷" pitchFamily="2" charset="-122"/>
        <a:cs typeface="+mn-cs"/>
      </a:defRPr>
    </a:lvl5pPr>
    <a:lvl6pPr marL="2286000" algn="l" defTabSz="914400" rtl="0" eaLnBrk="1" latinLnBrk="0" hangingPunct="1">
      <a:defRPr sz="3200" b="1" kern="1200">
        <a:solidFill>
          <a:schemeClr val="accent2"/>
        </a:solidFill>
        <a:latin typeface="Arial" charset="0"/>
        <a:ea typeface="华文行楷" pitchFamily="2" charset="-122"/>
        <a:cs typeface="+mn-cs"/>
      </a:defRPr>
    </a:lvl6pPr>
    <a:lvl7pPr marL="2743200" algn="l" defTabSz="914400" rtl="0" eaLnBrk="1" latinLnBrk="0" hangingPunct="1">
      <a:defRPr sz="3200" b="1" kern="1200">
        <a:solidFill>
          <a:schemeClr val="accent2"/>
        </a:solidFill>
        <a:latin typeface="Arial" charset="0"/>
        <a:ea typeface="华文行楷" pitchFamily="2" charset="-122"/>
        <a:cs typeface="+mn-cs"/>
      </a:defRPr>
    </a:lvl7pPr>
    <a:lvl8pPr marL="3200400" algn="l" defTabSz="914400" rtl="0" eaLnBrk="1" latinLnBrk="0" hangingPunct="1">
      <a:defRPr sz="3200" b="1" kern="1200">
        <a:solidFill>
          <a:schemeClr val="accent2"/>
        </a:solidFill>
        <a:latin typeface="Arial" charset="0"/>
        <a:ea typeface="华文行楷" pitchFamily="2" charset="-122"/>
        <a:cs typeface="+mn-cs"/>
      </a:defRPr>
    </a:lvl8pPr>
    <a:lvl9pPr marL="3657600" algn="l" defTabSz="914400" rtl="0" eaLnBrk="1" latinLnBrk="0" hangingPunct="1">
      <a:defRPr sz="3200" b="1" kern="1200">
        <a:solidFill>
          <a:schemeClr val="accent2"/>
        </a:solidFill>
        <a:latin typeface="Arial" charset="0"/>
        <a:ea typeface="华文行楷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FF"/>
    <a:srgbClr val="DDDDDD"/>
    <a:srgbClr val="663300"/>
    <a:srgbClr val="000066"/>
    <a:srgbClr val="CC0000"/>
    <a:srgbClr val="800000"/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36" autoAdjust="0"/>
    <p:restoredTop sz="86523" autoAdjust="0"/>
  </p:normalViewPr>
  <p:slideViewPr>
    <p:cSldViewPr>
      <p:cViewPr varScale="1">
        <p:scale>
          <a:sx n="47" d="100"/>
          <a:sy n="47" d="100"/>
        </p:scale>
        <p:origin x="-91" y="-1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6" d="100"/>
          <a:sy n="36" d="100"/>
        </p:scale>
        <p:origin x="-228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fld id="{F4FD13A0-45DB-4627-B65E-98AE218960D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9509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fld id="{6BFD7C2C-5AE5-4A0F-B088-FF29B102B94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51593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>
            <a:normAutofit/>
          </a:bodyPr>
          <a:lstStyle>
            <a:lvl1pPr>
              <a:defRPr sz="4000" cap="none" baseline="0"/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291EC-ED21-4784-ADDB-904A0D3D031A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E3B7A2F-64F6-4B47-A499-6856A0AC5258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A85B6B6-6F9E-4B2A-8D5E-36CBEED6AA9E}" type="slidenum">
              <a:rPr lang="en-US" altLang="zh-CN" smtClean="0"/>
              <a:t>‹#›</a:t>
            </a:fld>
            <a:endParaRPr lang="en-US" altLang="zh-CN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900">
                <a:latin typeface="+mn-ea"/>
                <a:ea typeface="+mn-ea"/>
              </a:defRPr>
            </a:lvl1pPr>
            <a:lvl2pPr>
              <a:defRPr sz="2600"/>
            </a:lvl2pPr>
            <a:lvl3pPr>
              <a:defRPr sz="2300"/>
            </a:lvl3pPr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15EABBA-4B45-4E61-A471-C40571EED80B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 altLang="zh-CN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245A839-5CB0-40AD-8603-69E7C64E4796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 altLang="zh-CN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EA9C790-E6EB-4309-87FF-EC3425992825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altLang="zh-CN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F31E912-94E6-42F5-9385-BE8DC2030B46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143468-510E-45F6-910F-947E72D1257B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C8B48BD-24CC-476E-84C5-44D6EF24A533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 altLang="zh-CN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33570FB-EDCF-43C2-A9D2-87C113876E0E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alt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54F9F96-B12D-4EA8-9602-B427F89B89CF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3" Type="http://schemas.openxmlformats.org/officeDocument/2006/relationships/slide" Target="slide7.xml"/><Relationship Id="rId7" Type="http://schemas.openxmlformats.org/officeDocument/2006/relationships/slide" Target="slide20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slide" Target="slide15.xml"/><Relationship Id="rId4" Type="http://schemas.openxmlformats.org/officeDocument/2006/relationships/slide" Target="slide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768" y="4077072"/>
            <a:ext cx="8822432" cy="1142256"/>
          </a:xfrm>
        </p:spPr>
        <p:txBody>
          <a:bodyPr>
            <a:normAutofit/>
          </a:bodyPr>
          <a:lstStyle/>
          <a:p>
            <a:pPr algn="ctr"/>
            <a:r>
              <a:rPr lang="zh-CN" altLang="zh-CN" dirty="0"/>
              <a:t>第</a:t>
            </a:r>
            <a:r>
              <a:rPr lang="en-US" altLang="zh-CN" dirty="0"/>
              <a:t>13</a:t>
            </a:r>
            <a:r>
              <a:rPr lang="zh-CN" altLang="zh-CN" dirty="0"/>
              <a:t>章</a:t>
            </a:r>
            <a:r>
              <a:rPr lang="en-US" altLang="zh-CN" dirty="0"/>
              <a:t>  Web</a:t>
            </a:r>
            <a:r>
              <a:rPr lang="zh-CN" altLang="zh-CN" dirty="0"/>
              <a:t>服务和</a:t>
            </a:r>
            <a:r>
              <a:rPr lang="en-US" altLang="zh-CN" dirty="0"/>
              <a:t>WCF</a:t>
            </a:r>
            <a:r>
              <a:rPr lang="zh-CN" altLang="zh-CN" dirty="0"/>
              <a:t>服务</a:t>
            </a:r>
            <a:endParaRPr lang="zh-CN" altLang="en-US" dirty="0"/>
          </a:p>
        </p:txBody>
      </p:sp>
      <p:sp>
        <p:nvSpPr>
          <p:cNvPr id="40448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/>
              <a:t>沈士根、叶晓彤</a:t>
            </a:r>
            <a:endParaRPr lang="zh-CN" alt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6768" y="32657"/>
            <a:ext cx="2971056" cy="732047"/>
          </a:xfrm>
          <a:prstGeom prst="rect">
            <a:avLst/>
          </a:prstGeom>
        </p:spPr>
        <p:txBody>
          <a:bodyPr vert="horz" anchor="b">
            <a:normAutofit fontScale="92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200" dirty="0" smtClean="0"/>
              <a:t>清华大学出版社</a:t>
            </a:r>
            <a:endParaRPr lang="zh-CN" altLang="en-US" sz="32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dirty="0"/>
              <a:t>13.1.3  </a:t>
            </a:r>
            <a:r>
              <a:rPr lang="zh-CN" altLang="zh-CN" dirty="0"/>
              <a:t>调用</a:t>
            </a:r>
            <a:r>
              <a:rPr lang="en-US" altLang="zh-CN" dirty="0"/>
              <a:t>ASP.NET Web</a:t>
            </a:r>
            <a:r>
              <a:rPr lang="zh-CN" altLang="zh-CN" dirty="0"/>
              <a:t>服务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13DA6F0-484C-4EDC-8165-4F55E3655A67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4208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可以在</a:t>
            </a:r>
            <a:r>
              <a:rPr lang="en-US" altLang="zh-CN" dirty="0"/>
              <a:t>Web</a:t>
            </a:r>
            <a:r>
              <a:rPr lang="zh-CN" altLang="zh-CN" dirty="0"/>
              <a:t>应用程序中使用，也可以在</a:t>
            </a:r>
            <a:r>
              <a:rPr lang="en-US" altLang="zh-CN" dirty="0"/>
              <a:t>Windows</a:t>
            </a:r>
            <a:r>
              <a:rPr lang="zh-CN" altLang="zh-CN" dirty="0"/>
              <a:t>窗体和移动</a:t>
            </a:r>
            <a:r>
              <a:rPr lang="en-US" altLang="zh-CN" dirty="0"/>
              <a:t>Web</a:t>
            </a:r>
            <a:r>
              <a:rPr lang="zh-CN" altLang="zh-CN" dirty="0"/>
              <a:t>应用程序中使用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若要</a:t>
            </a:r>
            <a:r>
              <a:rPr lang="zh-CN" altLang="zh-CN" dirty="0"/>
              <a:t>允许</a:t>
            </a:r>
            <a:r>
              <a:rPr lang="en-US" altLang="zh-CN" dirty="0"/>
              <a:t>Microsoft Ajax</a:t>
            </a:r>
            <a:r>
              <a:rPr lang="zh-CN" altLang="zh-CN" dirty="0"/>
              <a:t>从脚本库中调用</a:t>
            </a:r>
            <a:r>
              <a:rPr lang="en-US" altLang="zh-CN" dirty="0"/>
              <a:t>ASP.NET Web</a:t>
            </a:r>
            <a:r>
              <a:rPr lang="zh-CN" altLang="zh-CN" dirty="0"/>
              <a:t>服务，则需要在定义的</a:t>
            </a:r>
            <a:r>
              <a:rPr lang="en-US" altLang="zh-CN" dirty="0"/>
              <a:t>Web</a:t>
            </a:r>
            <a:r>
              <a:rPr lang="zh-CN" altLang="zh-CN" dirty="0"/>
              <a:t>服务类之前声明</a:t>
            </a:r>
            <a:r>
              <a:rPr lang="en-US" altLang="zh-CN" sz="2800" dirty="0"/>
              <a:t>[</a:t>
            </a:r>
            <a:r>
              <a:rPr lang="en-US" altLang="zh-CN" sz="2800" dirty="0" err="1"/>
              <a:t>System.Web.Script.Services.ScriptService</a:t>
            </a:r>
            <a:r>
              <a:rPr lang="en-US" altLang="zh-CN" sz="2800" dirty="0"/>
              <a:t>]</a:t>
            </a:r>
            <a:r>
              <a:rPr lang="zh-CN" altLang="zh-CN" dirty="0"/>
              <a:t>。</a:t>
            </a:r>
          </a:p>
          <a:p>
            <a:r>
              <a:rPr lang="zh-CN" altLang="zh-CN" dirty="0" smtClean="0"/>
              <a:t>使用</a:t>
            </a:r>
            <a:r>
              <a:rPr lang="zh-CN" altLang="en-US" dirty="0" smtClean="0"/>
              <a:t>时</a:t>
            </a:r>
            <a:r>
              <a:rPr lang="zh-CN" altLang="zh-CN" dirty="0" smtClean="0"/>
              <a:t>，需将</a:t>
            </a:r>
            <a:r>
              <a:rPr lang="en-US" altLang="zh-CN" dirty="0" smtClean="0"/>
              <a:t>Web</a:t>
            </a:r>
            <a:r>
              <a:rPr lang="zh-CN" altLang="zh-CN" dirty="0" smtClean="0"/>
              <a:t>服务</a:t>
            </a:r>
            <a:r>
              <a:rPr lang="zh-CN" altLang="zh-CN" dirty="0"/>
              <a:t>以“服务引用”的方式添加到网站中</a:t>
            </a:r>
            <a:r>
              <a:rPr lang="zh-CN" altLang="zh-CN" dirty="0" smtClean="0"/>
              <a:t>，</a:t>
            </a:r>
            <a:r>
              <a:rPr lang="zh-CN" altLang="zh-CN" dirty="0"/>
              <a:t>然后通过创建该服务的实例来调用该服务。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486675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zh-CN" altLang="zh-CN" dirty="0"/>
              <a:t>实例</a:t>
            </a:r>
            <a:r>
              <a:rPr lang="en-US" altLang="zh-CN" dirty="0"/>
              <a:t>13-2  </a:t>
            </a:r>
            <a:r>
              <a:rPr lang="zh-CN" altLang="zh-CN" dirty="0"/>
              <a:t>调用</a:t>
            </a:r>
            <a:r>
              <a:rPr lang="en-US" altLang="zh-CN" dirty="0"/>
              <a:t>ASP.NET Web</a:t>
            </a:r>
            <a:r>
              <a:rPr lang="zh-CN" altLang="zh-CN" dirty="0"/>
              <a:t>服务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13DA6F0-484C-4EDC-8165-4F55E3655A67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在本实例中，</a:t>
            </a:r>
            <a:r>
              <a:rPr lang="zh-CN" altLang="zh-CN" dirty="0" smtClean="0"/>
              <a:t>单击</a:t>
            </a:r>
            <a:r>
              <a:rPr lang="zh-CN" altLang="zh-CN" dirty="0"/>
              <a:t>“测试</a:t>
            </a:r>
            <a:r>
              <a:rPr lang="en-US" altLang="zh-CN" dirty="0"/>
              <a:t>Web</a:t>
            </a:r>
            <a:r>
              <a:rPr lang="zh-CN" altLang="zh-CN" dirty="0"/>
              <a:t>服务”按钮将调用实例</a:t>
            </a:r>
            <a:r>
              <a:rPr lang="en-US" altLang="zh-CN" dirty="0"/>
              <a:t>13-1</a:t>
            </a:r>
            <a:r>
              <a:rPr lang="zh-CN" altLang="zh-CN" dirty="0"/>
              <a:t>建立的</a:t>
            </a:r>
            <a:r>
              <a:rPr lang="en-US" altLang="zh-CN" dirty="0"/>
              <a:t>Web</a:t>
            </a:r>
            <a:r>
              <a:rPr lang="zh-CN" altLang="zh-CN" dirty="0"/>
              <a:t>服务中的</a:t>
            </a:r>
            <a:r>
              <a:rPr lang="en-US" altLang="zh-CN" dirty="0" err="1"/>
              <a:t>HelloWorld</a:t>
            </a:r>
            <a:r>
              <a:rPr lang="en-US" altLang="zh-CN" dirty="0"/>
              <a:t>()</a:t>
            </a:r>
            <a:r>
              <a:rPr lang="zh-CN" altLang="zh-CN" dirty="0"/>
              <a:t>方法，返回“我是调用</a:t>
            </a:r>
            <a:r>
              <a:rPr lang="en-US" altLang="zh-CN" dirty="0"/>
              <a:t>Web</a:t>
            </a:r>
            <a:r>
              <a:rPr lang="zh-CN" altLang="zh-CN" dirty="0"/>
              <a:t>服务返回的数据！”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源程序：</a:t>
            </a:r>
            <a:r>
              <a:rPr lang="en-US" altLang="zh-CN" dirty="0" smtClean="0"/>
              <a:t>WebServiceTest.aspx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900525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zh-CN" dirty="0"/>
              <a:t>程序说明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13DA6F0-484C-4EDC-8165-4F55E3655A67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当单击“测试</a:t>
            </a:r>
            <a:r>
              <a:rPr lang="en-US" altLang="zh-CN" dirty="0"/>
              <a:t>Web</a:t>
            </a:r>
            <a:r>
              <a:rPr lang="zh-CN" altLang="zh-CN" dirty="0"/>
              <a:t>服务”按钮时，首先建立</a:t>
            </a:r>
            <a:r>
              <a:rPr lang="en-US" altLang="zh-CN" dirty="0" err="1"/>
              <a:t>WebServiceSoapClient</a:t>
            </a:r>
            <a:r>
              <a:rPr lang="zh-CN" altLang="zh-CN" dirty="0"/>
              <a:t>的实例</a:t>
            </a:r>
            <a:r>
              <a:rPr lang="en-US" altLang="zh-CN" dirty="0" err="1"/>
              <a:t>soapClient</a:t>
            </a:r>
            <a:r>
              <a:rPr lang="zh-CN" altLang="zh-CN" dirty="0"/>
              <a:t>，再调用</a:t>
            </a:r>
            <a:r>
              <a:rPr lang="en-US" altLang="zh-CN" dirty="0" err="1"/>
              <a:t>HelloWorld</a:t>
            </a:r>
            <a:r>
              <a:rPr lang="en-US" altLang="zh-CN" dirty="0"/>
              <a:t>()</a:t>
            </a:r>
            <a:r>
              <a:rPr lang="zh-CN" altLang="zh-CN" dirty="0"/>
              <a:t>方法返回数据并显示在</a:t>
            </a:r>
            <a:r>
              <a:rPr lang="en-US" altLang="zh-CN" dirty="0" err="1"/>
              <a:t>lblMsg</a:t>
            </a:r>
            <a:r>
              <a:rPr lang="zh-CN" altLang="zh-CN" dirty="0"/>
              <a:t>上。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581714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zh-CN" altLang="zh-CN" dirty="0"/>
              <a:t>实例</a:t>
            </a:r>
            <a:r>
              <a:rPr lang="en-US" altLang="zh-CN" dirty="0"/>
              <a:t>13-3  </a:t>
            </a:r>
            <a:r>
              <a:rPr lang="zh-CN" altLang="zh-CN" dirty="0"/>
              <a:t>运用基于</a:t>
            </a:r>
            <a:r>
              <a:rPr lang="en-US" altLang="zh-CN" dirty="0"/>
              <a:t>Web</a:t>
            </a:r>
            <a:r>
              <a:rPr lang="zh-CN" altLang="zh-CN" dirty="0"/>
              <a:t>服务的</a:t>
            </a:r>
            <a:r>
              <a:rPr lang="en-US" altLang="zh-CN" dirty="0" err="1"/>
              <a:t>AutoCompleteExtender</a:t>
            </a:r>
            <a:r>
              <a:rPr lang="zh-CN" altLang="zh-CN" dirty="0"/>
              <a:t>控件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13DA6F0-484C-4EDC-8165-4F55E3655A67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在本实例中，</a:t>
            </a:r>
            <a:r>
              <a:rPr lang="zh-CN" altLang="zh-CN" dirty="0" smtClean="0"/>
              <a:t>当</a:t>
            </a:r>
            <a:r>
              <a:rPr lang="zh-CN" altLang="zh-CN" dirty="0"/>
              <a:t>在文本框中输入字符</a:t>
            </a:r>
            <a:r>
              <a:rPr lang="en-US" altLang="zh-CN" dirty="0"/>
              <a:t>a</a:t>
            </a:r>
            <a:r>
              <a:rPr lang="zh-CN" altLang="zh-CN" dirty="0"/>
              <a:t>（也可输入其他内容）时，会自动呈现一个包含字符</a:t>
            </a:r>
            <a:r>
              <a:rPr lang="en-US" altLang="zh-CN" dirty="0"/>
              <a:t>a</a:t>
            </a:r>
            <a:r>
              <a:rPr lang="zh-CN" altLang="zh-CN" dirty="0"/>
              <a:t>的商品名列表，选择商品名</a:t>
            </a:r>
            <a:r>
              <a:rPr lang="en-US" altLang="zh-CN" dirty="0"/>
              <a:t>Ant</a:t>
            </a:r>
            <a:r>
              <a:rPr lang="zh-CN" altLang="zh-CN" dirty="0"/>
              <a:t>，单击“搜索”按钮显示该商品相关的信息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源程序</a:t>
            </a:r>
            <a:r>
              <a:rPr lang="zh-CN" altLang="zh-CN" dirty="0" smtClean="0"/>
              <a:t>：</a:t>
            </a:r>
            <a:r>
              <a:rPr lang="en-US" altLang="zh-CN" dirty="0"/>
              <a:t>SearchService.asmx</a:t>
            </a:r>
            <a:endParaRPr lang="en-US" altLang="zh-CN" dirty="0" smtClean="0"/>
          </a:p>
          <a:p>
            <a:r>
              <a:rPr lang="zh-CN" altLang="zh-CN" dirty="0"/>
              <a:t>源程序</a:t>
            </a:r>
            <a:r>
              <a:rPr lang="zh-CN" altLang="zh-CN" dirty="0" smtClean="0"/>
              <a:t>：</a:t>
            </a:r>
            <a:r>
              <a:rPr lang="en-US" altLang="zh-CN" dirty="0" err="1"/>
              <a:t>SearchService.cs</a:t>
            </a:r>
            <a:endParaRPr lang="zh-CN" altLang="zh-CN" dirty="0"/>
          </a:p>
          <a:p>
            <a:r>
              <a:rPr lang="zh-CN" altLang="zh-CN" dirty="0"/>
              <a:t>源程序：</a:t>
            </a:r>
            <a:r>
              <a:rPr lang="en-US" altLang="zh-CN" dirty="0"/>
              <a:t>Search.aspx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657192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zh-CN" dirty="0"/>
              <a:t>程序说明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13DA6F0-484C-4EDC-8165-4F55E3655A67}" type="slidenum">
              <a:rPr lang="zh-CN" altLang="en-US"/>
              <a:pPr/>
              <a:t>14</a:t>
            </a:fld>
            <a:endParaRPr lang="en-US" altLang="zh-CN"/>
          </a:p>
        </p:txBody>
      </p:sp>
      <p:sp>
        <p:nvSpPr>
          <p:cNvPr id="4208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由于建立的</a:t>
            </a:r>
            <a:r>
              <a:rPr lang="en-US" altLang="zh-CN" dirty="0"/>
              <a:t>Web</a:t>
            </a:r>
            <a:r>
              <a:rPr lang="zh-CN" altLang="zh-CN" dirty="0"/>
              <a:t>服务将被</a:t>
            </a:r>
            <a:r>
              <a:rPr lang="en-US" altLang="zh-CN" dirty="0"/>
              <a:t>Ajax</a:t>
            </a:r>
            <a:r>
              <a:rPr lang="zh-CN" altLang="zh-CN" dirty="0"/>
              <a:t>控件</a:t>
            </a:r>
            <a:r>
              <a:rPr lang="en-US" altLang="zh-CN" dirty="0" err="1"/>
              <a:t>AutoCompleteExtender</a:t>
            </a:r>
            <a:r>
              <a:rPr lang="zh-CN" altLang="zh-CN" dirty="0"/>
              <a:t>调用，因此，在</a:t>
            </a:r>
            <a:r>
              <a:rPr lang="en-US" altLang="zh-CN" dirty="0" err="1"/>
              <a:t>Search.cs</a:t>
            </a:r>
            <a:r>
              <a:rPr lang="zh-CN" altLang="zh-CN" dirty="0"/>
              <a:t>中定义</a:t>
            </a:r>
            <a:r>
              <a:rPr lang="en-US" altLang="zh-CN" dirty="0"/>
              <a:t>Web</a:t>
            </a:r>
            <a:r>
              <a:rPr lang="zh-CN" altLang="zh-CN" dirty="0"/>
              <a:t>服务类</a:t>
            </a:r>
            <a:r>
              <a:rPr lang="en-US" altLang="zh-CN" dirty="0"/>
              <a:t>Search</a:t>
            </a:r>
            <a:r>
              <a:rPr lang="zh-CN" altLang="zh-CN" dirty="0"/>
              <a:t>之前必须声明</a:t>
            </a:r>
            <a:r>
              <a:rPr lang="en-US" altLang="zh-CN" sz="2800" dirty="0"/>
              <a:t>[</a:t>
            </a:r>
            <a:r>
              <a:rPr lang="en-US" altLang="zh-CN" sz="2800" dirty="0" err="1"/>
              <a:t>System.Web.Script.Services.ScriptService</a:t>
            </a:r>
            <a:r>
              <a:rPr lang="en-US" altLang="zh-CN" sz="2800" dirty="0"/>
              <a:t>]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6459977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dirty="0"/>
              <a:t>13.2  WCF</a:t>
            </a:r>
            <a:r>
              <a:rPr lang="zh-CN" altLang="zh-CN" dirty="0"/>
              <a:t>服务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13DA6F0-484C-4EDC-8165-4F55E3655A67}" type="slidenum">
              <a:rPr lang="zh-CN" altLang="en-US"/>
              <a:pPr/>
              <a:t>15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WCF</a:t>
            </a:r>
            <a:r>
              <a:rPr lang="zh-CN" altLang="zh-CN" dirty="0"/>
              <a:t>为服务提供了运行时环境（</a:t>
            </a:r>
            <a:r>
              <a:rPr lang="en-US" altLang="zh-CN" dirty="0"/>
              <a:t>Runtime Environment</a:t>
            </a:r>
            <a:r>
              <a:rPr lang="zh-CN" altLang="zh-CN" dirty="0"/>
              <a:t>），使得开发者能够将</a:t>
            </a:r>
            <a:r>
              <a:rPr lang="en-US" altLang="zh-CN" dirty="0"/>
              <a:t>CLR</a:t>
            </a:r>
            <a:r>
              <a:rPr lang="zh-CN" altLang="zh-CN" dirty="0"/>
              <a:t>类型公开为服务，又能够以</a:t>
            </a:r>
            <a:r>
              <a:rPr lang="en-US" altLang="zh-CN" dirty="0"/>
              <a:t>CLR</a:t>
            </a:r>
            <a:r>
              <a:rPr lang="zh-CN" altLang="zh-CN" dirty="0"/>
              <a:t>类型的方式使用服务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是面向服务（</a:t>
            </a:r>
            <a:r>
              <a:rPr lang="en-US" altLang="zh-CN" dirty="0"/>
              <a:t>Service Oriented</a:t>
            </a:r>
            <a:r>
              <a:rPr lang="zh-CN" altLang="zh-CN" dirty="0"/>
              <a:t>）的应用程序新框架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目的</a:t>
            </a:r>
            <a:r>
              <a:rPr lang="zh-CN" altLang="zh-CN" dirty="0"/>
              <a:t>是为开发基于</a:t>
            </a:r>
            <a:r>
              <a:rPr lang="en-US" altLang="zh-CN" dirty="0"/>
              <a:t>SOA</a:t>
            </a:r>
            <a:r>
              <a:rPr lang="zh-CN" altLang="zh-CN" dirty="0"/>
              <a:t>的分布式系统提供可管理的方法，提供广泛的互操作性，并为服务定位提供直接的支持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可以与其</a:t>
            </a:r>
            <a:r>
              <a:rPr lang="zh-CN" altLang="zh-CN" dirty="0"/>
              <a:t>他</a:t>
            </a:r>
            <a:r>
              <a:rPr lang="en-US" altLang="zh-CN" dirty="0"/>
              <a:t>Web</a:t>
            </a:r>
            <a:r>
              <a:rPr lang="zh-CN" altLang="zh-CN" dirty="0"/>
              <a:t>服务平台进行互操作。</a:t>
            </a:r>
          </a:p>
        </p:txBody>
      </p:sp>
    </p:spTree>
    <p:extLst>
      <p:ext uri="{BB962C8B-B14F-4D97-AF65-F5344CB8AC3E}">
        <p14:creationId xmlns:p14="http://schemas.microsoft.com/office/powerpoint/2010/main" val="282576323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88640"/>
            <a:ext cx="8153400" cy="990600"/>
          </a:xfrm>
        </p:spPr>
        <p:txBody>
          <a:bodyPr>
            <a:normAutofit/>
          </a:bodyPr>
          <a:lstStyle/>
          <a:p>
            <a:pPr algn="just"/>
            <a:r>
              <a:rPr lang="en-US" altLang="zh-CN" dirty="0"/>
              <a:t>13.2  WCF</a:t>
            </a:r>
            <a:r>
              <a:rPr lang="zh-CN" altLang="zh-CN" dirty="0" smtClean="0"/>
              <a:t>服务</a:t>
            </a:r>
            <a:r>
              <a:rPr lang="zh-CN" altLang="en-US" dirty="0" smtClean="0"/>
              <a:t>（续）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645B555-5B7E-4B76-8ECA-0CBE36CC3FC9}" type="slidenum">
              <a:rPr lang="zh-CN" altLang="en-US"/>
              <a:pPr/>
              <a:t>16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.NET </a:t>
            </a:r>
            <a:r>
              <a:rPr lang="en-US" altLang="zh-CN" dirty="0" smtClean="0"/>
              <a:t>Framework 4.5</a:t>
            </a:r>
            <a:r>
              <a:rPr lang="zh-CN" altLang="zh-CN" dirty="0" smtClean="0"/>
              <a:t>中</a:t>
            </a:r>
            <a:r>
              <a:rPr lang="zh-CN" altLang="zh-CN" dirty="0"/>
              <a:t>的</a:t>
            </a:r>
            <a:r>
              <a:rPr lang="en-US" altLang="zh-CN" dirty="0"/>
              <a:t>WCF</a:t>
            </a:r>
            <a:r>
              <a:rPr lang="zh-CN" altLang="zh-CN" dirty="0"/>
              <a:t>构建于</a:t>
            </a:r>
            <a:r>
              <a:rPr lang="en-US" altLang="zh-CN" dirty="0"/>
              <a:t>.NET Framework 3.0</a:t>
            </a:r>
            <a:r>
              <a:rPr lang="zh-CN" altLang="zh-CN" dirty="0"/>
              <a:t>的基础之上，将以</a:t>
            </a:r>
            <a:r>
              <a:rPr lang="en-US" altLang="zh-CN" dirty="0"/>
              <a:t>Web</a:t>
            </a:r>
            <a:r>
              <a:rPr lang="zh-CN" altLang="zh-CN" dirty="0"/>
              <a:t>为中心的通信、</a:t>
            </a:r>
            <a:r>
              <a:rPr lang="en-US" altLang="zh-CN" dirty="0"/>
              <a:t>SOAP</a:t>
            </a:r>
            <a:r>
              <a:rPr lang="zh-CN" altLang="zh-CN" dirty="0"/>
              <a:t>和</a:t>
            </a:r>
            <a:r>
              <a:rPr lang="en-US" altLang="zh-CN" dirty="0"/>
              <a:t>WS-I</a:t>
            </a:r>
            <a:r>
              <a:rPr lang="zh-CN" altLang="zh-CN" dirty="0"/>
              <a:t>标准组合到了一个服务堆栈和对象模型中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必须托管在宿主程序中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支持多种</a:t>
            </a:r>
            <a:r>
              <a:rPr lang="zh-CN" altLang="zh-CN" dirty="0" smtClean="0"/>
              <a:t>通信协议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包含在一个单独的程序集</a:t>
            </a:r>
            <a:r>
              <a:rPr lang="en-US" altLang="zh-CN" dirty="0"/>
              <a:t>System.ServiceModel.dll</a:t>
            </a:r>
            <a:r>
              <a:rPr lang="zh-CN" altLang="zh-CN" dirty="0"/>
              <a:t>中，命名空间为</a:t>
            </a:r>
            <a:r>
              <a:rPr lang="en-US" altLang="zh-CN" dirty="0" err="1"/>
              <a:t>System.ServiceModel</a:t>
            </a:r>
            <a:r>
              <a:rPr lang="zh-CN" altLang="zh-CN" dirty="0"/>
              <a:t>。</a:t>
            </a:r>
            <a:endParaRPr lang="en-US" altLang="zh-CN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dirty="0"/>
              <a:t>13.2.1  </a:t>
            </a:r>
            <a:r>
              <a:rPr lang="zh-CN" altLang="zh-CN" dirty="0"/>
              <a:t>建立</a:t>
            </a:r>
            <a:r>
              <a:rPr lang="en-US" altLang="zh-CN" dirty="0"/>
              <a:t>WCF</a:t>
            </a:r>
            <a:r>
              <a:rPr lang="zh-CN" altLang="zh-CN" dirty="0"/>
              <a:t>服务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69DB6C2-FD94-41D7-8F43-C1085C9034DF}" type="slidenum">
              <a:rPr lang="zh-CN" altLang="en-US"/>
              <a:pPr/>
              <a:t>17</a:t>
            </a:fld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建立时，需</a:t>
            </a:r>
            <a:r>
              <a:rPr lang="zh-CN" altLang="zh-CN" dirty="0" smtClean="0"/>
              <a:t>要</a:t>
            </a:r>
            <a:r>
              <a:rPr lang="zh-CN" altLang="zh-CN" dirty="0"/>
              <a:t>建立服务接口文件和服务逻辑处理文件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模板有</a:t>
            </a:r>
            <a:r>
              <a:rPr lang="en-US" altLang="zh-CN" dirty="0"/>
              <a:t>WCF</a:t>
            </a:r>
            <a:r>
              <a:rPr lang="zh-CN" altLang="zh-CN" dirty="0"/>
              <a:t>服务网站模板和</a:t>
            </a:r>
            <a:r>
              <a:rPr lang="en-US" altLang="zh-CN" dirty="0"/>
              <a:t>WCF</a:t>
            </a:r>
            <a:r>
              <a:rPr lang="zh-CN" altLang="zh-CN" dirty="0"/>
              <a:t>服务模板。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zh-CN" dirty="0"/>
              <a:t>实例</a:t>
            </a:r>
            <a:r>
              <a:rPr lang="en-US" altLang="zh-CN" dirty="0"/>
              <a:t>13-4  </a:t>
            </a:r>
            <a:r>
              <a:rPr lang="zh-CN" altLang="zh-CN" dirty="0"/>
              <a:t>建立</a:t>
            </a:r>
            <a:r>
              <a:rPr lang="en-US" altLang="zh-CN" dirty="0"/>
              <a:t>WCF</a:t>
            </a:r>
            <a:r>
              <a:rPr lang="zh-CN" altLang="zh-CN" dirty="0"/>
              <a:t>服务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69DB6C2-FD94-41D7-8F43-C1085C9034DF}" type="slidenum">
              <a:rPr lang="zh-CN" altLang="en-US"/>
              <a:pPr/>
              <a:t>18</a:t>
            </a:fld>
            <a:endParaRPr lang="en-US" altLang="zh-CN"/>
          </a:p>
        </p:txBody>
      </p:sp>
      <p:sp>
        <p:nvSpPr>
          <p:cNvPr id="5529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本实例建立两个整数加减运算的</a:t>
            </a:r>
            <a:r>
              <a:rPr lang="en-US" altLang="zh-CN" dirty="0"/>
              <a:t>WCF</a:t>
            </a:r>
            <a:r>
              <a:rPr lang="zh-CN" altLang="zh-CN" dirty="0"/>
              <a:t>服务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源程序：</a:t>
            </a:r>
            <a:r>
              <a:rPr lang="en-US" altLang="zh-CN" dirty="0" err="1" smtClean="0"/>
              <a:t>Cal.svc</a:t>
            </a:r>
            <a:endParaRPr lang="en-US" altLang="zh-CN" dirty="0" smtClean="0"/>
          </a:p>
          <a:p>
            <a:r>
              <a:rPr lang="zh-CN" altLang="zh-CN" dirty="0"/>
              <a:t>源程序：</a:t>
            </a:r>
            <a:r>
              <a:rPr lang="en-US" altLang="zh-CN" dirty="0" err="1" smtClean="0"/>
              <a:t>ICal.cs</a:t>
            </a:r>
            <a:endParaRPr lang="en-US" altLang="zh-CN" dirty="0" smtClean="0"/>
          </a:p>
          <a:p>
            <a:r>
              <a:rPr lang="zh-CN" altLang="zh-CN" dirty="0"/>
              <a:t>源程序：</a:t>
            </a:r>
            <a:r>
              <a:rPr lang="en-US" altLang="zh-CN" dirty="0" err="1"/>
              <a:t>Cal.cs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13343455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zh-CN" dirty="0"/>
              <a:t>程序说明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D9DCF23-551B-47D4-8606-DC3340036823}" type="slidenum">
              <a:rPr lang="zh-CN" altLang="en-US"/>
              <a:pPr/>
              <a:t>19</a:t>
            </a:fld>
            <a:endParaRPr lang="en-US" altLang="zh-CN"/>
          </a:p>
        </p:txBody>
      </p:sp>
      <p:sp>
        <p:nvSpPr>
          <p:cNvPr id="5539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/>
              <a:t>ICal.cs</a:t>
            </a:r>
            <a:r>
              <a:rPr lang="zh-CN" altLang="zh-CN" dirty="0"/>
              <a:t>文件中的</a:t>
            </a:r>
            <a:r>
              <a:rPr lang="en-US" altLang="zh-CN" dirty="0"/>
              <a:t>[</a:t>
            </a:r>
            <a:r>
              <a:rPr lang="en-US" altLang="zh-CN" dirty="0" err="1"/>
              <a:t>ServiceContract</a:t>
            </a:r>
            <a:r>
              <a:rPr lang="en-US" altLang="zh-CN" dirty="0"/>
              <a:t>]</a:t>
            </a:r>
            <a:r>
              <a:rPr lang="zh-CN" altLang="zh-CN" dirty="0"/>
              <a:t>和</a:t>
            </a:r>
            <a:r>
              <a:rPr lang="en-US" altLang="zh-CN" dirty="0"/>
              <a:t>[</a:t>
            </a:r>
            <a:r>
              <a:rPr lang="en-US" altLang="zh-CN" dirty="0" err="1"/>
              <a:t>OperationContract</a:t>
            </a:r>
            <a:r>
              <a:rPr lang="en-US" altLang="zh-CN" dirty="0"/>
              <a:t>]</a:t>
            </a:r>
            <a:r>
              <a:rPr lang="zh-CN" altLang="zh-CN" dirty="0"/>
              <a:t>通常称为用于定义服务操作的服务契约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[</a:t>
            </a:r>
            <a:r>
              <a:rPr lang="en-US" altLang="zh-CN" dirty="0" err="1"/>
              <a:t>ServiceContract</a:t>
            </a:r>
            <a:r>
              <a:rPr lang="en-US" altLang="zh-CN" dirty="0"/>
              <a:t>]</a:t>
            </a:r>
            <a:r>
              <a:rPr lang="zh-CN" altLang="zh-CN" dirty="0"/>
              <a:t>用在类或者结构上，用于表示该类或者结构能够被远程</a:t>
            </a:r>
            <a:r>
              <a:rPr lang="zh-CN" altLang="zh-CN" dirty="0" smtClean="0"/>
              <a:t>调用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[</a:t>
            </a:r>
            <a:r>
              <a:rPr lang="en-US" altLang="zh-CN" dirty="0" err="1"/>
              <a:t>OperationContract</a:t>
            </a:r>
            <a:r>
              <a:rPr lang="en-US" altLang="zh-CN" dirty="0"/>
              <a:t>]</a:t>
            </a:r>
            <a:r>
              <a:rPr lang="zh-CN" altLang="zh-CN" dirty="0"/>
              <a:t>用在类中的方法上，用于表示该方法可被远程调用。除服务契约外，</a:t>
            </a:r>
            <a:r>
              <a:rPr lang="en-US" altLang="zh-CN" dirty="0"/>
              <a:t>WCF</a:t>
            </a:r>
            <a:r>
              <a:rPr lang="zh-CN" altLang="zh-CN" dirty="0"/>
              <a:t>中的契约还包括用于自定义数据结构的数据契约、用于自定义错误的异常契约和用于控制消息格式的消息契约。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本章要点：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A33CAEA-BBB2-441D-AF3A-C3DAAB080F7F}" type="slidenum">
              <a:rPr lang="zh-CN" altLang="en-US" smtClean="0"/>
              <a:pPr/>
              <a:t>2</a:t>
            </a:fld>
            <a:endParaRPr lang="en-US" altLang="zh-CN" dirty="0"/>
          </a:p>
        </p:txBody>
      </p:sp>
      <p:sp>
        <p:nvSpPr>
          <p:cNvPr id="407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981200"/>
            <a:ext cx="7918450" cy="4114800"/>
          </a:xfrm>
        </p:spPr>
        <p:txBody>
          <a:bodyPr>
            <a:normAutofit/>
          </a:bodyPr>
          <a:lstStyle/>
          <a:p>
            <a:pPr lvl="0"/>
            <a:r>
              <a:rPr lang="zh-CN" altLang="zh-CN" dirty="0"/>
              <a:t>了解</a:t>
            </a:r>
            <a:r>
              <a:rPr lang="en-US" altLang="zh-CN" dirty="0"/>
              <a:t>Web</a:t>
            </a:r>
            <a:r>
              <a:rPr lang="zh-CN" altLang="zh-CN" dirty="0"/>
              <a:t>服务和</a:t>
            </a:r>
            <a:r>
              <a:rPr lang="en-US" altLang="zh-CN" dirty="0"/>
              <a:t>WCF</a:t>
            </a:r>
            <a:r>
              <a:rPr lang="zh-CN" altLang="zh-CN" dirty="0"/>
              <a:t>服务。</a:t>
            </a:r>
          </a:p>
          <a:p>
            <a:pPr lvl="0"/>
            <a:r>
              <a:rPr lang="zh-CN" altLang="zh-CN" dirty="0"/>
              <a:t>掌握建立</a:t>
            </a:r>
            <a:r>
              <a:rPr lang="en-US" altLang="zh-CN" dirty="0"/>
              <a:t>ASP.NET Web</a:t>
            </a:r>
            <a:r>
              <a:rPr lang="zh-CN" altLang="zh-CN" dirty="0"/>
              <a:t>服务和</a:t>
            </a:r>
            <a:r>
              <a:rPr lang="en-US" altLang="zh-CN" dirty="0"/>
              <a:t>WCF</a:t>
            </a:r>
            <a:r>
              <a:rPr lang="zh-CN" altLang="zh-CN" dirty="0"/>
              <a:t>服务的方法。</a:t>
            </a:r>
          </a:p>
          <a:p>
            <a:r>
              <a:rPr lang="zh-CN" altLang="zh-CN" dirty="0"/>
              <a:t>掌握使用</a:t>
            </a:r>
            <a:r>
              <a:rPr lang="en-US" altLang="zh-CN" dirty="0"/>
              <a:t>ASP.NET Web</a:t>
            </a:r>
            <a:r>
              <a:rPr lang="zh-CN" altLang="zh-CN" dirty="0"/>
              <a:t>服务和</a:t>
            </a:r>
            <a:r>
              <a:rPr lang="en-US" altLang="zh-CN" dirty="0"/>
              <a:t>WCF</a:t>
            </a:r>
            <a:r>
              <a:rPr lang="zh-CN" altLang="zh-CN" dirty="0"/>
              <a:t>服务的方法。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zh-CN" dirty="0"/>
              <a:t>13.2.2  </a:t>
            </a:r>
            <a:r>
              <a:rPr lang="zh-CN" altLang="zh-CN" dirty="0"/>
              <a:t>调用</a:t>
            </a:r>
            <a:r>
              <a:rPr lang="en-US" altLang="zh-CN" dirty="0"/>
              <a:t>WCF</a:t>
            </a:r>
            <a:r>
              <a:rPr lang="zh-CN" altLang="zh-CN" dirty="0"/>
              <a:t>服务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5348330-196B-440E-AFF9-1470DEA7853A}" type="slidenum">
              <a:rPr lang="zh-CN" altLang="en-US"/>
              <a:pPr/>
              <a:t>20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通过添加服务引用就可以在其他应用程序中调用建立的</a:t>
            </a:r>
            <a:r>
              <a:rPr lang="en-US" altLang="zh-CN" dirty="0"/>
              <a:t>WCF</a:t>
            </a:r>
            <a:r>
              <a:rPr lang="zh-CN" altLang="zh-CN" dirty="0"/>
              <a:t>服务。</a:t>
            </a:r>
            <a:endParaRPr lang="en-US" altLang="zh-CN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zh-CN" dirty="0"/>
              <a:t>实例</a:t>
            </a:r>
            <a:r>
              <a:rPr lang="en-US" altLang="zh-CN" dirty="0"/>
              <a:t>13-5  </a:t>
            </a:r>
            <a:r>
              <a:rPr lang="zh-CN" altLang="zh-CN" dirty="0"/>
              <a:t>调用</a:t>
            </a:r>
            <a:r>
              <a:rPr lang="en-US" altLang="zh-CN" dirty="0"/>
              <a:t>WCF</a:t>
            </a:r>
            <a:r>
              <a:rPr lang="zh-CN" altLang="zh-CN" dirty="0"/>
              <a:t>服务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21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本实例调用实例</a:t>
            </a:r>
            <a:r>
              <a:rPr lang="en-US" altLang="zh-CN" dirty="0"/>
              <a:t>13-4</a:t>
            </a:r>
            <a:r>
              <a:rPr lang="zh-CN" altLang="zh-CN" dirty="0"/>
              <a:t>建立的</a:t>
            </a:r>
            <a:r>
              <a:rPr lang="en-US" altLang="zh-CN" dirty="0"/>
              <a:t>WCF</a:t>
            </a:r>
            <a:r>
              <a:rPr lang="zh-CN" altLang="zh-CN" dirty="0"/>
              <a:t>服务实现整数的加减运算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源程序：</a:t>
            </a:r>
            <a:r>
              <a:rPr lang="en-US" altLang="zh-CN" dirty="0" smtClean="0"/>
              <a:t>WcfCal.aspx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925298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zh-CN" dirty="0"/>
              <a:t>程序说明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22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zh-CN" altLang="zh-CN" dirty="0"/>
              <a:t>要调用</a:t>
            </a:r>
            <a:r>
              <a:rPr lang="en-US" altLang="zh-CN" dirty="0"/>
              <a:t>WCF</a:t>
            </a:r>
            <a:r>
              <a:rPr lang="zh-CN" altLang="zh-CN" dirty="0"/>
              <a:t>服务</a:t>
            </a:r>
            <a:r>
              <a:rPr lang="en-US" altLang="zh-CN" dirty="0"/>
              <a:t>Cal</a:t>
            </a:r>
            <a:r>
              <a:rPr lang="zh-CN" altLang="zh-CN" dirty="0"/>
              <a:t>，首先应建立一个</a:t>
            </a:r>
            <a:r>
              <a:rPr lang="en-US" altLang="zh-CN" dirty="0" err="1"/>
              <a:t>CalClient</a:t>
            </a:r>
            <a:r>
              <a:rPr lang="zh-CN" altLang="zh-CN" dirty="0"/>
              <a:t>类对象，然后就可以调用</a:t>
            </a:r>
            <a:r>
              <a:rPr lang="en-US" altLang="zh-CN" dirty="0"/>
              <a:t>WCF</a:t>
            </a:r>
            <a:r>
              <a:rPr lang="zh-CN" altLang="zh-CN" dirty="0"/>
              <a:t>服务</a:t>
            </a:r>
            <a:r>
              <a:rPr lang="en-US" altLang="zh-CN" dirty="0"/>
              <a:t>Cal</a:t>
            </a:r>
            <a:r>
              <a:rPr lang="zh-CN" altLang="zh-CN" dirty="0"/>
              <a:t>中定义的方法。本例建立了</a:t>
            </a:r>
            <a:r>
              <a:rPr lang="en-US" altLang="zh-CN" dirty="0" err="1"/>
              <a:t>CalClient</a:t>
            </a:r>
            <a:r>
              <a:rPr lang="zh-CN" altLang="zh-CN" dirty="0"/>
              <a:t>类对象的实例</a:t>
            </a:r>
            <a:r>
              <a:rPr lang="en-US" altLang="zh-CN" dirty="0" err="1"/>
              <a:t>calClient</a:t>
            </a:r>
            <a:r>
              <a:rPr lang="zh-CN" altLang="zh-CN" dirty="0"/>
              <a:t>。</a:t>
            </a:r>
          </a:p>
          <a:p>
            <a:r>
              <a:rPr lang="zh-CN" altLang="zh-CN" dirty="0"/>
              <a:t>当单击“加”按钮时，调用</a:t>
            </a:r>
            <a:r>
              <a:rPr lang="en-US" altLang="zh-CN" dirty="0" err="1"/>
              <a:t>calClient</a:t>
            </a:r>
            <a:r>
              <a:rPr lang="zh-CN" altLang="zh-CN" dirty="0"/>
              <a:t>的</a:t>
            </a:r>
            <a:r>
              <a:rPr lang="en-US" altLang="zh-CN" dirty="0"/>
              <a:t>Add()</a:t>
            </a:r>
            <a:r>
              <a:rPr lang="zh-CN" altLang="zh-CN" dirty="0"/>
              <a:t>方法返回计算结果并在</a:t>
            </a:r>
            <a:r>
              <a:rPr lang="en-US" altLang="zh-CN" dirty="0" err="1"/>
              <a:t>lblResult</a:t>
            </a:r>
            <a:r>
              <a:rPr lang="zh-CN" altLang="zh-CN" dirty="0"/>
              <a:t>中显示加法运算式。</a:t>
            </a:r>
          </a:p>
          <a:p>
            <a:r>
              <a:rPr lang="zh-CN" altLang="zh-CN" dirty="0"/>
              <a:t>当单击“减”按钮时，调用</a:t>
            </a:r>
            <a:r>
              <a:rPr lang="en-US" altLang="zh-CN" dirty="0" err="1"/>
              <a:t>calClient</a:t>
            </a:r>
            <a:r>
              <a:rPr lang="zh-CN" altLang="zh-CN" dirty="0"/>
              <a:t>的</a:t>
            </a:r>
            <a:r>
              <a:rPr lang="en-US" altLang="zh-CN" dirty="0"/>
              <a:t>Subtract()</a:t>
            </a:r>
            <a:r>
              <a:rPr lang="zh-CN" altLang="zh-CN" dirty="0"/>
              <a:t>方法返回计算结果并在</a:t>
            </a:r>
            <a:r>
              <a:rPr lang="en-US" altLang="zh-CN" dirty="0" err="1"/>
              <a:t>lblResult</a:t>
            </a:r>
            <a:r>
              <a:rPr lang="zh-CN" altLang="zh-CN" dirty="0"/>
              <a:t>中显示减法运算式。</a:t>
            </a:r>
          </a:p>
          <a:p>
            <a:r>
              <a:rPr lang="zh-CN" altLang="zh-CN" dirty="0"/>
              <a:t>使用</a:t>
            </a:r>
            <a:r>
              <a:rPr lang="en-US" altLang="zh-CN" dirty="0"/>
              <a:t>WCF</a:t>
            </a:r>
            <a:r>
              <a:rPr lang="zh-CN" altLang="zh-CN" dirty="0"/>
              <a:t>服务后，要调用</a:t>
            </a:r>
            <a:r>
              <a:rPr lang="en-US" altLang="zh-CN" dirty="0"/>
              <a:t>Close()</a:t>
            </a:r>
            <a:r>
              <a:rPr lang="zh-CN" altLang="zh-CN" dirty="0"/>
              <a:t>方法关闭，如果在关闭后要继续使用，可以调用</a:t>
            </a:r>
            <a:r>
              <a:rPr lang="en-US" altLang="zh-CN" dirty="0"/>
              <a:t>Open()</a:t>
            </a:r>
            <a:r>
              <a:rPr lang="zh-CN" altLang="zh-CN" dirty="0"/>
              <a:t>方法打开。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b="1" dirty="0"/>
              <a:t>13.3  </a:t>
            </a:r>
            <a:r>
              <a:rPr lang="zh-CN" altLang="zh-CN" sz="3200" b="1" dirty="0"/>
              <a:t>小结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23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使</a:t>
            </a:r>
            <a:r>
              <a:rPr lang="zh-CN" altLang="zh-CN" dirty="0" smtClean="0"/>
              <a:t>用</a:t>
            </a:r>
            <a:r>
              <a:rPr lang="en-US" altLang="zh-CN" dirty="0"/>
              <a:t>Web</a:t>
            </a:r>
            <a:r>
              <a:rPr lang="zh-CN" altLang="zh-CN" dirty="0"/>
              <a:t>服务能实现数据重用和软件重用，这为建立分布式系统提供了方便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VSC 2017</a:t>
            </a:r>
            <a:r>
              <a:rPr lang="zh-CN" altLang="zh-CN" dirty="0" smtClean="0"/>
              <a:t>提供</a:t>
            </a:r>
            <a:r>
              <a:rPr lang="zh-CN" altLang="zh-CN" dirty="0"/>
              <a:t>的</a:t>
            </a:r>
            <a:r>
              <a:rPr lang="en-US" altLang="zh-CN" dirty="0"/>
              <a:t>Web</a:t>
            </a:r>
            <a:r>
              <a:rPr lang="zh-CN" altLang="zh-CN" dirty="0"/>
              <a:t>服务模板为建立和调用</a:t>
            </a:r>
            <a:r>
              <a:rPr lang="en-US" altLang="zh-CN" dirty="0"/>
              <a:t>ASP.NET Web</a:t>
            </a:r>
            <a:r>
              <a:rPr lang="zh-CN" altLang="zh-CN" dirty="0"/>
              <a:t>服务提供了便捷途径。</a:t>
            </a:r>
            <a:endParaRPr lang="en-US" altLang="zh-CN" dirty="0" smtClean="0"/>
          </a:p>
          <a:p>
            <a:r>
              <a:rPr lang="en-US" altLang="zh-CN" dirty="0"/>
              <a:t>WCF</a:t>
            </a:r>
            <a:r>
              <a:rPr lang="zh-CN" altLang="zh-CN" dirty="0"/>
              <a:t>是面向服务的应用程序新框架，目的是为开发基于</a:t>
            </a:r>
            <a:r>
              <a:rPr lang="en-US" altLang="zh-CN" dirty="0"/>
              <a:t>SOA</a:t>
            </a:r>
            <a:r>
              <a:rPr lang="zh-CN" altLang="zh-CN" dirty="0"/>
              <a:t>的分布式系统提供可管理的方法，提供广泛的</a:t>
            </a:r>
            <a:r>
              <a:rPr lang="zh-CN" altLang="zh-CN" dirty="0" smtClean="0"/>
              <a:t>互操作性。</a:t>
            </a:r>
            <a:endParaRPr lang="en-US" altLang="zh-CN" dirty="0" smtClean="0"/>
          </a:p>
          <a:p>
            <a:r>
              <a:rPr lang="zh-CN" altLang="zh-CN" dirty="0" smtClean="0"/>
              <a:t>建立</a:t>
            </a:r>
            <a:r>
              <a:rPr lang="en-US" altLang="zh-CN" dirty="0"/>
              <a:t>WCF</a:t>
            </a:r>
            <a:r>
              <a:rPr lang="zh-CN" altLang="zh-CN" dirty="0"/>
              <a:t>服务可使用</a:t>
            </a:r>
            <a:r>
              <a:rPr lang="en-US" altLang="zh-CN" dirty="0"/>
              <a:t>WCF</a:t>
            </a:r>
            <a:r>
              <a:rPr lang="zh-CN" altLang="zh-CN" dirty="0"/>
              <a:t>服务网站模板和</a:t>
            </a:r>
            <a:r>
              <a:rPr lang="en-US" altLang="zh-CN" dirty="0"/>
              <a:t>WCF</a:t>
            </a:r>
            <a:r>
              <a:rPr lang="zh-CN" altLang="zh-CN" dirty="0"/>
              <a:t>服务模板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在建立时，需要建立服务定义文件、服务接口文件和服务逻辑处理文件。</a:t>
            </a:r>
            <a:endParaRPr lang="en-US" altLang="zh-CN" dirty="0" smtClean="0"/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96026639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768A38C-12F7-4EB3-BD85-4AA09E41D932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4177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hlinkClick r:id="rId2" action="ppaction://hlinksldjump"/>
              </a:rPr>
              <a:t>13.1  Web</a:t>
            </a:r>
            <a:r>
              <a:rPr lang="zh-CN" altLang="zh-CN" dirty="0">
                <a:hlinkClick r:id="rId2" action="ppaction://hlinksldjump"/>
              </a:rPr>
              <a:t>服务</a:t>
            </a:r>
            <a:endParaRPr lang="zh-CN" altLang="zh-CN" dirty="0"/>
          </a:p>
          <a:p>
            <a:pPr lvl="1"/>
            <a:r>
              <a:rPr lang="en-US" altLang="zh-CN" dirty="0">
                <a:hlinkClick r:id="rId2" action="ppaction://hlinksldjump"/>
              </a:rPr>
              <a:t>13.1.1  Web</a:t>
            </a:r>
            <a:r>
              <a:rPr lang="zh-CN" altLang="zh-CN" dirty="0">
                <a:hlinkClick r:id="rId2" action="ppaction://hlinksldjump"/>
              </a:rPr>
              <a:t>服务概述</a:t>
            </a:r>
            <a:endParaRPr lang="zh-CN" altLang="zh-CN" dirty="0"/>
          </a:p>
          <a:p>
            <a:pPr lvl="1"/>
            <a:r>
              <a:rPr lang="en-US" altLang="zh-CN" dirty="0">
                <a:hlinkClick r:id="rId3" action="ppaction://hlinksldjump"/>
              </a:rPr>
              <a:t>13.1.2  </a:t>
            </a:r>
            <a:r>
              <a:rPr lang="zh-CN" altLang="zh-CN" dirty="0">
                <a:hlinkClick r:id="rId3" action="ppaction://hlinksldjump"/>
              </a:rPr>
              <a:t>建立</a:t>
            </a:r>
            <a:r>
              <a:rPr lang="en-US" altLang="zh-CN" dirty="0">
                <a:hlinkClick r:id="rId3" action="ppaction://hlinksldjump"/>
              </a:rPr>
              <a:t>ASP.NET Web</a:t>
            </a:r>
            <a:r>
              <a:rPr lang="zh-CN" altLang="zh-CN" dirty="0">
                <a:hlinkClick r:id="rId3" action="ppaction://hlinksldjump"/>
              </a:rPr>
              <a:t>服务</a:t>
            </a:r>
            <a:endParaRPr lang="zh-CN" altLang="zh-CN" dirty="0"/>
          </a:p>
          <a:p>
            <a:pPr lvl="1"/>
            <a:r>
              <a:rPr lang="en-US" altLang="zh-CN" dirty="0">
                <a:hlinkClick r:id="rId4" action="ppaction://hlinksldjump"/>
              </a:rPr>
              <a:t>13.1.3  </a:t>
            </a:r>
            <a:r>
              <a:rPr lang="zh-CN" altLang="zh-CN" dirty="0">
                <a:hlinkClick r:id="rId4" action="ppaction://hlinksldjump"/>
              </a:rPr>
              <a:t>调用</a:t>
            </a:r>
            <a:r>
              <a:rPr lang="en-US" altLang="zh-CN" dirty="0">
                <a:hlinkClick r:id="rId4" action="ppaction://hlinksldjump"/>
              </a:rPr>
              <a:t>ASP.NET Web</a:t>
            </a:r>
            <a:r>
              <a:rPr lang="zh-CN" altLang="zh-CN" dirty="0">
                <a:hlinkClick r:id="rId4" action="ppaction://hlinksldjump"/>
              </a:rPr>
              <a:t>服务</a:t>
            </a:r>
            <a:endParaRPr lang="zh-CN" altLang="zh-CN" dirty="0"/>
          </a:p>
          <a:p>
            <a:r>
              <a:rPr lang="en-US" altLang="zh-CN" dirty="0">
                <a:hlinkClick r:id="rId5" action="ppaction://hlinksldjump"/>
              </a:rPr>
              <a:t>13.2  WCF</a:t>
            </a:r>
            <a:r>
              <a:rPr lang="zh-CN" altLang="zh-CN" dirty="0">
                <a:hlinkClick r:id="rId5" action="ppaction://hlinksldjump"/>
              </a:rPr>
              <a:t>服务</a:t>
            </a:r>
            <a:endParaRPr lang="zh-CN" altLang="zh-CN" dirty="0"/>
          </a:p>
          <a:p>
            <a:pPr lvl="1"/>
            <a:r>
              <a:rPr lang="en-US" altLang="zh-CN" dirty="0">
                <a:hlinkClick r:id="rId6" action="ppaction://hlinksldjump"/>
              </a:rPr>
              <a:t>13.2.1  </a:t>
            </a:r>
            <a:r>
              <a:rPr lang="zh-CN" altLang="zh-CN" dirty="0">
                <a:hlinkClick r:id="rId6" action="ppaction://hlinksldjump"/>
              </a:rPr>
              <a:t>建立</a:t>
            </a:r>
            <a:r>
              <a:rPr lang="en-US" altLang="zh-CN" dirty="0">
                <a:hlinkClick r:id="rId6" action="ppaction://hlinksldjump"/>
              </a:rPr>
              <a:t>WCF</a:t>
            </a:r>
            <a:r>
              <a:rPr lang="zh-CN" altLang="zh-CN" dirty="0">
                <a:hlinkClick r:id="rId6" action="ppaction://hlinksldjump"/>
              </a:rPr>
              <a:t>服务</a:t>
            </a:r>
            <a:r>
              <a:rPr lang="en-US" altLang="zh-CN" dirty="0"/>
              <a:t>	</a:t>
            </a:r>
            <a:endParaRPr lang="zh-CN" altLang="zh-CN" dirty="0"/>
          </a:p>
          <a:p>
            <a:pPr lvl="1"/>
            <a:r>
              <a:rPr lang="en-US" altLang="zh-CN" dirty="0">
                <a:hlinkClick r:id="rId7" action="ppaction://hlinksldjump"/>
              </a:rPr>
              <a:t>13.2.2  </a:t>
            </a:r>
            <a:r>
              <a:rPr lang="zh-CN" altLang="zh-CN" dirty="0">
                <a:hlinkClick r:id="rId7" action="ppaction://hlinksldjump"/>
              </a:rPr>
              <a:t>调用</a:t>
            </a:r>
            <a:r>
              <a:rPr lang="en-US" altLang="zh-CN" dirty="0">
                <a:hlinkClick r:id="rId7" action="ppaction://hlinksldjump"/>
              </a:rPr>
              <a:t>WCF</a:t>
            </a:r>
            <a:r>
              <a:rPr lang="zh-CN" altLang="zh-CN" dirty="0">
                <a:hlinkClick r:id="rId7" action="ppaction://hlinksldjump"/>
              </a:rPr>
              <a:t>服务</a:t>
            </a:r>
            <a:endParaRPr lang="zh-CN" altLang="zh-CN" dirty="0"/>
          </a:p>
          <a:p>
            <a:r>
              <a:rPr lang="en-US" altLang="zh-CN" dirty="0">
                <a:hlinkClick r:id="rId8" action="ppaction://hlinksldjump"/>
              </a:rPr>
              <a:t>13.3  </a:t>
            </a:r>
            <a:r>
              <a:rPr lang="zh-CN" altLang="zh-CN" dirty="0">
                <a:hlinkClick r:id="rId8" action="ppaction://hlinksldjump"/>
              </a:rPr>
              <a:t>小结</a:t>
            </a:r>
            <a:endParaRPr lang="zh-CN" altLang="zh-CN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13.1.1  Web</a:t>
            </a:r>
            <a:r>
              <a:rPr lang="zh-CN" altLang="zh-CN" dirty="0"/>
              <a:t>服务概述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768A38C-12F7-4EB3-BD85-4AA09E41D932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4177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zh-CN" dirty="0" smtClean="0"/>
              <a:t>通过</a:t>
            </a:r>
            <a:r>
              <a:rPr lang="zh-CN" altLang="zh-CN" dirty="0"/>
              <a:t>调用</a:t>
            </a:r>
            <a:r>
              <a:rPr lang="en-US" altLang="zh-CN" dirty="0"/>
              <a:t>Web</a:t>
            </a:r>
            <a:r>
              <a:rPr lang="zh-CN" altLang="zh-CN" dirty="0"/>
              <a:t>服务，</a:t>
            </a:r>
            <a:r>
              <a:rPr lang="en-US" altLang="zh-CN" dirty="0"/>
              <a:t>Web</a:t>
            </a:r>
            <a:r>
              <a:rPr lang="zh-CN" altLang="zh-CN" dirty="0"/>
              <a:t>应用程序不仅可以共享数据，还可以使用其他应用程序生成的数据，而不用考虑其他应用程序是如何生成这些数据的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b="1" dirty="0">
                <a:solidFill>
                  <a:srgbClr val="FF0000"/>
                </a:solidFill>
              </a:rPr>
              <a:t>注意：</a:t>
            </a:r>
            <a:r>
              <a:rPr lang="zh-CN" altLang="zh-CN" dirty="0"/>
              <a:t>返回数据而不是返回页面是</a:t>
            </a:r>
            <a:r>
              <a:rPr lang="en-US" altLang="zh-CN" dirty="0"/>
              <a:t>Web</a:t>
            </a:r>
            <a:r>
              <a:rPr lang="zh-CN" altLang="zh-CN" dirty="0"/>
              <a:t>服务的重要特点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使用</a:t>
            </a:r>
            <a:r>
              <a:rPr lang="en-US" altLang="zh-CN" dirty="0"/>
              <a:t>Web</a:t>
            </a:r>
            <a:r>
              <a:rPr lang="zh-CN" altLang="zh-CN" dirty="0"/>
              <a:t>服务还能实现软件重用。</a:t>
            </a:r>
          </a:p>
        </p:txBody>
      </p:sp>
    </p:spTree>
    <p:extLst>
      <p:ext uri="{BB962C8B-B14F-4D97-AF65-F5344CB8AC3E}">
        <p14:creationId xmlns:p14="http://schemas.microsoft.com/office/powerpoint/2010/main" val="309108949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13.1.1  Web</a:t>
            </a:r>
            <a:r>
              <a:rPr lang="zh-CN" altLang="en-US" dirty="0"/>
              <a:t>服务概述（续）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768A38C-12F7-4EB3-BD85-4AA09E41D932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4177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在网络通信部分，使用</a:t>
            </a:r>
            <a:r>
              <a:rPr lang="en-US" altLang="zh-CN" dirty="0"/>
              <a:t>HTTP</a:t>
            </a:r>
            <a:r>
              <a:rPr lang="zh-CN" altLang="en-US" dirty="0"/>
              <a:t>协议作为网络传输的基础，还可以使用其他的传输协议如</a:t>
            </a:r>
            <a:r>
              <a:rPr lang="en-US" altLang="zh-CN" dirty="0"/>
              <a:t>SMTP</a:t>
            </a:r>
            <a:r>
              <a:rPr lang="zh-CN" altLang="en-US" dirty="0"/>
              <a:t>、</a:t>
            </a:r>
            <a:r>
              <a:rPr lang="en-US" altLang="zh-CN" dirty="0"/>
              <a:t>FTP</a:t>
            </a:r>
            <a:r>
              <a:rPr lang="zh-CN" altLang="en-US" dirty="0"/>
              <a:t>等。</a:t>
            </a:r>
          </a:p>
          <a:p>
            <a:r>
              <a:rPr lang="zh-CN" altLang="en-US" dirty="0"/>
              <a:t>在消息处理部分，使用简单对象访问协议</a:t>
            </a:r>
            <a:r>
              <a:rPr lang="en-US" altLang="zh-CN" dirty="0"/>
              <a:t>SOAP</a:t>
            </a:r>
            <a:r>
              <a:rPr lang="zh-CN" altLang="en-US" dirty="0"/>
              <a:t>作为消息的传递标准。</a:t>
            </a:r>
          </a:p>
          <a:p>
            <a:r>
              <a:rPr lang="zh-CN" altLang="en-US" dirty="0"/>
              <a:t>需要</a:t>
            </a:r>
            <a:r>
              <a:rPr lang="en-US" altLang="zh-CN" dirty="0"/>
              <a:t>Web</a:t>
            </a:r>
            <a:r>
              <a:rPr lang="zh-CN" altLang="en-US" dirty="0"/>
              <a:t>服务描述语言</a:t>
            </a:r>
            <a:r>
              <a:rPr lang="en-US" altLang="zh-CN" dirty="0"/>
              <a:t>WSDL</a:t>
            </a:r>
            <a:r>
              <a:rPr lang="zh-CN" altLang="en-US" dirty="0"/>
              <a:t>和“统一描述发现集成”协议</a:t>
            </a:r>
            <a:r>
              <a:rPr lang="en-US" altLang="zh-CN" dirty="0"/>
              <a:t>UDDI</a:t>
            </a:r>
            <a:r>
              <a:rPr lang="zh-CN" altLang="en-US" dirty="0"/>
              <a:t>的支持。</a:t>
            </a:r>
          </a:p>
        </p:txBody>
      </p:sp>
    </p:spTree>
    <p:extLst>
      <p:ext uri="{BB962C8B-B14F-4D97-AF65-F5344CB8AC3E}">
        <p14:creationId xmlns:p14="http://schemas.microsoft.com/office/powerpoint/2010/main" val="90101690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13.1.1  Web</a:t>
            </a:r>
            <a:r>
              <a:rPr lang="zh-CN" altLang="en-US" dirty="0"/>
              <a:t>服务概述（续）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A85B6B6-6F9E-4B2A-8D5E-36CBEED6AA9E}" type="slidenum">
              <a:rPr lang="en-US" altLang="zh-CN" smtClean="0"/>
              <a:t>6</a:t>
            </a:fld>
            <a:endParaRPr lang="en-US" altLang="zh-CN" dirty="0"/>
          </a:p>
        </p:txBody>
      </p:sp>
      <p:sp>
        <p:nvSpPr>
          <p:cNvPr id="5" name="Rectangle 19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103" name="Picture 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96" y="1844824"/>
            <a:ext cx="9090063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4948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13.1.2  </a:t>
            </a:r>
            <a:r>
              <a:rPr lang="zh-CN" altLang="zh-CN" dirty="0"/>
              <a:t>建立</a:t>
            </a:r>
            <a:r>
              <a:rPr lang="en-US" altLang="zh-CN" dirty="0"/>
              <a:t>ASP.NET Web</a:t>
            </a:r>
            <a:r>
              <a:rPr lang="zh-CN" altLang="zh-CN" dirty="0"/>
              <a:t>服务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5DFDFC7-D0C6-4548-AD19-4F5E5AB555CF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实质就是在支持</a:t>
            </a:r>
            <a:r>
              <a:rPr lang="en-US" altLang="zh-CN" dirty="0"/>
              <a:t>SOAP</a:t>
            </a:r>
            <a:r>
              <a:rPr lang="zh-CN" altLang="zh-CN" dirty="0"/>
              <a:t>通信的类中建立一个或多个方法</a:t>
            </a:r>
            <a:r>
              <a:rPr lang="zh-CN" altLang="zh-CN" dirty="0" smtClean="0"/>
              <a:t>。只要</a:t>
            </a:r>
            <a:r>
              <a:rPr lang="zh-CN" altLang="zh-CN" dirty="0"/>
              <a:t>客户端可以发送符合标准的</a:t>
            </a:r>
            <a:r>
              <a:rPr lang="en-US" altLang="zh-CN" dirty="0"/>
              <a:t>SOAP</a:t>
            </a:r>
            <a:r>
              <a:rPr lang="zh-CN" altLang="zh-CN" dirty="0"/>
              <a:t>消息，该客户端就可以调用</a:t>
            </a:r>
            <a:r>
              <a:rPr lang="en-US" altLang="zh-CN" dirty="0"/>
              <a:t>ASP.NET Web</a:t>
            </a:r>
            <a:r>
              <a:rPr lang="zh-CN" altLang="zh-CN" dirty="0"/>
              <a:t>服务，而与该客户端所在的平台无关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实际操作时，</a:t>
            </a:r>
            <a:r>
              <a:rPr lang="zh-CN" altLang="zh-CN" dirty="0" smtClean="0"/>
              <a:t>需要</a:t>
            </a:r>
            <a:r>
              <a:rPr lang="zh-CN" altLang="zh-CN" dirty="0"/>
              <a:t>创建一个文件扩展名为</a:t>
            </a:r>
            <a:r>
              <a:rPr lang="en-US" altLang="zh-CN" dirty="0"/>
              <a:t>.</a:t>
            </a:r>
            <a:r>
              <a:rPr lang="en-US" altLang="zh-CN" dirty="0" err="1"/>
              <a:t>asmx</a:t>
            </a:r>
            <a:r>
              <a:rPr lang="zh-CN" altLang="zh-CN" dirty="0"/>
              <a:t>的服务文件，然后在该文件中声明</a:t>
            </a:r>
            <a:r>
              <a:rPr lang="en-US" altLang="zh-CN" dirty="0"/>
              <a:t>Web</a:t>
            </a:r>
            <a:r>
              <a:rPr lang="zh-CN" altLang="zh-CN" dirty="0"/>
              <a:t>服务，同时还需要在</a:t>
            </a:r>
            <a:r>
              <a:rPr lang="en-US" altLang="zh-CN" dirty="0" err="1"/>
              <a:t>App_Code</a:t>
            </a:r>
            <a:r>
              <a:rPr lang="zh-CN" altLang="zh-CN" dirty="0"/>
              <a:t>文件夹中创建一个类文件来定义</a:t>
            </a:r>
            <a:r>
              <a:rPr lang="en-US" altLang="zh-CN" dirty="0"/>
              <a:t>Web</a:t>
            </a:r>
            <a:r>
              <a:rPr lang="zh-CN" altLang="zh-CN" dirty="0"/>
              <a:t>服务方法。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zh-CN" altLang="zh-CN" dirty="0"/>
              <a:t>实例</a:t>
            </a:r>
            <a:r>
              <a:rPr lang="en-US" altLang="zh-CN" dirty="0"/>
              <a:t>13-1  </a:t>
            </a:r>
            <a:r>
              <a:rPr lang="zh-CN" altLang="zh-CN" dirty="0"/>
              <a:t>建立</a:t>
            </a:r>
            <a:r>
              <a:rPr lang="en-US" altLang="zh-CN" dirty="0"/>
              <a:t>ASP.NET Web</a:t>
            </a:r>
            <a:r>
              <a:rPr lang="zh-CN" altLang="zh-CN" dirty="0"/>
              <a:t>服务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13DA6F0-484C-4EDC-8165-4F55E3655A67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4208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本实例创建的</a:t>
            </a:r>
            <a:r>
              <a:rPr lang="en-US" altLang="zh-CN" dirty="0"/>
              <a:t>ASP.NET Web</a:t>
            </a:r>
            <a:r>
              <a:rPr lang="zh-CN" altLang="zh-CN" dirty="0"/>
              <a:t>服务包含一个</a:t>
            </a:r>
            <a:r>
              <a:rPr lang="en-US" altLang="zh-CN" dirty="0" err="1"/>
              <a:t>HelloWorld</a:t>
            </a:r>
            <a:r>
              <a:rPr lang="en-US" altLang="zh-CN" dirty="0"/>
              <a:t>()</a:t>
            </a:r>
            <a:r>
              <a:rPr lang="zh-CN" altLang="zh-CN" dirty="0"/>
              <a:t>方法，该方法返回“我是调用</a:t>
            </a:r>
            <a:r>
              <a:rPr lang="en-US" altLang="zh-CN" dirty="0"/>
              <a:t>Web</a:t>
            </a:r>
            <a:r>
              <a:rPr lang="zh-CN" altLang="zh-CN" dirty="0"/>
              <a:t>服务返回的数据！”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源程序：</a:t>
            </a:r>
            <a:r>
              <a:rPr lang="en-US" altLang="zh-CN" dirty="0" smtClean="0"/>
              <a:t>WebService.asmx</a:t>
            </a:r>
          </a:p>
          <a:p>
            <a:r>
              <a:rPr lang="zh-CN" altLang="zh-CN" dirty="0"/>
              <a:t>源程序：</a:t>
            </a:r>
            <a:r>
              <a:rPr lang="en-US" altLang="zh-CN" dirty="0" err="1"/>
              <a:t>WebService.cs</a:t>
            </a:r>
            <a:endParaRPr lang="zh-CN" altLang="zh-CN" dirty="0"/>
          </a:p>
          <a:p>
            <a:endParaRPr lang="en-US" altLang="zh-CN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zh-CN" dirty="0"/>
              <a:t>程序说明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13DA6F0-484C-4EDC-8165-4F55E3655A67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4208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zh-CN" altLang="zh-CN" dirty="0"/>
              <a:t>在</a:t>
            </a:r>
            <a:r>
              <a:rPr lang="en-US" altLang="zh-CN" dirty="0" err="1"/>
              <a:t>WebService.cs</a:t>
            </a:r>
            <a:r>
              <a:rPr lang="zh-CN" altLang="zh-CN" dirty="0"/>
              <a:t>中，</a:t>
            </a:r>
            <a:r>
              <a:rPr lang="en-US" altLang="zh-CN" dirty="0"/>
              <a:t>[</a:t>
            </a:r>
            <a:r>
              <a:rPr lang="en-US" altLang="zh-CN" dirty="0" err="1"/>
              <a:t>WebService</a:t>
            </a:r>
            <a:r>
              <a:rPr lang="en-US" altLang="zh-CN" dirty="0"/>
              <a:t>(Namespace = "http://tempuri.org/")]</a:t>
            </a:r>
            <a:r>
              <a:rPr lang="zh-CN" altLang="zh-CN" dirty="0"/>
              <a:t>表示本服务的命名空间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 [</a:t>
            </a:r>
            <a:r>
              <a:rPr lang="en-US" altLang="zh-CN" dirty="0" err="1"/>
              <a:t>WebServiceBinding</a:t>
            </a:r>
            <a:r>
              <a:rPr lang="en-US" altLang="zh-CN" dirty="0"/>
              <a:t>(</a:t>
            </a:r>
            <a:r>
              <a:rPr lang="en-US" altLang="zh-CN" dirty="0" err="1"/>
              <a:t>ConformsTo</a:t>
            </a:r>
            <a:r>
              <a:rPr lang="en-US" altLang="zh-CN" dirty="0"/>
              <a:t> = WsiProfiles.BasicProfile1_1)]</a:t>
            </a:r>
            <a:r>
              <a:rPr lang="zh-CN" altLang="zh-CN" dirty="0"/>
              <a:t>表示本</a:t>
            </a:r>
            <a:r>
              <a:rPr lang="en-US" altLang="zh-CN" dirty="0"/>
              <a:t>Web</a:t>
            </a:r>
            <a:r>
              <a:rPr lang="zh-CN" altLang="zh-CN" dirty="0"/>
              <a:t>服务的规范为“</a:t>
            </a:r>
            <a:r>
              <a:rPr lang="en-US" altLang="zh-CN" dirty="0"/>
              <a:t>WS-I</a:t>
            </a:r>
            <a:r>
              <a:rPr lang="zh-CN" altLang="zh-CN" dirty="0"/>
              <a:t>基本规范</a:t>
            </a:r>
            <a:r>
              <a:rPr lang="en-US" altLang="zh-CN" dirty="0"/>
              <a:t>1.1</a:t>
            </a:r>
            <a:r>
              <a:rPr lang="zh-CN" altLang="zh-CN" dirty="0"/>
              <a:t>版”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创建</a:t>
            </a:r>
            <a:r>
              <a:rPr lang="en-US" altLang="zh-CN" dirty="0"/>
              <a:t>Web</a:t>
            </a:r>
            <a:r>
              <a:rPr lang="zh-CN" altLang="zh-CN" dirty="0"/>
              <a:t>服务的实质就是创建</a:t>
            </a:r>
            <a:r>
              <a:rPr lang="en-US" altLang="zh-CN" dirty="0" err="1"/>
              <a:t>System.Web.Services.WebService</a:t>
            </a:r>
            <a:r>
              <a:rPr lang="zh-CN" altLang="zh-CN" dirty="0"/>
              <a:t>的一个子类，在创建类方法前必须加入</a:t>
            </a:r>
            <a:r>
              <a:rPr lang="en-US" altLang="zh-CN" dirty="0"/>
              <a:t>[</a:t>
            </a:r>
            <a:r>
              <a:rPr lang="en-US" altLang="zh-CN" dirty="0" err="1"/>
              <a:t>WebMethod</a:t>
            </a:r>
            <a:r>
              <a:rPr lang="en-US" altLang="zh-CN" dirty="0"/>
              <a:t>]</a:t>
            </a:r>
            <a:r>
              <a:rPr lang="zh-CN" altLang="zh-CN" dirty="0"/>
              <a:t>。如果不用</a:t>
            </a:r>
            <a:r>
              <a:rPr lang="en-US" altLang="zh-CN" dirty="0"/>
              <a:t>[</a:t>
            </a:r>
            <a:r>
              <a:rPr lang="en-US" altLang="zh-CN" dirty="0" err="1"/>
              <a:t>WebMethod</a:t>
            </a:r>
            <a:r>
              <a:rPr lang="en-US" altLang="zh-CN" dirty="0"/>
              <a:t>]</a:t>
            </a:r>
            <a:r>
              <a:rPr lang="zh-CN" altLang="zh-CN" dirty="0"/>
              <a:t>进行声明，则定义的方法只能在本服务内部调用。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633246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课件模板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自定义 14">
      <a:majorFont>
        <a:latin typeface="Tw Cen MT"/>
        <a:ea typeface="黑体"/>
        <a:cs typeface=""/>
      </a:majorFont>
      <a:minorFont>
        <a:latin typeface="Tw Cen MT"/>
        <a:ea typeface="黑体"/>
        <a:cs typeface=""/>
      </a:minorFont>
    </a:fontScheme>
    <a:fmtScheme name="极目远眺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课件模板</Template>
  <TotalTime>718</TotalTime>
  <Words>1275</Words>
  <Application>Microsoft Office PowerPoint</Application>
  <PresentationFormat>全屏显示(4:3)</PresentationFormat>
  <Paragraphs>112</Paragraphs>
  <Slides>23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课件模板</vt:lpstr>
      <vt:lpstr>第13章  Web服务和WCF服务</vt:lpstr>
      <vt:lpstr>本章要点：</vt:lpstr>
      <vt:lpstr>目录</vt:lpstr>
      <vt:lpstr>13.1.1  Web服务概述</vt:lpstr>
      <vt:lpstr>13.1.1  Web服务概述（续）</vt:lpstr>
      <vt:lpstr>13.1.1  Web服务概述（续）</vt:lpstr>
      <vt:lpstr>13.1.2  建立ASP.NET Web服务</vt:lpstr>
      <vt:lpstr>实例13-1  建立ASP.NET Web服务</vt:lpstr>
      <vt:lpstr>程序说明</vt:lpstr>
      <vt:lpstr>13.1.3  调用ASP.NET Web服务</vt:lpstr>
      <vt:lpstr>实例13-2  调用ASP.NET Web服务</vt:lpstr>
      <vt:lpstr>程序说明</vt:lpstr>
      <vt:lpstr>实例13-3  运用基于Web服务的AutoCompleteExtender控件</vt:lpstr>
      <vt:lpstr>程序说明</vt:lpstr>
      <vt:lpstr>13.2  WCF服务</vt:lpstr>
      <vt:lpstr>13.2  WCF服务（续）</vt:lpstr>
      <vt:lpstr>13.2.1  建立WCF服务</vt:lpstr>
      <vt:lpstr>实例13-4  建立WCF服务</vt:lpstr>
      <vt:lpstr>程序说明</vt:lpstr>
      <vt:lpstr>13.2.2  调用WCF服务</vt:lpstr>
      <vt:lpstr>实例13-5  调用WCF服务</vt:lpstr>
      <vt:lpstr>程序说明</vt:lpstr>
      <vt:lpstr>13.3  小结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 ASP.NET 4.5运行及开发环境</dc:title>
  <dc:subject>Web程序设计--ASP.NET实用网站开发</dc:subject>
  <dc:creator>ssgwcyxxd; ssg</dc:creator>
  <cp:lastModifiedBy>win7</cp:lastModifiedBy>
  <cp:revision>114</cp:revision>
  <cp:lastPrinted>1601-01-01T00:00:00Z</cp:lastPrinted>
  <dcterms:created xsi:type="dcterms:W3CDTF">2014-03-08T01:39:37Z</dcterms:created>
  <dcterms:modified xsi:type="dcterms:W3CDTF">2018-02-25T06:33:40Z</dcterms:modified>
</cp:coreProperties>
</file>