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7" r:id="rId3"/>
    <p:sldId id="260" r:id="rId4"/>
    <p:sldId id="461" r:id="rId5"/>
    <p:sldId id="358" r:id="rId6"/>
    <p:sldId id="259" r:id="rId7"/>
    <p:sldId id="262" r:id="rId8"/>
    <p:sldId id="411" r:id="rId9"/>
    <p:sldId id="359" r:id="rId10"/>
    <p:sldId id="412" r:id="rId11"/>
    <p:sldId id="385" r:id="rId12"/>
    <p:sldId id="386" r:id="rId13"/>
    <p:sldId id="387" r:id="rId14"/>
    <p:sldId id="360" r:id="rId15"/>
    <p:sldId id="354" r:id="rId16"/>
    <p:sldId id="355" r:id="rId17"/>
    <p:sldId id="462" r:id="rId18"/>
    <p:sldId id="463" r:id="rId19"/>
    <p:sldId id="464" r:id="rId20"/>
    <p:sldId id="466" r:id="rId21"/>
    <p:sldId id="465" r:id="rId22"/>
    <p:sldId id="388" r:id="rId23"/>
    <p:sldId id="356" r:id="rId24"/>
    <p:sldId id="468" r:id="rId25"/>
    <p:sldId id="467" r:id="rId26"/>
    <p:sldId id="357" r:id="rId27"/>
    <p:sldId id="361" r:id="rId28"/>
    <p:sldId id="469" r:id="rId29"/>
    <p:sldId id="470" r:id="rId30"/>
    <p:sldId id="365" r:id="rId31"/>
    <p:sldId id="413" r:id="rId32"/>
    <p:sldId id="389" r:id="rId33"/>
    <p:sldId id="366" r:id="rId34"/>
    <p:sldId id="414" r:id="rId35"/>
    <p:sldId id="415" r:id="rId36"/>
    <p:sldId id="416" r:id="rId37"/>
    <p:sldId id="417" r:id="rId38"/>
    <p:sldId id="418" r:id="rId39"/>
    <p:sldId id="419" r:id="rId40"/>
    <p:sldId id="420" r:id="rId41"/>
    <p:sldId id="421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431" r:id="rId52"/>
    <p:sldId id="432" r:id="rId53"/>
    <p:sldId id="433" r:id="rId54"/>
    <p:sldId id="434" r:id="rId55"/>
    <p:sldId id="441" r:id="rId56"/>
    <p:sldId id="442" r:id="rId57"/>
    <p:sldId id="443" r:id="rId58"/>
    <p:sldId id="444" r:id="rId59"/>
    <p:sldId id="445" r:id="rId60"/>
    <p:sldId id="446" r:id="rId61"/>
    <p:sldId id="447" r:id="rId62"/>
    <p:sldId id="448" r:id="rId63"/>
    <p:sldId id="449" r:id="rId64"/>
    <p:sldId id="450" r:id="rId65"/>
    <p:sldId id="451" r:id="rId66"/>
    <p:sldId id="452" r:id="rId67"/>
    <p:sldId id="453" r:id="rId68"/>
    <p:sldId id="454" r:id="rId69"/>
    <p:sldId id="455" r:id="rId70"/>
    <p:sldId id="456" r:id="rId71"/>
    <p:sldId id="457" r:id="rId72"/>
    <p:sldId id="458" r:id="rId73"/>
    <p:sldId id="459" r:id="rId74"/>
    <p:sldId id="460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accent2"/>
        </a:solidFill>
        <a:latin typeface="Arial" charset="0"/>
        <a:ea typeface="华文行楷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DDDDDD"/>
    <a:srgbClr val="663300"/>
    <a:srgbClr val="000066"/>
    <a:srgbClr val="CC0000"/>
    <a:srgbClr val="8000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7" autoAdjust="0"/>
    <p:restoredTop sz="86523" autoAdjust="0"/>
  </p:normalViewPr>
  <p:slideViewPr>
    <p:cSldViewPr>
      <p:cViewPr varScale="1">
        <p:scale>
          <a:sx n="45" d="100"/>
          <a:sy n="45" d="100"/>
        </p:scale>
        <p:origin x="-77" y="-1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22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F4FD13A0-45DB-4627-B65E-98AE218960D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50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6BFD7C2C-5AE5-4A0F-B088-FF29B102B94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1593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>
            <a:normAutofit/>
          </a:bodyPr>
          <a:lstStyle>
            <a:lvl1pPr>
              <a:defRPr sz="4000" cap="none" baseline="0"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91EC-ED21-4784-ADDB-904A0D3D031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E3B7A2F-64F6-4B47-A499-6856A0AC525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A85B6B6-6F9E-4B2A-8D5E-36CBEED6AA9E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900">
                <a:latin typeface="+mn-ea"/>
                <a:ea typeface="+mn-ea"/>
              </a:defRPr>
            </a:lvl1pPr>
            <a:lvl2pPr>
              <a:defRPr sz="2600"/>
            </a:lvl2pPr>
            <a:lvl3pPr>
              <a:defRPr sz="2300"/>
            </a:lvl3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5EABBA-4B45-4E61-A471-C40571EED80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245A839-5CB0-40AD-8603-69E7C64E4796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EA9C790-E6EB-4309-87FF-EC3425992825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altLang="zh-CN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F31E912-94E6-42F5-9385-BE8DC2030B4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143468-510E-45F6-910F-947E72D1257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8B48BD-24CC-476E-84C5-44D6EF24A533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33570FB-EDCF-43C2-A9D2-87C113876E0E}" type="slidenum">
              <a:rPr lang="zh-CN" altLang="en-US" smtClean="0"/>
              <a:pPr/>
              <a:t>‹#›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4F9F96-B12D-4EA8-9602-B427F89B89C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22.xml"/><Relationship Id="rId7" Type="http://schemas.openxmlformats.org/officeDocument/2006/relationships/slide" Target="slide32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36.xml"/><Relationship Id="rId5" Type="http://schemas.openxmlformats.org/officeDocument/2006/relationships/slide" Target="slide30.xml"/><Relationship Id="rId10" Type="http://schemas.openxmlformats.org/officeDocument/2006/relationships/slide" Target="slide35.xml"/><Relationship Id="rId4" Type="http://schemas.openxmlformats.org/officeDocument/2006/relationships/slide" Target="slide24.xml"/><Relationship Id="rId9" Type="http://schemas.openxmlformats.org/officeDocument/2006/relationships/slide" Target="slide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slide" Target="slide40.xml"/><Relationship Id="rId7" Type="http://schemas.openxmlformats.org/officeDocument/2006/relationships/slide" Target="slide46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5.xml"/><Relationship Id="rId11" Type="http://schemas.openxmlformats.org/officeDocument/2006/relationships/slide" Target="slide51.xml"/><Relationship Id="rId5" Type="http://schemas.openxmlformats.org/officeDocument/2006/relationships/slide" Target="slide43.xml"/><Relationship Id="rId10" Type="http://schemas.openxmlformats.org/officeDocument/2006/relationships/slide" Target="slide49.xml"/><Relationship Id="rId4" Type="http://schemas.openxmlformats.org/officeDocument/2006/relationships/slide" Target="slide42.xml"/><Relationship Id="rId9" Type="http://schemas.openxmlformats.org/officeDocument/2006/relationships/slide" Target="slide4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63.xml"/><Relationship Id="rId13" Type="http://schemas.openxmlformats.org/officeDocument/2006/relationships/slide" Target="slide71.xml"/><Relationship Id="rId3" Type="http://schemas.openxmlformats.org/officeDocument/2006/relationships/slide" Target="slide53.xml"/><Relationship Id="rId7" Type="http://schemas.openxmlformats.org/officeDocument/2006/relationships/slide" Target="slide62.xml"/><Relationship Id="rId12" Type="http://schemas.openxmlformats.org/officeDocument/2006/relationships/slide" Target="slide67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1.xml"/><Relationship Id="rId11" Type="http://schemas.openxmlformats.org/officeDocument/2006/relationships/slide" Target="slide66.xml"/><Relationship Id="rId5" Type="http://schemas.openxmlformats.org/officeDocument/2006/relationships/slide" Target="slide55.xml"/><Relationship Id="rId10" Type="http://schemas.openxmlformats.org/officeDocument/2006/relationships/slide" Target="slide65.xml"/><Relationship Id="rId4" Type="http://schemas.openxmlformats.org/officeDocument/2006/relationships/slide" Target="slide54.xml"/><Relationship Id="rId9" Type="http://schemas.openxmlformats.org/officeDocument/2006/relationships/slide" Target="slide64.xml"/><Relationship Id="rId14" Type="http://schemas.openxmlformats.org/officeDocument/2006/relationships/slide" Target="slide7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8" y="4077072"/>
            <a:ext cx="8822432" cy="1142256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15</a:t>
            </a:r>
            <a:r>
              <a:rPr lang="zh-CN" altLang="en-US" dirty="0"/>
              <a:t>章 </a:t>
            </a:r>
            <a:r>
              <a:rPr lang="en-US" altLang="zh-CN" dirty="0" err="1"/>
              <a:t>MyPetShop</a:t>
            </a:r>
            <a:r>
              <a:rPr lang="zh-CN" altLang="en-US" dirty="0"/>
              <a:t>综合实例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/>
              <a:t>沈士根、叶晓彤</a:t>
            </a:r>
            <a:endParaRPr lang="zh-CN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768" y="32657"/>
            <a:ext cx="2971056" cy="732047"/>
          </a:xfrm>
          <a:prstGeom prst="rect">
            <a:avLst/>
          </a:prstGeom>
        </p:spPr>
        <p:txBody>
          <a:bodyPr vert="horz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dirty="0" smtClean="0"/>
              <a:t>清华大学出版社</a:t>
            </a:r>
            <a:endParaRPr lang="zh-CN" altLang="en-US" sz="3200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用户注册和登录模块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10</a:t>
            </a:fld>
            <a:endParaRPr lang="en-US" altLang="zh-C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" r="36433"/>
          <a:stretch/>
        </p:blipFill>
        <p:spPr bwMode="auto">
          <a:xfrm>
            <a:off x="629190" y="1268760"/>
            <a:ext cx="8525650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90052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购物车模块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11</a:t>
            </a:fld>
            <a:endParaRPr lang="en-US" altLang="zh-C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00" y="1700808"/>
            <a:ext cx="9000000" cy="3725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8171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订单结算模块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12</a:t>
            </a:fld>
            <a:endParaRPr lang="en-US" altLang="zh-C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6" r="50302"/>
          <a:stretch/>
        </p:blipFill>
        <p:spPr bwMode="auto">
          <a:xfrm>
            <a:off x="1763688" y="1121728"/>
            <a:ext cx="5360592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65719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后台管理功能模块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13</a:t>
            </a:fld>
            <a:endParaRPr lang="en-US" altLang="zh-C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" r="54224"/>
          <a:stretch/>
        </p:blipFill>
        <p:spPr bwMode="auto">
          <a:xfrm>
            <a:off x="1547664" y="1098000"/>
            <a:ext cx="5744362" cy="57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45997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15.1.2  </a:t>
            </a:r>
            <a:r>
              <a:rPr lang="zh-CN" altLang="zh-CN" dirty="0"/>
              <a:t>用户控件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altLang="zh-CN" dirty="0" err="1"/>
              <a:t>AutoShow</a:t>
            </a:r>
            <a:r>
              <a:rPr lang="zh-CN" altLang="zh-CN" dirty="0"/>
              <a:t>用户控件——实现热销商品自动定时刷新功能。</a:t>
            </a:r>
          </a:p>
          <a:p>
            <a:pPr lvl="0"/>
            <a:r>
              <a:rPr lang="en-US" altLang="zh-CN" dirty="0"/>
              <a:t>Category</a:t>
            </a:r>
            <a:r>
              <a:rPr lang="zh-CN" altLang="zh-CN" dirty="0"/>
              <a:t>用户控件——实现商品分类显示功能。</a:t>
            </a:r>
          </a:p>
          <a:p>
            <a:pPr lvl="0"/>
            <a:r>
              <a:rPr lang="en-US" altLang="zh-CN" dirty="0" err="1"/>
              <a:t>NewProduct</a:t>
            </a:r>
            <a:r>
              <a:rPr lang="zh-CN" altLang="zh-CN" dirty="0"/>
              <a:t>用户控件——实现最新商品显示功能。</a:t>
            </a:r>
          </a:p>
          <a:p>
            <a:pPr lvl="0"/>
            <a:r>
              <a:rPr lang="en-US" altLang="zh-CN" dirty="0" err="1"/>
              <a:t>PetTree</a:t>
            </a:r>
            <a:r>
              <a:rPr lang="zh-CN" altLang="zh-CN" dirty="0"/>
              <a:t>用户控件——实现商品分类及包含商品的导航功能。</a:t>
            </a:r>
          </a:p>
          <a:p>
            <a:pPr lvl="0"/>
            <a:r>
              <a:rPr lang="en-US" altLang="zh-CN" dirty="0" err="1"/>
              <a:t>SiteMap</a:t>
            </a:r>
            <a:r>
              <a:rPr lang="zh-CN" altLang="zh-CN" dirty="0"/>
              <a:t>用户控件——根据网站地图实现网站导航功能。</a:t>
            </a:r>
          </a:p>
          <a:p>
            <a:pPr lvl="0"/>
            <a:r>
              <a:rPr lang="en-US" altLang="zh-CN" dirty="0" err="1"/>
              <a:t>UserStatus</a:t>
            </a:r>
            <a:r>
              <a:rPr lang="zh-CN" altLang="zh-CN" dirty="0"/>
              <a:t>用户控件——根据用户的不同角色，显示不同的登录状态信息。</a:t>
            </a:r>
          </a:p>
          <a:p>
            <a:r>
              <a:rPr lang="en-US" altLang="zh-CN" dirty="0"/>
              <a:t>Weather</a:t>
            </a:r>
            <a:r>
              <a:rPr lang="zh-CN" altLang="zh-CN" dirty="0"/>
              <a:t>用户控件——实现全国所有省、直辖市的主要城市天气预报功能。</a:t>
            </a:r>
          </a:p>
        </p:txBody>
      </p:sp>
    </p:spTree>
    <p:extLst>
      <p:ext uri="{BB962C8B-B14F-4D97-AF65-F5344CB8AC3E}">
        <p14:creationId xmlns:p14="http://schemas.microsoft.com/office/powerpoint/2010/main" val="282576323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15.1.3  </a:t>
            </a:r>
            <a:r>
              <a:rPr lang="zh-CN" altLang="zh-CN" dirty="0"/>
              <a:t>系统数据库总体设计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45B555-5B7E-4B76-8ECA-0CBE36CC3FC9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使用</a:t>
            </a:r>
            <a:r>
              <a:rPr lang="en-US" altLang="zh-CN" dirty="0"/>
              <a:t>SQL Server 2016 Express </a:t>
            </a:r>
            <a:r>
              <a:rPr lang="en-US" altLang="zh-CN" dirty="0" err="1"/>
              <a:t>LocalDB</a:t>
            </a:r>
            <a:r>
              <a:rPr lang="zh-CN" altLang="zh-CN" dirty="0" smtClean="0"/>
              <a:t>进行开发。</a:t>
            </a:r>
            <a:endParaRPr lang="zh-CN" altLang="zh-CN" dirty="0"/>
          </a:p>
          <a:p>
            <a:r>
              <a:rPr lang="en-US" altLang="zh-CN" dirty="0" err="1"/>
              <a:t>MyPetShop.mdf</a:t>
            </a:r>
            <a:r>
              <a:rPr lang="zh-CN" altLang="zh-CN" dirty="0"/>
              <a:t>数据库由开发人员建立，共</a:t>
            </a:r>
            <a:r>
              <a:rPr lang="zh-CN" altLang="zh-CN" dirty="0" smtClean="0"/>
              <a:t>包含</a:t>
            </a:r>
            <a:r>
              <a:rPr lang="zh-CN" altLang="en-US" dirty="0"/>
              <a:t>七个表：</a:t>
            </a:r>
            <a:r>
              <a:rPr lang="en-US" altLang="zh-CN" dirty="0" err="1"/>
              <a:t>CartItem</a:t>
            </a:r>
            <a:r>
              <a:rPr lang="zh-CN" altLang="en-US" dirty="0"/>
              <a:t>、</a:t>
            </a:r>
            <a:r>
              <a:rPr lang="en-US" altLang="zh-CN" dirty="0"/>
              <a:t>Category</a:t>
            </a:r>
            <a:r>
              <a:rPr lang="zh-CN" altLang="en-US" dirty="0"/>
              <a:t>、</a:t>
            </a:r>
            <a:r>
              <a:rPr lang="en-US" altLang="zh-CN" dirty="0"/>
              <a:t>Customer</a:t>
            </a:r>
            <a:r>
              <a:rPr lang="zh-CN" altLang="en-US" dirty="0"/>
              <a:t>、</a:t>
            </a:r>
            <a:r>
              <a:rPr lang="en-US" altLang="zh-CN" dirty="0"/>
              <a:t>Order</a:t>
            </a:r>
            <a:r>
              <a:rPr lang="zh-CN" altLang="en-US" dirty="0"/>
              <a:t>、</a:t>
            </a:r>
            <a:r>
              <a:rPr lang="en-US" altLang="zh-CN" dirty="0" err="1"/>
              <a:t>OrderItem</a:t>
            </a:r>
            <a:r>
              <a:rPr lang="zh-CN" altLang="en-US" dirty="0"/>
              <a:t>、</a:t>
            </a:r>
            <a:r>
              <a:rPr lang="en-US" altLang="zh-CN" dirty="0"/>
              <a:t>Product</a:t>
            </a:r>
            <a:r>
              <a:rPr lang="zh-CN" altLang="en-US" dirty="0"/>
              <a:t>和</a:t>
            </a:r>
            <a:r>
              <a:rPr lang="en-US" altLang="zh-CN" dirty="0" smtClean="0"/>
              <a:t>Supplier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15.1.4  </a:t>
            </a:r>
            <a:r>
              <a:rPr lang="en-US" altLang="zh-CN" dirty="0" err="1"/>
              <a:t>Web.config</a:t>
            </a:r>
            <a:r>
              <a:rPr lang="zh-CN" altLang="zh-CN" dirty="0"/>
              <a:t>配置文件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源程序：</a:t>
            </a:r>
            <a:r>
              <a:rPr lang="en-US" altLang="zh-CN" dirty="0" err="1" smtClean="0"/>
              <a:t>Web.config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/>
              <a:t>15.1.5  </a:t>
            </a:r>
            <a:r>
              <a:rPr lang="zh-CN" altLang="en-US" dirty="0"/>
              <a:t>基于</a:t>
            </a:r>
            <a:r>
              <a:rPr lang="en-US" altLang="zh-CN" dirty="0"/>
              <a:t>VSC 2017</a:t>
            </a:r>
            <a:r>
              <a:rPr lang="zh-CN" altLang="en-US" dirty="0"/>
              <a:t>开发</a:t>
            </a:r>
            <a:r>
              <a:rPr lang="en-US" altLang="zh-CN" dirty="0" err="1"/>
              <a:t>MyPetShop</a:t>
            </a:r>
            <a:r>
              <a:rPr lang="zh-CN" altLang="en-US" dirty="0"/>
              <a:t>应用程序的总体思路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LINQ</a:t>
            </a:r>
            <a:r>
              <a:rPr lang="zh-CN" altLang="en-US" dirty="0"/>
              <a:t>技术实现数据</a:t>
            </a:r>
            <a:r>
              <a:rPr lang="zh-CN" altLang="en-US" dirty="0" smtClean="0"/>
              <a:t>访问。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/>
              <a:t>ASP.NET</a:t>
            </a:r>
            <a:r>
              <a:rPr lang="zh-CN" altLang="en-US" dirty="0"/>
              <a:t>三层架构进行构建，包含</a:t>
            </a:r>
            <a:r>
              <a:rPr lang="en-US" altLang="zh-CN" dirty="0" err="1"/>
              <a:t>MyPetShop.Web</a:t>
            </a:r>
            <a:r>
              <a:rPr lang="zh-CN" altLang="en-US" dirty="0"/>
              <a:t>表示层项目、</a:t>
            </a:r>
            <a:r>
              <a:rPr lang="en-US" altLang="zh-CN" dirty="0" err="1"/>
              <a:t>MyPetShop.BLL</a:t>
            </a:r>
            <a:r>
              <a:rPr lang="zh-CN" altLang="en-US" dirty="0"/>
              <a:t>业务逻辑层项目、</a:t>
            </a:r>
            <a:r>
              <a:rPr lang="en-US" altLang="zh-CN" dirty="0" err="1"/>
              <a:t>MyPetShop.DAL</a:t>
            </a:r>
            <a:r>
              <a:rPr lang="zh-CN" altLang="en-US" dirty="0"/>
              <a:t>数据访问层项目。</a:t>
            </a:r>
          </a:p>
        </p:txBody>
      </p:sp>
    </p:spTree>
    <p:extLst>
      <p:ext uri="{BB962C8B-B14F-4D97-AF65-F5344CB8AC3E}">
        <p14:creationId xmlns:p14="http://schemas.microsoft.com/office/powerpoint/2010/main" val="11219161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/>
              <a:t>15.1.5  </a:t>
            </a:r>
            <a:r>
              <a:rPr lang="zh-CN" altLang="en-US" dirty="0"/>
              <a:t>基于</a:t>
            </a:r>
            <a:r>
              <a:rPr lang="en-US" altLang="zh-CN" dirty="0"/>
              <a:t>VSC 2017</a:t>
            </a:r>
            <a:r>
              <a:rPr lang="zh-CN" altLang="en-US" dirty="0"/>
              <a:t>开发</a:t>
            </a:r>
            <a:r>
              <a:rPr lang="en-US" altLang="zh-CN" dirty="0" err="1"/>
              <a:t>MyPetShop</a:t>
            </a:r>
            <a:r>
              <a:rPr lang="zh-CN" altLang="en-US" dirty="0"/>
              <a:t>应用程序的总体思路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）新建</a:t>
            </a:r>
            <a:r>
              <a:rPr lang="en-US" altLang="zh-CN" dirty="0" err="1"/>
              <a:t>MyPetShop</a:t>
            </a:r>
            <a:r>
              <a:rPr lang="zh-CN" altLang="en-US" dirty="0"/>
              <a:t>解决方案。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）添加</a:t>
            </a:r>
            <a:r>
              <a:rPr lang="en-US" altLang="zh-CN" dirty="0" err="1"/>
              <a:t>MyPetShop.Web</a:t>
            </a:r>
            <a:r>
              <a:rPr lang="zh-CN" altLang="en-US" dirty="0"/>
              <a:t>表示层项目。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）添加</a:t>
            </a:r>
            <a:r>
              <a:rPr lang="en-US" altLang="zh-CN" dirty="0" err="1"/>
              <a:t>MyPetShop.BLL</a:t>
            </a:r>
            <a:r>
              <a:rPr lang="zh-CN" altLang="en-US" dirty="0"/>
              <a:t>业务逻辑层项目。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 smtClean="0"/>
              <a:t>）添加</a:t>
            </a:r>
            <a:r>
              <a:rPr lang="en-US" altLang="zh-CN" dirty="0" err="1"/>
              <a:t>MyPetShop.DAL</a:t>
            </a:r>
            <a:r>
              <a:rPr lang="zh-CN" altLang="en-US" dirty="0"/>
              <a:t>数据访问层项目。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）添加各层项目之间的</a:t>
            </a:r>
            <a:r>
              <a:rPr lang="zh-CN" altLang="en-US" dirty="0" smtClean="0"/>
              <a:t>引用。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93399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/>
              <a:t>15.1.5  </a:t>
            </a:r>
            <a:r>
              <a:rPr lang="zh-CN" altLang="en-US" dirty="0"/>
              <a:t>基于</a:t>
            </a:r>
            <a:r>
              <a:rPr lang="en-US" altLang="zh-CN" dirty="0"/>
              <a:t>VSC 2017</a:t>
            </a:r>
            <a:r>
              <a:rPr lang="zh-CN" altLang="en-US" dirty="0"/>
              <a:t>开发</a:t>
            </a:r>
            <a:r>
              <a:rPr lang="en-US" altLang="zh-CN" dirty="0" err="1"/>
              <a:t>MyPetShop</a:t>
            </a:r>
            <a:r>
              <a:rPr lang="zh-CN" altLang="en-US" dirty="0"/>
              <a:t>应用程序的总体</a:t>
            </a:r>
            <a:r>
              <a:rPr lang="zh-CN" altLang="en-US" dirty="0" smtClean="0"/>
              <a:t>思路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）到清华大学出版社网站下载本书源程序包，解压其中的</a:t>
            </a:r>
            <a:r>
              <a:rPr lang="en-US" altLang="zh-CN" dirty="0" err="1"/>
              <a:t>MyPetShop</a:t>
            </a:r>
            <a:r>
              <a:rPr lang="zh-CN" altLang="en-US" dirty="0"/>
              <a:t>源程序包，复制</a:t>
            </a:r>
            <a:r>
              <a:rPr lang="en-US" altLang="zh-CN" dirty="0" smtClean="0"/>
              <a:t>Images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Prod_Images</a:t>
            </a:r>
            <a:r>
              <a:rPr lang="zh-CN" altLang="en-US" dirty="0" smtClean="0"/>
              <a:t>、</a:t>
            </a:r>
            <a:r>
              <a:rPr lang="en-US" altLang="zh-CN" dirty="0"/>
              <a:t>Scripts</a:t>
            </a:r>
            <a:r>
              <a:rPr lang="zh-CN" altLang="en-US" dirty="0"/>
              <a:t>（内含</a:t>
            </a:r>
            <a:r>
              <a:rPr lang="en-US" altLang="zh-CN" dirty="0" err="1"/>
              <a:t>jQuery</a:t>
            </a:r>
            <a:r>
              <a:rPr lang="en-US" altLang="zh-CN" dirty="0"/>
              <a:t> 3.2.1.min</a:t>
            </a:r>
            <a:r>
              <a:rPr lang="zh-CN" altLang="en-US" dirty="0"/>
              <a:t>版本）、</a:t>
            </a:r>
            <a:r>
              <a:rPr lang="en-US" altLang="zh-CN" dirty="0"/>
              <a:t>Styles</a:t>
            </a:r>
            <a:r>
              <a:rPr lang="zh-CN" altLang="en-US" dirty="0"/>
              <a:t>（内含</a:t>
            </a:r>
            <a:r>
              <a:rPr lang="en-US" altLang="zh-CN" dirty="0"/>
              <a:t>Bootstrap</a:t>
            </a:r>
            <a:r>
              <a:rPr lang="zh-CN" altLang="en-US" dirty="0"/>
              <a:t>样式文件及自定义的</a:t>
            </a:r>
            <a:r>
              <a:rPr lang="en-US" altLang="zh-CN" dirty="0"/>
              <a:t>Style.css</a:t>
            </a:r>
            <a:r>
              <a:rPr lang="zh-CN" altLang="en-US" dirty="0"/>
              <a:t>和</a:t>
            </a:r>
            <a:r>
              <a:rPr lang="en-US" altLang="zh-CN" dirty="0"/>
              <a:t>Weather.css</a:t>
            </a:r>
            <a:r>
              <a:rPr lang="zh-CN" altLang="en-US" dirty="0"/>
              <a:t>文件）、</a:t>
            </a:r>
            <a:r>
              <a:rPr lang="en-US" altLang="zh-CN" dirty="0" err="1"/>
              <a:t>Sql</a:t>
            </a:r>
            <a:r>
              <a:rPr lang="zh-CN" altLang="en-US" dirty="0"/>
              <a:t>（内含</a:t>
            </a:r>
            <a:r>
              <a:rPr lang="en-US" altLang="zh-CN" dirty="0" err="1"/>
              <a:t>MyPetShop</a:t>
            </a:r>
            <a:r>
              <a:rPr lang="zh-CN" altLang="en-US" dirty="0"/>
              <a:t>数据库脚本文件）等</a:t>
            </a:r>
            <a:r>
              <a:rPr lang="zh-CN" altLang="en-US" dirty="0" smtClean="0"/>
              <a:t>文件夹。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90806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本章要点：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A33CAEA-BBB2-441D-AF3A-C3DAAB080F7F}" type="slidenum">
              <a:rPr lang="zh-CN" altLang="en-US" smtClean="0"/>
              <a:pPr/>
              <a:t>2</a:t>
            </a:fld>
            <a:endParaRPr lang="en-US" altLang="zh-CN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918450" cy="4114800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dirty="0" smtClean="0"/>
              <a:t>了解</a:t>
            </a:r>
            <a:r>
              <a:rPr lang="en-US" altLang="zh-CN" dirty="0" err="1"/>
              <a:t>MyPetShop</a:t>
            </a:r>
            <a:r>
              <a:rPr lang="zh-CN" altLang="en-US" dirty="0"/>
              <a:t>系统的总体设计。</a:t>
            </a:r>
          </a:p>
          <a:p>
            <a:pPr lvl="0"/>
            <a:r>
              <a:rPr lang="zh-CN" altLang="en-US" dirty="0" smtClean="0"/>
              <a:t>熟悉</a:t>
            </a:r>
            <a:r>
              <a:rPr lang="zh-CN" altLang="en-US" dirty="0"/>
              <a:t>系统数据库设计。</a:t>
            </a:r>
          </a:p>
          <a:p>
            <a:pPr lvl="0"/>
            <a:r>
              <a:rPr lang="zh-CN" altLang="en-US" dirty="0" smtClean="0"/>
              <a:t>掌握</a:t>
            </a:r>
            <a:r>
              <a:rPr lang="zh-CN" altLang="en-US" dirty="0"/>
              <a:t>用户控件设计。</a:t>
            </a:r>
          </a:p>
          <a:p>
            <a:pPr lvl="0"/>
            <a:r>
              <a:rPr lang="zh-CN" altLang="en-US" dirty="0" smtClean="0"/>
              <a:t>掌握</a:t>
            </a:r>
            <a:r>
              <a:rPr lang="zh-CN" altLang="en-US" dirty="0"/>
              <a:t>前台功能模块设计。</a:t>
            </a:r>
          </a:p>
          <a:p>
            <a:pPr lvl="0"/>
            <a:r>
              <a:rPr lang="zh-CN" altLang="en-US" dirty="0" smtClean="0"/>
              <a:t>掌握</a:t>
            </a:r>
            <a:r>
              <a:rPr lang="zh-CN" altLang="en-US" dirty="0"/>
              <a:t>购物车模块开发。</a:t>
            </a:r>
          </a:p>
          <a:p>
            <a:pPr lvl="0"/>
            <a:r>
              <a:rPr lang="zh-CN" altLang="en-US" dirty="0" smtClean="0"/>
              <a:t>掌握</a:t>
            </a:r>
            <a:r>
              <a:rPr lang="zh-CN" altLang="en-US" dirty="0"/>
              <a:t>订单处理模块开发。</a:t>
            </a:r>
          </a:p>
          <a:p>
            <a:pPr lvl="0"/>
            <a:r>
              <a:rPr lang="zh-CN" altLang="en-US" dirty="0" smtClean="0"/>
              <a:t>掌握</a:t>
            </a:r>
            <a:r>
              <a:rPr lang="zh-CN" altLang="en-US" dirty="0"/>
              <a:t>后台功能管理模块开发。</a:t>
            </a:r>
          </a:p>
          <a:p>
            <a:pPr lvl="0"/>
            <a:r>
              <a:rPr lang="zh-CN" altLang="en-US" dirty="0" smtClean="0"/>
              <a:t>掌握</a:t>
            </a:r>
            <a:r>
              <a:rPr lang="en-US" altLang="zh-CN" dirty="0"/>
              <a:t>ASP.NET</a:t>
            </a:r>
            <a:r>
              <a:rPr lang="zh-CN" altLang="en-US" dirty="0"/>
              <a:t>三层架构的运用。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/>
              <a:t>15.1.5  </a:t>
            </a:r>
            <a:r>
              <a:rPr lang="zh-CN" altLang="en-US" dirty="0"/>
              <a:t>基于</a:t>
            </a:r>
            <a:r>
              <a:rPr lang="en-US" altLang="zh-CN" dirty="0"/>
              <a:t>VSC 2017</a:t>
            </a:r>
            <a:r>
              <a:rPr lang="zh-CN" altLang="en-US" dirty="0"/>
              <a:t>开发</a:t>
            </a:r>
            <a:r>
              <a:rPr lang="en-US" altLang="zh-CN" dirty="0" err="1"/>
              <a:t>MyPetShop</a:t>
            </a:r>
            <a:r>
              <a:rPr lang="zh-CN" altLang="en-US" dirty="0"/>
              <a:t>应用程序的总体</a:t>
            </a:r>
            <a:r>
              <a:rPr lang="zh-CN" altLang="en-US" dirty="0" smtClean="0"/>
              <a:t>思路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 smtClean="0"/>
              <a:t>）安装</a:t>
            </a:r>
            <a:r>
              <a:rPr lang="en-US" altLang="zh-CN" dirty="0" err="1"/>
              <a:t>AjaxControlToolkit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8</a:t>
            </a:r>
            <a:r>
              <a:rPr lang="zh-CN" altLang="en-US" dirty="0" smtClean="0"/>
              <a:t>）新建</a:t>
            </a:r>
            <a:r>
              <a:rPr lang="en-US" altLang="zh-CN" dirty="0"/>
              <a:t>Admin</a:t>
            </a:r>
            <a:r>
              <a:rPr lang="zh-CN" altLang="en-US" dirty="0"/>
              <a:t>、</a:t>
            </a:r>
            <a:r>
              <a:rPr lang="en-US" altLang="zh-CN" dirty="0" err="1"/>
              <a:t>App_Code</a:t>
            </a:r>
            <a:r>
              <a:rPr lang="zh-CN" altLang="en-US" dirty="0"/>
              <a:t>、</a:t>
            </a:r>
            <a:r>
              <a:rPr lang="en-US" altLang="zh-CN" dirty="0" err="1"/>
              <a:t>App_Data</a:t>
            </a:r>
            <a:r>
              <a:rPr lang="zh-CN" altLang="en-US" dirty="0"/>
              <a:t>、</a:t>
            </a:r>
            <a:r>
              <a:rPr lang="en-US" altLang="zh-CN" dirty="0" err="1"/>
              <a:t>UserControl</a:t>
            </a:r>
            <a:r>
              <a:rPr lang="zh-CN" altLang="en-US" dirty="0"/>
              <a:t>等文件夹。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9</a:t>
            </a:r>
            <a:r>
              <a:rPr lang="zh-CN" altLang="en-US" dirty="0" smtClean="0"/>
              <a:t>）建立</a:t>
            </a:r>
            <a:r>
              <a:rPr lang="en-US" altLang="zh-CN" dirty="0" err="1"/>
              <a:t>MyPetShop.mdf</a:t>
            </a:r>
            <a:r>
              <a:rPr lang="zh-CN" altLang="en-US" dirty="0"/>
              <a:t>数据库。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）建立</a:t>
            </a:r>
            <a:r>
              <a:rPr lang="en-US" altLang="zh-CN" dirty="0"/>
              <a:t>LINQ to SQL</a:t>
            </a:r>
            <a:r>
              <a:rPr lang="zh-CN" altLang="en-US" dirty="0"/>
              <a:t>类</a:t>
            </a:r>
            <a:r>
              <a:rPr lang="en-US" altLang="zh-CN" dirty="0" err="1"/>
              <a:t>MyPetShop.dbml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11</a:t>
            </a:r>
            <a:r>
              <a:rPr lang="zh-CN" altLang="en-US" dirty="0" smtClean="0"/>
              <a:t>）修改</a:t>
            </a:r>
            <a:r>
              <a:rPr lang="en-US" altLang="zh-CN" dirty="0" err="1" smtClean="0"/>
              <a:t>Web.config</a:t>
            </a:r>
            <a:r>
              <a:rPr lang="zh-CN" altLang="en-US" dirty="0"/>
              <a:t>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12</a:t>
            </a:r>
            <a:r>
              <a:rPr lang="zh-CN" altLang="en-US" dirty="0" smtClean="0"/>
              <a:t>）新建</a:t>
            </a:r>
            <a:r>
              <a:rPr lang="en-US" altLang="zh-CN" dirty="0" err="1" smtClean="0"/>
              <a:t>Global.asax</a:t>
            </a:r>
            <a:r>
              <a:rPr lang="zh-CN" altLang="en-US" dirty="0"/>
              <a:t>文件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5214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/>
              <a:t>15.1.5  </a:t>
            </a:r>
            <a:r>
              <a:rPr lang="zh-CN" altLang="en-US" dirty="0"/>
              <a:t>基于</a:t>
            </a:r>
            <a:r>
              <a:rPr lang="en-US" altLang="zh-CN" dirty="0"/>
              <a:t>VSC 2017</a:t>
            </a:r>
            <a:r>
              <a:rPr lang="zh-CN" altLang="en-US" dirty="0"/>
              <a:t>开发</a:t>
            </a:r>
            <a:r>
              <a:rPr lang="en-US" altLang="zh-CN" dirty="0" err="1"/>
              <a:t>MyPetShop</a:t>
            </a:r>
            <a:r>
              <a:rPr lang="zh-CN" altLang="en-US" dirty="0"/>
              <a:t>应用程序的总体</a:t>
            </a:r>
            <a:r>
              <a:rPr lang="zh-CN" altLang="en-US" dirty="0" smtClean="0"/>
              <a:t>思路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13</a:t>
            </a:r>
            <a:r>
              <a:rPr lang="zh-CN" altLang="en-US" dirty="0" smtClean="0"/>
              <a:t>）在</a:t>
            </a:r>
            <a:r>
              <a:rPr lang="en-US" altLang="zh-CN" dirty="0" err="1"/>
              <a:t>MyPetShop.BLL</a:t>
            </a:r>
            <a:r>
              <a:rPr lang="zh-CN" altLang="en-US" dirty="0"/>
              <a:t>业务逻辑层项目添加</a:t>
            </a:r>
            <a:r>
              <a:rPr lang="en-US" altLang="zh-CN" dirty="0" err="1"/>
              <a:t>CartItemService.cs</a:t>
            </a:r>
            <a:r>
              <a:rPr lang="zh-CN" altLang="en-US" dirty="0"/>
              <a:t>、</a:t>
            </a:r>
            <a:r>
              <a:rPr lang="en-US" altLang="zh-CN" dirty="0" err="1"/>
              <a:t>CategoryService.cs</a:t>
            </a:r>
            <a:r>
              <a:rPr lang="zh-CN" altLang="en-US" dirty="0"/>
              <a:t>、</a:t>
            </a:r>
            <a:r>
              <a:rPr lang="en-US" altLang="zh-CN" dirty="0" err="1"/>
              <a:t>CustomerService.cs</a:t>
            </a:r>
            <a:r>
              <a:rPr lang="zh-CN" altLang="en-US" dirty="0"/>
              <a:t>、</a:t>
            </a:r>
            <a:r>
              <a:rPr lang="en-US" altLang="zh-CN" dirty="0" err="1"/>
              <a:t>OrderService.cs</a:t>
            </a:r>
            <a:r>
              <a:rPr lang="zh-CN" altLang="en-US" dirty="0"/>
              <a:t>、</a:t>
            </a:r>
            <a:r>
              <a:rPr lang="en-US" altLang="zh-CN" dirty="0" err="1"/>
              <a:t>ProductService.cs</a:t>
            </a:r>
            <a:r>
              <a:rPr lang="zh-CN" altLang="en-US" dirty="0"/>
              <a:t>、</a:t>
            </a:r>
            <a:r>
              <a:rPr lang="en-US" altLang="zh-CN" dirty="0" err="1"/>
              <a:t>SupplierService.cs</a:t>
            </a:r>
            <a:r>
              <a:rPr lang="zh-CN" altLang="en-US" dirty="0"/>
              <a:t>等类文件。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14</a:t>
            </a:r>
            <a:r>
              <a:rPr lang="zh-CN" altLang="en-US" dirty="0" smtClean="0"/>
              <a:t>）新建</a:t>
            </a:r>
            <a:r>
              <a:rPr lang="en-US" altLang="zh-CN" dirty="0" err="1"/>
              <a:t>MasterPage.master</a:t>
            </a:r>
            <a:r>
              <a:rPr lang="zh-CN" altLang="en-US" dirty="0"/>
              <a:t>母版页，再以此为基础分别建立根文件夹及</a:t>
            </a:r>
            <a:r>
              <a:rPr lang="en-US" altLang="zh-CN" dirty="0"/>
              <a:t>Admin</a:t>
            </a:r>
            <a:r>
              <a:rPr lang="zh-CN" altLang="en-US" dirty="0"/>
              <a:t>子文件夹下的各个页面。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15</a:t>
            </a:r>
            <a:r>
              <a:rPr lang="zh-CN" altLang="en-US" dirty="0" smtClean="0"/>
              <a:t>）“生成网站”命令。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16</a:t>
            </a:r>
            <a:r>
              <a:rPr lang="zh-CN" altLang="en-US" dirty="0"/>
              <a:t>）从浏览</a:t>
            </a:r>
            <a:r>
              <a:rPr lang="en-US" altLang="zh-CN" dirty="0"/>
              <a:t>Default.aspx</a:t>
            </a:r>
            <a:r>
              <a:rPr lang="zh-CN" altLang="en-US" dirty="0"/>
              <a:t>开始，对</a:t>
            </a:r>
            <a:r>
              <a:rPr lang="en-US" altLang="zh-CN" dirty="0" err="1"/>
              <a:t>MyPetShop</a:t>
            </a:r>
            <a:r>
              <a:rPr lang="zh-CN" altLang="en-US" dirty="0"/>
              <a:t>应用程序进行整体测试。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26394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/>
              <a:t>15.2  </a:t>
            </a:r>
            <a:r>
              <a:rPr lang="en-US" altLang="zh-CN" dirty="0" err="1"/>
              <a:t>MyPetShop.mdf</a:t>
            </a:r>
            <a:r>
              <a:rPr lang="zh-CN" altLang="zh-CN" dirty="0"/>
              <a:t>数据库设计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552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存储</a:t>
            </a:r>
            <a:r>
              <a:rPr lang="zh-CN" altLang="zh-CN" dirty="0" smtClean="0"/>
              <a:t>了</a:t>
            </a:r>
            <a:r>
              <a:rPr lang="zh-CN" altLang="en-US" dirty="0"/>
              <a:t>购物车、商品分类、用户、订单、商品、供应商</a:t>
            </a:r>
            <a:r>
              <a:rPr lang="zh-CN" altLang="zh-CN" dirty="0" smtClean="0"/>
              <a:t>等</a:t>
            </a:r>
            <a:r>
              <a:rPr lang="zh-CN" altLang="zh-CN" dirty="0"/>
              <a:t>信息。</a:t>
            </a:r>
          </a:p>
        </p:txBody>
      </p:sp>
    </p:spTree>
    <p:extLst>
      <p:ext uri="{BB962C8B-B14F-4D97-AF65-F5344CB8AC3E}">
        <p14:creationId xmlns:p14="http://schemas.microsoft.com/office/powerpoint/2010/main" val="113343455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/>
              <a:t>购物车详细信息表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D9DCF23-551B-47D4-8606-DC3340036823}" type="slidenum">
              <a:rPr lang="zh-CN" altLang="en-US"/>
              <a:pPr/>
              <a:t>23</a:t>
            </a:fld>
            <a:endParaRPr lang="en-US" altLang="zh-CN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493572"/>
              </p:ext>
            </p:extLst>
          </p:nvPr>
        </p:nvGraphicFramePr>
        <p:xfrm>
          <a:off x="107505" y="1628800"/>
          <a:ext cx="8856983" cy="52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文档" r:id="rId3" imgW="5482245" imgH="1387391" progId="Word.Document.12">
                  <p:embed/>
                </p:oleObj>
              </mc:Choice>
              <mc:Fallback>
                <p:oleObj name="文档" r:id="rId3" imgW="5482245" imgH="1387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5" y="1628800"/>
                        <a:ext cx="8856983" cy="52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/>
              <a:t>商品分类信息表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D9DCF23-551B-47D4-8606-DC3340036823}" type="slidenum">
              <a:rPr lang="zh-CN" altLang="en-US"/>
              <a:pPr/>
              <a:t>24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439209"/>
              </p:ext>
            </p:extLst>
          </p:nvPr>
        </p:nvGraphicFramePr>
        <p:xfrm>
          <a:off x="251520" y="1556792"/>
          <a:ext cx="8712968" cy="4033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文档" r:id="rId3" imgW="5482245" imgH="892048" progId="Word.Document.12">
                  <p:embed/>
                </p:oleObj>
              </mc:Choice>
              <mc:Fallback>
                <p:oleObj name="文档" r:id="rId3" imgW="5482245" imgH="8920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520" y="1556792"/>
                        <a:ext cx="8712968" cy="4033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238886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/>
              <a:t>用户信息表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D9DCF23-551B-47D4-8606-DC3340036823}" type="slidenum">
              <a:rPr lang="zh-CN" altLang="en-US"/>
              <a:pPr/>
              <a:t>25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927894"/>
              </p:ext>
            </p:extLst>
          </p:nvPr>
        </p:nvGraphicFramePr>
        <p:xfrm>
          <a:off x="13590" y="1412776"/>
          <a:ext cx="8841686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文档" r:id="rId3" imgW="5482245" imgH="1057283" progId="Word.Document.12">
                  <p:embed/>
                </p:oleObj>
              </mc:Choice>
              <mc:Fallback>
                <p:oleObj name="文档" r:id="rId3" imgW="5482245" imgH="10572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90" y="1412776"/>
                        <a:ext cx="8841686" cy="475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8484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订单信息表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5348330-196B-440E-AFF9-1470DEA7853A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647621"/>
              </p:ext>
            </p:extLst>
          </p:nvPr>
        </p:nvGraphicFramePr>
        <p:xfrm>
          <a:off x="0" y="1556792"/>
          <a:ext cx="9096717" cy="518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文档" r:id="rId3" imgW="5482245" imgH="2212842" progId="Word.Document.12">
                  <p:embed/>
                </p:oleObj>
              </mc:Choice>
              <mc:Fallback>
                <p:oleObj name="文档" r:id="rId3" imgW="5482245" imgH="22128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556792"/>
                        <a:ext cx="9096717" cy="5184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/>
              <a:t>订单详细信息表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826788"/>
              </p:ext>
            </p:extLst>
          </p:nvPr>
        </p:nvGraphicFramePr>
        <p:xfrm>
          <a:off x="0" y="1484784"/>
          <a:ext cx="8981804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文档" r:id="rId3" imgW="5482245" imgH="1387391" progId="Word.Document.12">
                  <p:embed/>
                </p:oleObj>
              </mc:Choice>
              <mc:Fallback>
                <p:oleObj name="文档" r:id="rId3" imgW="5482245" imgH="13873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484784"/>
                        <a:ext cx="8981804" cy="475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92529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/>
              <a:t>商品信息表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28</a:t>
            </a:fld>
            <a:endParaRPr lang="en-US" altLang="zh-CN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317773"/>
              </p:ext>
            </p:extLst>
          </p:nvPr>
        </p:nvGraphicFramePr>
        <p:xfrm>
          <a:off x="107504" y="1556792"/>
          <a:ext cx="9014903" cy="518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文档" r:id="rId3" imgW="5482245" imgH="1882733" progId="Word.Document.12">
                  <p:embed/>
                </p:oleObj>
              </mc:Choice>
              <mc:Fallback>
                <p:oleObj name="文档" r:id="rId3" imgW="5482245" imgH="188273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1556792"/>
                        <a:ext cx="9014903" cy="5184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9173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/>
              <a:t>供应商信息表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29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911546"/>
              </p:ext>
            </p:extLst>
          </p:nvPr>
        </p:nvGraphicFramePr>
        <p:xfrm>
          <a:off x="0" y="1484784"/>
          <a:ext cx="9192000" cy="5184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文档" r:id="rId3" imgW="5482245" imgH="1717499" progId="Word.Document.12">
                  <p:embed/>
                </p:oleObj>
              </mc:Choice>
              <mc:Fallback>
                <p:oleObj name="文档" r:id="rId3" imgW="5482245" imgH="171749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484784"/>
                        <a:ext cx="9192000" cy="5184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439538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hlinkClick r:id="rId2" action="ppaction://hlinksldjump"/>
              </a:rPr>
              <a:t>15.1</a:t>
            </a:r>
            <a:r>
              <a:rPr lang="zh-CN" altLang="en-US" dirty="0">
                <a:hlinkClick r:id="rId2" action="ppaction://hlinksldjump"/>
              </a:rPr>
              <a:t>系统总体设计和开发</a:t>
            </a:r>
            <a:r>
              <a:rPr lang="zh-CN" altLang="en-US" dirty="0" smtClean="0">
                <a:hlinkClick r:id="rId2" action="ppaction://hlinksldjump"/>
              </a:rPr>
              <a:t>思路</a:t>
            </a:r>
            <a:endParaRPr lang="zh-CN" altLang="zh-CN" dirty="0"/>
          </a:p>
          <a:p>
            <a:pPr lvl="1"/>
            <a:r>
              <a:rPr lang="en-US" altLang="zh-CN" dirty="0">
                <a:hlinkClick r:id="rId3" action="ppaction://hlinksldjump"/>
              </a:rPr>
              <a:t>15.1.1  </a:t>
            </a:r>
            <a:r>
              <a:rPr lang="zh-CN" altLang="zh-CN" dirty="0">
                <a:hlinkClick r:id="rId3" action="ppaction://hlinksldjump"/>
              </a:rPr>
              <a:t>系统功能模块设计</a:t>
            </a:r>
            <a:endParaRPr lang="zh-CN" altLang="zh-CN" dirty="0"/>
          </a:p>
          <a:p>
            <a:pPr lvl="1"/>
            <a:r>
              <a:rPr lang="en-US" altLang="zh-CN" dirty="0" smtClean="0">
                <a:hlinkClick r:id="rId4" action="ppaction://hlinksldjump"/>
              </a:rPr>
              <a:t>15.1.2</a:t>
            </a:r>
            <a:r>
              <a:rPr lang="zh-CN" altLang="en-US" dirty="0">
                <a:hlinkClick r:id="rId4" action="ppaction://hlinksldjump"/>
              </a:rPr>
              <a:t>用户控件</a:t>
            </a:r>
            <a:r>
              <a:rPr lang="zh-CN" altLang="en-US" dirty="0" smtClean="0">
                <a:hlinkClick r:id="rId4" action="ppaction://hlinksldjump"/>
              </a:rPr>
              <a:t>设计</a:t>
            </a:r>
            <a:endParaRPr lang="zh-CN" altLang="zh-CN" dirty="0"/>
          </a:p>
          <a:p>
            <a:pPr lvl="1"/>
            <a:r>
              <a:rPr lang="en-US" altLang="zh-CN" dirty="0">
                <a:hlinkClick r:id="rId5" action="ppaction://hlinksldjump"/>
              </a:rPr>
              <a:t>15.1.3  </a:t>
            </a:r>
            <a:r>
              <a:rPr lang="zh-CN" altLang="zh-CN" dirty="0">
                <a:hlinkClick r:id="rId5" action="ppaction://hlinksldjump"/>
              </a:rPr>
              <a:t>系统数据库总体设计</a:t>
            </a:r>
            <a:endParaRPr lang="zh-CN" altLang="zh-CN" dirty="0"/>
          </a:p>
          <a:p>
            <a:pPr lvl="1"/>
            <a:r>
              <a:rPr lang="en-US" altLang="zh-CN" dirty="0">
                <a:hlinkClick r:id="rId6" action="ppaction://hlinksldjump"/>
              </a:rPr>
              <a:t>15.1.4  </a:t>
            </a:r>
            <a:r>
              <a:rPr lang="en-US" altLang="zh-CN" dirty="0" err="1">
                <a:hlinkClick r:id="rId6" action="ppaction://hlinksldjump"/>
              </a:rPr>
              <a:t>Web.config</a:t>
            </a:r>
            <a:r>
              <a:rPr lang="zh-CN" altLang="zh-CN" dirty="0" smtClean="0">
                <a:hlinkClick r:id="rId6" action="ppaction://hlinksldjump"/>
              </a:rPr>
              <a:t>配置文件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6" action="ppaction://hlinksldjump"/>
              </a:rPr>
              <a:t>15.1.5  </a:t>
            </a:r>
            <a:r>
              <a:rPr lang="zh-CN" altLang="en-US" dirty="0">
                <a:hlinkClick r:id="rId6" action="ppaction://hlinksldjump"/>
              </a:rPr>
              <a:t>基于</a:t>
            </a:r>
            <a:r>
              <a:rPr lang="en-US" altLang="zh-CN" dirty="0">
                <a:hlinkClick r:id="rId6" action="ppaction://hlinksldjump"/>
              </a:rPr>
              <a:t>VSC 2017</a:t>
            </a:r>
            <a:r>
              <a:rPr lang="zh-CN" altLang="en-US" dirty="0">
                <a:hlinkClick r:id="rId6" action="ppaction://hlinksldjump"/>
              </a:rPr>
              <a:t>开发</a:t>
            </a:r>
            <a:r>
              <a:rPr lang="en-US" altLang="zh-CN" dirty="0" err="1">
                <a:hlinkClick r:id="rId6" action="ppaction://hlinksldjump"/>
              </a:rPr>
              <a:t>MyPetShop</a:t>
            </a:r>
            <a:r>
              <a:rPr lang="zh-CN" altLang="en-US" dirty="0">
                <a:hlinkClick r:id="rId6" action="ppaction://hlinksldjump"/>
              </a:rPr>
              <a:t>应用程序的总体</a:t>
            </a:r>
            <a:r>
              <a:rPr lang="zh-CN" altLang="en-US" dirty="0" smtClean="0">
                <a:hlinkClick r:id="rId6" action="ppaction://hlinksldjump"/>
              </a:rPr>
              <a:t>思路</a:t>
            </a:r>
            <a:endParaRPr lang="zh-CN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15.2.2  </a:t>
            </a:r>
            <a:r>
              <a:rPr lang="zh-CN" altLang="zh-CN" dirty="0"/>
              <a:t>数据表联系设计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30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964488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1061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15.3.1  </a:t>
            </a:r>
            <a:r>
              <a:rPr lang="zh-CN" altLang="zh-CN" dirty="0"/>
              <a:t>“热销商品自动定时刷新”用户控件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31</a:t>
            </a:fld>
            <a:endParaRPr lang="en-US" altLang="zh-CN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718" y="1700808"/>
            <a:ext cx="900000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9131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CN" dirty="0"/>
              <a:t>15.3.2  </a:t>
            </a:r>
            <a:r>
              <a:rPr lang="zh-CN" altLang="zh-CN" dirty="0"/>
              <a:t>“商品分类列表”用户控件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32</a:t>
            </a:fld>
            <a:endParaRPr lang="en-US" altLang="zh-CN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437843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5146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/>
              <a:t>15.3.3  </a:t>
            </a:r>
            <a:r>
              <a:rPr lang="zh-CN" altLang="zh-CN" dirty="0"/>
              <a:t>“最新商品列表”用户控件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51818"/>
            <a:ext cx="6824822" cy="4125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05596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/>
              <a:t>15.3.4  </a:t>
            </a:r>
            <a:r>
              <a:rPr lang="zh-CN" altLang="zh-CN" dirty="0"/>
              <a:t>“商品分类及商品导航”用户控件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34</a:t>
            </a:fld>
            <a:endParaRPr lang="en-US" altLang="zh-CN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915816" y="1437144"/>
            <a:ext cx="318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962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15.3.5  </a:t>
            </a:r>
            <a:r>
              <a:rPr lang="zh-CN" altLang="zh-CN" dirty="0"/>
              <a:t>“网站导航”用户控件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35</a:t>
            </a:fld>
            <a:endParaRPr lang="en-US" altLang="zh-CN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4000" y="3068960"/>
            <a:ext cx="9000000" cy="80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1335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15.3.6  </a:t>
            </a:r>
            <a:r>
              <a:rPr lang="zh-CN" altLang="zh-CN" dirty="0"/>
              <a:t>“用户状态”用户控件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36</a:t>
            </a:fld>
            <a:endParaRPr lang="en-US" altLang="zh-CN"/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99" y="3029464"/>
            <a:ext cx="8609242" cy="97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00808"/>
            <a:ext cx="2832666" cy="97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29" y="4725144"/>
            <a:ext cx="7077382" cy="97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394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15.3.7  </a:t>
            </a:r>
            <a:r>
              <a:rPr lang="zh-CN" altLang="zh-CN" dirty="0"/>
              <a:t>“天气预报”用户控件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37</a:t>
            </a:fld>
            <a:endParaRPr lang="en-US" altLang="zh-CN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" y="1484784"/>
            <a:ext cx="8976946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804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15.4.1  </a:t>
            </a:r>
            <a:r>
              <a:rPr lang="zh-CN" altLang="zh-CN" dirty="0"/>
              <a:t>母版</a:t>
            </a:r>
            <a:r>
              <a:rPr lang="zh-CN" altLang="zh-CN" dirty="0" smtClean="0"/>
              <a:t>页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应用</a:t>
            </a:r>
            <a:r>
              <a:rPr lang="zh-CN" altLang="zh-CN" dirty="0"/>
              <a:t>了</a:t>
            </a:r>
            <a:r>
              <a:rPr lang="en-US" altLang="zh-CN" dirty="0"/>
              <a:t>ASP.NET Ajax</a:t>
            </a:r>
            <a:r>
              <a:rPr lang="zh-CN" altLang="zh-CN" dirty="0"/>
              <a:t>技术和由</a:t>
            </a:r>
            <a:r>
              <a:rPr lang="en-US" altLang="zh-CN" dirty="0"/>
              <a:t>Bootstrap</a:t>
            </a:r>
            <a:r>
              <a:rPr lang="zh-CN" altLang="zh-CN" dirty="0"/>
              <a:t>框架提供的</a:t>
            </a:r>
            <a:r>
              <a:rPr lang="en-US" altLang="zh-CN" dirty="0"/>
              <a:t>Bootstrap.css</a:t>
            </a:r>
            <a:r>
              <a:rPr lang="zh-CN" altLang="zh-CN" dirty="0"/>
              <a:t>样式表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将</a:t>
            </a:r>
            <a:r>
              <a:rPr lang="zh-CN" altLang="zh-CN" dirty="0"/>
              <a:t>用户控件添加到母版页中。其中使用了“用户状态”用户控件和“网站导航”用户控件。</a:t>
            </a:r>
          </a:p>
          <a:p>
            <a:r>
              <a:rPr lang="zh-CN" altLang="zh-CN" dirty="0" smtClean="0"/>
              <a:t>添加</a:t>
            </a:r>
            <a:r>
              <a:rPr lang="en-US" altLang="zh-CN" dirty="0"/>
              <a:t>Web</a:t>
            </a:r>
            <a:r>
              <a:rPr lang="zh-CN" altLang="zh-CN" dirty="0"/>
              <a:t>部件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实现</a:t>
            </a:r>
            <a:r>
              <a:rPr lang="zh-CN" altLang="zh-CN" dirty="0"/>
              <a:t>商品搜索功能。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3933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15.4.1  </a:t>
            </a:r>
            <a:r>
              <a:rPr lang="zh-CN" altLang="zh-CN" dirty="0"/>
              <a:t>母版页的</a:t>
            </a:r>
            <a:r>
              <a:rPr lang="zh-CN" altLang="zh-CN" dirty="0" smtClean="0"/>
              <a:t>设计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39</a:t>
            </a:fld>
            <a:endParaRPr lang="en-US" altLang="zh-CN"/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58480"/>
            <a:ext cx="8992019" cy="503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3655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hlinkClick r:id="rId2" action="ppaction://hlinksldjump"/>
              </a:rPr>
              <a:t>15.2  </a:t>
            </a:r>
            <a:r>
              <a:rPr lang="en-US" altLang="zh-CN" dirty="0" err="1">
                <a:hlinkClick r:id="rId2" action="ppaction://hlinksldjump"/>
              </a:rPr>
              <a:t>MyPetShop.mdf</a:t>
            </a:r>
            <a:r>
              <a:rPr lang="zh-CN" altLang="zh-CN" dirty="0">
                <a:hlinkClick r:id="rId2" action="ppaction://hlinksldjump"/>
              </a:rPr>
              <a:t>数据库设计</a:t>
            </a:r>
            <a:endParaRPr lang="zh-CN" altLang="zh-CN" dirty="0"/>
          </a:p>
          <a:p>
            <a:pPr lvl="1"/>
            <a:r>
              <a:rPr lang="en-US" altLang="zh-CN" dirty="0">
                <a:hlinkClick r:id="rId3" action="ppaction://hlinksldjump"/>
              </a:rPr>
              <a:t>15.2.1  </a:t>
            </a:r>
            <a:r>
              <a:rPr lang="zh-CN" altLang="zh-CN" dirty="0">
                <a:hlinkClick r:id="rId3" action="ppaction://hlinksldjump"/>
              </a:rPr>
              <a:t>数据表设计</a:t>
            </a:r>
            <a:endParaRPr lang="zh-CN" altLang="zh-CN" dirty="0"/>
          </a:p>
          <a:p>
            <a:pPr lvl="1"/>
            <a:r>
              <a:rPr lang="en-US" altLang="zh-CN" dirty="0">
                <a:hlinkClick r:id="rId4" action="ppaction://hlinksldjump"/>
              </a:rPr>
              <a:t>15.2.2  </a:t>
            </a:r>
            <a:r>
              <a:rPr lang="zh-CN" altLang="zh-CN" dirty="0">
                <a:hlinkClick r:id="rId4" action="ppaction://hlinksldjump"/>
              </a:rPr>
              <a:t>数据表联系</a:t>
            </a:r>
            <a:r>
              <a:rPr lang="zh-CN" altLang="zh-CN" dirty="0" smtClean="0">
                <a:hlinkClick r:id="rId4" action="ppaction://hlinksldjump"/>
              </a:rPr>
              <a:t>设计</a:t>
            </a:r>
            <a:endParaRPr lang="en-US" altLang="zh-CN" dirty="0" smtClean="0"/>
          </a:p>
          <a:p>
            <a:r>
              <a:rPr lang="en-US" altLang="zh-CN" dirty="0">
                <a:hlinkClick r:id="rId5" action="ppaction://hlinksldjump"/>
              </a:rPr>
              <a:t>15.3  </a:t>
            </a:r>
            <a:r>
              <a:rPr lang="zh-CN" altLang="zh-CN" dirty="0">
                <a:hlinkClick r:id="rId5" action="ppaction://hlinksldjump"/>
              </a:rPr>
              <a:t>用户控件设计</a:t>
            </a:r>
            <a:endParaRPr lang="zh-CN" altLang="zh-CN" dirty="0"/>
          </a:p>
          <a:p>
            <a:pPr lvl="1"/>
            <a:r>
              <a:rPr lang="en-US" altLang="zh-CN" dirty="0">
                <a:hlinkClick r:id="rId5" action="ppaction://hlinksldjump"/>
              </a:rPr>
              <a:t>15.3.1  </a:t>
            </a:r>
            <a:r>
              <a:rPr lang="zh-CN" altLang="zh-CN" dirty="0">
                <a:hlinkClick r:id="rId5" action="ppaction://hlinksldjump"/>
              </a:rPr>
              <a:t>“热销商品自动定时刷新”用户控件</a:t>
            </a:r>
            <a:endParaRPr lang="zh-CN" altLang="zh-CN" dirty="0"/>
          </a:p>
          <a:p>
            <a:pPr lvl="1"/>
            <a:r>
              <a:rPr lang="en-US" altLang="zh-CN" dirty="0">
                <a:hlinkClick r:id="rId6" action="ppaction://hlinksldjump"/>
              </a:rPr>
              <a:t>15.3.2  </a:t>
            </a:r>
            <a:r>
              <a:rPr lang="zh-CN" altLang="zh-CN" dirty="0">
                <a:hlinkClick r:id="rId6" action="ppaction://hlinksldjump"/>
              </a:rPr>
              <a:t>“商品分类列表”用户控件</a:t>
            </a:r>
            <a:endParaRPr lang="zh-CN" altLang="zh-CN" dirty="0"/>
          </a:p>
          <a:p>
            <a:pPr lvl="1"/>
            <a:r>
              <a:rPr lang="en-US" altLang="zh-CN" dirty="0">
                <a:hlinkClick r:id="rId7" action="ppaction://hlinksldjump"/>
              </a:rPr>
              <a:t>15.3.3  </a:t>
            </a:r>
            <a:r>
              <a:rPr lang="zh-CN" altLang="zh-CN" dirty="0">
                <a:hlinkClick r:id="rId7" action="ppaction://hlinksldjump"/>
              </a:rPr>
              <a:t>“最新商品列表”用户控件</a:t>
            </a:r>
            <a:endParaRPr lang="zh-CN" altLang="zh-CN" dirty="0"/>
          </a:p>
          <a:p>
            <a:pPr lvl="1"/>
            <a:r>
              <a:rPr lang="en-US" altLang="zh-CN" dirty="0">
                <a:hlinkClick r:id="rId8" action="ppaction://hlinksldjump"/>
              </a:rPr>
              <a:t>15.3.4  </a:t>
            </a:r>
            <a:r>
              <a:rPr lang="zh-CN" altLang="zh-CN" dirty="0">
                <a:hlinkClick r:id="rId8" action="ppaction://hlinksldjump"/>
              </a:rPr>
              <a:t>“商品分类及商品导航”用户控件</a:t>
            </a:r>
            <a:endParaRPr lang="zh-CN" altLang="zh-CN" dirty="0"/>
          </a:p>
          <a:p>
            <a:pPr lvl="1"/>
            <a:r>
              <a:rPr lang="en-US" altLang="zh-CN" dirty="0">
                <a:hlinkClick r:id="rId9" action="ppaction://hlinksldjump"/>
              </a:rPr>
              <a:t>15.3.5  </a:t>
            </a:r>
            <a:r>
              <a:rPr lang="zh-CN" altLang="zh-CN" dirty="0">
                <a:hlinkClick r:id="rId9" action="ppaction://hlinksldjump"/>
              </a:rPr>
              <a:t>“网站导航”用户控件</a:t>
            </a:r>
            <a:endParaRPr lang="zh-CN" altLang="zh-CN" dirty="0"/>
          </a:p>
          <a:p>
            <a:pPr lvl="1"/>
            <a:r>
              <a:rPr lang="en-US" altLang="zh-CN" dirty="0">
                <a:hlinkClick r:id="rId10" action="ppaction://hlinksldjump"/>
              </a:rPr>
              <a:t>15.3.6  </a:t>
            </a:r>
            <a:r>
              <a:rPr lang="zh-CN" altLang="zh-CN" dirty="0">
                <a:hlinkClick r:id="rId10" action="ppaction://hlinksldjump"/>
              </a:rPr>
              <a:t>“用户状态”用户控件</a:t>
            </a:r>
            <a:endParaRPr lang="zh-CN" altLang="zh-CN" dirty="0"/>
          </a:p>
          <a:p>
            <a:pPr lvl="1"/>
            <a:r>
              <a:rPr lang="en-US" altLang="zh-CN" dirty="0">
                <a:hlinkClick r:id="rId11" action="ppaction://hlinksldjump"/>
              </a:rPr>
              <a:t>15.3.7  </a:t>
            </a:r>
            <a:r>
              <a:rPr lang="zh-CN" altLang="zh-CN" dirty="0">
                <a:hlinkClick r:id="rId11" action="ppaction://hlinksldjump"/>
              </a:rPr>
              <a:t>“天气预报”用户</a:t>
            </a:r>
            <a:r>
              <a:rPr lang="zh-CN" altLang="zh-CN" dirty="0" smtClean="0">
                <a:hlinkClick r:id="rId11" action="ppaction://hlinksldjump"/>
              </a:rPr>
              <a:t>控件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412565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15.4.2  </a:t>
            </a:r>
            <a:r>
              <a:rPr lang="zh-CN" altLang="zh-CN" dirty="0"/>
              <a:t>首页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使用</a:t>
            </a:r>
            <a:r>
              <a:rPr lang="en-US" altLang="zh-CN" dirty="0" smtClean="0"/>
              <a:t>ASP.NET </a:t>
            </a:r>
            <a:r>
              <a:rPr lang="en-US" altLang="zh-CN" dirty="0"/>
              <a:t>Ajax</a:t>
            </a:r>
            <a:r>
              <a:rPr lang="zh-CN" altLang="zh-CN" dirty="0"/>
              <a:t>技术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添加</a:t>
            </a:r>
            <a:r>
              <a:rPr lang="zh-CN" altLang="zh-CN" dirty="0"/>
              <a:t>自定义用户控件。主要使用了四个用户控件：“热销商品自动定时刷新”用户控件、“最新商品列表”用户控件、“商品分类列表”用户控件和“天气预报”用户控件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55142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15.4.2  </a:t>
            </a:r>
            <a:r>
              <a:rPr lang="zh-CN" altLang="zh-CN" dirty="0" smtClean="0"/>
              <a:t>首页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5227"/>
            <a:ext cx="9144000" cy="55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10639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15.4.3  </a:t>
            </a:r>
            <a:r>
              <a:rPr lang="zh-CN" altLang="zh-CN" dirty="0"/>
              <a:t>商品详细信息页面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42</a:t>
            </a:fld>
            <a:endParaRPr lang="en-US" altLang="zh-CN"/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5136"/>
            <a:ext cx="9036496" cy="561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66166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15.4.4  </a:t>
            </a:r>
            <a:r>
              <a:rPr lang="zh-CN" altLang="zh-CN" dirty="0"/>
              <a:t>商品搜索页面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45B555-5B7E-4B76-8ECA-0CBE36CC3FC9}" type="slidenum">
              <a:rPr lang="zh-CN" altLang="en-US"/>
              <a:pPr/>
              <a:t>43</a:t>
            </a:fld>
            <a:endParaRPr lang="en-US" altLang="zh-CN"/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42" t="10226" r="11829" b="2557"/>
          <a:stretch>
            <a:fillRect/>
          </a:stretch>
        </p:blipFill>
        <p:spPr bwMode="auto">
          <a:xfrm>
            <a:off x="-9184" y="1503652"/>
            <a:ext cx="9144000" cy="545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>
          <a:xfrm>
            <a:off x="4070464" y="2672916"/>
            <a:ext cx="2090271" cy="64807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9153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15.4.4  </a:t>
            </a:r>
            <a:r>
              <a:rPr lang="zh-CN" altLang="zh-CN" dirty="0"/>
              <a:t>商品搜索</a:t>
            </a:r>
            <a:r>
              <a:rPr lang="zh-CN" altLang="zh-CN" dirty="0" smtClean="0"/>
              <a:t>页面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44</a:t>
            </a:fld>
            <a:endParaRPr lang="en-US" altLang="zh-CN"/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6" y="1268760"/>
            <a:ext cx="9128332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69093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15.5  </a:t>
            </a:r>
            <a:r>
              <a:rPr lang="zh-CN" altLang="zh-CN" dirty="0"/>
              <a:t>用户注册和登录模块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功能</a:t>
            </a:r>
            <a:r>
              <a:rPr lang="zh-CN" altLang="zh-CN" dirty="0"/>
              <a:t>：注册新用户、登录系统、修改用户密码、找回用户密码和退出系统等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356669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15.5.1  </a:t>
            </a:r>
            <a:r>
              <a:rPr lang="zh-CN" altLang="zh-CN" dirty="0"/>
              <a:t>注册新用户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D9DCF23-551B-47D4-8606-DC3340036823}" type="slidenum">
              <a:rPr lang="zh-CN" altLang="en-US"/>
              <a:pPr/>
              <a:t>46</a:t>
            </a:fld>
            <a:endParaRPr lang="en-US" altLang="zh-CN"/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" y="1484784"/>
            <a:ext cx="9138810" cy="537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11965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15.5.2  </a:t>
            </a:r>
            <a:r>
              <a:rPr lang="zh-CN" altLang="zh-CN" dirty="0"/>
              <a:t>用户登录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5348330-196B-440E-AFF9-1470DEA7853A}" type="slidenum">
              <a:rPr lang="zh-CN" altLang="en-US"/>
              <a:pPr/>
              <a:t>47</a:t>
            </a:fld>
            <a:endParaRPr lang="en-US" altLang="zh-CN"/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8"/>
            <a:ext cx="9056735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967256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15.5.3  </a:t>
            </a:r>
            <a:r>
              <a:rPr lang="zh-CN" altLang="zh-CN" dirty="0"/>
              <a:t>修改用户密码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48</a:t>
            </a:fld>
            <a:endParaRPr lang="en-US" altLang="zh-CN"/>
          </a:p>
        </p:txBody>
      </p:sp>
      <p:pic>
        <p:nvPicPr>
          <p:cNvPr id="2150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032589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823823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15.5.4  </a:t>
            </a:r>
            <a:r>
              <a:rPr lang="zh-CN" altLang="zh-CN" dirty="0"/>
              <a:t>找回用户密码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49</a:t>
            </a:fld>
            <a:endParaRPr lang="en-US" altLang="zh-CN"/>
          </a:p>
        </p:txBody>
      </p:sp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64742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48861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768A38C-12F7-4EB3-BD85-4AA09E41D932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3200" dirty="0">
                <a:hlinkClick r:id="rId2" action="ppaction://hlinksldjump"/>
              </a:rPr>
              <a:t>15.4  </a:t>
            </a:r>
            <a:r>
              <a:rPr lang="zh-CN" altLang="zh-CN" sz="3200" dirty="0">
                <a:hlinkClick r:id="rId2" action="ppaction://hlinksldjump"/>
              </a:rPr>
              <a:t>前台显示页面设计</a:t>
            </a:r>
            <a:endParaRPr lang="zh-CN" altLang="zh-CN" sz="3200" dirty="0"/>
          </a:p>
          <a:p>
            <a:pPr lvl="1"/>
            <a:r>
              <a:rPr lang="en-US" altLang="zh-CN" sz="2900" dirty="0" smtClean="0">
                <a:hlinkClick r:id="rId3" action="ppaction://hlinksldjump"/>
              </a:rPr>
              <a:t>15.4.1  </a:t>
            </a:r>
            <a:r>
              <a:rPr lang="zh-CN" altLang="en-US" sz="2900" dirty="0">
                <a:hlinkClick r:id="rId3" action="ppaction://hlinksldjump"/>
              </a:rPr>
              <a:t>母版页</a:t>
            </a:r>
          </a:p>
          <a:p>
            <a:pPr lvl="1"/>
            <a:r>
              <a:rPr lang="en-US" altLang="zh-CN" sz="2900" dirty="0" smtClean="0">
                <a:hlinkClick r:id="rId3" action="ppaction://hlinksldjump"/>
              </a:rPr>
              <a:t>15.4.2  </a:t>
            </a:r>
            <a:r>
              <a:rPr lang="zh-CN" altLang="zh-CN" sz="2900" dirty="0" smtClean="0">
                <a:hlinkClick r:id="rId3" action="ppaction://hlinksldjump"/>
              </a:rPr>
              <a:t>首页</a:t>
            </a:r>
            <a:endParaRPr lang="zh-CN" altLang="zh-CN" sz="2900" dirty="0" smtClean="0"/>
          </a:p>
          <a:p>
            <a:pPr lvl="1"/>
            <a:r>
              <a:rPr lang="en-US" altLang="zh-CN" sz="2900" dirty="0" smtClean="0">
                <a:hlinkClick r:id="rId4" action="ppaction://hlinksldjump"/>
              </a:rPr>
              <a:t>15.4.3  </a:t>
            </a:r>
            <a:r>
              <a:rPr lang="zh-CN" altLang="zh-CN" sz="2900" dirty="0">
                <a:hlinkClick r:id="rId4" action="ppaction://hlinksldjump"/>
              </a:rPr>
              <a:t>商品详细信息页面</a:t>
            </a:r>
            <a:endParaRPr lang="zh-CN" altLang="zh-CN" sz="2900" dirty="0"/>
          </a:p>
          <a:p>
            <a:pPr lvl="1"/>
            <a:r>
              <a:rPr lang="en-US" altLang="zh-CN" sz="2900" dirty="0">
                <a:hlinkClick r:id="rId5" action="ppaction://hlinksldjump"/>
              </a:rPr>
              <a:t>15.4.4  </a:t>
            </a:r>
            <a:r>
              <a:rPr lang="zh-CN" altLang="zh-CN" sz="2900" dirty="0">
                <a:hlinkClick r:id="rId5" action="ppaction://hlinksldjump"/>
              </a:rPr>
              <a:t>商品搜索页面</a:t>
            </a:r>
            <a:endParaRPr lang="zh-CN" altLang="zh-CN" sz="2900" dirty="0"/>
          </a:p>
          <a:p>
            <a:r>
              <a:rPr lang="en-US" altLang="zh-CN" sz="3200" dirty="0">
                <a:hlinkClick r:id="rId6" action="ppaction://hlinksldjump"/>
              </a:rPr>
              <a:t>15.5  </a:t>
            </a:r>
            <a:r>
              <a:rPr lang="zh-CN" altLang="zh-CN" sz="3200" dirty="0">
                <a:hlinkClick r:id="rId6" action="ppaction://hlinksldjump"/>
              </a:rPr>
              <a:t>用户注册和登录模块</a:t>
            </a:r>
            <a:endParaRPr lang="zh-CN" altLang="zh-CN" sz="3200" dirty="0"/>
          </a:p>
          <a:p>
            <a:pPr lvl="1"/>
            <a:r>
              <a:rPr lang="en-US" altLang="zh-CN" sz="2900" dirty="0">
                <a:hlinkClick r:id="rId7" action="ppaction://hlinksldjump"/>
              </a:rPr>
              <a:t>15.5.1  </a:t>
            </a:r>
            <a:r>
              <a:rPr lang="zh-CN" altLang="zh-CN" sz="2900" dirty="0">
                <a:hlinkClick r:id="rId7" action="ppaction://hlinksldjump"/>
              </a:rPr>
              <a:t>注册新用户</a:t>
            </a:r>
            <a:endParaRPr lang="zh-CN" altLang="zh-CN" sz="2900" dirty="0"/>
          </a:p>
          <a:p>
            <a:pPr lvl="1"/>
            <a:r>
              <a:rPr lang="en-US" altLang="zh-CN" sz="2900" dirty="0">
                <a:hlinkClick r:id="rId8" action="ppaction://hlinksldjump"/>
              </a:rPr>
              <a:t>15.5.2  </a:t>
            </a:r>
            <a:r>
              <a:rPr lang="zh-CN" altLang="zh-CN" sz="2900" dirty="0">
                <a:hlinkClick r:id="rId8" action="ppaction://hlinksldjump"/>
              </a:rPr>
              <a:t>用户登录</a:t>
            </a:r>
            <a:endParaRPr lang="zh-CN" altLang="zh-CN" sz="2900" dirty="0"/>
          </a:p>
          <a:p>
            <a:pPr lvl="1"/>
            <a:r>
              <a:rPr lang="en-US" altLang="zh-CN" sz="2900" dirty="0">
                <a:hlinkClick r:id="rId9" action="ppaction://hlinksldjump"/>
              </a:rPr>
              <a:t>15.5.3  </a:t>
            </a:r>
            <a:r>
              <a:rPr lang="zh-CN" altLang="zh-CN" sz="2900" dirty="0">
                <a:hlinkClick r:id="rId9" action="ppaction://hlinksldjump"/>
              </a:rPr>
              <a:t>修改用户密码</a:t>
            </a:r>
            <a:endParaRPr lang="zh-CN" altLang="zh-CN" sz="2900" dirty="0"/>
          </a:p>
          <a:p>
            <a:pPr lvl="1"/>
            <a:r>
              <a:rPr lang="en-US" altLang="zh-CN" sz="2900" dirty="0">
                <a:hlinkClick r:id="rId10" action="ppaction://hlinksldjump"/>
              </a:rPr>
              <a:t>15.5.4  </a:t>
            </a:r>
            <a:r>
              <a:rPr lang="zh-CN" altLang="zh-CN" sz="2900" dirty="0">
                <a:hlinkClick r:id="rId10" action="ppaction://hlinksldjump"/>
              </a:rPr>
              <a:t>找回用户密码</a:t>
            </a:r>
            <a:endParaRPr lang="zh-CN" altLang="zh-CN" sz="2900" dirty="0"/>
          </a:p>
          <a:p>
            <a:pPr lvl="1"/>
            <a:r>
              <a:rPr lang="en-US" altLang="zh-CN" sz="2900" dirty="0">
                <a:hlinkClick r:id="rId11" action="ppaction://hlinksldjump"/>
              </a:rPr>
              <a:t>15.5.5  </a:t>
            </a:r>
            <a:r>
              <a:rPr lang="zh-CN" altLang="zh-CN" sz="2900" dirty="0">
                <a:hlinkClick r:id="rId11" action="ppaction://hlinksldjump"/>
              </a:rPr>
              <a:t>退出系统</a:t>
            </a:r>
            <a:endParaRPr lang="zh-CN" altLang="zh-CN" sz="2900" dirty="0"/>
          </a:p>
        </p:txBody>
      </p:sp>
    </p:spTree>
    <p:extLst>
      <p:ext uri="{BB962C8B-B14F-4D97-AF65-F5344CB8AC3E}">
        <p14:creationId xmlns:p14="http://schemas.microsoft.com/office/powerpoint/2010/main" val="24814170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15.5.4  </a:t>
            </a:r>
            <a:r>
              <a:rPr lang="zh-CN" altLang="zh-CN" dirty="0"/>
              <a:t>找回用户</a:t>
            </a:r>
            <a:r>
              <a:rPr lang="zh-CN" altLang="zh-CN" dirty="0" smtClean="0"/>
              <a:t>密码</a:t>
            </a:r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50</a:t>
            </a:fld>
            <a:endParaRPr lang="en-US" altLang="zh-CN"/>
          </a:p>
        </p:txBody>
      </p:sp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" y="1412776"/>
            <a:ext cx="9120877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2630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>
                <a:solidFill>
                  <a:srgbClr val="FF0000"/>
                </a:solidFill>
              </a:rPr>
              <a:t>15.5.5  </a:t>
            </a:r>
            <a:r>
              <a:rPr lang="zh-CN" altLang="zh-CN" dirty="0"/>
              <a:t>退出系统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由“用户状态”用户</a:t>
            </a:r>
            <a:r>
              <a:rPr lang="zh-CN" altLang="zh-CN" dirty="0" smtClean="0"/>
              <a:t>控件实现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zh-CN" altLang="zh-CN" dirty="0"/>
              <a:t>用户</a:t>
            </a:r>
            <a:r>
              <a:rPr lang="zh-CN" altLang="zh-CN" dirty="0" smtClean="0"/>
              <a:t>登录</a:t>
            </a:r>
            <a:r>
              <a:rPr lang="zh-CN" altLang="en-US" dirty="0"/>
              <a:t>成功</a:t>
            </a:r>
            <a:r>
              <a:rPr lang="zh-CN" altLang="zh-CN" dirty="0" smtClean="0"/>
              <a:t>后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显示</a:t>
            </a:r>
            <a:r>
              <a:rPr lang="zh-CN" altLang="zh-CN" dirty="0"/>
              <a:t>“退出登录”链接。单击“退出登录”链接后将从系统中注销用户。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72856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15.6  </a:t>
            </a:r>
            <a:r>
              <a:rPr lang="zh-CN" altLang="zh-CN" dirty="0"/>
              <a:t>购物车模块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实现设计、查看和管理购物车的功能，包括购物车的组件设计、添加商品到购物车、查看购物车中的商品、修改购物车中的商品四大部分。</a:t>
            </a:r>
          </a:p>
        </p:txBody>
      </p:sp>
    </p:spTree>
    <p:extLst>
      <p:ext uri="{BB962C8B-B14F-4D97-AF65-F5344CB8AC3E}">
        <p14:creationId xmlns:p14="http://schemas.microsoft.com/office/powerpoint/2010/main" val="393712028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15.6.1  </a:t>
            </a:r>
            <a:r>
              <a:rPr lang="zh-CN" altLang="zh-CN" dirty="0"/>
              <a:t>购物车组件的设计与实现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采用</a:t>
            </a:r>
            <a:r>
              <a:rPr lang="zh-CN" altLang="en-US" dirty="0"/>
              <a:t>数据库存储技术设计和实现购物车组</a:t>
            </a:r>
            <a:r>
              <a:rPr lang="zh-CN" altLang="en-US" dirty="0" smtClean="0"/>
              <a:t>件。</a:t>
            </a:r>
            <a:endParaRPr lang="en-US" altLang="zh-CN" dirty="0" smtClean="0"/>
          </a:p>
          <a:p>
            <a:r>
              <a:rPr lang="zh-CN" altLang="en-US" dirty="0" smtClean="0"/>
              <a:t>不同</a:t>
            </a:r>
            <a:r>
              <a:rPr lang="zh-CN" altLang="en-US" dirty="0"/>
              <a:t>用户的购物车详细内容根据用户编号进行区分，因此，用户只有登录成功后才能操作购物车。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36185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15.6.2  </a:t>
            </a:r>
            <a:r>
              <a:rPr lang="zh-CN" altLang="zh-CN" dirty="0"/>
              <a:t>购物车页面设计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02295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altLang="zh-CN" dirty="0"/>
              <a:t>15.6.3  </a:t>
            </a:r>
            <a:r>
              <a:rPr lang="zh-CN" altLang="zh-CN" dirty="0"/>
              <a:t>购物车功能的设计与实现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包括添加购物车商品、删除购物车商品、修改购物车中商品的数量、清空购物车和重定向到结算页等功能。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57867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添加购物车商品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535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44975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删除购物车商品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57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当用户不想购买某个商品时，可以先选中相应商品前面的复选框，然后单击“删除商品”按钮，即可删除购物车中不想购买的商品。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26304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修改购物车中商品的数量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58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当用户将一件商品添加到了购物车后，如果还想多买几件相同的商品，则可通过修改购物车中商品的数量来实现。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33087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 清空购物车中商品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59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在用户把商品添加到购物车后，若不想购买添加的所有商品，用户可以单击“清空购物车”按钮删除购物车中的全部商品记录。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81980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5DFDFC7-D0C6-4548-AD19-4F5E5AB555CF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>
                <a:hlinkClick r:id="rId2" action="ppaction://hlinksldjump"/>
              </a:rPr>
              <a:t>15.6  </a:t>
            </a:r>
            <a:r>
              <a:rPr lang="zh-CN" altLang="zh-CN" dirty="0">
                <a:hlinkClick r:id="rId2" action="ppaction://hlinksldjump"/>
              </a:rPr>
              <a:t>购物车模块</a:t>
            </a:r>
            <a:endParaRPr lang="zh-CN" altLang="zh-CN" dirty="0"/>
          </a:p>
          <a:p>
            <a:pPr lvl="1"/>
            <a:r>
              <a:rPr lang="en-US" altLang="zh-CN" dirty="0">
                <a:hlinkClick r:id="rId3" action="ppaction://hlinksldjump"/>
              </a:rPr>
              <a:t>15.6.1  </a:t>
            </a:r>
            <a:r>
              <a:rPr lang="zh-CN" altLang="zh-CN" dirty="0">
                <a:hlinkClick r:id="rId3" action="ppaction://hlinksldjump"/>
              </a:rPr>
              <a:t>购物车组件的设计与实现</a:t>
            </a:r>
            <a:endParaRPr lang="zh-CN" altLang="zh-CN" dirty="0"/>
          </a:p>
          <a:p>
            <a:pPr lvl="1"/>
            <a:r>
              <a:rPr lang="en-US" altLang="zh-CN" dirty="0">
                <a:hlinkClick r:id="rId4" action="ppaction://hlinksldjump"/>
              </a:rPr>
              <a:t>15.6.2  </a:t>
            </a:r>
            <a:r>
              <a:rPr lang="zh-CN" altLang="zh-CN" dirty="0">
                <a:hlinkClick r:id="rId4" action="ppaction://hlinksldjump"/>
              </a:rPr>
              <a:t>购物车页面设计</a:t>
            </a:r>
            <a:endParaRPr lang="zh-CN" altLang="zh-CN" dirty="0"/>
          </a:p>
          <a:p>
            <a:pPr lvl="1"/>
            <a:r>
              <a:rPr lang="en-US" altLang="zh-CN" dirty="0">
                <a:hlinkClick r:id="rId5" action="ppaction://hlinksldjump"/>
              </a:rPr>
              <a:t>15.6.3  </a:t>
            </a:r>
            <a:r>
              <a:rPr lang="zh-CN" altLang="zh-CN" dirty="0">
                <a:hlinkClick r:id="rId5" action="ppaction://hlinksldjump"/>
              </a:rPr>
              <a:t>购物车功能的设计与实现</a:t>
            </a:r>
            <a:endParaRPr lang="zh-CN" altLang="zh-CN" dirty="0"/>
          </a:p>
          <a:p>
            <a:r>
              <a:rPr lang="en-US" altLang="zh-CN" dirty="0">
                <a:hlinkClick r:id="rId6" action="ppaction://hlinksldjump"/>
              </a:rPr>
              <a:t>15.7  </a:t>
            </a:r>
            <a:r>
              <a:rPr lang="zh-CN" altLang="zh-CN" dirty="0">
                <a:hlinkClick r:id="rId6" action="ppaction://hlinksldjump"/>
              </a:rPr>
              <a:t>订单处理</a:t>
            </a:r>
            <a:endParaRPr lang="zh-CN" altLang="zh-CN" dirty="0"/>
          </a:p>
          <a:p>
            <a:pPr lvl="1"/>
            <a:r>
              <a:rPr lang="en-US" altLang="zh-CN" dirty="0">
                <a:hlinkClick r:id="rId7" action="ppaction://hlinksldjump"/>
              </a:rPr>
              <a:t>15.7.1  </a:t>
            </a:r>
            <a:r>
              <a:rPr lang="zh-CN" altLang="zh-CN" dirty="0">
                <a:hlinkClick r:id="rId7" action="ppaction://hlinksldjump"/>
              </a:rPr>
              <a:t>创建订单</a:t>
            </a:r>
            <a:endParaRPr lang="zh-CN" altLang="zh-CN" dirty="0"/>
          </a:p>
          <a:p>
            <a:pPr lvl="1"/>
            <a:r>
              <a:rPr lang="en-US" altLang="zh-CN" dirty="0">
                <a:hlinkClick r:id="rId8" action="ppaction://hlinksldjump"/>
              </a:rPr>
              <a:t>15.7.2  </a:t>
            </a:r>
            <a:r>
              <a:rPr lang="zh-CN" altLang="zh-CN" dirty="0">
                <a:hlinkClick r:id="rId8" action="ppaction://hlinksldjump"/>
              </a:rPr>
              <a:t>查看订单</a:t>
            </a:r>
            <a:endParaRPr lang="zh-CN" altLang="zh-CN" dirty="0"/>
          </a:p>
          <a:p>
            <a:r>
              <a:rPr lang="en-US" altLang="zh-CN" dirty="0">
                <a:hlinkClick r:id="rId9" action="ppaction://hlinksldjump"/>
              </a:rPr>
              <a:t>15.8  </a:t>
            </a:r>
            <a:r>
              <a:rPr lang="zh-CN" altLang="zh-CN" dirty="0">
                <a:hlinkClick r:id="rId9" action="ppaction://hlinksldjump"/>
              </a:rPr>
              <a:t>后台管理模块</a:t>
            </a:r>
            <a:endParaRPr lang="zh-CN" altLang="zh-CN" dirty="0"/>
          </a:p>
          <a:p>
            <a:pPr lvl="1"/>
            <a:r>
              <a:rPr lang="en-US" altLang="zh-CN" dirty="0">
                <a:hlinkClick r:id="rId10" action="ppaction://hlinksldjump"/>
              </a:rPr>
              <a:t>15.8.1  </a:t>
            </a:r>
            <a:r>
              <a:rPr lang="zh-CN" altLang="zh-CN" dirty="0">
                <a:hlinkClick r:id="rId10" action="ppaction://hlinksldjump"/>
              </a:rPr>
              <a:t>商品分类管理</a:t>
            </a:r>
            <a:endParaRPr lang="zh-CN" altLang="zh-CN" dirty="0"/>
          </a:p>
          <a:p>
            <a:pPr lvl="1"/>
            <a:r>
              <a:rPr lang="en-US" altLang="zh-CN" dirty="0">
                <a:hlinkClick r:id="rId11" action="ppaction://hlinksldjump"/>
              </a:rPr>
              <a:t>15.8.2  </a:t>
            </a:r>
            <a:r>
              <a:rPr lang="zh-CN" altLang="zh-CN" dirty="0">
                <a:hlinkClick r:id="rId11" action="ppaction://hlinksldjump"/>
              </a:rPr>
              <a:t>供应商信息管理</a:t>
            </a:r>
            <a:endParaRPr lang="zh-CN" altLang="zh-CN" dirty="0"/>
          </a:p>
          <a:p>
            <a:pPr lvl="1"/>
            <a:r>
              <a:rPr lang="en-US" altLang="zh-CN" dirty="0">
                <a:hlinkClick r:id="rId12" action="ppaction://hlinksldjump"/>
              </a:rPr>
              <a:t>15.8.3  </a:t>
            </a:r>
            <a:r>
              <a:rPr lang="zh-CN" altLang="zh-CN" dirty="0">
                <a:hlinkClick r:id="rId12" action="ppaction://hlinksldjump"/>
              </a:rPr>
              <a:t>商品信息管理</a:t>
            </a:r>
            <a:endParaRPr lang="zh-CN" altLang="zh-CN" dirty="0"/>
          </a:p>
          <a:p>
            <a:pPr lvl="1"/>
            <a:r>
              <a:rPr lang="en-US" altLang="zh-CN" dirty="0">
                <a:hlinkClick r:id="rId13" action="ppaction://hlinksldjump"/>
              </a:rPr>
              <a:t>15.8.4  </a:t>
            </a:r>
            <a:r>
              <a:rPr lang="zh-CN" altLang="zh-CN" dirty="0">
                <a:hlinkClick r:id="rId13" action="ppaction://hlinksldjump"/>
              </a:rPr>
              <a:t>订单管理</a:t>
            </a:r>
            <a:endParaRPr lang="zh-CN" altLang="zh-CN" dirty="0"/>
          </a:p>
          <a:p>
            <a:r>
              <a:rPr lang="en-US" altLang="zh-CN" dirty="0">
                <a:hlinkClick r:id="rId14" action="ppaction://hlinksldjump"/>
              </a:rPr>
              <a:t>15.9  </a:t>
            </a:r>
            <a:r>
              <a:rPr lang="zh-CN" altLang="zh-CN" dirty="0">
                <a:hlinkClick r:id="rId14" action="ppaction://hlinksldjump"/>
              </a:rPr>
              <a:t>小结</a:t>
            </a:r>
            <a:endParaRPr lang="zh-CN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结算购物车中所有商品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60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用户选定需要购买的商品后，可单击“结算”按钮将页面重定向到订单结算页面</a:t>
            </a:r>
            <a:r>
              <a:rPr lang="en-US" altLang="zh-CN" dirty="0"/>
              <a:t>SubmitCart.aspx</a:t>
            </a:r>
            <a:r>
              <a:rPr lang="zh-CN" altLang="en-US" dirty="0"/>
              <a:t>进行商品结算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实际</a:t>
            </a:r>
            <a:r>
              <a:rPr lang="zh-CN" altLang="en-US" dirty="0"/>
              <a:t>工程中结算还需要与电子支付等关联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427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15.7  </a:t>
            </a:r>
            <a:r>
              <a:rPr lang="zh-CN" altLang="zh-CN" dirty="0"/>
              <a:t>订单处理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61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实现订单管理功能，包括创建订单和查看订单</a:t>
            </a:r>
            <a:r>
              <a:rPr lang="zh-CN" altLang="zh-CN" dirty="0" smtClean="0"/>
              <a:t>功能。</a:t>
            </a:r>
            <a:endParaRPr lang="zh-CN" altLang="zh-CN" dirty="0"/>
          </a:p>
          <a:p>
            <a:r>
              <a:rPr lang="zh-CN" altLang="zh-CN" dirty="0"/>
              <a:t>订单处理页面只允许登录用户访问，且每个登录用户只能查看自己的订单详细信息。</a:t>
            </a:r>
          </a:p>
        </p:txBody>
      </p:sp>
    </p:spTree>
    <p:extLst>
      <p:ext uri="{BB962C8B-B14F-4D97-AF65-F5344CB8AC3E}">
        <p14:creationId xmlns:p14="http://schemas.microsoft.com/office/powerpoint/2010/main" val="3241462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15.7.1  </a:t>
            </a:r>
            <a:r>
              <a:rPr lang="zh-CN" altLang="zh-CN" dirty="0"/>
              <a:t>创建订单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62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1" y="1412776"/>
            <a:ext cx="9144000" cy="54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4268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153400" cy="9906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15.7.2  </a:t>
            </a:r>
            <a:r>
              <a:rPr lang="zh-CN" altLang="zh-CN" dirty="0"/>
              <a:t>查看订单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645B555-5B7E-4B76-8ECA-0CBE36CC3FC9}" type="slidenum">
              <a:rPr lang="zh-CN" altLang="en-US"/>
              <a:pPr/>
              <a:t>63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"/>
          <a:stretch>
            <a:fillRect/>
          </a:stretch>
        </p:blipFill>
        <p:spPr bwMode="auto">
          <a:xfrm>
            <a:off x="13155" y="1484784"/>
            <a:ext cx="9144000" cy="497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0220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15.8  </a:t>
            </a:r>
            <a:r>
              <a:rPr lang="zh-CN" altLang="zh-CN" dirty="0"/>
              <a:t>后台管理模块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64</a:t>
            </a:fld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包括</a:t>
            </a:r>
            <a:r>
              <a:rPr lang="zh-CN" altLang="zh-CN" dirty="0"/>
              <a:t>商品分类管理、供应商信息管理、商品管理和订单管理四大部分，实现页面都保存在</a:t>
            </a:r>
            <a:r>
              <a:rPr lang="en-US" altLang="zh-CN" dirty="0" err="1"/>
              <a:t>MyPetShop</a:t>
            </a:r>
            <a:r>
              <a:rPr lang="zh-CN" altLang="zh-CN" dirty="0"/>
              <a:t>应用程序的</a:t>
            </a:r>
            <a:r>
              <a:rPr lang="en-US" altLang="zh-CN" dirty="0"/>
              <a:t>Admin</a:t>
            </a:r>
            <a:r>
              <a:rPr lang="zh-CN" altLang="zh-CN" dirty="0"/>
              <a:t>文件夹下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只有</a:t>
            </a:r>
            <a:r>
              <a:rPr lang="zh-CN" altLang="en-US" dirty="0"/>
              <a:t>管理员登录后才能进行操作，系统默认的管理员账号为</a:t>
            </a:r>
            <a:r>
              <a:rPr lang="en-US" altLang="zh-CN" dirty="0"/>
              <a:t>admin</a:t>
            </a:r>
            <a:r>
              <a:rPr lang="zh-CN" altLang="en-US" dirty="0"/>
              <a:t>、密码为</a:t>
            </a:r>
            <a:r>
              <a:rPr lang="en-US" altLang="zh-CN" dirty="0"/>
              <a:t>123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b="1" dirty="0" smtClean="0">
                <a:solidFill>
                  <a:srgbClr val="FF0000"/>
                </a:solidFill>
              </a:rPr>
              <a:t>注意：</a:t>
            </a:r>
            <a:r>
              <a:rPr lang="zh-CN" altLang="zh-CN" dirty="0" smtClean="0"/>
              <a:t>未</a:t>
            </a:r>
            <a:r>
              <a:rPr lang="zh-CN" altLang="zh-CN" dirty="0"/>
              <a:t>考虑管理员</a:t>
            </a:r>
            <a:r>
              <a:rPr lang="zh-CN" altLang="zh-CN" dirty="0" smtClean="0"/>
              <a:t>用户</a:t>
            </a:r>
            <a:r>
              <a:rPr lang="zh-CN" altLang="en-US" dirty="0"/>
              <a:t>注册、修改、删除等</a:t>
            </a:r>
            <a:r>
              <a:rPr lang="zh-CN" altLang="en-US" dirty="0" smtClean="0"/>
              <a:t>功能</a:t>
            </a:r>
            <a:r>
              <a:rPr lang="zh-CN" altLang="en-US" dirty="0"/>
              <a:t>，实际工程中需要完善这些</a:t>
            </a:r>
            <a:r>
              <a:rPr lang="zh-CN" altLang="en-US" dirty="0" smtClean="0"/>
              <a:t>功能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64961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15.8.1  </a:t>
            </a:r>
            <a:r>
              <a:rPr lang="zh-CN" altLang="zh-CN" dirty="0"/>
              <a:t>商品分类管理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9DB6C2-FD94-41D7-8F43-C1085C9034DF}" type="slidenum">
              <a:rPr lang="zh-CN" altLang="en-US"/>
              <a:pPr/>
              <a:t>65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53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8785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15.8.2  </a:t>
            </a:r>
            <a:r>
              <a:rPr lang="zh-CN" altLang="zh-CN" dirty="0"/>
              <a:t>供应商信息管理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D9DCF23-551B-47D4-8606-DC3340036823}" type="slidenum">
              <a:rPr lang="zh-CN" altLang="en-US"/>
              <a:pPr/>
              <a:t>66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533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98484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dirty="0"/>
              <a:t>15.8.3  </a:t>
            </a:r>
            <a:r>
              <a:rPr lang="zh-CN" altLang="zh-CN" dirty="0"/>
              <a:t>商品信息管理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5348330-196B-440E-AFF9-1470DEA7853A}" type="slidenum">
              <a:rPr lang="zh-CN" altLang="en-US"/>
              <a:pPr/>
              <a:t>67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" y="1196752"/>
            <a:ext cx="8964488" cy="5832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11312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添加商品信息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68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150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4371"/>
            <a:ext cx="9144000" cy="583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28014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修改商品信息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69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2530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9368"/>
            <a:ext cx="8820472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23829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15.1  </a:t>
            </a:r>
            <a:r>
              <a:rPr lang="zh-CN" altLang="zh-CN" dirty="0"/>
              <a:t>系统总体设计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20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总体设计包括</a:t>
            </a:r>
            <a:r>
              <a:rPr lang="zh-CN" altLang="zh-CN" dirty="0"/>
              <a:t>系统功能模块设计、用户控件设计、系统数据库</a:t>
            </a:r>
            <a:r>
              <a:rPr lang="zh-CN" altLang="zh-CN" dirty="0" smtClean="0"/>
              <a:t>总体设计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Web.config</a:t>
            </a:r>
            <a:r>
              <a:rPr lang="zh-CN" altLang="zh-CN" dirty="0"/>
              <a:t>配置文件的</a:t>
            </a:r>
            <a:r>
              <a:rPr lang="zh-CN" altLang="zh-CN" dirty="0" smtClean="0"/>
              <a:t>设计</a:t>
            </a:r>
            <a:r>
              <a:rPr lang="zh-CN" altLang="en-US" dirty="0"/>
              <a:t>和基于</a:t>
            </a:r>
            <a:r>
              <a:rPr lang="en-US" altLang="zh-CN" dirty="0"/>
              <a:t>VSC 2017</a:t>
            </a:r>
            <a:r>
              <a:rPr lang="zh-CN" altLang="en-US" dirty="0"/>
              <a:t>开发</a:t>
            </a:r>
            <a:r>
              <a:rPr lang="en-US" altLang="zh-CN" dirty="0" err="1"/>
              <a:t>MyPetShop</a:t>
            </a:r>
            <a:r>
              <a:rPr lang="zh-CN" altLang="en-US" dirty="0"/>
              <a:t>应用程序的总体思路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zh-CN" altLang="zh-CN" dirty="0"/>
              <a:t>删除商品信息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70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在商品信息管理页面，选中相应商品前面的复选框，单击“删除商品”按钮即可实现删除商品信息功能。</a:t>
            </a:r>
          </a:p>
        </p:txBody>
      </p:sp>
    </p:spTree>
    <p:extLst>
      <p:ext uri="{BB962C8B-B14F-4D97-AF65-F5344CB8AC3E}">
        <p14:creationId xmlns:p14="http://schemas.microsoft.com/office/powerpoint/2010/main" val="160054816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CN" dirty="0"/>
              <a:t>15.8.4  </a:t>
            </a:r>
            <a:r>
              <a:rPr lang="zh-CN" altLang="zh-CN" dirty="0"/>
              <a:t>订单管理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71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355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5385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2105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查看订单详细信息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72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457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769"/>
            <a:ext cx="9036496" cy="5607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5013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审核订单</a:t>
            </a:r>
            <a:endParaRPr lang="zh-CN" altLang="zh-CN" b="1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73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560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1104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zh-CN" dirty="0"/>
              <a:t>15.9  </a:t>
            </a:r>
            <a:r>
              <a:rPr lang="zh-CN" altLang="zh-CN" dirty="0"/>
              <a:t>小结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C024185-8C8C-4FF9-9468-5D78DBBBD67C}" type="slidenum">
              <a:rPr lang="zh-CN" altLang="en-US"/>
              <a:pPr/>
              <a:t>74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MyPetShop</a:t>
            </a:r>
            <a:r>
              <a:rPr lang="zh-CN" altLang="en-US" dirty="0"/>
              <a:t>综合实例的</a:t>
            </a:r>
            <a:r>
              <a:rPr lang="zh-CN" altLang="en-US" dirty="0" smtClean="0"/>
              <a:t>开发过程包括</a:t>
            </a:r>
            <a:r>
              <a:rPr lang="zh-CN" altLang="en-US" dirty="0"/>
              <a:t>：</a:t>
            </a:r>
            <a:r>
              <a:rPr lang="zh-CN" altLang="en-US" dirty="0" smtClean="0"/>
              <a:t>系统</a:t>
            </a:r>
            <a:r>
              <a:rPr lang="zh-CN" altLang="en-US" dirty="0"/>
              <a:t>总体设计和开发思路、数据库设计、用户控件设计、前台页面设计、用户注册和登录模块、购物车模块设计、订单处理模块设计和后台管理模块设计等。该实例使用</a:t>
            </a:r>
            <a:r>
              <a:rPr lang="en-US" altLang="zh-CN" dirty="0"/>
              <a:t>VSC 2017</a:t>
            </a:r>
            <a:r>
              <a:rPr lang="zh-CN" altLang="en-US" dirty="0"/>
              <a:t>开发平台，综合基于</a:t>
            </a:r>
            <a:r>
              <a:rPr lang="en-US" altLang="zh-CN" dirty="0"/>
              <a:t>ASP.NET</a:t>
            </a:r>
            <a:r>
              <a:rPr lang="zh-CN" altLang="en-US" dirty="0"/>
              <a:t>三层架构的</a:t>
            </a:r>
            <a:r>
              <a:rPr lang="en-US" altLang="zh-CN" dirty="0"/>
              <a:t>Web</a:t>
            </a:r>
            <a:r>
              <a:rPr lang="zh-CN" altLang="en-US" dirty="0"/>
              <a:t>应用程序开发全过程，给出了一个很好的学习模板。希望通过学习</a:t>
            </a:r>
            <a:r>
              <a:rPr lang="en-US" altLang="zh-CN" dirty="0" err="1"/>
              <a:t>MyPetShop</a:t>
            </a:r>
            <a:r>
              <a:rPr lang="zh-CN" altLang="en-US" dirty="0"/>
              <a:t>应用程序，了解其设计思想，进而熟悉和掌握基于</a:t>
            </a:r>
            <a:r>
              <a:rPr lang="en-US" altLang="zh-CN" dirty="0"/>
              <a:t>ASP.NET</a:t>
            </a:r>
            <a:r>
              <a:rPr lang="zh-CN" altLang="en-US" dirty="0"/>
              <a:t>三层架构进行</a:t>
            </a:r>
            <a:r>
              <a:rPr lang="en-US" altLang="zh-CN" dirty="0"/>
              <a:t>Web</a:t>
            </a:r>
            <a:r>
              <a:rPr lang="zh-CN" altLang="en-US" dirty="0"/>
              <a:t>应用程序开发的方法。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33319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dirty="0"/>
              <a:t>15.1.1  </a:t>
            </a:r>
            <a:r>
              <a:rPr lang="zh-CN" altLang="zh-CN" dirty="0"/>
              <a:t>系统功能模块设计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15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6336704" cy="539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3246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zh-CN" dirty="0"/>
              <a:t>前台商品</a:t>
            </a:r>
            <a:r>
              <a:rPr lang="zh-CN" altLang="zh-CN" dirty="0" smtClean="0"/>
              <a:t>浏览</a:t>
            </a:r>
            <a:r>
              <a:rPr lang="zh-CN" altLang="zh-CN" dirty="0"/>
              <a:t>模块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13DA6F0-484C-4EDC-8165-4F55E3655A67}" type="slidenum">
              <a:rPr lang="zh-CN" altLang="en-US"/>
              <a:pPr/>
              <a:t>9</a:t>
            </a:fld>
            <a:endParaRPr lang="en-US" altLang="zh-C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2" r="58390"/>
          <a:stretch/>
        </p:blipFill>
        <p:spPr bwMode="auto">
          <a:xfrm>
            <a:off x="1619672" y="1268760"/>
            <a:ext cx="4831706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486675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课件模板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自定义 16">
      <a:majorFont>
        <a:latin typeface="Tw Cen MT"/>
        <a:ea typeface="黑体"/>
        <a:cs typeface=""/>
      </a:majorFont>
      <a:minorFont>
        <a:latin typeface="Tw Cen MT"/>
        <a:ea typeface="黑体"/>
        <a:cs typeface="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1336</TotalTime>
  <Words>1704</Words>
  <Application>Microsoft Office PowerPoint</Application>
  <PresentationFormat>全屏显示(4:3)</PresentationFormat>
  <Paragraphs>254</Paragraphs>
  <Slides>74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76" baseType="lpstr">
      <vt:lpstr>课件模板</vt:lpstr>
      <vt:lpstr>文档</vt:lpstr>
      <vt:lpstr>第15章 MyPetShop综合实例</vt:lpstr>
      <vt:lpstr>本章要点：</vt:lpstr>
      <vt:lpstr>目录</vt:lpstr>
      <vt:lpstr>目录</vt:lpstr>
      <vt:lpstr>目录</vt:lpstr>
      <vt:lpstr>目录</vt:lpstr>
      <vt:lpstr>15.1  系统总体设计</vt:lpstr>
      <vt:lpstr>15.1.1  系统功能模块设计</vt:lpstr>
      <vt:lpstr>前台商品浏览模块</vt:lpstr>
      <vt:lpstr>用户注册和登录模块</vt:lpstr>
      <vt:lpstr>购物车模块</vt:lpstr>
      <vt:lpstr>订单结算模块</vt:lpstr>
      <vt:lpstr>后台管理功能模块</vt:lpstr>
      <vt:lpstr>15.1.2  用户控件</vt:lpstr>
      <vt:lpstr>15.1.3  系统数据库总体设计</vt:lpstr>
      <vt:lpstr>15.1.4  Web.config配置文件</vt:lpstr>
      <vt:lpstr>15.1.5  基于VSC 2017开发MyPetShop应用程序的总体思路</vt:lpstr>
      <vt:lpstr>15.1.5  基于VSC 2017开发MyPetShop应用程序的总体思路</vt:lpstr>
      <vt:lpstr>15.1.5  基于VSC 2017开发MyPetShop应用程序的总体思路(续))</vt:lpstr>
      <vt:lpstr>15.1.5  基于VSC 2017开发MyPetShop应用程序的总体思路(续))</vt:lpstr>
      <vt:lpstr>15.1.5  基于VSC 2017开发MyPetShop应用程序的总体思路(续))</vt:lpstr>
      <vt:lpstr>15.2  MyPetShop.mdf数据库设计</vt:lpstr>
      <vt:lpstr>购物车详细信息表</vt:lpstr>
      <vt:lpstr>商品分类信息表</vt:lpstr>
      <vt:lpstr>用户信息表</vt:lpstr>
      <vt:lpstr>订单信息表</vt:lpstr>
      <vt:lpstr>订单详细信息表</vt:lpstr>
      <vt:lpstr>商品信息表</vt:lpstr>
      <vt:lpstr>供应商信息表</vt:lpstr>
      <vt:lpstr>15.2.2  数据表联系设计</vt:lpstr>
      <vt:lpstr>15.3.1  “热销商品自动定时刷新”用户控件</vt:lpstr>
      <vt:lpstr>15.3.2  “商品分类列表”用户控件</vt:lpstr>
      <vt:lpstr>15.3.3  “最新商品列表”用户控件</vt:lpstr>
      <vt:lpstr>15.3.4  “商品分类及商品导航”用户控件</vt:lpstr>
      <vt:lpstr>15.3.5  “网站导航”用户控件</vt:lpstr>
      <vt:lpstr>15.3.6  “用户状态”用户控件</vt:lpstr>
      <vt:lpstr>15.3.7  “天气预报”用户控件</vt:lpstr>
      <vt:lpstr>15.4.1  母版页</vt:lpstr>
      <vt:lpstr>15.4.1  母版页的设计（续）</vt:lpstr>
      <vt:lpstr>15.4.2  首页</vt:lpstr>
      <vt:lpstr>15.4.2  首页（续）</vt:lpstr>
      <vt:lpstr>15.4.3  商品详细信息页面</vt:lpstr>
      <vt:lpstr>15.4.4  商品搜索页面</vt:lpstr>
      <vt:lpstr>15.4.4  商品搜索页面（续）</vt:lpstr>
      <vt:lpstr>15.5  用户注册和登录模块</vt:lpstr>
      <vt:lpstr>15.5.1  注册新用户</vt:lpstr>
      <vt:lpstr>15.5.2  用户登录</vt:lpstr>
      <vt:lpstr>15.5.3  修改用户密码</vt:lpstr>
      <vt:lpstr>15.5.4  找回用户密码</vt:lpstr>
      <vt:lpstr>15.5.4  找回用户密码（续）</vt:lpstr>
      <vt:lpstr>15.5.5  退出系统</vt:lpstr>
      <vt:lpstr>15.6  购物车模块</vt:lpstr>
      <vt:lpstr>15.6.1  购物车组件的设计与实现</vt:lpstr>
      <vt:lpstr>15.6.2  购物车页面设计</vt:lpstr>
      <vt:lpstr>15.6.3  购物车功能的设计与实现</vt:lpstr>
      <vt:lpstr>添加购物车商品</vt:lpstr>
      <vt:lpstr>删除购物车商品</vt:lpstr>
      <vt:lpstr>修改购物车中商品的数量</vt:lpstr>
      <vt:lpstr> 清空购物车中商品</vt:lpstr>
      <vt:lpstr>结算购物车中所有商品</vt:lpstr>
      <vt:lpstr>15.7  订单处理</vt:lpstr>
      <vt:lpstr>15.7.1  创建订单</vt:lpstr>
      <vt:lpstr>15.7.2  查看订单</vt:lpstr>
      <vt:lpstr>15.8  后台管理模块</vt:lpstr>
      <vt:lpstr>15.8.1  商品分类管理</vt:lpstr>
      <vt:lpstr>15.8.2  供应商信息管理</vt:lpstr>
      <vt:lpstr>15.8.3  商品信息管理</vt:lpstr>
      <vt:lpstr>添加商品信息</vt:lpstr>
      <vt:lpstr>修改商品信息</vt:lpstr>
      <vt:lpstr>删除商品信息</vt:lpstr>
      <vt:lpstr>15.8.4  订单管理</vt:lpstr>
      <vt:lpstr>查看订单详细信息</vt:lpstr>
      <vt:lpstr>审核订单</vt:lpstr>
      <vt:lpstr>15.9  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ASP.NET 4.5运行及开发环境</dc:title>
  <dc:subject>Web程序设计--ASP.NET实用网站开发</dc:subject>
  <dc:creator>ssgwcyxxd; ssg</dc:creator>
  <cp:lastModifiedBy>win7</cp:lastModifiedBy>
  <cp:revision>132</cp:revision>
  <cp:lastPrinted>1601-01-01T00:00:00Z</cp:lastPrinted>
  <dcterms:created xsi:type="dcterms:W3CDTF">2014-03-08T01:39:37Z</dcterms:created>
  <dcterms:modified xsi:type="dcterms:W3CDTF">2018-02-27T02:01:26Z</dcterms:modified>
</cp:coreProperties>
</file>