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68"/>
  </p:notesMasterIdLst>
  <p:handoutMasterIdLst>
    <p:handoutMasterId r:id="rId69"/>
  </p:handoutMasterIdLst>
  <p:sldIdLst>
    <p:sldId id="256" r:id="rId2"/>
    <p:sldId id="257" r:id="rId3"/>
    <p:sldId id="260" r:id="rId4"/>
    <p:sldId id="358" r:id="rId5"/>
    <p:sldId id="259" r:id="rId6"/>
    <p:sldId id="262" r:id="rId7"/>
    <p:sldId id="359" r:id="rId8"/>
    <p:sldId id="385" r:id="rId9"/>
    <p:sldId id="386" r:id="rId10"/>
    <p:sldId id="387" r:id="rId11"/>
    <p:sldId id="360" r:id="rId12"/>
    <p:sldId id="354" r:id="rId13"/>
    <p:sldId id="355" r:id="rId14"/>
    <p:sldId id="388" r:id="rId15"/>
    <p:sldId id="356" r:id="rId16"/>
    <p:sldId id="357" r:id="rId17"/>
    <p:sldId id="361" r:id="rId18"/>
    <p:sldId id="298" r:id="rId19"/>
    <p:sldId id="362" r:id="rId20"/>
    <p:sldId id="363" r:id="rId21"/>
    <p:sldId id="365" r:id="rId22"/>
    <p:sldId id="389" r:id="rId23"/>
    <p:sldId id="366" r:id="rId24"/>
    <p:sldId id="367" r:id="rId25"/>
    <p:sldId id="368" r:id="rId26"/>
    <p:sldId id="369" r:id="rId27"/>
    <p:sldId id="370" r:id="rId28"/>
    <p:sldId id="371" r:id="rId29"/>
    <p:sldId id="372" r:id="rId30"/>
    <p:sldId id="373" r:id="rId31"/>
    <p:sldId id="374" r:id="rId32"/>
    <p:sldId id="375" r:id="rId33"/>
    <p:sldId id="377" r:id="rId34"/>
    <p:sldId id="376" r:id="rId35"/>
    <p:sldId id="378" r:id="rId36"/>
    <p:sldId id="379" r:id="rId37"/>
    <p:sldId id="380" r:id="rId38"/>
    <p:sldId id="381" r:id="rId39"/>
    <p:sldId id="382" r:id="rId40"/>
    <p:sldId id="383" r:id="rId41"/>
    <p:sldId id="384" r:id="rId42"/>
    <p:sldId id="390" r:id="rId43"/>
    <p:sldId id="391" r:id="rId44"/>
    <p:sldId id="392" r:id="rId45"/>
    <p:sldId id="393" r:id="rId46"/>
    <p:sldId id="394" r:id="rId47"/>
    <p:sldId id="395" r:id="rId48"/>
    <p:sldId id="396" r:id="rId49"/>
    <p:sldId id="397" r:id="rId50"/>
    <p:sldId id="398" r:id="rId51"/>
    <p:sldId id="399" r:id="rId52"/>
    <p:sldId id="400" r:id="rId53"/>
    <p:sldId id="401" r:id="rId54"/>
    <p:sldId id="402" r:id="rId55"/>
    <p:sldId id="403" r:id="rId56"/>
    <p:sldId id="404" r:id="rId57"/>
    <p:sldId id="405" r:id="rId58"/>
    <p:sldId id="406" r:id="rId59"/>
    <p:sldId id="407" r:id="rId60"/>
    <p:sldId id="408" r:id="rId61"/>
    <p:sldId id="410" r:id="rId62"/>
    <p:sldId id="411" r:id="rId63"/>
    <p:sldId id="412" r:id="rId64"/>
    <p:sldId id="413" r:id="rId65"/>
    <p:sldId id="409" r:id="rId66"/>
    <p:sldId id="414" r:id="rId6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DDDDDD"/>
    <a:srgbClr val="663300"/>
    <a:srgbClr val="000066"/>
    <a:srgbClr val="CC0000"/>
    <a:srgbClr val="8000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86523" autoAdjust="0"/>
  </p:normalViewPr>
  <p:slideViewPr>
    <p:cSldViewPr>
      <p:cViewPr varScale="1">
        <p:scale>
          <a:sx n="50" d="100"/>
          <a:sy n="50" d="100"/>
        </p:scale>
        <p:origin x="955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6" d="100"/>
          <a:sy n="36" d="100"/>
        </p:scale>
        <p:origin x="-228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F4FD13A0-45DB-4627-B65E-98AE218960D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950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6BFD7C2C-5AE5-4A0F-B088-FF29B102B94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5159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>
            <a:normAutofit/>
          </a:bodyPr>
          <a:lstStyle>
            <a:lvl1pPr>
              <a:defRPr sz="4000" cap="none" baseline="0"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91EC-ED21-4784-ADDB-904A0D3D031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E3B7A2F-64F6-4B47-A499-6856A0AC525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85B6B6-6F9E-4B2A-8D5E-36CBEED6AA9E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900">
                <a:latin typeface="+mn-ea"/>
                <a:ea typeface="+mn-ea"/>
              </a:defRPr>
            </a:lvl1pPr>
            <a:lvl2pPr>
              <a:defRPr sz="2600"/>
            </a:lvl2pPr>
            <a:lvl3pPr>
              <a:defRPr sz="2300"/>
            </a:lvl3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15EABBA-4B45-4E61-A471-C40571EED80B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 altLang="zh-CN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245A839-5CB0-40AD-8603-69E7C64E4796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 altLang="zh-CN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EA9C790-E6EB-4309-87FF-EC3425992825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altLang="zh-CN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31E912-94E6-42F5-9385-BE8DC2030B4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143468-510E-45F6-910F-947E72D1257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8B48BD-24CC-476E-84C5-44D6EF24A533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 altLang="zh-CN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33570FB-EDCF-43C2-A9D2-87C113876E0E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alt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54F9F96-B12D-4EA8-9602-B427F89B89CF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6.xml"/><Relationship Id="rId7" Type="http://schemas.openxmlformats.org/officeDocument/2006/relationships/slide" Target="slide1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10" Type="http://schemas.openxmlformats.org/officeDocument/2006/relationships/slide" Target="slide30.xml"/><Relationship Id="rId4" Type="http://schemas.openxmlformats.org/officeDocument/2006/relationships/slide" Target="slide7.xml"/><Relationship Id="rId9" Type="http://schemas.openxmlformats.org/officeDocument/2006/relationships/slide" Target="slide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3" Type="http://schemas.openxmlformats.org/officeDocument/2006/relationships/slide" Target="slide35.xml"/><Relationship Id="rId7" Type="http://schemas.openxmlformats.org/officeDocument/2006/relationships/slide" Target="slide49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6.xml"/><Relationship Id="rId11" Type="http://schemas.openxmlformats.org/officeDocument/2006/relationships/slide" Target="slide65.xml"/><Relationship Id="rId5" Type="http://schemas.openxmlformats.org/officeDocument/2006/relationships/slide" Target="slide44.xml"/><Relationship Id="rId10" Type="http://schemas.openxmlformats.org/officeDocument/2006/relationships/slide" Target="slide59.xml"/><Relationship Id="rId4" Type="http://schemas.openxmlformats.org/officeDocument/2006/relationships/slide" Target="slide42.xml"/><Relationship Id="rId9" Type="http://schemas.openxmlformats.org/officeDocument/2006/relationships/slide" Target="slide5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3789040"/>
            <a:ext cx="8515672" cy="1430288"/>
          </a:xfrm>
        </p:spPr>
        <p:txBody>
          <a:bodyPr>
            <a:normAutofit/>
          </a:bodyPr>
          <a:lstStyle/>
          <a:p>
            <a:pPr algn="r"/>
            <a:r>
              <a:rPr lang="zh-CN" altLang="zh-CN" dirty="0"/>
              <a:t>第</a:t>
            </a:r>
            <a:r>
              <a:rPr lang="en-US" altLang="zh-CN" dirty="0"/>
              <a:t>2</a:t>
            </a:r>
            <a:r>
              <a:rPr lang="zh-CN" altLang="zh-CN" dirty="0"/>
              <a:t>章  </a:t>
            </a:r>
            <a:r>
              <a:rPr lang="en-US" altLang="zh-CN" dirty="0"/>
              <a:t>ASP.NET</a:t>
            </a:r>
            <a:r>
              <a:rPr lang="zh-CN" altLang="zh-CN" dirty="0"/>
              <a:t>网站文件、</a:t>
            </a:r>
            <a:r>
              <a:rPr lang="en-US" altLang="zh-CN" dirty="0" err="1"/>
              <a:t>jQuery</a:t>
            </a:r>
            <a:r>
              <a:rPr lang="zh-CN" altLang="zh-CN" dirty="0"/>
              <a:t>和</a:t>
            </a:r>
            <a:r>
              <a:rPr lang="en-US" altLang="zh-CN" dirty="0"/>
              <a:t>Bootstrap</a:t>
            </a:r>
            <a:endParaRPr lang="zh-CN" altLang="en-US" dirty="0"/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>
                <a:effectLst/>
              </a:rPr>
              <a:t>沈</a:t>
            </a:r>
            <a:r>
              <a:rPr lang="zh-CN" altLang="en-US" dirty="0">
                <a:effectLst/>
              </a:rPr>
              <a:t>士根</a:t>
            </a:r>
            <a:r>
              <a:rPr lang="zh-CN" altLang="en-US" dirty="0" smtClean="0">
                <a:effectLst/>
              </a:rPr>
              <a:t>、叶晓彤</a:t>
            </a:r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6768" y="32657"/>
            <a:ext cx="2971056" cy="732047"/>
          </a:xfrm>
          <a:prstGeom prst="rect">
            <a:avLst/>
          </a:prstGeom>
        </p:spPr>
        <p:txBody>
          <a:bodyPr vert="horz"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 smtClean="0"/>
              <a:t>清华大学出版社</a:t>
            </a:r>
            <a:endParaRPr lang="zh-CN" altLang="en-US" sz="32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2.1.2  </a:t>
            </a:r>
            <a:r>
              <a:rPr lang="zh-CN" altLang="zh-CN" dirty="0"/>
              <a:t>常用</a:t>
            </a:r>
            <a:r>
              <a:rPr lang="en-US" altLang="zh-CN" dirty="0"/>
              <a:t>XHTML5</a:t>
            </a:r>
            <a:r>
              <a:rPr lang="zh-CN" altLang="zh-CN" dirty="0" smtClean="0"/>
              <a:t>元素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br</a:t>
            </a:r>
            <a:r>
              <a:rPr lang="en-US" altLang="zh-CN" dirty="0"/>
              <a:t> /&gt;</a:t>
            </a:r>
            <a:r>
              <a:rPr lang="zh-CN" altLang="zh-CN" dirty="0"/>
              <a:t>表示换行。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hr</a:t>
            </a:r>
            <a:r>
              <a:rPr lang="en-US" altLang="zh-CN" dirty="0"/>
              <a:t> /&gt;</a:t>
            </a:r>
            <a:r>
              <a:rPr lang="zh-CN" altLang="zh-CN" dirty="0"/>
              <a:t>表示水平线。</a:t>
            </a:r>
          </a:p>
          <a:p>
            <a:r>
              <a:rPr lang="en-US" altLang="zh-CN" dirty="0"/>
              <a:t>&lt;table&gt;…&lt;/table&gt;</a:t>
            </a:r>
            <a:r>
              <a:rPr lang="zh-CN" altLang="zh-CN" dirty="0"/>
              <a:t>表示一个表格。</a:t>
            </a:r>
          </a:p>
          <a:p>
            <a:r>
              <a:rPr lang="en-US" altLang="zh-CN" dirty="0"/>
              <a:t>&lt;a </a:t>
            </a:r>
            <a:r>
              <a:rPr lang="en-US" altLang="zh-CN" dirty="0" err="1"/>
              <a:t>href</a:t>
            </a:r>
            <a:r>
              <a:rPr lang="en-US" altLang="zh-CN" dirty="0"/>
              <a:t>="Intro.html"&gt;</a:t>
            </a:r>
            <a:r>
              <a:rPr lang="zh-CN" altLang="zh-CN" dirty="0"/>
              <a:t>我的简介</a:t>
            </a:r>
            <a:r>
              <a:rPr lang="en-US" altLang="zh-CN" dirty="0"/>
              <a:t>&lt;/a&gt;</a:t>
            </a:r>
            <a:r>
              <a:rPr lang="zh-CN" altLang="zh-CN" dirty="0"/>
              <a:t>表示在浏览器上显示超链接</a:t>
            </a:r>
            <a:r>
              <a:rPr lang="zh-CN" altLang="zh-CN" dirty="0" smtClean="0"/>
              <a:t>“我的简介”。</a:t>
            </a:r>
            <a:endParaRPr lang="zh-CN" altLang="zh-CN" dirty="0"/>
          </a:p>
          <a:p>
            <a:r>
              <a:rPr lang="en-US" altLang="zh-CN" dirty="0"/>
              <a:t>&lt;a </a:t>
            </a:r>
            <a:r>
              <a:rPr lang="en-US" altLang="zh-CN" dirty="0" err="1"/>
              <a:t>href</a:t>
            </a:r>
            <a:r>
              <a:rPr lang="en-US" altLang="zh-CN" dirty="0"/>
              <a:t>="mailto:ssgwcyxxd@gmail.com"&gt;</a:t>
            </a:r>
            <a:r>
              <a:rPr lang="zh-CN" altLang="zh-CN" dirty="0"/>
              <a:t>我的邮箱</a:t>
            </a:r>
            <a:r>
              <a:rPr lang="en-US" altLang="zh-CN" dirty="0"/>
              <a:t>&lt;/a&gt;</a:t>
            </a:r>
            <a:r>
              <a:rPr lang="zh-CN" altLang="zh-CN" dirty="0"/>
              <a:t>表示在浏览器上显示超链接“我的邮箱”，单击链接后给</a:t>
            </a:r>
            <a:r>
              <a:rPr lang="en-US" altLang="zh-CN" dirty="0"/>
              <a:t>ssgwcyxxd@gmail.com</a:t>
            </a:r>
            <a:r>
              <a:rPr lang="zh-CN" altLang="zh-CN" dirty="0"/>
              <a:t>发邮件。</a:t>
            </a:r>
          </a:p>
        </p:txBody>
      </p:sp>
    </p:spTree>
    <p:extLst>
      <p:ext uri="{BB962C8B-B14F-4D97-AF65-F5344CB8AC3E}">
        <p14:creationId xmlns:p14="http://schemas.microsoft.com/office/powerpoint/2010/main" val="46459977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 smtClean="0"/>
              <a:t>常用的实体符号表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11</a:t>
            </a:fld>
            <a:endParaRPr lang="en-US" altLang="zh-CN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45424528"/>
              </p:ext>
            </p:extLst>
          </p:nvPr>
        </p:nvGraphicFramePr>
        <p:xfrm>
          <a:off x="467544" y="1988840"/>
          <a:ext cx="8226623" cy="2980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123"/>
                <a:gridCol w="1358900"/>
                <a:gridCol w="1358900"/>
                <a:gridCol w="1358900"/>
                <a:gridCol w="1358900"/>
                <a:gridCol w="1358900"/>
              </a:tblGrid>
              <a:tr h="7452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/>
                          <a:ea typeface="黑体"/>
                        </a:rPr>
                        <a:t>字符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/>
                          <a:ea typeface="黑体"/>
                        </a:rPr>
                        <a:t>表示方法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/>
                          <a:ea typeface="黑体"/>
                        </a:rPr>
                        <a:t>字符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/>
                          <a:ea typeface="黑体"/>
                        </a:rPr>
                        <a:t>表示方法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/>
                          <a:ea typeface="黑体"/>
                        </a:rPr>
                        <a:t>字符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/>
                          <a:ea typeface="黑体"/>
                        </a:rPr>
                        <a:t>表示方法</a:t>
                      </a:r>
                    </a:p>
                  </a:txBody>
                  <a:tcPr marL="68580" marR="68580" marT="0" marB="0" anchor="ctr"/>
                </a:tc>
              </a:tr>
              <a:tr h="7452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宋体"/>
                        </a:rPr>
                        <a:t>空格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宋体"/>
                        </a:rPr>
                        <a:t>&amp;</a:t>
                      </a:r>
                      <a:r>
                        <a:rPr lang="en-US" sz="2800" kern="100" dirty="0" err="1">
                          <a:effectLst/>
                          <a:latin typeface="Times New Roman"/>
                          <a:ea typeface="宋体"/>
                        </a:rPr>
                        <a:t>nbsp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宋体"/>
                        </a:rPr>
                        <a:t>;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宋体"/>
                        </a:rPr>
                        <a:t>&lt; 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宋体"/>
                        </a:rPr>
                        <a:t>&amp;</a:t>
                      </a:r>
                      <a:r>
                        <a:rPr lang="en-US" sz="2800" kern="100" dirty="0" err="1">
                          <a:effectLst/>
                          <a:latin typeface="Times New Roman"/>
                          <a:ea typeface="宋体"/>
                        </a:rPr>
                        <a:t>lt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宋体"/>
                        </a:rPr>
                        <a:t>;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宋体"/>
                        </a:rPr>
                        <a:t>&gt; 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宋体"/>
                        </a:rPr>
                        <a:t>&amp;</a:t>
                      </a:r>
                      <a:r>
                        <a:rPr lang="en-US" sz="2800" kern="100" dirty="0" err="1">
                          <a:effectLst/>
                          <a:latin typeface="Times New Roman"/>
                          <a:ea typeface="宋体"/>
                        </a:rPr>
                        <a:t>gt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宋体"/>
                        </a:rPr>
                        <a:t>;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452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宋体"/>
                        </a:rPr>
                        <a:t>''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宋体"/>
                        </a:rPr>
                        <a:t>&amp;</a:t>
                      </a:r>
                      <a:r>
                        <a:rPr lang="en-US" sz="2800" kern="100" dirty="0" err="1">
                          <a:effectLst/>
                          <a:latin typeface="Times New Roman"/>
                          <a:ea typeface="宋体"/>
                        </a:rPr>
                        <a:t>quot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宋体"/>
                        </a:rPr>
                        <a:t>;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宋体"/>
                        </a:rPr>
                        <a:t>'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宋体"/>
                        </a:rPr>
                        <a:t>&amp;</a:t>
                      </a:r>
                      <a:r>
                        <a:rPr lang="en-US" sz="2800" kern="100" dirty="0" err="1">
                          <a:effectLst/>
                          <a:latin typeface="Times New Roman"/>
                          <a:ea typeface="宋体"/>
                        </a:rPr>
                        <a:t>apos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宋体"/>
                        </a:rPr>
                        <a:t>;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宋体"/>
                        </a:rPr>
                        <a:t>&amp;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宋体"/>
                        </a:rPr>
                        <a:t>&amp;amp;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452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宋体"/>
                        </a:rPr>
                        <a:t>©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宋体"/>
                        </a:rPr>
                        <a:t>&amp;copy;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宋体"/>
                        </a:rPr>
                        <a:t>®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宋体"/>
                        </a:rPr>
                        <a:t>&amp;</a:t>
                      </a:r>
                      <a:r>
                        <a:rPr lang="en-US" sz="2800" kern="100" dirty="0" err="1">
                          <a:effectLst/>
                          <a:latin typeface="Times New Roman"/>
                          <a:ea typeface="宋体"/>
                        </a:rPr>
                        <a:t>reg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宋体"/>
                        </a:rPr>
                        <a:t>;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宋体"/>
                        </a:rPr>
                        <a:t>¥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宋体"/>
                        </a:rPr>
                        <a:t>&amp;yen;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76323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zh-CN" dirty="0"/>
              <a:t>实例</a:t>
            </a:r>
            <a:r>
              <a:rPr lang="en-US" altLang="zh-CN" dirty="0"/>
              <a:t>2-1  </a:t>
            </a:r>
            <a:r>
              <a:rPr lang="zh-CN" altLang="zh-CN" dirty="0"/>
              <a:t>认识常用</a:t>
            </a:r>
            <a:r>
              <a:rPr lang="en-US" altLang="zh-CN" dirty="0"/>
              <a:t>XHTML5</a:t>
            </a:r>
            <a:r>
              <a:rPr lang="zh-CN" altLang="zh-CN" dirty="0"/>
              <a:t>元素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645B555-5B7E-4B76-8ECA-0CBE36CC3FC9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551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学习</a:t>
            </a:r>
            <a:r>
              <a:rPr lang="en-US" altLang="zh-CN" dirty="0"/>
              <a:t>XHTML5</a:t>
            </a:r>
            <a:r>
              <a:rPr lang="zh-CN" altLang="en-US" dirty="0"/>
              <a:t>元素的方法不需死记硬背，可在</a:t>
            </a:r>
            <a:r>
              <a:rPr lang="en-US" altLang="zh-CN" dirty="0"/>
              <a:t>Internet</a:t>
            </a:r>
            <a:r>
              <a:rPr lang="zh-CN" altLang="en-US" dirty="0"/>
              <a:t>上找一些</a:t>
            </a:r>
            <a:r>
              <a:rPr lang="en-US" altLang="zh-CN" dirty="0"/>
              <a:t>.</a:t>
            </a:r>
            <a:r>
              <a:rPr lang="en-US" altLang="zh-CN" dirty="0" err="1"/>
              <a:t>htm</a:t>
            </a:r>
            <a:r>
              <a:rPr lang="zh-CN" altLang="en-US" dirty="0"/>
              <a:t>或</a:t>
            </a:r>
            <a:r>
              <a:rPr lang="en-US" altLang="zh-CN" dirty="0"/>
              <a:t>.html</a:t>
            </a:r>
            <a:r>
              <a:rPr lang="zh-CN" altLang="en-US" dirty="0"/>
              <a:t>为扩展名的文件，然后在浏览器中浏览该文件效果。再选择浏览器中的“查看”→“源文件”命令可看到源代码，将浏览看到的效果与源代码中的</a:t>
            </a:r>
            <a:r>
              <a:rPr lang="en-US" altLang="zh-CN" dirty="0"/>
              <a:t>XHTML</a:t>
            </a:r>
            <a:r>
              <a:rPr lang="zh-CN" altLang="en-US" dirty="0"/>
              <a:t>元素对比，从而了解</a:t>
            </a:r>
            <a:r>
              <a:rPr lang="en-US" altLang="zh-CN" dirty="0"/>
              <a:t>XHTML</a:t>
            </a:r>
            <a:r>
              <a:rPr lang="zh-CN" altLang="en-US" dirty="0"/>
              <a:t>元素的作用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源程序：</a:t>
            </a:r>
            <a:r>
              <a:rPr lang="en-US" altLang="zh-CN" dirty="0"/>
              <a:t>HTML5.html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zh-CN" dirty="0"/>
              <a:t>程序说明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69DB6C2-FD94-41D7-8F43-C1085C9034DF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552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&lt;html </a:t>
            </a:r>
            <a:r>
              <a:rPr lang="en-US" altLang="zh-CN" dirty="0" err="1"/>
              <a:t>xmlns</a:t>
            </a:r>
            <a:r>
              <a:rPr lang="en-US" altLang="zh-CN" dirty="0"/>
              <a:t>="http://www.w3.org/1999/xhtml"&gt;</a:t>
            </a:r>
            <a:r>
              <a:rPr lang="zh-CN" altLang="zh-CN" dirty="0"/>
              <a:t>中</a:t>
            </a:r>
            <a:r>
              <a:rPr lang="en-US" altLang="zh-CN" dirty="0" err="1"/>
              <a:t>xmlns</a:t>
            </a:r>
            <a:r>
              <a:rPr lang="zh-CN" altLang="zh-CN" dirty="0"/>
              <a:t>属性值表示命名空间，在该命名空间中包含了所有</a:t>
            </a:r>
            <a:r>
              <a:rPr lang="en-US" altLang="zh-CN" dirty="0"/>
              <a:t>XHTML</a:t>
            </a:r>
            <a:r>
              <a:rPr lang="zh-CN" altLang="zh-CN" dirty="0"/>
              <a:t>元素的定义。</a:t>
            </a:r>
          </a:p>
          <a:p>
            <a:r>
              <a:rPr lang="en-US" altLang="zh-CN" dirty="0"/>
              <a:t>&lt;meta http-</a:t>
            </a:r>
            <a:r>
              <a:rPr lang="en-US" altLang="zh-CN" dirty="0" err="1"/>
              <a:t>equiv</a:t>
            </a:r>
            <a:r>
              <a:rPr lang="en-US" altLang="zh-CN" dirty="0"/>
              <a:t>="Content-Type" content="text/html; charset=utf-8" /&gt;</a:t>
            </a:r>
            <a:r>
              <a:rPr lang="zh-CN" altLang="zh-CN" dirty="0"/>
              <a:t>表示页面的语言编码字符集为</a:t>
            </a:r>
            <a:r>
              <a:rPr lang="en-US" altLang="zh-CN" dirty="0"/>
              <a:t>UTF-8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&lt;meta name="keywords" content="</a:t>
            </a:r>
            <a:r>
              <a:rPr lang="en-US" altLang="zh-CN" dirty="0" err="1"/>
              <a:t>MyPetShop</a:t>
            </a:r>
            <a:r>
              <a:rPr lang="en-US" altLang="zh-CN" dirty="0"/>
              <a:t>, XHTML5" /&gt;</a:t>
            </a:r>
            <a:r>
              <a:rPr lang="zh-CN" altLang="zh-CN" dirty="0"/>
              <a:t>表示能为搜索引擎提供页面关键词</a:t>
            </a:r>
            <a:r>
              <a:rPr lang="en-US" altLang="zh-CN" dirty="0" err="1"/>
              <a:t>MyPetShop</a:t>
            </a:r>
            <a:r>
              <a:rPr lang="zh-CN" altLang="zh-CN" dirty="0"/>
              <a:t>和</a:t>
            </a:r>
            <a:r>
              <a:rPr lang="en-US" altLang="zh-CN" dirty="0"/>
              <a:t>XHTML5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zh-CN" dirty="0"/>
              <a:t>程序</a:t>
            </a:r>
            <a:r>
              <a:rPr lang="zh-CN" altLang="zh-CN" dirty="0" smtClean="0"/>
              <a:t>说明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69DB6C2-FD94-41D7-8F43-C1085C9034DF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552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&lt;meta name="description" content="XHTML5</a:t>
            </a:r>
            <a:r>
              <a:rPr lang="zh-CN" altLang="zh-CN" dirty="0"/>
              <a:t>页面示范</a:t>
            </a:r>
            <a:r>
              <a:rPr lang="en-US" altLang="zh-CN" dirty="0"/>
              <a:t>" /&gt;</a:t>
            </a:r>
            <a:r>
              <a:rPr lang="zh-CN" altLang="zh-CN" dirty="0"/>
              <a:t>表示页面的简要描述。</a:t>
            </a:r>
          </a:p>
          <a:p>
            <a:r>
              <a:rPr lang="en-US" altLang="zh-CN" dirty="0"/>
              <a:t>&lt;meta name="author" content="ssgwcyxxd@gmail.com, </a:t>
            </a:r>
            <a:r>
              <a:rPr lang="zh-CN" altLang="zh-CN" dirty="0"/>
              <a:t>阿毛</a:t>
            </a:r>
            <a:r>
              <a:rPr lang="en-US" altLang="zh-CN" dirty="0"/>
              <a:t>" /&gt;</a:t>
            </a:r>
            <a:r>
              <a:rPr lang="zh-CN" altLang="zh-CN" dirty="0"/>
              <a:t>表示页面作者信息。</a:t>
            </a:r>
          </a:p>
          <a:p>
            <a:r>
              <a:rPr lang="en-US" altLang="zh-CN" dirty="0"/>
              <a:t>&lt;meta http-</a:t>
            </a:r>
            <a:r>
              <a:rPr lang="en-US" altLang="zh-CN" dirty="0" err="1"/>
              <a:t>equiv</a:t>
            </a:r>
            <a:r>
              <a:rPr lang="en-US" altLang="zh-CN" dirty="0"/>
              <a:t>="refresh" content="3" /&gt;</a:t>
            </a:r>
            <a:r>
              <a:rPr lang="zh-CN" altLang="zh-CN" dirty="0"/>
              <a:t>表示页面每隔</a:t>
            </a:r>
            <a:r>
              <a:rPr lang="en-US" altLang="zh-CN" dirty="0"/>
              <a:t>3</a:t>
            </a:r>
            <a:r>
              <a:rPr lang="zh-CN" altLang="zh-CN" dirty="0"/>
              <a:t>秒自动刷新一次。</a:t>
            </a:r>
          </a:p>
        </p:txBody>
      </p:sp>
    </p:spTree>
    <p:extLst>
      <p:ext uri="{BB962C8B-B14F-4D97-AF65-F5344CB8AC3E}">
        <p14:creationId xmlns:p14="http://schemas.microsoft.com/office/powerpoint/2010/main" val="113343455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dirty="0"/>
              <a:t>2.2  .</a:t>
            </a:r>
            <a:r>
              <a:rPr lang="en-US" altLang="zh-CN" dirty="0" err="1"/>
              <a:t>aspx</a:t>
            </a:r>
            <a:r>
              <a:rPr lang="zh-CN" altLang="zh-CN" dirty="0"/>
              <a:t>文件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D9DCF23-551B-47D4-8606-DC3340036823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553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aspx</a:t>
            </a:r>
            <a:r>
              <a:rPr lang="zh-CN" altLang="zh-CN" dirty="0"/>
              <a:t>文件（</a:t>
            </a:r>
            <a:r>
              <a:rPr lang="en-US" altLang="zh-CN" dirty="0"/>
              <a:t>Web</a:t>
            </a:r>
            <a:r>
              <a:rPr lang="zh-CN" altLang="zh-CN" dirty="0"/>
              <a:t>窗体）在</a:t>
            </a:r>
            <a:r>
              <a:rPr lang="en-US" altLang="zh-CN" dirty="0" smtClean="0"/>
              <a:t>ASP.NET</a:t>
            </a:r>
            <a:r>
              <a:rPr lang="zh-CN" altLang="zh-CN" dirty="0" smtClean="0"/>
              <a:t>网站</a:t>
            </a:r>
            <a:r>
              <a:rPr lang="zh-CN" altLang="zh-CN" dirty="0"/>
              <a:t>中占据主体部分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直接</a:t>
            </a:r>
            <a:r>
              <a:rPr lang="zh-CN" altLang="zh-CN" dirty="0"/>
              <a:t>或间接地继承自</a:t>
            </a:r>
            <a:r>
              <a:rPr lang="en-US" altLang="zh-CN" dirty="0" err="1"/>
              <a:t>System.Web.UI.Page</a:t>
            </a:r>
            <a:r>
              <a:rPr lang="zh-CN" altLang="zh-CN" dirty="0"/>
              <a:t>类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每个</a:t>
            </a:r>
            <a:r>
              <a:rPr lang="en-US" altLang="zh-CN" dirty="0"/>
              <a:t>Web</a:t>
            </a:r>
            <a:r>
              <a:rPr lang="zh-CN" altLang="zh-CN" dirty="0"/>
              <a:t>窗体中的代码包括两部分：一部分是处于</a:t>
            </a:r>
            <a:r>
              <a:rPr lang="en-US" altLang="zh-CN" dirty="0"/>
              <a:t>&lt;body&gt;</a:t>
            </a:r>
            <a:r>
              <a:rPr lang="zh-CN" altLang="zh-CN" dirty="0"/>
              <a:t>元素之间的用于界面显示的</a:t>
            </a:r>
            <a:r>
              <a:rPr lang="zh-CN" altLang="zh-CN" dirty="0" smtClean="0"/>
              <a:t>代码；</a:t>
            </a:r>
            <a:r>
              <a:rPr lang="zh-CN" altLang="zh-CN" dirty="0"/>
              <a:t>另一部分是包含事件处理等的</a:t>
            </a:r>
            <a:r>
              <a:rPr lang="en-US" altLang="zh-CN" dirty="0"/>
              <a:t>C#</a:t>
            </a:r>
            <a:r>
              <a:rPr lang="zh-CN" altLang="zh-CN" dirty="0" smtClean="0"/>
              <a:t>代码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dirty="0"/>
              <a:t>2.2.1  </a:t>
            </a:r>
            <a:r>
              <a:rPr lang="zh-CN" altLang="zh-CN" dirty="0"/>
              <a:t>单文件页模型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5348330-196B-440E-AFF9-1470DEA7853A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555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界面</a:t>
            </a:r>
            <a:r>
              <a:rPr lang="zh-CN" altLang="zh-CN" dirty="0"/>
              <a:t>显示代码和逻辑处理代码（事件、方法等）都放在同一个</a:t>
            </a:r>
            <a:r>
              <a:rPr lang="en-US" altLang="zh-CN" dirty="0"/>
              <a:t>.</a:t>
            </a:r>
            <a:r>
              <a:rPr lang="en-US" altLang="zh-CN" dirty="0" err="1"/>
              <a:t>aspx</a:t>
            </a:r>
            <a:r>
              <a:rPr lang="zh-CN" altLang="zh-CN" dirty="0"/>
              <a:t>文件中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逻辑</a:t>
            </a:r>
            <a:r>
              <a:rPr lang="zh-CN" altLang="zh-CN" dirty="0"/>
              <a:t>处理代码包含于</a:t>
            </a:r>
            <a:r>
              <a:rPr lang="en-US" altLang="zh-CN" dirty="0"/>
              <a:t>&lt;script&gt;</a:t>
            </a:r>
            <a:r>
              <a:rPr lang="zh-CN" altLang="zh-CN" dirty="0"/>
              <a:t>元素中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/>
              <a:t>script&gt;</a:t>
            </a:r>
            <a:r>
              <a:rPr lang="zh-CN" altLang="zh-CN" dirty="0"/>
              <a:t>元素位于</a:t>
            </a:r>
            <a:r>
              <a:rPr lang="en-US" altLang="zh-CN" dirty="0"/>
              <a:t>&lt;html&gt;</a:t>
            </a:r>
            <a:r>
              <a:rPr lang="zh-CN" altLang="zh-CN" dirty="0"/>
              <a:t>元素之上，且包含</a:t>
            </a:r>
            <a:r>
              <a:rPr lang="en-US" altLang="zh-CN" dirty="0" err="1"/>
              <a:t>runat</a:t>
            </a:r>
            <a:r>
              <a:rPr lang="en-US" altLang="zh-CN" dirty="0"/>
              <a:t>="server"</a:t>
            </a:r>
            <a:r>
              <a:rPr lang="zh-CN" altLang="zh-CN" dirty="0"/>
              <a:t>属性。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zh-CN" dirty="0"/>
              <a:t>实例</a:t>
            </a:r>
            <a:r>
              <a:rPr lang="en-US" altLang="zh-CN" dirty="0"/>
              <a:t>2-2  </a:t>
            </a:r>
            <a:r>
              <a:rPr lang="zh-CN" altLang="zh-CN" dirty="0"/>
              <a:t>熟悉单文件页模型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本实例包含</a:t>
            </a:r>
            <a:r>
              <a:rPr lang="en-US" altLang="zh-CN" dirty="0" err="1"/>
              <a:t>TextBox</a:t>
            </a:r>
            <a:r>
              <a:rPr lang="zh-CN" altLang="zh-CN" dirty="0"/>
              <a:t>、</a:t>
            </a:r>
            <a:r>
              <a:rPr lang="en-US" altLang="zh-CN" dirty="0"/>
              <a:t>Label</a:t>
            </a:r>
            <a:r>
              <a:rPr lang="zh-CN" altLang="zh-CN" dirty="0"/>
              <a:t>、</a:t>
            </a:r>
            <a:r>
              <a:rPr lang="en-US" altLang="zh-CN" dirty="0"/>
              <a:t>Button</a:t>
            </a:r>
            <a:r>
              <a:rPr lang="zh-CN" altLang="zh-CN" dirty="0"/>
              <a:t>控件各一个。当在文本框中输入内容后再单击“确定”按钮，则在标签中显示“不管您输什么，我都喜欢</a:t>
            </a:r>
            <a:r>
              <a:rPr lang="en-US" altLang="zh-CN" dirty="0"/>
              <a:t>ASP.NET!</a:t>
            </a:r>
            <a:r>
              <a:rPr lang="zh-CN" altLang="zh-CN" dirty="0"/>
              <a:t>”。</a:t>
            </a:r>
          </a:p>
          <a:p>
            <a:r>
              <a:rPr lang="zh-CN" altLang="zh-CN" dirty="0"/>
              <a:t>源程序：</a:t>
            </a:r>
            <a:r>
              <a:rPr lang="en-US" altLang="zh-CN" dirty="0"/>
              <a:t>SimplePage.aspx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925298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zh-CN" dirty="0"/>
              <a:t>程序说明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单文件页模型在读代码时可先看</a:t>
            </a:r>
            <a:r>
              <a:rPr lang="en-US" altLang="zh-CN" dirty="0"/>
              <a:t>&lt;body&gt;</a:t>
            </a:r>
            <a:r>
              <a:rPr lang="zh-CN" altLang="zh-CN" dirty="0"/>
              <a:t>元素中内容，主要关注有哪些控件对象、各对象的</a:t>
            </a:r>
            <a:r>
              <a:rPr lang="en-US" altLang="zh-CN" dirty="0"/>
              <a:t>ID</a:t>
            </a:r>
            <a:r>
              <a:rPr lang="zh-CN" altLang="zh-CN" dirty="0"/>
              <a:t>属性值和各对象的事件名。再由各对象的事件名到</a:t>
            </a:r>
            <a:r>
              <a:rPr lang="en-US" altLang="zh-CN" dirty="0"/>
              <a:t>&lt;script&gt;</a:t>
            </a:r>
            <a:r>
              <a:rPr lang="zh-CN" altLang="zh-CN" dirty="0"/>
              <a:t>元素中找对应的执行方法。</a:t>
            </a:r>
          </a:p>
          <a:p>
            <a:r>
              <a:rPr lang="en-US" altLang="zh-CN" dirty="0" err="1"/>
              <a:t>OnClick</a:t>
            </a:r>
            <a:r>
              <a:rPr lang="en-US" altLang="zh-CN" dirty="0"/>
              <a:t>="</a:t>
            </a:r>
            <a:r>
              <a:rPr lang="en-US" altLang="zh-CN" dirty="0" err="1"/>
              <a:t>btnSubmit_Click</a:t>
            </a:r>
            <a:r>
              <a:rPr lang="en-US" altLang="zh-CN" dirty="0"/>
              <a:t>"</a:t>
            </a:r>
            <a:r>
              <a:rPr lang="zh-CN" altLang="zh-CN" dirty="0"/>
              <a:t>表示单击“确定”按钮触发</a:t>
            </a:r>
            <a:r>
              <a:rPr lang="en-US" altLang="zh-CN" dirty="0"/>
              <a:t>Click</a:t>
            </a:r>
            <a:r>
              <a:rPr lang="zh-CN" altLang="zh-CN" dirty="0"/>
              <a:t>事件后执行位于</a:t>
            </a:r>
            <a:r>
              <a:rPr lang="en-US" altLang="zh-CN" dirty="0"/>
              <a:t>&lt;script&gt;</a:t>
            </a:r>
            <a:r>
              <a:rPr lang="zh-CN" altLang="zh-CN" dirty="0"/>
              <a:t>元素中的</a:t>
            </a:r>
            <a:r>
              <a:rPr lang="en-US" altLang="zh-CN" dirty="0" err="1"/>
              <a:t>btnSubmit_Click</a:t>
            </a:r>
            <a:r>
              <a:rPr lang="en-US" altLang="zh-CN" dirty="0"/>
              <a:t>()</a:t>
            </a:r>
            <a:r>
              <a:rPr lang="zh-CN" altLang="zh-CN" dirty="0"/>
              <a:t>方法。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dirty="0"/>
              <a:t>2.2.2  </a:t>
            </a:r>
            <a:r>
              <a:rPr lang="zh-CN" altLang="zh-CN" dirty="0"/>
              <a:t>代码隐藏页模型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代码隐藏页模型适用于多个开发人员共同创建网站的</a:t>
            </a:r>
            <a:r>
              <a:rPr lang="zh-CN" altLang="zh-CN" dirty="0" smtClean="0"/>
              <a:t>情形。</a:t>
            </a:r>
            <a:endParaRPr lang="zh-CN" altLang="zh-CN" dirty="0"/>
          </a:p>
          <a:p>
            <a:r>
              <a:rPr lang="zh-CN" altLang="zh-CN" dirty="0" smtClean="0"/>
              <a:t>显示</a:t>
            </a:r>
            <a:r>
              <a:rPr lang="zh-CN" altLang="zh-CN" dirty="0"/>
              <a:t>界面的代码包含于</a:t>
            </a:r>
            <a:r>
              <a:rPr lang="en-US" altLang="zh-CN" dirty="0"/>
              <a:t>.</a:t>
            </a:r>
            <a:r>
              <a:rPr lang="en-US" altLang="zh-CN" dirty="0" err="1"/>
              <a:t>aspx</a:t>
            </a:r>
            <a:r>
              <a:rPr lang="zh-CN" altLang="zh-CN" dirty="0"/>
              <a:t>文件，而逻辑处理代码包含于对应的</a:t>
            </a:r>
            <a:r>
              <a:rPr lang="en-US" altLang="zh-CN" dirty="0"/>
              <a:t>.</a:t>
            </a:r>
            <a:r>
              <a:rPr lang="en-US" altLang="zh-CN" dirty="0" err="1"/>
              <a:t>aspx.cs</a:t>
            </a:r>
            <a:r>
              <a:rPr lang="zh-CN" altLang="zh-CN" dirty="0" smtClean="0"/>
              <a:t>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  <a:r>
              <a:rPr lang="en-US" altLang="zh-CN" dirty="0" err="1"/>
              <a:t>aspx</a:t>
            </a:r>
            <a:r>
              <a:rPr lang="zh-CN" altLang="zh-CN" dirty="0"/>
              <a:t>文件</a:t>
            </a:r>
            <a:r>
              <a:rPr lang="zh-CN" altLang="zh-CN" dirty="0" smtClean="0"/>
              <a:t>不包含</a:t>
            </a:r>
            <a:r>
              <a:rPr lang="en-US" altLang="zh-CN" dirty="0"/>
              <a:t>&lt;script&gt;</a:t>
            </a:r>
            <a:r>
              <a:rPr lang="zh-CN" altLang="zh-CN" dirty="0"/>
              <a:t>元素，但在</a:t>
            </a:r>
            <a:r>
              <a:rPr lang="en-US" altLang="zh-CN" dirty="0"/>
              <a:t>@Page</a:t>
            </a:r>
            <a:r>
              <a:rPr lang="zh-CN" altLang="zh-CN" dirty="0"/>
              <a:t>指令中需包含引用的外部文件。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26639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本章要点：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A33CAEA-BBB2-441D-AF3A-C3DAAB080F7F}" type="slidenum">
              <a:rPr lang="zh-CN" altLang="en-US" smtClean="0"/>
              <a:pPr/>
              <a:t>2</a:t>
            </a:fld>
            <a:endParaRPr lang="en-US" altLang="zh-CN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918450" cy="41148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zh-CN" altLang="en-US" dirty="0"/>
              <a:t>了解</a:t>
            </a:r>
            <a:r>
              <a:rPr lang="en-US" altLang="zh-CN" dirty="0"/>
              <a:t>ASP.NET</a:t>
            </a:r>
            <a:r>
              <a:rPr lang="zh-CN" altLang="en-US" dirty="0"/>
              <a:t>网站组成。</a:t>
            </a:r>
          </a:p>
          <a:p>
            <a:pPr lvl="0"/>
            <a:r>
              <a:rPr lang="zh-CN" altLang="en-US" dirty="0"/>
              <a:t>熟悉</a:t>
            </a:r>
            <a:r>
              <a:rPr lang="en-US" altLang="zh-CN" dirty="0"/>
              <a:t>.html</a:t>
            </a:r>
            <a:r>
              <a:rPr lang="zh-CN" altLang="en-US" dirty="0"/>
              <a:t>文件及</a:t>
            </a:r>
            <a:r>
              <a:rPr lang="en-US" altLang="zh-CN" dirty="0"/>
              <a:t>XHTML5</a:t>
            </a:r>
            <a:r>
              <a:rPr lang="zh-CN" altLang="en-US" dirty="0"/>
              <a:t>常用元素。</a:t>
            </a:r>
          </a:p>
          <a:p>
            <a:pPr lvl="0"/>
            <a:r>
              <a:rPr lang="zh-CN" altLang="en-US" dirty="0"/>
              <a:t>理解</a:t>
            </a:r>
            <a:r>
              <a:rPr lang="en-US" altLang="zh-CN" dirty="0"/>
              <a:t>Web</a:t>
            </a:r>
            <a:r>
              <a:rPr lang="zh-CN" altLang="en-US" dirty="0"/>
              <a:t>窗体页的两种模型：单文件模型和代码隐藏页模型。</a:t>
            </a:r>
          </a:p>
          <a:p>
            <a:pPr lvl="0"/>
            <a:r>
              <a:rPr lang="zh-CN" altLang="en-US" dirty="0"/>
              <a:t>熟悉</a:t>
            </a:r>
            <a:r>
              <a:rPr lang="en-US" altLang="zh-CN" dirty="0"/>
              <a:t>CSS3</a:t>
            </a:r>
            <a:r>
              <a:rPr lang="zh-CN" altLang="en-US" dirty="0"/>
              <a:t>样式定义、存放位置。</a:t>
            </a:r>
          </a:p>
          <a:p>
            <a:pPr lvl="0"/>
            <a:r>
              <a:rPr lang="zh-CN" altLang="en-US" dirty="0"/>
              <a:t>了解</a:t>
            </a:r>
            <a:r>
              <a:rPr lang="en-US" altLang="zh-CN" dirty="0"/>
              <a:t>JavaScript</a:t>
            </a:r>
            <a:r>
              <a:rPr lang="zh-CN" altLang="en-US" dirty="0"/>
              <a:t>常识，熟悉代码存放位置。</a:t>
            </a:r>
          </a:p>
          <a:p>
            <a:pPr lvl="0"/>
            <a:r>
              <a:rPr lang="zh-CN" altLang="en-US" dirty="0"/>
              <a:t>了解</a:t>
            </a:r>
            <a:r>
              <a:rPr lang="en-US" altLang="zh-CN" dirty="0" err="1"/>
              <a:t>jQuery</a:t>
            </a:r>
            <a:r>
              <a:rPr lang="zh-CN" altLang="en-US" dirty="0"/>
              <a:t>，熟悉</a:t>
            </a:r>
            <a:r>
              <a:rPr lang="en-US" altLang="zh-CN" dirty="0" err="1"/>
              <a:t>jQuery</a:t>
            </a:r>
            <a:r>
              <a:rPr lang="zh-CN" altLang="en-US" dirty="0"/>
              <a:t>的功能和使用方法。</a:t>
            </a:r>
          </a:p>
          <a:p>
            <a:pPr lvl="0"/>
            <a:r>
              <a:rPr lang="zh-CN" altLang="en-US" dirty="0"/>
              <a:t>了解</a:t>
            </a:r>
            <a:r>
              <a:rPr lang="en-US" altLang="zh-CN" dirty="0"/>
              <a:t>XML</a:t>
            </a:r>
            <a:r>
              <a:rPr lang="zh-CN" altLang="en-US" dirty="0"/>
              <a:t>常识，熟悉</a:t>
            </a:r>
            <a:r>
              <a:rPr lang="en-US" altLang="zh-CN" dirty="0"/>
              <a:t>XML</a:t>
            </a:r>
            <a:r>
              <a:rPr lang="zh-CN" altLang="en-US" dirty="0"/>
              <a:t>文件结构。</a:t>
            </a:r>
          </a:p>
          <a:p>
            <a:pPr lvl="0"/>
            <a:r>
              <a:rPr lang="zh-CN" altLang="en-US" dirty="0"/>
              <a:t>熟悉</a:t>
            </a:r>
            <a:r>
              <a:rPr lang="en-US" altLang="zh-CN" dirty="0" err="1"/>
              <a:t>Web.config</a:t>
            </a:r>
            <a:r>
              <a:rPr lang="zh-CN" altLang="en-US" dirty="0"/>
              <a:t>配置文件结构和</a:t>
            </a:r>
            <a:r>
              <a:rPr lang="en-US" altLang="zh-CN" dirty="0" err="1"/>
              <a:t>Global.asax</a:t>
            </a:r>
            <a:r>
              <a:rPr lang="zh-CN" altLang="en-US" dirty="0"/>
              <a:t>文件。</a:t>
            </a:r>
          </a:p>
          <a:p>
            <a:pPr lvl="0"/>
            <a:r>
              <a:rPr lang="zh-CN" altLang="en-US" dirty="0"/>
              <a:t>了解</a:t>
            </a:r>
            <a:r>
              <a:rPr lang="en-US" altLang="zh-CN" dirty="0"/>
              <a:t>Bootstrap</a:t>
            </a:r>
            <a:r>
              <a:rPr lang="zh-CN" altLang="en-US" dirty="0"/>
              <a:t>，熟悉</a:t>
            </a:r>
            <a:r>
              <a:rPr lang="en-US" altLang="zh-CN" dirty="0"/>
              <a:t>Bootstrap</a:t>
            </a:r>
            <a:r>
              <a:rPr lang="zh-CN" altLang="en-US" dirty="0"/>
              <a:t>的使用方法。</a:t>
            </a:r>
          </a:p>
          <a:p>
            <a:pPr lvl="0"/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实例</a:t>
            </a:r>
            <a:r>
              <a:rPr lang="en-US" altLang="zh-CN" dirty="0"/>
              <a:t>2-3  </a:t>
            </a:r>
            <a:r>
              <a:rPr lang="zh-CN" altLang="zh-CN" dirty="0"/>
              <a:t>熟悉代码隐藏页模型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本实例实现的是与实例</a:t>
            </a:r>
            <a:r>
              <a:rPr lang="en-US" altLang="zh-CN" dirty="0"/>
              <a:t>2-2</a:t>
            </a:r>
            <a:r>
              <a:rPr lang="zh-CN" altLang="zh-CN" dirty="0"/>
              <a:t>相同的功能。</a:t>
            </a:r>
          </a:p>
          <a:p>
            <a:r>
              <a:rPr lang="zh-CN" altLang="zh-CN" dirty="0"/>
              <a:t>源程序：</a:t>
            </a:r>
            <a:r>
              <a:rPr lang="en-US" altLang="zh-CN" dirty="0"/>
              <a:t>CodeBehind.aspx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093267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程序说明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在</a:t>
            </a:r>
            <a:r>
              <a:rPr lang="zh-CN" altLang="zh-CN" dirty="0"/>
              <a:t>读代码时可先看</a:t>
            </a:r>
            <a:r>
              <a:rPr lang="en-US" altLang="zh-CN" dirty="0"/>
              <a:t>.</a:t>
            </a:r>
            <a:r>
              <a:rPr lang="en-US" altLang="zh-CN" dirty="0" err="1"/>
              <a:t>aspx</a:t>
            </a:r>
            <a:r>
              <a:rPr lang="zh-CN" altLang="zh-CN" dirty="0"/>
              <a:t>文件中内容，主要关注有哪些控件对象、各对象的</a:t>
            </a:r>
            <a:r>
              <a:rPr lang="en-US" altLang="zh-CN" dirty="0"/>
              <a:t>ID</a:t>
            </a:r>
            <a:r>
              <a:rPr lang="zh-CN" altLang="zh-CN" dirty="0"/>
              <a:t>属性值和各对象的事件名。再由各对象的事件名到相应的</a:t>
            </a:r>
            <a:r>
              <a:rPr lang="en-US" altLang="zh-CN" dirty="0"/>
              <a:t>.</a:t>
            </a:r>
            <a:r>
              <a:rPr lang="en-US" altLang="zh-CN" dirty="0" err="1"/>
              <a:t>aspx.cs</a:t>
            </a:r>
            <a:r>
              <a:rPr lang="zh-CN" altLang="zh-CN" dirty="0"/>
              <a:t>文件中找对应的执行方法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AutoEventWireup</a:t>
            </a:r>
            <a:r>
              <a:rPr lang="en-US" altLang="zh-CN" dirty="0" smtClean="0"/>
              <a:t>=“true”</a:t>
            </a:r>
            <a:r>
              <a:rPr lang="zh-CN" altLang="zh-CN" dirty="0" smtClean="0"/>
              <a:t>指定</a:t>
            </a:r>
            <a:r>
              <a:rPr lang="zh-CN" altLang="zh-CN" dirty="0"/>
              <a:t>页面事件自动绑定到指定的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CodeFile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CodeBehind.aspx.cs</a:t>
            </a:r>
            <a:r>
              <a:rPr lang="en-US" altLang="zh-CN" dirty="0" smtClean="0"/>
              <a:t>”</a:t>
            </a:r>
            <a:r>
              <a:rPr lang="zh-CN" altLang="zh-CN" dirty="0" smtClean="0"/>
              <a:t>指定</a:t>
            </a:r>
            <a:r>
              <a:rPr lang="zh-CN" altLang="zh-CN" dirty="0"/>
              <a:t>后台编码</a:t>
            </a:r>
            <a:r>
              <a:rPr lang="zh-CN" altLang="zh-CN" dirty="0" smtClean="0"/>
              <a:t>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Inherits</a:t>
            </a:r>
            <a:r>
              <a:rPr lang="en-US" altLang="zh-CN" dirty="0"/>
              <a:t>="Chap2_CodeBehind"</a:t>
            </a:r>
            <a:r>
              <a:rPr lang="zh-CN" altLang="zh-CN" dirty="0"/>
              <a:t>指定继承的类</a:t>
            </a:r>
            <a:r>
              <a:rPr lang="zh-CN" altLang="zh-CN" dirty="0" smtClean="0"/>
              <a:t>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810617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程序</a:t>
            </a:r>
            <a:r>
              <a:rPr lang="zh-CN" altLang="zh-CN" dirty="0" smtClean="0"/>
              <a:t>说明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“</a:t>
            </a:r>
            <a:r>
              <a:rPr lang="en-US" altLang="zh-CN" dirty="0"/>
              <a:t>using System;</a:t>
            </a:r>
            <a:r>
              <a:rPr lang="zh-CN" altLang="zh-CN" dirty="0"/>
              <a:t>”语句表示导入</a:t>
            </a:r>
            <a:r>
              <a:rPr lang="en-US" altLang="zh-CN" dirty="0"/>
              <a:t>System</a:t>
            </a:r>
            <a:r>
              <a:rPr lang="zh-CN" altLang="zh-CN" dirty="0"/>
              <a:t>命名空间。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5146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2.3  .</a:t>
            </a:r>
            <a:r>
              <a:rPr lang="en-US" altLang="zh-CN" dirty="0" err="1"/>
              <a:t>css</a:t>
            </a:r>
            <a:r>
              <a:rPr lang="zh-CN" altLang="zh-CN" dirty="0"/>
              <a:t>文件和</a:t>
            </a:r>
            <a:r>
              <a:rPr lang="en-US" altLang="zh-CN" dirty="0"/>
              <a:t>CSS</a:t>
            </a:r>
            <a:r>
              <a:rPr lang="zh-CN" altLang="zh-CN" dirty="0"/>
              <a:t>常识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级联样式表</a:t>
            </a:r>
            <a:r>
              <a:rPr lang="en-US" altLang="zh-CN" dirty="0"/>
              <a:t>CSS</a:t>
            </a:r>
            <a:r>
              <a:rPr lang="zh-CN" altLang="zh-CN" dirty="0"/>
              <a:t>是应用于页面中元素的样式规则，现已被各类浏览器所接受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CSS</a:t>
            </a:r>
            <a:r>
              <a:rPr lang="zh-CN" altLang="zh-CN" dirty="0"/>
              <a:t>提供了精确定位和重新定义</a:t>
            </a:r>
            <a:r>
              <a:rPr lang="en-US" altLang="zh-CN" dirty="0"/>
              <a:t>XHTML</a:t>
            </a:r>
            <a:r>
              <a:rPr lang="zh-CN" altLang="zh-CN" dirty="0"/>
              <a:t>元素属性的功能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一</a:t>
            </a:r>
            <a:r>
              <a:rPr lang="zh-CN" altLang="zh-CN" dirty="0"/>
              <a:t>个</a:t>
            </a:r>
            <a:r>
              <a:rPr lang="en-US" altLang="zh-CN" dirty="0"/>
              <a:t>CSS</a:t>
            </a:r>
            <a:r>
              <a:rPr lang="zh-CN" altLang="zh-CN" dirty="0"/>
              <a:t>样式文件可以作用于多个</a:t>
            </a:r>
            <a:r>
              <a:rPr lang="en-US" altLang="zh-CN" dirty="0"/>
              <a:t>XHTML</a:t>
            </a:r>
            <a:r>
              <a:rPr lang="zh-CN" altLang="zh-CN" dirty="0" smtClean="0"/>
              <a:t>文件。</a:t>
            </a:r>
            <a:endParaRPr lang="en-US" altLang="zh-CN" dirty="0" smtClean="0"/>
          </a:p>
          <a:p>
            <a:r>
              <a:rPr lang="en-US" altLang="zh-CN" dirty="0" smtClean="0"/>
              <a:t>CSS</a:t>
            </a:r>
            <a:r>
              <a:rPr lang="zh-CN" altLang="zh-CN" dirty="0"/>
              <a:t>的版本有</a:t>
            </a:r>
            <a:r>
              <a:rPr lang="en-US" altLang="zh-CN" dirty="0"/>
              <a:t>CSS1</a:t>
            </a:r>
            <a:r>
              <a:rPr lang="zh-CN" altLang="zh-CN" dirty="0"/>
              <a:t>、</a:t>
            </a:r>
            <a:r>
              <a:rPr lang="en-US" altLang="zh-CN" dirty="0"/>
              <a:t>CSS2</a:t>
            </a:r>
            <a:r>
              <a:rPr lang="zh-CN" altLang="zh-CN" dirty="0"/>
              <a:t>、</a:t>
            </a:r>
            <a:r>
              <a:rPr lang="en-US" altLang="zh-CN" dirty="0"/>
              <a:t>CSS3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705596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2.3.1  </a:t>
            </a:r>
            <a:r>
              <a:rPr lang="zh-CN" altLang="zh-CN" dirty="0"/>
              <a:t>定义</a:t>
            </a:r>
            <a:r>
              <a:rPr lang="en-US" altLang="zh-CN" dirty="0"/>
              <a:t>CSS3</a:t>
            </a:r>
            <a:r>
              <a:rPr lang="zh-CN" altLang="zh-CN" dirty="0"/>
              <a:t>样式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每个</a:t>
            </a:r>
            <a:r>
              <a:rPr lang="en-US" altLang="zh-CN" dirty="0"/>
              <a:t>CSS3</a:t>
            </a:r>
            <a:r>
              <a:rPr lang="zh-CN" altLang="zh-CN" dirty="0"/>
              <a:t>样式有</a:t>
            </a:r>
            <a:r>
              <a:rPr lang="zh-CN" altLang="zh-CN" dirty="0" smtClean="0"/>
              <a:t>两</a:t>
            </a:r>
            <a:r>
              <a:rPr lang="zh-CN" altLang="zh-CN" dirty="0"/>
              <a:t>个部分：选择器（如</a:t>
            </a:r>
            <a:r>
              <a:rPr lang="en-US" altLang="zh-CN" dirty="0"/>
              <a:t>p</a:t>
            </a:r>
            <a:r>
              <a:rPr lang="zh-CN" altLang="zh-CN" dirty="0"/>
              <a:t>）和声明（如</a:t>
            </a:r>
            <a:r>
              <a:rPr lang="en-US" altLang="zh-CN" dirty="0"/>
              <a:t>color: blue</a:t>
            </a:r>
            <a:r>
              <a:rPr lang="zh-CN" altLang="zh-CN" dirty="0"/>
              <a:t>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声明</a:t>
            </a:r>
            <a:r>
              <a:rPr lang="zh-CN" altLang="zh-CN" dirty="0"/>
              <a:t>由一个属性（如</a:t>
            </a:r>
            <a:r>
              <a:rPr lang="en-US" altLang="zh-CN" dirty="0"/>
              <a:t>color</a:t>
            </a:r>
            <a:r>
              <a:rPr lang="zh-CN" altLang="zh-CN" dirty="0"/>
              <a:t>）及其值（如</a:t>
            </a:r>
            <a:r>
              <a:rPr lang="en-US" altLang="zh-CN" dirty="0"/>
              <a:t>blue</a:t>
            </a:r>
            <a:r>
              <a:rPr lang="zh-CN" altLang="zh-CN" dirty="0"/>
              <a:t>）组成。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37945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*</a:t>
            </a:r>
            <a:r>
              <a:rPr lang="zh-CN" altLang="zh-CN" dirty="0"/>
              <a:t>选择器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*</a:t>
            </a:r>
            <a:r>
              <a:rPr lang="zh-CN" altLang="zh-CN" dirty="0"/>
              <a:t>选择器适用于页面中的所有元素，常用于全局</a:t>
            </a:r>
            <a:r>
              <a:rPr lang="zh-CN" altLang="zh-CN" dirty="0" smtClean="0"/>
              <a:t>设置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例如，</a:t>
            </a:r>
            <a:r>
              <a:rPr lang="zh-CN" altLang="zh-CN" dirty="0" smtClean="0"/>
              <a:t>将</a:t>
            </a:r>
            <a:r>
              <a:rPr lang="zh-CN" altLang="zh-CN" dirty="0"/>
              <a:t>页面中所有元素的字体设为</a:t>
            </a:r>
            <a:r>
              <a:rPr lang="en-US" altLang="zh-CN" dirty="0"/>
              <a:t>Arial</a:t>
            </a:r>
            <a:r>
              <a:rPr lang="zh-CN" altLang="zh-CN" dirty="0"/>
              <a:t>的</a:t>
            </a:r>
            <a:r>
              <a:rPr lang="en-US" altLang="zh-CN" dirty="0"/>
              <a:t>CSS3</a:t>
            </a:r>
            <a:r>
              <a:rPr lang="zh-CN" altLang="zh-CN" dirty="0"/>
              <a:t>样式为：</a:t>
            </a:r>
          </a:p>
          <a:p>
            <a:r>
              <a:rPr lang="en-US" altLang="zh-CN" dirty="0"/>
              <a:t>* { font-family: Arial;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20807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元素选择器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元素选择器的取名即为</a:t>
            </a:r>
            <a:r>
              <a:rPr lang="en-US" altLang="zh-CN" dirty="0"/>
              <a:t>XHTML</a:t>
            </a:r>
            <a:r>
              <a:rPr lang="zh-CN" altLang="zh-CN" dirty="0"/>
              <a:t>元素名，用于重新定义指定的</a:t>
            </a:r>
            <a:r>
              <a:rPr lang="en-US" altLang="zh-CN" dirty="0"/>
              <a:t>XHTML</a:t>
            </a:r>
            <a:r>
              <a:rPr lang="zh-CN" altLang="zh-CN" dirty="0"/>
              <a:t>元素的</a:t>
            </a:r>
            <a:r>
              <a:rPr lang="zh-CN" altLang="zh-CN" dirty="0" smtClean="0"/>
              <a:t>属性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例如，</a:t>
            </a:r>
            <a:r>
              <a:rPr lang="zh-CN" altLang="zh-CN" dirty="0" smtClean="0"/>
              <a:t>对</a:t>
            </a:r>
            <a:r>
              <a:rPr lang="zh-CN" altLang="zh-CN" dirty="0"/>
              <a:t>所有</a:t>
            </a:r>
            <a:r>
              <a:rPr lang="en-US" altLang="zh-CN" dirty="0"/>
              <a:t>&lt;p&gt;</a:t>
            </a:r>
            <a:r>
              <a:rPr lang="zh-CN" altLang="zh-CN" dirty="0"/>
              <a:t>和</a:t>
            </a:r>
            <a:r>
              <a:rPr lang="en-US" altLang="zh-CN" dirty="0"/>
              <a:t>&lt;/p&gt;</a:t>
            </a:r>
            <a:r>
              <a:rPr lang="zh-CN" altLang="zh-CN" dirty="0"/>
              <a:t>之间的段落设置文本对齐格式为居中的</a:t>
            </a:r>
            <a:r>
              <a:rPr lang="en-US" altLang="zh-CN" dirty="0"/>
              <a:t>CSS3</a:t>
            </a:r>
            <a:r>
              <a:rPr lang="zh-CN" altLang="zh-CN" dirty="0"/>
              <a:t>样式为：</a:t>
            </a:r>
          </a:p>
          <a:p>
            <a:r>
              <a:rPr lang="en-US" altLang="zh-CN" dirty="0"/>
              <a:t>p { text-align: center;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717525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属性选择器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27</a:t>
            </a:fld>
            <a:endParaRPr lang="en-US" altLang="zh-CN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99272724"/>
              </p:ext>
            </p:extLst>
          </p:nvPr>
        </p:nvGraphicFramePr>
        <p:xfrm>
          <a:off x="323528" y="1556791"/>
          <a:ext cx="8424936" cy="50405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6304"/>
                <a:gridCol w="5688632"/>
              </a:tblGrid>
              <a:tr h="5012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CSS3</a:t>
                      </a:r>
                      <a:r>
                        <a:rPr lang="zh-CN" sz="2400" kern="100" dirty="0">
                          <a:effectLst/>
                        </a:rPr>
                        <a:t>样式</a:t>
                      </a:r>
                      <a:endParaRPr lang="zh-CN" sz="2400" kern="1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说明 </a:t>
                      </a:r>
                      <a:endParaRPr lang="zh-CN" sz="2400" kern="1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/>
                </a:tc>
              </a:tr>
              <a:tr h="5012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[attr]{…}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选择</a:t>
                      </a:r>
                      <a:r>
                        <a:rPr lang="en-US" sz="2400" kern="100">
                          <a:effectLst/>
                        </a:rPr>
                        <a:t>attr</a:t>
                      </a:r>
                      <a:r>
                        <a:rPr lang="zh-CN" sz="2400" kern="100">
                          <a:effectLst/>
                        </a:rPr>
                        <a:t>属性的元素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012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[attr=val]{…}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选择</a:t>
                      </a:r>
                      <a:r>
                        <a:rPr lang="en-US" sz="2400" kern="100">
                          <a:effectLst/>
                        </a:rPr>
                        <a:t>attr</a:t>
                      </a:r>
                      <a:r>
                        <a:rPr lang="zh-CN" sz="2400" kern="100">
                          <a:effectLst/>
                        </a:rPr>
                        <a:t>属性值为</a:t>
                      </a:r>
                      <a:r>
                        <a:rPr lang="en-US" sz="2400" kern="100">
                          <a:effectLst/>
                        </a:rPr>
                        <a:t>val</a:t>
                      </a:r>
                      <a:r>
                        <a:rPr lang="zh-CN" sz="2400" kern="100">
                          <a:effectLst/>
                        </a:rPr>
                        <a:t>的元素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0024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[attr~=val]{…}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选择</a:t>
                      </a:r>
                      <a:r>
                        <a:rPr lang="en-US" sz="2400" kern="100">
                          <a:effectLst/>
                        </a:rPr>
                        <a:t>attr</a:t>
                      </a:r>
                      <a:r>
                        <a:rPr lang="zh-CN" sz="2400" kern="100">
                          <a:effectLst/>
                        </a:rPr>
                        <a:t>属性值中包含</a:t>
                      </a:r>
                      <a:r>
                        <a:rPr lang="en-US" sz="2400" kern="100">
                          <a:effectLst/>
                        </a:rPr>
                        <a:t>val</a:t>
                      </a:r>
                      <a:r>
                        <a:rPr lang="zh-CN" sz="2400" kern="100">
                          <a:effectLst/>
                        </a:rPr>
                        <a:t>值（必须以空格间隔）的元素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0024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[attr|=val]{…}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选择</a:t>
                      </a:r>
                      <a:r>
                        <a:rPr lang="en-US" sz="2400" kern="100" dirty="0" err="1">
                          <a:effectLst/>
                        </a:rPr>
                        <a:t>attr</a:t>
                      </a:r>
                      <a:r>
                        <a:rPr lang="zh-CN" sz="2400" kern="100" dirty="0">
                          <a:effectLst/>
                        </a:rPr>
                        <a:t>属性值中以</a:t>
                      </a:r>
                      <a:r>
                        <a:rPr lang="en-US" sz="2400" kern="100" dirty="0" err="1">
                          <a:effectLst/>
                        </a:rPr>
                        <a:t>val</a:t>
                      </a:r>
                      <a:r>
                        <a:rPr lang="zh-CN" sz="2400" kern="100" dirty="0">
                          <a:effectLst/>
                        </a:rPr>
                        <a:t>值（必须以下划线间隔）开始的元素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012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[attr^=val]{…}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选择</a:t>
                      </a:r>
                      <a:r>
                        <a:rPr lang="en-US" sz="2400" kern="100" dirty="0" err="1">
                          <a:effectLst/>
                        </a:rPr>
                        <a:t>attr</a:t>
                      </a:r>
                      <a:r>
                        <a:rPr lang="zh-CN" sz="2400" kern="100" dirty="0">
                          <a:effectLst/>
                        </a:rPr>
                        <a:t>属性值中以</a:t>
                      </a:r>
                      <a:r>
                        <a:rPr lang="en-US" sz="2400" kern="100" dirty="0" err="1">
                          <a:effectLst/>
                        </a:rPr>
                        <a:t>val</a:t>
                      </a:r>
                      <a:r>
                        <a:rPr lang="zh-CN" sz="2400" kern="100" dirty="0">
                          <a:effectLst/>
                        </a:rPr>
                        <a:t>值开始的元素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293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[attr$=val]{…}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选择</a:t>
                      </a:r>
                      <a:r>
                        <a:rPr lang="en-US" sz="2400" kern="100" dirty="0" err="1">
                          <a:effectLst/>
                        </a:rPr>
                        <a:t>attr</a:t>
                      </a:r>
                      <a:r>
                        <a:rPr lang="zh-CN" sz="2400" kern="100" dirty="0">
                          <a:effectLst/>
                        </a:rPr>
                        <a:t>属性值中以</a:t>
                      </a:r>
                      <a:r>
                        <a:rPr lang="en-US" sz="2400" kern="100" dirty="0" err="1">
                          <a:effectLst/>
                        </a:rPr>
                        <a:t>val</a:t>
                      </a:r>
                      <a:r>
                        <a:rPr lang="zh-CN" sz="2400" kern="100" dirty="0">
                          <a:effectLst/>
                        </a:rPr>
                        <a:t>结尾的元素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012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[attr*=val]{…}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选择</a:t>
                      </a:r>
                      <a:r>
                        <a:rPr lang="en-US" sz="2400" kern="100" dirty="0" err="1">
                          <a:effectLst/>
                        </a:rPr>
                        <a:t>attr</a:t>
                      </a:r>
                      <a:r>
                        <a:rPr lang="zh-CN" sz="2400" kern="100" dirty="0">
                          <a:effectLst/>
                        </a:rPr>
                        <a:t>属性值中包含</a:t>
                      </a:r>
                      <a:r>
                        <a:rPr lang="en-US" sz="2400" kern="100" dirty="0" err="1">
                          <a:effectLst/>
                        </a:rPr>
                        <a:t>val</a:t>
                      </a:r>
                      <a:r>
                        <a:rPr lang="zh-CN" sz="2400" kern="100" dirty="0">
                          <a:effectLst/>
                        </a:rPr>
                        <a:t>值的元素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75743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类选择器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类选择器可以应用于不同的</a:t>
            </a:r>
            <a:r>
              <a:rPr lang="en-US" altLang="zh-CN" dirty="0"/>
              <a:t>XHTML</a:t>
            </a:r>
            <a:r>
              <a:rPr lang="zh-CN" altLang="zh-CN" dirty="0"/>
              <a:t>元素或某个</a:t>
            </a:r>
            <a:r>
              <a:rPr lang="en-US" altLang="zh-CN" dirty="0"/>
              <a:t>XHTML</a:t>
            </a:r>
            <a:r>
              <a:rPr lang="zh-CN" altLang="zh-CN" dirty="0"/>
              <a:t>元素的</a:t>
            </a:r>
            <a:r>
              <a:rPr lang="zh-CN" altLang="zh-CN" dirty="0" smtClean="0"/>
              <a:t>子集。</a:t>
            </a:r>
            <a:endParaRPr lang="en-US" altLang="zh-CN" dirty="0" smtClean="0"/>
          </a:p>
          <a:p>
            <a:r>
              <a:rPr lang="zh-CN" altLang="zh-CN" dirty="0" smtClean="0"/>
              <a:t>定义</a:t>
            </a:r>
            <a:r>
              <a:rPr lang="zh-CN" altLang="zh-CN" dirty="0"/>
              <a:t>时，要在选择器名前加“</a:t>
            </a:r>
            <a:r>
              <a:rPr lang="en-US" altLang="zh-CN" dirty="0"/>
              <a:t>.</a:t>
            </a:r>
            <a:r>
              <a:rPr lang="zh-CN" altLang="zh-CN" dirty="0" smtClean="0"/>
              <a:t>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zh-CN" altLang="zh-CN" dirty="0" smtClean="0"/>
              <a:t>如</a:t>
            </a:r>
            <a:r>
              <a:rPr lang="zh-CN" altLang="en-US" dirty="0" smtClean="0"/>
              <a:t>，</a:t>
            </a:r>
            <a:r>
              <a:rPr lang="zh-CN" altLang="zh-CN" dirty="0" smtClean="0"/>
              <a:t>通过</a:t>
            </a:r>
            <a:r>
              <a:rPr lang="zh-CN" altLang="zh-CN" dirty="0"/>
              <a:t>类选择器设置颜色为红色的</a:t>
            </a:r>
            <a:r>
              <a:rPr lang="en-US" altLang="zh-CN" dirty="0"/>
              <a:t>CSS3</a:t>
            </a:r>
            <a:r>
              <a:rPr lang="zh-CN" altLang="zh-CN" dirty="0"/>
              <a:t>样式为：</a:t>
            </a:r>
          </a:p>
          <a:p>
            <a:r>
              <a:rPr lang="en-US" altLang="zh-CN" dirty="0"/>
              <a:t>.intro { color: #FF0000; }</a:t>
            </a:r>
            <a:endParaRPr lang="zh-CN" altLang="zh-CN" dirty="0"/>
          </a:p>
          <a:p>
            <a:r>
              <a:rPr lang="zh-CN" altLang="zh-CN" dirty="0"/>
              <a:t>在页面中，用</a:t>
            </a:r>
            <a:r>
              <a:rPr lang="en-US" altLang="zh-CN" dirty="0"/>
              <a:t>class="</a:t>
            </a:r>
            <a:r>
              <a:rPr lang="zh-CN" altLang="zh-CN" dirty="0"/>
              <a:t>类名</a:t>
            </a:r>
            <a:r>
              <a:rPr lang="en-US" altLang="zh-CN" dirty="0"/>
              <a:t>"</a:t>
            </a:r>
            <a:r>
              <a:rPr lang="zh-CN" altLang="zh-CN" dirty="0"/>
              <a:t>的方式调用，如：</a:t>
            </a:r>
          </a:p>
          <a:p>
            <a:r>
              <a:rPr lang="en-US" altLang="zh-CN" dirty="0"/>
              <a:t>&lt;p class="intro"&gt;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714210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 </a:t>
            </a:r>
            <a:r>
              <a:rPr lang="en-US" altLang="zh-CN" dirty="0"/>
              <a:t>id</a:t>
            </a:r>
            <a:r>
              <a:rPr lang="zh-CN" altLang="zh-CN" dirty="0"/>
              <a:t>选择器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id</a:t>
            </a:r>
            <a:r>
              <a:rPr lang="zh-CN" altLang="zh-CN" dirty="0"/>
              <a:t>选择器应用于由</a:t>
            </a:r>
            <a:r>
              <a:rPr lang="en-US" altLang="zh-CN" dirty="0"/>
              <a:t>id</a:t>
            </a:r>
            <a:r>
              <a:rPr lang="zh-CN" altLang="zh-CN" dirty="0"/>
              <a:t>值确定的</a:t>
            </a:r>
            <a:r>
              <a:rPr lang="en-US" altLang="zh-CN" dirty="0"/>
              <a:t>XHTML</a:t>
            </a:r>
            <a:r>
              <a:rPr lang="zh-CN" altLang="zh-CN" dirty="0"/>
              <a:t>元素的属性，且常用于单个</a:t>
            </a:r>
            <a:r>
              <a:rPr lang="en-US" altLang="zh-CN" dirty="0"/>
              <a:t>XHTML</a:t>
            </a:r>
            <a:r>
              <a:rPr lang="zh-CN" altLang="zh-CN" dirty="0"/>
              <a:t>元素的属性设置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需</a:t>
            </a:r>
            <a:r>
              <a:rPr lang="zh-CN" altLang="zh-CN" dirty="0"/>
              <a:t>在选择器（</a:t>
            </a:r>
            <a:r>
              <a:rPr lang="en-US" altLang="zh-CN" dirty="0"/>
              <a:t>id</a:t>
            </a:r>
            <a:r>
              <a:rPr lang="zh-CN" altLang="zh-CN" dirty="0"/>
              <a:t>名）前加“</a:t>
            </a:r>
            <a:r>
              <a:rPr lang="en-US" altLang="zh-CN" dirty="0"/>
              <a:t>#</a:t>
            </a:r>
            <a:r>
              <a:rPr lang="zh-CN" altLang="zh-CN" dirty="0" smtClean="0"/>
              <a:t>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zh-CN" altLang="zh-CN" dirty="0" smtClean="0"/>
              <a:t>如</a:t>
            </a:r>
            <a:r>
              <a:rPr lang="zh-CN" altLang="en-US" dirty="0" smtClean="0"/>
              <a:t>，</a:t>
            </a:r>
            <a:r>
              <a:rPr lang="zh-CN" altLang="zh-CN" dirty="0" smtClean="0"/>
              <a:t>要</a:t>
            </a:r>
            <a:r>
              <a:rPr lang="zh-CN" altLang="zh-CN" dirty="0"/>
              <a:t>对</a:t>
            </a:r>
            <a:r>
              <a:rPr lang="en-US" altLang="zh-CN" dirty="0"/>
              <a:t>&lt;div id="</a:t>
            </a:r>
            <a:r>
              <a:rPr lang="en-US" altLang="zh-CN" dirty="0" err="1"/>
              <a:t>menubar</a:t>
            </a:r>
            <a:r>
              <a:rPr lang="en-US" altLang="zh-CN" dirty="0"/>
              <a:t>"&gt;…&lt;/div&gt;</a:t>
            </a:r>
            <a:r>
              <a:rPr lang="zh-CN" altLang="zh-CN" dirty="0"/>
              <a:t>层中包含的内容设置背景色为绿色的</a:t>
            </a:r>
            <a:r>
              <a:rPr lang="en-US" altLang="zh-CN" dirty="0"/>
              <a:t>CSS3</a:t>
            </a:r>
            <a:r>
              <a:rPr lang="zh-CN" altLang="zh-CN" dirty="0"/>
              <a:t>样式为：</a:t>
            </a:r>
          </a:p>
          <a:p>
            <a:r>
              <a:rPr lang="en-US" altLang="zh-CN" dirty="0"/>
              <a:t>#</a:t>
            </a:r>
            <a:r>
              <a:rPr lang="en-US" altLang="zh-CN" dirty="0" err="1"/>
              <a:t>menubar</a:t>
            </a:r>
            <a:r>
              <a:rPr lang="en-US" altLang="zh-CN" dirty="0"/>
              <a:t> { background-color: #008000;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946847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68A38C-12F7-4EB3-BD85-4AA09E41D932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417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 action="ppaction://hlinksldjump"/>
              </a:rPr>
              <a:t>2.1  .html</a:t>
            </a:r>
            <a:r>
              <a:rPr lang="zh-CN" altLang="zh-CN" dirty="0">
                <a:hlinkClick r:id="rId2" action="ppaction://hlinksldjump"/>
              </a:rPr>
              <a:t>文件和</a:t>
            </a:r>
            <a:r>
              <a:rPr lang="en-US" altLang="zh-CN" dirty="0">
                <a:hlinkClick r:id="rId2" action="ppaction://hlinksldjump"/>
              </a:rPr>
              <a:t>XHTML5</a:t>
            </a:r>
            <a:endParaRPr lang="zh-CN" altLang="zh-CN" dirty="0"/>
          </a:p>
          <a:p>
            <a:pPr lvl="1"/>
            <a:r>
              <a:rPr lang="en-US" altLang="zh-CN" dirty="0">
                <a:hlinkClick r:id="rId3" action="ppaction://hlinksldjump"/>
              </a:rPr>
              <a:t>2.1.1  .html</a:t>
            </a:r>
            <a:r>
              <a:rPr lang="zh-CN" altLang="zh-CN" dirty="0">
                <a:hlinkClick r:id="rId3" action="ppaction://hlinksldjump"/>
              </a:rPr>
              <a:t>文件结构</a:t>
            </a:r>
            <a:endParaRPr lang="zh-CN" altLang="zh-CN" dirty="0"/>
          </a:p>
          <a:p>
            <a:pPr lvl="1"/>
            <a:r>
              <a:rPr lang="en-US" altLang="zh-CN" dirty="0">
                <a:hlinkClick r:id="rId4" action="ppaction://hlinksldjump"/>
              </a:rPr>
              <a:t>2.1.2  </a:t>
            </a:r>
            <a:r>
              <a:rPr lang="zh-CN" altLang="zh-CN" dirty="0">
                <a:hlinkClick r:id="rId4" action="ppaction://hlinksldjump"/>
              </a:rPr>
              <a:t>常用</a:t>
            </a:r>
            <a:r>
              <a:rPr lang="en-US" altLang="zh-CN" dirty="0">
                <a:hlinkClick r:id="rId4" action="ppaction://hlinksldjump"/>
              </a:rPr>
              <a:t>XHTML5</a:t>
            </a:r>
            <a:r>
              <a:rPr lang="zh-CN" altLang="zh-CN" dirty="0">
                <a:hlinkClick r:id="rId4" action="ppaction://hlinksldjump"/>
              </a:rPr>
              <a:t>元素</a:t>
            </a:r>
            <a:endParaRPr lang="zh-CN" altLang="zh-CN" dirty="0"/>
          </a:p>
          <a:p>
            <a:r>
              <a:rPr lang="en-US" altLang="zh-CN" dirty="0">
                <a:hlinkClick r:id="rId5" action="ppaction://hlinksldjump"/>
              </a:rPr>
              <a:t>2.2  .</a:t>
            </a:r>
            <a:r>
              <a:rPr lang="en-US" altLang="zh-CN" dirty="0" err="1">
                <a:hlinkClick r:id="rId5" action="ppaction://hlinksldjump"/>
              </a:rPr>
              <a:t>aspx</a:t>
            </a:r>
            <a:r>
              <a:rPr lang="zh-CN" altLang="zh-CN" dirty="0">
                <a:hlinkClick r:id="rId5" action="ppaction://hlinksldjump"/>
              </a:rPr>
              <a:t>文件</a:t>
            </a:r>
            <a:endParaRPr lang="zh-CN" altLang="zh-CN" dirty="0"/>
          </a:p>
          <a:p>
            <a:pPr lvl="1"/>
            <a:r>
              <a:rPr lang="en-US" altLang="zh-CN" dirty="0">
                <a:hlinkClick r:id="rId6" action="ppaction://hlinksldjump"/>
              </a:rPr>
              <a:t>2.2.1  </a:t>
            </a:r>
            <a:r>
              <a:rPr lang="zh-CN" altLang="zh-CN" dirty="0">
                <a:hlinkClick r:id="rId6" action="ppaction://hlinksldjump"/>
              </a:rPr>
              <a:t>单文件页模型</a:t>
            </a:r>
            <a:endParaRPr lang="zh-CN" altLang="zh-CN" dirty="0"/>
          </a:p>
          <a:p>
            <a:pPr lvl="1"/>
            <a:r>
              <a:rPr lang="en-US" altLang="zh-CN" dirty="0">
                <a:hlinkClick r:id="rId7" action="ppaction://hlinksldjump"/>
              </a:rPr>
              <a:t>2.2.2  </a:t>
            </a:r>
            <a:r>
              <a:rPr lang="zh-CN" altLang="zh-CN" dirty="0">
                <a:hlinkClick r:id="rId7" action="ppaction://hlinksldjump"/>
              </a:rPr>
              <a:t>代码隐藏页模型</a:t>
            </a:r>
            <a:endParaRPr lang="zh-CN" altLang="zh-CN" dirty="0"/>
          </a:p>
          <a:p>
            <a:r>
              <a:rPr lang="en-US" altLang="zh-CN" dirty="0">
                <a:hlinkClick r:id="rId8" action="ppaction://hlinksldjump"/>
              </a:rPr>
              <a:t>2.3  .</a:t>
            </a:r>
            <a:r>
              <a:rPr lang="en-US" altLang="zh-CN" dirty="0" err="1">
                <a:hlinkClick r:id="rId8" action="ppaction://hlinksldjump"/>
              </a:rPr>
              <a:t>css</a:t>
            </a:r>
            <a:r>
              <a:rPr lang="zh-CN" altLang="zh-CN" dirty="0">
                <a:hlinkClick r:id="rId8" action="ppaction://hlinksldjump"/>
              </a:rPr>
              <a:t>文件和</a:t>
            </a:r>
            <a:r>
              <a:rPr lang="en-US" altLang="zh-CN" dirty="0">
                <a:hlinkClick r:id="rId8" action="ppaction://hlinksldjump"/>
              </a:rPr>
              <a:t>CSS</a:t>
            </a:r>
            <a:r>
              <a:rPr lang="zh-CN" altLang="zh-CN" dirty="0">
                <a:hlinkClick r:id="rId8" action="ppaction://hlinksldjump"/>
              </a:rPr>
              <a:t>常识</a:t>
            </a:r>
            <a:endParaRPr lang="zh-CN" altLang="zh-CN" dirty="0"/>
          </a:p>
          <a:p>
            <a:pPr lvl="1"/>
            <a:r>
              <a:rPr lang="en-US" altLang="zh-CN" dirty="0">
                <a:hlinkClick r:id="rId9" action="ppaction://hlinksldjump"/>
              </a:rPr>
              <a:t>2.3.1  </a:t>
            </a:r>
            <a:r>
              <a:rPr lang="zh-CN" altLang="zh-CN" dirty="0">
                <a:hlinkClick r:id="rId9" action="ppaction://hlinksldjump"/>
              </a:rPr>
              <a:t>定义</a:t>
            </a:r>
            <a:r>
              <a:rPr lang="en-US" altLang="zh-CN" dirty="0">
                <a:hlinkClick r:id="rId9" action="ppaction://hlinksldjump"/>
              </a:rPr>
              <a:t>CSS3</a:t>
            </a:r>
            <a:r>
              <a:rPr lang="zh-CN" altLang="zh-CN" dirty="0">
                <a:hlinkClick r:id="rId9" action="ppaction://hlinksldjump"/>
              </a:rPr>
              <a:t>样式</a:t>
            </a:r>
            <a:endParaRPr lang="zh-CN" altLang="zh-CN" dirty="0"/>
          </a:p>
          <a:p>
            <a:pPr lvl="1"/>
            <a:r>
              <a:rPr lang="en-US" altLang="zh-CN" dirty="0">
                <a:hlinkClick r:id="rId10" action="ppaction://hlinksldjump"/>
              </a:rPr>
              <a:t>2.3.2  CSS3</a:t>
            </a:r>
            <a:r>
              <a:rPr lang="zh-CN" altLang="zh-CN" dirty="0">
                <a:hlinkClick r:id="rId10" action="ppaction://hlinksldjump"/>
              </a:rPr>
              <a:t>样式位置</a:t>
            </a:r>
            <a:endParaRPr lang="zh-CN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2.3.2  CSS3</a:t>
            </a:r>
            <a:r>
              <a:rPr lang="zh-CN" altLang="zh-CN" dirty="0"/>
              <a:t>样式位置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CSS3</a:t>
            </a:r>
            <a:r>
              <a:rPr lang="zh-CN" altLang="zh-CN" dirty="0"/>
              <a:t>样式可以放在不同的位置，包括与</a:t>
            </a:r>
            <a:r>
              <a:rPr lang="en-US" altLang="zh-CN" dirty="0"/>
              <a:t>XHTML</a:t>
            </a:r>
            <a:r>
              <a:rPr lang="zh-CN" altLang="zh-CN" dirty="0"/>
              <a:t>元素的内联、位于页面的</a:t>
            </a:r>
            <a:r>
              <a:rPr lang="en-US" altLang="zh-CN" dirty="0"/>
              <a:t>&lt;style&gt;</a:t>
            </a:r>
            <a:r>
              <a:rPr lang="zh-CN" altLang="zh-CN" dirty="0"/>
              <a:t>元素中和外部样式表（</a:t>
            </a:r>
            <a:r>
              <a:rPr lang="en-US" altLang="zh-CN" dirty="0"/>
              <a:t>.</a:t>
            </a:r>
            <a:r>
              <a:rPr lang="en-US" altLang="zh-CN" dirty="0" err="1"/>
              <a:t>css</a:t>
            </a:r>
            <a:r>
              <a:rPr lang="zh-CN" altLang="zh-CN" dirty="0"/>
              <a:t>文件）中。</a:t>
            </a:r>
          </a:p>
          <a:p>
            <a:r>
              <a:rPr lang="zh-CN" altLang="zh-CN" b="1" dirty="0">
                <a:solidFill>
                  <a:srgbClr val="FF0000"/>
                </a:solidFill>
              </a:rPr>
              <a:t>注意：</a:t>
            </a:r>
            <a:r>
              <a:rPr lang="zh-CN" altLang="zh-CN" dirty="0"/>
              <a:t>不同位置</a:t>
            </a:r>
            <a:r>
              <a:rPr lang="en-US" altLang="zh-CN" dirty="0"/>
              <a:t>CSS3</a:t>
            </a:r>
            <a:r>
              <a:rPr lang="zh-CN" altLang="zh-CN" dirty="0"/>
              <a:t>样式的优先级是内联样式最高，其次是页面样式，最后是外部样式表。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420595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88640"/>
            <a:ext cx="8153400" cy="990600"/>
          </a:xfrm>
        </p:spPr>
        <p:txBody>
          <a:bodyPr>
            <a:normAutofit/>
          </a:bodyPr>
          <a:lstStyle/>
          <a:p>
            <a:r>
              <a:rPr lang="zh-CN" altLang="zh-CN" dirty="0"/>
              <a:t>内联样式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内联样式在</a:t>
            </a:r>
            <a:r>
              <a:rPr lang="en-US" altLang="zh-CN" dirty="0"/>
              <a:t>XHTML</a:t>
            </a:r>
            <a:r>
              <a:rPr lang="zh-CN" altLang="zh-CN" dirty="0"/>
              <a:t>元素的</a:t>
            </a:r>
            <a:r>
              <a:rPr lang="en-US" altLang="zh-CN" dirty="0"/>
              <a:t>style</a:t>
            </a:r>
            <a:r>
              <a:rPr lang="zh-CN" altLang="zh-CN" dirty="0"/>
              <a:t>属性中定义，如：</a:t>
            </a:r>
          </a:p>
          <a:p>
            <a:r>
              <a:rPr lang="en-US" altLang="zh-CN" dirty="0"/>
              <a:t>&lt;p style</a:t>
            </a:r>
            <a:r>
              <a:rPr lang="en-US" altLang="zh-CN" dirty="0" smtClean="0"/>
              <a:t>=“text-align</a:t>
            </a:r>
            <a:r>
              <a:rPr lang="en-US" altLang="zh-CN" dirty="0"/>
              <a:t>: center; color: #FFFF00</a:t>
            </a:r>
            <a:r>
              <a:rPr lang="en-US" altLang="zh-CN" dirty="0" smtClean="0"/>
              <a:t>;”&gt;</a:t>
            </a:r>
            <a:endParaRPr lang="zh-CN" altLang="zh-CN" dirty="0"/>
          </a:p>
          <a:p>
            <a:r>
              <a:rPr lang="zh-CN" altLang="zh-CN" dirty="0"/>
              <a:t>操作时，可直接在</a:t>
            </a:r>
            <a:r>
              <a:rPr lang="en-US" altLang="zh-CN" dirty="0"/>
              <a:t>XHTML</a:t>
            </a:r>
            <a:r>
              <a:rPr lang="zh-CN" altLang="zh-CN" dirty="0"/>
              <a:t>元素对应的“属性”窗口中选择</a:t>
            </a:r>
            <a:r>
              <a:rPr lang="en-US" altLang="zh-CN" dirty="0"/>
              <a:t>style</a:t>
            </a:r>
            <a:r>
              <a:rPr lang="zh-CN" altLang="zh-CN" dirty="0"/>
              <a:t>属性进行设置，设置完成后会自动生成样式。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601165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实例</a:t>
            </a:r>
            <a:r>
              <a:rPr lang="en-US" altLang="zh-CN" dirty="0"/>
              <a:t>2-4  </a:t>
            </a:r>
            <a:r>
              <a:rPr lang="zh-CN" altLang="zh-CN" dirty="0"/>
              <a:t>运用页面样式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当要为特定页中的元素设置样式时，可以在</a:t>
            </a:r>
            <a:r>
              <a:rPr lang="en-US" altLang="zh-CN" dirty="0"/>
              <a:t>&lt;head&gt;</a:t>
            </a:r>
            <a:r>
              <a:rPr lang="zh-CN" altLang="zh-CN" dirty="0"/>
              <a:t>元素中的</a:t>
            </a:r>
            <a:r>
              <a:rPr lang="en-US" altLang="zh-CN" dirty="0"/>
              <a:t>&lt;style&gt;</a:t>
            </a:r>
            <a:r>
              <a:rPr lang="zh-CN" altLang="zh-CN" dirty="0"/>
              <a:t>元素内定义。定义时可根据需要采用不同的选择器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/>
              <a:t>Interior.aspx</a:t>
            </a:r>
          </a:p>
        </p:txBody>
      </p:sp>
    </p:spTree>
    <p:extLst>
      <p:ext uri="{BB962C8B-B14F-4D97-AF65-F5344CB8AC3E}">
        <p14:creationId xmlns:p14="http://schemas.microsoft.com/office/powerpoint/2010/main" val="382967681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实例</a:t>
            </a:r>
            <a:r>
              <a:rPr lang="en-US" altLang="zh-CN" dirty="0"/>
              <a:t>2-5  </a:t>
            </a:r>
            <a:r>
              <a:rPr lang="zh-CN" altLang="zh-CN" dirty="0"/>
              <a:t>运用外部样式表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外部样式表常应用于整个网站，并存储于独立的</a:t>
            </a:r>
            <a:r>
              <a:rPr lang="en-US" altLang="zh-CN" dirty="0"/>
              <a:t>.</a:t>
            </a:r>
            <a:r>
              <a:rPr lang="en-US" altLang="zh-CN" dirty="0" err="1"/>
              <a:t>css</a:t>
            </a:r>
            <a:r>
              <a:rPr lang="zh-CN" altLang="zh-CN" dirty="0"/>
              <a:t>文件中。在调用时，使用</a:t>
            </a:r>
            <a:r>
              <a:rPr lang="en-US" altLang="zh-CN" dirty="0"/>
              <a:t>&lt;link&gt;</a:t>
            </a:r>
            <a:r>
              <a:rPr lang="zh-CN" altLang="zh-CN" dirty="0"/>
              <a:t>元素可以将样式表链接到页面。一个外部样式表可以链接到多个页面，这样就可以很方便地管理整个网站的显示风格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 smtClean="0"/>
              <a:t>Exterior.css</a:t>
            </a:r>
          </a:p>
          <a:p>
            <a:r>
              <a:rPr lang="zh-CN" altLang="zh-CN" dirty="0"/>
              <a:t>源程序：</a:t>
            </a:r>
            <a:r>
              <a:rPr lang="en-US" altLang="zh-CN" dirty="0"/>
              <a:t>Exterior.aspx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327913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2.4  .</a:t>
            </a:r>
            <a:r>
              <a:rPr lang="en-US" altLang="zh-CN" dirty="0" err="1"/>
              <a:t>js</a:t>
            </a:r>
            <a:r>
              <a:rPr lang="zh-CN" altLang="zh-CN" dirty="0"/>
              <a:t>文件和</a:t>
            </a:r>
            <a:r>
              <a:rPr lang="en-US" altLang="zh-CN" dirty="0"/>
              <a:t>JavaScript</a:t>
            </a:r>
            <a:r>
              <a:rPr lang="zh-CN" altLang="zh-CN" dirty="0"/>
              <a:t>常识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JavaScript</a:t>
            </a:r>
            <a:r>
              <a:rPr lang="zh-CN" altLang="zh-CN" dirty="0"/>
              <a:t>是一种面向对象和事件驱动的客户端脚本语言，可以直接嵌入到页面中，不需要</a:t>
            </a:r>
            <a:r>
              <a:rPr lang="en-US" altLang="zh-CN" dirty="0"/>
              <a:t>Web</a:t>
            </a:r>
            <a:r>
              <a:rPr lang="zh-CN" altLang="zh-CN" dirty="0"/>
              <a:t>服务器端的解释执行即可由浏览器解释执行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所有</a:t>
            </a:r>
            <a:r>
              <a:rPr lang="zh-CN" altLang="zh-CN" dirty="0"/>
              <a:t>的浏览器均支持</a:t>
            </a:r>
            <a:r>
              <a:rPr lang="en-US" altLang="zh-CN" dirty="0"/>
              <a:t>JavaScript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用途：</a:t>
            </a:r>
            <a:r>
              <a:rPr lang="zh-CN" altLang="zh-CN" dirty="0"/>
              <a:t>在</a:t>
            </a:r>
            <a:r>
              <a:rPr lang="en-US" altLang="zh-CN" dirty="0"/>
              <a:t>XHTML</a:t>
            </a:r>
            <a:r>
              <a:rPr lang="zh-CN" altLang="zh-CN" dirty="0"/>
              <a:t>中创建动态文本；响应客户端事件；读取并改变</a:t>
            </a:r>
            <a:r>
              <a:rPr lang="en-US" altLang="zh-CN" dirty="0"/>
              <a:t>XHTML</a:t>
            </a:r>
            <a:r>
              <a:rPr lang="zh-CN" altLang="zh-CN" dirty="0"/>
              <a:t>元素的内容；验证客户端数据；检测客户端浏览器，并根据检测到的浏览器类型载入不同的页面；创建</a:t>
            </a:r>
            <a:r>
              <a:rPr lang="en-US" altLang="zh-CN" dirty="0"/>
              <a:t>Cookies</a:t>
            </a:r>
            <a:r>
              <a:rPr lang="zh-CN" altLang="zh-CN" dirty="0"/>
              <a:t>；关闭浏览器窗口；在页面上显示时间等。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327913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2.4.1  JavaScript</a:t>
            </a:r>
            <a:r>
              <a:rPr lang="zh-CN" altLang="zh-CN" dirty="0"/>
              <a:t>代码位置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位置</a:t>
            </a:r>
            <a:r>
              <a:rPr lang="zh-CN" altLang="zh-CN" dirty="0" smtClean="0"/>
              <a:t>形式</a:t>
            </a:r>
            <a:r>
              <a:rPr lang="zh-CN" altLang="en-US" dirty="0" smtClean="0"/>
              <a:t>通常</a:t>
            </a:r>
            <a:r>
              <a:rPr lang="zh-CN" altLang="zh-CN" dirty="0" smtClean="0"/>
              <a:t>有</a:t>
            </a:r>
            <a:r>
              <a:rPr lang="zh-CN" altLang="zh-CN" dirty="0"/>
              <a:t>三种：在</a:t>
            </a:r>
            <a:r>
              <a:rPr lang="en-US" altLang="zh-CN" dirty="0"/>
              <a:t>&lt;head&gt;</a:t>
            </a:r>
            <a:r>
              <a:rPr lang="zh-CN" altLang="zh-CN" dirty="0"/>
              <a:t>元素中、在</a:t>
            </a:r>
            <a:r>
              <a:rPr lang="en-US" altLang="zh-CN" dirty="0"/>
              <a:t>&lt;body&gt;</a:t>
            </a:r>
            <a:r>
              <a:rPr lang="zh-CN" altLang="zh-CN" dirty="0"/>
              <a:t>元素中和独立的</a:t>
            </a:r>
            <a:r>
              <a:rPr lang="en-US" altLang="zh-CN" dirty="0"/>
              <a:t>.</a:t>
            </a:r>
            <a:r>
              <a:rPr lang="en-US" altLang="zh-CN" dirty="0" err="1"/>
              <a:t>js</a:t>
            </a:r>
            <a:r>
              <a:rPr lang="zh-CN" altLang="zh-CN" dirty="0"/>
              <a:t>文件中。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306204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实例</a:t>
            </a:r>
            <a:r>
              <a:rPr lang="en-US" altLang="zh-CN" dirty="0"/>
              <a:t>2-6  </a:t>
            </a:r>
            <a:r>
              <a:rPr lang="zh-CN" altLang="zh-CN" dirty="0"/>
              <a:t>熟悉</a:t>
            </a:r>
            <a:r>
              <a:rPr lang="en-US" altLang="zh-CN" dirty="0"/>
              <a:t>&lt;head&gt;</a:t>
            </a:r>
            <a:r>
              <a:rPr lang="zh-CN" altLang="zh-CN" dirty="0"/>
              <a:t>元素中的</a:t>
            </a:r>
            <a:r>
              <a:rPr lang="en-US" altLang="zh-CN" dirty="0"/>
              <a:t>JavaScript</a:t>
            </a:r>
            <a:r>
              <a:rPr lang="zh-CN" altLang="zh-CN" dirty="0"/>
              <a:t>代码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&lt;head&gt;</a:t>
            </a:r>
            <a:r>
              <a:rPr lang="zh-CN" altLang="zh-CN" dirty="0"/>
              <a:t>元素中的</a:t>
            </a:r>
            <a:r>
              <a:rPr lang="en-US" altLang="zh-CN" dirty="0"/>
              <a:t>JavaScript</a:t>
            </a:r>
            <a:r>
              <a:rPr lang="zh-CN" altLang="zh-CN" dirty="0"/>
              <a:t>代码包含于</a:t>
            </a:r>
            <a:r>
              <a:rPr lang="en-US" altLang="zh-CN" dirty="0"/>
              <a:t>&lt;script&gt;…&lt;/script&gt;</a:t>
            </a:r>
            <a:r>
              <a:rPr lang="zh-CN" altLang="zh-CN" dirty="0"/>
              <a:t>元素之间</a:t>
            </a:r>
            <a:r>
              <a:rPr lang="zh-CN" altLang="zh-CN" dirty="0" smtClean="0"/>
              <a:t>，</a:t>
            </a:r>
            <a:r>
              <a:rPr lang="zh-CN" altLang="en-US" dirty="0"/>
              <a:t>通常存放</a:t>
            </a:r>
            <a:r>
              <a:rPr lang="en-US" altLang="zh-CN" dirty="0"/>
              <a:t>JavaScript</a:t>
            </a:r>
            <a:r>
              <a:rPr lang="zh-CN" altLang="en-US" dirty="0"/>
              <a:t>函数，这些函数</a:t>
            </a:r>
            <a:r>
              <a:rPr lang="zh-CN" altLang="zh-CN" dirty="0" smtClean="0"/>
              <a:t>只有</a:t>
            </a:r>
            <a:r>
              <a:rPr lang="zh-CN" altLang="zh-CN" dirty="0"/>
              <a:t>在被调用时才会执行。</a:t>
            </a:r>
          </a:p>
          <a:p>
            <a:r>
              <a:rPr lang="zh-CN" altLang="zh-CN" dirty="0" smtClean="0"/>
              <a:t>源程序</a:t>
            </a:r>
            <a:r>
              <a:rPr lang="zh-CN" altLang="zh-CN" dirty="0"/>
              <a:t>：</a:t>
            </a:r>
            <a:r>
              <a:rPr lang="en-US" altLang="zh-CN" dirty="0"/>
              <a:t>HeadJS.aspx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51608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程序说明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当页面执行到</a:t>
            </a:r>
            <a:r>
              <a:rPr lang="en-US" altLang="zh-CN" dirty="0"/>
              <a:t>&lt;body&gt;</a:t>
            </a:r>
            <a:r>
              <a:rPr lang="zh-CN" altLang="zh-CN" dirty="0"/>
              <a:t>元素时，触发</a:t>
            </a:r>
            <a:r>
              <a:rPr lang="en-US" altLang="zh-CN" dirty="0"/>
              <a:t>load</a:t>
            </a:r>
            <a:r>
              <a:rPr lang="zh-CN" altLang="zh-CN" dirty="0"/>
              <a:t>事件后调用</a:t>
            </a:r>
            <a:r>
              <a:rPr lang="en-US" altLang="zh-CN" dirty="0"/>
              <a:t>message()</a:t>
            </a:r>
            <a:r>
              <a:rPr lang="zh-CN" altLang="zh-CN" dirty="0"/>
              <a:t>函数，最后在浏览器中显示“在</a:t>
            </a:r>
            <a:r>
              <a:rPr lang="en-US" altLang="zh-CN" dirty="0"/>
              <a:t>head</a:t>
            </a:r>
            <a:r>
              <a:rPr lang="zh-CN" altLang="zh-CN" dirty="0"/>
              <a:t>元素中”信息。</a:t>
            </a:r>
          </a:p>
          <a:p>
            <a:r>
              <a:rPr lang="zh-CN" altLang="zh-CN" b="1" dirty="0">
                <a:solidFill>
                  <a:srgbClr val="FF0000"/>
                </a:solidFill>
              </a:rPr>
              <a:t>注意：</a:t>
            </a:r>
            <a:r>
              <a:rPr lang="en-US" altLang="zh-CN" dirty="0"/>
              <a:t>JavaScript</a:t>
            </a:r>
            <a:r>
              <a:rPr lang="zh-CN" altLang="zh-CN" dirty="0"/>
              <a:t>中采用首字符为小写字母的方式命名对象、函数等。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474359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实例</a:t>
            </a:r>
            <a:r>
              <a:rPr lang="en-US" altLang="zh-CN" dirty="0"/>
              <a:t>2-7  </a:t>
            </a:r>
            <a:r>
              <a:rPr lang="zh-CN" altLang="zh-CN" dirty="0"/>
              <a:t>熟悉</a:t>
            </a:r>
            <a:r>
              <a:rPr lang="en-US" altLang="zh-CN" dirty="0"/>
              <a:t>&lt;body&gt;</a:t>
            </a:r>
            <a:r>
              <a:rPr lang="zh-CN" altLang="zh-CN" dirty="0"/>
              <a:t>元素中的</a:t>
            </a:r>
            <a:r>
              <a:rPr lang="en-US" altLang="zh-CN" dirty="0"/>
              <a:t>JavaScript</a:t>
            </a:r>
            <a:r>
              <a:rPr lang="zh-CN" altLang="zh-CN" dirty="0"/>
              <a:t>代码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与</a:t>
            </a:r>
            <a:r>
              <a:rPr lang="en-US" altLang="zh-CN" dirty="0"/>
              <a:t>&lt;head&gt;</a:t>
            </a:r>
            <a:r>
              <a:rPr lang="zh-CN" altLang="zh-CN" dirty="0"/>
              <a:t>元素类似，</a:t>
            </a:r>
            <a:r>
              <a:rPr lang="en-US" altLang="zh-CN" dirty="0"/>
              <a:t>&lt;body&gt;</a:t>
            </a:r>
            <a:r>
              <a:rPr lang="zh-CN" altLang="zh-CN" dirty="0"/>
              <a:t>元素中的</a:t>
            </a:r>
            <a:r>
              <a:rPr lang="en-US" altLang="zh-CN" dirty="0"/>
              <a:t>JavaScript</a:t>
            </a:r>
            <a:r>
              <a:rPr lang="zh-CN" altLang="zh-CN" dirty="0"/>
              <a:t>代码也要包含于</a:t>
            </a:r>
            <a:r>
              <a:rPr lang="en-US" altLang="zh-CN" dirty="0"/>
              <a:t>&lt;script&gt;</a:t>
            </a:r>
            <a:r>
              <a:rPr lang="zh-CN" altLang="zh-CN" dirty="0"/>
              <a:t>元素</a:t>
            </a:r>
            <a:r>
              <a:rPr lang="zh-CN" altLang="zh-CN" dirty="0" smtClean="0"/>
              <a:t>之间</a:t>
            </a:r>
            <a:r>
              <a:rPr lang="zh-CN" altLang="zh-CN" dirty="0"/>
              <a:t>，但通常存放页面载入时就需要执行的</a:t>
            </a:r>
            <a:r>
              <a:rPr lang="en-US" altLang="zh-CN" dirty="0"/>
              <a:t>JavaScript</a:t>
            </a:r>
            <a:r>
              <a:rPr lang="zh-CN" altLang="zh-CN" dirty="0"/>
              <a:t>代码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zh-CN" altLang="zh-CN" dirty="0" smtClean="0"/>
              <a:t>源程序</a:t>
            </a:r>
            <a:r>
              <a:rPr lang="zh-CN" altLang="zh-CN" dirty="0"/>
              <a:t>：</a:t>
            </a:r>
            <a:r>
              <a:rPr lang="en-US" altLang="zh-CN" dirty="0"/>
              <a:t>BodyJS.aspx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80189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程序说明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在页面载入时执行</a:t>
            </a:r>
            <a:r>
              <a:rPr lang="en-US" altLang="zh-CN" dirty="0" err="1"/>
              <a:t>document.write</a:t>
            </a:r>
            <a:r>
              <a:rPr lang="en-US" altLang="zh-CN" dirty="0"/>
              <a:t>()</a:t>
            </a:r>
            <a:r>
              <a:rPr lang="zh-CN" altLang="zh-CN" dirty="0"/>
              <a:t>函数输出</a:t>
            </a:r>
            <a:r>
              <a:rPr lang="en-US" altLang="zh-CN" dirty="0"/>
              <a:t>XHTML</a:t>
            </a:r>
            <a:r>
              <a:rPr lang="zh-CN" altLang="zh-CN" dirty="0"/>
              <a:t>文本“在</a:t>
            </a:r>
            <a:r>
              <a:rPr lang="en-US" altLang="zh-CN" dirty="0"/>
              <a:t>&amp;</a:t>
            </a:r>
            <a:r>
              <a:rPr lang="en-US" altLang="zh-CN" dirty="0" err="1"/>
              <a:t>lt;body&amp;gt</a:t>
            </a:r>
            <a:r>
              <a:rPr lang="en-US" altLang="zh-CN" dirty="0"/>
              <a:t>;</a:t>
            </a:r>
            <a:r>
              <a:rPr lang="zh-CN" altLang="zh-CN" dirty="0"/>
              <a:t>元素中”，浏览器上显示效果是“在</a:t>
            </a:r>
            <a:r>
              <a:rPr lang="en-US" altLang="zh-CN" dirty="0"/>
              <a:t>&lt;body&gt;</a:t>
            </a:r>
            <a:r>
              <a:rPr lang="zh-CN" altLang="zh-CN" dirty="0"/>
              <a:t>元素中”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zh-CN" altLang="zh-CN" b="1" dirty="0"/>
              <a:t>注意：</a:t>
            </a:r>
            <a:r>
              <a:rPr lang="en-US" altLang="zh-CN" dirty="0"/>
              <a:t>&lt;</a:t>
            </a:r>
            <a:r>
              <a:rPr lang="zh-CN" altLang="zh-CN" dirty="0"/>
              <a:t>在</a:t>
            </a:r>
            <a:r>
              <a:rPr lang="en-US" altLang="zh-CN" dirty="0"/>
              <a:t>XHTML</a:t>
            </a:r>
            <a:r>
              <a:rPr lang="zh-CN" altLang="zh-CN" dirty="0"/>
              <a:t>中用“</a:t>
            </a:r>
            <a:r>
              <a:rPr lang="en-US" altLang="zh-CN" dirty="0"/>
              <a:t>&amp;</a:t>
            </a:r>
            <a:r>
              <a:rPr lang="en-US" altLang="zh-CN" dirty="0" err="1"/>
              <a:t>lt</a:t>
            </a:r>
            <a:r>
              <a:rPr lang="en-US" altLang="zh-CN" dirty="0"/>
              <a:t>;</a:t>
            </a:r>
            <a:r>
              <a:rPr lang="zh-CN" altLang="zh-CN" dirty="0"/>
              <a:t>”表示，</a:t>
            </a:r>
            <a:r>
              <a:rPr lang="en-US" altLang="zh-CN" dirty="0"/>
              <a:t>&gt;</a:t>
            </a:r>
            <a:r>
              <a:rPr lang="zh-CN" altLang="zh-CN" dirty="0"/>
              <a:t>用“</a:t>
            </a:r>
            <a:r>
              <a:rPr lang="en-US" altLang="zh-CN" dirty="0"/>
              <a:t>&amp;</a:t>
            </a:r>
            <a:r>
              <a:rPr lang="en-US" altLang="zh-CN" dirty="0" err="1"/>
              <a:t>gt</a:t>
            </a:r>
            <a:r>
              <a:rPr lang="en-US" altLang="zh-CN" dirty="0"/>
              <a:t>;</a:t>
            </a:r>
            <a:r>
              <a:rPr lang="zh-CN" altLang="zh-CN" dirty="0"/>
              <a:t>”表示。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480063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68A38C-12F7-4EB3-BD85-4AA09E41D932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417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hlinkClick r:id="rId2" action="ppaction://hlinksldjump"/>
              </a:rPr>
              <a:t>2.4  .</a:t>
            </a:r>
            <a:r>
              <a:rPr lang="en-US" altLang="zh-CN" dirty="0" err="1">
                <a:hlinkClick r:id="rId2" action="ppaction://hlinksldjump"/>
              </a:rPr>
              <a:t>js</a:t>
            </a:r>
            <a:r>
              <a:rPr lang="zh-CN" altLang="zh-CN" dirty="0">
                <a:hlinkClick r:id="rId2" action="ppaction://hlinksldjump"/>
              </a:rPr>
              <a:t>文件和</a:t>
            </a:r>
            <a:r>
              <a:rPr lang="en-US" altLang="zh-CN" dirty="0">
                <a:hlinkClick r:id="rId2" action="ppaction://hlinksldjump"/>
              </a:rPr>
              <a:t>JavaScript</a:t>
            </a:r>
            <a:r>
              <a:rPr lang="zh-CN" altLang="zh-CN" dirty="0">
                <a:hlinkClick r:id="rId2" action="ppaction://hlinksldjump"/>
              </a:rPr>
              <a:t>常识</a:t>
            </a:r>
            <a:endParaRPr lang="zh-CN" altLang="zh-CN" dirty="0"/>
          </a:p>
          <a:p>
            <a:pPr lvl="1"/>
            <a:r>
              <a:rPr lang="en-US" altLang="zh-CN" dirty="0">
                <a:hlinkClick r:id="rId3" action="ppaction://hlinksldjump"/>
              </a:rPr>
              <a:t>2.4.1  JavaScript</a:t>
            </a:r>
            <a:r>
              <a:rPr lang="zh-CN" altLang="zh-CN" dirty="0">
                <a:hlinkClick r:id="rId3" action="ppaction://hlinksldjump"/>
              </a:rPr>
              <a:t>代码位置</a:t>
            </a:r>
            <a:endParaRPr lang="zh-CN" altLang="zh-CN" dirty="0"/>
          </a:p>
          <a:p>
            <a:pPr lvl="1"/>
            <a:r>
              <a:rPr lang="en-US" altLang="zh-CN" dirty="0">
                <a:hlinkClick r:id="rId4" action="ppaction://hlinksldjump"/>
              </a:rPr>
              <a:t>2.4.2  </a:t>
            </a:r>
            <a:r>
              <a:rPr lang="zh-CN" altLang="zh-CN" dirty="0">
                <a:hlinkClick r:id="rId4" action="ppaction://hlinksldjump"/>
              </a:rPr>
              <a:t>综合实例</a:t>
            </a:r>
            <a:endParaRPr lang="zh-CN" altLang="zh-CN" dirty="0"/>
          </a:p>
          <a:p>
            <a:r>
              <a:rPr lang="en-US" altLang="zh-CN" dirty="0">
                <a:hlinkClick r:id="rId5" action="ppaction://hlinksldjump"/>
              </a:rPr>
              <a:t>2.5  </a:t>
            </a:r>
            <a:r>
              <a:rPr lang="en-US" altLang="zh-CN" dirty="0" err="1">
                <a:hlinkClick r:id="rId5" action="ppaction://hlinksldjump"/>
              </a:rPr>
              <a:t>jQuery</a:t>
            </a:r>
            <a:endParaRPr lang="zh-CN" altLang="zh-CN" dirty="0"/>
          </a:p>
          <a:p>
            <a:pPr lvl="1"/>
            <a:r>
              <a:rPr lang="en-US" altLang="zh-CN" dirty="0">
                <a:hlinkClick r:id="rId6" action="ppaction://hlinksldjump"/>
              </a:rPr>
              <a:t>2.5.1  </a:t>
            </a:r>
            <a:r>
              <a:rPr lang="en-US" altLang="zh-CN" dirty="0" err="1">
                <a:hlinkClick r:id="rId6" action="ppaction://hlinksldjump"/>
              </a:rPr>
              <a:t>jQuery</a:t>
            </a:r>
            <a:r>
              <a:rPr lang="zh-CN" altLang="zh-CN" dirty="0">
                <a:hlinkClick r:id="rId6" action="ppaction://hlinksldjump"/>
              </a:rPr>
              <a:t>基础语法</a:t>
            </a:r>
            <a:endParaRPr lang="zh-CN" altLang="zh-CN" dirty="0"/>
          </a:p>
          <a:p>
            <a:pPr lvl="1"/>
            <a:r>
              <a:rPr lang="en-US" altLang="zh-CN" dirty="0">
                <a:hlinkClick r:id="rId7" action="ppaction://hlinksldjump"/>
              </a:rPr>
              <a:t>2.5.2  </a:t>
            </a:r>
            <a:r>
              <a:rPr lang="zh-CN" altLang="zh-CN" dirty="0">
                <a:hlinkClick r:id="rId7" action="ppaction://hlinksldjump"/>
              </a:rPr>
              <a:t>综合实例</a:t>
            </a:r>
            <a:endParaRPr lang="zh-CN" altLang="zh-CN" dirty="0"/>
          </a:p>
          <a:p>
            <a:r>
              <a:rPr lang="en-US" altLang="zh-CN" dirty="0">
                <a:hlinkClick r:id="rId8" action="ppaction://hlinksldjump"/>
              </a:rPr>
              <a:t>2.6  .xml</a:t>
            </a:r>
            <a:r>
              <a:rPr lang="zh-CN" altLang="zh-CN" dirty="0">
                <a:hlinkClick r:id="rId8" action="ppaction://hlinksldjump"/>
              </a:rPr>
              <a:t>文件和</a:t>
            </a:r>
            <a:r>
              <a:rPr lang="en-US" altLang="zh-CN" dirty="0">
                <a:hlinkClick r:id="rId8" action="ppaction://hlinksldjump"/>
              </a:rPr>
              <a:t>XML</a:t>
            </a:r>
            <a:r>
              <a:rPr lang="zh-CN" altLang="zh-CN" dirty="0">
                <a:hlinkClick r:id="rId8" action="ppaction://hlinksldjump"/>
              </a:rPr>
              <a:t>常识</a:t>
            </a:r>
            <a:endParaRPr lang="zh-CN" altLang="zh-CN" dirty="0"/>
          </a:p>
          <a:p>
            <a:r>
              <a:rPr lang="en-US" altLang="zh-CN" dirty="0">
                <a:hlinkClick r:id="rId9" action="ppaction://hlinksldjump"/>
              </a:rPr>
              <a:t>2.7  </a:t>
            </a:r>
            <a:r>
              <a:rPr lang="en-US" altLang="zh-CN" dirty="0" err="1">
                <a:hlinkClick r:id="rId9" action="ppaction://hlinksldjump"/>
              </a:rPr>
              <a:t>Web.config</a:t>
            </a:r>
            <a:endParaRPr lang="zh-CN" altLang="zh-CN" dirty="0"/>
          </a:p>
          <a:p>
            <a:r>
              <a:rPr lang="en-US" altLang="zh-CN" dirty="0">
                <a:hlinkClick r:id="rId10" action="ppaction://hlinksldjump"/>
              </a:rPr>
              <a:t>2.8  </a:t>
            </a:r>
            <a:r>
              <a:rPr lang="en-US" altLang="zh-CN" dirty="0" err="1">
                <a:hlinkClick r:id="rId10" action="ppaction://hlinksldjump"/>
              </a:rPr>
              <a:t>Global.asax</a:t>
            </a:r>
            <a:endParaRPr lang="zh-CN" altLang="zh-CN" dirty="0"/>
          </a:p>
          <a:p>
            <a:r>
              <a:rPr lang="en-US" altLang="zh-CN" dirty="0">
                <a:hlinkClick r:id="rId11" action="ppaction://hlinksldjump"/>
              </a:rPr>
              <a:t>2.9  </a:t>
            </a:r>
            <a:r>
              <a:rPr lang="en-US" altLang="zh-CN" dirty="0" smtClean="0">
                <a:hlinkClick r:id="rId11" action="ppaction://hlinksldjump"/>
              </a:rPr>
              <a:t>Bootstrap</a:t>
            </a:r>
          </a:p>
          <a:p>
            <a:r>
              <a:rPr lang="en-US" altLang="zh-CN" dirty="0" smtClean="0">
                <a:hlinkClick r:id="rId11" action="ppaction://hlinksldjump"/>
              </a:rPr>
              <a:t>2.10  </a:t>
            </a:r>
            <a:r>
              <a:rPr lang="zh-CN" altLang="zh-CN" dirty="0">
                <a:hlinkClick r:id="rId11" action="ppaction://hlinksldjump"/>
              </a:rPr>
              <a:t>小结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14170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实例</a:t>
            </a:r>
            <a:r>
              <a:rPr lang="en-US" altLang="zh-CN" dirty="0"/>
              <a:t>2-8  </a:t>
            </a:r>
            <a:r>
              <a:rPr lang="zh-CN" altLang="zh-CN" dirty="0"/>
              <a:t>运用独立的</a:t>
            </a:r>
            <a:r>
              <a:rPr lang="en-US" altLang="zh-CN" dirty="0"/>
              <a:t>.</a:t>
            </a:r>
            <a:r>
              <a:rPr lang="en-US" altLang="zh-CN" dirty="0" err="1"/>
              <a:t>js</a:t>
            </a:r>
            <a:r>
              <a:rPr lang="zh-CN" altLang="zh-CN" dirty="0"/>
              <a:t>文件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独立的</a:t>
            </a:r>
            <a:r>
              <a:rPr lang="en-US" altLang="zh-CN" dirty="0"/>
              <a:t>.</a:t>
            </a:r>
            <a:r>
              <a:rPr lang="en-US" altLang="zh-CN" dirty="0" err="1"/>
              <a:t>js</a:t>
            </a:r>
            <a:r>
              <a:rPr lang="zh-CN" altLang="zh-CN" dirty="0"/>
              <a:t>文件常用于多个页面需要调用相同</a:t>
            </a:r>
            <a:r>
              <a:rPr lang="en-US" altLang="zh-CN" dirty="0"/>
              <a:t>JavaScript</a:t>
            </a:r>
            <a:r>
              <a:rPr lang="zh-CN" altLang="zh-CN" dirty="0"/>
              <a:t>代码的情形。通常把所有</a:t>
            </a:r>
            <a:r>
              <a:rPr lang="en-US" altLang="zh-CN" dirty="0"/>
              <a:t>.</a:t>
            </a:r>
            <a:r>
              <a:rPr lang="en-US" altLang="zh-CN" dirty="0" err="1"/>
              <a:t>js</a:t>
            </a:r>
            <a:r>
              <a:rPr lang="zh-CN" altLang="zh-CN" dirty="0"/>
              <a:t>文件放在同一个脚本文件夹中，这样容易管理。在调用外部</a:t>
            </a:r>
            <a:r>
              <a:rPr lang="en-US" altLang="zh-CN" dirty="0"/>
              <a:t>JavaScript</a:t>
            </a:r>
            <a:r>
              <a:rPr lang="zh-CN" altLang="zh-CN" dirty="0"/>
              <a:t>文件时，需在</a:t>
            </a:r>
            <a:r>
              <a:rPr lang="en-US" altLang="zh-CN" dirty="0"/>
              <a:t>&lt;script&gt;</a:t>
            </a:r>
            <a:r>
              <a:rPr lang="zh-CN" altLang="zh-CN" dirty="0"/>
              <a:t>元素中加入</a:t>
            </a:r>
            <a:r>
              <a:rPr lang="en-US" altLang="zh-CN" dirty="0" err="1"/>
              <a:t>src</a:t>
            </a:r>
            <a:r>
              <a:rPr lang="zh-CN" altLang="zh-CN" dirty="0"/>
              <a:t>属性值。</a:t>
            </a:r>
          </a:p>
          <a:p>
            <a:r>
              <a:rPr lang="zh-CN" altLang="zh-CN" dirty="0" smtClean="0"/>
              <a:t>源程序</a:t>
            </a:r>
            <a:r>
              <a:rPr lang="zh-CN" altLang="zh-CN" dirty="0"/>
              <a:t>：</a:t>
            </a:r>
            <a:r>
              <a:rPr lang="en-US" altLang="zh-CN" dirty="0"/>
              <a:t>FileJS.aspx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5725393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程序说明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>
          <a:xfrm>
            <a:off x="539552" y="1556792"/>
            <a:ext cx="8153400" cy="4495800"/>
          </a:xfrm>
        </p:spPr>
        <p:txBody>
          <a:bodyPr>
            <a:normAutofit/>
          </a:bodyPr>
          <a:lstStyle/>
          <a:p>
            <a:r>
              <a:rPr lang="zh-CN" altLang="zh-CN" dirty="0"/>
              <a:t>在</a:t>
            </a:r>
            <a:r>
              <a:rPr lang="en-US" altLang="zh-CN" dirty="0"/>
              <a:t>FileJS.aspx</a:t>
            </a:r>
            <a:r>
              <a:rPr lang="zh-CN" altLang="zh-CN" dirty="0"/>
              <a:t>文件中，阴影部分中的</a:t>
            </a:r>
            <a:r>
              <a:rPr lang="en-US" altLang="zh-CN" dirty="0" err="1"/>
              <a:t>src</a:t>
            </a:r>
            <a:r>
              <a:rPr lang="zh-CN" altLang="zh-CN" dirty="0"/>
              <a:t>属性值表示独立的</a:t>
            </a:r>
            <a:r>
              <a:rPr lang="en-US" altLang="zh-CN" dirty="0"/>
              <a:t>.</a:t>
            </a:r>
            <a:r>
              <a:rPr lang="en-US" altLang="zh-CN" dirty="0" err="1"/>
              <a:t>js</a:t>
            </a:r>
            <a:r>
              <a:rPr lang="zh-CN" altLang="zh-CN" dirty="0"/>
              <a:t>文件存放位置。当页面执行到</a:t>
            </a:r>
            <a:r>
              <a:rPr lang="en-US" altLang="zh-CN" dirty="0"/>
              <a:t>&lt;body&gt;</a:t>
            </a:r>
            <a:r>
              <a:rPr lang="zh-CN" altLang="zh-CN" dirty="0"/>
              <a:t>元素时，触发</a:t>
            </a:r>
            <a:r>
              <a:rPr lang="en-US" altLang="zh-CN" dirty="0"/>
              <a:t>load</a:t>
            </a:r>
            <a:r>
              <a:rPr lang="zh-CN" altLang="zh-CN" dirty="0"/>
              <a:t>事件后调用</a:t>
            </a:r>
            <a:r>
              <a:rPr lang="en-US" altLang="zh-CN" dirty="0"/>
              <a:t>FileJS.js</a:t>
            </a:r>
            <a:r>
              <a:rPr lang="zh-CN" altLang="zh-CN" dirty="0"/>
              <a:t>文件中的</a:t>
            </a:r>
            <a:r>
              <a:rPr lang="en-US" altLang="zh-CN" dirty="0"/>
              <a:t>message()</a:t>
            </a:r>
            <a:r>
              <a:rPr lang="zh-CN" altLang="zh-CN" dirty="0"/>
              <a:t>函数。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95788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实例</a:t>
            </a:r>
            <a:r>
              <a:rPr lang="en-US" altLang="zh-CN" dirty="0"/>
              <a:t>2-9  </a:t>
            </a:r>
            <a:r>
              <a:rPr lang="zh-CN" altLang="zh-CN" dirty="0"/>
              <a:t>实现图片动态变化效果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本实例首先在页面上显示一张鼠标图片，当鼠标指标指向该图片时显示另一张鼠标图片，移开鼠标指针后重新显示原来的鼠标图片，从而实现变换图片的效果。</a:t>
            </a:r>
            <a:endParaRPr lang="en-US" altLang="zh-CN" dirty="0" smtClean="0"/>
          </a:p>
          <a:p>
            <a:r>
              <a:rPr lang="zh-CN" altLang="zh-CN" dirty="0" smtClean="0"/>
              <a:t>源程序</a:t>
            </a:r>
            <a:r>
              <a:rPr lang="zh-CN" altLang="zh-CN" dirty="0"/>
              <a:t>：</a:t>
            </a:r>
            <a:r>
              <a:rPr lang="en-US" altLang="zh-CN" dirty="0" smtClean="0"/>
              <a:t>ChangeImg.aspx</a:t>
            </a:r>
          </a:p>
          <a:p>
            <a:r>
              <a:rPr lang="zh-CN" altLang="zh-CN" b="1" dirty="0"/>
              <a:t>程序说明：</a:t>
            </a:r>
          </a:p>
          <a:p>
            <a:r>
              <a:rPr lang="zh-CN" altLang="zh-CN" dirty="0"/>
              <a:t>页面载入后显示</a:t>
            </a:r>
            <a:r>
              <a:rPr lang="en-US" altLang="zh-CN" dirty="0"/>
              <a:t>mouseOut.jpg</a:t>
            </a:r>
            <a:r>
              <a:rPr lang="zh-CN" altLang="zh-CN" dirty="0"/>
              <a:t>。</a:t>
            </a:r>
            <a:r>
              <a:rPr lang="en-US" altLang="zh-CN" dirty="0" err="1"/>
              <a:t>getElementById</a:t>
            </a:r>
            <a:r>
              <a:rPr lang="en-US" altLang="zh-CN" dirty="0"/>
              <a:t>()</a:t>
            </a:r>
            <a:r>
              <a:rPr lang="zh-CN" altLang="zh-CN" dirty="0"/>
              <a:t>返回指定</a:t>
            </a:r>
            <a:r>
              <a:rPr lang="en-US" altLang="zh-CN" dirty="0"/>
              <a:t>id</a:t>
            </a:r>
            <a:r>
              <a:rPr lang="zh-CN" altLang="zh-CN" dirty="0"/>
              <a:t>的</a:t>
            </a:r>
            <a:r>
              <a:rPr lang="en-US" altLang="zh-CN" dirty="0"/>
              <a:t>XHTML</a:t>
            </a:r>
            <a:r>
              <a:rPr lang="zh-CN" altLang="zh-CN" dirty="0"/>
              <a:t>元素。当鼠标指针指向图片时触发</a:t>
            </a:r>
            <a:r>
              <a:rPr lang="en-US" altLang="zh-CN" dirty="0" err="1"/>
              <a:t>mouseover</a:t>
            </a:r>
            <a:r>
              <a:rPr lang="zh-CN" altLang="zh-CN" dirty="0"/>
              <a:t>事件后调用</a:t>
            </a:r>
            <a:r>
              <a:rPr lang="en-US" altLang="zh-CN" dirty="0" err="1"/>
              <a:t>mouseOver</a:t>
            </a:r>
            <a:r>
              <a:rPr lang="en-US" altLang="zh-CN" dirty="0"/>
              <a:t>()</a:t>
            </a:r>
            <a:r>
              <a:rPr lang="zh-CN" altLang="zh-CN" dirty="0"/>
              <a:t>函数显示</a:t>
            </a:r>
            <a:r>
              <a:rPr lang="en-US" altLang="zh-CN" dirty="0"/>
              <a:t>mouseOver.jpg</a:t>
            </a:r>
            <a:r>
              <a:rPr lang="zh-CN" altLang="zh-CN" dirty="0"/>
              <a:t>，移开时触发</a:t>
            </a:r>
            <a:r>
              <a:rPr lang="en-US" altLang="zh-CN" dirty="0" err="1"/>
              <a:t>mouseout</a:t>
            </a:r>
            <a:r>
              <a:rPr lang="zh-CN" altLang="zh-CN" dirty="0"/>
              <a:t>事件后调用</a:t>
            </a:r>
            <a:r>
              <a:rPr lang="en-US" altLang="zh-CN" dirty="0" err="1"/>
              <a:t>mouseOut</a:t>
            </a:r>
            <a:r>
              <a:rPr lang="en-US" altLang="zh-CN" dirty="0"/>
              <a:t>()</a:t>
            </a:r>
            <a:r>
              <a:rPr lang="zh-CN" altLang="zh-CN" dirty="0"/>
              <a:t>函数显示</a:t>
            </a:r>
            <a:r>
              <a:rPr lang="en-US" altLang="zh-CN" dirty="0"/>
              <a:t>mouseOut.jpg</a:t>
            </a:r>
            <a:r>
              <a:rPr lang="zh-CN" altLang="zh-CN" dirty="0"/>
              <a:t>。单击后链接到</a:t>
            </a:r>
            <a:r>
              <a:rPr lang="en-US" altLang="zh-CN" dirty="0"/>
              <a:t>www.sina.com</a:t>
            </a:r>
            <a:r>
              <a:rPr lang="zh-CN" altLang="zh-C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9465339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实例</a:t>
            </a:r>
            <a:r>
              <a:rPr lang="en-US" altLang="zh-CN" dirty="0"/>
              <a:t>2-10  </a:t>
            </a:r>
            <a:r>
              <a:rPr lang="zh-CN" altLang="zh-CN" dirty="0"/>
              <a:t>实现一个简易时钟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本实例在页面上显示一个数字时钟，其中时间数据来源于客户端。</a:t>
            </a:r>
            <a:endParaRPr lang="en-US" altLang="zh-CN" dirty="0" smtClean="0"/>
          </a:p>
          <a:p>
            <a:r>
              <a:rPr lang="zh-CN" altLang="zh-CN" dirty="0" smtClean="0"/>
              <a:t>源程序</a:t>
            </a:r>
            <a:r>
              <a:rPr lang="zh-CN" altLang="zh-CN" dirty="0"/>
              <a:t>：</a:t>
            </a:r>
            <a:r>
              <a:rPr lang="en-US" altLang="zh-CN" dirty="0" smtClean="0"/>
              <a:t>Timer.aspx</a:t>
            </a:r>
          </a:p>
          <a:p>
            <a:r>
              <a:rPr lang="zh-CN" altLang="zh-CN" b="1" dirty="0"/>
              <a:t>程序说明：</a:t>
            </a:r>
          </a:p>
          <a:p>
            <a:r>
              <a:rPr lang="zh-CN" altLang="zh-CN" dirty="0"/>
              <a:t>当页面载入时，触发</a:t>
            </a:r>
            <a:r>
              <a:rPr lang="en-US" altLang="zh-CN" dirty="0"/>
              <a:t>&lt;body&gt;</a:t>
            </a:r>
            <a:r>
              <a:rPr lang="zh-CN" altLang="zh-CN" dirty="0"/>
              <a:t>元素的</a:t>
            </a:r>
            <a:r>
              <a:rPr lang="en-US" altLang="zh-CN" dirty="0"/>
              <a:t>load</a:t>
            </a:r>
            <a:r>
              <a:rPr lang="zh-CN" altLang="zh-CN" dirty="0"/>
              <a:t>事件，执行自定义的</a:t>
            </a:r>
            <a:r>
              <a:rPr lang="en-US" altLang="zh-CN" dirty="0" err="1"/>
              <a:t>startTimer</a:t>
            </a:r>
            <a:r>
              <a:rPr lang="en-US" altLang="zh-CN" dirty="0"/>
              <a:t>()</a:t>
            </a:r>
            <a:r>
              <a:rPr lang="zh-CN" altLang="zh-CN" dirty="0"/>
              <a:t>函数，该函数过</a:t>
            </a:r>
            <a:r>
              <a:rPr lang="en-US" altLang="zh-CN" dirty="0"/>
              <a:t>1</a:t>
            </a:r>
            <a:r>
              <a:rPr lang="zh-CN" altLang="zh-CN" dirty="0"/>
              <a:t>秒后重复调用自身，连续地在</a:t>
            </a:r>
            <a:r>
              <a:rPr lang="en-US" altLang="zh-CN" dirty="0"/>
              <a:t>div</a:t>
            </a:r>
            <a:r>
              <a:rPr lang="zh-CN" altLang="zh-CN" dirty="0"/>
              <a:t>层</a:t>
            </a:r>
            <a:r>
              <a:rPr lang="en-US" altLang="zh-CN" dirty="0" err="1"/>
              <a:t>divTimer</a:t>
            </a:r>
            <a:r>
              <a:rPr lang="zh-CN" altLang="zh-CN" dirty="0"/>
              <a:t>上显示当前系统时间。其中，时间数据来源于客户端。</a:t>
            </a:r>
          </a:p>
        </p:txBody>
      </p:sp>
    </p:spTree>
    <p:extLst>
      <p:ext uri="{BB962C8B-B14F-4D97-AF65-F5344CB8AC3E}">
        <p14:creationId xmlns:p14="http://schemas.microsoft.com/office/powerpoint/2010/main" val="326039712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2.5  </a:t>
            </a:r>
            <a:r>
              <a:rPr lang="en-US" altLang="zh-CN" b="1" dirty="0" err="1"/>
              <a:t>jQuery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err="1"/>
              <a:t>jQuery</a:t>
            </a:r>
            <a:r>
              <a:rPr lang="zh-CN" altLang="zh-CN" dirty="0"/>
              <a:t>由</a:t>
            </a:r>
            <a:r>
              <a:rPr lang="en-US" altLang="zh-CN" dirty="0"/>
              <a:t>John </a:t>
            </a:r>
            <a:r>
              <a:rPr lang="en-US" altLang="zh-CN" dirty="0" err="1"/>
              <a:t>Resig</a:t>
            </a:r>
            <a:r>
              <a:rPr lang="zh-CN" altLang="zh-CN" dirty="0"/>
              <a:t>于</a:t>
            </a:r>
            <a:r>
              <a:rPr lang="en-US" altLang="zh-CN" dirty="0"/>
              <a:t>2006</a:t>
            </a:r>
            <a:r>
              <a:rPr lang="zh-CN" altLang="zh-CN" dirty="0"/>
              <a:t>年初</a:t>
            </a:r>
            <a:r>
              <a:rPr lang="zh-CN" altLang="zh-CN" dirty="0" smtClean="0"/>
              <a:t>创建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一</a:t>
            </a:r>
            <a:r>
              <a:rPr lang="zh-CN" altLang="zh-CN" dirty="0"/>
              <a:t>个优秀的</a:t>
            </a:r>
            <a:r>
              <a:rPr lang="en-US" altLang="zh-CN" dirty="0"/>
              <a:t>JavaScript</a:t>
            </a:r>
            <a:r>
              <a:rPr lang="zh-CN" altLang="zh-CN" dirty="0"/>
              <a:t>框架</a:t>
            </a:r>
            <a:r>
              <a:rPr lang="zh-CN" altLang="zh-CN" dirty="0" smtClean="0"/>
              <a:t>，提供</a:t>
            </a:r>
            <a:r>
              <a:rPr lang="en-US" altLang="zh-CN" dirty="0"/>
              <a:t>JavaScript</a:t>
            </a:r>
            <a:r>
              <a:rPr lang="zh-CN" altLang="zh-CN" dirty="0" smtClean="0"/>
              <a:t>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访问</a:t>
            </a:r>
            <a:r>
              <a:rPr lang="zh-CN" altLang="zh-CN" dirty="0"/>
              <a:t>和管理（包括插入、修改、删除等操作）</a:t>
            </a:r>
            <a:r>
              <a:rPr lang="en-US" altLang="zh-CN" dirty="0"/>
              <a:t>XHTML</a:t>
            </a:r>
            <a:r>
              <a:rPr lang="zh-CN" altLang="zh-CN" dirty="0"/>
              <a:t>元素，设置</a:t>
            </a:r>
            <a:r>
              <a:rPr lang="en-US" altLang="zh-CN" dirty="0"/>
              <a:t>XHTML</a:t>
            </a:r>
            <a:r>
              <a:rPr lang="zh-CN" altLang="zh-CN" dirty="0"/>
              <a:t>元素的</a:t>
            </a:r>
            <a:r>
              <a:rPr lang="en-US" altLang="zh-CN" dirty="0"/>
              <a:t>CSS</a:t>
            </a:r>
            <a:r>
              <a:rPr lang="zh-CN" altLang="zh-CN" dirty="0"/>
              <a:t>样式，处理</a:t>
            </a:r>
            <a:r>
              <a:rPr lang="en-US" altLang="zh-CN" dirty="0"/>
              <a:t>XHTML</a:t>
            </a:r>
            <a:r>
              <a:rPr lang="zh-CN" altLang="zh-CN" dirty="0"/>
              <a:t>元素的事件，实现</a:t>
            </a:r>
            <a:r>
              <a:rPr lang="en-US" altLang="zh-CN" dirty="0"/>
              <a:t>XHTML</a:t>
            </a:r>
            <a:r>
              <a:rPr lang="zh-CN" altLang="zh-CN" dirty="0"/>
              <a:t>元素的动画特效，为网站提供</a:t>
            </a:r>
            <a:r>
              <a:rPr lang="en-US" altLang="zh-CN" dirty="0"/>
              <a:t>Ajax</a:t>
            </a:r>
            <a:r>
              <a:rPr lang="zh-CN" altLang="zh-CN" dirty="0"/>
              <a:t>交互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支持</a:t>
            </a:r>
            <a:r>
              <a:rPr lang="en-US" altLang="zh-CN" dirty="0"/>
              <a:t>XHTML5</a:t>
            </a:r>
            <a:r>
              <a:rPr lang="zh-CN" altLang="zh-CN" dirty="0"/>
              <a:t>和</a:t>
            </a:r>
            <a:r>
              <a:rPr lang="en-US" altLang="zh-CN" dirty="0"/>
              <a:t>CSS3</a:t>
            </a:r>
            <a:r>
              <a:rPr lang="zh-CN" altLang="zh-CN" dirty="0"/>
              <a:t>，提供的</a:t>
            </a:r>
            <a:r>
              <a:rPr lang="en-US" altLang="zh-CN" dirty="0" err="1"/>
              <a:t>jQuery</a:t>
            </a:r>
            <a:r>
              <a:rPr lang="en-US" altLang="zh-CN" dirty="0"/>
              <a:t> Mobile</a:t>
            </a:r>
            <a:r>
              <a:rPr lang="zh-CN" altLang="zh-CN" dirty="0"/>
              <a:t>可以方便地用于智能手机和平板电脑的</a:t>
            </a:r>
            <a:r>
              <a:rPr lang="en-US" altLang="zh-CN" dirty="0"/>
              <a:t>Web</a:t>
            </a:r>
            <a:r>
              <a:rPr lang="zh-CN" altLang="zh-CN" dirty="0"/>
              <a:t>应用程序开发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绝大多数</a:t>
            </a:r>
            <a:r>
              <a:rPr lang="zh-CN" altLang="zh-CN" dirty="0"/>
              <a:t>浏览器均支持</a:t>
            </a:r>
            <a:r>
              <a:rPr lang="en-US" altLang="zh-CN" dirty="0" err="1"/>
              <a:t>jQuery</a:t>
            </a:r>
            <a:r>
              <a:rPr lang="zh-CN" altLang="zh-C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3808223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2.5  </a:t>
            </a:r>
            <a:r>
              <a:rPr lang="en-US" altLang="zh-CN" b="1" dirty="0" err="1" smtClean="0"/>
              <a:t>jQuery</a:t>
            </a:r>
            <a:r>
              <a:rPr lang="zh-CN" altLang="en-US" b="1" dirty="0" smtClean="0"/>
              <a:t>（续）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 smtClean="0"/>
              <a:t>在</a:t>
            </a:r>
            <a:r>
              <a:rPr lang="en-US" altLang="zh-CN" dirty="0"/>
              <a:t>VSC 2017</a:t>
            </a:r>
            <a:r>
              <a:rPr lang="zh-CN" altLang="zh-CN" dirty="0" smtClean="0"/>
              <a:t>中</a:t>
            </a:r>
            <a:r>
              <a:rPr lang="zh-CN" altLang="zh-CN" dirty="0"/>
              <a:t>，通过</a:t>
            </a:r>
            <a:r>
              <a:rPr lang="en-US" altLang="zh-CN" dirty="0" err="1"/>
              <a:t>NuGet</a:t>
            </a:r>
            <a:r>
              <a:rPr lang="zh-CN" altLang="zh-CN" dirty="0"/>
              <a:t>程序包</a:t>
            </a:r>
            <a:r>
              <a:rPr lang="zh-CN" altLang="zh-CN" dirty="0" smtClean="0"/>
              <a:t>管理器安装</a:t>
            </a:r>
            <a:r>
              <a:rPr lang="en-US" altLang="zh-CN" dirty="0" err="1"/>
              <a:t>jQuery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安装</a:t>
            </a:r>
            <a:r>
              <a:rPr lang="zh-CN" altLang="zh-CN" dirty="0"/>
              <a:t>完成后，在网站根文件夹下的</a:t>
            </a:r>
            <a:r>
              <a:rPr lang="en-US" altLang="zh-CN" dirty="0"/>
              <a:t>Scripts</a:t>
            </a:r>
            <a:r>
              <a:rPr lang="zh-CN" altLang="zh-CN" dirty="0"/>
              <a:t>文件夹中会自动添加最新的由</a:t>
            </a:r>
            <a:r>
              <a:rPr lang="en-US" altLang="zh-CN" dirty="0" err="1"/>
              <a:t>jQuery</a:t>
            </a:r>
            <a:r>
              <a:rPr lang="zh-CN" altLang="zh-CN" dirty="0"/>
              <a:t>提供的</a:t>
            </a:r>
            <a:r>
              <a:rPr lang="en-US" altLang="zh-CN" dirty="0"/>
              <a:t>JavaScript</a:t>
            </a:r>
            <a:r>
              <a:rPr lang="zh-CN" altLang="zh-CN" dirty="0"/>
              <a:t>库。</a:t>
            </a:r>
          </a:p>
          <a:p>
            <a:r>
              <a:rPr lang="zh-CN" altLang="zh-CN" dirty="0" smtClean="0"/>
              <a:t>在</a:t>
            </a:r>
            <a:r>
              <a:rPr lang="en-US" altLang="zh-CN" dirty="0"/>
              <a:t>VSC 2017</a:t>
            </a:r>
            <a:r>
              <a:rPr lang="zh-CN" altLang="zh-CN" dirty="0" smtClean="0"/>
              <a:t>中</a:t>
            </a:r>
            <a:r>
              <a:rPr lang="zh-CN" altLang="zh-CN" dirty="0"/>
              <a:t>，要使用</a:t>
            </a:r>
            <a:r>
              <a:rPr lang="en-US" altLang="zh-CN" dirty="0" err="1"/>
              <a:t>jQuery</a:t>
            </a:r>
            <a:r>
              <a:rPr lang="zh-CN" altLang="zh-CN" dirty="0"/>
              <a:t>提供的</a:t>
            </a:r>
            <a:r>
              <a:rPr lang="en-US" altLang="zh-CN" dirty="0"/>
              <a:t>JavaScript</a:t>
            </a:r>
            <a:r>
              <a:rPr lang="zh-CN" altLang="zh-CN" dirty="0"/>
              <a:t>库，需要在页面的</a:t>
            </a:r>
            <a:r>
              <a:rPr lang="en-US" altLang="zh-CN" dirty="0"/>
              <a:t>&lt;head&gt;</a:t>
            </a:r>
            <a:r>
              <a:rPr lang="zh-CN" altLang="zh-CN" dirty="0"/>
              <a:t>元素中添加相应的引用，示例代码如下：</a:t>
            </a:r>
          </a:p>
          <a:p>
            <a:r>
              <a:rPr lang="en-US" altLang="zh-CN" dirty="0"/>
              <a:t>&lt;script </a:t>
            </a:r>
            <a:r>
              <a:rPr lang="en-US" altLang="zh-CN" dirty="0" err="1"/>
              <a:t>src</a:t>
            </a:r>
            <a:r>
              <a:rPr lang="en-US" altLang="zh-CN" dirty="0"/>
              <a:t>="../Scripts/jquery-3.2.1.min.js"&gt;&lt;/script&gt;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2888320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2.5.1  </a:t>
            </a:r>
            <a:r>
              <a:rPr lang="en-US" altLang="zh-CN" dirty="0" err="1"/>
              <a:t>jQuery</a:t>
            </a:r>
            <a:r>
              <a:rPr lang="zh-CN" altLang="zh-CN" dirty="0"/>
              <a:t>基础语法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46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格式：</a:t>
            </a:r>
            <a:r>
              <a:rPr lang="en-US" altLang="zh-CN" dirty="0" smtClean="0"/>
              <a:t>$(</a:t>
            </a:r>
            <a:r>
              <a:rPr lang="en-US" altLang="zh-CN" dirty="0"/>
              <a:t>selector).action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selector</a:t>
            </a:r>
            <a:r>
              <a:rPr lang="zh-CN" altLang="zh-CN" dirty="0"/>
              <a:t>用于选择浏览器对象（如表示浏览器窗口的</a:t>
            </a:r>
            <a:r>
              <a:rPr lang="en-US" altLang="zh-CN" dirty="0"/>
              <a:t>window</a:t>
            </a:r>
            <a:r>
              <a:rPr lang="zh-CN" altLang="zh-CN" dirty="0"/>
              <a:t>对象，表示</a:t>
            </a:r>
            <a:r>
              <a:rPr lang="en-US" altLang="zh-CN" dirty="0"/>
              <a:t>XHTML</a:t>
            </a:r>
            <a:r>
              <a:rPr lang="zh-CN" altLang="zh-CN" dirty="0"/>
              <a:t>文档的</a:t>
            </a:r>
            <a:r>
              <a:rPr lang="en-US" altLang="zh-CN" dirty="0"/>
              <a:t>document</a:t>
            </a:r>
            <a:r>
              <a:rPr lang="zh-CN" altLang="zh-CN" dirty="0"/>
              <a:t>对象等），也可以用于选择</a:t>
            </a:r>
            <a:r>
              <a:rPr lang="en-US" altLang="zh-CN" dirty="0"/>
              <a:t>XHTML</a:t>
            </a:r>
            <a:r>
              <a:rPr lang="zh-CN" altLang="zh-CN" dirty="0" smtClean="0"/>
              <a:t>元素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action</a:t>
            </a:r>
            <a:r>
              <a:rPr lang="en-US" altLang="zh-CN" dirty="0"/>
              <a:t>()</a:t>
            </a:r>
            <a:r>
              <a:rPr lang="zh-CN" altLang="zh-CN" dirty="0"/>
              <a:t>通过调用</a:t>
            </a:r>
            <a:r>
              <a:rPr lang="en-US" altLang="zh-CN" dirty="0" err="1"/>
              <a:t>jQuery</a:t>
            </a:r>
            <a:r>
              <a:rPr lang="zh-CN" altLang="zh-CN" dirty="0"/>
              <a:t>已定义的方法或编写自定义方法，对选择的对象执行具体的操作。</a:t>
            </a:r>
          </a:p>
        </p:txBody>
      </p:sp>
    </p:spTree>
    <p:extLst>
      <p:ext uri="{BB962C8B-B14F-4D97-AF65-F5344CB8AC3E}">
        <p14:creationId xmlns:p14="http://schemas.microsoft.com/office/powerpoint/2010/main" val="142855308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常用的</a:t>
            </a:r>
            <a:r>
              <a:rPr lang="en-US" altLang="zh-CN" dirty="0" err="1"/>
              <a:t>jQuery</a:t>
            </a:r>
            <a:r>
              <a:rPr lang="zh-CN" altLang="zh-CN" dirty="0"/>
              <a:t>选择器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47</a:t>
            </a:fld>
            <a:endParaRPr lang="en-US" altLang="zh-CN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10846744"/>
              </p:ext>
            </p:extLst>
          </p:nvPr>
        </p:nvGraphicFramePr>
        <p:xfrm>
          <a:off x="305817" y="1268762"/>
          <a:ext cx="8586663" cy="53285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6224"/>
                <a:gridCol w="3024336"/>
                <a:gridCol w="3546103"/>
              </a:tblGrid>
              <a:tr h="3552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选择器</a:t>
                      </a:r>
                      <a:endParaRPr lang="zh-CN" sz="2000" kern="1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示例</a:t>
                      </a:r>
                      <a:endParaRPr lang="zh-CN" sz="2000" kern="1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示例含义</a:t>
                      </a:r>
                      <a:endParaRPr lang="zh-CN" sz="2000" kern="1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b"/>
                </a:tc>
              </a:tr>
              <a:tr h="3552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*</a:t>
                      </a:r>
                      <a:r>
                        <a:rPr lang="zh-CN" sz="2000" kern="100">
                          <a:effectLst/>
                        </a:rPr>
                        <a:t>选择器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$("*")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选择所有元素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552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元素选择器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$("p")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选择所有</a:t>
                      </a:r>
                      <a:r>
                        <a:rPr lang="en-US" sz="2000" kern="100">
                          <a:effectLst/>
                        </a:rPr>
                        <a:t>&lt;p&gt;</a:t>
                      </a:r>
                      <a:r>
                        <a:rPr lang="zh-CN" sz="2000" kern="100">
                          <a:effectLst/>
                        </a:rPr>
                        <a:t>元素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710479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属性选择器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$("[attr]")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选择所有带有</a:t>
                      </a:r>
                      <a:r>
                        <a:rPr lang="en-US" sz="2000" kern="100">
                          <a:effectLst/>
                        </a:rPr>
                        <a:t>attr</a:t>
                      </a:r>
                      <a:r>
                        <a:rPr lang="zh-CN" sz="2000" kern="100">
                          <a:effectLst/>
                        </a:rPr>
                        <a:t>属性的元素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7104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$("[attr ='val']")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选择所有</a:t>
                      </a:r>
                      <a:r>
                        <a:rPr lang="en-US" sz="2000" kern="100">
                          <a:effectLst/>
                        </a:rPr>
                        <a:t>attr</a:t>
                      </a:r>
                      <a:r>
                        <a:rPr lang="zh-CN" sz="2000" kern="100">
                          <a:effectLst/>
                        </a:rPr>
                        <a:t>属性的值等于</a:t>
                      </a:r>
                      <a:r>
                        <a:rPr lang="en-US" sz="2000" kern="100">
                          <a:effectLst/>
                        </a:rPr>
                        <a:t>val</a:t>
                      </a:r>
                      <a:r>
                        <a:rPr lang="zh-CN" sz="2000" kern="100">
                          <a:effectLst/>
                        </a:rPr>
                        <a:t>的元素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7104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$("[attr!='val']")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选择所有</a:t>
                      </a:r>
                      <a:r>
                        <a:rPr lang="en-US" sz="2000" kern="100">
                          <a:effectLst/>
                        </a:rPr>
                        <a:t>attr</a:t>
                      </a:r>
                      <a:r>
                        <a:rPr lang="zh-CN" sz="2000" kern="100">
                          <a:effectLst/>
                        </a:rPr>
                        <a:t>属性的值不等于</a:t>
                      </a:r>
                      <a:r>
                        <a:rPr lang="en-US" sz="2000" kern="100">
                          <a:effectLst/>
                        </a:rPr>
                        <a:t>val</a:t>
                      </a:r>
                      <a:r>
                        <a:rPr lang="zh-CN" sz="2000" kern="100">
                          <a:effectLst/>
                        </a:rPr>
                        <a:t>的元素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7104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类选择器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$(".intro")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选择所有</a:t>
                      </a:r>
                      <a:r>
                        <a:rPr lang="en-US" sz="2000" kern="100">
                          <a:effectLst/>
                        </a:rPr>
                        <a:t>class="intro"</a:t>
                      </a:r>
                      <a:r>
                        <a:rPr lang="zh-CN" sz="2000" kern="100">
                          <a:effectLst/>
                        </a:rPr>
                        <a:t>的元素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552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id</a:t>
                      </a:r>
                      <a:r>
                        <a:rPr lang="zh-CN" sz="2000" kern="100">
                          <a:effectLst/>
                        </a:rPr>
                        <a:t>选择器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$("#menubar")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选择</a:t>
                      </a:r>
                      <a:r>
                        <a:rPr lang="en-US" sz="2000" kern="100">
                          <a:effectLst/>
                        </a:rPr>
                        <a:t>id="menubar"</a:t>
                      </a:r>
                      <a:r>
                        <a:rPr lang="zh-CN" sz="2000" kern="100">
                          <a:effectLst/>
                        </a:rPr>
                        <a:t>的元素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552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first</a:t>
                      </a:r>
                      <a:r>
                        <a:rPr lang="zh-CN" sz="2000" kern="100">
                          <a:effectLst/>
                        </a:rPr>
                        <a:t>选择器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$("p:first")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选择第一个</a:t>
                      </a:r>
                      <a:r>
                        <a:rPr lang="en-US" sz="2000" kern="100">
                          <a:effectLst/>
                        </a:rPr>
                        <a:t>&lt;p&gt;</a:t>
                      </a:r>
                      <a:r>
                        <a:rPr lang="zh-CN" sz="2000" kern="100">
                          <a:effectLst/>
                        </a:rPr>
                        <a:t>元素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7104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contains</a:t>
                      </a:r>
                      <a:r>
                        <a:rPr lang="zh-CN" sz="2000" kern="100">
                          <a:effectLst/>
                        </a:rPr>
                        <a:t>选择器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$(":contains('W3C')")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选择包含指定字符串</a:t>
                      </a:r>
                      <a:r>
                        <a:rPr lang="en-US" sz="2000" kern="100" dirty="0">
                          <a:effectLst/>
                        </a:rPr>
                        <a:t>W3C</a:t>
                      </a:r>
                      <a:r>
                        <a:rPr lang="zh-CN" sz="2000" kern="100" dirty="0">
                          <a:effectLst/>
                        </a:rPr>
                        <a:t>的所有元素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30500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常用的</a:t>
            </a:r>
            <a:r>
              <a:rPr lang="en-US" altLang="zh-CN" dirty="0" err="1"/>
              <a:t>jQuery</a:t>
            </a:r>
            <a:r>
              <a:rPr lang="zh-CN" altLang="zh-CN" dirty="0"/>
              <a:t>方法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48</a:t>
            </a:fld>
            <a:endParaRPr lang="en-US" altLang="zh-CN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40392718"/>
              </p:ext>
            </p:extLst>
          </p:nvPr>
        </p:nvGraphicFramePr>
        <p:xfrm>
          <a:off x="179512" y="1094304"/>
          <a:ext cx="8784976" cy="55030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4216"/>
                <a:gridCol w="6840760"/>
              </a:tblGrid>
              <a:tr h="5002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方法</a:t>
                      </a:r>
                      <a:endParaRPr lang="zh-CN" sz="2000" kern="1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含义</a:t>
                      </a:r>
                      <a:endParaRPr lang="zh-CN" sz="2000" kern="1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b"/>
                </a:tc>
              </a:tr>
              <a:tr h="3573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attr</a:t>
                      </a:r>
                      <a:r>
                        <a:rPr lang="en-US" sz="2000" kern="100" dirty="0">
                          <a:effectLst/>
                        </a:rPr>
                        <a:t>()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设置或返回被选择元素的属性和值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573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bind()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向被选择的元素添加事件处理代码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573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click()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触发或将函数绑定到被选择元素的</a:t>
                      </a:r>
                      <a:r>
                        <a:rPr lang="en-US" sz="2000" kern="100">
                          <a:effectLst/>
                        </a:rPr>
                        <a:t>click</a:t>
                      </a:r>
                      <a:r>
                        <a:rPr lang="zh-CN" sz="2000" kern="100">
                          <a:effectLst/>
                        </a:rPr>
                        <a:t>事件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573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css()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设置或返回被选择元素的样式属性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573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fadeIn()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从隐藏到可见，逐渐地改变被选择元素的不透明度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573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fadeOut()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从可见到隐藏，逐渐地改变被选择元素的不透明度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573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fadeToggle()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对被选择元素进行隐藏和显示的切换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573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hide()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隐藏被选择的元素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573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jQuery.ajax()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执行异步</a:t>
                      </a:r>
                      <a:r>
                        <a:rPr lang="en-US" sz="2000" kern="100">
                          <a:effectLst/>
                        </a:rPr>
                        <a:t>HTTP</a:t>
                      </a:r>
                      <a:r>
                        <a:rPr lang="zh-CN" sz="2000" kern="100">
                          <a:effectLst/>
                        </a:rPr>
                        <a:t>（</a:t>
                      </a:r>
                      <a:r>
                        <a:rPr lang="en-US" sz="2000" kern="100">
                          <a:effectLst/>
                        </a:rPr>
                        <a:t>Ajax</a:t>
                      </a:r>
                      <a:r>
                        <a:rPr lang="zh-CN" sz="2000" kern="100">
                          <a:effectLst/>
                        </a:rPr>
                        <a:t>）请求，常用于实现页面的局部刷新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573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load()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触发或将函数绑定到被选择元素的</a:t>
                      </a:r>
                      <a:r>
                        <a:rPr lang="en-US" sz="2000" kern="100">
                          <a:effectLst/>
                        </a:rPr>
                        <a:t>load</a:t>
                      </a:r>
                      <a:r>
                        <a:rPr lang="zh-CN" sz="2000" kern="100">
                          <a:effectLst/>
                        </a:rPr>
                        <a:t>事件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573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mouseout()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触发或将函数绑定到被选择元素的</a:t>
                      </a:r>
                      <a:r>
                        <a:rPr lang="en-US" sz="2000" kern="100">
                          <a:effectLst/>
                        </a:rPr>
                        <a:t>mouseout</a:t>
                      </a:r>
                      <a:r>
                        <a:rPr lang="zh-CN" sz="2000" kern="100">
                          <a:effectLst/>
                        </a:rPr>
                        <a:t>事件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573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mouseover()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触发或将函数绑定到被选择元素的</a:t>
                      </a:r>
                      <a:r>
                        <a:rPr lang="en-US" sz="2000" kern="100">
                          <a:effectLst/>
                        </a:rPr>
                        <a:t>mouseover</a:t>
                      </a:r>
                      <a:r>
                        <a:rPr lang="zh-CN" sz="2000" kern="100">
                          <a:effectLst/>
                        </a:rPr>
                        <a:t>事件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573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ready()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在</a:t>
                      </a:r>
                      <a:r>
                        <a:rPr lang="en-US" sz="2000" kern="100">
                          <a:effectLst/>
                        </a:rPr>
                        <a:t>HTML</a:t>
                      </a:r>
                      <a:r>
                        <a:rPr lang="zh-CN" sz="2000" kern="100">
                          <a:effectLst/>
                        </a:rPr>
                        <a:t>文档就绪时触发</a:t>
                      </a:r>
                      <a:r>
                        <a:rPr lang="en-US" sz="2000" kern="100">
                          <a:effectLst/>
                        </a:rPr>
                        <a:t>ready</a:t>
                      </a:r>
                      <a:r>
                        <a:rPr lang="zh-CN" sz="2000" kern="100">
                          <a:effectLst/>
                        </a:rPr>
                        <a:t>事件，然后执行定义的函数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573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text()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设置或返回被选择元素的内容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14283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实例</a:t>
            </a:r>
            <a:r>
              <a:rPr lang="en-US" altLang="zh-CN" dirty="0"/>
              <a:t>2-11  </a:t>
            </a:r>
            <a:r>
              <a:rPr lang="zh-CN" altLang="zh-CN" dirty="0"/>
              <a:t>利用</a:t>
            </a:r>
            <a:r>
              <a:rPr lang="en-US" altLang="zh-CN" dirty="0" err="1"/>
              <a:t>jQuery</a:t>
            </a:r>
            <a:r>
              <a:rPr lang="zh-CN" altLang="zh-CN" dirty="0"/>
              <a:t>管理</a:t>
            </a:r>
            <a:r>
              <a:rPr lang="en-US" altLang="zh-CN" dirty="0"/>
              <a:t>XHTML</a:t>
            </a:r>
            <a:r>
              <a:rPr lang="zh-CN" altLang="zh-CN" dirty="0"/>
              <a:t>元素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在本实例</a:t>
            </a:r>
            <a:r>
              <a:rPr lang="zh-CN" altLang="zh-CN" smtClean="0"/>
              <a:t>中</a:t>
            </a:r>
            <a:r>
              <a:rPr lang="zh-CN" altLang="zh-CN" dirty="0" smtClean="0"/>
              <a:t>，单击</a:t>
            </a:r>
            <a:r>
              <a:rPr lang="zh-CN" altLang="zh-CN" dirty="0"/>
              <a:t>“隐藏”区域，将隐藏阴影部分内容；单击“显示”区域，将显示阴影部分内容；单击“淡入或淡出”区域，将淡入或淡出阴影部分内容；单击“更改内容”区域，将阴影部分内容改为“我的内容被更改了！”；单击“更改样式”区域，将页面中所有元素的背景色改为黄色，字体改为隶书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/>
              <a:t>ManageXhtml.aspx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6715052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 .html</a:t>
            </a:r>
            <a:r>
              <a:rPr lang="zh-CN" altLang="zh-CN" dirty="0"/>
              <a:t>文件和</a:t>
            </a:r>
            <a:r>
              <a:rPr lang="en-US" altLang="zh-CN" dirty="0"/>
              <a:t>XHTML5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5DFDFC7-D0C6-4548-AD19-4F5E5AB555CF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411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989888" cy="411480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.html</a:t>
            </a:r>
            <a:r>
              <a:rPr lang="zh-CN" altLang="zh-CN" dirty="0"/>
              <a:t>文件是一种静态页面文件</a:t>
            </a:r>
            <a:r>
              <a:rPr lang="zh-CN" altLang="zh-CN" dirty="0" smtClean="0"/>
              <a:t>，由</a:t>
            </a:r>
            <a:r>
              <a:rPr lang="en-US" altLang="zh-CN" dirty="0"/>
              <a:t>HTML</a:t>
            </a:r>
            <a:r>
              <a:rPr lang="zh-CN" altLang="zh-CN" dirty="0"/>
              <a:t>元素组成。当客户端浏览器访问</a:t>
            </a:r>
            <a:r>
              <a:rPr lang="en-US" altLang="zh-CN" dirty="0"/>
              <a:t>.html</a:t>
            </a:r>
            <a:r>
              <a:rPr lang="zh-CN" altLang="zh-CN" dirty="0"/>
              <a:t>文件时</a:t>
            </a:r>
            <a:r>
              <a:rPr lang="zh-CN" altLang="zh-CN" dirty="0" smtClean="0"/>
              <a:t>，由</a:t>
            </a:r>
            <a:r>
              <a:rPr lang="zh-CN" altLang="zh-CN" dirty="0"/>
              <a:t>浏览器解释执行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en-US" altLang="zh-CN" dirty="0"/>
              <a:t>VSC 2017</a:t>
            </a:r>
            <a:r>
              <a:rPr lang="zh-CN" altLang="zh-CN" dirty="0" smtClean="0"/>
              <a:t>中默认</a:t>
            </a:r>
            <a:r>
              <a:rPr lang="zh-CN" altLang="zh-CN" dirty="0"/>
              <a:t>使用</a:t>
            </a:r>
            <a:r>
              <a:rPr lang="en-US" altLang="zh-CN" dirty="0"/>
              <a:t>XHTML5</a:t>
            </a:r>
            <a:r>
              <a:rPr lang="zh-CN" altLang="zh-CN" dirty="0"/>
              <a:t>文件类型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XHTML5</a:t>
            </a:r>
            <a:r>
              <a:rPr lang="zh-CN" altLang="zh-CN" dirty="0"/>
              <a:t>与</a:t>
            </a:r>
            <a:r>
              <a:rPr lang="en-US" altLang="zh-CN" dirty="0"/>
              <a:t>HTML5</a:t>
            </a:r>
            <a:r>
              <a:rPr lang="zh-CN" altLang="zh-CN" dirty="0"/>
              <a:t>使用相同的元素，但</a:t>
            </a:r>
            <a:r>
              <a:rPr lang="en-US" altLang="zh-CN" dirty="0"/>
              <a:t>XHTML5</a:t>
            </a:r>
            <a:r>
              <a:rPr lang="zh-CN" altLang="zh-CN" dirty="0"/>
              <a:t>具有更严格的规则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所有包含</a:t>
            </a:r>
            <a:r>
              <a:rPr lang="en-US" altLang="zh-CN" dirty="0"/>
              <a:t>ASP.NET</a:t>
            </a:r>
            <a:r>
              <a:rPr lang="zh-CN" altLang="zh-CN" dirty="0"/>
              <a:t>元素的动态页面最终都要转化为包含相应</a:t>
            </a:r>
            <a:r>
              <a:rPr lang="en-US" altLang="zh-CN" dirty="0"/>
              <a:t>XHTML</a:t>
            </a:r>
            <a:r>
              <a:rPr lang="zh-CN" altLang="zh-CN" dirty="0"/>
              <a:t>元素的静态页面才能被浏览器识别。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程序说明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50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dirty="0"/>
              <a:t>当页面文档就绪时，触发</a:t>
            </a:r>
            <a:r>
              <a:rPr lang="en-US" altLang="zh-CN" dirty="0"/>
              <a:t>ready</a:t>
            </a:r>
            <a:r>
              <a:rPr lang="zh-CN" altLang="zh-CN" dirty="0"/>
              <a:t>事件，执行自定义的函数代码，包括：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）设置</a:t>
            </a:r>
            <a:r>
              <a:rPr lang="en-US" altLang="zh-CN" dirty="0"/>
              <a:t>id</a:t>
            </a:r>
            <a:r>
              <a:rPr lang="zh-CN" altLang="zh-CN" dirty="0"/>
              <a:t>属性值为</a:t>
            </a:r>
            <a:r>
              <a:rPr lang="en-US" altLang="zh-CN" dirty="0"/>
              <a:t>hide</a:t>
            </a:r>
            <a:r>
              <a:rPr lang="zh-CN" altLang="zh-CN" dirty="0"/>
              <a:t>的元素的</a:t>
            </a:r>
            <a:r>
              <a:rPr lang="en-US" altLang="zh-CN" dirty="0"/>
              <a:t>click</a:t>
            </a:r>
            <a:r>
              <a:rPr lang="zh-CN" altLang="zh-CN" dirty="0"/>
              <a:t>事件处理代码，该代码将隐藏</a:t>
            </a:r>
            <a:r>
              <a:rPr lang="en-US" altLang="zh-CN" dirty="0"/>
              <a:t>id</a:t>
            </a:r>
            <a:r>
              <a:rPr lang="zh-CN" altLang="zh-CN" dirty="0"/>
              <a:t>属性值为</a:t>
            </a:r>
            <a:r>
              <a:rPr lang="en-US" altLang="zh-CN" dirty="0"/>
              <a:t>effect</a:t>
            </a:r>
            <a:r>
              <a:rPr lang="zh-CN" altLang="zh-CN" dirty="0"/>
              <a:t>的元素。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）设置</a:t>
            </a:r>
            <a:r>
              <a:rPr lang="en-US" altLang="zh-CN" dirty="0"/>
              <a:t>id</a:t>
            </a:r>
            <a:r>
              <a:rPr lang="zh-CN" altLang="zh-CN" dirty="0"/>
              <a:t>属性值为</a:t>
            </a:r>
            <a:r>
              <a:rPr lang="en-US" altLang="zh-CN" dirty="0"/>
              <a:t>show</a:t>
            </a:r>
            <a:r>
              <a:rPr lang="zh-CN" altLang="zh-CN" dirty="0"/>
              <a:t>的元素的</a:t>
            </a:r>
            <a:r>
              <a:rPr lang="en-US" altLang="zh-CN" dirty="0"/>
              <a:t>click</a:t>
            </a:r>
            <a:r>
              <a:rPr lang="zh-CN" altLang="zh-CN" dirty="0"/>
              <a:t>事件处理代码，该代码将显示</a:t>
            </a:r>
            <a:r>
              <a:rPr lang="en-US" altLang="zh-CN" dirty="0"/>
              <a:t>id</a:t>
            </a:r>
            <a:r>
              <a:rPr lang="zh-CN" altLang="zh-CN" dirty="0"/>
              <a:t>属性值为</a:t>
            </a:r>
            <a:r>
              <a:rPr lang="en-US" altLang="zh-CN" dirty="0"/>
              <a:t>effect</a:t>
            </a:r>
            <a:r>
              <a:rPr lang="zh-CN" altLang="zh-CN" dirty="0"/>
              <a:t>的元素。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）设置</a:t>
            </a:r>
            <a:r>
              <a:rPr lang="en-US" altLang="zh-CN" dirty="0"/>
              <a:t>class</a:t>
            </a:r>
            <a:r>
              <a:rPr lang="zh-CN" altLang="zh-CN" dirty="0"/>
              <a:t>属性值为</a:t>
            </a:r>
            <a:r>
              <a:rPr lang="en-US" altLang="zh-CN" dirty="0"/>
              <a:t>flip</a:t>
            </a:r>
            <a:r>
              <a:rPr lang="zh-CN" altLang="zh-CN" dirty="0"/>
              <a:t>的元素的</a:t>
            </a:r>
            <a:r>
              <a:rPr lang="en-US" altLang="zh-CN" dirty="0"/>
              <a:t>click</a:t>
            </a:r>
            <a:r>
              <a:rPr lang="zh-CN" altLang="zh-CN" dirty="0"/>
              <a:t>事件处理代码，该代码将淡入或淡出</a:t>
            </a:r>
            <a:r>
              <a:rPr lang="en-US" altLang="zh-CN" dirty="0"/>
              <a:t>id</a:t>
            </a:r>
            <a:r>
              <a:rPr lang="zh-CN" altLang="zh-CN" dirty="0"/>
              <a:t>属性值为</a:t>
            </a:r>
            <a:r>
              <a:rPr lang="en-US" altLang="zh-CN" dirty="0"/>
              <a:t>effect</a:t>
            </a:r>
            <a:r>
              <a:rPr lang="zh-CN" altLang="zh-CN" dirty="0"/>
              <a:t>的元素。</a:t>
            </a:r>
          </a:p>
        </p:txBody>
      </p:sp>
    </p:spTree>
    <p:extLst>
      <p:ext uri="{BB962C8B-B14F-4D97-AF65-F5344CB8AC3E}">
        <p14:creationId xmlns:p14="http://schemas.microsoft.com/office/powerpoint/2010/main" val="52350872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程序</a:t>
            </a:r>
            <a:r>
              <a:rPr lang="zh-CN" altLang="zh-CN" dirty="0" smtClean="0"/>
              <a:t>说明</a:t>
            </a:r>
            <a:r>
              <a:rPr lang="zh-CN" altLang="en-US" dirty="0" smtClean="0"/>
              <a:t>（续）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51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）设置</a:t>
            </a:r>
            <a:r>
              <a:rPr lang="en-US" altLang="zh-CN" dirty="0"/>
              <a:t>id</a:t>
            </a:r>
            <a:r>
              <a:rPr lang="zh-CN" altLang="zh-CN" dirty="0"/>
              <a:t>属性值为</a:t>
            </a:r>
            <a:r>
              <a:rPr lang="en-US" altLang="zh-CN" dirty="0" err="1"/>
              <a:t>chgText</a:t>
            </a:r>
            <a:r>
              <a:rPr lang="zh-CN" altLang="zh-CN" dirty="0"/>
              <a:t>的元素的</a:t>
            </a:r>
            <a:r>
              <a:rPr lang="en-US" altLang="zh-CN" dirty="0"/>
              <a:t>click</a:t>
            </a:r>
            <a:r>
              <a:rPr lang="zh-CN" altLang="zh-CN" dirty="0"/>
              <a:t>事件处理代码，该代码将</a:t>
            </a:r>
            <a:r>
              <a:rPr lang="en-US" altLang="zh-CN" dirty="0"/>
              <a:t>id</a:t>
            </a:r>
            <a:r>
              <a:rPr lang="zh-CN" altLang="zh-CN" dirty="0"/>
              <a:t>属性值为</a:t>
            </a:r>
            <a:r>
              <a:rPr lang="en-US" altLang="zh-CN" dirty="0"/>
              <a:t>effect</a:t>
            </a:r>
            <a:r>
              <a:rPr lang="zh-CN" altLang="zh-CN" dirty="0"/>
              <a:t>的元素的呈现内容改为“我的内容被更改了！”。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）设置</a:t>
            </a:r>
            <a:r>
              <a:rPr lang="en-US" altLang="zh-CN" dirty="0"/>
              <a:t>id</a:t>
            </a:r>
            <a:r>
              <a:rPr lang="zh-CN" altLang="zh-CN" dirty="0"/>
              <a:t>属性值为</a:t>
            </a:r>
            <a:r>
              <a:rPr lang="en-US" altLang="zh-CN" dirty="0" err="1"/>
              <a:t>chgCss</a:t>
            </a:r>
            <a:r>
              <a:rPr lang="zh-CN" altLang="zh-CN" dirty="0"/>
              <a:t>的元素的</a:t>
            </a:r>
            <a:r>
              <a:rPr lang="en-US" altLang="zh-CN" dirty="0"/>
              <a:t>click</a:t>
            </a:r>
            <a:r>
              <a:rPr lang="zh-CN" altLang="zh-CN" dirty="0"/>
              <a:t>事件处理代码，该代码将所有元素的背景色改为黄色，字体改为隶书。</a:t>
            </a:r>
          </a:p>
        </p:txBody>
      </p:sp>
    </p:spTree>
    <p:extLst>
      <p:ext uri="{BB962C8B-B14F-4D97-AF65-F5344CB8AC3E}">
        <p14:creationId xmlns:p14="http://schemas.microsoft.com/office/powerpoint/2010/main" val="380502089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实例</a:t>
            </a:r>
            <a:r>
              <a:rPr lang="en-US" altLang="zh-CN" dirty="0"/>
              <a:t>2-12  </a:t>
            </a:r>
            <a:r>
              <a:rPr lang="zh-CN" altLang="zh-CN" dirty="0"/>
              <a:t>利用</a:t>
            </a:r>
            <a:r>
              <a:rPr lang="en-US" altLang="zh-CN" dirty="0" err="1"/>
              <a:t>jQuery</a:t>
            </a:r>
            <a:r>
              <a:rPr lang="zh-CN" altLang="zh-CN" dirty="0"/>
              <a:t>实现一个时间数据来源于服务器端的时钟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52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利用</a:t>
            </a:r>
            <a:r>
              <a:rPr lang="en-US" altLang="zh-CN" dirty="0" err="1"/>
              <a:t>jQuery</a:t>
            </a:r>
            <a:r>
              <a:rPr lang="zh-CN" altLang="zh-CN" dirty="0"/>
              <a:t>和</a:t>
            </a:r>
            <a:r>
              <a:rPr lang="en-US" altLang="zh-CN" dirty="0"/>
              <a:t>JavaScript</a:t>
            </a:r>
            <a:r>
              <a:rPr lang="zh-CN" altLang="zh-CN" dirty="0"/>
              <a:t>实现一个时钟，其中时间数据来源于服务器端。</a:t>
            </a:r>
          </a:p>
          <a:p>
            <a:r>
              <a:rPr lang="zh-CN" altLang="zh-CN" dirty="0"/>
              <a:t>源程序：</a:t>
            </a:r>
            <a:r>
              <a:rPr lang="en-US" altLang="zh-CN" dirty="0"/>
              <a:t>Ajax.aspx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0002916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程序说明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53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当页面载入时，触发</a:t>
            </a:r>
            <a:r>
              <a:rPr lang="en-US" altLang="zh-CN" dirty="0"/>
              <a:t>&lt;body&gt;</a:t>
            </a:r>
            <a:r>
              <a:rPr lang="zh-CN" altLang="zh-CN" dirty="0"/>
              <a:t>元素的</a:t>
            </a:r>
            <a:r>
              <a:rPr lang="en-US" altLang="zh-CN" dirty="0"/>
              <a:t>load</a:t>
            </a:r>
            <a:r>
              <a:rPr lang="zh-CN" altLang="zh-CN" dirty="0"/>
              <a:t>事件，执行自定义的</a:t>
            </a:r>
            <a:r>
              <a:rPr lang="en-US" altLang="zh-CN" dirty="0"/>
              <a:t>refresh()</a:t>
            </a:r>
            <a:r>
              <a:rPr lang="zh-CN" altLang="zh-CN" dirty="0"/>
              <a:t>函数。该函数通过</a:t>
            </a:r>
            <a:r>
              <a:rPr lang="en-US" altLang="zh-CN" dirty="0"/>
              <a:t>Ajax.aspx</a:t>
            </a:r>
            <a:r>
              <a:rPr lang="zh-CN" altLang="zh-CN" dirty="0"/>
              <a:t>发送异步请求，当成功执行</a:t>
            </a:r>
            <a:r>
              <a:rPr lang="en-US" altLang="zh-CN" dirty="0"/>
              <a:t>Ajax.aspx</a:t>
            </a:r>
            <a:r>
              <a:rPr lang="zh-CN" altLang="zh-CN" dirty="0"/>
              <a:t>后，输出当前服务器端的系统时间，该值将传递给</a:t>
            </a:r>
            <a:r>
              <a:rPr lang="en-US" altLang="zh-CN" dirty="0"/>
              <a:t>TimerJQuery.aspx</a:t>
            </a:r>
            <a:r>
              <a:rPr lang="zh-CN" altLang="zh-CN" dirty="0"/>
              <a:t>中的</a:t>
            </a:r>
            <a:r>
              <a:rPr lang="en-US" altLang="zh-CN" dirty="0" err="1"/>
              <a:t>datetime</a:t>
            </a:r>
            <a:r>
              <a:rPr lang="zh-CN" altLang="zh-CN" dirty="0"/>
              <a:t>变量，再呈现在</a:t>
            </a:r>
            <a:r>
              <a:rPr lang="en-US" altLang="zh-CN" dirty="0"/>
              <a:t>div</a:t>
            </a:r>
            <a:r>
              <a:rPr lang="zh-CN" altLang="zh-CN" dirty="0"/>
              <a:t>层</a:t>
            </a:r>
            <a:r>
              <a:rPr lang="en-US" altLang="zh-CN" dirty="0" err="1"/>
              <a:t>divMsg</a:t>
            </a:r>
            <a:r>
              <a:rPr lang="zh-CN" altLang="zh-CN" dirty="0"/>
              <a:t>中。</a:t>
            </a:r>
            <a:r>
              <a:rPr lang="en-US" altLang="zh-CN" dirty="0"/>
              <a:t>refresh()</a:t>
            </a:r>
            <a:r>
              <a:rPr lang="zh-CN" altLang="zh-CN" dirty="0"/>
              <a:t>函数过</a:t>
            </a:r>
            <a:r>
              <a:rPr lang="en-US" altLang="zh-CN" dirty="0"/>
              <a:t>500</a:t>
            </a:r>
            <a:r>
              <a:rPr lang="zh-CN" altLang="zh-CN" dirty="0"/>
              <a:t>毫秒后重复调用自身，实现</a:t>
            </a:r>
            <a:r>
              <a:rPr lang="en-US" altLang="zh-CN" dirty="0"/>
              <a:t>div</a:t>
            </a:r>
            <a:r>
              <a:rPr lang="zh-CN" altLang="zh-CN" dirty="0"/>
              <a:t>层</a:t>
            </a:r>
            <a:r>
              <a:rPr lang="en-US" altLang="zh-CN" dirty="0" err="1"/>
              <a:t>divMsg</a:t>
            </a:r>
            <a:r>
              <a:rPr lang="zh-CN" altLang="zh-CN" dirty="0"/>
              <a:t>的局部刷新，呈现不断变化的服务器端的系统时间。</a:t>
            </a:r>
          </a:p>
        </p:txBody>
      </p:sp>
    </p:spTree>
    <p:extLst>
      <p:ext uri="{BB962C8B-B14F-4D97-AF65-F5344CB8AC3E}">
        <p14:creationId xmlns:p14="http://schemas.microsoft.com/office/powerpoint/2010/main" val="228838001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2.6  .xml</a:t>
            </a:r>
            <a:r>
              <a:rPr lang="zh-CN" altLang="zh-CN" dirty="0"/>
              <a:t>文件和</a:t>
            </a:r>
            <a:r>
              <a:rPr lang="en-US" altLang="zh-CN" dirty="0"/>
              <a:t>XML</a:t>
            </a:r>
            <a:r>
              <a:rPr lang="zh-CN" altLang="zh-CN" dirty="0"/>
              <a:t>常识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54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.xml</a:t>
            </a:r>
            <a:r>
              <a:rPr lang="zh-CN" altLang="zh-CN" dirty="0"/>
              <a:t>文件常用于解决跨平台交换数据的</a:t>
            </a:r>
            <a:r>
              <a:rPr lang="zh-CN" altLang="zh-CN" dirty="0" smtClean="0"/>
              <a:t>问题。</a:t>
            </a:r>
            <a:endParaRPr lang="zh-CN" altLang="zh-CN" dirty="0"/>
          </a:p>
          <a:p>
            <a:r>
              <a:rPr lang="en-US" altLang="zh-CN" dirty="0"/>
              <a:t>XML</a:t>
            </a:r>
            <a:r>
              <a:rPr lang="zh-CN" altLang="zh-CN" dirty="0"/>
              <a:t>是一种可以扩展的标记语言，可以根据实际需要，定义相应的语义标记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与</a:t>
            </a:r>
            <a:r>
              <a:rPr lang="en-US" altLang="zh-CN" dirty="0"/>
              <a:t>XHTML</a:t>
            </a:r>
            <a:r>
              <a:rPr lang="zh-CN" altLang="zh-CN" dirty="0"/>
              <a:t>相比，</a:t>
            </a:r>
            <a:r>
              <a:rPr lang="en-US" altLang="zh-CN" dirty="0"/>
              <a:t>XHTML</a:t>
            </a:r>
            <a:r>
              <a:rPr lang="zh-CN" altLang="zh-CN" dirty="0"/>
              <a:t>用来显示数据，而</a:t>
            </a:r>
            <a:r>
              <a:rPr lang="en-US" altLang="zh-CN" dirty="0"/>
              <a:t>XML</a:t>
            </a:r>
            <a:r>
              <a:rPr lang="zh-CN" altLang="zh-CN" dirty="0"/>
              <a:t>旨在传输和存储数据。</a:t>
            </a:r>
          </a:p>
        </p:txBody>
      </p:sp>
    </p:spTree>
    <p:extLst>
      <p:ext uri="{BB962C8B-B14F-4D97-AF65-F5344CB8AC3E}">
        <p14:creationId xmlns:p14="http://schemas.microsoft.com/office/powerpoint/2010/main" val="284826686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实例</a:t>
            </a:r>
            <a:r>
              <a:rPr lang="en-US" altLang="zh-CN" dirty="0"/>
              <a:t>2-13  </a:t>
            </a:r>
            <a:r>
              <a:rPr lang="zh-CN" altLang="zh-CN" dirty="0"/>
              <a:t>表达一个</a:t>
            </a:r>
            <a:r>
              <a:rPr lang="en-US" altLang="zh-CN" dirty="0"/>
              <a:t>XML</a:t>
            </a:r>
            <a:r>
              <a:rPr lang="zh-CN" altLang="zh-CN" dirty="0"/>
              <a:t>格式的早餐菜单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55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利</a:t>
            </a:r>
            <a:r>
              <a:rPr lang="zh-CN" altLang="zh-CN" dirty="0" smtClean="0"/>
              <a:t>用</a:t>
            </a:r>
            <a:r>
              <a:rPr lang="en-US" altLang="zh-CN" dirty="0"/>
              <a:t>XML</a:t>
            </a:r>
            <a:r>
              <a:rPr lang="zh-CN" altLang="zh-CN" dirty="0"/>
              <a:t>格式描述一个早餐菜单，其中包括食物名称、价格、描述、热量等。</a:t>
            </a:r>
          </a:p>
          <a:p>
            <a:r>
              <a:rPr lang="zh-CN" altLang="zh-CN" dirty="0"/>
              <a:t>源程序：</a:t>
            </a:r>
            <a:r>
              <a:rPr lang="en-US" altLang="zh-CN" dirty="0"/>
              <a:t>Breakfast.xml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06555874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程序说明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56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&lt;?xml…?&gt;</a:t>
            </a:r>
            <a:r>
              <a:rPr lang="zh-CN" altLang="zh-CN" dirty="0"/>
              <a:t>表示</a:t>
            </a:r>
            <a:r>
              <a:rPr lang="en-US" altLang="zh-CN" dirty="0"/>
              <a:t>XML</a:t>
            </a:r>
            <a:r>
              <a:rPr lang="zh-CN" altLang="zh-CN" dirty="0"/>
              <a:t>声明。其中，</a:t>
            </a:r>
            <a:r>
              <a:rPr lang="en-US" altLang="zh-CN" dirty="0"/>
              <a:t>version</a:t>
            </a:r>
            <a:r>
              <a:rPr lang="zh-CN" altLang="zh-CN" dirty="0"/>
              <a:t>属性指定</a:t>
            </a:r>
            <a:r>
              <a:rPr lang="en-US" altLang="zh-CN" dirty="0"/>
              <a:t>.xml</a:t>
            </a:r>
            <a:r>
              <a:rPr lang="zh-CN" altLang="zh-CN" dirty="0"/>
              <a:t>文件遵循哪个版本的</a:t>
            </a:r>
            <a:r>
              <a:rPr lang="en-US" altLang="zh-CN" dirty="0"/>
              <a:t>XML</a:t>
            </a:r>
            <a:r>
              <a:rPr lang="zh-CN" altLang="zh-CN" dirty="0"/>
              <a:t>规范；</a:t>
            </a:r>
            <a:r>
              <a:rPr lang="en-US" altLang="zh-CN" dirty="0"/>
              <a:t>encoding</a:t>
            </a:r>
            <a:r>
              <a:rPr lang="zh-CN" altLang="zh-CN" dirty="0"/>
              <a:t>属性指定使用的编码字符集。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breakfast_menu</a:t>
            </a:r>
            <a:r>
              <a:rPr lang="en-US" altLang="zh-CN" dirty="0"/>
              <a:t>&gt;</a:t>
            </a:r>
            <a:r>
              <a:rPr lang="zh-CN" altLang="zh-CN" dirty="0"/>
              <a:t>表示根元素。在一个</a:t>
            </a:r>
            <a:r>
              <a:rPr lang="en-US" altLang="zh-CN" dirty="0"/>
              <a:t>.xml</a:t>
            </a:r>
            <a:r>
              <a:rPr lang="zh-CN" altLang="zh-CN" dirty="0"/>
              <a:t>文件中必须包含且只能包含一个根元素。</a:t>
            </a:r>
          </a:p>
          <a:p>
            <a:r>
              <a:rPr lang="en-US" altLang="zh-CN" dirty="0"/>
              <a:t>&lt;food&gt;…&lt;/food&gt;</a:t>
            </a:r>
            <a:r>
              <a:rPr lang="zh-CN" altLang="zh-CN" dirty="0"/>
              <a:t>使用子元素描述一种早餐。各个</a:t>
            </a:r>
            <a:r>
              <a:rPr lang="en-US" altLang="zh-CN" dirty="0"/>
              <a:t>&lt;food&gt;</a:t>
            </a:r>
            <a:r>
              <a:rPr lang="zh-CN" altLang="zh-CN" dirty="0"/>
              <a:t>子元素形成兄弟关系。</a:t>
            </a:r>
          </a:p>
        </p:txBody>
      </p:sp>
    </p:spTree>
    <p:extLst>
      <p:ext uri="{BB962C8B-B14F-4D97-AF65-F5344CB8AC3E}">
        <p14:creationId xmlns:p14="http://schemas.microsoft.com/office/powerpoint/2010/main" val="284615570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2.7  </a:t>
            </a:r>
            <a:r>
              <a:rPr lang="en-US" altLang="zh-CN" dirty="0" err="1"/>
              <a:t>Web.config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57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XML</a:t>
            </a:r>
            <a:r>
              <a:rPr lang="zh-CN" altLang="zh-CN" dirty="0"/>
              <a:t>格式文件，用来存储配置信息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形成</a:t>
            </a:r>
            <a:r>
              <a:rPr lang="zh-CN" altLang="zh-CN" dirty="0"/>
              <a:t>一定的层次关系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最高层是</a:t>
            </a:r>
            <a:r>
              <a:rPr lang="zh-CN" altLang="zh-CN" dirty="0"/>
              <a:t>位于网站根文件夹中的</a:t>
            </a:r>
            <a:r>
              <a:rPr lang="en-US" altLang="zh-CN" dirty="0" err="1" smtClean="0"/>
              <a:t>Web.config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下</a:t>
            </a:r>
            <a:r>
              <a:rPr lang="zh-CN" altLang="zh-CN" dirty="0"/>
              <a:t>一</a:t>
            </a:r>
            <a:r>
              <a:rPr lang="zh-CN" altLang="zh-CN" dirty="0" smtClean="0"/>
              <a:t>层</a:t>
            </a:r>
            <a:r>
              <a:rPr lang="zh-CN" altLang="en-US" dirty="0" smtClean="0"/>
              <a:t>是</a:t>
            </a:r>
            <a:r>
              <a:rPr lang="zh-CN" altLang="zh-CN" dirty="0" smtClean="0"/>
              <a:t>子</a:t>
            </a:r>
            <a:r>
              <a:rPr lang="zh-CN" altLang="zh-CN" dirty="0"/>
              <a:t>文件夹中的</a:t>
            </a:r>
            <a:r>
              <a:rPr lang="en-US" altLang="zh-CN" dirty="0" err="1"/>
              <a:t>Web.config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网站</a:t>
            </a:r>
            <a:r>
              <a:rPr lang="zh-CN" altLang="zh-CN" dirty="0"/>
              <a:t>根文件夹下的</a:t>
            </a:r>
            <a:r>
              <a:rPr lang="en-US" altLang="zh-CN" dirty="0" err="1"/>
              <a:t>Web.config</a:t>
            </a:r>
            <a:r>
              <a:rPr lang="zh-CN" altLang="zh-CN" dirty="0"/>
              <a:t>作用于整个网站，而子文件夹中的</a:t>
            </a:r>
            <a:r>
              <a:rPr lang="en-US" altLang="zh-CN" dirty="0" err="1"/>
              <a:t>Web.config</a:t>
            </a:r>
            <a:r>
              <a:rPr lang="zh-CN" altLang="zh-CN" dirty="0"/>
              <a:t>常用于存储该子文件夹的授权信息。</a:t>
            </a:r>
          </a:p>
        </p:txBody>
      </p:sp>
    </p:spTree>
    <p:extLst>
      <p:ext uri="{BB962C8B-B14F-4D97-AF65-F5344CB8AC3E}">
        <p14:creationId xmlns:p14="http://schemas.microsoft.com/office/powerpoint/2010/main" val="126730692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Web.config</a:t>
            </a:r>
            <a:r>
              <a:rPr lang="zh-CN" altLang="zh-CN" dirty="0"/>
              <a:t>文件的基本结构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58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源程序：</a:t>
            </a:r>
            <a:r>
              <a:rPr lang="en-US" altLang="zh-CN" dirty="0"/>
              <a:t> </a:t>
            </a:r>
            <a:r>
              <a:rPr lang="en-US" altLang="zh-CN" dirty="0" err="1" smtClean="0"/>
              <a:t>Web.config</a:t>
            </a:r>
            <a:endParaRPr lang="en-US" altLang="zh-CN" dirty="0" smtClean="0"/>
          </a:p>
          <a:p>
            <a:r>
              <a:rPr lang="en-US" altLang="zh-CN" dirty="0"/>
              <a:t>&lt;</a:t>
            </a:r>
            <a:r>
              <a:rPr lang="en-US" altLang="zh-CN" dirty="0" err="1"/>
              <a:t>connectionStrings</a:t>
            </a:r>
            <a:r>
              <a:rPr lang="en-US" altLang="zh-CN" dirty="0"/>
              <a:t>&gt;——</a:t>
            </a:r>
            <a:r>
              <a:rPr lang="zh-CN" altLang="en-US" dirty="0"/>
              <a:t>用于数据库连接字符串的配置。</a:t>
            </a:r>
          </a:p>
          <a:p>
            <a:r>
              <a:rPr lang="en-US" altLang="zh-CN" dirty="0"/>
              <a:t>&lt;authentication&gt;——</a:t>
            </a:r>
            <a:r>
              <a:rPr lang="zh-CN" altLang="en-US" dirty="0"/>
              <a:t>用于身份验证的配置。</a:t>
            </a:r>
          </a:p>
          <a:p>
            <a:r>
              <a:rPr lang="en-US" altLang="zh-CN" dirty="0"/>
              <a:t>&lt;pages&gt;——</a:t>
            </a:r>
            <a:r>
              <a:rPr lang="zh-CN" altLang="en-US" dirty="0"/>
              <a:t>用于页面的特定配置。例如，当需要在页面中使用包含于</a:t>
            </a:r>
            <a:r>
              <a:rPr lang="en-US" altLang="zh-CN" dirty="0" err="1"/>
              <a:t>AjaxControlToolkit</a:t>
            </a:r>
            <a:r>
              <a:rPr lang="zh-CN" altLang="en-US" dirty="0"/>
              <a:t>程序包中的控件时，可通过子元素</a:t>
            </a:r>
            <a:r>
              <a:rPr lang="en-US" altLang="zh-CN" dirty="0"/>
              <a:t>&lt;controls&gt;</a:t>
            </a:r>
            <a:r>
              <a:rPr lang="zh-CN" altLang="en-US" dirty="0"/>
              <a:t>进行设置。 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sessionState</a:t>
            </a:r>
            <a:r>
              <a:rPr lang="en-US" altLang="zh-CN" dirty="0"/>
              <a:t>&gt;——</a:t>
            </a:r>
            <a:r>
              <a:rPr lang="zh-CN" altLang="en-US" dirty="0"/>
              <a:t>用于会话状态的配置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4194170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2.8  </a:t>
            </a:r>
            <a:r>
              <a:rPr lang="en-US" altLang="zh-CN" dirty="0" err="1"/>
              <a:t>Global.asax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59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全局</a:t>
            </a:r>
            <a:r>
              <a:rPr lang="zh-CN" altLang="zh-CN" dirty="0"/>
              <a:t>应用程序类</a:t>
            </a:r>
            <a:r>
              <a:rPr lang="zh-CN" altLang="zh-CN" dirty="0" smtClean="0"/>
              <a:t>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可选</a:t>
            </a:r>
            <a:r>
              <a:rPr lang="zh-CN" altLang="zh-CN" dirty="0"/>
              <a:t>文件，用于包含响应应用程序级别和会话级别事件的代码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必须</a:t>
            </a:r>
            <a:r>
              <a:rPr lang="zh-CN" altLang="zh-CN" dirty="0"/>
              <a:t>存储于网站的根文件夹，且每个网站只能包含一个</a:t>
            </a:r>
            <a:r>
              <a:rPr lang="en-US" altLang="zh-CN" dirty="0" err="1"/>
              <a:t>Global.asax</a:t>
            </a:r>
            <a:r>
              <a:rPr lang="zh-CN" altLang="zh-CN" dirty="0"/>
              <a:t>文件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包含</a:t>
            </a:r>
            <a:r>
              <a:rPr lang="zh-CN" altLang="zh-CN" dirty="0"/>
              <a:t>在</a:t>
            </a:r>
            <a:r>
              <a:rPr lang="en-US" altLang="zh-CN" dirty="0" err="1"/>
              <a:t>Global.asax</a:t>
            </a:r>
            <a:r>
              <a:rPr lang="zh-CN" altLang="zh-CN" dirty="0"/>
              <a:t>文件中的代码将首先被执行。</a:t>
            </a:r>
          </a:p>
        </p:txBody>
      </p:sp>
    </p:spTree>
    <p:extLst>
      <p:ext uri="{BB962C8B-B14F-4D97-AF65-F5344CB8AC3E}">
        <p14:creationId xmlns:p14="http://schemas.microsoft.com/office/powerpoint/2010/main" val="383097667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dirty="0"/>
              <a:t>2.1.1  .html</a:t>
            </a:r>
            <a:r>
              <a:rPr lang="zh-CN" altLang="zh-CN" dirty="0"/>
              <a:t>文件结构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&lt;!DOCTYPE html&gt;</a:t>
            </a:r>
            <a:endParaRPr lang="zh-CN" altLang="zh-CN" dirty="0"/>
          </a:p>
          <a:p>
            <a:r>
              <a:rPr lang="en-US" altLang="zh-CN" dirty="0"/>
              <a:t>&lt;html </a:t>
            </a:r>
            <a:r>
              <a:rPr lang="en-US" altLang="zh-CN" dirty="0" err="1"/>
              <a:t>xmlns</a:t>
            </a:r>
            <a:r>
              <a:rPr lang="en-US" altLang="zh-CN" dirty="0"/>
              <a:t>="http://www.w3.org/1999/xhtml"&gt;</a:t>
            </a:r>
            <a:endParaRPr lang="zh-CN" altLang="zh-CN" dirty="0"/>
          </a:p>
          <a:p>
            <a:r>
              <a:rPr lang="en-US" altLang="zh-CN" dirty="0"/>
              <a:t>&lt;head&gt;</a:t>
            </a:r>
            <a:endParaRPr lang="zh-CN" altLang="zh-CN" dirty="0"/>
          </a:p>
          <a:p>
            <a:r>
              <a:rPr lang="en-US" altLang="zh-CN" dirty="0"/>
              <a:t>&lt;meta http-</a:t>
            </a:r>
            <a:r>
              <a:rPr lang="en-US" altLang="zh-CN" dirty="0" err="1"/>
              <a:t>equiv</a:t>
            </a:r>
            <a:r>
              <a:rPr lang="en-US" altLang="zh-CN" dirty="0"/>
              <a:t>="Content-Type" content="text/html; charset=utf-8"/&gt;</a:t>
            </a:r>
            <a:endParaRPr lang="zh-CN" altLang="zh-CN" dirty="0"/>
          </a:p>
          <a:p>
            <a:r>
              <a:rPr lang="en-US" altLang="zh-CN" dirty="0"/>
              <a:t>  &lt;title&gt;&lt;/title&gt;</a:t>
            </a:r>
            <a:endParaRPr lang="zh-CN" altLang="zh-CN" dirty="0"/>
          </a:p>
          <a:p>
            <a:r>
              <a:rPr lang="en-US" altLang="zh-CN" dirty="0"/>
              <a:t>&lt;/head&gt;</a:t>
            </a:r>
            <a:endParaRPr lang="zh-CN" altLang="zh-CN" dirty="0"/>
          </a:p>
          <a:p>
            <a:r>
              <a:rPr lang="en-US" altLang="zh-CN" dirty="0"/>
              <a:t>&lt;body&gt;</a:t>
            </a:r>
            <a:endParaRPr lang="zh-CN" altLang="zh-CN" dirty="0"/>
          </a:p>
          <a:p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&lt;/</a:t>
            </a:r>
            <a:r>
              <a:rPr lang="en-US" altLang="zh-CN" dirty="0"/>
              <a:t>body&gt;</a:t>
            </a:r>
            <a:endParaRPr lang="zh-CN" altLang="zh-CN" dirty="0"/>
          </a:p>
          <a:p>
            <a:r>
              <a:rPr lang="en-US" altLang="zh-CN" dirty="0"/>
              <a:t>&lt;/html&gt;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Global.asax</a:t>
            </a:r>
            <a:r>
              <a:rPr lang="zh-CN" altLang="zh-CN" dirty="0"/>
              <a:t>文件中处理典型事件的方法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60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err="1"/>
              <a:t>Application_Start</a:t>
            </a:r>
            <a:r>
              <a:rPr lang="en-US" altLang="zh-CN" dirty="0"/>
              <a:t>()</a:t>
            </a:r>
            <a:r>
              <a:rPr lang="zh-CN" altLang="zh-CN" dirty="0"/>
              <a:t>——</a:t>
            </a:r>
            <a:r>
              <a:rPr lang="en-US" altLang="zh-CN" dirty="0"/>
              <a:t>Web</a:t>
            </a:r>
            <a:r>
              <a:rPr lang="zh-CN" altLang="zh-CN" dirty="0"/>
              <a:t>应用程序启动时运行的代码。</a:t>
            </a:r>
          </a:p>
          <a:p>
            <a:pPr lvl="0"/>
            <a:r>
              <a:rPr lang="en-US" altLang="zh-CN" dirty="0" err="1"/>
              <a:t>Application_End</a:t>
            </a:r>
            <a:r>
              <a:rPr lang="en-US" altLang="zh-CN" dirty="0"/>
              <a:t>()</a:t>
            </a:r>
            <a:r>
              <a:rPr lang="zh-CN" altLang="zh-CN" dirty="0"/>
              <a:t>——</a:t>
            </a:r>
            <a:r>
              <a:rPr lang="en-US" altLang="zh-CN" dirty="0"/>
              <a:t>Web</a:t>
            </a:r>
            <a:r>
              <a:rPr lang="zh-CN" altLang="zh-CN" dirty="0"/>
              <a:t>应用程序关闭时运行的代码。</a:t>
            </a:r>
            <a:r>
              <a:rPr lang="en-US" altLang="zh-CN" dirty="0"/>
              <a:t>	</a:t>
            </a:r>
            <a:endParaRPr lang="zh-CN" altLang="zh-CN" dirty="0"/>
          </a:p>
          <a:p>
            <a:pPr lvl="0"/>
            <a:r>
              <a:rPr lang="en-US" altLang="zh-CN" dirty="0" err="1"/>
              <a:t>Application_Error</a:t>
            </a:r>
            <a:r>
              <a:rPr lang="en-US" altLang="zh-CN" dirty="0"/>
              <a:t>()</a:t>
            </a:r>
            <a:r>
              <a:rPr lang="zh-CN" altLang="zh-CN" dirty="0"/>
              <a:t>——</a:t>
            </a:r>
            <a:r>
              <a:rPr lang="en-US" altLang="zh-CN" dirty="0"/>
              <a:t>Web</a:t>
            </a:r>
            <a:r>
              <a:rPr lang="zh-CN" altLang="zh-CN" dirty="0"/>
              <a:t>应用程序出现未处理的错误时运行的代码。</a:t>
            </a:r>
          </a:p>
          <a:p>
            <a:pPr lvl="0"/>
            <a:r>
              <a:rPr lang="en-US" altLang="zh-CN" dirty="0" err="1"/>
              <a:t>Session_Start</a:t>
            </a:r>
            <a:r>
              <a:rPr lang="en-US" altLang="zh-CN" dirty="0"/>
              <a:t>()</a:t>
            </a:r>
            <a:r>
              <a:rPr lang="zh-CN" altLang="zh-CN" dirty="0"/>
              <a:t>——用户访问</a:t>
            </a:r>
            <a:r>
              <a:rPr lang="en-US" altLang="zh-CN" dirty="0"/>
              <a:t>Web</a:t>
            </a:r>
            <a:r>
              <a:rPr lang="zh-CN" altLang="zh-CN" dirty="0"/>
              <a:t>应用程序启动新会话时运行的代码。</a:t>
            </a:r>
          </a:p>
          <a:p>
            <a:pPr lvl="0"/>
            <a:r>
              <a:rPr lang="en-US" altLang="zh-CN" dirty="0" err="1"/>
              <a:t>Session_End</a:t>
            </a:r>
            <a:r>
              <a:rPr lang="en-US" altLang="zh-CN" dirty="0"/>
              <a:t>()</a:t>
            </a:r>
            <a:r>
              <a:rPr lang="zh-CN" altLang="zh-CN" dirty="0"/>
              <a:t>——用户结束会话时运行的代码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7310162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2.9  </a:t>
            </a:r>
            <a:r>
              <a:rPr lang="en-US" altLang="zh-CN" dirty="0" smtClean="0"/>
              <a:t>Bootstrap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61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主流的</a:t>
            </a:r>
            <a:r>
              <a:rPr lang="en-US" altLang="zh-CN" dirty="0"/>
              <a:t>Web</a:t>
            </a:r>
            <a:r>
              <a:rPr lang="zh-CN" altLang="en-US" dirty="0"/>
              <a:t>前端设计与开发框架并得到所有主流浏览器的支持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基于 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、</a:t>
            </a:r>
            <a:r>
              <a:rPr lang="en-US" altLang="zh-CN" dirty="0"/>
              <a:t>JavaScript</a:t>
            </a:r>
            <a:r>
              <a:rPr lang="zh-CN" altLang="en-US" dirty="0"/>
              <a:t>和</a:t>
            </a:r>
            <a:r>
              <a:rPr lang="en-US" altLang="zh-CN" dirty="0" err="1"/>
              <a:t>jQuery</a:t>
            </a:r>
            <a:r>
              <a:rPr lang="zh-CN" altLang="en-US" dirty="0" smtClean="0"/>
              <a:t>技术。</a:t>
            </a:r>
            <a:endParaRPr lang="en-US" altLang="zh-CN" dirty="0" smtClean="0"/>
          </a:p>
          <a:p>
            <a:r>
              <a:rPr lang="zh-CN" altLang="en-US" dirty="0" smtClean="0"/>
              <a:t>预</a:t>
            </a:r>
            <a:r>
              <a:rPr lang="zh-CN" altLang="en-US" dirty="0"/>
              <a:t>设置</a:t>
            </a:r>
            <a:r>
              <a:rPr lang="en-US" altLang="zh-CN" dirty="0"/>
              <a:t>HTML</a:t>
            </a:r>
            <a:r>
              <a:rPr lang="zh-CN" altLang="en-US" dirty="0"/>
              <a:t>元素样式、全局 </a:t>
            </a:r>
            <a:r>
              <a:rPr lang="en-US" altLang="zh-CN" dirty="0"/>
              <a:t>CSS</a:t>
            </a:r>
            <a:r>
              <a:rPr lang="zh-CN" altLang="en-US" dirty="0"/>
              <a:t>以及可扩展的类选择</a:t>
            </a:r>
            <a:r>
              <a:rPr lang="zh-CN" altLang="en-US" dirty="0" smtClean="0"/>
              <a:t>器。</a:t>
            </a:r>
            <a:endParaRPr lang="en-US" altLang="zh-CN" dirty="0" smtClean="0"/>
          </a:p>
          <a:p>
            <a:r>
              <a:rPr lang="zh-CN" altLang="en-US" dirty="0"/>
              <a:t>可重用</a:t>
            </a:r>
            <a:r>
              <a:rPr lang="zh-CN" altLang="en-US" dirty="0" smtClean="0"/>
              <a:t>组件。</a:t>
            </a:r>
            <a:endParaRPr lang="en-US" altLang="zh-CN" dirty="0" smtClean="0"/>
          </a:p>
          <a:p>
            <a:r>
              <a:rPr lang="zh-CN" altLang="en-US" dirty="0"/>
              <a:t>自定义的</a:t>
            </a:r>
            <a:r>
              <a:rPr lang="en-US" altLang="zh-CN" dirty="0" err="1"/>
              <a:t>jQuery</a:t>
            </a:r>
            <a:r>
              <a:rPr lang="zh-CN" altLang="en-US" dirty="0"/>
              <a:t>插件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6836727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2.9  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（续）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62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以移动设备优先为设计理念，完全体现响应式设计思想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&lt;meta name="viewport" content="width=device-width, initial-scale=1.0" </a:t>
            </a:r>
            <a:r>
              <a:rPr lang="en-US" altLang="zh-CN" dirty="0" smtClean="0"/>
              <a:t>/&gt;</a:t>
            </a:r>
          </a:p>
          <a:p>
            <a:r>
              <a:rPr lang="zh-CN" altLang="en-US" dirty="0"/>
              <a:t>通过</a:t>
            </a:r>
            <a:r>
              <a:rPr lang="en-US" altLang="zh-CN" dirty="0" err="1"/>
              <a:t>NuGet</a:t>
            </a:r>
            <a:r>
              <a:rPr lang="zh-CN" altLang="en-US" dirty="0"/>
              <a:t>程序包管理器可方便地安装</a:t>
            </a:r>
            <a:r>
              <a:rPr lang="en-US" altLang="zh-CN" dirty="0"/>
              <a:t>Bootstrap</a:t>
            </a:r>
            <a:r>
              <a:rPr lang="zh-CN" altLang="en-US" dirty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9052517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2.9  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（续）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63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&lt;link </a:t>
            </a:r>
            <a:r>
              <a:rPr lang="en-US" altLang="zh-CN" dirty="0" err="1"/>
              <a:t>href</a:t>
            </a:r>
            <a:r>
              <a:rPr lang="en-US" altLang="zh-CN" dirty="0"/>
              <a:t>="../Content/bootstrap.min.css" </a:t>
            </a:r>
            <a:r>
              <a:rPr lang="en-US" altLang="zh-CN" dirty="0" err="1"/>
              <a:t>rel</a:t>
            </a:r>
            <a:r>
              <a:rPr lang="en-US" altLang="zh-CN" dirty="0"/>
              <a:t>="</a:t>
            </a:r>
            <a:r>
              <a:rPr lang="en-US" altLang="zh-CN" dirty="0" err="1" smtClean="0"/>
              <a:t>stylesheet</a:t>
            </a:r>
            <a:r>
              <a:rPr lang="en-US" altLang="zh-CN" dirty="0" smtClean="0"/>
              <a:t>“ type</a:t>
            </a:r>
            <a:r>
              <a:rPr lang="en-US" altLang="zh-CN" dirty="0"/>
              <a:t>="text/</a:t>
            </a:r>
            <a:r>
              <a:rPr lang="en-US" altLang="zh-CN" dirty="0" err="1"/>
              <a:t>css</a:t>
            </a:r>
            <a:r>
              <a:rPr lang="en-US" altLang="zh-CN" dirty="0"/>
              <a:t>" /&gt;</a:t>
            </a:r>
          </a:p>
          <a:p>
            <a:r>
              <a:rPr lang="en-US" altLang="zh-CN" dirty="0"/>
              <a:t>&lt;script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src</a:t>
            </a:r>
            <a:r>
              <a:rPr lang="en-US" altLang="zh-CN" dirty="0"/>
              <a:t>="../Scripts/bootstrap.min.js</a:t>
            </a:r>
            <a:r>
              <a:rPr lang="en-US" altLang="zh-CN" dirty="0" smtClean="0"/>
              <a:t>"&gt; &lt;/</a:t>
            </a:r>
            <a:r>
              <a:rPr lang="en-US" altLang="zh-CN" dirty="0"/>
              <a:t>script&gt;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注意</a:t>
            </a:r>
            <a:r>
              <a:rPr lang="zh-CN" altLang="en-US" dirty="0"/>
              <a:t>：由于</a:t>
            </a:r>
            <a:r>
              <a:rPr lang="en-US" altLang="zh-CN" dirty="0"/>
              <a:t>Bootstrap</a:t>
            </a:r>
            <a:r>
              <a:rPr lang="zh-CN" altLang="en-US" dirty="0"/>
              <a:t>提供的</a:t>
            </a:r>
            <a:r>
              <a:rPr lang="en-US" altLang="zh-CN" dirty="0"/>
              <a:t>bootstrap.min.js</a:t>
            </a:r>
            <a:r>
              <a:rPr lang="zh-CN" altLang="en-US" dirty="0"/>
              <a:t>中包含使用</a:t>
            </a:r>
            <a:r>
              <a:rPr lang="en-US" altLang="zh-CN" dirty="0" err="1"/>
              <a:t>jQuery</a:t>
            </a:r>
            <a:r>
              <a:rPr lang="zh-CN" altLang="en-US" dirty="0"/>
              <a:t>技术开发的插件，所以，</a:t>
            </a:r>
            <a:r>
              <a:rPr lang="zh-CN" altLang="en-US" dirty="0" smtClean="0"/>
              <a:t>在引用</a:t>
            </a:r>
            <a:r>
              <a:rPr lang="en-US" altLang="zh-CN" dirty="0" smtClean="0"/>
              <a:t>bootstrap.min.js</a:t>
            </a:r>
            <a:r>
              <a:rPr lang="zh-CN" altLang="en-US" dirty="0" smtClean="0"/>
              <a:t>文件的</a:t>
            </a:r>
            <a:r>
              <a:rPr lang="zh-CN" altLang="en-US" dirty="0"/>
              <a:t>同时还</a:t>
            </a:r>
            <a:r>
              <a:rPr lang="zh-CN" altLang="en-US" dirty="0" smtClean="0"/>
              <a:t>需要引用</a:t>
            </a:r>
            <a:r>
              <a:rPr lang="en-US" altLang="zh-CN" dirty="0" smtClean="0"/>
              <a:t>jQuery</a:t>
            </a:r>
            <a:r>
              <a:rPr lang="zh-CN" altLang="en-US" dirty="0"/>
              <a:t>提供的例如</a:t>
            </a:r>
            <a:r>
              <a:rPr lang="en-US" altLang="zh-CN" dirty="0"/>
              <a:t>jquery-3.2.1.min.js</a:t>
            </a:r>
            <a:r>
              <a:rPr lang="zh-CN" altLang="en-US" dirty="0"/>
              <a:t>的</a:t>
            </a:r>
            <a:r>
              <a:rPr lang="en-US" altLang="zh-CN" dirty="0"/>
              <a:t>JavaScript</a:t>
            </a:r>
            <a:r>
              <a:rPr lang="zh-CN" altLang="en-US" dirty="0"/>
              <a:t>库。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9743840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实例</a:t>
            </a:r>
            <a:r>
              <a:rPr lang="en-US" altLang="zh-CN" dirty="0"/>
              <a:t>2-14  </a:t>
            </a:r>
            <a:r>
              <a:rPr lang="zh-CN" altLang="en-US" dirty="0"/>
              <a:t>利用</a:t>
            </a:r>
            <a:r>
              <a:rPr lang="en-US" altLang="zh-CN" dirty="0"/>
              <a:t>Bootstrap</a:t>
            </a:r>
            <a:r>
              <a:rPr lang="zh-CN" altLang="en-US" dirty="0"/>
              <a:t>设计表单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64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利用</a:t>
            </a:r>
            <a:r>
              <a:rPr lang="en-US" altLang="zh-CN" dirty="0"/>
              <a:t>Bootstrap</a:t>
            </a:r>
            <a:r>
              <a:rPr lang="zh-CN" altLang="en-US" dirty="0"/>
              <a:t>设计表单，体现响应式设计效果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源程序：</a:t>
            </a:r>
            <a:r>
              <a:rPr lang="en-US" altLang="zh-CN" dirty="0" smtClean="0"/>
              <a:t>FormBootstrap.aspx</a:t>
            </a:r>
          </a:p>
          <a:p>
            <a:r>
              <a:rPr lang="en-US" altLang="zh-CN" dirty="0"/>
              <a:t>form-group</a:t>
            </a:r>
            <a:r>
              <a:rPr lang="zh-CN" altLang="en-US" dirty="0"/>
              <a:t>、</a:t>
            </a:r>
            <a:r>
              <a:rPr lang="en-US" altLang="zh-CN" dirty="0"/>
              <a:t>form-control</a:t>
            </a:r>
            <a:r>
              <a:rPr lang="zh-CN" altLang="en-US" dirty="0"/>
              <a:t>、</a:t>
            </a:r>
            <a:r>
              <a:rPr lang="en-US" altLang="zh-CN" dirty="0"/>
              <a:t>checkbox</a:t>
            </a:r>
            <a:r>
              <a:rPr lang="zh-CN" altLang="en-US" dirty="0"/>
              <a:t>、“</a:t>
            </a:r>
            <a:r>
              <a:rPr lang="en-US" altLang="zh-CN" dirty="0" err="1"/>
              <a:t>btn</a:t>
            </a:r>
            <a:r>
              <a:rPr lang="en-US" altLang="zh-CN" dirty="0"/>
              <a:t> </a:t>
            </a:r>
            <a:r>
              <a:rPr lang="en-US" altLang="zh-CN" dirty="0" err="1"/>
              <a:t>btn</a:t>
            </a:r>
            <a:r>
              <a:rPr lang="en-US" altLang="zh-CN" dirty="0"/>
              <a:t>-default”</a:t>
            </a:r>
            <a:r>
              <a:rPr lang="zh-CN" altLang="en-US" dirty="0"/>
              <a:t>等</a:t>
            </a:r>
            <a:r>
              <a:rPr lang="en-US" altLang="zh-CN" dirty="0"/>
              <a:t>CSS</a:t>
            </a:r>
            <a:r>
              <a:rPr lang="zh-CN" altLang="en-US" dirty="0"/>
              <a:t>类选择器的定义包含在</a:t>
            </a:r>
            <a:r>
              <a:rPr lang="en-US" altLang="zh-CN" dirty="0"/>
              <a:t>bootstrap.min.css</a:t>
            </a:r>
            <a:r>
              <a:rPr lang="zh-CN" altLang="en-US" dirty="0"/>
              <a:t>文件中。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注意：</a:t>
            </a:r>
            <a:r>
              <a:rPr lang="en-US" altLang="zh-CN" dirty="0"/>
              <a:t>XHTML</a:t>
            </a:r>
            <a:r>
              <a:rPr lang="zh-CN" altLang="en-US" dirty="0"/>
              <a:t>元素通过</a:t>
            </a:r>
            <a:r>
              <a:rPr lang="en-US" altLang="zh-CN" dirty="0"/>
              <a:t>class</a:t>
            </a:r>
            <a:r>
              <a:rPr lang="zh-CN" altLang="en-US" dirty="0"/>
              <a:t>属性而</a:t>
            </a:r>
            <a:r>
              <a:rPr lang="en-US" altLang="zh-CN" dirty="0"/>
              <a:t>ASP.NET</a:t>
            </a:r>
            <a:r>
              <a:rPr lang="zh-CN" altLang="en-US" dirty="0"/>
              <a:t>控件通过</a:t>
            </a:r>
            <a:r>
              <a:rPr lang="en-US" altLang="zh-CN" dirty="0" err="1"/>
              <a:t>CssClass</a:t>
            </a:r>
            <a:r>
              <a:rPr lang="zh-CN" altLang="en-US" dirty="0"/>
              <a:t>属性调用</a:t>
            </a:r>
            <a:r>
              <a:rPr lang="en-US" altLang="zh-CN" dirty="0"/>
              <a:t>CSS</a:t>
            </a:r>
            <a:r>
              <a:rPr lang="zh-CN" altLang="en-US" dirty="0"/>
              <a:t>类选择器。</a:t>
            </a: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84333115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2.10  </a:t>
            </a:r>
            <a:r>
              <a:rPr lang="zh-CN" altLang="zh-CN" dirty="0"/>
              <a:t>小结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65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lvl="0"/>
            <a:r>
              <a:rPr lang="zh-CN" altLang="en-US" sz="2500" dirty="0" smtClean="0"/>
              <a:t>任何一个</a:t>
            </a:r>
            <a:r>
              <a:rPr lang="en-US" altLang="zh-CN" sz="2500" dirty="0" smtClean="0"/>
              <a:t>.</a:t>
            </a:r>
            <a:r>
              <a:rPr lang="en-US" altLang="zh-CN" sz="2500" dirty="0" err="1" smtClean="0"/>
              <a:t>aspx</a:t>
            </a:r>
            <a:r>
              <a:rPr lang="zh-CN" altLang="en-US" sz="2500" dirty="0" smtClean="0"/>
              <a:t>文件的内容</a:t>
            </a:r>
            <a:r>
              <a:rPr lang="zh-CN" altLang="zh-CN" sz="2500" dirty="0" smtClean="0"/>
              <a:t>都</a:t>
            </a:r>
            <a:r>
              <a:rPr lang="zh-CN" altLang="zh-CN" sz="2500" dirty="0"/>
              <a:t>要转化为</a:t>
            </a:r>
            <a:r>
              <a:rPr lang="en-US" altLang="zh-CN" sz="2500" dirty="0"/>
              <a:t>XHTML</a:t>
            </a:r>
            <a:r>
              <a:rPr lang="zh-CN" altLang="zh-CN" sz="2500" dirty="0"/>
              <a:t>才能在浏览器中查看</a:t>
            </a:r>
            <a:r>
              <a:rPr lang="zh-CN" altLang="zh-CN" sz="2500" dirty="0" smtClean="0"/>
              <a:t>。</a:t>
            </a:r>
            <a:endParaRPr lang="en-US" altLang="zh-CN" sz="2500" dirty="0" smtClean="0"/>
          </a:p>
          <a:p>
            <a:pPr lvl="0"/>
            <a:r>
              <a:rPr lang="zh-CN" altLang="zh-CN" sz="2500" dirty="0" smtClean="0"/>
              <a:t>软件</a:t>
            </a:r>
            <a:r>
              <a:rPr lang="zh-CN" altLang="zh-CN" sz="2500" dirty="0"/>
              <a:t>公司在开发</a:t>
            </a:r>
            <a:r>
              <a:rPr lang="en-US" altLang="zh-CN" sz="2500" dirty="0"/>
              <a:t>Web</a:t>
            </a:r>
            <a:r>
              <a:rPr lang="zh-CN" altLang="zh-CN" sz="2500" dirty="0"/>
              <a:t>应用程序时大都</a:t>
            </a:r>
            <a:r>
              <a:rPr lang="zh-CN" altLang="zh-CN" sz="2500" dirty="0" smtClean="0"/>
              <a:t>采用</a:t>
            </a:r>
            <a:r>
              <a:rPr lang="zh-CN" altLang="en-US" sz="2500" dirty="0"/>
              <a:t>代码隐藏页</a:t>
            </a:r>
            <a:r>
              <a:rPr lang="zh-CN" altLang="zh-CN" sz="2500" dirty="0" smtClean="0"/>
              <a:t>模型。</a:t>
            </a:r>
            <a:endParaRPr lang="en-US" altLang="zh-CN" sz="2500" dirty="0" smtClean="0"/>
          </a:p>
          <a:p>
            <a:pPr lvl="0"/>
            <a:r>
              <a:rPr lang="en-US" altLang="zh-CN" sz="2500" dirty="0" smtClean="0"/>
              <a:t>CCS</a:t>
            </a:r>
            <a:r>
              <a:rPr lang="zh-CN" altLang="zh-CN" sz="2500" dirty="0"/>
              <a:t>样式能使网站保持统一风格</a:t>
            </a:r>
            <a:r>
              <a:rPr lang="zh-CN" altLang="zh-CN" sz="2500" dirty="0" smtClean="0"/>
              <a:t>。</a:t>
            </a:r>
            <a:endParaRPr lang="en-US" altLang="zh-CN" sz="2500" dirty="0" smtClean="0"/>
          </a:p>
          <a:p>
            <a:pPr lvl="0"/>
            <a:r>
              <a:rPr lang="en-US" altLang="zh-CN" sz="2500" dirty="0" smtClean="0"/>
              <a:t>JavaScript</a:t>
            </a:r>
            <a:r>
              <a:rPr lang="zh-CN" altLang="zh-CN" sz="2500" dirty="0"/>
              <a:t>为静态页面提供动态</a:t>
            </a:r>
            <a:r>
              <a:rPr lang="zh-CN" altLang="zh-CN" sz="2500" dirty="0" smtClean="0"/>
              <a:t>功能。</a:t>
            </a:r>
            <a:endParaRPr lang="en-US" altLang="zh-CN" sz="2500" dirty="0" smtClean="0"/>
          </a:p>
          <a:p>
            <a:pPr lvl="0"/>
            <a:r>
              <a:rPr lang="en-US" altLang="zh-CN" sz="2500" dirty="0" err="1" smtClean="0"/>
              <a:t>jQuery</a:t>
            </a:r>
            <a:r>
              <a:rPr lang="zh-CN" altLang="zh-CN" sz="2500" dirty="0"/>
              <a:t>能非常方便地控制和管理</a:t>
            </a:r>
            <a:r>
              <a:rPr lang="en-US" altLang="zh-CN" sz="2500" dirty="0"/>
              <a:t>XHTML</a:t>
            </a:r>
            <a:r>
              <a:rPr lang="zh-CN" altLang="zh-CN" sz="2500" dirty="0" smtClean="0"/>
              <a:t>元素。</a:t>
            </a:r>
            <a:endParaRPr lang="en-US" altLang="zh-CN" sz="2500" dirty="0" smtClean="0"/>
          </a:p>
          <a:p>
            <a:pPr lvl="0"/>
            <a:r>
              <a:rPr lang="en-US" altLang="zh-CN" sz="2500" dirty="0" smtClean="0"/>
              <a:t>XML</a:t>
            </a:r>
            <a:r>
              <a:rPr lang="zh-CN" altLang="zh-CN" sz="2500" dirty="0"/>
              <a:t>已成为</a:t>
            </a:r>
            <a:r>
              <a:rPr lang="en-US" altLang="zh-CN" sz="2500" dirty="0"/>
              <a:t>Internet</a:t>
            </a:r>
            <a:r>
              <a:rPr lang="zh-CN" altLang="zh-CN" sz="2500" dirty="0"/>
              <a:t>数据交换的标准</a:t>
            </a:r>
            <a:r>
              <a:rPr lang="zh-CN" altLang="zh-CN" sz="2500" dirty="0" smtClean="0"/>
              <a:t>格式。</a:t>
            </a:r>
            <a:endParaRPr lang="en-US" altLang="zh-CN" sz="2500" dirty="0" smtClean="0"/>
          </a:p>
          <a:p>
            <a:pPr lvl="0"/>
            <a:r>
              <a:rPr lang="en-US" altLang="zh-CN" sz="2500" dirty="0" err="1" smtClean="0"/>
              <a:t>Web.config</a:t>
            </a:r>
            <a:r>
              <a:rPr lang="zh-CN" altLang="zh-CN" sz="2500" dirty="0"/>
              <a:t>用于存储</a:t>
            </a:r>
            <a:r>
              <a:rPr lang="en-US" altLang="zh-CN" sz="2500" dirty="0"/>
              <a:t>Web</a:t>
            </a:r>
            <a:r>
              <a:rPr lang="zh-CN" altLang="zh-CN" sz="2500" dirty="0"/>
              <a:t>应用程序的配置信息</a:t>
            </a:r>
            <a:r>
              <a:rPr lang="zh-CN" altLang="zh-CN" sz="2500" dirty="0" smtClean="0"/>
              <a:t>。</a:t>
            </a:r>
            <a:endParaRPr lang="en-US" altLang="zh-CN" sz="2500" dirty="0" smtClean="0"/>
          </a:p>
          <a:p>
            <a:pPr lvl="0"/>
            <a:r>
              <a:rPr lang="en-US" altLang="zh-CN" sz="2500" dirty="0" err="1" smtClean="0"/>
              <a:t>Global.asax</a:t>
            </a:r>
            <a:r>
              <a:rPr lang="zh-CN" altLang="zh-CN" sz="2500" dirty="0"/>
              <a:t>文件用于包含响应应用程序级别和会话级别事件的代码</a:t>
            </a:r>
            <a:r>
              <a:rPr lang="zh-CN" altLang="zh-CN" sz="2500" dirty="0" smtClean="0"/>
              <a:t>。</a:t>
            </a:r>
            <a:endParaRPr lang="zh-CN" altLang="zh-CN" sz="2500" dirty="0"/>
          </a:p>
        </p:txBody>
      </p:sp>
    </p:spTree>
    <p:extLst>
      <p:ext uri="{BB962C8B-B14F-4D97-AF65-F5344CB8AC3E}">
        <p14:creationId xmlns:p14="http://schemas.microsoft.com/office/powerpoint/2010/main" val="323687081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2.10  </a:t>
            </a:r>
            <a:r>
              <a:rPr lang="zh-CN" altLang="zh-CN" dirty="0" smtClean="0"/>
              <a:t>小结</a:t>
            </a:r>
            <a:r>
              <a:rPr lang="zh-CN" altLang="en-US" dirty="0" smtClean="0"/>
              <a:t>（续）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66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CN" sz="2500" dirty="0"/>
              <a:t>Bootstrap</a:t>
            </a:r>
            <a:r>
              <a:rPr lang="zh-CN" altLang="en-US" sz="2500" dirty="0"/>
              <a:t>以移动设备优先为设计理念，完全体现响应式设计思想，是目前用于</a:t>
            </a:r>
            <a:r>
              <a:rPr lang="en-US" altLang="zh-CN" sz="2500" dirty="0"/>
              <a:t>Web</a:t>
            </a:r>
            <a:r>
              <a:rPr lang="zh-CN" altLang="en-US" sz="2500" dirty="0"/>
              <a:t>应用程序前端设计与开发的主流</a:t>
            </a:r>
            <a:r>
              <a:rPr lang="zh-CN" altLang="en-US" sz="2500"/>
              <a:t>框架</a:t>
            </a:r>
            <a:r>
              <a:rPr lang="zh-CN" altLang="en-US" sz="2500" smtClean="0"/>
              <a:t>。</a:t>
            </a:r>
            <a:endParaRPr lang="zh-CN" altLang="zh-CN" sz="2500" dirty="0"/>
          </a:p>
        </p:txBody>
      </p:sp>
    </p:spTree>
    <p:extLst>
      <p:ext uri="{BB962C8B-B14F-4D97-AF65-F5344CB8AC3E}">
        <p14:creationId xmlns:p14="http://schemas.microsoft.com/office/powerpoint/2010/main" val="210664605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2.1.2  </a:t>
            </a:r>
            <a:r>
              <a:rPr lang="zh-CN" altLang="zh-CN" dirty="0"/>
              <a:t>常用</a:t>
            </a:r>
            <a:r>
              <a:rPr lang="en-US" altLang="zh-CN" dirty="0"/>
              <a:t>XHTML5</a:t>
            </a:r>
            <a:r>
              <a:rPr lang="zh-CN" altLang="zh-CN" dirty="0"/>
              <a:t>元素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&lt;!--…--&gt;</a:t>
            </a:r>
            <a:r>
              <a:rPr lang="zh-CN" altLang="zh-CN" dirty="0"/>
              <a:t>表示注释。</a:t>
            </a:r>
          </a:p>
          <a:p>
            <a:r>
              <a:rPr lang="en-US" altLang="zh-CN" dirty="0"/>
              <a:t>&lt;!DOCTYPE html&gt;</a:t>
            </a:r>
            <a:r>
              <a:rPr lang="zh-CN" altLang="zh-CN" dirty="0"/>
              <a:t>表示文档类型为</a:t>
            </a:r>
            <a:r>
              <a:rPr lang="en-US" altLang="zh-CN" dirty="0"/>
              <a:t>HTML5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&lt;html&gt;…&lt;/html&gt;</a:t>
            </a:r>
            <a:r>
              <a:rPr lang="zh-CN" altLang="zh-CN" dirty="0"/>
              <a:t>表示这是一个</a:t>
            </a:r>
            <a:r>
              <a:rPr lang="en-US" altLang="zh-CN" dirty="0"/>
              <a:t>HTML</a:t>
            </a:r>
            <a:r>
              <a:rPr lang="zh-CN" altLang="zh-CN" dirty="0" smtClean="0"/>
              <a:t>文档。</a:t>
            </a:r>
            <a:endParaRPr lang="zh-CN" altLang="zh-CN" dirty="0"/>
          </a:p>
          <a:p>
            <a:r>
              <a:rPr lang="en-US" altLang="zh-CN" dirty="0"/>
              <a:t>&lt;head&gt;…&lt;/head&gt;</a:t>
            </a:r>
            <a:r>
              <a:rPr lang="zh-CN" altLang="zh-CN" dirty="0"/>
              <a:t>表示文档头部信息。</a:t>
            </a:r>
          </a:p>
          <a:p>
            <a:r>
              <a:rPr lang="en-US" altLang="zh-CN" dirty="0"/>
              <a:t>&lt;meta&gt;</a:t>
            </a:r>
            <a:r>
              <a:rPr lang="zh-CN" altLang="zh-CN" dirty="0"/>
              <a:t>表示文档的元</a:t>
            </a:r>
            <a:r>
              <a:rPr lang="zh-CN" altLang="zh-CN" dirty="0" smtClean="0"/>
              <a:t>信息。</a:t>
            </a:r>
            <a:endParaRPr lang="zh-CN" altLang="zh-CN" dirty="0"/>
          </a:p>
          <a:p>
            <a:r>
              <a:rPr lang="en-US" altLang="zh-CN" dirty="0"/>
              <a:t>&lt;title&gt;…&lt;/title&gt;</a:t>
            </a:r>
            <a:r>
              <a:rPr lang="zh-CN" altLang="zh-CN" dirty="0"/>
              <a:t>表示浏览器标题栏中显示的信息，应包含于</a:t>
            </a:r>
            <a:r>
              <a:rPr lang="en-US" altLang="zh-CN" dirty="0"/>
              <a:t>&lt;head&gt;…&lt;/head&gt;</a:t>
            </a:r>
            <a:r>
              <a:rPr lang="zh-CN" altLang="zh-CN" dirty="0"/>
              <a:t>中。</a:t>
            </a:r>
          </a:p>
          <a:p>
            <a:r>
              <a:rPr lang="en-US" altLang="zh-CN" dirty="0"/>
              <a:t>&lt;style&gt;…&lt;/style&gt;</a:t>
            </a:r>
            <a:r>
              <a:rPr lang="zh-CN" altLang="zh-CN" dirty="0"/>
              <a:t>表示</a:t>
            </a:r>
            <a:r>
              <a:rPr lang="en-US" altLang="zh-CN" dirty="0"/>
              <a:t>CSS</a:t>
            </a:r>
            <a:r>
              <a:rPr lang="zh-CN" altLang="zh-CN" dirty="0"/>
              <a:t>样式信息，应包含于</a:t>
            </a:r>
            <a:r>
              <a:rPr lang="en-US" altLang="zh-CN" dirty="0"/>
              <a:t>&lt;head&gt;…&lt;/head&gt;</a:t>
            </a:r>
            <a:r>
              <a:rPr lang="zh-CN" altLang="zh-CN" dirty="0"/>
              <a:t>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86675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2.1.2  </a:t>
            </a:r>
            <a:r>
              <a:rPr lang="zh-CN" altLang="zh-CN" dirty="0"/>
              <a:t>常用</a:t>
            </a:r>
            <a:r>
              <a:rPr lang="en-US" altLang="zh-CN" dirty="0"/>
              <a:t>XHTML5</a:t>
            </a:r>
            <a:r>
              <a:rPr lang="zh-CN" altLang="zh-CN" dirty="0" smtClean="0"/>
              <a:t>元素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&lt;body&gt;…&lt;/body&gt;</a:t>
            </a:r>
            <a:r>
              <a:rPr lang="zh-CN" altLang="zh-CN" dirty="0"/>
              <a:t>表示文档主体部分。</a:t>
            </a:r>
          </a:p>
          <a:p>
            <a:r>
              <a:rPr lang="en-US" altLang="zh-CN" dirty="0"/>
              <a:t>&lt;header&gt;…&lt;/header&gt;</a:t>
            </a:r>
            <a:r>
              <a:rPr lang="zh-CN" altLang="zh-CN" dirty="0"/>
              <a:t>表示整个显示页面的标题信息。</a:t>
            </a:r>
          </a:p>
          <a:p>
            <a:r>
              <a:rPr lang="en-US" altLang="zh-CN" dirty="0"/>
              <a:t>&lt;aside&gt;…&lt;/aside&gt;</a:t>
            </a:r>
            <a:r>
              <a:rPr lang="zh-CN" altLang="zh-CN" dirty="0"/>
              <a:t>表示与旁边内容相关的标题</a:t>
            </a:r>
            <a:r>
              <a:rPr lang="zh-CN" altLang="zh-CN" dirty="0" smtClean="0"/>
              <a:t>信息。</a:t>
            </a:r>
            <a:endParaRPr lang="zh-CN" altLang="zh-CN" dirty="0"/>
          </a:p>
          <a:p>
            <a:r>
              <a:rPr lang="en-US" altLang="zh-CN" dirty="0"/>
              <a:t>&lt;section&gt;…&lt;/section&gt;</a:t>
            </a:r>
            <a:r>
              <a:rPr lang="zh-CN" altLang="zh-CN" dirty="0"/>
              <a:t>表示显示页面的内容区域。</a:t>
            </a:r>
          </a:p>
          <a:p>
            <a:r>
              <a:rPr lang="en-US" altLang="zh-CN" dirty="0"/>
              <a:t>&lt;article&gt;…&lt;/article&gt;</a:t>
            </a:r>
            <a:r>
              <a:rPr lang="zh-CN" altLang="zh-CN" dirty="0"/>
              <a:t>表示显示页面中与上下文不相关的独立内容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52581714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2.1.2  </a:t>
            </a:r>
            <a:r>
              <a:rPr lang="zh-CN" altLang="zh-CN" dirty="0"/>
              <a:t>常用</a:t>
            </a:r>
            <a:r>
              <a:rPr lang="en-US" altLang="zh-CN" dirty="0"/>
              <a:t>XHTML5</a:t>
            </a:r>
            <a:r>
              <a:rPr lang="zh-CN" altLang="zh-CN" dirty="0" smtClean="0"/>
              <a:t>元素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&lt;footer&gt;…&lt;/footer&gt;</a:t>
            </a:r>
            <a:r>
              <a:rPr lang="zh-CN" altLang="zh-CN" dirty="0"/>
              <a:t>表示显示页面中的脚注信息。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nav</a:t>
            </a:r>
            <a:r>
              <a:rPr lang="en-US" altLang="zh-CN" dirty="0"/>
              <a:t>&gt;…&lt;/</a:t>
            </a:r>
            <a:r>
              <a:rPr lang="en-US" altLang="zh-CN" dirty="0" err="1"/>
              <a:t>nav</a:t>
            </a:r>
            <a:r>
              <a:rPr lang="en-US" altLang="zh-CN" dirty="0"/>
              <a:t>&gt;</a:t>
            </a:r>
            <a:r>
              <a:rPr lang="zh-CN" altLang="zh-CN" dirty="0"/>
              <a:t>表示显示页面中的导航链接区域。</a:t>
            </a:r>
          </a:p>
          <a:p>
            <a:r>
              <a:rPr lang="en-US" altLang="zh-CN" dirty="0"/>
              <a:t>&lt;h1&gt;…&lt;/h1&gt;</a:t>
            </a:r>
            <a:r>
              <a:rPr lang="zh-CN" altLang="zh-CN" dirty="0"/>
              <a:t>表示一级</a:t>
            </a:r>
            <a:r>
              <a:rPr lang="zh-CN" altLang="zh-CN" dirty="0" smtClean="0"/>
              <a:t>标题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共</a:t>
            </a:r>
            <a:r>
              <a:rPr lang="zh-CN" altLang="zh-CN" dirty="0"/>
              <a:t>六级标题。</a:t>
            </a:r>
          </a:p>
          <a:p>
            <a:r>
              <a:rPr lang="en-US" altLang="zh-CN" dirty="0"/>
              <a:t>&lt;div&gt;…&lt;/div&gt;</a:t>
            </a:r>
            <a:r>
              <a:rPr lang="zh-CN" altLang="zh-CN" dirty="0"/>
              <a:t>表示显示页面中的一块内容，俗称“层”，常用</a:t>
            </a:r>
            <a:r>
              <a:rPr lang="en-US" altLang="zh-CN" dirty="0"/>
              <a:t>CSS</a:t>
            </a:r>
            <a:r>
              <a:rPr lang="zh-CN" altLang="zh-CN" dirty="0"/>
              <a:t>样式表统一其中的显示格式。</a:t>
            </a:r>
          </a:p>
          <a:p>
            <a:r>
              <a:rPr lang="en-US" altLang="zh-CN" dirty="0"/>
              <a:t>&lt;p&gt;…&lt;/p&gt;</a:t>
            </a:r>
            <a:r>
              <a:rPr lang="zh-CN" altLang="zh-CN" dirty="0"/>
              <a:t>表示一个段落。</a:t>
            </a:r>
          </a:p>
        </p:txBody>
      </p:sp>
    </p:spTree>
    <p:extLst>
      <p:ext uri="{BB962C8B-B14F-4D97-AF65-F5344CB8AC3E}">
        <p14:creationId xmlns:p14="http://schemas.microsoft.com/office/powerpoint/2010/main" val="174657192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课件模板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自定义 3">
      <a:majorFont>
        <a:latin typeface="Tw Cen MT"/>
        <a:ea typeface="黑体"/>
        <a:cs typeface=""/>
      </a:majorFont>
      <a:minorFont>
        <a:latin typeface="Tw Cen MT"/>
        <a:ea typeface="黑体"/>
        <a:cs typeface="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课件模板</Template>
  <TotalTime>312</TotalTime>
  <Words>4473</Words>
  <Application>Microsoft Office PowerPoint</Application>
  <PresentationFormat>全屏显示(4:3)</PresentationFormat>
  <Paragraphs>453</Paragraphs>
  <Slides>66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5" baseType="lpstr">
      <vt:lpstr>Tw Cen MT</vt:lpstr>
      <vt:lpstr>黑体</vt:lpstr>
      <vt:lpstr>华文行楷</vt:lpstr>
      <vt:lpstr>宋体</vt:lpstr>
      <vt:lpstr>Arial</vt:lpstr>
      <vt:lpstr>Times New Roman</vt:lpstr>
      <vt:lpstr>Wingdings</vt:lpstr>
      <vt:lpstr>Wingdings 2</vt:lpstr>
      <vt:lpstr>课件模板</vt:lpstr>
      <vt:lpstr>第2章  ASP.NET网站文件、jQuery和Bootstrap</vt:lpstr>
      <vt:lpstr>本章要点：</vt:lpstr>
      <vt:lpstr>目录</vt:lpstr>
      <vt:lpstr>目录</vt:lpstr>
      <vt:lpstr>2.1  .html文件和XHTML5</vt:lpstr>
      <vt:lpstr>2.1.1  .html文件结构</vt:lpstr>
      <vt:lpstr>2.1.2  常用XHTML5元素</vt:lpstr>
      <vt:lpstr>2.1.2  常用XHTML5元素（续）</vt:lpstr>
      <vt:lpstr>2.1.2  常用XHTML5元素（续）</vt:lpstr>
      <vt:lpstr>2.1.2  常用XHTML5元素（续）</vt:lpstr>
      <vt:lpstr>常用的实体符号表</vt:lpstr>
      <vt:lpstr>实例2-1  认识常用XHTML5元素</vt:lpstr>
      <vt:lpstr>程序说明</vt:lpstr>
      <vt:lpstr>程序说明（续）</vt:lpstr>
      <vt:lpstr>2.2  .aspx文件</vt:lpstr>
      <vt:lpstr>2.2.1  单文件页模型</vt:lpstr>
      <vt:lpstr>实例2-2  熟悉单文件页模型</vt:lpstr>
      <vt:lpstr>程序说明</vt:lpstr>
      <vt:lpstr>2.2.2  代码隐藏页模型</vt:lpstr>
      <vt:lpstr>实例2-3  熟悉代码隐藏页模型</vt:lpstr>
      <vt:lpstr>程序说明</vt:lpstr>
      <vt:lpstr>程序说明（续）</vt:lpstr>
      <vt:lpstr>2.3  .css文件和CSS常识</vt:lpstr>
      <vt:lpstr>2.3.1  定义CSS3样式</vt:lpstr>
      <vt:lpstr>*选择器</vt:lpstr>
      <vt:lpstr>元素选择器</vt:lpstr>
      <vt:lpstr>属性选择器</vt:lpstr>
      <vt:lpstr>类选择器</vt:lpstr>
      <vt:lpstr> id选择器</vt:lpstr>
      <vt:lpstr>2.3.2  CSS3样式位置</vt:lpstr>
      <vt:lpstr>内联样式</vt:lpstr>
      <vt:lpstr>实例2-4  运用页面样式</vt:lpstr>
      <vt:lpstr>实例2-5  运用外部样式表</vt:lpstr>
      <vt:lpstr>2.4  .js文件和JavaScript常识</vt:lpstr>
      <vt:lpstr>2.4.1  JavaScript代码位置</vt:lpstr>
      <vt:lpstr>实例2-6  熟悉&lt;head&gt;元素中的JavaScript代码</vt:lpstr>
      <vt:lpstr>程序说明</vt:lpstr>
      <vt:lpstr>实例2-7  熟悉&lt;body&gt;元素中的JavaScript代码</vt:lpstr>
      <vt:lpstr>程序说明</vt:lpstr>
      <vt:lpstr>实例2-8  运用独立的.js文件</vt:lpstr>
      <vt:lpstr>程序说明</vt:lpstr>
      <vt:lpstr>实例2-9  实现图片动态变化效果</vt:lpstr>
      <vt:lpstr>实例2-10  实现一个简易时钟</vt:lpstr>
      <vt:lpstr>2.5  jQuery</vt:lpstr>
      <vt:lpstr>2.5  jQuery（续）</vt:lpstr>
      <vt:lpstr>2.5.1  jQuery基础语法</vt:lpstr>
      <vt:lpstr>常用的jQuery选择器</vt:lpstr>
      <vt:lpstr>常用的jQuery方法</vt:lpstr>
      <vt:lpstr>实例2-11  利用jQuery管理XHTML元素</vt:lpstr>
      <vt:lpstr>程序说明</vt:lpstr>
      <vt:lpstr>程序说明（续）</vt:lpstr>
      <vt:lpstr>实例2-12  利用jQuery实现一个时间数据来源于服务器端的时钟</vt:lpstr>
      <vt:lpstr>程序说明</vt:lpstr>
      <vt:lpstr>2.6  .xml文件和XML常识</vt:lpstr>
      <vt:lpstr>实例2-13  表达一个XML格式的早餐菜单</vt:lpstr>
      <vt:lpstr>程序说明</vt:lpstr>
      <vt:lpstr>2.7  Web.config</vt:lpstr>
      <vt:lpstr>Web.config文件的基本结构</vt:lpstr>
      <vt:lpstr>2.8  Global.asax</vt:lpstr>
      <vt:lpstr>Global.asax文件中处理典型事件的方法</vt:lpstr>
      <vt:lpstr>2.9  Bootstrap</vt:lpstr>
      <vt:lpstr>2.9  Bootstrap（续）</vt:lpstr>
      <vt:lpstr>2.9  Bootstrap（续）</vt:lpstr>
      <vt:lpstr>实例2-14  利用Bootstrap设计表单</vt:lpstr>
      <vt:lpstr>2.10  小结</vt:lpstr>
      <vt:lpstr>2.10  小结（续）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ASP.NET 4.5运行及开发环境</dc:title>
  <dc:subject>Web程序设计--ASP.NET实用网站开发</dc:subject>
  <dc:creator>ssgwcyxxd; ssg</dc:creator>
  <cp:lastModifiedBy>lemon</cp:lastModifiedBy>
  <cp:revision>48</cp:revision>
  <cp:lastPrinted>1601-01-01T00:00:00Z</cp:lastPrinted>
  <dcterms:created xsi:type="dcterms:W3CDTF">2014-03-08T01:39:37Z</dcterms:created>
  <dcterms:modified xsi:type="dcterms:W3CDTF">2018-10-06T08:03:37Z</dcterms:modified>
</cp:coreProperties>
</file>