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60" r:id="rId4"/>
    <p:sldId id="358" r:id="rId5"/>
    <p:sldId id="410" r:id="rId6"/>
    <p:sldId id="259" r:id="rId7"/>
    <p:sldId id="262" r:id="rId8"/>
    <p:sldId id="411" r:id="rId9"/>
    <p:sldId id="359" r:id="rId10"/>
    <p:sldId id="412" r:id="rId11"/>
    <p:sldId id="385" r:id="rId12"/>
    <p:sldId id="386" r:id="rId13"/>
    <p:sldId id="387" r:id="rId14"/>
    <p:sldId id="360" r:id="rId15"/>
    <p:sldId id="354" r:id="rId16"/>
    <p:sldId id="355" r:id="rId17"/>
    <p:sldId id="388" r:id="rId18"/>
    <p:sldId id="356" r:id="rId19"/>
    <p:sldId id="357" r:id="rId20"/>
    <p:sldId id="361" r:id="rId21"/>
    <p:sldId id="298" r:id="rId22"/>
    <p:sldId id="362" r:id="rId23"/>
    <p:sldId id="363" r:id="rId24"/>
    <p:sldId id="365" r:id="rId25"/>
    <p:sldId id="413" r:id="rId26"/>
    <p:sldId id="389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7" r:id="rId38"/>
    <p:sldId id="376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DDDDDD"/>
    <a:srgbClr val="663300"/>
    <a:srgbClr val="000066"/>
    <a:srgbClr val="CC0000"/>
    <a:srgbClr val="80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77" autoAdjust="0"/>
    <p:restoredTop sz="86523" autoAdjust="0"/>
  </p:normalViewPr>
  <p:slideViewPr>
    <p:cSldViewPr>
      <p:cViewPr varScale="1">
        <p:scale>
          <a:sx n="55" d="100"/>
          <a:sy n="55" d="100"/>
        </p:scale>
        <p:origin x="96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F4FD13A0-45DB-4627-B65E-98AE21896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0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6BFD7C2C-5AE5-4A0F-B088-FF29B102B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159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91EC-ED21-4784-ADDB-904A0D3D03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3B7A2F-64F6-4B47-A499-6856A0AC525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85B6B6-6F9E-4B2A-8D5E-36CBEED6AA9E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900">
                <a:latin typeface="+mn-ea"/>
                <a:ea typeface="+mn-ea"/>
              </a:defRPr>
            </a:lvl1pPr>
            <a:lvl2pPr>
              <a:defRPr sz="2600"/>
            </a:lvl2pPr>
            <a:lvl3pPr>
              <a:defRPr sz="2300"/>
            </a:lvl3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5EABBA-4B45-4E61-A471-C40571EED80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45A839-5CB0-40AD-8603-69E7C64E479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A9C790-E6EB-4309-87FF-EC3425992825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31E912-94E6-42F5-9385-BE8DC2030B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43468-510E-45F6-910F-947E72D125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8B48BD-24CC-476E-84C5-44D6EF24A53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33570FB-EDCF-43C2-A9D2-87C113876E0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7.xml"/><Relationship Id="rId7" Type="http://schemas.openxmlformats.org/officeDocument/2006/relationships/slide" Target="slide1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slide" Target="slide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19.xml"/><Relationship Id="rId7" Type="http://schemas.openxmlformats.org/officeDocument/2006/relationships/slide" Target="slide24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Relationship Id="rId9" Type="http://schemas.openxmlformats.org/officeDocument/2006/relationships/slide" Target="slide3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slide" Target="slide37.xml"/><Relationship Id="rId7" Type="http://schemas.openxmlformats.org/officeDocument/2006/relationships/slide" Target="slide49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5" Type="http://schemas.openxmlformats.org/officeDocument/2006/relationships/slide" Target="slide42.xml"/><Relationship Id="rId4" Type="http://schemas.openxmlformats.org/officeDocument/2006/relationships/slide" Target="slide39.xml"/><Relationship Id="rId9" Type="http://schemas.openxmlformats.org/officeDocument/2006/relationships/slide" Target="slide5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77072"/>
            <a:ext cx="8515672" cy="1142256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章</a:t>
            </a:r>
            <a:r>
              <a:rPr lang="en-US" altLang="zh-CN" dirty="0"/>
              <a:t>  C#</a:t>
            </a:r>
            <a:r>
              <a:rPr lang="zh-CN" altLang="en-US" dirty="0"/>
              <a:t>和</a:t>
            </a:r>
            <a:r>
              <a:rPr lang="en-US" altLang="zh-CN" dirty="0"/>
              <a:t>ASP.NET</a:t>
            </a:r>
            <a:r>
              <a:rPr lang="zh-CN" altLang="en-US" dirty="0"/>
              <a:t>的结合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/>
              <a:t>沈士根、叶晓彤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768" y="32657"/>
            <a:ext cx="2971056" cy="732047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清华大学出版社</a:t>
            </a:r>
            <a:endParaRPr lang="zh-CN" altLang="en-US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3.3.2  </a:t>
            </a:r>
            <a:r>
              <a:rPr lang="zh-CN" altLang="zh-CN" dirty="0"/>
              <a:t>命名规则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Pascal</a:t>
            </a:r>
            <a:r>
              <a:rPr lang="zh-CN" altLang="zh-CN" dirty="0"/>
              <a:t>和</a:t>
            </a:r>
            <a:r>
              <a:rPr lang="en-US" altLang="zh-CN" dirty="0"/>
              <a:t>Camel</a:t>
            </a:r>
            <a:r>
              <a:rPr lang="zh-CN" altLang="zh-CN" dirty="0"/>
              <a:t>两种形式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Pascal</a:t>
            </a:r>
            <a:r>
              <a:rPr lang="zh-CN" altLang="zh-CN" dirty="0"/>
              <a:t>形式将标识符的首字母和后面连接的每个单词的首字母都</a:t>
            </a:r>
            <a:r>
              <a:rPr lang="zh-CN" altLang="zh-CN" dirty="0" smtClean="0"/>
              <a:t>大写。</a:t>
            </a:r>
            <a:endParaRPr lang="en-US" altLang="zh-CN" dirty="0" smtClean="0"/>
          </a:p>
          <a:p>
            <a:r>
              <a:rPr lang="en-US" altLang="zh-CN" dirty="0" smtClean="0"/>
              <a:t>Camel</a:t>
            </a:r>
            <a:r>
              <a:rPr lang="zh-CN" altLang="zh-CN" dirty="0"/>
              <a:t>形式将标识符的首字母小写，而每个后面连接的单词的首字母都</a:t>
            </a:r>
            <a:r>
              <a:rPr lang="zh-CN" altLang="zh-CN" dirty="0" smtClean="0"/>
              <a:t>大写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0052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常用标识符的大小写方式对应表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11</a:t>
            </a:fld>
            <a:endParaRPr lang="en-US" altLang="zh-CN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69998782"/>
              </p:ext>
            </p:extLst>
          </p:nvPr>
        </p:nvGraphicFramePr>
        <p:xfrm>
          <a:off x="251521" y="1268757"/>
          <a:ext cx="8514654" cy="540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109"/>
                <a:gridCol w="957154"/>
                <a:gridCol w="1881064"/>
                <a:gridCol w="1419109"/>
                <a:gridCol w="1419109"/>
                <a:gridCol w="1419109"/>
              </a:tblGrid>
              <a:tr h="7715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/>
                          <a:ea typeface="黑体"/>
                        </a:rPr>
                        <a:t>标识符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黑体"/>
                        </a:rPr>
                        <a:t>方式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黑体"/>
                        </a:rPr>
                        <a:t>示例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黑体"/>
                        </a:rPr>
                        <a:t>标识符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黑体"/>
                        </a:rPr>
                        <a:t>方式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黑体"/>
                        </a:rPr>
                        <a:t>示例</a:t>
                      </a:r>
                    </a:p>
                  </a:txBody>
                  <a:tcPr marL="68580" marR="68580" marT="0" marB="0" anchor="ctr"/>
                </a:tc>
              </a:tr>
              <a:tr h="7715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Pascal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AppDomain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接口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Pascal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IDisposable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715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枚举类型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Pascal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ErrorLevel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Pascal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ToString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715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枚举值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Pascal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FatalError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命名空间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Pascal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System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715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Pascal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ValueChanged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参数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Camel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typeName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715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异常类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Pascal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WebException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Pascal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BackColor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715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只读的静态字段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Pascal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RedValue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/>
                          <a:ea typeface="宋体"/>
                        </a:rPr>
                        <a:t>变量名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</a:rPr>
                        <a:t>Camel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/>
                          <a:ea typeface="宋体"/>
                        </a:rPr>
                        <a:t>strName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8171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建议的常用控件名简写规范表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12</a:t>
            </a:fld>
            <a:endParaRPr lang="en-US" altLang="zh-CN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82072331"/>
              </p:ext>
            </p:extLst>
          </p:nvPr>
        </p:nvGraphicFramePr>
        <p:xfrm>
          <a:off x="521842" y="1268762"/>
          <a:ext cx="8514654" cy="547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94"/>
                <a:gridCol w="792088"/>
                <a:gridCol w="1584176"/>
                <a:gridCol w="792088"/>
                <a:gridCol w="2808312"/>
                <a:gridCol w="864096"/>
              </a:tblGrid>
              <a:tr h="450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黑体"/>
                        </a:rPr>
                        <a:t>控件名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黑体"/>
                        </a:rPr>
                        <a:t>简写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黑体"/>
                        </a:rPr>
                        <a:t>控件名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黑体"/>
                        </a:rPr>
                        <a:t>简写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黑体"/>
                        </a:rPr>
                        <a:t>控件名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黑体"/>
                        </a:rPr>
                        <a:t>简写</a:t>
                      </a:r>
                    </a:p>
                  </a:txBody>
                  <a:tcPr marL="68580" marR="68580" marT="0" marB="0" anchor="ctr"/>
                </a:tc>
              </a:tr>
              <a:tr h="4509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Label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lbl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TextBox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txt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RadioButton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rdo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509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Button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btn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LinkButton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lnkbtn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Image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img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67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ImageButton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imgbtn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DropDownList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ddl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RangeValidator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rv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67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ListBox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lst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GridView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gv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RequiredFieldValidator  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rfv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67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DataList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dl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CheckBox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chk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CompareValidator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cv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67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CheckBoxList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chkls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AdRotator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ar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ValidatorSummary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vs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10006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RadioButtonList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rdolt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Table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tbl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RegularExpressionValidator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rev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509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Panel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pnl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Calendar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cld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571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3.4.1  </a:t>
            </a:r>
            <a:r>
              <a:rPr lang="zh-CN" altLang="zh-CN" dirty="0"/>
              <a:t>常量声明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常量具有在编译时值保持不变的特性，声明时使用</a:t>
            </a:r>
            <a:r>
              <a:rPr lang="en-US" altLang="zh-CN" dirty="0" err="1"/>
              <a:t>const</a:t>
            </a:r>
            <a:r>
              <a:rPr lang="zh-CN" altLang="zh-CN" dirty="0"/>
              <a:t>关键字，同时必须初始化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常量的访问修饰符有</a:t>
            </a:r>
            <a:r>
              <a:rPr lang="en-US" altLang="zh-CN" dirty="0"/>
              <a:t>public</a:t>
            </a:r>
            <a:r>
              <a:rPr lang="zh-CN" altLang="zh-CN" dirty="0"/>
              <a:t>、</a:t>
            </a:r>
            <a:r>
              <a:rPr lang="en-US" altLang="zh-CN" dirty="0"/>
              <a:t>internal</a:t>
            </a:r>
            <a:r>
              <a:rPr lang="zh-CN" altLang="zh-CN" dirty="0"/>
              <a:t>、</a:t>
            </a:r>
            <a:r>
              <a:rPr lang="en-US" altLang="zh-CN" dirty="0"/>
              <a:t>protected internal</a:t>
            </a:r>
            <a:r>
              <a:rPr lang="zh-CN" altLang="zh-CN" dirty="0"/>
              <a:t>和</a:t>
            </a:r>
            <a:r>
              <a:rPr lang="en-US" altLang="zh-CN" dirty="0"/>
              <a:t>private</a:t>
            </a:r>
            <a:r>
              <a:rPr lang="zh-CN" altLang="zh-CN" dirty="0"/>
              <a:t>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zh-CN" dirty="0" smtClean="0"/>
              <a:t>如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public </a:t>
            </a:r>
            <a:r>
              <a:rPr lang="en-US" altLang="zh-CN" dirty="0" err="1"/>
              <a:t>const</a:t>
            </a:r>
            <a:r>
              <a:rPr lang="en-US" altLang="zh-CN" dirty="0"/>
              <a:t> string CORP="</a:t>
            </a:r>
            <a:r>
              <a:rPr lang="zh-CN" altLang="zh-CN" dirty="0"/>
              <a:t>一舟网络</a:t>
            </a:r>
            <a:r>
              <a:rPr lang="en-US" altLang="zh-CN" dirty="0"/>
              <a:t>";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645997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3.4.2  </a:t>
            </a:r>
            <a:r>
              <a:rPr lang="zh-CN" altLang="zh-CN" dirty="0"/>
              <a:t>变量声明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变量</a:t>
            </a:r>
            <a:r>
              <a:rPr lang="zh-CN" altLang="zh-CN" dirty="0" smtClean="0"/>
              <a:t>具有值</a:t>
            </a:r>
            <a:r>
              <a:rPr lang="zh-CN" altLang="zh-CN" dirty="0"/>
              <a:t>可以变化的特性，必须先声明再使用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变量</a:t>
            </a:r>
            <a:r>
              <a:rPr lang="zh-CN" altLang="zh-CN" dirty="0"/>
              <a:t>名长度任意，可以由数字、字母、下划线等组成，但第一个字符必须是字母或下划线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#</a:t>
            </a:r>
            <a:r>
              <a:rPr lang="zh-CN" altLang="zh-CN" dirty="0"/>
              <a:t>是区分大小写</a:t>
            </a:r>
            <a:r>
              <a:rPr lang="zh-CN" altLang="zh-CN" dirty="0" smtClean="0"/>
              <a:t>的。</a:t>
            </a:r>
            <a:endParaRPr lang="en-US" altLang="zh-CN" dirty="0" smtClean="0"/>
          </a:p>
          <a:p>
            <a:r>
              <a:rPr lang="zh-CN" altLang="zh-CN" dirty="0" smtClean="0"/>
              <a:t>变量</a:t>
            </a:r>
            <a:r>
              <a:rPr lang="zh-CN" altLang="zh-CN" dirty="0"/>
              <a:t>的修饰符有</a:t>
            </a:r>
            <a:r>
              <a:rPr lang="en-US" altLang="zh-CN" dirty="0"/>
              <a:t>public</a:t>
            </a:r>
            <a:r>
              <a:rPr lang="zh-CN" altLang="zh-CN" dirty="0"/>
              <a:t>、</a:t>
            </a:r>
            <a:r>
              <a:rPr lang="en-US" altLang="zh-CN" dirty="0"/>
              <a:t>internal</a:t>
            </a:r>
            <a:r>
              <a:rPr lang="zh-CN" altLang="zh-CN" dirty="0"/>
              <a:t>、</a:t>
            </a:r>
            <a:r>
              <a:rPr lang="en-US" altLang="zh-CN" dirty="0"/>
              <a:t>protected</a:t>
            </a:r>
            <a:r>
              <a:rPr lang="zh-CN" altLang="zh-CN" dirty="0"/>
              <a:t>、</a:t>
            </a:r>
            <a:r>
              <a:rPr lang="en-US" altLang="zh-CN" dirty="0"/>
              <a:t>protected internal</a:t>
            </a:r>
            <a:r>
              <a:rPr lang="zh-CN" altLang="zh-CN" dirty="0"/>
              <a:t>、</a:t>
            </a:r>
            <a:r>
              <a:rPr lang="en-US" altLang="zh-CN" dirty="0"/>
              <a:t>private</a:t>
            </a:r>
            <a:r>
              <a:rPr lang="zh-CN" altLang="zh-CN" dirty="0"/>
              <a:t>、</a:t>
            </a:r>
            <a:r>
              <a:rPr lang="en-US" altLang="zh-CN" dirty="0"/>
              <a:t>static</a:t>
            </a:r>
            <a:r>
              <a:rPr lang="zh-CN" altLang="zh-CN" dirty="0"/>
              <a:t>和</a:t>
            </a:r>
            <a:r>
              <a:rPr lang="en-US" altLang="zh-CN" dirty="0" err="1"/>
              <a:t>readonly</a:t>
            </a:r>
            <a:r>
              <a:rPr lang="zh-CN" altLang="zh-CN" dirty="0"/>
              <a:t>，</a:t>
            </a:r>
            <a:r>
              <a:rPr lang="en-US" altLang="zh-CN" dirty="0"/>
              <a:t>C#</a:t>
            </a:r>
            <a:r>
              <a:rPr lang="zh-CN" altLang="zh-CN" dirty="0"/>
              <a:t>中将具有这些修饰符的变量称为字段，而把方法中定义的变量称为局部变量。</a:t>
            </a:r>
          </a:p>
          <a:p>
            <a:r>
              <a:rPr lang="zh-CN" altLang="zh-CN" b="1" dirty="0">
                <a:solidFill>
                  <a:srgbClr val="FF0000"/>
                </a:solidFill>
              </a:rPr>
              <a:t>注意：</a:t>
            </a:r>
            <a:r>
              <a:rPr lang="zh-CN" altLang="zh-CN" dirty="0"/>
              <a:t>局部变量前不能添加</a:t>
            </a:r>
            <a:r>
              <a:rPr lang="en-US" altLang="zh-CN" dirty="0"/>
              <a:t>public</a:t>
            </a:r>
            <a:r>
              <a:rPr lang="zh-CN" altLang="zh-CN" dirty="0"/>
              <a:t>、</a:t>
            </a:r>
            <a:r>
              <a:rPr lang="en-US" altLang="zh-CN" dirty="0"/>
              <a:t>internal</a:t>
            </a:r>
            <a:r>
              <a:rPr lang="zh-CN" altLang="zh-CN" dirty="0"/>
              <a:t>、</a:t>
            </a:r>
            <a:r>
              <a:rPr lang="en-US" altLang="zh-CN" dirty="0"/>
              <a:t>protected</a:t>
            </a:r>
            <a:r>
              <a:rPr lang="zh-CN" altLang="zh-CN" dirty="0"/>
              <a:t>、</a:t>
            </a:r>
            <a:r>
              <a:rPr lang="en-US" altLang="zh-CN" dirty="0"/>
              <a:t>protected internal</a:t>
            </a:r>
            <a:r>
              <a:rPr lang="zh-CN" altLang="zh-CN" dirty="0"/>
              <a:t>、</a:t>
            </a:r>
            <a:r>
              <a:rPr lang="en-US" altLang="zh-CN" dirty="0"/>
              <a:t>private</a:t>
            </a:r>
            <a:r>
              <a:rPr lang="zh-CN" altLang="zh-CN" dirty="0"/>
              <a:t>、</a:t>
            </a:r>
            <a:r>
              <a:rPr lang="en-US" altLang="zh-CN" dirty="0"/>
              <a:t>static</a:t>
            </a:r>
            <a:r>
              <a:rPr lang="zh-CN" altLang="zh-CN" dirty="0"/>
              <a:t>和</a:t>
            </a:r>
            <a:r>
              <a:rPr lang="en-US" altLang="zh-CN" dirty="0" err="1"/>
              <a:t>readonly</a:t>
            </a:r>
            <a:r>
              <a:rPr lang="zh-CN" altLang="zh-CN" dirty="0"/>
              <a:t>等修饰符。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763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/>
          <a:lstStyle/>
          <a:p>
            <a:pPr algn="just"/>
            <a:r>
              <a:rPr lang="en-US" altLang="zh-CN" dirty="0"/>
              <a:t>3.4.3  </a:t>
            </a:r>
            <a:r>
              <a:rPr lang="zh-CN" altLang="zh-CN" dirty="0"/>
              <a:t>修饰符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15</a:t>
            </a:fld>
            <a:endParaRPr lang="en-US" altLang="zh-CN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35691231"/>
              </p:ext>
            </p:extLst>
          </p:nvPr>
        </p:nvGraphicFramePr>
        <p:xfrm>
          <a:off x="612775" y="1340768"/>
          <a:ext cx="8153400" cy="50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065"/>
                <a:gridCol w="5634335"/>
              </a:tblGrid>
              <a:tr h="844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  <a:latin typeface="Times New Roman"/>
                          <a:ea typeface="黑体"/>
                        </a:rPr>
                        <a:t>修饰符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  <a:latin typeface="Times New Roman"/>
                          <a:ea typeface="黑体"/>
                        </a:rPr>
                        <a:t>作用范围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宋体"/>
                        </a:rPr>
                        <a:t>public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宋体"/>
                        </a:rPr>
                        <a:t>访问不受限制，任何地方都可访问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  <a:latin typeface="Times New Roman"/>
                          <a:ea typeface="宋体"/>
                        </a:rPr>
                        <a:t>internal</a:t>
                      </a:r>
                      <a:endParaRPr lang="zh-CN" sz="2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宋体"/>
                        </a:rPr>
                        <a:t>在当前程序中能被访问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宋体"/>
                        </a:rPr>
                        <a:t>protected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宋体"/>
                        </a:rPr>
                        <a:t>在所属的类或派生类中能被访问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宋体"/>
                        </a:rPr>
                        <a:t>protected internal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宋体"/>
                        </a:rPr>
                        <a:t>在当前的程序或派生类中能被访问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  <a:latin typeface="Times New Roman"/>
                          <a:ea typeface="宋体"/>
                        </a:rPr>
                        <a:t>private</a:t>
                      </a:r>
                      <a:endParaRPr lang="zh-CN" sz="2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  <a:latin typeface="Times New Roman"/>
                          <a:ea typeface="宋体"/>
                        </a:rPr>
                        <a:t>在所属的类中能被访问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3.4.3  </a:t>
            </a:r>
            <a:r>
              <a:rPr lang="zh-CN" altLang="zh-CN" dirty="0" smtClean="0"/>
              <a:t>修饰符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static</a:t>
            </a:r>
            <a:r>
              <a:rPr lang="zh-CN" altLang="zh-CN" dirty="0"/>
              <a:t>声明的变量称静态变量，又称为静态字段。对于类中的静态字段，在使用时即使创建了多个类的实例，都仅对应一个实例副本。访问静态字段时只能通过类直接访问，而不能通过类的实例来访问。</a:t>
            </a:r>
          </a:p>
          <a:p>
            <a:r>
              <a:rPr lang="zh-CN" altLang="zh-CN" dirty="0"/>
              <a:t>使用</a:t>
            </a:r>
            <a:r>
              <a:rPr lang="en-US" altLang="zh-CN" dirty="0" err="1"/>
              <a:t>readonly</a:t>
            </a:r>
            <a:r>
              <a:rPr lang="zh-CN" altLang="zh-CN" dirty="0"/>
              <a:t>声明的变量称只读变量，这种变量被初始化后在程序中不能修改它的值。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3.4.4  </a:t>
            </a:r>
            <a:r>
              <a:rPr lang="zh-CN" altLang="zh-CN" dirty="0"/>
              <a:t>局部变量作用范围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b="1" dirty="0"/>
              <a:t>块</a:t>
            </a:r>
            <a:r>
              <a:rPr lang="zh-CN" altLang="zh-CN" b="1" dirty="0" smtClean="0"/>
              <a:t>级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块</a:t>
            </a:r>
            <a:r>
              <a:rPr lang="zh-CN" altLang="zh-CN" dirty="0"/>
              <a:t>级变量是作用域范围最小的变量，如包含在</a:t>
            </a:r>
            <a:r>
              <a:rPr lang="en-US" altLang="zh-CN" dirty="0"/>
              <a:t>if</a:t>
            </a:r>
            <a:r>
              <a:rPr lang="zh-CN" altLang="zh-CN" dirty="0"/>
              <a:t>、</a:t>
            </a:r>
            <a:r>
              <a:rPr lang="en-US" altLang="zh-CN" dirty="0"/>
              <a:t>while</a:t>
            </a:r>
            <a:r>
              <a:rPr lang="zh-CN" altLang="zh-CN" dirty="0"/>
              <a:t>等语句段中的变量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方法</a:t>
            </a:r>
            <a:r>
              <a:rPr lang="zh-CN" altLang="zh-CN" b="1" dirty="0" smtClean="0"/>
              <a:t>级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方法</a:t>
            </a:r>
            <a:r>
              <a:rPr lang="zh-CN" altLang="zh-CN" dirty="0"/>
              <a:t>级变量作用于声明变量的方法中，在方法外即不能访问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对象</a:t>
            </a:r>
            <a:r>
              <a:rPr lang="zh-CN" altLang="zh-CN" b="1" dirty="0" smtClean="0"/>
              <a:t>级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对象</a:t>
            </a:r>
            <a:r>
              <a:rPr lang="zh-CN" altLang="zh-CN" dirty="0"/>
              <a:t>级变量可作用于定义类的所有方法中，只有相应的</a:t>
            </a:r>
            <a:r>
              <a:rPr lang="en-US" altLang="zh-CN" dirty="0"/>
              <a:t>ASP.NET</a:t>
            </a:r>
            <a:r>
              <a:rPr lang="zh-CN" altLang="zh-CN" dirty="0"/>
              <a:t>页面结束时才被删除。</a:t>
            </a:r>
          </a:p>
        </p:txBody>
      </p:sp>
    </p:spTree>
    <p:extLst>
      <p:ext uri="{BB962C8B-B14F-4D97-AF65-F5344CB8AC3E}">
        <p14:creationId xmlns:p14="http://schemas.microsoft.com/office/powerpoint/2010/main" val="11334345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3.5  </a:t>
            </a:r>
            <a:r>
              <a:rPr lang="zh-CN" altLang="zh-CN" dirty="0"/>
              <a:t>数据类型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53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值类型和引用类型两种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值</a:t>
            </a:r>
            <a:r>
              <a:rPr lang="zh-CN" altLang="zh-CN" dirty="0"/>
              <a:t>类型变量直接包含它们的数据，而引用类型变量存储它们的数据的引用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对于</a:t>
            </a:r>
            <a:r>
              <a:rPr lang="zh-CN" altLang="zh-CN" dirty="0"/>
              <a:t>值类型，一个变量的操作不会影响另一个变量；而对于引用类型，两个变量可能引用同一个对象，因此对一个变量的操作可能会影响到另一个变量。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3.5.1  </a:t>
            </a:r>
            <a:r>
              <a:rPr lang="zh-CN" altLang="zh-CN" dirty="0"/>
              <a:t>值类型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48330-196B-440E-AFF9-1470DEA7853A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555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简单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zh-CN" dirty="0"/>
              <a:t>整数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布尔类型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字符类型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实数</a:t>
            </a:r>
            <a:r>
              <a:rPr lang="zh-CN" altLang="zh-CN" dirty="0"/>
              <a:t>类型</a:t>
            </a:r>
            <a:endParaRPr lang="en-US" altLang="zh-CN" dirty="0" smtClean="0"/>
          </a:p>
          <a:p>
            <a:r>
              <a:rPr lang="zh-CN" altLang="zh-CN" dirty="0" smtClean="0"/>
              <a:t>结构类型</a:t>
            </a:r>
            <a:endParaRPr lang="en-US" altLang="zh-CN" dirty="0" smtClean="0"/>
          </a:p>
          <a:p>
            <a:r>
              <a:rPr lang="zh-CN" altLang="zh-CN" dirty="0" smtClean="0"/>
              <a:t>枚举</a:t>
            </a:r>
            <a:r>
              <a:rPr lang="zh-CN" altLang="zh-CN" dirty="0"/>
              <a:t>类型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本章要点：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A33CAEA-BBB2-441D-AF3A-C3DAAB080F7F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918450" cy="4114800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了解</a:t>
            </a:r>
            <a:r>
              <a:rPr lang="en-US" altLang="zh-CN" dirty="0"/>
              <a:t>C#</a:t>
            </a:r>
            <a:r>
              <a:rPr lang="zh-CN" altLang="zh-CN" dirty="0"/>
              <a:t>语言特点和编程规范。</a:t>
            </a:r>
          </a:p>
          <a:p>
            <a:pPr lvl="0"/>
            <a:r>
              <a:rPr lang="zh-CN" altLang="zh-CN" dirty="0"/>
              <a:t>了解常用</a:t>
            </a:r>
            <a:r>
              <a:rPr lang="en-US" altLang="zh-CN" dirty="0"/>
              <a:t>.NET Framework</a:t>
            </a:r>
            <a:r>
              <a:rPr lang="zh-CN" altLang="zh-CN" dirty="0"/>
              <a:t>命名空间。</a:t>
            </a:r>
          </a:p>
          <a:p>
            <a:pPr lvl="0"/>
            <a:r>
              <a:rPr lang="zh-CN" altLang="zh-CN" dirty="0"/>
              <a:t>结合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页面</a:t>
            </a:r>
            <a:r>
              <a:rPr lang="zh-CN" altLang="zh-CN" dirty="0"/>
              <a:t>熟悉</a:t>
            </a:r>
            <a:r>
              <a:rPr lang="en-US" altLang="zh-CN" dirty="0"/>
              <a:t>C#</a:t>
            </a:r>
            <a:r>
              <a:rPr lang="zh-CN" altLang="zh-CN" dirty="0"/>
              <a:t>语言的运用。</a:t>
            </a:r>
          </a:p>
          <a:p>
            <a:r>
              <a:rPr lang="zh-CN" altLang="zh-CN" dirty="0"/>
              <a:t>能结合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页面</a:t>
            </a:r>
            <a:r>
              <a:rPr lang="zh-CN" altLang="zh-CN" dirty="0"/>
              <a:t>创建简单的类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ASP.NET</a:t>
            </a:r>
            <a:r>
              <a:rPr lang="zh-CN" altLang="en-US" dirty="0" smtClean="0"/>
              <a:t>页面</a:t>
            </a:r>
            <a:r>
              <a:rPr lang="zh-CN" altLang="en-US" dirty="0"/>
              <a:t>的</a:t>
            </a:r>
            <a:r>
              <a:rPr lang="zh-CN" altLang="en-US" dirty="0" smtClean="0"/>
              <a:t>调试方法。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3-1  </a:t>
            </a:r>
            <a:r>
              <a:rPr lang="zh-CN" altLang="zh-CN" dirty="0"/>
              <a:t>运用枚举类型变量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首先定义枚举类型</a:t>
            </a:r>
            <a:r>
              <a:rPr lang="en-US" altLang="zh-CN" dirty="0"/>
              <a:t>Color</a:t>
            </a:r>
            <a:r>
              <a:rPr lang="zh-CN" altLang="zh-CN" dirty="0"/>
              <a:t>，再声明</a:t>
            </a:r>
            <a:r>
              <a:rPr lang="en-US" altLang="zh-CN" dirty="0" err="1"/>
              <a:t>enumColor</a:t>
            </a:r>
            <a:r>
              <a:rPr lang="zh-CN" altLang="zh-CN" dirty="0"/>
              <a:t>枚举变量，最后以两种形式输出</a:t>
            </a:r>
            <a:r>
              <a:rPr lang="en-US" altLang="zh-CN" dirty="0" err="1"/>
              <a:t>enumColor</a:t>
            </a:r>
            <a:r>
              <a:rPr lang="zh-CN" altLang="zh-CN" dirty="0"/>
              <a:t>值。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Enum.aspx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252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3.5.2  </a:t>
            </a:r>
            <a:r>
              <a:rPr lang="zh-CN" altLang="zh-CN" dirty="0"/>
              <a:t>引用类型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/>
              <a:t>object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/>
              <a:t>string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r>
              <a:rPr lang="zh-CN" altLang="zh-CN" dirty="0" smtClean="0"/>
              <a:t>接口类型</a:t>
            </a:r>
            <a:endParaRPr lang="en-US" altLang="zh-CN" dirty="0" smtClean="0"/>
          </a:p>
          <a:p>
            <a:r>
              <a:rPr lang="zh-CN" altLang="zh-CN" dirty="0" smtClean="0"/>
              <a:t>数组类型</a:t>
            </a:r>
            <a:endParaRPr lang="en-US" altLang="zh-CN" dirty="0" smtClean="0"/>
          </a:p>
          <a:p>
            <a:r>
              <a:rPr lang="zh-CN" altLang="zh-CN" dirty="0" smtClean="0"/>
              <a:t>委托</a:t>
            </a:r>
            <a:r>
              <a:rPr lang="zh-CN" altLang="zh-CN" dirty="0"/>
              <a:t>类型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3.5.3  </a:t>
            </a:r>
            <a:r>
              <a:rPr lang="zh-CN" altLang="zh-CN" dirty="0"/>
              <a:t>装箱和拆箱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装箱和拆箱是实现值类型和引用类型相互转换的桥梁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装箱</a:t>
            </a:r>
            <a:r>
              <a:rPr lang="zh-CN" altLang="zh-CN" dirty="0"/>
              <a:t>的核心是把值类型转换为对象类型，也就是创建一个对象并把值赋给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拆</a:t>
            </a:r>
            <a:r>
              <a:rPr lang="zh-CN" altLang="zh-CN" dirty="0"/>
              <a:t>箱的核心是把对象类型转换为值类型，即把值从对象实例中复制</a:t>
            </a:r>
            <a:r>
              <a:rPr lang="zh-CN" altLang="zh-CN" dirty="0" smtClean="0"/>
              <a:t>出来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663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3.6  </a:t>
            </a:r>
            <a:r>
              <a:rPr lang="zh-CN" altLang="zh-CN" dirty="0"/>
              <a:t>运算符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表</a:t>
            </a:r>
            <a:r>
              <a:rPr lang="en-US" altLang="zh-CN" dirty="0"/>
              <a:t>3-4</a:t>
            </a:r>
            <a:r>
              <a:rPr lang="zh-CN" altLang="zh-CN" dirty="0"/>
              <a:t>总结了</a:t>
            </a:r>
            <a:r>
              <a:rPr lang="en-US" altLang="zh-CN" dirty="0"/>
              <a:t>C#</a:t>
            </a:r>
            <a:r>
              <a:rPr lang="zh-CN" altLang="zh-CN" dirty="0"/>
              <a:t>中常用的运算符，并按优先级从高到低的顺序列出。</a:t>
            </a:r>
          </a:p>
          <a:p>
            <a:r>
              <a:rPr lang="zh-CN" altLang="zh-CN" dirty="0"/>
              <a:t>表</a:t>
            </a:r>
            <a:r>
              <a:rPr lang="en-US" altLang="zh-CN" dirty="0"/>
              <a:t>3-4  </a:t>
            </a:r>
            <a:r>
              <a:rPr lang="zh-CN" altLang="zh-CN" dirty="0"/>
              <a:t>运算符对应表</a:t>
            </a:r>
          </a:p>
        </p:txBody>
      </p:sp>
    </p:spTree>
    <p:extLst>
      <p:ext uri="{BB962C8B-B14F-4D97-AF65-F5344CB8AC3E}">
        <p14:creationId xmlns:p14="http://schemas.microsoft.com/office/powerpoint/2010/main" val="22809326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3.7.1  </a:t>
            </a:r>
            <a:r>
              <a:rPr lang="zh-CN" altLang="zh-CN" dirty="0"/>
              <a:t>选择结构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zh-CN" dirty="0"/>
              <a:t>格式一</a:t>
            </a:r>
            <a:r>
              <a:rPr lang="zh-CN" altLang="zh-CN" dirty="0" smtClean="0"/>
              <a:t>：</a:t>
            </a:r>
            <a:r>
              <a:rPr lang="en-US" altLang="zh-CN" dirty="0" smtClean="0"/>
              <a:t>if </a:t>
            </a:r>
            <a:r>
              <a:rPr lang="en-US" altLang="zh-CN" dirty="0"/>
              <a:t>(</a:t>
            </a:r>
            <a:r>
              <a:rPr lang="zh-CN" altLang="zh-CN" dirty="0"/>
              <a:t>条件表达式</a:t>
            </a:r>
            <a:r>
              <a:rPr lang="en-US" altLang="zh-CN" dirty="0"/>
              <a:t>) { </a:t>
            </a:r>
            <a:r>
              <a:rPr lang="zh-CN" altLang="zh-CN" dirty="0"/>
              <a:t>语句序列 </a:t>
            </a:r>
            <a:r>
              <a:rPr lang="en-US" altLang="zh-CN" dirty="0" smtClean="0"/>
              <a:t>}</a:t>
            </a:r>
          </a:p>
          <a:p>
            <a:r>
              <a:rPr lang="zh-CN" altLang="zh-CN" dirty="0"/>
              <a:t>格式二：</a:t>
            </a:r>
          </a:p>
          <a:p>
            <a:pPr marL="0" indent="0">
              <a:buNone/>
            </a:pPr>
            <a:r>
              <a:rPr lang="en-US" altLang="zh-CN" dirty="0" smtClean="0"/>
              <a:t>    if </a:t>
            </a:r>
            <a:r>
              <a:rPr lang="en-US" altLang="zh-CN" dirty="0"/>
              <a:t>(</a:t>
            </a:r>
            <a:r>
              <a:rPr lang="zh-CN" altLang="zh-CN" dirty="0"/>
              <a:t>条件表达式</a:t>
            </a:r>
            <a:r>
              <a:rPr lang="en-US" altLang="zh-CN" dirty="0"/>
              <a:t>) { </a:t>
            </a:r>
            <a:r>
              <a:rPr lang="zh-CN" altLang="zh-CN" dirty="0"/>
              <a:t>语句序列</a:t>
            </a:r>
            <a:r>
              <a:rPr lang="en-US" altLang="zh-CN" dirty="0"/>
              <a:t>1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else </a:t>
            </a:r>
            <a:r>
              <a:rPr lang="en-US" altLang="zh-CN" dirty="0"/>
              <a:t>{ </a:t>
            </a:r>
            <a:r>
              <a:rPr lang="zh-CN" altLang="zh-CN" dirty="0"/>
              <a:t>语句序列</a:t>
            </a:r>
            <a:r>
              <a:rPr lang="en-US" altLang="zh-CN" dirty="0"/>
              <a:t>2 }</a:t>
            </a:r>
            <a:endParaRPr lang="zh-CN" altLang="zh-CN" dirty="0"/>
          </a:p>
          <a:p>
            <a:r>
              <a:rPr lang="zh-CN" altLang="zh-CN" b="1" dirty="0" smtClean="0">
                <a:solidFill>
                  <a:srgbClr val="FF0000"/>
                </a:solidFill>
              </a:rPr>
              <a:t>注意</a:t>
            </a:r>
            <a:r>
              <a:rPr lang="zh-CN" altLang="zh-CN" b="1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条件表达式在判断是否相等时一定要用</a:t>
            </a:r>
            <a:r>
              <a:rPr lang="zh-CN" altLang="zh-CN" dirty="0" smtClean="0"/>
              <a:t>“</a:t>
            </a:r>
            <a:r>
              <a:rPr lang="en-US" altLang="zh-CN" dirty="0" smtClean="0"/>
              <a:t>==</a:t>
            </a:r>
            <a:r>
              <a:rPr lang="zh-CN" altLang="zh-CN" dirty="0" smtClean="0"/>
              <a:t>”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106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3.7.1  </a:t>
            </a:r>
            <a:r>
              <a:rPr lang="zh-CN" altLang="zh-CN" dirty="0"/>
              <a:t>选择</a:t>
            </a:r>
            <a:r>
              <a:rPr lang="zh-CN" altLang="zh-CN" dirty="0" smtClean="0"/>
              <a:t>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续）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switch</a:t>
            </a:r>
            <a:r>
              <a:rPr lang="zh-CN" altLang="zh-CN" dirty="0" smtClean="0"/>
              <a:t>语句</a:t>
            </a:r>
            <a:r>
              <a:rPr lang="zh-CN" altLang="en-US" dirty="0" smtClean="0"/>
              <a:t>格式 ：</a:t>
            </a:r>
            <a:endParaRPr lang="en-US" altLang="zh-CN" dirty="0" smtClean="0"/>
          </a:p>
          <a:p>
            <a:r>
              <a:rPr lang="en-US" altLang="zh-CN" dirty="0"/>
              <a:t>switch (</a:t>
            </a:r>
            <a:r>
              <a:rPr lang="zh-CN" altLang="zh-CN" dirty="0"/>
              <a:t>控制表达式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case </a:t>
            </a:r>
            <a:r>
              <a:rPr lang="zh-CN" altLang="zh-CN" dirty="0"/>
              <a:t>常量</a:t>
            </a:r>
            <a:r>
              <a:rPr lang="en-US" altLang="zh-CN" dirty="0"/>
              <a:t>1: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语句序列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	case </a:t>
            </a:r>
            <a:r>
              <a:rPr lang="zh-CN" altLang="zh-CN" dirty="0"/>
              <a:t>常量</a:t>
            </a:r>
            <a:r>
              <a:rPr lang="en-US" altLang="zh-CN" dirty="0"/>
              <a:t>2: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语句序列</a:t>
            </a:r>
            <a:r>
              <a:rPr lang="en-US" altLang="zh-CN" dirty="0"/>
              <a:t>2</a:t>
            </a:r>
            <a:endParaRPr lang="zh-CN" altLang="zh-CN" dirty="0"/>
          </a:p>
          <a:p>
            <a:r>
              <a:rPr lang="en-US" altLang="zh-CN" dirty="0" smtClean="0"/>
              <a:t>        …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 </a:t>
            </a:r>
            <a:r>
              <a:rPr lang="en-US" altLang="zh-CN" dirty="0"/>
              <a:t>	default: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语句序列</a:t>
            </a:r>
            <a:r>
              <a:rPr lang="en-US" altLang="zh-CN" dirty="0"/>
              <a:t>n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5913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3-2  </a:t>
            </a:r>
            <a:r>
              <a:rPr lang="zh-CN" altLang="zh-CN" dirty="0"/>
              <a:t>运用</a:t>
            </a:r>
            <a:r>
              <a:rPr lang="en-US" altLang="zh-CN" dirty="0"/>
              <a:t>switch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本实例根据今天是星期几在页面上输出相应信息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Switch.aspx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14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3.7.2  </a:t>
            </a:r>
            <a:r>
              <a:rPr lang="zh-CN" altLang="zh-CN" dirty="0"/>
              <a:t>循环结构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while</a:t>
            </a:r>
            <a:r>
              <a:rPr lang="zh-CN" altLang="zh-CN" dirty="0" smtClean="0"/>
              <a:t>语句格式：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while </a:t>
            </a:r>
            <a:r>
              <a:rPr lang="en-US" altLang="zh-CN" dirty="0"/>
              <a:t>(</a:t>
            </a:r>
            <a:r>
              <a:rPr lang="zh-CN" altLang="zh-CN" dirty="0"/>
              <a:t>条件表达式</a:t>
            </a:r>
            <a:r>
              <a:rPr lang="en-US" altLang="zh-CN" dirty="0"/>
              <a:t>) { </a:t>
            </a:r>
            <a:r>
              <a:rPr lang="zh-CN" altLang="zh-CN" dirty="0"/>
              <a:t>语句序列 </a:t>
            </a: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0559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3-3  </a:t>
            </a:r>
            <a:r>
              <a:rPr lang="zh-CN" altLang="zh-CN" dirty="0"/>
              <a:t>运用</a:t>
            </a:r>
            <a:r>
              <a:rPr lang="en-US" altLang="zh-CN" dirty="0"/>
              <a:t>while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本实例在页面上的文本框中输入一个值</a:t>
            </a:r>
            <a:r>
              <a:rPr lang="en-US" altLang="zh-CN" i="1" dirty="0"/>
              <a:t>n</a:t>
            </a:r>
            <a:r>
              <a:rPr lang="zh-CN" altLang="zh-CN" dirty="0"/>
              <a:t>，单击“确定”按钮后计算</a:t>
            </a:r>
            <a:r>
              <a:rPr lang="en-US" altLang="zh-CN" dirty="0"/>
              <a:t>1+3+</a:t>
            </a:r>
            <a:r>
              <a:rPr lang="zh-CN" altLang="zh-CN" dirty="0"/>
              <a:t>…</a:t>
            </a:r>
            <a:r>
              <a:rPr lang="en-US" altLang="zh-CN" dirty="0"/>
              <a:t>+</a:t>
            </a:r>
            <a:r>
              <a:rPr lang="en-US" altLang="zh-CN" i="1" dirty="0"/>
              <a:t>n</a:t>
            </a:r>
            <a:r>
              <a:rPr lang="zh-CN" altLang="zh-CN" dirty="0"/>
              <a:t>，再在一个标签控件中输出计算值。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While.aspx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3794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3.7.2  </a:t>
            </a:r>
            <a:r>
              <a:rPr lang="zh-CN" altLang="zh-CN" dirty="0"/>
              <a:t>循环</a:t>
            </a:r>
            <a:r>
              <a:rPr lang="zh-CN" altLang="zh-CN" dirty="0" smtClean="0"/>
              <a:t>结构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do-while </a:t>
            </a:r>
            <a:r>
              <a:rPr lang="zh-CN" altLang="zh-CN" dirty="0" smtClean="0"/>
              <a:t>循环</a:t>
            </a:r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do </a:t>
            </a:r>
            <a:r>
              <a:rPr lang="en-US" altLang="zh-CN" dirty="0"/>
              <a:t>{ </a:t>
            </a:r>
            <a:r>
              <a:rPr lang="zh-CN" altLang="zh-CN" dirty="0" smtClean="0"/>
              <a:t>语句</a:t>
            </a:r>
            <a:r>
              <a:rPr lang="zh-CN" altLang="zh-CN" dirty="0"/>
              <a:t>序列 </a:t>
            </a: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while </a:t>
            </a:r>
            <a:r>
              <a:rPr lang="en-US" altLang="zh-CN" dirty="0"/>
              <a:t>(</a:t>
            </a:r>
            <a:r>
              <a:rPr lang="zh-CN" altLang="zh-CN" dirty="0"/>
              <a:t>条件表达式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for</a:t>
            </a:r>
            <a:r>
              <a:rPr lang="zh-CN" altLang="zh-CN" dirty="0" smtClean="0"/>
              <a:t>语句格式：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for </a:t>
            </a:r>
            <a:r>
              <a:rPr lang="en-US" altLang="zh-CN" dirty="0"/>
              <a:t>(</a:t>
            </a:r>
            <a:r>
              <a:rPr lang="zh-CN" altLang="zh-CN" dirty="0"/>
              <a:t>循环变量初始化</a:t>
            </a:r>
            <a:r>
              <a:rPr lang="en-US" altLang="zh-CN" dirty="0"/>
              <a:t>; </a:t>
            </a:r>
            <a:r>
              <a:rPr lang="zh-CN" altLang="zh-CN" dirty="0"/>
              <a:t>条件表达式</a:t>
            </a:r>
            <a:r>
              <a:rPr lang="en-US" altLang="zh-CN" dirty="0"/>
              <a:t>; </a:t>
            </a:r>
            <a:r>
              <a:rPr lang="zh-CN" altLang="zh-CN" dirty="0"/>
              <a:t>循环控制表达式</a:t>
            </a:r>
            <a:r>
              <a:rPr lang="en-US" altLang="zh-CN" dirty="0"/>
              <a:t>)  { </a:t>
            </a:r>
            <a:r>
              <a:rPr lang="zh-CN" altLang="zh-CN" dirty="0"/>
              <a:t>语句序列 </a:t>
            </a:r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080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 action="ppaction://hlinksldjump"/>
              </a:rPr>
              <a:t>3.1  C#</a:t>
            </a:r>
            <a:r>
              <a:rPr lang="zh-CN" altLang="zh-CN" dirty="0">
                <a:hlinkClick r:id="rId2" action="ppaction://hlinksldjump"/>
              </a:rPr>
              <a:t>概述</a:t>
            </a:r>
            <a:endParaRPr lang="zh-CN" altLang="zh-CN" dirty="0"/>
          </a:p>
          <a:p>
            <a:r>
              <a:rPr lang="en-US" altLang="zh-CN" dirty="0">
                <a:hlinkClick r:id="rId3" action="ppaction://hlinksldjump"/>
              </a:rPr>
              <a:t>3.2  .NET Framework</a:t>
            </a:r>
            <a:r>
              <a:rPr lang="zh-CN" altLang="zh-CN" dirty="0">
                <a:hlinkClick r:id="rId3" action="ppaction://hlinksldjump"/>
              </a:rPr>
              <a:t>命名空间</a:t>
            </a:r>
            <a:endParaRPr lang="zh-CN" altLang="zh-CN" dirty="0"/>
          </a:p>
          <a:p>
            <a:r>
              <a:rPr lang="en-US" altLang="zh-CN" dirty="0">
                <a:hlinkClick r:id="rId4" action="ppaction://hlinksldjump"/>
              </a:rPr>
              <a:t>3.3  </a:t>
            </a:r>
            <a:r>
              <a:rPr lang="zh-CN" altLang="zh-CN" dirty="0">
                <a:hlinkClick r:id="rId4" action="ppaction://hlinksldjump"/>
              </a:rPr>
              <a:t>编程规范</a:t>
            </a:r>
            <a:endParaRPr lang="zh-CN" altLang="zh-CN" dirty="0"/>
          </a:p>
          <a:p>
            <a:pPr lvl="1"/>
            <a:r>
              <a:rPr lang="en-US" altLang="zh-CN" dirty="0">
                <a:hlinkClick r:id="rId4" action="ppaction://hlinksldjump"/>
              </a:rPr>
              <a:t>3.3.1  </a:t>
            </a:r>
            <a:r>
              <a:rPr lang="zh-CN" altLang="zh-CN" dirty="0">
                <a:hlinkClick r:id="rId4" action="ppaction://hlinksldjump"/>
              </a:rPr>
              <a:t>程序注释</a:t>
            </a:r>
            <a:endParaRPr lang="zh-CN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3.3.2  </a:t>
            </a:r>
            <a:r>
              <a:rPr lang="zh-CN" altLang="zh-CN" dirty="0">
                <a:hlinkClick r:id="rId5" action="ppaction://hlinksldjump"/>
              </a:rPr>
              <a:t>命名规则</a:t>
            </a:r>
            <a:endParaRPr lang="zh-CN" altLang="zh-CN" dirty="0"/>
          </a:p>
          <a:p>
            <a:r>
              <a:rPr lang="en-US" altLang="zh-CN" dirty="0">
                <a:hlinkClick r:id="rId6" action="ppaction://hlinksldjump"/>
              </a:rPr>
              <a:t>3.4  </a:t>
            </a:r>
            <a:r>
              <a:rPr lang="zh-CN" altLang="zh-CN" dirty="0">
                <a:hlinkClick r:id="rId6" action="ppaction://hlinksldjump"/>
              </a:rPr>
              <a:t>常量与变量</a:t>
            </a:r>
            <a:endParaRPr lang="zh-CN" altLang="zh-CN" dirty="0"/>
          </a:p>
          <a:p>
            <a:pPr lvl="1"/>
            <a:r>
              <a:rPr lang="en-US" altLang="zh-CN" dirty="0">
                <a:hlinkClick r:id="rId6" action="ppaction://hlinksldjump"/>
              </a:rPr>
              <a:t>3.4.1  </a:t>
            </a:r>
            <a:r>
              <a:rPr lang="zh-CN" altLang="zh-CN" dirty="0">
                <a:hlinkClick r:id="rId6" action="ppaction://hlinksldjump"/>
              </a:rPr>
              <a:t>常量声明</a:t>
            </a:r>
            <a:endParaRPr lang="zh-CN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3.4.2  </a:t>
            </a:r>
            <a:r>
              <a:rPr lang="zh-CN" altLang="zh-CN" dirty="0">
                <a:hlinkClick r:id="rId7" action="ppaction://hlinksldjump"/>
              </a:rPr>
              <a:t>变量声明</a:t>
            </a:r>
            <a:endParaRPr lang="zh-CN" altLang="zh-CN" dirty="0"/>
          </a:p>
          <a:p>
            <a:pPr lvl="1"/>
            <a:r>
              <a:rPr lang="en-US" altLang="zh-CN" dirty="0">
                <a:hlinkClick r:id="rId8" action="ppaction://hlinksldjump"/>
              </a:rPr>
              <a:t>3.4.3  </a:t>
            </a:r>
            <a:r>
              <a:rPr lang="zh-CN" altLang="zh-CN" dirty="0">
                <a:hlinkClick r:id="rId8" action="ppaction://hlinksldjump"/>
              </a:rPr>
              <a:t>修饰符</a:t>
            </a:r>
            <a:endParaRPr lang="zh-CN" altLang="zh-CN" dirty="0"/>
          </a:p>
          <a:p>
            <a:pPr lvl="1"/>
            <a:r>
              <a:rPr lang="en-US" altLang="zh-CN" dirty="0">
                <a:hlinkClick r:id="rId9" action="ppaction://hlinksldjump"/>
              </a:rPr>
              <a:t>3.4.4  </a:t>
            </a:r>
            <a:r>
              <a:rPr lang="zh-CN" altLang="zh-CN" dirty="0">
                <a:hlinkClick r:id="rId9" action="ppaction://hlinksldjump"/>
              </a:rPr>
              <a:t>局部变量作用范围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3-4  </a:t>
            </a:r>
            <a:r>
              <a:rPr lang="zh-CN" altLang="zh-CN" dirty="0"/>
              <a:t>运用</a:t>
            </a:r>
            <a:r>
              <a:rPr lang="en-US" altLang="zh-CN" dirty="0"/>
              <a:t>for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本实例利用</a:t>
            </a:r>
            <a:r>
              <a:rPr lang="en-US" altLang="zh-CN" dirty="0"/>
              <a:t>for</a:t>
            </a:r>
            <a:r>
              <a:rPr lang="zh-CN" altLang="zh-CN" dirty="0"/>
              <a:t>语句在页面上输出三角形。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For.aspx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1752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3-5  </a:t>
            </a:r>
            <a:r>
              <a:rPr lang="zh-CN" altLang="zh-CN" dirty="0"/>
              <a:t>运用</a:t>
            </a:r>
            <a:r>
              <a:rPr lang="en-US" altLang="zh-CN" dirty="0" err="1"/>
              <a:t>foreach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r>
              <a:rPr lang="zh-CN" altLang="zh-CN" dirty="0"/>
              <a:t>语句常用于枚举数组、集合中的每个元素，并针对每个元素执行循环体内语句序列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本实例先给一个</a:t>
            </a:r>
            <a:r>
              <a:rPr lang="en-US" altLang="zh-CN" dirty="0" err="1"/>
              <a:t>strNames</a:t>
            </a:r>
            <a:r>
              <a:rPr lang="zh-CN" altLang="zh-CN" dirty="0"/>
              <a:t>数组赋值，再逐个输出数组元素。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Foreach.aspx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7574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3.7.3  </a:t>
            </a:r>
            <a:r>
              <a:rPr lang="zh-CN" altLang="zh-CN" dirty="0"/>
              <a:t>异常处理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异常的产生常由于触发了某个异常的条件，使得操作无法正常</a:t>
            </a:r>
            <a:r>
              <a:rPr lang="zh-CN" altLang="zh-CN" dirty="0" smtClean="0"/>
              <a:t>进行。</a:t>
            </a:r>
            <a:endParaRPr lang="en-US" altLang="zh-CN" dirty="0" smtClean="0"/>
          </a:p>
          <a:p>
            <a:r>
              <a:rPr lang="zh-CN" altLang="zh-CN" dirty="0" smtClean="0"/>
              <a:t>异常处理</a:t>
            </a:r>
            <a:r>
              <a:rPr lang="zh-CN" altLang="zh-CN" dirty="0"/>
              <a:t>能使程序更加健壮，容易让程序员对捕获的错误进行处理。</a:t>
            </a:r>
            <a:endParaRPr lang="en-US" altLang="zh-CN" dirty="0"/>
          </a:p>
          <a:p>
            <a:r>
              <a:rPr lang="zh-CN" altLang="zh-CN" dirty="0"/>
              <a:t>两种形式：</a:t>
            </a:r>
            <a:r>
              <a:rPr lang="en-US" altLang="zh-CN" dirty="0"/>
              <a:t>throw</a:t>
            </a:r>
            <a:r>
              <a:rPr lang="zh-CN" altLang="zh-CN" dirty="0"/>
              <a:t>语句和</a:t>
            </a:r>
            <a:r>
              <a:rPr lang="en-US" altLang="zh-CN" dirty="0"/>
              <a:t>try...catch...finally</a:t>
            </a:r>
            <a:r>
              <a:rPr lang="zh-CN" altLang="zh-CN" dirty="0"/>
              <a:t>结构。</a:t>
            </a:r>
          </a:p>
        </p:txBody>
      </p:sp>
    </p:spTree>
    <p:extLst>
      <p:ext uri="{BB962C8B-B14F-4D97-AF65-F5344CB8AC3E}">
        <p14:creationId xmlns:p14="http://schemas.microsoft.com/office/powerpoint/2010/main" val="30471421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3-6  </a:t>
            </a:r>
            <a:r>
              <a:rPr lang="zh-CN" altLang="zh-CN" dirty="0"/>
              <a:t>运用</a:t>
            </a:r>
            <a:r>
              <a:rPr lang="en-US" altLang="zh-CN" dirty="0"/>
              <a:t>throw</a:t>
            </a:r>
            <a:r>
              <a:rPr lang="zh-CN" altLang="zh-CN" dirty="0"/>
              <a:t>语句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本实例实现当除零操作时，抛出“除数不能为零！”的错误信息。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Throw.aspx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4684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3-7  </a:t>
            </a:r>
            <a:r>
              <a:rPr lang="zh-CN" altLang="zh-CN" dirty="0"/>
              <a:t>运用</a:t>
            </a:r>
            <a:r>
              <a:rPr lang="en-US" altLang="zh-CN" dirty="0"/>
              <a:t>try...catch...finally</a:t>
            </a:r>
            <a:r>
              <a:rPr lang="zh-CN" altLang="zh-CN" dirty="0"/>
              <a:t>结构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浏览</a:t>
            </a:r>
            <a:r>
              <a:rPr lang="en-US" altLang="zh-CN" dirty="0"/>
              <a:t>ExceptionNo.aspx</a:t>
            </a:r>
            <a:r>
              <a:rPr lang="zh-CN" altLang="zh-CN" dirty="0"/>
              <a:t>时因为将读取的文件块存放到</a:t>
            </a:r>
            <a:r>
              <a:rPr lang="en-US" altLang="zh-CN" dirty="0"/>
              <a:t>buffer</a:t>
            </a:r>
            <a:r>
              <a:rPr lang="zh-CN" altLang="zh-CN" dirty="0"/>
              <a:t>数组时超出了数组界限而给出系统报错</a:t>
            </a:r>
            <a:r>
              <a:rPr lang="zh-CN" altLang="zh-CN" dirty="0" smtClean="0"/>
              <a:t>信息。</a:t>
            </a:r>
            <a:endParaRPr lang="en-US" altLang="zh-CN" dirty="0" smtClean="0"/>
          </a:p>
          <a:p>
            <a:r>
              <a:rPr lang="en-US" altLang="zh-CN" dirty="0" err="1" smtClean="0"/>
              <a:t>Exception.aspx.cs</a:t>
            </a:r>
            <a:r>
              <a:rPr lang="zh-CN" altLang="zh-CN" dirty="0"/>
              <a:t>中包含了</a:t>
            </a:r>
            <a:r>
              <a:rPr lang="en-US" altLang="zh-CN" dirty="0"/>
              <a:t>try…catch…finally</a:t>
            </a:r>
            <a:r>
              <a:rPr lang="zh-CN" altLang="zh-CN" dirty="0" smtClean="0"/>
              <a:t>结构，浏览</a:t>
            </a:r>
            <a:r>
              <a:rPr lang="en-US" altLang="zh-CN" dirty="0"/>
              <a:t>Exception.aspx</a:t>
            </a:r>
            <a:r>
              <a:rPr lang="zh-CN" altLang="zh-CN" dirty="0"/>
              <a:t>时显示系统错误信息和开发人员定义的</a:t>
            </a:r>
            <a:r>
              <a:rPr lang="zh-CN" altLang="zh-CN" dirty="0" smtClean="0"/>
              <a:t>错误信息。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ExceptionNo.aspx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Exception.aspx</a:t>
            </a:r>
          </a:p>
        </p:txBody>
      </p:sp>
    </p:spTree>
    <p:extLst>
      <p:ext uri="{BB962C8B-B14F-4D97-AF65-F5344CB8AC3E}">
        <p14:creationId xmlns:p14="http://schemas.microsoft.com/office/powerpoint/2010/main" val="51420595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3.8.1  </a:t>
            </a:r>
            <a:r>
              <a:rPr lang="zh-CN" altLang="zh-CN" dirty="0"/>
              <a:t>类的常识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ASP.NET</a:t>
            </a:r>
            <a:r>
              <a:rPr lang="zh-CN" altLang="zh-CN" dirty="0" smtClean="0"/>
              <a:t>是</a:t>
            </a:r>
            <a:r>
              <a:rPr lang="zh-CN" altLang="zh-CN" dirty="0"/>
              <a:t>完全面向对象的，任何对象都由类</a:t>
            </a:r>
            <a:r>
              <a:rPr lang="zh-CN" altLang="zh-CN" dirty="0" smtClean="0"/>
              <a:t>生成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类就是一种模板，通过类的实际例子（实例）就能使用模板中定义的属性、方法等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封装性指的是将具体实现方法封闭起来，只向用户暴露属性、方法等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继承性指的是一个类可以继承另一个类的特征（属性、方法、事件等）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多态性</a:t>
            </a:r>
            <a:r>
              <a:rPr lang="zh-CN" altLang="zh-CN" dirty="0"/>
              <a:t>指的是具有继承关系的不同类拥有相同的方法名称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60116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3.8.1  </a:t>
            </a:r>
            <a:r>
              <a:rPr lang="zh-CN" altLang="zh-CN" dirty="0"/>
              <a:t>类的</a:t>
            </a:r>
            <a:r>
              <a:rPr lang="zh-CN" altLang="zh-CN" dirty="0" smtClean="0"/>
              <a:t>常识</a:t>
            </a:r>
            <a:r>
              <a:rPr lang="zh-CN" altLang="en-US" dirty="0" smtClean="0"/>
              <a:t>（续）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创建类的语法</a:t>
            </a:r>
            <a:r>
              <a:rPr lang="zh-CN" altLang="zh-CN" dirty="0" smtClean="0"/>
              <a:t>格式：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修饰符</a:t>
            </a:r>
            <a:r>
              <a:rPr lang="en-US" altLang="zh-CN" dirty="0" smtClean="0"/>
              <a:t> </a:t>
            </a:r>
            <a:r>
              <a:rPr lang="en-US" altLang="zh-CN" dirty="0"/>
              <a:t>class </a:t>
            </a:r>
            <a:r>
              <a:rPr lang="zh-CN" altLang="zh-CN" dirty="0"/>
              <a:t>类名 </a:t>
            </a:r>
            <a:r>
              <a:rPr lang="en-US" altLang="zh-CN" dirty="0"/>
              <a:t>{ ... </a:t>
            </a:r>
            <a:r>
              <a:rPr lang="en-US" altLang="zh-CN" dirty="0" smtClean="0"/>
              <a:t>}</a:t>
            </a:r>
          </a:p>
          <a:p>
            <a:r>
              <a:rPr lang="zh-CN" altLang="zh-CN" dirty="0"/>
              <a:t>类的常用修饰符主要有访问修饰符、</a:t>
            </a:r>
            <a:r>
              <a:rPr lang="en-US" altLang="zh-CN" dirty="0"/>
              <a:t>abstract</a:t>
            </a:r>
            <a:r>
              <a:rPr lang="zh-CN" altLang="zh-CN" dirty="0"/>
              <a:t>、</a:t>
            </a:r>
            <a:r>
              <a:rPr lang="en-US" altLang="zh-CN" dirty="0"/>
              <a:t>static</a:t>
            </a:r>
            <a:r>
              <a:rPr lang="zh-CN" altLang="zh-CN" dirty="0"/>
              <a:t>、</a:t>
            </a:r>
            <a:r>
              <a:rPr lang="en-US" altLang="zh-CN" dirty="0"/>
              <a:t>partial</a:t>
            </a:r>
            <a:r>
              <a:rPr lang="zh-CN" altLang="zh-CN" dirty="0"/>
              <a:t>、</a:t>
            </a:r>
            <a:r>
              <a:rPr lang="en-US" altLang="zh-CN" dirty="0"/>
              <a:t>sealed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96768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3.8.2  </a:t>
            </a:r>
            <a:r>
              <a:rPr lang="zh-CN" altLang="zh-CN" dirty="0"/>
              <a:t>属性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通过属性可以获取或改变类中私有字段的内容，这种方式充分地体现了封装</a:t>
            </a:r>
            <a:r>
              <a:rPr lang="zh-CN" altLang="zh-CN" dirty="0" smtClean="0"/>
              <a:t>性。</a:t>
            </a:r>
            <a:endParaRPr lang="en-US" altLang="zh-CN" dirty="0" smtClean="0"/>
          </a:p>
          <a:p>
            <a:r>
              <a:rPr lang="zh-CN" altLang="zh-CN" dirty="0" smtClean="0"/>
              <a:t>访问</a:t>
            </a:r>
            <a:r>
              <a:rPr lang="zh-CN" altLang="zh-CN" dirty="0"/>
              <a:t>器有</a:t>
            </a:r>
            <a:r>
              <a:rPr lang="en-US" altLang="zh-CN" dirty="0"/>
              <a:t>get</a:t>
            </a:r>
            <a:r>
              <a:rPr lang="zh-CN" altLang="zh-CN" dirty="0"/>
              <a:t>访问器和</a:t>
            </a:r>
            <a:r>
              <a:rPr lang="en-US" altLang="zh-CN" dirty="0"/>
              <a:t>set</a:t>
            </a:r>
            <a:r>
              <a:rPr lang="zh-CN" altLang="zh-CN" dirty="0"/>
              <a:t>访问器，分别用于获取和设置属性值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仅包含</a:t>
            </a:r>
            <a:r>
              <a:rPr lang="en-US" altLang="zh-CN" dirty="0"/>
              <a:t>get</a:t>
            </a:r>
            <a:r>
              <a:rPr lang="zh-CN" altLang="zh-CN" dirty="0"/>
              <a:t>访问器时，表示该属性是只读的。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2791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3-8  </a:t>
            </a:r>
            <a:r>
              <a:rPr lang="zh-CN" altLang="zh-CN" dirty="0"/>
              <a:t>定义</a:t>
            </a:r>
            <a:r>
              <a:rPr lang="en-US" altLang="zh-CN" dirty="0"/>
              <a:t>Account</a:t>
            </a:r>
            <a:r>
              <a:rPr lang="zh-CN" altLang="zh-CN" dirty="0"/>
              <a:t>类的属性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本实例定义</a:t>
            </a:r>
            <a:r>
              <a:rPr lang="en-US" altLang="zh-CN" dirty="0"/>
              <a:t>Account</a:t>
            </a:r>
            <a:r>
              <a:rPr lang="zh-CN" altLang="zh-CN" dirty="0"/>
              <a:t>类的三个属性：帐户编号（</a:t>
            </a:r>
            <a:r>
              <a:rPr lang="en-US" altLang="zh-CN" dirty="0"/>
              <a:t>ID</a:t>
            </a:r>
            <a:r>
              <a:rPr lang="zh-CN" altLang="zh-CN" dirty="0"/>
              <a:t>）、帐户所有者姓名（</a:t>
            </a:r>
            <a:r>
              <a:rPr lang="en-US" altLang="zh-CN" dirty="0"/>
              <a:t>Name</a:t>
            </a:r>
            <a:r>
              <a:rPr lang="zh-CN" altLang="zh-CN" dirty="0"/>
              <a:t>）、帐户金额（</a:t>
            </a:r>
            <a:r>
              <a:rPr lang="en-US" altLang="zh-CN" dirty="0"/>
              <a:t>Balance</a:t>
            </a:r>
            <a:r>
              <a:rPr lang="zh-CN" altLang="zh-CN" dirty="0"/>
              <a:t>）。</a:t>
            </a:r>
          </a:p>
          <a:p>
            <a:r>
              <a:rPr lang="zh-CN" altLang="zh-CN" dirty="0"/>
              <a:t>源程序：</a:t>
            </a:r>
            <a:r>
              <a:rPr lang="en-US" altLang="zh-CN" dirty="0" err="1"/>
              <a:t>Account.cs</a:t>
            </a:r>
            <a:r>
              <a:rPr lang="en-US" altLang="zh-CN" dirty="0"/>
              <a:t> </a:t>
            </a:r>
            <a:r>
              <a:rPr lang="zh-CN" altLang="zh-CN" dirty="0"/>
              <a:t>属性代码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32791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3.8.3  </a:t>
            </a:r>
            <a:r>
              <a:rPr lang="zh-CN" altLang="zh-CN" dirty="0"/>
              <a:t>构造函数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当使用</a:t>
            </a:r>
            <a:r>
              <a:rPr lang="en-US" altLang="zh-CN" dirty="0"/>
              <a:t>new</a:t>
            </a:r>
            <a:r>
              <a:rPr lang="zh-CN" altLang="zh-CN" dirty="0"/>
              <a:t>关键字实例化一个对象时，将调用对象的构造函数，所以说，在使用一个类时，最先执行的语句就是构造函数中的语句。每个类都有构造函数，如果没有定义构造函数，编译器会自动提供一个默认的构造函数。</a:t>
            </a:r>
          </a:p>
          <a:p>
            <a:r>
              <a:rPr lang="zh-CN" altLang="zh-CN" sz="3200" b="1" dirty="0">
                <a:solidFill>
                  <a:srgbClr val="FF0000"/>
                </a:solidFill>
              </a:rPr>
              <a:t>注意：</a:t>
            </a:r>
            <a:r>
              <a:rPr lang="zh-CN" altLang="zh-CN" dirty="0"/>
              <a:t>构造函数名与类名相同且总是</a:t>
            </a:r>
            <a:r>
              <a:rPr lang="en-US" altLang="zh-CN" dirty="0"/>
              <a:t>public</a:t>
            </a:r>
            <a:r>
              <a:rPr lang="zh-CN" altLang="zh-CN" dirty="0"/>
              <a:t>类型。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0620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 action="ppaction://hlinksldjump"/>
              </a:rPr>
              <a:t>3.5  </a:t>
            </a:r>
            <a:r>
              <a:rPr lang="zh-CN" altLang="zh-CN" dirty="0">
                <a:hlinkClick r:id="rId2" action="ppaction://hlinksldjump"/>
              </a:rPr>
              <a:t>数据类型</a:t>
            </a:r>
            <a:endParaRPr lang="zh-CN" altLang="zh-CN" dirty="0"/>
          </a:p>
          <a:p>
            <a:pPr lvl="1"/>
            <a:r>
              <a:rPr lang="en-US" altLang="zh-CN" dirty="0">
                <a:hlinkClick r:id="rId3" action="ppaction://hlinksldjump"/>
              </a:rPr>
              <a:t>3.5.1  </a:t>
            </a:r>
            <a:r>
              <a:rPr lang="zh-CN" altLang="zh-CN" dirty="0">
                <a:hlinkClick r:id="rId3" action="ppaction://hlinksldjump"/>
              </a:rPr>
              <a:t>值类型</a:t>
            </a:r>
            <a:endParaRPr lang="zh-CN" altLang="zh-CN" dirty="0"/>
          </a:p>
          <a:p>
            <a:pPr lvl="1"/>
            <a:r>
              <a:rPr lang="en-US" altLang="zh-CN" dirty="0">
                <a:hlinkClick r:id="rId4" action="ppaction://hlinksldjump"/>
              </a:rPr>
              <a:t>3.5.2  </a:t>
            </a:r>
            <a:r>
              <a:rPr lang="zh-CN" altLang="zh-CN" dirty="0">
                <a:hlinkClick r:id="rId4" action="ppaction://hlinksldjump"/>
              </a:rPr>
              <a:t>引用类型</a:t>
            </a:r>
            <a:endParaRPr lang="zh-CN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3.5.3  </a:t>
            </a:r>
            <a:r>
              <a:rPr lang="zh-CN" altLang="zh-CN" dirty="0">
                <a:hlinkClick r:id="rId5" action="ppaction://hlinksldjump"/>
              </a:rPr>
              <a:t>装箱和拆箱</a:t>
            </a:r>
            <a:endParaRPr lang="zh-CN" altLang="zh-CN" dirty="0"/>
          </a:p>
          <a:p>
            <a:r>
              <a:rPr lang="en-US" altLang="zh-CN" dirty="0">
                <a:hlinkClick r:id="rId6" action="ppaction://hlinksldjump"/>
              </a:rPr>
              <a:t>3.6  </a:t>
            </a:r>
            <a:r>
              <a:rPr lang="zh-CN" altLang="zh-CN" dirty="0">
                <a:hlinkClick r:id="rId6" action="ppaction://hlinksldjump"/>
              </a:rPr>
              <a:t>运算符</a:t>
            </a:r>
            <a:endParaRPr lang="zh-CN" altLang="zh-CN" dirty="0"/>
          </a:p>
          <a:p>
            <a:r>
              <a:rPr lang="en-US" altLang="zh-CN" dirty="0">
                <a:hlinkClick r:id="rId7" action="ppaction://hlinksldjump"/>
              </a:rPr>
              <a:t>3.7  </a:t>
            </a:r>
            <a:r>
              <a:rPr lang="zh-CN" altLang="zh-CN" dirty="0">
                <a:hlinkClick r:id="rId7" action="ppaction://hlinksldjump"/>
              </a:rPr>
              <a:t>流程控制</a:t>
            </a:r>
            <a:endParaRPr lang="zh-CN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3.7.1  </a:t>
            </a:r>
            <a:r>
              <a:rPr lang="zh-CN" altLang="zh-CN" dirty="0">
                <a:hlinkClick r:id="rId7" action="ppaction://hlinksldjump"/>
              </a:rPr>
              <a:t>选择结构</a:t>
            </a:r>
            <a:endParaRPr lang="zh-CN" altLang="zh-CN" dirty="0"/>
          </a:p>
          <a:p>
            <a:pPr lvl="1"/>
            <a:r>
              <a:rPr lang="en-US" altLang="zh-CN" dirty="0">
                <a:hlinkClick r:id="rId8" action="ppaction://hlinksldjump"/>
              </a:rPr>
              <a:t>3.7.2  </a:t>
            </a:r>
            <a:r>
              <a:rPr lang="zh-CN" altLang="zh-CN" dirty="0">
                <a:hlinkClick r:id="rId8" action="ppaction://hlinksldjump"/>
              </a:rPr>
              <a:t>循环结构</a:t>
            </a:r>
            <a:endParaRPr lang="zh-CN" altLang="zh-CN" dirty="0"/>
          </a:p>
          <a:p>
            <a:pPr lvl="1"/>
            <a:r>
              <a:rPr lang="en-US" altLang="zh-CN" dirty="0">
                <a:hlinkClick r:id="rId9" action="ppaction://hlinksldjump"/>
              </a:rPr>
              <a:t>3.7.3  </a:t>
            </a:r>
            <a:r>
              <a:rPr lang="zh-CN" altLang="zh-CN" dirty="0">
                <a:hlinkClick r:id="rId9" action="ppaction://hlinksldjump"/>
              </a:rPr>
              <a:t>异常处理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1417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3-9  </a:t>
            </a:r>
            <a:r>
              <a:rPr lang="zh-CN" altLang="zh-CN" dirty="0"/>
              <a:t>定义</a:t>
            </a:r>
            <a:r>
              <a:rPr lang="en-US" altLang="zh-CN" dirty="0"/>
              <a:t>Account</a:t>
            </a:r>
            <a:r>
              <a:rPr lang="zh-CN" altLang="zh-CN" dirty="0"/>
              <a:t>类的构造函数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本实例在银行帐户类</a:t>
            </a:r>
            <a:r>
              <a:rPr lang="en-US" altLang="zh-CN" dirty="0"/>
              <a:t>Account</a:t>
            </a:r>
            <a:r>
              <a:rPr lang="zh-CN" altLang="zh-CN" dirty="0"/>
              <a:t>中构建一个对应的构造函数。</a:t>
            </a:r>
          </a:p>
          <a:p>
            <a:r>
              <a:rPr lang="zh-CN" altLang="zh-CN" dirty="0"/>
              <a:t>源程序：</a:t>
            </a:r>
            <a:r>
              <a:rPr lang="en-US" altLang="zh-CN" dirty="0" err="1"/>
              <a:t>Account.cs</a:t>
            </a:r>
            <a:r>
              <a:rPr lang="en-US" altLang="zh-CN" dirty="0"/>
              <a:t> </a:t>
            </a:r>
            <a:r>
              <a:rPr lang="zh-CN" altLang="zh-CN" dirty="0"/>
              <a:t>构造函数代码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5160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构造函数常用于实例化类时将参数值带入对象中的</a:t>
            </a:r>
            <a:r>
              <a:rPr lang="zh-CN" altLang="zh-CN" dirty="0" smtClean="0"/>
              <a:t>情形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Account </a:t>
            </a:r>
            <a:r>
              <a:rPr lang="en-US" altLang="zh-CN" dirty="0" err="1"/>
              <a:t>account</a:t>
            </a:r>
            <a:r>
              <a:rPr lang="en-US" altLang="zh-CN" dirty="0"/>
              <a:t> = new Account("03401", "</a:t>
            </a:r>
            <a:r>
              <a:rPr lang="zh-CN" altLang="zh-CN" dirty="0"/>
              <a:t>李明</a:t>
            </a:r>
            <a:r>
              <a:rPr lang="en-US" altLang="zh-CN" dirty="0"/>
              <a:t>", 140</a:t>
            </a:r>
            <a:r>
              <a:rPr lang="en-US" altLang="zh-CN" dirty="0" smtClean="0"/>
              <a:t>);</a:t>
            </a:r>
            <a:r>
              <a:rPr lang="zh-CN" altLang="zh-CN" dirty="0" smtClean="0"/>
              <a:t>表示</a:t>
            </a:r>
            <a:r>
              <a:rPr lang="zh-CN" altLang="zh-CN" dirty="0"/>
              <a:t>将</a:t>
            </a:r>
            <a:r>
              <a:rPr lang="en-US" altLang="zh-CN" dirty="0"/>
              <a:t>"03401"</a:t>
            </a:r>
            <a:r>
              <a:rPr lang="zh-CN" altLang="zh-CN" dirty="0"/>
              <a:t>、</a:t>
            </a:r>
            <a:r>
              <a:rPr lang="en-US" altLang="zh-CN" dirty="0"/>
              <a:t>"</a:t>
            </a:r>
            <a:r>
              <a:rPr lang="zh-CN" altLang="zh-CN" dirty="0"/>
              <a:t>李明</a:t>
            </a:r>
            <a:r>
              <a:rPr lang="en-US" altLang="zh-CN" dirty="0"/>
              <a:t>"</a:t>
            </a:r>
            <a:r>
              <a:rPr lang="zh-CN" altLang="zh-CN" dirty="0"/>
              <a:t>、</a:t>
            </a:r>
            <a:r>
              <a:rPr lang="en-US" altLang="zh-CN" dirty="0"/>
              <a:t>140</a:t>
            </a:r>
            <a:r>
              <a:rPr lang="zh-CN" altLang="zh-CN" dirty="0"/>
              <a:t>等参数值分别传递给对象中的</a:t>
            </a:r>
            <a:r>
              <a:rPr lang="en-US" altLang="zh-CN" dirty="0"/>
              <a:t>_ID</a:t>
            </a:r>
            <a:r>
              <a:rPr lang="zh-CN" altLang="zh-CN" dirty="0"/>
              <a:t>、</a:t>
            </a:r>
            <a:r>
              <a:rPr lang="en-US" altLang="zh-CN" dirty="0"/>
              <a:t>_Name</a:t>
            </a:r>
            <a:r>
              <a:rPr lang="zh-CN" altLang="zh-CN" dirty="0"/>
              <a:t>、</a:t>
            </a:r>
            <a:r>
              <a:rPr lang="en-US" altLang="zh-CN" dirty="0"/>
              <a:t>_Balance</a:t>
            </a:r>
            <a:r>
              <a:rPr lang="zh-CN" altLang="zh-CN" dirty="0"/>
              <a:t>等私有字段。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435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3.8.4  </a:t>
            </a:r>
            <a:r>
              <a:rPr lang="zh-CN" altLang="zh-CN" dirty="0"/>
              <a:t>方法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方法反映了对象的行为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方法</a:t>
            </a:r>
            <a:r>
              <a:rPr lang="zh-CN" altLang="zh-CN" dirty="0"/>
              <a:t>的常用修饰符有访问修饰符、</a:t>
            </a:r>
            <a:r>
              <a:rPr lang="en-US" altLang="zh-CN" dirty="0"/>
              <a:t>void</a:t>
            </a:r>
            <a:r>
              <a:rPr lang="zh-CN" altLang="zh-CN" dirty="0"/>
              <a:t>等。其中，</a:t>
            </a:r>
            <a:r>
              <a:rPr lang="en-US" altLang="zh-CN" dirty="0"/>
              <a:t>void</a:t>
            </a:r>
            <a:r>
              <a:rPr lang="zh-CN" altLang="zh-CN" dirty="0"/>
              <a:t>修饰符指定的方法不返回值。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8018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3-10  </a:t>
            </a:r>
            <a:r>
              <a:rPr lang="zh-CN" altLang="zh-CN" dirty="0"/>
              <a:t>定义</a:t>
            </a:r>
            <a:r>
              <a:rPr lang="en-US" altLang="zh-CN" dirty="0"/>
              <a:t>Account</a:t>
            </a:r>
            <a:r>
              <a:rPr lang="zh-CN" altLang="zh-CN" dirty="0"/>
              <a:t>类的存款和取款方法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存款方法先检查存款的金额是否大于</a:t>
            </a:r>
            <a:r>
              <a:rPr lang="en-US" altLang="zh-CN" dirty="0"/>
              <a:t>0</a:t>
            </a:r>
            <a:r>
              <a:rPr lang="zh-CN" altLang="zh-CN" dirty="0"/>
              <a:t>，若大于</a:t>
            </a:r>
            <a:r>
              <a:rPr lang="en-US" altLang="zh-CN" dirty="0"/>
              <a:t>0</a:t>
            </a:r>
            <a:r>
              <a:rPr lang="zh-CN" altLang="zh-CN" dirty="0"/>
              <a:t>则将原帐户金额与存款金额相加保存为新的帐户金额，否则抛出异常信息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取款</a:t>
            </a:r>
            <a:r>
              <a:rPr lang="zh-CN" altLang="zh-CN" dirty="0"/>
              <a:t>方法先检查取款金额是否小于原帐户金额，若是则将原帐户金额减去取款金额，再保存为新的帐户金额，否则抛出异常。</a:t>
            </a:r>
          </a:p>
          <a:p>
            <a:r>
              <a:rPr lang="zh-CN" altLang="zh-CN" dirty="0"/>
              <a:t>源程序：</a:t>
            </a:r>
            <a:r>
              <a:rPr lang="en-US" altLang="zh-CN" dirty="0" err="1"/>
              <a:t>Account.cs</a:t>
            </a:r>
            <a:r>
              <a:rPr lang="zh-CN" altLang="zh-CN" dirty="0"/>
              <a:t>方法代码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8006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3-11  </a:t>
            </a:r>
            <a:r>
              <a:rPr lang="zh-CN" altLang="zh-CN" dirty="0"/>
              <a:t>结合</a:t>
            </a:r>
            <a:r>
              <a:rPr lang="en-US" altLang="zh-CN" dirty="0"/>
              <a:t>Account</a:t>
            </a:r>
            <a:r>
              <a:rPr lang="zh-CN" altLang="zh-CN" dirty="0"/>
              <a:t>类和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页面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源程序：</a:t>
            </a:r>
            <a:r>
              <a:rPr lang="en-US" altLang="zh-CN" dirty="0"/>
              <a:t>AccountPage.aspx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572539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CN" dirty="0"/>
              <a:t>new Account("03401", "</a:t>
            </a:r>
            <a:r>
              <a:rPr lang="zh-CN" altLang="zh-CN" dirty="0"/>
              <a:t>李明</a:t>
            </a:r>
            <a:r>
              <a:rPr lang="en-US" altLang="zh-CN" dirty="0"/>
              <a:t>", 200)</a:t>
            </a:r>
            <a:r>
              <a:rPr lang="zh-CN" altLang="zh-CN" dirty="0"/>
              <a:t>调用</a:t>
            </a:r>
            <a:r>
              <a:rPr lang="en-US" altLang="zh-CN" dirty="0"/>
              <a:t>Account()</a:t>
            </a:r>
            <a:r>
              <a:rPr lang="zh-CN" altLang="zh-CN" dirty="0"/>
              <a:t>构造函数创建实例对象。</a:t>
            </a:r>
          </a:p>
          <a:p>
            <a:r>
              <a:rPr lang="en-US" altLang="zh-CN" dirty="0" err="1"/>
              <a:t>account.Balance.ToString</a:t>
            </a:r>
            <a:r>
              <a:rPr lang="en-US" altLang="zh-CN" dirty="0"/>
              <a:t>()</a:t>
            </a:r>
            <a:r>
              <a:rPr lang="zh-CN" altLang="zh-CN" dirty="0"/>
              <a:t>获取</a:t>
            </a:r>
            <a:r>
              <a:rPr lang="en-US" altLang="zh-CN" dirty="0"/>
              <a:t>account</a:t>
            </a:r>
            <a:r>
              <a:rPr lang="zh-CN" altLang="zh-CN" dirty="0"/>
              <a:t>对象的</a:t>
            </a:r>
            <a:r>
              <a:rPr lang="en-US" altLang="zh-CN" dirty="0"/>
              <a:t>Balance</a:t>
            </a:r>
            <a:r>
              <a:rPr lang="zh-CN" altLang="zh-CN" dirty="0"/>
              <a:t>属性值，并转化为</a:t>
            </a:r>
            <a:r>
              <a:rPr lang="en-US" altLang="zh-CN" dirty="0"/>
              <a:t>string</a:t>
            </a:r>
            <a:r>
              <a:rPr lang="zh-CN" altLang="zh-CN" dirty="0"/>
              <a:t>类型数据。</a:t>
            </a:r>
          </a:p>
          <a:p>
            <a:r>
              <a:rPr lang="en-US" altLang="zh-CN" dirty="0" err="1"/>
              <a:t>account.Deposit</a:t>
            </a:r>
            <a:r>
              <a:rPr lang="en-US" altLang="zh-CN" dirty="0"/>
              <a:t>(100)</a:t>
            </a:r>
            <a:r>
              <a:rPr lang="zh-CN" altLang="zh-CN" dirty="0"/>
              <a:t>表示调用</a:t>
            </a:r>
            <a:r>
              <a:rPr lang="en-US" altLang="zh-CN" dirty="0"/>
              <a:t>account</a:t>
            </a:r>
            <a:r>
              <a:rPr lang="zh-CN" altLang="zh-CN" dirty="0"/>
              <a:t>对象的</a:t>
            </a:r>
            <a:r>
              <a:rPr lang="en-US" altLang="zh-CN" dirty="0"/>
              <a:t>Deposit()</a:t>
            </a:r>
            <a:r>
              <a:rPr lang="zh-CN" altLang="zh-CN" dirty="0"/>
              <a:t>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578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3.8.5  </a:t>
            </a:r>
            <a:r>
              <a:rPr lang="zh-CN" altLang="zh-CN" dirty="0"/>
              <a:t>事件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事件是一种用于类和类之间传递消息或触发新的行为的编程方式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事件的声明通过委托来实现。先定义委托，再用委托定义事件，触发事件的过程实质是调用委托。事件声明语法格式如下：</a:t>
            </a:r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delegate void </a:t>
            </a:r>
            <a:r>
              <a:rPr lang="en-US" altLang="zh-CN" dirty="0" err="1"/>
              <a:t>EventHandler</a:t>
            </a:r>
            <a:r>
              <a:rPr lang="en-US" altLang="zh-CN" dirty="0"/>
              <a:t>(object sender, </a:t>
            </a:r>
            <a:r>
              <a:rPr lang="en-US" altLang="zh-CN" dirty="0" err="1"/>
              <a:t>EventArgs</a:t>
            </a:r>
            <a:r>
              <a:rPr lang="en-US" altLang="zh-CN" dirty="0"/>
              <a:t> e);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event </a:t>
            </a:r>
            <a:r>
              <a:rPr lang="en-US" altLang="zh-CN" dirty="0" err="1"/>
              <a:t>EventHandler</a:t>
            </a:r>
            <a:r>
              <a:rPr lang="en-US" altLang="zh-CN" dirty="0"/>
              <a:t> </a:t>
            </a:r>
            <a:r>
              <a:rPr lang="en-US" altLang="zh-CN" dirty="0" err="1" smtClean="0"/>
              <a:t>MyEvent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946533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3-12  </a:t>
            </a:r>
            <a:r>
              <a:rPr lang="zh-CN" altLang="zh-CN" dirty="0"/>
              <a:t>在</a:t>
            </a:r>
            <a:r>
              <a:rPr lang="en-US" altLang="zh-CN" dirty="0" err="1"/>
              <a:t>AccountEvent</a:t>
            </a:r>
            <a:r>
              <a:rPr lang="zh-CN" altLang="zh-CN" dirty="0"/>
              <a:t>类中增加帐户金额不足事件并运用事件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本</a:t>
            </a:r>
            <a:r>
              <a:rPr lang="zh-CN" altLang="zh-CN" dirty="0"/>
              <a:t>实例在</a:t>
            </a:r>
            <a:r>
              <a:rPr lang="en-US" altLang="zh-CN" dirty="0"/>
              <a:t>Account</a:t>
            </a:r>
            <a:r>
              <a:rPr lang="zh-CN" altLang="zh-CN" dirty="0"/>
              <a:t>类基础上新建一个</a:t>
            </a:r>
            <a:r>
              <a:rPr lang="en-US" altLang="zh-CN" dirty="0" err="1"/>
              <a:t>AccountEvent</a:t>
            </a:r>
            <a:r>
              <a:rPr lang="zh-CN" altLang="zh-CN" dirty="0"/>
              <a:t>类，定义的帐户金额不足事件</a:t>
            </a:r>
            <a:r>
              <a:rPr lang="en-US" altLang="zh-CN" dirty="0"/>
              <a:t>Overdraw</a:t>
            </a:r>
            <a:r>
              <a:rPr lang="zh-CN" altLang="zh-CN" dirty="0"/>
              <a:t>将在取款时帐户金额不足的情况下被触发。</a:t>
            </a:r>
          </a:p>
          <a:p>
            <a:r>
              <a:rPr lang="zh-CN" altLang="zh-CN" dirty="0"/>
              <a:t>源程序：</a:t>
            </a:r>
            <a:r>
              <a:rPr lang="en-US" altLang="zh-CN" dirty="0" err="1"/>
              <a:t>AccountEvent.cs</a:t>
            </a:r>
            <a:r>
              <a:rPr lang="zh-CN" altLang="zh-CN" dirty="0"/>
              <a:t>中</a:t>
            </a:r>
            <a:r>
              <a:rPr lang="en-US" altLang="zh-CN" dirty="0"/>
              <a:t>Overdraw</a:t>
            </a:r>
            <a:r>
              <a:rPr lang="zh-CN" altLang="zh-CN" dirty="0"/>
              <a:t>事件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r>
              <a:rPr lang="zh-CN" altLang="zh-CN" dirty="0"/>
              <a:t>源程序</a:t>
            </a:r>
            <a:r>
              <a:rPr lang="zh-CN" altLang="zh-CN" dirty="0" smtClean="0"/>
              <a:t>：</a:t>
            </a:r>
            <a:r>
              <a:rPr lang="en-US" altLang="zh-CN" dirty="0" err="1" smtClean="0"/>
              <a:t>AccountEvent.cs</a:t>
            </a:r>
            <a:r>
              <a:rPr lang="zh-CN" altLang="zh-CN" dirty="0"/>
              <a:t>中</a:t>
            </a:r>
            <a:r>
              <a:rPr lang="en-US" altLang="zh-CN" dirty="0"/>
              <a:t>Acquire()</a:t>
            </a:r>
            <a:r>
              <a:rPr lang="zh-CN" altLang="zh-CN" dirty="0"/>
              <a:t>方法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AccountEventPage.aspx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603971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事件应用归纳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在类中定义</a:t>
            </a:r>
            <a:r>
              <a:rPr lang="zh-CN" altLang="en-US" dirty="0" smtClean="0"/>
              <a:t>事件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在类的某个方法中增加事件触发</a:t>
            </a:r>
            <a:r>
              <a:rPr lang="zh-CN" altLang="en-US" dirty="0" smtClean="0"/>
              <a:t>点。</a:t>
            </a:r>
            <a:endParaRPr lang="zh-CN" altLang="en-US" dirty="0"/>
          </a:p>
          <a:p>
            <a:r>
              <a:rPr lang="zh-CN" altLang="en-US" dirty="0"/>
              <a:t>在类的实例对象中注册</a:t>
            </a:r>
            <a:r>
              <a:rPr lang="zh-CN" altLang="en-US" dirty="0" smtClean="0"/>
              <a:t>事件。</a:t>
            </a:r>
            <a:endParaRPr lang="zh-CN" altLang="en-US" dirty="0"/>
          </a:p>
          <a:p>
            <a:r>
              <a:rPr lang="zh-CN" altLang="en-US" dirty="0"/>
              <a:t>编写</a:t>
            </a:r>
            <a:r>
              <a:rPr lang="zh-CN" altLang="en-US" dirty="0" smtClean="0"/>
              <a:t>事件被触发后执行的方法代码。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0822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3.8.6  </a:t>
            </a:r>
            <a:r>
              <a:rPr lang="zh-CN" altLang="zh-CN" dirty="0"/>
              <a:t>继承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继承可以重用现有类的数据和行为，并扩展新的功能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继承</a:t>
            </a:r>
            <a:r>
              <a:rPr lang="zh-CN" altLang="zh-CN" dirty="0"/>
              <a:t>以基类为基础，通过向基类添加成员创建派生类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通常</a:t>
            </a:r>
            <a:r>
              <a:rPr lang="zh-CN" altLang="zh-CN" dirty="0"/>
              <a:t>基类又称为超类或父类，派生类又称为子类。</a:t>
            </a:r>
          </a:p>
        </p:txBody>
      </p:sp>
    </p:spTree>
    <p:extLst>
      <p:ext uri="{BB962C8B-B14F-4D97-AF65-F5344CB8AC3E}">
        <p14:creationId xmlns:p14="http://schemas.microsoft.com/office/powerpoint/2010/main" val="36288832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 action="ppaction://hlinksldjump"/>
              </a:rPr>
              <a:t>3.8  </a:t>
            </a:r>
            <a:r>
              <a:rPr lang="zh-CN" altLang="zh-CN" dirty="0">
                <a:hlinkClick r:id="rId2" action="ppaction://hlinksldjump"/>
              </a:rPr>
              <a:t>自定义</a:t>
            </a:r>
            <a:r>
              <a:rPr lang="en-US" altLang="zh-CN" dirty="0" smtClean="0">
                <a:hlinkClick r:id="rId2" action="ppaction://hlinksldjump"/>
              </a:rPr>
              <a:t>ASP.NET</a:t>
            </a:r>
            <a:r>
              <a:rPr lang="zh-CN" altLang="zh-CN" dirty="0" smtClean="0">
                <a:hlinkClick r:id="rId2" action="ppaction://hlinksldjump"/>
              </a:rPr>
              <a:t>类</a:t>
            </a:r>
            <a:endParaRPr lang="zh-CN" altLang="zh-CN" dirty="0"/>
          </a:p>
          <a:p>
            <a:pPr lvl="1"/>
            <a:r>
              <a:rPr lang="en-US" altLang="zh-CN" dirty="0">
                <a:hlinkClick r:id="rId2" action="ppaction://hlinksldjump"/>
              </a:rPr>
              <a:t>3.8.1  </a:t>
            </a:r>
            <a:r>
              <a:rPr lang="zh-CN" altLang="zh-CN" dirty="0">
                <a:hlinkClick r:id="rId2" action="ppaction://hlinksldjump"/>
              </a:rPr>
              <a:t>类的常识</a:t>
            </a:r>
            <a:endParaRPr lang="zh-CN" altLang="zh-CN" dirty="0"/>
          </a:p>
          <a:p>
            <a:pPr lvl="1"/>
            <a:r>
              <a:rPr lang="en-US" altLang="zh-CN" dirty="0">
                <a:hlinkClick r:id="rId3" action="ppaction://hlinksldjump"/>
              </a:rPr>
              <a:t>3.8.2  </a:t>
            </a:r>
            <a:r>
              <a:rPr lang="zh-CN" altLang="zh-CN" dirty="0">
                <a:hlinkClick r:id="rId3" action="ppaction://hlinksldjump"/>
              </a:rPr>
              <a:t>属性</a:t>
            </a:r>
            <a:endParaRPr lang="zh-CN" altLang="zh-CN" dirty="0"/>
          </a:p>
          <a:p>
            <a:pPr lvl="1"/>
            <a:r>
              <a:rPr lang="en-US" altLang="zh-CN" dirty="0">
                <a:hlinkClick r:id="rId4" action="ppaction://hlinksldjump"/>
              </a:rPr>
              <a:t>3.8.3  </a:t>
            </a:r>
            <a:r>
              <a:rPr lang="zh-CN" altLang="zh-CN" dirty="0">
                <a:hlinkClick r:id="rId4" action="ppaction://hlinksldjump"/>
              </a:rPr>
              <a:t>构造函数</a:t>
            </a:r>
            <a:endParaRPr lang="zh-CN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3.8.4  </a:t>
            </a:r>
            <a:r>
              <a:rPr lang="zh-CN" altLang="zh-CN" dirty="0">
                <a:hlinkClick r:id="rId5" action="ppaction://hlinksldjump"/>
              </a:rPr>
              <a:t>方法</a:t>
            </a:r>
            <a:endParaRPr lang="zh-CN" altLang="zh-CN" dirty="0"/>
          </a:p>
          <a:p>
            <a:pPr lvl="1"/>
            <a:r>
              <a:rPr lang="en-US" altLang="zh-CN" dirty="0">
                <a:hlinkClick r:id="rId6" action="ppaction://hlinksldjump"/>
              </a:rPr>
              <a:t>3.8.5  </a:t>
            </a:r>
            <a:r>
              <a:rPr lang="zh-CN" altLang="zh-CN" dirty="0">
                <a:hlinkClick r:id="rId6" action="ppaction://hlinksldjump"/>
              </a:rPr>
              <a:t>事件</a:t>
            </a:r>
            <a:endParaRPr lang="zh-CN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3.8.6  </a:t>
            </a:r>
            <a:r>
              <a:rPr lang="zh-CN" altLang="zh-CN" dirty="0">
                <a:hlinkClick r:id="rId7" action="ppaction://hlinksldjump"/>
              </a:rPr>
              <a:t>继承</a:t>
            </a:r>
            <a:endParaRPr lang="zh-CN" altLang="zh-CN" dirty="0"/>
          </a:p>
          <a:p>
            <a:r>
              <a:rPr lang="en-US" altLang="zh-CN" dirty="0">
                <a:hlinkClick r:id="rId8" action="ppaction://hlinksldjump"/>
              </a:rPr>
              <a:t>3.9  </a:t>
            </a:r>
            <a:r>
              <a:rPr lang="en-US" altLang="zh-CN" dirty="0" smtClean="0">
                <a:hlinkClick r:id="rId8" action="ppaction://hlinksldjump"/>
              </a:rPr>
              <a:t>ASP.NET</a:t>
            </a:r>
            <a:r>
              <a:rPr lang="zh-CN" altLang="zh-CN" dirty="0" smtClean="0">
                <a:hlinkClick r:id="rId8" action="ppaction://hlinksldjump"/>
              </a:rPr>
              <a:t>页面</a:t>
            </a:r>
            <a:r>
              <a:rPr lang="zh-CN" altLang="zh-CN" dirty="0">
                <a:hlinkClick r:id="rId8" action="ppaction://hlinksldjump"/>
              </a:rPr>
              <a:t>调试</a:t>
            </a:r>
            <a:endParaRPr lang="zh-CN" altLang="zh-CN" dirty="0"/>
          </a:p>
          <a:p>
            <a:r>
              <a:rPr lang="en-US" altLang="zh-CN" dirty="0">
                <a:hlinkClick r:id="rId9" action="ppaction://hlinksldjump"/>
              </a:rPr>
              <a:t>3.10  </a:t>
            </a:r>
            <a:r>
              <a:rPr lang="zh-CN" altLang="zh-CN" dirty="0">
                <a:hlinkClick r:id="rId9" action="ppaction://hlinksldjump"/>
              </a:rPr>
              <a:t>小结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770342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实例</a:t>
            </a:r>
            <a:r>
              <a:rPr lang="en-US" altLang="zh-CN" b="1" dirty="0"/>
              <a:t>3-13  </a:t>
            </a:r>
            <a:r>
              <a:rPr lang="zh-CN" altLang="zh-CN" b="1" dirty="0"/>
              <a:t>实现继承类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本实例建立的</a:t>
            </a:r>
            <a:r>
              <a:rPr lang="en-US" altLang="zh-CN" dirty="0" err="1"/>
              <a:t>EnterpriseAccount</a:t>
            </a:r>
            <a:r>
              <a:rPr lang="zh-CN" altLang="zh-CN" dirty="0"/>
              <a:t>类在继承</a:t>
            </a:r>
            <a:r>
              <a:rPr lang="en-US" altLang="zh-CN" dirty="0"/>
              <a:t>Account</a:t>
            </a:r>
            <a:r>
              <a:rPr lang="zh-CN" altLang="zh-CN" dirty="0"/>
              <a:t>类的基础上增加了</a:t>
            </a:r>
            <a:r>
              <a:rPr lang="en-US" altLang="zh-CN" dirty="0"/>
              <a:t>Type</a:t>
            </a:r>
            <a:r>
              <a:rPr lang="zh-CN" altLang="zh-CN" dirty="0"/>
              <a:t>属性。</a:t>
            </a:r>
          </a:p>
          <a:p>
            <a:r>
              <a:rPr lang="zh-CN" altLang="zh-CN" dirty="0"/>
              <a:t>源程序：</a:t>
            </a:r>
            <a:r>
              <a:rPr lang="en-US" altLang="zh-CN" dirty="0" err="1"/>
              <a:t>EnterpriseAccount.cs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285530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3.9  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页面</a:t>
            </a:r>
            <a:r>
              <a:rPr lang="zh-CN" altLang="zh-CN" dirty="0"/>
              <a:t>调试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可以</a:t>
            </a:r>
            <a:r>
              <a:rPr lang="zh-CN" altLang="zh-CN" dirty="0"/>
              <a:t>说，不会调试的人永远不会编程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通过</a:t>
            </a:r>
            <a:r>
              <a:rPr lang="zh-CN" altLang="zh-CN" dirty="0"/>
              <a:t>程序调试，可以检查代码并验证它们是否能够正常地</a:t>
            </a:r>
            <a:r>
              <a:rPr lang="zh-CN" altLang="zh-CN" dirty="0" smtClean="0"/>
              <a:t>运行。</a:t>
            </a:r>
            <a:r>
              <a:rPr lang="zh-CN" altLang="zh-CN" dirty="0"/>
              <a:t>对于正确执行的程序，使用调试功能还能真正地理解程序的运行过程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要对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网站</a:t>
            </a:r>
            <a:r>
              <a:rPr lang="zh-CN" altLang="zh-CN" dirty="0"/>
              <a:t>启用调试，必须将</a:t>
            </a:r>
            <a:r>
              <a:rPr lang="en-US" altLang="zh-CN" dirty="0"/>
              <a:t>Web</a:t>
            </a:r>
            <a:r>
              <a:rPr lang="zh-CN" altLang="zh-CN" dirty="0"/>
              <a:t>应用程序配置成调试模式，这需要配置</a:t>
            </a:r>
            <a:r>
              <a:rPr lang="en-US" altLang="zh-CN" dirty="0" err="1"/>
              <a:t>Web.config</a:t>
            </a:r>
            <a:r>
              <a:rPr lang="zh-CN" altLang="zh-CN" dirty="0"/>
              <a:t>文件中</a:t>
            </a:r>
            <a:r>
              <a:rPr lang="en-US" altLang="zh-CN" dirty="0"/>
              <a:t>&lt;</a:t>
            </a:r>
            <a:r>
              <a:rPr lang="en-US" altLang="zh-CN" dirty="0" err="1"/>
              <a:t>system.web</a:t>
            </a:r>
            <a:r>
              <a:rPr lang="en-US" altLang="zh-CN" dirty="0"/>
              <a:t>&gt;</a:t>
            </a:r>
            <a:r>
              <a:rPr lang="zh-CN" altLang="zh-CN" dirty="0"/>
              <a:t>元素的子元素</a:t>
            </a:r>
            <a:r>
              <a:rPr lang="en-US" altLang="zh-CN" dirty="0"/>
              <a:t>&lt;compilation&gt;</a:t>
            </a:r>
            <a:r>
              <a:rPr lang="zh-CN" altLang="zh-CN" dirty="0"/>
              <a:t>，示例代码如下：</a:t>
            </a:r>
          </a:p>
          <a:p>
            <a:pPr marL="0" indent="0">
              <a:buNone/>
            </a:pPr>
            <a:r>
              <a:rPr lang="en-US" altLang="zh-CN" sz="2400" dirty="0" smtClean="0"/>
              <a:t>  &lt;</a:t>
            </a:r>
            <a:r>
              <a:rPr lang="en-US" altLang="zh-CN" sz="2400" dirty="0"/>
              <a:t>compilation debug="true" </a:t>
            </a:r>
            <a:r>
              <a:rPr lang="en-US" altLang="zh-CN" sz="2400" dirty="0" err="1"/>
              <a:t>targetFramework</a:t>
            </a:r>
            <a:r>
              <a:rPr lang="en-US" altLang="zh-CN" sz="2400" dirty="0"/>
              <a:t>="4.6.1"&gt;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53050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3.9  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页面调试</a:t>
            </a:r>
            <a:r>
              <a:rPr lang="zh-CN" altLang="en-US" dirty="0" smtClean="0"/>
              <a:t>（续）</a:t>
            </a:r>
            <a:endParaRPr lang="zh-CN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断点设置是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页面</a:t>
            </a:r>
            <a:r>
              <a:rPr lang="zh-CN" altLang="zh-CN" dirty="0"/>
              <a:t>调试中最常用的操作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zh-CN" altLang="zh-CN" dirty="0"/>
              <a:t>断点，可以通知调试器在某个特定点上暂时挂起程序的执行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中断模式下，可以检查变量的状态，还可以更改变量以便人为地控制程序的执行过程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具体</a:t>
            </a:r>
            <a:r>
              <a:rPr lang="zh-CN" altLang="zh-CN" dirty="0"/>
              <a:t>操作时，右击需要设置断点的语句，在弹出的快捷菜单中选择“断点”→“插入断点”命令即可在该语句处设置断点。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1428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3.9  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页面</a:t>
            </a:r>
            <a:r>
              <a:rPr lang="zh-CN" altLang="zh-CN" dirty="0"/>
              <a:t>调试</a:t>
            </a:r>
            <a:r>
              <a:rPr lang="zh-CN" altLang="en-US" dirty="0"/>
              <a:t>（续）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F5</a:t>
            </a:r>
            <a:r>
              <a:rPr lang="zh-CN" altLang="zh-CN" dirty="0" smtClean="0"/>
              <a:t>键启动</a:t>
            </a:r>
            <a:r>
              <a:rPr lang="zh-CN" altLang="zh-CN" dirty="0"/>
              <a:t>调试过程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“局部变量”</a:t>
            </a:r>
            <a:r>
              <a:rPr lang="zh-CN" altLang="zh-CN" dirty="0"/>
              <a:t>窗口用于显示当前变量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“监视”</a:t>
            </a:r>
            <a:r>
              <a:rPr lang="zh-CN" altLang="zh-CN" dirty="0"/>
              <a:t>窗口用于监视变量或表达式的值，也可以用于更改变量的值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“即时窗口”</a:t>
            </a:r>
            <a:r>
              <a:rPr lang="zh-CN" altLang="zh-CN" dirty="0"/>
              <a:t>用于计算表达式、输出变量值、更改变量值等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F10</a:t>
            </a:r>
            <a:r>
              <a:rPr lang="zh-CN" altLang="zh-CN" dirty="0"/>
              <a:t>键用于逐过程地执行</a:t>
            </a:r>
            <a:r>
              <a:rPr lang="zh-CN" altLang="zh-CN" dirty="0" smtClean="0"/>
              <a:t>程序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F11</a:t>
            </a:r>
            <a:r>
              <a:rPr lang="zh-CN" altLang="zh-CN" dirty="0"/>
              <a:t>键用于逐语句地执行程序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组合键</a:t>
            </a:r>
            <a:r>
              <a:rPr lang="en-US" altLang="zh-CN" dirty="0"/>
              <a:t>Shift+F5</a:t>
            </a:r>
            <a:r>
              <a:rPr lang="zh-CN" altLang="zh-CN" dirty="0"/>
              <a:t>用于结束程序的调试过程。</a:t>
            </a:r>
          </a:p>
        </p:txBody>
      </p:sp>
    </p:spTree>
    <p:extLst>
      <p:ext uri="{BB962C8B-B14F-4D97-AF65-F5344CB8AC3E}">
        <p14:creationId xmlns:p14="http://schemas.microsoft.com/office/powerpoint/2010/main" val="29671505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3.9  </a:t>
            </a:r>
            <a:r>
              <a:rPr lang="en-US" altLang="zh-CN" smtClean="0"/>
              <a:t>ASP.NET</a:t>
            </a:r>
            <a:r>
              <a:rPr lang="zh-CN" altLang="zh-CN" smtClean="0"/>
              <a:t>页面</a:t>
            </a:r>
            <a:r>
              <a:rPr lang="zh-CN" altLang="zh-CN" dirty="0"/>
              <a:t>调试</a:t>
            </a:r>
            <a:r>
              <a:rPr lang="zh-CN" altLang="en-US" dirty="0"/>
              <a:t>（</a:t>
            </a:r>
            <a:r>
              <a:rPr lang="zh-CN" altLang="en-US" dirty="0" smtClean="0"/>
              <a:t>续）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54</a:t>
            </a:fld>
            <a:endParaRPr lang="en-US" altLang="zh-CN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3528" y="1268760"/>
            <a:ext cx="860359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087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3.10  </a:t>
            </a:r>
            <a:r>
              <a:rPr lang="zh-CN" altLang="zh-CN" dirty="0"/>
              <a:t>小结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#</a:t>
            </a:r>
            <a:r>
              <a:rPr lang="zh-CN" altLang="zh-CN" dirty="0" smtClean="0"/>
              <a:t>非常</a:t>
            </a:r>
            <a:r>
              <a:rPr lang="zh-CN" altLang="zh-CN" dirty="0"/>
              <a:t>适合于</a:t>
            </a:r>
            <a:r>
              <a:rPr lang="en-US" altLang="zh-CN" dirty="0" smtClean="0"/>
              <a:t>ASP.NET</a:t>
            </a:r>
            <a:r>
              <a:rPr lang="zh-CN" altLang="zh-CN" dirty="0" smtClean="0"/>
              <a:t>页面</a:t>
            </a:r>
            <a:r>
              <a:rPr lang="zh-CN" altLang="zh-CN" dirty="0"/>
              <a:t>开发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/>
              <a:t>NET Framework</a:t>
            </a:r>
            <a:r>
              <a:rPr lang="zh-CN" altLang="zh-CN" dirty="0"/>
              <a:t>命名空间提供了</a:t>
            </a:r>
            <a:r>
              <a:rPr lang="en-US" altLang="zh-CN" dirty="0"/>
              <a:t>.NET</a:t>
            </a:r>
            <a:r>
              <a:rPr lang="zh-CN" altLang="zh-CN" dirty="0"/>
              <a:t>类的组织方式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良好</a:t>
            </a:r>
            <a:r>
              <a:rPr lang="zh-CN" altLang="zh-CN" dirty="0"/>
              <a:t>的编程规范是开发人员应当遵守的规则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异常处理</a:t>
            </a:r>
            <a:r>
              <a:rPr lang="zh-CN" altLang="zh-CN" dirty="0"/>
              <a:t>能使程序更健壮，在编程过程中需要熟练地使用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自定义</a:t>
            </a:r>
            <a:r>
              <a:rPr lang="zh-CN" altLang="zh-CN" dirty="0" smtClean="0"/>
              <a:t>类</a:t>
            </a:r>
            <a:r>
              <a:rPr lang="zh-CN" altLang="en-US" dirty="0" smtClean="0"/>
              <a:t>能</a:t>
            </a:r>
            <a:r>
              <a:rPr lang="zh-CN" altLang="zh-CN" dirty="0" smtClean="0"/>
              <a:t>进一步扩展</a:t>
            </a:r>
            <a:r>
              <a:rPr lang="zh-CN" altLang="en-US" dirty="0" smtClean="0"/>
              <a:t>功能 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平时的编程实践中必须加强页面调试能力的培养。</a:t>
            </a:r>
          </a:p>
        </p:txBody>
      </p:sp>
    </p:spTree>
    <p:extLst>
      <p:ext uri="{BB962C8B-B14F-4D97-AF65-F5344CB8AC3E}">
        <p14:creationId xmlns:p14="http://schemas.microsoft.com/office/powerpoint/2010/main" val="38050208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C#</a:t>
            </a:r>
            <a:r>
              <a:rPr lang="zh-CN" altLang="zh-CN" dirty="0"/>
              <a:t>概述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DFDFC7-D0C6-4548-AD19-4F5E5AB555C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11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989888" cy="4114800"/>
          </a:xfrm>
        </p:spPr>
        <p:txBody>
          <a:bodyPr>
            <a:normAutofit/>
          </a:bodyPr>
          <a:lstStyle/>
          <a:p>
            <a:r>
              <a:rPr lang="zh-CN" altLang="zh-CN" dirty="0"/>
              <a:t>专门为</a:t>
            </a:r>
            <a:r>
              <a:rPr lang="en-US" altLang="zh-CN" dirty="0"/>
              <a:t>.NET</a:t>
            </a:r>
            <a:r>
              <a:rPr lang="zh-CN" altLang="zh-CN" dirty="0"/>
              <a:t>量身打造的一种全新的编程语言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C#</a:t>
            </a:r>
            <a:r>
              <a:rPr lang="zh-CN" altLang="zh-CN" dirty="0"/>
              <a:t>代码在</a:t>
            </a:r>
            <a:r>
              <a:rPr lang="en-US" altLang="zh-CN" dirty="0"/>
              <a:t>.NET Framework</a:t>
            </a:r>
            <a:r>
              <a:rPr lang="zh-CN" altLang="zh-CN" dirty="0"/>
              <a:t>提供的环境下运行，不允许直接操作</a:t>
            </a:r>
            <a:r>
              <a:rPr lang="zh-CN" altLang="zh-CN" dirty="0" smtClean="0"/>
              <a:t>内存</a:t>
            </a:r>
            <a:endParaRPr lang="en-US" altLang="zh-CN" dirty="0" smtClean="0"/>
          </a:p>
          <a:p>
            <a:r>
              <a:rPr lang="zh-CN" altLang="zh-CN" dirty="0"/>
              <a:t>使用</a:t>
            </a:r>
            <a:r>
              <a:rPr lang="en-US" altLang="zh-CN" dirty="0"/>
              <a:t>C#</a:t>
            </a:r>
            <a:r>
              <a:rPr lang="zh-CN" altLang="zh-CN" dirty="0"/>
              <a:t>能构建健壮的应用程序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统一的类型系统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完全支持组件编程。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3.2  .NET Framework</a:t>
            </a:r>
            <a:r>
              <a:rPr lang="zh-CN" altLang="zh-CN" dirty="0"/>
              <a:t>命名空间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CN" dirty="0"/>
              <a:t>System——</a:t>
            </a:r>
            <a:r>
              <a:rPr lang="zh-CN" altLang="en-US" dirty="0"/>
              <a:t>提供基本类。</a:t>
            </a:r>
          </a:p>
          <a:p>
            <a:pPr lvl="0"/>
            <a:r>
              <a:rPr lang="en-US" altLang="zh-CN" dirty="0" err="1"/>
              <a:t>System.Configuration</a:t>
            </a:r>
            <a:r>
              <a:rPr lang="en-US" altLang="zh-CN" dirty="0"/>
              <a:t>——</a:t>
            </a:r>
            <a:r>
              <a:rPr lang="zh-CN" altLang="en-US" dirty="0"/>
              <a:t>提供处理配置文件中数据的类。</a:t>
            </a:r>
          </a:p>
          <a:p>
            <a:pPr lvl="0"/>
            <a:r>
              <a:rPr lang="en-US" altLang="zh-CN" dirty="0" err="1"/>
              <a:t>System.Data</a:t>
            </a:r>
            <a:r>
              <a:rPr lang="en-US" altLang="zh-CN" dirty="0"/>
              <a:t>——</a:t>
            </a:r>
            <a:r>
              <a:rPr lang="zh-CN" altLang="en-US" dirty="0"/>
              <a:t>提供对</a:t>
            </a:r>
            <a:r>
              <a:rPr lang="en-US" altLang="zh-CN" dirty="0"/>
              <a:t>ADO.NET</a:t>
            </a:r>
            <a:r>
              <a:rPr lang="zh-CN" altLang="en-US" dirty="0"/>
              <a:t>类的访问。</a:t>
            </a:r>
          </a:p>
          <a:p>
            <a:pPr lvl="0"/>
            <a:r>
              <a:rPr lang="en-US" altLang="zh-CN" dirty="0" err="1"/>
              <a:t>System.Data.Linq</a:t>
            </a:r>
            <a:r>
              <a:rPr lang="en-US" altLang="zh-CN" dirty="0"/>
              <a:t>——</a:t>
            </a:r>
            <a:r>
              <a:rPr lang="zh-CN" altLang="en-US" dirty="0"/>
              <a:t>提供使用</a:t>
            </a:r>
            <a:r>
              <a:rPr lang="en-US" altLang="zh-CN" dirty="0"/>
              <a:t>LINQ to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操作关系数据库</a:t>
            </a:r>
            <a:r>
              <a:rPr lang="zh-CN" altLang="en-US" dirty="0"/>
              <a:t>的类。</a:t>
            </a:r>
          </a:p>
          <a:p>
            <a:pPr lvl="0"/>
            <a:r>
              <a:rPr lang="en-US" altLang="zh-CN" dirty="0" err="1"/>
              <a:t>System.Linq</a:t>
            </a:r>
            <a:r>
              <a:rPr lang="en-US" altLang="zh-CN" dirty="0"/>
              <a:t>——</a:t>
            </a:r>
            <a:r>
              <a:rPr lang="zh-CN" altLang="en-US" dirty="0"/>
              <a:t>提供使用</a:t>
            </a:r>
            <a:r>
              <a:rPr lang="en-US" altLang="zh-CN" dirty="0" smtClean="0"/>
              <a:t>LINQ</a:t>
            </a:r>
            <a:r>
              <a:rPr lang="zh-CN" altLang="en-US" dirty="0" smtClean="0"/>
              <a:t>的</a:t>
            </a:r>
            <a:r>
              <a:rPr lang="zh-CN" altLang="en-US" dirty="0"/>
              <a:t>类和接口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System.Transactions</a:t>
            </a:r>
            <a:r>
              <a:rPr lang="en-US" altLang="zh-CN" dirty="0"/>
              <a:t>——</a:t>
            </a:r>
            <a:r>
              <a:rPr lang="zh-CN" altLang="en-US" dirty="0"/>
              <a:t>提供用于数据库事务处理的类。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/>
              <a:t>3.2  .NET Framework</a:t>
            </a:r>
            <a:r>
              <a:rPr lang="zh-CN" altLang="zh-CN" dirty="0"/>
              <a:t>命名</a:t>
            </a:r>
            <a:r>
              <a:rPr lang="zh-CN" altLang="zh-CN" dirty="0" smtClean="0"/>
              <a:t>空间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zh-CN" dirty="0" err="1"/>
              <a:t>System.Web</a:t>
            </a:r>
            <a:r>
              <a:rPr lang="en-US" altLang="zh-CN" dirty="0"/>
              <a:t>——</a:t>
            </a:r>
            <a:r>
              <a:rPr lang="zh-CN" altLang="en-US" dirty="0"/>
              <a:t>提供使浏览器与服务器相互通信的类和接口。</a:t>
            </a:r>
          </a:p>
          <a:p>
            <a:pPr lvl="0"/>
            <a:r>
              <a:rPr lang="en-US" altLang="zh-CN" dirty="0" err="1"/>
              <a:t>System.Web.Security</a:t>
            </a:r>
            <a:r>
              <a:rPr lang="en-US" altLang="zh-CN" dirty="0"/>
              <a:t>——</a:t>
            </a:r>
            <a:r>
              <a:rPr lang="zh-CN" altLang="en-US" dirty="0"/>
              <a:t>提供实现</a:t>
            </a:r>
            <a:r>
              <a:rPr lang="en-US" altLang="zh-CN" dirty="0"/>
              <a:t>ASP.NET</a:t>
            </a:r>
            <a:r>
              <a:rPr lang="zh-CN" altLang="en-US" dirty="0"/>
              <a:t>安全性的类。</a:t>
            </a:r>
          </a:p>
          <a:p>
            <a:pPr lvl="0"/>
            <a:r>
              <a:rPr lang="en-US" altLang="zh-CN" dirty="0" err="1"/>
              <a:t>System.Web.UI</a:t>
            </a:r>
            <a:r>
              <a:rPr lang="en-US" altLang="zh-CN" dirty="0"/>
              <a:t>——</a:t>
            </a:r>
            <a:r>
              <a:rPr lang="zh-CN" altLang="en-US" dirty="0"/>
              <a:t>提供用于创建</a:t>
            </a:r>
            <a:r>
              <a:rPr lang="en-US" altLang="zh-CN" dirty="0"/>
              <a:t>Web</a:t>
            </a:r>
            <a:r>
              <a:rPr lang="zh-CN" altLang="en-US" dirty="0"/>
              <a:t>应用程序用户界面的类和接口。</a:t>
            </a:r>
          </a:p>
          <a:p>
            <a:pPr lvl="0"/>
            <a:r>
              <a:rPr lang="en-US" altLang="zh-CN" dirty="0" err="1"/>
              <a:t>System.Web.UI.HtmlControls</a:t>
            </a:r>
            <a:r>
              <a:rPr lang="en-US" altLang="zh-CN" dirty="0"/>
              <a:t>——</a:t>
            </a:r>
            <a:r>
              <a:rPr lang="zh-CN" altLang="en-US" dirty="0"/>
              <a:t>提供在</a:t>
            </a:r>
            <a:r>
              <a:rPr lang="en-US" altLang="zh-CN" dirty="0"/>
              <a:t>Web</a:t>
            </a:r>
            <a:r>
              <a:rPr lang="zh-CN" altLang="en-US" dirty="0"/>
              <a:t>窗体上创建 </a:t>
            </a:r>
            <a:r>
              <a:rPr lang="en-US" altLang="zh-CN" dirty="0"/>
              <a:t>HTML</a:t>
            </a:r>
            <a:r>
              <a:rPr lang="zh-CN" altLang="en-US" dirty="0"/>
              <a:t>服务器控件的类。</a:t>
            </a:r>
          </a:p>
          <a:p>
            <a:pPr lvl="0"/>
            <a:r>
              <a:rPr lang="en-US" altLang="zh-CN" dirty="0" err="1"/>
              <a:t>System.Web.UI.WebControls</a:t>
            </a:r>
            <a:r>
              <a:rPr lang="en-US" altLang="zh-CN" dirty="0"/>
              <a:t>——</a:t>
            </a:r>
            <a:r>
              <a:rPr lang="zh-CN" altLang="en-US" dirty="0"/>
              <a:t>提供在</a:t>
            </a:r>
            <a:r>
              <a:rPr lang="en-US" altLang="zh-CN" dirty="0"/>
              <a:t>Web</a:t>
            </a:r>
            <a:r>
              <a:rPr lang="zh-CN" altLang="en-US" dirty="0"/>
              <a:t>窗体上创建</a:t>
            </a:r>
            <a:r>
              <a:rPr lang="en-US" altLang="zh-CN" dirty="0"/>
              <a:t>Web</a:t>
            </a:r>
            <a:r>
              <a:rPr lang="zh-CN" altLang="en-US" dirty="0"/>
              <a:t>服务器控件的类。</a:t>
            </a:r>
          </a:p>
          <a:p>
            <a:pPr lvl="0"/>
            <a:r>
              <a:rPr lang="en-US" altLang="zh-CN" dirty="0" err="1"/>
              <a:t>System.Xml.Linq</a:t>
            </a:r>
            <a:r>
              <a:rPr lang="en-US" altLang="zh-CN" dirty="0"/>
              <a:t>——</a:t>
            </a:r>
            <a:r>
              <a:rPr lang="zh-CN" altLang="en-US" dirty="0"/>
              <a:t>提供用于</a:t>
            </a:r>
            <a:r>
              <a:rPr lang="en-US" altLang="zh-CN" dirty="0"/>
              <a:t>LINQ to XML</a:t>
            </a:r>
            <a:r>
              <a:rPr lang="zh-CN" altLang="en-US" dirty="0"/>
              <a:t>的类。</a:t>
            </a:r>
          </a:p>
        </p:txBody>
      </p:sp>
    </p:spTree>
    <p:extLst>
      <p:ext uri="{BB962C8B-B14F-4D97-AF65-F5344CB8AC3E}">
        <p14:creationId xmlns:p14="http://schemas.microsoft.com/office/powerpoint/2010/main" val="1963324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3.3.1  </a:t>
            </a:r>
            <a:r>
              <a:rPr lang="zh-CN" altLang="zh-CN" dirty="0"/>
              <a:t>程序注释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类、方法、属性的注释采用</a:t>
            </a:r>
            <a:r>
              <a:rPr lang="en-US" altLang="zh-CN" dirty="0"/>
              <a:t>XML</a:t>
            </a:r>
            <a:r>
              <a:rPr lang="zh-CN" altLang="zh-CN" dirty="0"/>
              <a:t>文档格式注释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 smtClean="0"/>
              <a:t>类</a:t>
            </a:r>
            <a:r>
              <a:rPr lang="zh-CN" altLang="zh-CN" dirty="0"/>
              <a:t>、接口头部应进行</a:t>
            </a:r>
            <a:r>
              <a:rPr lang="en-US" altLang="zh-CN" dirty="0"/>
              <a:t>XML</a:t>
            </a:r>
            <a:r>
              <a:rPr lang="zh-CN" altLang="zh-CN" dirty="0"/>
              <a:t>注释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公共</a:t>
            </a:r>
            <a:r>
              <a:rPr lang="zh-CN" altLang="zh-CN" dirty="0"/>
              <a:t>方法前面应进行</a:t>
            </a:r>
            <a:r>
              <a:rPr lang="en-US" altLang="zh-CN" dirty="0"/>
              <a:t>XML</a:t>
            </a:r>
            <a:r>
              <a:rPr lang="zh-CN" altLang="zh-CN" dirty="0"/>
              <a:t>注释，列出方法的目的</a:t>
            </a:r>
            <a:r>
              <a:rPr lang="en-US" altLang="zh-CN" dirty="0"/>
              <a:t>/</a:t>
            </a:r>
            <a:r>
              <a:rPr lang="zh-CN" altLang="zh-CN" dirty="0"/>
              <a:t>功能、输入参数、返回值等。</a:t>
            </a:r>
          </a:p>
          <a:p>
            <a:r>
              <a:rPr lang="zh-CN" altLang="zh-CN" dirty="0" smtClean="0"/>
              <a:t>在</a:t>
            </a:r>
            <a:r>
              <a:rPr lang="en-US" altLang="zh-CN" dirty="0"/>
              <a:t>{}</a:t>
            </a:r>
            <a:r>
              <a:rPr lang="zh-CN" altLang="zh-CN" dirty="0"/>
              <a:t>中包含较多代码行的结束处应加</a:t>
            </a:r>
            <a:r>
              <a:rPr lang="zh-CN" altLang="zh-CN" dirty="0" smtClean="0"/>
              <a:t>注释。</a:t>
            </a:r>
            <a:endParaRPr lang="zh-CN" altLang="zh-CN" dirty="0"/>
          </a:p>
          <a:p>
            <a:r>
              <a:rPr lang="zh-CN" altLang="zh-CN" dirty="0" smtClean="0"/>
              <a:t>对</a:t>
            </a:r>
            <a:r>
              <a:rPr lang="zh-CN" altLang="zh-CN" dirty="0"/>
              <a:t>分支语句（条件分支、循环语句等）应编写注释。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8667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课件模板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4">
      <a:majorFont>
        <a:latin typeface="Tw Cen MT"/>
        <a:ea typeface="黑体"/>
        <a:cs typeface=""/>
      </a:majorFont>
      <a:minorFont>
        <a:latin typeface="Tw Cen MT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386</TotalTime>
  <Words>2861</Words>
  <Application>Microsoft Office PowerPoint</Application>
  <PresentationFormat>全屏显示(4:3)</PresentationFormat>
  <Paragraphs>422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Tw Cen MT</vt:lpstr>
      <vt:lpstr>黑体</vt:lpstr>
      <vt:lpstr>华文行楷</vt:lpstr>
      <vt:lpstr>宋体</vt:lpstr>
      <vt:lpstr>Arial</vt:lpstr>
      <vt:lpstr>Times New Roman</vt:lpstr>
      <vt:lpstr>Wingdings</vt:lpstr>
      <vt:lpstr>Wingdings 2</vt:lpstr>
      <vt:lpstr>课件模板</vt:lpstr>
      <vt:lpstr>第3章  C#和ASP.NET的结合</vt:lpstr>
      <vt:lpstr>本章要点：</vt:lpstr>
      <vt:lpstr>目录</vt:lpstr>
      <vt:lpstr>目录</vt:lpstr>
      <vt:lpstr>目录</vt:lpstr>
      <vt:lpstr>3.1  C#概述</vt:lpstr>
      <vt:lpstr>3.2  .NET Framework命名空间</vt:lpstr>
      <vt:lpstr>3.2  .NET Framework命名空间（续）</vt:lpstr>
      <vt:lpstr>3.3.1  程序注释</vt:lpstr>
      <vt:lpstr>3.3.2  命名规则</vt:lpstr>
      <vt:lpstr>常用标识符的大小写方式对应表</vt:lpstr>
      <vt:lpstr>建议的常用控件名简写规范表</vt:lpstr>
      <vt:lpstr>3.4.1  常量声明</vt:lpstr>
      <vt:lpstr>3.4.2  变量声明</vt:lpstr>
      <vt:lpstr>3.4.3  修饰符</vt:lpstr>
      <vt:lpstr>3.4.3  修饰符（续）</vt:lpstr>
      <vt:lpstr>3.4.4  局部变量作用范围</vt:lpstr>
      <vt:lpstr>3.5  数据类型</vt:lpstr>
      <vt:lpstr>3.5.1  值类型</vt:lpstr>
      <vt:lpstr>实例3-1  运用枚举类型变量</vt:lpstr>
      <vt:lpstr>3.5.2  引用类型</vt:lpstr>
      <vt:lpstr>3.5.3  装箱和拆箱</vt:lpstr>
      <vt:lpstr>3.6  运算符</vt:lpstr>
      <vt:lpstr>3.7.1  选择结构</vt:lpstr>
      <vt:lpstr>3.7.1  选择结构(续）</vt:lpstr>
      <vt:lpstr>实例3-2  运用switch语句</vt:lpstr>
      <vt:lpstr>3.7.2  循环结构</vt:lpstr>
      <vt:lpstr>实例3-3  运用while语句</vt:lpstr>
      <vt:lpstr>3.7.2  循环结构（续）</vt:lpstr>
      <vt:lpstr>实例3-4  运用for语句</vt:lpstr>
      <vt:lpstr>实例3-5  运用foreach语句</vt:lpstr>
      <vt:lpstr>3.7.3  异常处理</vt:lpstr>
      <vt:lpstr>实例3-6  运用throw语句</vt:lpstr>
      <vt:lpstr>实例3-7  运用try...catch...finally结构</vt:lpstr>
      <vt:lpstr>3.8.1  类的常识</vt:lpstr>
      <vt:lpstr>3.8.1  类的常识（续）</vt:lpstr>
      <vt:lpstr>3.8.2  属性</vt:lpstr>
      <vt:lpstr>实例3-8  定义Account类的属性</vt:lpstr>
      <vt:lpstr>3.8.3  构造函数</vt:lpstr>
      <vt:lpstr>实例3-9  定义Account类的构造函数</vt:lpstr>
      <vt:lpstr>程序说明</vt:lpstr>
      <vt:lpstr>3.8.4  方法</vt:lpstr>
      <vt:lpstr>实例3-10  定义Account类的存款和取款方法</vt:lpstr>
      <vt:lpstr>实例3-11  结合Account类和ASP.NET页面</vt:lpstr>
      <vt:lpstr>程序说明</vt:lpstr>
      <vt:lpstr>3.8.5  事件</vt:lpstr>
      <vt:lpstr>实例3-12  在AccountEvent类中增加帐户金额不足事件并运用事件</vt:lpstr>
      <vt:lpstr>事件应用归纳</vt:lpstr>
      <vt:lpstr>3.8.6  继承</vt:lpstr>
      <vt:lpstr>实例3-13  实现继承类</vt:lpstr>
      <vt:lpstr>3.9  ASP.NET页面调试</vt:lpstr>
      <vt:lpstr>3.9  ASP.NET页面调试（续）</vt:lpstr>
      <vt:lpstr>3.9  ASP.NET页面调试（续）</vt:lpstr>
      <vt:lpstr>3.9  ASP.NET页面调试（续）</vt:lpstr>
      <vt:lpstr>3.10  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ASP.NET 4.5运行及开发环境</dc:title>
  <dc:subject>Web程序设计--ASP.NET实用网站开发</dc:subject>
  <dc:creator>ssgwcyxxd; ssg</dc:creator>
  <cp:lastModifiedBy>lemon</cp:lastModifiedBy>
  <cp:revision>59</cp:revision>
  <cp:lastPrinted>1601-01-01T00:00:00Z</cp:lastPrinted>
  <dcterms:created xsi:type="dcterms:W3CDTF">2014-03-08T01:39:37Z</dcterms:created>
  <dcterms:modified xsi:type="dcterms:W3CDTF">2018-03-18T09:14:26Z</dcterms:modified>
</cp:coreProperties>
</file>