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60" r:id="rId4"/>
    <p:sldId id="358" r:id="rId5"/>
    <p:sldId id="259" r:id="rId6"/>
    <p:sldId id="262" r:id="rId7"/>
    <p:sldId id="411" r:id="rId8"/>
    <p:sldId id="359" r:id="rId9"/>
    <p:sldId id="412" r:id="rId10"/>
    <p:sldId id="385" r:id="rId11"/>
    <p:sldId id="386" r:id="rId12"/>
    <p:sldId id="387" r:id="rId13"/>
    <p:sldId id="360" r:id="rId14"/>
    <p:sldId id="354" r:id="rId15"/>
    <p:sldId id="355" r:id="rId16"/>
    <p:sldId id="388" r:id="rId17"/>
    <p:sldId id="356" r:id="rId18"/>
    <p:sldId id="357" r:id="rId19"/>
    <p:sldId id="361" r:id="rId20"/>
    <p:sldId id="298" r:id="rId21"/>
    <p:sldId id="362" r:id="rId22"/>
    <p:sldId id="363" r:id="rId23"/>
    <p:sldId id="365" r:id="rId24"/>
    <p:sldId id="413" r:id="rId25"/>
    <p:sldId id="389" r:id="rId26"/>
    <p:sldId id="366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  <a:srgbClr val="DDDDDD"/>
    <a:srgbClr val="663300"/>
    <a:srgbClr val="000066"/>
    <a:srgbClr val="CC0000"/>
    <a:srgbClr val="8000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80" autoAdjust="0"/>
    <p:restoredTop sz="86523" autoAdjust="0"/>
  </p:normalViewPr>
  <p:slideViewPr>
    <p:cSldViewPr>
      <p:cViewPr varScale="1">
        <p:scale>
          <a:sx n="55" d="100"/>
          <a:sy n="55" d="100"/>
        </p:scale>
        <p:origin x="94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78" y="3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6" d="100"/>
          <a:sy n="36" d="100"/>
        </p:scale>
        <p:origin x="-228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fld id="{F4FD13A0-45DB-4627-B65E-98AE218960D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950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fld id="{6BFD7C2C-5AE5-4A0F-B088-FF29B102B94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5159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>
            <a:normAutofit/>
          </a:bodyPr>
          <a:lstStyle>
            <a:lvl1pPr>
              <a:defRPr sz="4000" cap="none" baseline="0"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91EC-ED21-4784-ADDB-904A0D3D031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E3B7A2F-64F6-4B47-A499-6856A0AC525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A85B6B6-6F9E-4B2A-8D5E-36CBEED6AA9E}" type="slidenum">
              <a:rPr lang="en-US" altLang="zh-CN" smtClean="0"/>
              <a:t>‹#›</a:t>
            </a:fld>
            <a:endParaRPr lang="en-US" altLang="zh-CN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900">
                <a:latin typeface="+mn-ea"/>
                <a:ea typeface="+mn-ea"/>
              </a:defRPr>
            </a:lvl1pPr>
            <a:lvl2pPr>
              <a:defRPr sz="2600"/>
            </a:lvl2pPr>
            <a:lvl3pPr>
              <a:defRPr sz="2300"/>
            </a:lvl3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15EABBA-4B45-4E61-A471-C40571EED80B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 altLang="zh-CN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245A839-5CB0-40AD-8603-69E7C64E4796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 altLang="zh-CN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EA9C790-E6EB-4309-87FF-EC3425992825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altLang="zh-CN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31E912-94E6-42F5-9385-BE8DC2030B4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143468-510E-45F6-910F-947E72D1257B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C8B48BD-24CC-476E-84C5-44D6EF24A533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 altLang="zh-CN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33570FB-EDCF-43C2-A9D2-87C113876E0E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alt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54F9F96-B12D-4EA8-9602-B427F89B89CF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slide" Target="slide7.xml"/><Relationship Id="rId7" Type="http://schemas.openxmlformats.org/officeDocument/2006/relationships/slide" Target="slide1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2.xml"/><Relationship Id="rId10" Type="http://schemas.openxmlformats.org/officeDocument/2006/relationships/slide" Target="slide26.xml"/><Relationship Id="rId4" Type="http://schemas.openxmlformats.org/officeDocument/2006/relationships/slide" Target="slide10.xml"/><Relationship Id="rId9" Type="http://schemas.openxmlformats.org/officeDocument/2006/relationships/slide" Target="slide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4077072"/>
            <a:ext cx="8515672" cy="1142256"/>
          </a:xfrm>
        </p:spPr>
        <p:txBody>
          <a:bodyPr>
            <a:normAutofit/>
          </a:bodyPr>
          <a:lstStyle/>
          <a:p>
            <a:pPr algn="ctr"/>
            <a:r>
              <a:rPr lang="zh-CN" altLang="zh-CN" dirty="0"/>
              <a:t>第</a:t>
            </a:r>
            <a:r>
              <a:rPr lang="en-US" altLang="zh-CN" dirty="0"/>
              <a:t>5</a:t>
            </a:r>
            <a:r>
              <a:rPr lang="zh-CN" altLang="zh-CN" dirty="0"/>
              <a:t>章</a:t>
            </a:r>
            <a:r>
              <a:rPr lang="en-US" altLang="zh-CN" dirty="0"/>
              <a:t>  </a:t>
            </a:r>
            <a:r>
              <a:rPr lang="en-US" altLang="zh-CN" dirty="0" smtClean="0"/>
              <a:t>ASP.NET</a:t>
            </a:r>
            <a:r>
              <a:rPr lang="zh-CN" altLang="zh-CN" dirty="0" smtClean="0"/>
              <a:t>窗体</a:t>
            </a:r>
            <a:r>
              <a:rPr lang="zh-CN" altLang="zh-CN" dirty="0"/>
              <a:t>验证</a:t>
            </a:r>
            <a:endParaRPr lang="zh-CN" altLang="en-US" dirty="0"/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/>
              <a:t>沈士根、叶晓彤</a:t>
            </a:r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6768" y="32657"/>
            <a:ext cx="2971056" cy="732047"/>
          </a:xfrm>
          <a:prstGeom prst="rect">
            <a:avLst/>
          </a:prstGeom>
        </p:spPr>
        <p:txBody>
          <a:bodyPr vert="horz" anchor="b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dirty="0" smtClean="0"/>
              <a:t>清华大学出版社</a:t>
            </a:r>
            <a:endParaRPr lang="zh-CN" altLang="en-US" sz="32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altLang="zh-CN" dirty="0"/>
              <a:t>5.2.1  </a:t>
            </a:r>
            <a:r>
              <a:rPr lang="en-US" altLang="zh-CN" dirty="0" err="1"/>
              <a:t>RequiredFieldValidator</a:t>
            </a:r>
            <a:r>
              <a:rPr lang="zh-CN" altLang="zh-CN" dirty="0"/>
              <a:t>控件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用于对一些必须输入信息的控件进行验证，如用户名、密码等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在</a:t>
            </a:r>
            <a:r>
              <a:rPr lang="zh-CN" altLang="zh-CN" dirty="0"/>
              <a:t>页面上填写表单时，常常可看到有些文本框后跟着一个</a:t>
            </a:r>
            <a:r>
              <a:rPr lang="en-US" altLang="zh-CN" dirty="0"/>
              <a:t>*</a:t>
            </a:r>
            <a:r>
              <a:rPr lang="zh-CN" altLang="zh-CN" dirty="0"/>
              <a:t>，就是使用该验证控件产生的效果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非常实用</a:t>
            </a:r>
            <a:r>
              <a:rPr lang="zh-CN" altLang="zh-CN" dirty="0" smtClean="0"/>
              <a:t>的</a:t>
            </a:r>
            <a:r>
              <a:rPr lang="en-US" altLang="zh-CN" dirty="0" err="1"/>
              <a:t>InitialValue</a:t>
            </a:r>
            <a:r>
              <a:rPr lang="zh-CN" altLang="zh-CN" dirty="0" smtClean="0"/>
              <a:t>属性</a:t>
            </a:r>
            <a:r>
              <a:rPr lang="zh-CN" altLang="en-US" dirty="0" smtClean="0"/>
              <a:t>：</a:t>
            </a:r>
            <a:r>
              <a:rPr lang="zh-CN" altLang="zh-CN" dirty="0" smtClean="0"/>
              <a:t>用于</a:t>
            </a:r>
            <a:r>
              <a:rPr lang="zh-CN" altLang="zh-CN" dirty="0"/>
              <a:t>指定被验证</a:t>
            </a:r>
            <a:r>
              <a:rPr lang="zh-CN" altLang="zh-CN" dirty="0" smtClean="0"/>
              <a:t>控件</a:t>
            </a:r>
            <a:r>
              <a:rPr lang="zh-CN" altLang="zh-CN" dirty="0"/>
              <a:t>的</a:t>
            </a:r>
            <a:r>
              <a:rPr lang="zh-CN" altLang="zh-CN" dirty="0" smtClean="0"/>
              <a:t>初始文本。</a:t>
            </a:r>
            <a:r>
              <a:rPr lang="zh-CN" altLang="zh-CN" dirty="0"/>
              <a:t>若设置了</a:t>
            </a:r>
            <a:r>
              <a:rPr lang="en-US" altLang="zh-CN" dirty="0" err="1"/>
              <a:t>InitialValue</a:t>
            </a:r>
            <a:r>
              <a:rPr lang="zh-CN" altLang="zh-CN" dirty="0"/>
              <a:t>属性值，则只有在被验证控件中输入值并与</a:t>
            </a:r>
            <a:r>
              <a:rPr lang="en-US" altLang="zh-CN" dirty="0" err="1"/>
              <a:t>InitialValue</a:t>
            </a:r>
            <a:r>
              <a:rPr lang="zh-CN" altLang="zh-CN" dirty="0"/>
              <a:t>值不同时，验证才通过。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581714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zh-CN" altLang="zh-CN" dirty="0"/>
              <a:t>实例</a:t>
            </a:r>
            <a:r>
              <a:rPr lang="en-US" altLang="zh-CN" dirty="0"/>
              <a:t>5-1  </a:t>
            </a:r>
            <a:r>
              <a:rPr lang="zh-CN" altLang="zh-CN" dirty="0"/>
              <a:t>禁止空数据且同时要改变初始值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在本实例中，</a:t>
            </a:r>
            <a:r>
              <a:rPr lang="zh-CN" altLang="zh-CN" dirty="0" smtClean="0"/>
              <a:t>当</a:t>
            </a:r>
            <a:r>
              <a:rPr lang="zh-CN" altLang="zh-CN" dirty="0"/>
              <a:t>改变用户名右边文本框中内容并将焦点移出时执行客户端验证，若内容为空，则显示</a:t>
            </a:r>
            <a:r>
              <a:rPr lang="en-US" altLang="zh-CN" dirty="0"/>
              <a:t>*</a:t>
            </a:r>
            <a:r>
              <a:rPr lang="zh-CN" altLang="zh-CN" dirty="0"/>
              <a:t>；若内容仍为文本框原来的初始值，则显示“不能与初使值相同！”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源程序：</a:t>
            </a:r>
            <a:r>
              <a:rPr lang="en-US" altLang="zh-CN" dirty="0" smtClean="0"/>
              <a:t>Require.aspx</a:t>
            </a:r>
          </a:p>
          <a:p>
            <a:r>
              <a:rPr lang="zh-CN" altLang="zh-CN" b="1" dirty="0"/>
              <a:t>程序说明</a:t>
            </a:r>
            <a:r>
              <a:rPr lang="zh-CN" altLang="zh-CN" b="1" dirty="0" smtClean="0"/>
              <a:t>：</a:t>
            </a:r>
            <a:r>
              <a:rPr lang="en-US" altLang="zh-CN" dirty="0" err="1" smtClean="0"/>
              <a:t>rfvNamel</a:t>
            </a:r>
            <a:r>
              <a:rPr lang="zh-CN" altLang="zh-CN" dirty="0"/>
              <a:t>保证用户名必须输入，而</a:t>
            </a:r>
            <a:r>
              <a:rPr lang="en-US" altLang="zh-CN" dirty="0"/>
              <a:t>rfvName2</a:t>
            </a:r>
            <a:r>
              <a:rPr lang="zh-CN" altLang="zh-CN" dirty="0"/>
              <a:t>保证输入的用户名必须与初始值不同。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657192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5.2.2  </a:t>
            </a:r>
            <a:r>
              <a:rPr lang="en-US" altLang="zh-CN" dirty="0" err="1"/>
              <a:t>CompareValidator</a:t>
            </a:r>
            <a:r>
              <a:rPr lang="zh-CN" altLang="zh-CN" dirty="0"/>
              <a:t>控件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420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用于比较一个控件的值和另一个控件的值，若相等则验证通过；也可用于比较一个控件的值和一个指定的值，若比较的结果为</a:t>
            </a:r>
            <a:r>
              <a:rPr lang="en-US" altLang="zh-CN" dirty="0"/>
              <a:t>true</a:t>
            </a:r>
            <a:r>
              <a:rPr lang="zh-CN" altLang="zh-CN" dirty="0"/>
              <a:t>则验证通过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err="1"/>
              <a:t>ControlToCompare</a:t>
            </a:r>
            <a:r>
              <a:rPr lang="zh-CN" altLang="zh-CN" dirty="0"/>
              <a:t>：指定与被验证控件比较的控件</a:t>
            </a:r>
            <a:r>
              <a:rPr lang="en-US" altLang="zh-CN" dirty="0"/>
              <a:t>ID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Operator</a:t>
            </a:r>
            <a:r>
              <a:rPr lang="zh-CN" altLang="zh-CN" dirty="0"/>
              <a:t>：设置比较值时使用的操作符，包括</a:t>
            </a:r>
            <a:r>
              <a:rPr lang="en-US" altLang="zh-CN" dirty="0"/>
              <a:t>Equal</a:t>
            </a:r>
            <a:r>
              <a:rPr lang="zh-CN" altLang="zh-CN" dirty="0"/>
              <a:t>、</a:t>
            </a:r>
            <a:r>
              <a:rPr lang="en-US" altLang="zh-CN" dirty="0" err="1"/>
              <a:t>NotEqual</a:t>
            </a:r>
            <a:r>
              <a:rPr lang="zh-CN" altLang="zh-CN" dirty="0"/>
              <a:t>、</a:t>
            </a:r>
            <a:r>
              <a:rPr lang="en-US" altLang="zh-CN" dirty="0" err="1"/>
              <a:t>GreaterThan</a:t>
            </a:r>
            <a:r>
              <a:rPr lang="zh-CN" altLang="zh-CN" dirty="0"/>
              <a:t>、</a:t>
            </a:r>
            <a:r>
              <a:rPr lang="en-US" altLang="zh-CN" dirty="0" err="1"/>
              <a:t>GreaterThanEqual</a:t>
            </a:r>
            <a:r>
              <a:rPr lang="zh-CN" altLang="zh-CN" dirty="0"/>
              <a:t>、</a:t>
            </a:r>
            <a:r>
              <a:rPr lang="en-US" altLang="zh-CN" dirty="0" err="1"/>
              <a:t>LessThan</a:t>
            </a:r>
            <a:r>
              <a:rPr lang="zh-CN" altLang="zh-CN" dirty="0"/>
              <a:t>、</a:t>
            </a:r>
            <a:r>
              <a:rPr lang="en-US" altLang="zh-CN" dirty="0" err="1"/>
              <a:t>LessThanEqual</a:t>
            </a:r>
            <a:r>
              <a:rPr lang="zh-CN" altLang="zh-CN" dirty="0"/>
              <a:t>和</a:t>
            </a:r>
            <a:r>
              <a:rPr lang="en-US" altLang="zh-CN" dirty="0" err="1"/>
              <a:t>DataTypeCheck</a:t>
            </a:r>
            <a:r>
              <a:rPr lang="zh-CN" altLang="zh-CN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6459977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altLang="zh-CN" dirty="0"/>
              <a:t>5.2.2  </a:t>
            </a:r>
            <a:r>
              <a:rPr lang="en-US" altLang="zh-CN" dirty="0" err="1"/>
              <a:t>CompareValidator</a:t>
            </a:r>
            <a:r>
              <a:rPr lang="zh-CN" altLang="zh-CN" dirty="0" smtClean="0"/>
              <a:t>控件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Type</a:t>
            </a:r>
            <a:r>
              <a:rPr lang="zh-CN" altLang="zh-CN" dirty="0" smtClean="0"/>
              <a:t>：</a:t>
            </a:r>
            <a:r>
              <a:rPr lang="zh-CN" altLang="zh-CN" dirty="0"/>
              <a:t>设置比较值时使用的数据类型。</a:t>
            </a:r>
          </a:p>
          <a:p>
            <a:r>
              <a:rPr lang="en-US" altLang="zh-CN" dirty="0" err="1"/>
              <a:t>ValueToCompare</a:t>
            </a:r>
            <a:r>
              <a:rPr lang="zh-CN" altLang="zh-CN" dirty="0"/>
              <a:t>：指定与被验证控件比较的值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b="1" dirty="0">
                <a:solidFill>
                  <a:srgbClr val="FF0000"/>
                </a:solidFill>
              </a:rPr>
              <a:t>注意：</a:t>
            </a:r>
            <a:r>
              <a:rPr lang="zh-CN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/>
              <a:t>ControlToCompare</a:t>
            </a:r>
            <a:r>
              <a:rPr lang="zh-CN" altLang="zh-CN" dirty="0"/>
              <a:t>和</a:t>
            </a:r>
            <a:r>
              <a:rPr lang="en-US" altLang="zh-CN" dirty="0" err="1"/>
              <a:t>ValueToCompare</a:t>
            </a:r>
            <a:r>
              <a:rPr lang="zh-CN" altLang="zh-CN" dirty="0"/>
              <a:t>属性在应用时只能选择一个。</a:t>
            </a:r>
          </a:p>
        </p:txBody>
      </p:sp>
    </p:spTree>
    <p:extLst>
      <p:ext uri="{BB962C8B-B14F-4D97-AF65-F5344CB8AC3E}">
        <p14:creationId xmlns:p14="http://schemas.microsoft.com/office/powerpoint/2010/main" val="282576323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88640"/>
            <a:ext cx="8153400" cy="990600"/>
          </a:xfrm>
        </p:spPr>
        <p:txBody>
          <a:bodyPr>
            <a:normAutofit fontScale="90000"/>
          </a:bodyPr>
          <a:lstStyle/>
          <a:p>
            <a:pPr algn="just"/>
            <a:r>
              <a:rPr lang="zh-CN" altLang="zh-CN" dirty="0"/>
              <a:t>实例</a:t>
            </a:r>
            <a:r>
              <a:rPr lang="en-US" altLang="zh-CN" dirty="0"/>
              <a:t>5-2  </a:t>
            </a:r>
            <a:r>
              <a:rPr lang="zh-CN" altLang="zh-CN" dirty="0"/>
              <a:t>运用</a:t>
            </a:r>
            <a:r>
              <a:rPr lang="en-US" altLang="zh-CN" dirty="0" err="1"/>
              <a:t>CompareValidator</a:t>
            </a:r>
            <a:r>
              <a:rPr lang="zh-CN" altLang="zh-CN" dirty="0"/>
              <a:t>控件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645B555-5B7E-4B76-8ECA-0CBE36CC3FC9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在本实例中，</a:t>
            </a:r>
            <a:r>
              <a:rPr lang="zh-CN" altLang="zh-CN" dirty="0" smtClean="0"/>
              <a:t>密码</a:t>
            </a:r>
            <a:r>
              <a:rPr lang="zh-CN" altLang="zh-CN" dirty="0"/>
              <a:t>文本框和确认密码文本框要求验证输入值是否一致；答案文本框验证值是否为</a:t>
            </a:r>
            <a:r>
              <a:rPr lang="en-US" altLang="zh-CN" dirty="0"/>
              <a:t>A</a:t>
            </a:r>
            <a:r>
              <a:rPr lang="zh-CN" altLang="zh-CN" dirty="0"/>
              <a:t>；金额文本框验证数据类型是否为</a:t>
            </a:r>
            <a:r>
              <a:rPr lang="en-US" altLang="zh-CN" dirty="0"/>
              <a:t>Currency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0"/>
            <a:r>
              <a:rPr lang="zh-CN" altLang="zh-CN" dirty="0"/>
              <a:t>源程序：</a:t>
            </a:r>
            <a:r>
              <a:rPr lang="en-US" altLang="zh-CN" dirty="0"/>
              <a:t>Compare.aspx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CN" dirty="0"/>
              <a:t>5.2.3  </a:t>
            </a:r>
            <a:r>
              <a:rPr lang="en-US" altLang="zh-CN" dirty="0" err="1"/>
              <a:t>RangeValidator</a:t>
            </a:r>
            <a:r>
              <a:rPr lang="zh-CN" altLang="zh-CN" dirty="0"/>
              <a:t>控件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69DB6C2-FD94-41D7-8F43-C1085C9034DF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用来验证输入值是否在指定范围内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提供了</a:t>
            </a:r>
            <a:r>
              <a:rPr lang="en-US" altLang="zh-CN" dirty="0" err="1"/>
              <a:t>MaximumValue</a:t>
            </a:r>
            <a:r>
              <a:rPr lang="zh-CN" altLang="zh-CN" dirty="0"/>
              <a:t>和</a:t>
            </a:r>
            <a:r>
              <a:rPr lang="en-US" altLang="zh-CN" dirty="0" err="1"/>
              <a:t>MinimumValue</a:t>
            </a:r>
            <a:r>
              <a:rPr lang="zh-CN" altLang="zh-CN" dirty="0"/>
              <a:t>属性，分别对应验证范围的最大值和最小值。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zh-CN" altLang="zh-CN" dirty="0"/>
              <a:t>实例</a:t>
            </a:r>
            <a:r>
              <a:rPr lang="en-US" altLang="zh-CN" dirty="0"/>
              <a:t>5-3  </a:t>
            </a:r>
            <a:r>
              <a:rPr lang="zh-CN" altLang="zh-CN" dirty="0"/>
              <a:t>运用</a:t>
            </a:r>
            <a:r>
              <a:rPr lang="en-US" altLang="zh-CN" dirty="0" err="1"/>
              <a:t>RangeValidator</a:t>
            </a:r>
            <a:r>
              <a:rPr lang="zh-CN" altLang="zh-CN" dirty="0"/>
              <a:t>控件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69DB6C2-FD94-41D7-8F43-C1085C9034DF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552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在本实例中，</a:t>
            </a:r>
            <a:r>
              <a:rPr lang="zh-CN" altLang="zh-CN" dirty="0" smtClean="0"/>
              <a:t>成绩</a:t>
            </a:r>
            <a:r>
              <a:rPr lang="zh-CN" altLang="zh-CN" dirty="0"/>
              <a:t>文本框要求输入的值在</a:t>
            </a:r>
            <a:r>
              <a:rPr lang="en-US" altLang="zh-CN" dirty="0"/>
              <a:t>0~100</a:t>
            </a:r>
            <a:r>
              <a:rPr lang="zh-CN" altLang="zh-CN" dirty="0"/>
              <a:t>之间；日期文本框要求输入的值</a:t>
            </a:r>
            <a:r>
              <a:rPr lang="zh-CN" altLang="zh-CN" dirty="0" smtClean="0"/>
              <a:t>在</a:t>
            </a:r>
            <a:r>
              <a:rPr lang="en-US" altLang="zh-CN" dirty="0"/>
              <a:t>2017-1-1</a:t>
            </a:r>
            <a:r>
              <a:rPr lang="zh-CN" altLang="en-US" dirty="0"/>
              <a:t>与</a:t>
            </a:r>
            <a:r>
              <a:rPr lang="en-US" altLang="zh-CN" dirty="0"/>
              <a:t>2018-1-1</a:t>
            </a:r>
            <a:r>
              <a:rPr lang="zh-CN" altLang="zh-CN" dirty="0" smtClean="0"/>
              <a:t>之间。</a:t>
            </a:r>
            <a:endParaRPr lang="en-US" altLang="zh-CN" dirty="0" smtClean="0"/>
          </a:p>
          <a:p>
            <a:r>
              <a:rPr lang="zh-CN" altLang="zh-CN" dirty="0"/>
              <a:t>源程序：</a:t>
            </a:r>
            <a:r>
              <a:rPr lang="en-US" altLang="zh-CN" dirty="0"/>
              <a:t>Range.aspx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3343455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altLang="zh-CN" dirty="0"/>
              <a:t>5.2.4  </a:t>
            </a:r>
            <a:r>
              <a:rPr lang="en-US" altLang="zh-CN" dirty="0" err="1"/>
              <a:t>RegularExpressionValidator</a:t>
            </a:r>
            <a:r>
              <a:rPr lang="zh-CN" altLang="zh-CN" dirty="0"/>
              <a:t>控件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D9DCF23-551B-47D4-8606-DC3340036823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5539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用来验证输入值是否和定义的正则表达式相匹配，常用来验证电话号码、邮政编码、</a:t>
            </a:r>
            <a:r>
              <a:rPr lang="en-US" altLang="zh-CN" dirty="0"/>
              <a:t>Email</a:t>
            </a:r>
            <a:r>
              <a:rPr lang="zh-CN" altLang="zh-CN" dirty="0"/>
              <a:t>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err="1"/>
              <a:t>ValidationExpression</a:t>
            </a:r>
            <a:r>
              <a:rPr lang="zh-CN" altLang="zh-CN" dirty="0" smtClean="0"/>
              <a:t>属性</a:t>
            </a:r>
            <a:r>
              <a:rPr lang="zh-CN" altLang="en-US" dirty="0" smtClean="0"/>
              <a:t>：</a:t>
            </a:r>
            <a:r>
              <a:rPr lang="zh-CN" altLang="zh-CN" dirty="0" smtClean="0"/>
              <a:t>用来</a:t>
            </a:r>
            <a:r>
              <a:rPr lang="zh-CN" altLang="zh-CN" dirty="0"/>
              <a:t>确定验证所需</a:t>
            </a:r>
            <a:r>
              <a:rPr lang="zh-CN" altLang="zh-CN"/>
              <a:t>的</a:t>
            </a:r>
            <a:r>
              <a:rPr lang="zh-CN" altLang="zh-CN" smtClean="0"/>
              <a:t>正则表达式</a:t>
            </a:r>
            <a:r>
              <a:rPr lang="zh-CN" altLang="en-US" smtClean="0"/>
              <a:t>。</a:t>
            </a:r>
            <a:endParaRPr lang="zh-CN" alt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CN" altLang="zh-CN" dirty="0"/>
              <a:t>设置</a:t>
            </a:r>
            <a:r>
              <a:rPr lang="en-US" altLang="zh-CN" dirty="0" err="1"/>
              <a:t>ValidationExpression</a:t>
            </a:r>
            <a:r>
              <a:rPr lang="zh-CN" altLang="zh-CN" dirty="0"/>
              <a:t>属性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5348330-196B-440E-AFF9-1470DEA7853A}" type="slidenum">
              <a:rPr lang="zh-CN" altLang="en-US"/>
              <a:pPr/>
              <a:t>18</a:t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7488832" cy="5303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CN" altLang="zh-CN" dirty="0"/>
              <a:t>实例</a:t>
            </a:r>
            <a:r>
              <a:rPr lang="en-US" altLang="zh-CN" dirty="0"/>
              <a:t>5-4  </a:t>
            </a:r>
            <a:r>
              <a:rPr lang="zh-CN" altLang="zh-CN" dirty="0"/>
              <a:t>验证电子邮件地址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在本实例中，</a:t>
            </a:r>
            <a:r>
              <a:rPr lang="zh-CN" altLang="zh-CN" dirty="0"/>
              <a:t>当输入的电子邮件地址不符合规则，再单击“确定”按钮后显示“</a:t>
            </a:r>
            <a:r>
              <a:rPr lang="en-US" altLang="zh-CN" dirty="0"/>
              <a:t>Email</a:t>
            </a:r>
            <a:r>
              <a:rPr lang="zh-CN" altLang="zh-CN" dirty="0"/>
              <a:t>地址错误！”，否则显示“验证通过！”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源程序：</a:t>
            </a:r>
            <a:r>
              <a:rPr lang="en-US" altLang="zh-CN" dirty="0"/>
              <a:t>Regular.aspx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925298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本章要点：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A33CAEA-BBB2-441D-AF3A-C3DAAB080F7F}" type="slidenum">
              <a:rPr lang="zh-CN" altLang="en-US" smtClean="0"/>
              <a:pPr/>
              <a:t>2</a:t>
            </a:fld>
            <a:endParaRPr lang="en-US" altLang="zh-CN" dirty="0"/>
          </a:p>
        </p:txBody>
      </p:sp>
      <p:sp>
        <p:nvSpPr>
          <p:cNvPr id="407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7918450" cy="4114800"/>
          </a:xfrm>
        </p:spPr>
        <p:txBody>
          <a:bodyPr>
            <a:normAutofit/>
          </a:bodyPr>
          <a:lstStyle/>
          <a:p>
            <a:pPr lvl="0"/>
            <a:r>
              <a:rPr lang="zh-CN" altLang="zh-CN" dirty="0"/>
              <a:t>理解客户端和服务器端验证。</a:t>
            </a:r>
          </a:p>
          <a:p>
            <a:r>
              <a:rPr lang="zh-CN" altLang="zh-CN" dirty="0"/>
              <a:t>掌握</a:t>
            </a:r>
            <a:r>
              <a:rPr lang="en-US" altLang="zh-CN" dirty="0" smtClean="0"/>
              <a:t>ASP.NET</a:t>
            </a:r>
            <a:r>
              <a:rPr lang="zh-CN" altLang="zh-CN" dirty="0" smtClean="0"/>
              <a:t>验证</a:t>
            </a:r>
            <a:r>
              <a:rPr lang="zh-CN" altLang="zh-CN" dirty="0"/>
              <a:t>控件的使用。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CN" dirty="0"/>
              <a:t>5.2.5  </a:t>
            </a:r>
            <a:r>
              <a:rPr lang="en-US" altLang="zh-CN" dirty="0" err="1"/>
              <a:t>CustomValidator</a:t>
            </a:r>
            <a:r>
              <a:rPr lang="zh-CN" altLang="zh-CN" dirty="0"/>
              <a:t>控件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当</a:t>
            </a:r>
            <a:r>
              <a:rPr lang="en-US" altLang="zh-CN" dirty="0" smtClean="0"/>
              <a:t>ASP.NET</a:t>
            </a:r>
            <a:r>
              <a:rPr lang="zh-CN" altLang="zh-CN" dirty="0" smtClean="0"/>
              <a:t>提供</a:t>
            </a:r>
            <a:r>
              <a:rPr lang="zh-CN" altLang="zh-CN" dirty="0"/>
              <a:t>的验证控件无法满足实际需要时，可以考虑先自定义验证函数，再通过</a:t>
            </a:r>
            <a:r>
              <a:rPr lang="en-US" altLang="zh-CN" dirty="0" err="1"/>
              <a:t>CustomValidator</a:t>
            </a:r>
            <a:r>
              <a:rPr lang="zh-CN" altLang="zh-CN" dirty="0"/>
              <a:t>控件调用它来满足需求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若要使用客户端验证，则需要设置</a:t>
            </a:r>
            <a:r>
              <a:rPr lang="en-US" altLang="zh-CN" dirty="0" err="1"/>
              <a:t>ClientValidationFunction</a:t>
            </a:r>
            <a:r>
              <a:rPr lang="zh-CN" altLang="zh-CN" dirty="0"/>
              <a:t>属性值为客户端验证函数名，并且要设置</a:t>
            </a:r>
            <a:r>
              <a:rPr lang="en-US" altLang="zh-CN" dirty="0" err="1"/>
              <a:t>EnableClientScript</a:t>
            </a:r>
            <a:r>
              <a:rPr lang="zh-CN" altLang="zh-CN" dirty="0"/>
              <a:t>属性的值为</a:t>
            </a:r>
            <a:r>
              <a:rPr lang="en-US" altLang="zh-CN" dirty="0"/>
              <a:t>True</a:t>
            </a:r>
            <a:r>
              <a:rPr lang="zh-CN" altLang="zh-CN" dirty="0"/>
              <a:t>；若使用服务器端的验证，则通过</a:t>
            </a:r>
            <a:r>
              <a:rPr lang="en-US" altLang="zh-CN" dirty="0" err="1"/>
              <a:t>ServerValidate</a:t>
            </a:r>
            <a:r>
              <a:rPr lang="zh-CN" altLang="zh-CN" dirty="0"/>
              <a:t>事件触发，此时，需要将完成验证功能的代码包含在事件处理代码中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IsValid</a:t>
            </a:r>
            <a:r>
              <a:rPr lang="zh-CN" altLang="zh-CN" dirty="0" smtClean="0"/>
              <a:t>属性</a:t>
            </a:r>
            <a:r>
              <a:rPr lang="zh-CN" altLang="en-US" dirty="0" smtClean="0"/>
              <a:t>：用</a:t>
            </a:r>
            <a:r>
              <a:rPr lang="zh-CN" altLang="zh-CN" dirty="0" smtClean="0"/>
              <a:t>来</a:t>
            </a:r>
            <a:r>
              <a:rPr lang="zh-CN" altLang="zh-CN" dirty="0"/>
              <a:t>确定是否通过验证。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zh-CN" altLang="zh-CN" dirty="0"/>
              <a:t>实例</a:t>
            </a:r>
            <a:r>
              <a:rPr lang="en-US" altLang="zh-CN" dirty="0"/>
              <a:t>5-5  </a:t>
            </a:r>
            <a:r>
              <a:rPr lang="zh-CN" altLang="zh-CN" dirty="0"/>
              <a:t>验证必须输入一个偶数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在本实例中，</a:t>
            </a:r>
            <a:r>
              <a:rPr lang="zh-CN" altLang="zh-CN" dirty="0" smtClean="0"/>
              <a:t>输入</a:t>
            </a:r>
            <a:r>
              <a:rPr lang="zh-CN" altLang="zh-CN" dirty="0"/>
              <a:t>一个数值，单击“确定”按钮后判断奇偶数并返回验证结果。具体实现形式包括客户端验证、服务器端验证和混合验证三种形式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源程序</a:t>
            </a:r>
            <a:r>
              <a:rPr lang="zh-CN" altLang="zh-CN" dirty="0"/>
              <a:t>：</a:t>
            </a:r>
            <a:r>
              <a:rPr lang="en-US" altLang="zh-CN" dirty="0" smtClean="0"/>
              <a:t>CustomClient.aspx</a:t>
            </a:r>
          </a:p>
          <a:p>
            <a:r>
              <a:rPr lang="zh-CN" altLang="zh-CN" b="1" dirty="0"/>
              <a:t>程序说明</a:t>
            </a:r>
            <a:r>
              <a:rPr lang="zh-CN" altLang="zh-CN" b="1" dirty="0" smtClean="0"/>
              <a:t>：</a:t>
            </a:r>
            <a:r>
              <a:rPr lang="en-US" altLang="zh-CN" dirty="0" err="1" smtClean="0"/>
              <a:t>ClientValidate</a:t>
            </a:r>
            <a:r>
              <a:rPr lang="en-US" altLang="zh-CN" dirty="0"/>
              <a:t>()</a:t>
            </a:r>
            <a:r>
              <a:rPr lang="zh-CN" altLang="zh-CN" dirty="0"/>
              <a:t>函数中的</a:t>
            </a:r>
            <a:r>
              <a:rPr lang="en-US" altLang="zh-CN" dirty="0"/>
              <a:t>source</a:t>
            </a:r>
            <a:r>
              <a:rPr lang="zh-CN" altLang="zh-CN" dirty="0"/>
              <a:t>表示</a:t>
            </a:r>
            <a:r>
              <a:rPr lang="en-US" altLang="zh-CN" dirty="0" err="1"/>
              <a:t>CustomValidator</a:t>
            </a:r>
            <a:r>
              <a:rPr lang="zh-CN" altLang="zh-CN" dirty="0"/>
              <a:t>控件的引用；</a:t>
            </a:r>
            <a:r>
              <a:rPr lang="en-US" altLang="zh-CN" dirty="0" err="1"/>
              <a:t>args.Value</a:t>
            </a:r>
            <a:r>
              <a:rPr lang="zh-CN" altLang="zh-CN" dirty="0"/>
              <a:t>表示获取被验证控件的值；如果验证成功，则需要将</a:t>
            </a:r>
            <a:r>
              <a:rPr lang="en-US" altLang="zh-CN" dirty="0" err="1"/>
              <a:t>args.IsValid</a:t>
            </a:r>
            <a:r>
              <a:rPr lang="zh-CN" altLang="zh-CN" dirty="0"/>
              <a:t>设置为</a:t>
            </a:r>
            <a:r>
              <a:rPr lang="en-US" altLang="zh-CN" dirty="0"/>
              <a:t>true</a:t>
            </a:r>
            <a:r>
              <a:rPr lang="zh-CN" altLang="zh-CN" dirty="0"/>
              <a:t>，否则设置为</a:t>
            </a:r>
            <a:r>
              <a:rPr lang="en-US" altLang="zh-CN" dirty="0"/>
              <a:t>false</a:t>
            </a:r>
            <a:r>
              <a:rPr lang="zh-CN" altLang="zh-CN" dirty="0"/>
              <a:t>。</a:t>
            </a:r>
            <a:endParaRPr lang="en-US" altLang="zh-CN" dirty="0" smtClean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96026639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zh-CN" altLang="zh-CN" dirty="0"/>
              <a:t>实例</a:t>
            </a:r>
            <a:r>
              <a:rPr lang="en-US" altLang="zh-CN" dirty="0"/>
              <a:t>5-5  </a:t>
            </a:r>
            <a:r>
              <a:rPr lang="zh-CN" altLang="zh-CN" dirty="0"/>
              <a:t>验证必须输入一个偶数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服务器端</a:t>
            </a:r>
            <a:r>
              <a:rPr lang="zh-CN" altLang="zh-CN" dirty="0" smtClean="0"/>
              <a:t>验证源程序</a:t>
            </a:r>
            <a:r>
              <a:rPr lang="zh-CN" altLang="zh-CN" dirty="0"/>
              <a:t>：</a:t>
            </a:r>
            <a:r>
              <a:rPr lang="en-US" altLang="zh-CN" dirty="0" smtClean="0"/>
              <a:t>CustomServer.aspx</a:t>
            </a:r>
          </a:p>
          <a:p>
            <a:r>
              <a:rPr lang="zh-CN" altLang="zh-CN" dirty="0"/>
              <a:t>混合</a:t>
            </a:r>
            <a:r>
              <a:rPr lang="zh-CN" altLang="zh-CN" dirty="0" smtClean="0"/>
              <a:t>验证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实质</a:t>
            </a:r>
            <a:r>
              <a:rPr lang="zh-CN" altLang="zh-CN" dirty="0"/>
              <a:t>是组合应用客户端和服务器端验证，在实现时既要设置</a:t>
            </a:r>
            <a:r>
              <a:rPr lang="en-US" altLang="zh-CN" dirty="0" err="1"/>
              <a:t>ClientValidationFunction</a:t>
            </a:r>
            <a:r>
              <a:rPr lang="zh-CN" altLang="zh-CN" dirty="0"/>
              <a:t>属性值，又要编写</a:t>
            </a:r>
            <a:r>
              <a:rPr lang="en-US" altLang="zh-CN" dirty="0" err="1"/>
              <a:t>ServerValidate</a:t>
            </a:r>
            <a:r>
              <a:rPr lang="zh-CN" altLang="zh-CN" dirty="0"/>
              <a:t>事件处理代码。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093267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5.2.6  </a:t>
            </a:r>
            <a:r>
              <a:rPr lang="en-US" altLang="zh-CN" dirty="0" err="1"/>
              <a:t>ValidationSummary</a:t>
            </a:r>
            <a:r>
              <a:rPr lang="zh-CN" altLang="zh-CN" dirty="0"/>
              <a:t>控件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用于</a:t>
            </a:r>
            <a:r>
              <a:rPr lang="zh-CN" altLang="zh-CN" dirty="0" smtClean="0"/>
              <a:t>汇总其</a:t>
            </a:r>
            <a:r>
              <a:rPr lang="zh-CN" altLang="en-US" dirty="0" smtClean="0"/>
              <a:t>他</a:t>
            </a:r>
            <a:r>
              <a:rPr lang="zh-CN" altLang="zh-CN" dirty="0" smtClean="0"/>
              <a:t>验证</a:t>
            </a:r>
            <a:r>
              <a:rPr lang="zh-CN" altLang="zh-CN" dirty="0"/>
              <a:t>控件错误信息的方式，即汇总</a:t>
            </a:r>
            <a:r>
              <a:rPr lang="zh-CN" altLang="zh-CN" dirty="0" smtClean="0"/>
              <a:t>其</a:t>
            </a:r>
            <a:r>
              <a:rPr lang="zh-CN" altLang="en-US" dirty="0" smtClean="0"/>
              <a:t>他</a:t>
            </a:r>
            <a:r>
              <a:rPr lang="zh-CN" altLang="zh-CN" dirty="0" smtClean="0"/>
              <a:t>验证</a:t>
            </a:r>
            <a:r>
              <a:rPr lang="zh-CN" altLang="zh-CN" dirty="0"/>
              <a:t>控件的</a:t>
            </a:r>
            <a:r>
              <a:rPr lang="en-US" altLang="zh-CN" dirty="0" err="1"/>
              <a:t>ErrorMessage</a:t>
            </a:r>
            <a:r>
              <a:rPr lang="zh-CN" altLang="zh-CN" dirty="0"/>
              <a:t>属性值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err="1"/>
              <a:t>DisplayMode</a:t>
            </a:r>
            <a:r>
              <a:rPr lang="zh-CN" altLang="zh-CN" dirty="0" smtClean="0"/>
              <a:t>属性</a:t>
            </a:r>
            <a:r>
              <a:rPr lang="zh-CN" altLang="en-US" dirty="0" smtClean="0"/>
              <a:t>：</a:t>
            </a:r>
            <a:r>
              <a:rPr lang="zh-CN" altLang="zh-CN" dirty="0" smtClean="0"/>
              <a:t>指定</a:t>
            </a:r>
            <a:r>
              <a:rPr lang="zh-CN" altLang="zh-CN" dirty="0"/>
              <a:t>了显示信息的格式，值分别为</a:t>
            </a:r>
            <a:r>
              <a:rPr lang="en-US" altLang="zh-CN" dirty="0" err="1"/>
              <a:t>BulletList</a:t>
            </a:r>
            <a:r>
              <a:rPr lang="zh-CN" altLang="zh-CN" dirty="0"/>
              <a:t>、</a:t>
            </a:r>
            <a:r>
              <a:rPr lang="en-US" altLang="zh-CN" dirty="0"/>
              <a:t>List</a:t>
            </a:r>
            <a:r>
              <a:rPr lang="zh-CN" altLang="zh-CN" dirty="0"/>
              <a:t>和</a:t>
            </a:r>
            <a:r>
              <a:rPr lang="en-US" altLang="zh-CN" dirty="0" err="1"/>
              <a:t>SingleParagraph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ShowMessageBox</a:t>
            </a:r>
            <a:r>
              <a:rPr lang="zh-CN" altLang="zh-CN" dirty="0" smtClean="0"/>
              <a:t>属性</a:t>
            </a:r>
            <a:r>
              <a:rPr lang="zh-CN" altLang="en-US" dirty="0" smtClean="0"/>
              <a:t>：</a:t>
            </a:r>
            <a:r>
              <a:rPr lang="zh-CN" altLang="zh-CN" dirty="0" smtClean="0"/>
              <a:t>指定</a:t>
            </a:r>
            <a:r>
              <a:rPr lang="zh-CN" altLang="zh-CN" dirty="0"/>
              <a:t>是否在一个弹出的消息框中显示错误信息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ShowSummary</a:t>
            </a:r>
            <a:r>
              <a:rPr lang="zh-CN" altLang="zh-CN" dirty="0" smtClean="0"/>
              <a:t>属性</a:t>
            </a:r>
            <a:r>
              <a:rPr lang="zh-CN" altLang="en-US" dirty="0" smtClean="0"/>
              <a:t>：</a:t>
            </a:r>
            <a:r>
              <a:rPr lang="zh-CN" altLang="zh-CN" dirty="0" smtClean="0"/>
              <a:t>指定</a:t>
            </a:r>
            <a:r>
              <a:rPr lang="zh-CN" altLang="zh-CN" dirty="0"/>
              <a:t>是否启用错误信息汇总。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810617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实例</a:t>
            </a:r>
            <a:r>
              <a:rPr lang="en-US" altLang="zh-CN" dirty="0"/>
              <a:t>5-6  </a:t>
            </a:r>
            <a:r>
              <a:rPr lang="zh-CN" altLang="zh-CN" dirty="0"/>
              <a:t>综合运用验证控件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在本实例中，</a:t>
            </a:r>
            <a:r>
              <a:rPr lang="zh-CN" altLang="zh-CN" dirty="0" smtClean="0"/>
              <a:t>用于</a:t>
            </a:r>
            <a:r>
              <a:rPr lang="zh-CN" altLang="zh-CN" dirty="0"/>
              <a:t>输入</a:t>
            </a:r>
            <a:r>
              <a:rPr lang="zh-CN" altLang="zh-CN" dirty="0" smtClean="0"/>
              <a:t>用户名信息的文本框使用了</a:t>
            </a:r>
            <a:r>
              <a:rPr lang="en-US" altLang="zh-CN" dirty="0" err="1" smtClean="0"/>
              <a:t>RequiredFieldValidator</a:t>
            </a:r>
            <a:r>
              <a:rPr lang="zh-CN" altLang="zh-CN" dirty="0" smtClean="0"/>
              <a:t>控件；用于输入密码</a:t>
            </a:r>
            <a:r>
              <a:rPr lang="zh-CN" altLang="zh-CN" dirty="0"/>
              <a:t>和确认密码的文本框都使用了</a:t>
            </a:r>
            <a:r>
              <a:rPr lang="en-US" altLang="zh-CN" dirty="0" err="1"/>
              <a:t>RequiredFieldValidator</a:t>
            </a:r>
            <a:r>
              <a:rPr lang="zh-CN" altLang="zh-CN" dirty="0"/>
              <a:t>控件，以防止用户漏填信息，同时还使用了</a:t>
            </a:r>
            <a:r>
              <a:rPr lang="en-US" altLang="zh-CN" dirty="0" err="1"/>
              <a:t>CompareValidator</a:t>
            </a:r>
            <a:r>
              <a:rPr lang="zh-CN" altLang="zh-CN" dirty="0"/>
              <a:t>控件验证两者输入的值是否一致；用于输入电话号码的文本框使用了</a:t>
            </a:r>
            <a:r>
              <a:rPr lang="en-US" altLang="zh-CN" dirty="0" err="1"/>
              <a:t>RegularExpressionValidator</a:t>
            </a:r>
            <a:r>
              <a:rPr lang="zh-CN" altLang="zh-CN" dirty="0"/>
              <a:t>控件，当用户输入的信息格式不是</a:t>
            </a:r>
            <a:r>
              <a:rPr lang="en-US" altLang="zh-CN" dirty="0"/>
              <a:t>021-66798304</a:t>
            </a:r>
            <a:r>
              <a:rPr lang="zh-CN" altLang="zh-CN" dirty="0"/>
              <a:t>时，就会产生验证错误；用户输入身份证号的文本框使用了</a:t>
            </a:r>
            <a:r>
              <a:rPr lang="en-US" altLang="zh-CN" dirty="0" err="1"/>
              <a:t>CustomValidator</a:t>
            </a:r>
            <a:r>
              <a:rPr lang="zh-CN" altLang="zh-CN" dirty="0"/>
              <a:t>控件，当身份证号中包含的出生年月格式经验证无效时产生验证错误。放置的</a:t>
            </a:r>
            <a:r>
              <a:rPr lang="en-US" altLang="zh-CN" dirty="0" err="1"/>
              <a:t>ValidationSummary</a:t>
            </a:r>
            <a:r>
              <a:rPr lang="zh-CN" altLang="zh-CN" dirty="0"/>
              <a:t>控件用于汇总所有的验证错误信息。当上述验证控件出现验证错误时，焦点会定位在出现验证错误的文本框中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源程序：</a:t>
            </a:r>
            <a:r>
              <a:rPr lang="en-US" altLang="zh-CN" dirty="0"/>
              <a:t>MultiValidate.aspx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359131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程序说明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若</a:t>
            </a:r>
            <a:r>
              <a:rPr lang="zh-CN" altLang="en-US" dirty="0"/>
              <a:t>页面中有其它验证控件未通过验证，则单击“确定”按钮后</a:t>
            </a:r>
            <a:r>
              <a:rPr lang="en-US" altLang="zh-CN" dirty="0" err="1"/>
              <a:t>CustomValidator</a:t>
            </a:r>
            <a:r>
              <a:rPr lang="zh-CN" altLang="en-US" dirty="0"/>
              <a:t>控件的</a:t>
            </a:r>
            <a:r>
              <a:rPr lang="en-US" altLang="zh-CN" dirty="0" err="1"/>
              <a:t>ServerValidate</a:t>
            </a:r>
            <a:r>
              <a:rPr lang="zh-CN" altLang="en-US" dirty="0"/>
              <a:t>事件不会被触发。</a:t>
            </a:r>
          </a:p>
          <a:p>
            <a:r>
              <a:rPr lang="zh-CN" altLang="en-US" dirty="0"/>
              <a:t>因为设置了</a:t>
            </a:r>
            <a:r>
              <a:rPr lang="en-US" altLang="zh-CN" dirty="0" err="1"/>
              <a:t>ValidationSummary</a:t>
            </a:r>
            <a:r>
              <a:rPr lang="zh-CN" altLang="en-US" dirty="0"/>
              <a:t>控件的</a:t>
            </a:r>
            <a:r>
              <a:rPr lang="en-US" altLang="zh-CN" dirty="0" err="1"/>
              <a:t>ShowMessageBox</a:t>
            </a:r>
            <a:r>
              <a:rPr lang="zh-CN" altLang="en-US" dirty="0"/>
              <a:t>属性值为</a:t>
            </a:r>
            <a:r>
              <a:rPr lang="en-US" altLang="zh-CN" dirty="0"/>
              <a:t>True</a:t>
            </a:r>
            <a:r>
              <a:rPr lang="zh-CN" altLang="en-US" dirty="0"/>
              <a:t>和</a:t>
            </a:r>
            <a:r>
              <a:rPr lang="en-US" altLang="zh-CN" dirty="0" err="1"/>
              <a:t>ShowSummary</a:t>
            </a:r>
            <a:r>
              <a:rPr lang="zh-CN" altLang="en-US" dirty="0"/>
              <a:t>属性值为</a:t>
            </a:r>
            <a:r>
              <a:rPr lang="en-US" altLang="zh-CN" dirty="0"/>
              <a:t>False</a:t>
            </a:r>
            <a:r>
              <a:rPr lang="zh-CN" altLang="en-US" dirty="0"/>
              <a:t>，所以汇总的验证错误信息未在页面上显示，而是以对话框的形式显示。</a:t>
            </a:r>
          </a:p>
          <a:p>
            <a:r>
              <a:rPr lang="zh-CN" altLang="en-US" dirty="0"/>
              <a:t>因为设置了所有验证控件的</a:t>
            </a:r>
            <a:r>
              <a:rPr lang="en-US" altLang="zh-CN" dirty="0" err="1"/>
              <a:t>SetFocusError</a:t>
            </a:r>
            <a:r>
              <a:rPr lang="zh-CN" altLang="en-US" dirty="0"/>
              <a:t>属性值为</a:t>
            </a:r>
            <a:r>
              <a:rPr lang="en-US" altLang="zh-CN" dirty="0"/>
              <a:t>True</a:t>
            </a:r>
            <a:r>
              <a:rPr lang="zh-CN" altLang="en-US" dirty="0"/>
              <a:t>，所以若有某个验证控件未通过验证，此时光标会定位到被验证的文本框中。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45146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5.3  </a:t>
            </a:r>
            <a:r>
              <a:rPr lang="zh-CN" altLang="zh-CN" dirty="0"/>
              <a:t>小结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在窗体验证时常需同时使用客户端和服务器端验证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ASP.NET</a:t>
            </a:r>
            <a:r>
              <a:rPr lang="zh-CN" altLang="zh-CN" dirty="0" smtClean="0"/>
              <a:t>提供</a:t>
            </a:r>
            <a:r>
              <a:rPr lang="zh-CN" altLang="zh-CN" dirty="0"/>
              <a:t>了“必需输入”验证、比较验证、范围验证、正则表达式验证、自定义验证和汇总其它验证控件错误的功能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为</a:t>
            </a:r>
            <a:r>
              <a:rPr lang="zh-CN" altLang="zh-CN" dirty="0"/>
              <a:t>达到一定的验证效果，实际使用时对同一个控件可能使用多个验证控件。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705596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68A38C-12F7-4EB3-BD85-4AA09E41D932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417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2" action="ppaction://hlinksldjump"/>
              </a:rPr>
              <a:t>5.1  </a:t>
            </a:r>
            <a:r>
              <a:rPr lang="zh-CN" altLang="zh-CN" dirty="0">
                <a:hlinkClick r:id="rId2" action="ppaction://hlinksldjump"/>
              </a:rPr>
              <a:t>窗体验证概述</a:t>
            </a:r>
            <a:endParaRPr lang="zh-CN" altLang="zh-CN" dirty="0"/>
          </a:p>
          <a:p>
            <a:r>
              <a:rPr lang="en-US" altLang="zh-CN" dirty="0">
                <a:hlinkClick r:id="rId3" action="ppaction://hlinksldjump"/>
              </a:rPr>
              <a:t>5.2  </a:t>
            </a:r>
            <a:r>
              <a:rPr lang="en-US" altLang="zh-CN" dirty="0" smtClean="0">
                <a:hlinkClick r:id="rId3" action="ppaction://hlinksldjump"/>
              </a:rPr>
              <a:t>ASP.NET</a:t>
            </a:r>
            <a:r>
              <a:rPr lang="zh-CN" altLang="zh-CN" dirty="0" smtClean="0">
                <a:hlinkClick r:id="rId3" action="ppaction://hlinksldjump"/>
              </a:rPr>
              <a:t>服务器</a:t>
            </a:r>
            <a:r>
              <a:rPr lang="zh-CN" altLang="zh-CN" dirty="0">
                <a:hlinkClick r:id="rId3" action="ppaction://hlinksldjump"/>
              </a:rPr>
              <a:t>验证控件</a:t>
            </a:r>
            <a:endParaRPr lang="zh-CN" altLang="zh-CN" dirty="0"/>
          </a:p>
          <a:p>
            <a:pPr lvl="1"/>
            <a:r>
              <a:rPr lang="en-US" altLang="zh-CN" dirty="0">
                <a:hlinkClick r:id="rId4" action="ppaction://hlinksldjump"/>
              </a:rPr>
              <a:t>5.2.1  </a:t>
            </a:r>
            <a:r>
              <a:rPr lang="en-US" altLang="zh-CN" dirty="0" err="1">
                <a:hlinkClick r:id="rId4" action="ppaction://hlinksldjump"/>
              </a:rPr>
              <a:t>RequiredFieldValidator</a:t>
            </a:r>
            <a:r>
              <a:rPr lang="zh-CN" altLang="zh-CN" dirty="0">
                <a:hlinkClick r:id="rId4" action="ppaction://hlinksldjump"/>
              </a:rPr>
              <a:t>控件</a:t>
            </a:r>
            <a:endParaRPr lang="zh-CN" altLang="zh-CN" dirty="0"/>
          </a:p>
          <a:p>
            <a:pPr lvl="1"/>
            <a:r>
              <a:rPr lang="en-US" altLang="zh-CN" dirty="0">
                <a:hlinkClick r:id="rId5" action="ppaction://hlinksldjump"/>
              </a:rPr>
              <a:t>5.2.2  </a:t>
            </a:r>
            <a:r>
              <a:rPr lang="en-US" altLang="zh-CN" dirty="0" err="1">
                <a:hlinkClick r:id="rId5" action="ppaction://hlinksldjump"/>
              </a:rPr>
              <a:t>CompareValidator</a:t>
            </a:r>
            <a:r>
              <a:rPr lang="zh-CN" altLang="zh-CN" dirty="0">
                <a:hlinkClick r:id="rId5" action="ppaction://hlinksldjump"/>
              </a:rPr>
              <a:t>控件</a:t>
            </a:r>
            <a:endParaRPr lang="zh-CN" altLang="zh-CN" dirty="0"/>
          </a:p>
          <a:p>
            <a:pPr lvl="1"/>
            <a:r>
              <a:rPr lang="en-US" altLang="zh-CN" dirty="0">
                <a:hlinkClick r:id="rId6" action="ppaction://hlinksldjump"/>
              </a:rPr>
              <a:t>5.2.3  </a:t>
            </a:r>
            <a:r>
              <a:rPr lang="en-US" altLang="zh-CN" dirty="0" err="1">
                <a:hlinkClick r:id="rId6" action="ppaction://hlinksldjump"/>
              </a:rPr>
              <a:t>RangeValidator</a:t>
            </a:r>
            <a:r>
              <a:rPr lang="zh-CN" altLang="zh-CN" dirty="0">
                <a:hlinkClick r:id="rId6" action="ppaction://hlinksldjump"/>
              </a:rPr>
              <a:t>控件</a:t>
            </a:r>
            <a:endParaRPr lang="zh-CN" altLang="zh-CN" dirty="0"/>
          </a:p>
          <a:p>
            <a:pPr lvl="1"/>
            <a:r>
              <a:rPr lang="en-US" altLang="zh-CN" dirty="0">
                <a:hlinkClick r:id="rId7" action="ppaction://hlinksldjump"/>
              </a:rPr>
              <a:t>5.2.4  </a:t>
            </a:r>
            <a:r>
              <a:rPr lang="en-US" altLang="zh-CN" dirty="0" err="1">
                <a:hlinkClick r:id="rId7" action="ppaction://hlinksldjump"/>
              </a:rPr>
              <a:t>RegularExpressionValidator</a:t>
            </a:r>
            <a:r>
              <a:rPr lang="zh-CN" altLang="zh-CN" dirty="0">
                <a:hlinkClick r:id="rId7" action="ppaction://hlinksldjump"/>
              </a:rPr>
              <a:t>控件</a:t>
            </a:r>
            <a:endParaRPr lang="zh-CN" altLang="zh-CN" dirty="0"/>
          </a:p>
          <a:p>
            <a:pPr lvl="1"/>
            <a:r>
              <a:rPr lang="en-US" altLang="zh-CN" dirty="0">
                <a:hlinkClick r:id="rId8" action="ppaction://hlinksldjump"/>
              </a:rPr>
              <a:t>5.2.5  </a:t>
            </a:r>
            <a:r>
              <a:rPr lang="en-US" altLang="zh-CN" dirty="0" err="1">
                <a:hlinkClick r:id="rId8" action="ppaction://hlinksldjump"/>
              </a:rPr>
              <a:t>CustomValidator</a:t>
            </a:r>
            <a:r>
              <a:rPr lang="zh-CN" altLang="zh-CN" dirty="0">
                <a:hlinkClick r:id="rId8" action="ppaction://hlinksldjump"/>
              </a:rPr>
              <a:t>控件</a:t>
            </a:r>
            <a:endParaRPr lang="zh-CN" altLang="zh-CN" dirty="0"/>
          </a:p>
          <a:p>
            <a:pPr lvl="1"/>
            <a:r>
              <a:rPr lang="en-US" altLang="zh-CN" dirty="0">
                <a:hlinkClick r:id="rId9" action="ppaction://hlinksldjump"/>
              </a:rPr>
              <a:t>5.2.6  </a:t>
            </a:r>
            <a:r>
              <a:rPr lang="en-US" altLang="zh-CN" dirty="0" err="1">
                <a:hlinkClick r:id="rId9" action="ppaction://hlinksldjump"/>
              </a:rPr>
              <a:t>ValidationSummary</a:t>
            </a:r>
            <a:r>
              <a:rPr lang="zh-CN" altLang="zh-CN" dirty="0">
                <a:hlinkClick r:id="rId9" action="ppaction://hlinksldjump"/>
              </a:rPr>
              <a:t>控件</a:t>
            </a:r>
            <a:endParaRPr lang="zh-CN" altLang="zh-CN" dirty="0"/>
          </a:p>
          <a:p>
            <a:r>
              <a:rPr lang="en-US" altLang="zh-CN" dirty="0">
                <a:hlinkClick r:id="rId10" action="ppaction://hlinksldjump"/>
              </a:rPr>
              <a:t>5.3  </a:t>
            </a:r>
            <a:r>
              <a:rPr lang="zh-CN" altLang="zh-CN" dirty="0">
                <a:hlinkClick r:id="rId10" action="ppaction://hlinksldjump"/>
              </a:rPr>
              <a:t>小结</a:t>
            </a:r>
            <a:endParaRPr lang="zh-CN" alt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 </a:t>
            </a:r>
            <a:r>
              <a:rPr lang="zh-CN" altLang="zh-CN" dirty="0"/>
              <a:t>窗体验证概述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68A38C-12F7-4EB3-BD85-4AA09E41D932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417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zh-CN" dirty="0"/>
              <a:t>验证就是给所收集的数据制定一系列规则。验证不能保证输入数据的真实性，只能说是否满足了一些</a:t>
            </a:r>
            <a:r>
              <a:rPr lang="zh-CN" altLang="zh-CN" dirty="0" smtClean="0"/>
              <a:t>规则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/>
              <a:t>分为服务器端和客户端两种形式。服务器端验证是指将用户输入的信息全部发送到</a:t>
            </a:r>
            <a:r>
              <a:rPr lang="en-US" altLang="zh-CN" dirty="0"/>
              <a:t>Web</a:t>
            </a:r>
            <a:r>
              <a:rPr lang="zh-CN" altLang="zh-CN" dirty="0"/>
              <a:t>服务器进行验证；客户端验证是指利用</a:t>
            </a:r>
            <a:r>
              <a:rPr lang="en-US" altLang="zh-CN" dirty="0"/>
              <a:t>JavaScript</a:t>
            </a:r>
            <a:r>
              <a:rPr lang="zh-CN" altLang="zh-CN" dirty="0"/>
              <a:t>脚本，在数据发送到服务器之前进行验证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814170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配置隐</a:t>
            </a:r>
            <a:r>
              <a:rPr lang="zh-CN" altLang="zh-CN" dirty="0"/>
              <a:t>式验证</a:t>
            </a:r>
            <a:r>
              <a:rPr lang="zh-CN" altLang="zh-CN" dirty="0" smtClean="0"/>
              <a:t>方法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5DFDFC7-D0C6-4548-AD19-4F5E5AB555CF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利用</a:t>
            </a:r>
            <a:r>
              <a:rPr lang="en-US" altLang="zh-CN" dirty="0" err="1"/>
              <a:t>NuGet</a:t>
            </a:r>
            <a:r>
              <a:rPr lang="zh-CN" altLang="zh-CN" dirty="0"/>
              <a:t>安装</a:t>
            </a:r>
            <a:r>
              <a:rPr lang="en-US" altLang="zh-CN" dirty="0" err="1"/>
              <a:t>jQuery</a:t>
            </a:r>
            <a:r>
              <a:rPr lang="zh-CN" altLang="zh-CN" dirty="0"/>
              <a:t>。</a:t>
            </a:r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）建立</a:t>
            </a:r>
            <a:r>
              <a:rPr lang="en-US" altLang="zh-CN" dirty="0" err="1"/>
              <a:t>Global.asax</a:t>
            </a:r>
            <a:r>
              <a:rPr lang="zh-CN" altLang="zh-CN" dirty="0"/>
              <a:t>文件（全局应用程序类文件），并在其</a:t>
            </a:r>
            <a:r>
              <a:rPr lang="en-US" altLang="zh-CN" dirty="0" err="1"/>
              <a:t>Application_Start</a:t>
            </a:r>
            <a:r>
              <a:rPr lang="en-US" altLang="zh-CN" dirty="0"/>
              <a:t>()</a:t>
            </a:r>
            <a:r>
              <a:rPr lang="zh-CN" altLang="zh-CN" dirty="0"/>
              <a:t>方法中添加源代码如下：</a:t>
            </a:r>
          </a:p>
          <a:p>
            <a:pPr marL="0" indent="0">
              <a:buNone/>
            </a:pPr>
            <a:r>
              <a:rPr lang="en-US" altLang="zh-CN" sz="2400" dirty="0" err="1"/>
              <a:t>ScriptResourceDefinition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scriptResDef</a:t>
            </a:r>
            <a:r>
              <a:rPr lang="en-US" altLang="zh-CN" sz="2400" dirty="0"/>
              <a:t> = new </a:t>
            </a:r>
            <a:r>
              <a:rPr lang="en-US" altLang="zh-CN" sz="2400" dirty="0" err="1"/>
              <a:t>ScriptResourceDefinition</a:t>
            </a:r>
            <a:r>
              <a:rPr lang="en-US" altLang="zh-CN" sz="2400" dirty="0"/>
              <a:t>();</a:t>
            </a:r>
          </a:p>
          <a:p>
            <a:pPr marL="0" indent="0">
              <a:buNone/>
            </a:pPr>
            <a:r>
              <a:rPr lang="en-US" altLang="zh-CN" sz="2400" dirty="0" err="1" smtClean="0"/>
              <a:t>scriptResDef.Path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"~/Scripts/jquery-3.2.1.min.js";</a:t>
            </a:r>
          </a:p>
          <a:p>
            <a:pPr marL="0" indent="0">
              <a:buNone/>
            </a:pPr>
            <a:r>
              <a:rPr lang="en-US" altLang="zh-CN" sz="2400" dirty="0" err="1"/>
              <a:t>ScriptManager.ScriptResourceMapping.AddDefinition</a:t>
            </a:r>
            <a:r>
              <a:rPr lang="en-US" altLang="zh-CN" sz="2400" dirty="0"/>
              <a:t>("</a:t>
            </a:r>
            <a:r>
              <a:rPr lang="en-US" altLang="zh-CN" sz="2400" dirty="0" err="1"/>
              <a:t>jquery</a:t>
            </a:r>
            <a:r>
              <a:rPr lang="en-US" altLang="zh-CN" sz="2400" dirty="0"/>
              <a:t>", </a:t>
            </a:r>
            <a:r>
              <a:rPr lang="en-US" altLang="zh-CN" sz="2400" dirty="0" err="1"/>
              <a:t>scriptResDef</a:t>
            </a:r>
            <a:r>
              <a:rPr lang="en-US" altLang="zh-CN" sz="2400" dirty="0"/>
              <a:t>);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禁用隐式验证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420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在</a:t>
            </a:r>
            <a:r>
              <a:rPr lang="en-US" altLang="zh-CN" dirty="0" err="1"/>
              <a:t>Web.config</a:t>
            </a:r>
            <a:r>
              <a:rPr lang="zh-CN" altLang="zh-CN" dirty="0"/>
              <a:t>文件的</a:t>
            </a:r>
            <a:r>
              <a:rPr lang="en-US" altLang="zh-CN" dirty="0"/>
              <a:t>&lt;configuration&gt;</a:t>
            </a:r>
            <a:r>
              <a:rPr lang="zh-CN" altLang="zh-CN" dirty="0"/>
              <a:t>元素中添加配置代码如下：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&lt;</a:t>
            </a:r>
            <a:r>
              <a:rPr lang="en-US" altLang="zh-CN" sz="2400" dirty="0" err="1"/>
              <a:t>appSettings</a:t>
            </a:r>
            <a:r>
              <a:rPr lang="en-US" altLang="zh-CN" sz="2400" dirty="0"/>
              <a:t>&gt;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    &lt;</a:t>
            </a:r>
            <a:r>
              <a:rPr lang="en-US" altLang="zh-CN" sz="2400" dirty="0"/>
              <a:t>add key="</a:t>
            </a:r>
            <a:r>
              <a:rPr lang="en-US" altLang="zh-CN" sz="2400" dirty="0" err="1"/>
              <a:t>ValidationSettings:UnobtrusiveValidationMode</a:t>
            </a:r>
            <a:r>
              <a:rPr lang="en-US" altLang="zh-CN" sz="2400" dirty="0"/>
              <a:t>" value="None"/&gt;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&lt;/</a:t>
            </a:r>
            <a:r>
              <a:rPr lang="en-US" altLang="zh-CN" sz="2400" dirty="0" err="1"/>
              <a:t>appSettings</a:t>
            </a:r>
            <a:r>
              <a:rPr lang="en-US" altLang="zh-CN" sz="2400" dirty="0" smtClean="0"/>
              <a:t>&gt;</a:t>
            </a:r>
          </a:p>
          <a:p>
            <a:r>
              <a:rPr lang="en-US" altLang="zh-CN" dirty="0" err="1"/>
              <a:t>Page.IsValid</a:t>
            </a:r>
            <a:r>
              <a:rPr lang="zh-CN" altLang="zh-CN" dirty="0"/>
              <a:t>属性</a:t>
            </a:r>
            <a:r>
              <a:rPr lang="zh-CN" altLang="en-US" dirty="0"/>
              <a:t>：</a:t>
            </a:r>
            <a:r>
              <a:rPr lang="zh-CN" altLang="zh-CN" dirty="0"/>
              <a:t>值为</a:t>
            </a:r>
            <a:r>
              <a:rPr lang="en-US" altLang="zh-CN" dirty="0"/>
              <a:t>true</a:t>
            </a:r>
            <a:r>
              <a:rPr lang="zh-CN" altLang="zh-CN" dirty="0"/>
              <a:t>表示所有的控件都通过了验证，而</a:t>
            </a:r>
            <a:r>
              <a:rPr lang="en-US" altLang="zh-CN" dirty="0"/>
              <a:t>false</a:t>
            </a:r>
            <a:r>
              <a:rPr lang="zh-CN" altLang="zh-CN" dirty="0"/>
              <a:t>表示页面上有控件未通过验证。</a:t>
            </a:r>
            <a:endParaRPr lang="en-US" alt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5.2  </a:t>
            </a:r>
            <a:r>
              <a:rPr lang="en-US" altLang="zh-CN" dirty="0" smtClean="0"/>
              <a:t>ASP.NET</a:t>
            </a:r>
            <a:r>
              <a:rPr lang="zh-CN" altLang="zh-CN" dirty="0" smtClean="0"/>
              <a:t>服务器</a:t>
            </a:r>
            <a:r>
              <a:rPr lang="zh-CN" altLang="zh-CN" dirty="0"/>
              <a:t>验证控件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420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ControlToValidate</a:t>
            </a:r>
            <a:r>
              <a:rPr lang="zh-CN" altLang="en-US" dirty="0"/>
              <a:t>：指定要验证控件的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en-US" altLang="zh-CN" dirty="0"/>
              <a:t>Display</a:t>
            </a:r>
            <a:r>
              <a:rPr lang="zh-CN" altLang="en-US" dirty="0"/>
              <a:t>：指定验证控件在页面上显示的方式。值</a:t>
            </a:r>
            <a:r>
              <a:rPr lang="en-US" altLang="zh-CN" dirty="0"/>
              <a:t>Static</a:t>
            </a:r>
            <a:r>
              <a:rPr lang="zh-CN" altLang="en-US" dirty="0"/>
              <a:t>表示验证控件始终占用页面空间；值</a:t>
            </a:r>
            <a:r>
              <a:rPr lang="en-US" altLang="zh-CN" dirty="0"/>
              <a:t>Dynamic</a:t>
            </a:r>
            <a:r>
              <a:rPr lang="zh-CN" altLang="en-US" dirty="0"/>
              <a:t>表示只有显示验证的错误信息时才占用页面空间；值</a:t>
            </a:r>
            <a:r>
              <a:rPr lang="en-US" altLang="zh-CN" dirty="0"/>
              <a:t>None</a:t>
            </a:r>
            <a:r>
              <a:rPr lang="zh-CN" altLang="en-US" dirty="0"/>
              <a:t>表示验证的错误信息都在</a:t>
            </a:r>
            <a:r>
              <a:rPr lang="en-US" altLang="zh-CN" dirty="0" err="1"/>
              <a:t>ValidationSummary</a:t>
            </a:r>
            <a:r>
              <a:rPr lang="zh-CN" altLang="en-US" dirty="0"/>
              <a:t>控件中</a:t>
            </a:r>
            <a:r>
              <a:rPr lang="zh-CN" altLang="en-US" dirty="0" smtClean="0"/>
              <a:t>显示。</a:t>
            </a:r>
            <a:endParaRPr lang="zh-CN" altLang="en-US" dirty="0"/>
          </a:p>
          <a:p>
            <a:r>
              <a:rPr lang="en-US" altLang="zh-CN" dirty="0" err="1"/>
              <a:t>EnableClientScript</a:t>
            </a:r>
            <a:r>
              <a:rPr lang="zh-CN" altLang="en-US" dirty="0"/>
              <a:t>：设置是否启用客户端验证，默认</a:t>
            </a:r>
            <a:r>
              <a:rPr lang="zh-CN" altLang="en-US" dirty="0" smtClean="0"/>
              <a:t>值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33246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altLang="zh-CN" dirty="0"/>
              <a:t>5.2  </a:t>
            </a:r>
            <a:r>
              <a:rPr lang="en-US" altLang="zh-CN" dirty="0" smtClean="0"/>
              <a:t>ASP.NET</a:t>
            </a:r>
            <a:r>
              <a:rPr lang="zh-CN" altLang="zh-CN" dirty="0" smtClean="0"/>
              <a:t>服务器</a:t>
            </a:r>
            <a:r>
              <a:rPr lang="zh-CN" altLang="zh-CN" dirty="0"/>
              <a:t>验证</a:t>
            </a:r>
            <a:r>
              <a:rPr lang="zh-CN" altLang="zh-CN" dirty="0" smtClean="0"/>
              <a:t>控件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420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ErrorMessage</a:t>
            </a:r>
            <a:r>
              <a:rPr lang="zh-CN" altLang="zh-CN" dirty="0"/>
              <a:t>：设置在</a:t>
            </a:r>
            <a:r>
              <a:rPr lang="en-US" altLang="zh-CN" dirty="0" err="1"/>
              <a:t>ValidationSummary</a:t>
            </a:r>
            <a:r>
              <a:rPr lang="zh-CN" altLang="zh-CN" dirty="0"/>
              <a:t>控件中显示的错误信息，若</a:t>
            </a:r>
            <a:r>
              <a:rPr lang="en-US" altLang="zh-CN" dirty="0"/>
              <a:t>Text</a:t>
            </a:r>
            <a:r>
              <a:rPr lang="zh-CN" altLang="zh-CN" dirty="0"/>
              <a:t>属性值为空会代替</a:t>
            </a:r>
            <a:r>
              <a:rPr lang="zh-CN" altLang="zh-CN" dirty="0" smtClean="0"/>
              <a:t>它</a:t>
            </a:r>
            <a:r>
              <a:rPr lang="zh-CN" altLang="en-US" dirty="0" smtClean="0"/>
              <a:t>。</a:t>
            </a:r>
            <a:endParaRPr lang="zh-CN" altLang="zh-CN" dirty="0"/>
          </a:p>
          <a:p>
            <a:r>
              <a:rPr lang="en-US" altLang="zh-CN" dirty="0" err="1"/>
              <a:t>SetFocusOnError</a:t>
            </a:r>
            <a:r>
              <a:rPr lang="zh-CN" altLang="zh-CN" dirty="0"/>
              <a:t>：当验证无效时，确定是否将焦点定位在被验证控件</a:t>
            </a:r>
            <a:r>
              <a:rPr lang="zh-CN" altLang="zh-CN" dirty="0" smtClean="0"/>
              <a:t>上</a:t>
            </a:r>
            <a:r>
              <a:rPr lang="zh-CN" altLang="en-US" dirty="0" smtClean="0"/>
              <a:t>。</a:t>
            </a:r>
            <a:endParaRPr lang="zh-CN" altLang="zh-CN" dirty="0"/>
          </a:p>
          <a:p>
            <a:r>
              <a:rPr lang="en-US" altLang="zh-CN" dirty="0" smtClean="0"/>
              <a:t>Text</a:t>
            </a:r>
            <a:r>
              <a:rPr lang="zh-CN" altLang="en-US" dirty="0" smtClean="0"/>
              <a:t>：</a:t>
            </a:r>
            <a:r>
              <a:rPr lang="zh-CN" altLang="zh-CN" dirty="0" smtClean="0"/>
              <a:t>设置</a:t>
            </a:r>
            <a:r>
              <a:rPr lang="zh-CN" altLang="zh-CN" dirty="0"/>
              <a:t>验证控件显示的</a:t>
            </a:r>
            <a:r>
              <a:rPr lang="zh-CN" altLang="zh-CN" dirty="0" smtClean="0"/>
              <a:t>信息</a:t>
            </a:r>
            <a:r>
              <a:rPr lang="zh-CN" altLang="en-US" dirty="0" smtClean="0"/>
              <a:t>。</a:t>
            </a:r>
            <a:endParaRPr lang="zh-CN" altLang="zh-CN" dirty="0"/>
          </a:p>
          <a:p>
            <a:r>
              <a:rPr lang="en-US" altLang="zh-CN" dirty="0" err="1"/>
              <a:t>ValidationGroup</a:t>
            </a:r>
            <a:r>
              <a:rPr lang="zh-CN" altLang="zh-CN" dirty="0"/>
              <a:t>：设置验证控件的分组</a:t>
            </a:r>
            <a:r>
              <a:rPr lang="zh-CN" altLang="zh-CN" dirty="0" smtClean="0"/>
              <a:t>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一个很实用的</a:t>
            </a:r>
            <a:r>
              <a:rPr lang="en-US" altLang="zh-CN" dirty="0" err="1"/>
              <a:t>CausesValidation</a:t>
            </a:r>
            <a:r>
              <a:rPr lang="zh-CN" altLang="zh-CN" dirty="0" smtClean="0"/>
              <a:t>属性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值</a:t>
            </a:r>
            <a:r>
              <a:rPr lang="en-US" altLang="zh-CN" dirty="0" smtClean="0"/>
              <a:t>False</a:t>
            </a:r>
            <a:r>
              <a:rPr lang="zh-CN" altLang="zh-CN" dirty="0"/>
              <a:t>表示不执行验证过程。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486675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altLang="zh-CN" dirty="0"/>
              <a:t>5.2  </a:t>
            </a:r>
            <a:r>
              <a:rPr lang="en-US" altLang="zh-CN" dirty="0" smtClean="0"/>
              <a:t>ASP.NET</a:t>
            </a:r>
            <a:r>
              <a:rPr lang="zh-CN" altLang="zh-CN" dirty="0" smtClean="0"/>
              <a:t>服务器</a:t>
            </a:r>
            <a:r>
              <a:rPr lang="zh-CN" altLang="zh-CN" dirty="0"/>
              <a:t>验证控件</a:t>
            </a:r>
            <a:r>
              <a:rPr lang="zh-CN" altLang="en-US" dirty="0"/>
              <a:t>（续）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420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若要对一个控件设置多个规则，可通过多个验证控件共同作用，此时各验证控件的</a:t>
            </a:r>
            <a:r>
              <a:rPr lang="en-US" altLang="zh-CN" dirty="0" err="1"/>
              <a:t>ControlToValidate</a:t>
            </a:r>
            <a:r>
              <a:rPr lang="zh-CN" altLang="zh-CN" dirty="0"/>
              <a:t>属性应为相同值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若要</a:t>
            </a:r>
            <a:r>
              <a:rPr lang="zh-CN" altLang="zh-CN" dirty="0"/>
              <a:t>对同一个页面上不同的控件提供分组验证功能，可以通过将同一组控件的</a:t>
            </a:r>
            <a:r>
              <a:rPr lang="en-US" altLang="zh-CN" dirty="0" err="1"/>
              <a:t>ValidationGroup</a:t>
            </a:r>
            <a:r>
              <a:rPr lang="zh-CN" altLang="zh-CN" dirty="0"/>
              <a:t>属性设置为相同的组名来实现。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900525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课件模板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自定义 6">
      <a:majorFont>
        <a:latin typeface="Tw Cen MT"/>
        <a:ea typeface="黑体"/>
        <a:cs typeface=""/>
      </a:majorFont>
      <a:minorFont>
        <a:latin typeface="Tw Cen MT"/>
        <a:ea typeface="黑体"/>
        <a:cs typeface=""/>
      </a:minorFont>
    </a:fontScheme>
    <a:fmtScheme name="极目远眺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课件模板</Template>
  <TotalTime>542</TotalTime>
  <Words>1590</Words>
  <Application>Microsoft Office PowerPoint</Application>
  <PresentationFormat>全屏显示(4:3)</PresentationFormat>
  <Paragraphs>128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Tw Cen MT</vt:lpstr>
      <vt:lpstr>黑体</vt:lpstr>
      <vt:lpstr>华文行楷</vt:lpstr>
      <vt:lpstr>宋体</vt:lpstr>
      <vt:lpstr>Arial</vt:lpstr>
      <vt:lpstr>Times New Roman</vt:lpstr>
      <vt:lpstr>Wingdings</vt:lpstr>
      <vt:lpstr>Wingdings 2</vt:lpstr>
      <vt:lpstr>课件模板</vt:lpstr>
      <vt:lpstr>第5章  ASP.NET窗体验证</vt:lpstr>
      <vt:lpstr>本章要点：</vt:lpstr>
      <vt:lpstr>目录</vt:lpstr>
      <vt:lpstr>5.1  窗体验证概述</vt:lpstr>
      <vt:lpstr>配置隐式验证方法</vt:lpstr>
      <vt:lpstr>禁用隐式验证</vt:lpstr>
      <vt:lpstr>5.2  ASP.NET服务器验证控件</vt:lpstr>
      <vt:lpstr>5.2  ASP.NET服务器验证控件（续）</vt:lpstr>
      <vt:lpstr>5.2  ASP.NET服务器验证控件（续）</vt:lpstr>
      <vt:lpstr>5.2.1  RequiredFieldValidator控件</vt:lpstr>
      <vt:lpstr>实例5-1  禁止空数据且同时要改变初始值</vt:lpstr>
      <vt:lpstr>5.2.2  CompareValidator控件</vt:lpstr>
      <vt:lpstr>5.2.2  CompareValidator控件（续）</vt:lpstr>
      <vt:lpstr>实例5-2  运用CompareValidator控件</vt:lpstr>
      <vt:lpstr>5.2.3  RangeValidator控件</vt:lpstr>
      <vt:lpstr>实例5-3  运用RangeValidator控件</vt:lpstr>
      <vt:lpstr>5.2.4  RegularExpressionValidator控件</vt:lpstr>
      <vt:lpstr>设置ValidationExpression属性</vt:lpstr>
      <vt:lpstr>实例5-4  验证电子邮件地址</vt:lpstr>
      <vt:lpstr>5.2.5  CustomValidator控件</vt:lpstr>
      <vt:lpstr>实例5-5  验证必须输入一个偶数</vt:lpstr>
      <vt:lpstr>实例5-5  验证必须输入一个偶数（续）</vt:lpstr>
      <vt:lpstr>5.2.6  ValidationSummary控件</vt:lpstr>
      <vt:lpstr>实例5-6  综合运用验证控件</vt:lpstr>
      <vt:lpstr>程序说明</vt:lpstr>
      <vt:lpstr>5.3  小结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ASP.NET 4.5运行及开发环境</dc:title>
  <dc:subject>Web程序设计--ASP.NET实用网站开发</dc:subject>
  <dc:creator>ssgwcyxxd; ssg</dc:creator>
  <cp:lastModifiedBy>lemon</cp:lastModifiedBy>
  <cp:revision>79</cp:revision>
  <cp:lastPrinted>1601-01-01T00:00:00Z</cp:lastPrinted>
  <dcterms:created xsi:type="dcterms:W3CDTF">2014-03-08T01:39:37Z</dcterms:created>
  <dcterms:modified xsi:type="dcterms:W3CDTF">2018-03-18T09:22:18Z</dcterms:modified>
</cp:coreProperties>
</file>