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0" r:id="rId4"/>
    <p:sldId id="358" r:id="rId5"/>
    <p:sldId id="259" r:id="rId6"/>
    <p:sldId id="262" r:id="rId7"/>
    <p:sldId id="411" r:id="rId8"/>
    <p:sldId id="359" r:id="rId9"/>
    <p:sldId id="412" r:id="rId10"/>
    <p:sldId id="385" r:id="rId11"/>
    <p:sldId id="386" r:id="rId12"/>
    <p:sldId id="387" r:id="rId13"/>
    <p:sldId id="360" r:id="rId14"/>
    <p:sldId id="354" r:id="rId15"/>
    <p:sldId id="355" r:id="rId16"/>
    <p:sldId id="388" r:id="rId17"/>
    <p:sldId id="356" r:id="rId18"/>
    <p:sldId id="357" r:id="rId19"/>
    <p:sldId id="361" r:id="rId20"/>
    <p:sldId id="298" r:id="rId21"/>
    <p:sldId id="362" r:id="rId22"/>
    <p:sldId id="363" r:id="rId23"/>
    <p:sldId id="365" r:id="rId24"/>
    <p:sldId id="413" r:id="rId25"/>
    <p:sldId id="389" r:id="rId26"/>
    <p:sldId id="366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54" autoAdjust="0"/>
    <p:restoredTop sz="86523" autoAdjust="0"/>
  </p:normalViewPr>
  <p:slideViewPr>
    <p:cSldViewPr>
      <p:cViewPr varScale="1">
        <p:scale>
          <a:sx n="45" d="100"/>
          <a:sy n="45" d="100"/>
        </p:scale>
        <p:origin x="-72" y="-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6.xml"/><Relationship Id="rId7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39.xml"/><Relationship Id="rId5" Type="http://schemas.openxmlformats.org/officeDocument/2006/relationships/slide" Target="slide11.xml"/><Relationship Id="rId10" Type="http://schemas.openxmlformats.org/officeDocument/2006/relationships/slide" Target="slide36.xml"/><Relationship Id="rId4" Type="http://schemas.openxmlformats.org/officeDocument/2006/relationships/slide" Target="slide10.xml"/><Relationship Id="rId9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77072"/>
            <a:ext cx="851567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8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数据绑定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沈士根、叶晓彤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8.3  </a:t>
            </a:r>
            <a:r>
              <a:rPr lang="en-US" altLang="zh-CN" b="1" dirty="0" err="1"/>
              <a:t>GridView</a:t>
            </a:r>
            <a:r>
              <a:rPr lang="zh-CN" altLang="zh-CN" b="1" dirty="0"/>
              <a:t>控件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用于显示二维表格式的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可以</a:t>
            </a:r>
            <a:r>
              <a:rPr lang="zh-CN" altLang="zh-CN" dirty="0"/>
              <a:t>方便地实现数据绑定、分页、排序、行选择、更新、删除等功能。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8.3.1  </a:t>
            </a:r>
            <a:r>
              <a:rPr lang="zh-CN" altLang="zh-CN" dirty="0"/>
              <a:t>分页和排序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页功能需要设置</a:t>
            </a:r>
            <a:r>
              <a:rPr lang="en-US" altLang="zh-CN" dirty="0" err="1"/>
              <a:t>AllowPaging</a:t>
            </a:r>
            <a:r>
              <a:rPr lang="zh-CN" altLang="en-US" dirty="0"/>
              <a:t>属性值为</a:t>
            </a:r>
            <a:r>
              <a:rPr lang="en-US" altLang="zh-CN" dirty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分</a:t>
            </a:r>
            <a:r>
              <a:rPr lang="zh-CN" altLang="en-US" dirty="0"/>
              <a:t>页的效果可在</a:t>
            </a:r>
            <a:r>
              <a:rPr lang="en-US" altLang="zh-CN" dirty="0" err="1"/>
              <a:t>PagerSettings</a:t>
            </a:r>
            <a:r>
              <a:rPr lang="zh-CN" altLang="en-US" dirty="0"/>
              <a:t>属性集合中设置，例如，用于设置分页类型的</a:t>
            </a:r>
            <a:r>
              <a:rPr lang="en-US" altLang="zh-CN" dirty="0"/>
              <a:t>Mode</a:t>
            </a:r>
            <a:r>
              <a:rPr lang="zh-CN" altLang="en-US" dirty="0"/>
              <a:t>属性、用于设置“第一页”按钮图片</a:t>
            </a:r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 err="1"/>
              <a:t>FirstPageImageUrl</a:t>
            </a:r>
            <a:r>
              <a:rPr lang="zh-CN" altLang="en-US" dirty="0"/>
              <a:t>属性等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r>
              <a:rPr lang="zh-CN" altLang="en-US" dirty="0"/>
              <a:t>功能需要设置</a:t>
            </a:r>
            <a:r>
              <a:rPr lang="en-US" altLang="zh-CN" dirty="0" err="1"/>
              <a:t>AllowSorting</a:t>
            </a:r>
            <a:r>
              <a:rPr lang="zh-CN" altLang="en-US" dirty="0"/>
              <a:t>属性值为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8-3  </a:t>
            </a:r>
            <a:r>
              <a:rPr lang="zh-CN" altLang="zh-CN" dirty="0"/>
              <a:t>分页和排序</a:t>
            </a:r>
            <a:r>
              <a:rPr lang="en-US" altLang="zh-CN" dirty="0" err="1"/>
              <a:t>GridView</a:t>
            </a:r>
            <a:r>
              <a:rPr lang="zh-CN" altLang="zh-CN" dirty="0"/>
              <a:t>中数据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/>
              <a:t>单击标题栏中的字段能按该字段实现排序功能，用户选择每页显示条数后可改变</a:t>
            </a:r>
            <a:r>
              <a:rPr lang="en-US" altLang="zh-CN" dirty="0" err="1"/>
              <a:t>GridView</a:t>
            </a:r>
            <a:r>
              <a:rPr lang="zh-CN" altLang="zh-CN" dirty="0"/>
              <a:t>中显示的记录数，同时显示当前的页码和总页数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GridPageSort.aspx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页面载入时，</a:t>
            </a:r>
            <a:r>
              <a:rPr lang="en-US" altLang="zh-CN" dirty="0" err="1"/>
              <a:t>GridView</a:t>
            </a:r>
            <a:r>
              <a:rPr lang="zh-CN" altLang="zh-CN" dirty="0"/>
              <a:t>根据设置的每页显示条数显示结果。</a:t>
            </a:r>
          </a:p>
          <a:p>
            <a:r>
              <a:rPr lang="zh-CN" altLang="zh-CN" dirty="0"/>
              <a:t>当用户选择每页显示条数后，触发</a:t>
            </a:r>
            <a:r>
              <a:rPr lang="en-US" altLang="zh-CN" dirty="0" err="1"/>
              <a:t>SelectedIndexChanged</a:t>
            </a:r>
            <a:r>
              <a:rPr lang="zh-CN" altLang="zh-CN" dirty="0"/>
              <a:t>事件，执行对应的事件处理代码后改变</a:t>
            </a:r>
            <a:r>
              <a:rPr lang="en-US" altLang="zh-CN" dirty="0" err="1"/>
              <a:t>GridView</a:t>
            </a:r>
            <a:r>
              <a:rPr lang="zh-CN" altLang="zh-CN" dirty="0"/>
              <a:t>的</a:t>
            </a:r>
            <a:r>
              <a:rPr lang="en-US" altLang="zh-CN" dirty="0" err="1"/>
              <a:t>PageSize</a:t>
            </a:r>
            <a:r>
              <a:rPr lang="zh-CN" altLang="zh-CN" dirty="0"/>
              <a:t>属性值，再重新绑定数据。</a:t>
            </a:r>
          </a:p>
          <a:p>
            <a:r>
              <a:rPr lang="en-US" altLang="zh-CN" dirty="0" err="1"/>
              <a:t>GridView</a:t>
            </a:r>
            <a:r>
              <a:rPr lang="zh-CN" altLang="zh-CN" dirty="0"/>
              <a:t>的</a:t>
            </a:r>
            <a:r>
              <a:rPr lang="en-US" altLang="zh-CN" dirty="0" err="1"/>
              <a:t>RowDataBound</a:t>
            </a:r>
            <a:r>
              <a:rPr lang="zh-CN" altLang="zh-CN" dirty="0"/>
              <a:t>事件在对行进行数据绑定后被触发，因此，当改变当前页或改变每页显示条数时都会触发该事件。此时，获取</a:t>
            </a:r>
            <a:r>
              <a:rPr lang="en-US" altLang="zh-CN" dirty="0" err="1"/>
              <a:t>GridView</a:t>
            </a:r>
            <a:r>
              <a:rPr lang="zh-CN" altLang="zh-CN" dirty="0"/>
              <a:t>的</a:t>
            </a:r>
            <a:r>
              <a:rPr lang="en-US" altLang="zh-CN" dirty="0" err="1"/>
              <a:t>PageIndex</a:t>
            </a:r>
            <a:r>
              <a:rPr lang="zh-CN" altLang="zh-CN" dirty="0"/>
              <a:t>属性值即为当前页码，但要注意</a:t>
            </a:r>
            <a:r>
              <a:rPr lang="en-US" altLang="zh-CN" dirty="0" err="1"/>
              <a:t>PageIndex</a:t>
            </a:r>
            <a:r>
              <a:rPr lang="zh-CN" altLang="zh-CN" dirty="0"/>
              <a:t>的编号从</a:t>
            </a:r>
            <a:r>
              <a:rPr lang="en-US" altLang="zh-CN" dirty="0"/>
              <a:t>0</a:t>
            </a:r>
            <a:r>
              <a:rPr lang="zh-CN" altLang="zh-CN" dirty="0"/>
              <a:t>开始；获取</a:t>
            </a:r>
            <a:r>
              <a:rPr lang="en-US" altLang="zh-CN" dirty="0" err="1"/>
              <a:t>PageCount</a:t>
            </a:r>
            <a:r>
              <a:rPr lang="zh-CN" altLang="zh-CN" dirty="0"/>
              <a:t>属性值即为总页数。</a:t>
            </a:r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8.3.2  </a:t>
            </a:r>
            <a:r>
              <a:rPr lang="zh-CN" altLang="zh-CN" dirty="0"/>
              <a:t>定制数据绑定列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需要设置</a:t>
            </a:r>
            <a:r>
              <a:rPr lang="en-US" altLang="zh-CN" dirty="0" err="1"/>
              <a:t>AutoGenerateColumns</a:t>
            </a:r>
            <a:r>
              <a:rPr lang="zh-CN" altLang="zh-CN" dirty="0"/>
              <a:t>属性值为</a:t>
            </a:r>
            <a:r>
              <a:rPr lang="en-US" altLang="zh-CN" dirty="0"/>
              <a:t>False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GridView</a:t>
            </a:r>
            <a:r>
              <a:rPr lang="zh-CN" altLang="zh-CN" dirty="0"/>
              <a:t>中的每一列都是一个</a:t>
            </a:r>
            <a:r>
              <a:rPr lang="en-US" altLang="zh-CN" dirty="0" err="1"/>
              <a:t>DataControlField</a:t>
            </a:r>
            <a:r>
              <a:rPr lang="zh-CN" altLang="zh-CN" dirty="0"/>
              <a:t>类，并从该类派生出不同类型的子类。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 err="1"/>
              <a:t>GridView</a:t>
            </a:r>
            <a:r>
              <a:rPr lang="zh-CN" altLang="zh-CN" dirty="0"/>
              <a:t>中不同类型的数据绑定列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BoundField</a:t>
            </a:r>
            <a:r>
              <a:rPr lang="zh-CN" altLang="zh-CN" dirty="0"/>
              <a:t>：用于显示普通文本内容。</a:t>
            </a:r>
          </a:p>
          <a:p>
            <a:r>
              <a:rPr lang="en-US" altLang="zh-CN" dirty="0" err="1"/>
              <a:t>CheckBoxField</a:t>
            </a:r>
            <a:r>
              <a:rPr lang="zh-CN" altLang="zh-CN" dirty="0"/>
              <a:t>：用于显示布尔类型数据。</a:t>
            </a:r>
          </a:p>
          <a:p>
            <a:r>
              <a:rPr lang="en-US" altLang="zh-CN" dirty="0" err="1"/>
              <a:t>CommandField</a:t>
            </a:r>
            <a:r>
              <a:rPr lang="zh-CN" altLang="zh-CN" dirty="0"/>
              <a:t>：用于创建命令按钮列。</a:t>
            </a:r>
          </a:p>
          <a:p>
            <a:r>
              <a:rPr lang="en-US" altLang="zh-CN" dirty="0" err="1"/>
              <a:t>DynamicField</a:t>
            </a:r>
            <a:r>
              <a:rPr lang="zh-CN" altLang="zh-CN" dirty="0"/>
              <a:t>：用于绑定动态数据列。</a:t>
            </a:r>
          </a:p>
          <a:p>
            <a:r>
              <a:rPr lang="en-US" altLang="zh-CN" dirty="0" err="1"/>
              <a:t>ImageField</a:t>
            </a:r>
            <a:r>
              <a:rPr lang="zh-CN" altLang="zh-CN" dirty="0"/>
              <a:t>：用于显示图片列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HyperLinkField</a:t>
            </a:r>
            <a:r>
              <a:rPr lang="zh-CN" altLang="zh-CN" dirty="0"/>
              <a:t>：用于显示超链接列。</a:t>
            </a:r>
          </a:p>
          <a:p>
            <a:r>
              <a:rPr lang="en-US" altLang="zh-CN" dirty="0" err="1"/>
              <a:t>ButtonField</a:t>
            </a:r>
            <a:r>
              <a:rPr lang="zh-CN" altLang="zh-CN" dirty="0"/>
              <a:t>：定义按钮列。</a:t>
            </a:r>
          </a:p>
          <a:p>
            <a:r>
              <a:rPr lang="en-US" altLang="zh-CN" dirty="0" err="1"/>
              <a:t>TemplateField</a:t>
            </a:r>
            <a:r>
              <a:rPr lang="zh-CN" altLang="zh-CN" dirty="0"/>
              <a:t>：以模板的形式自定义数据列。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8-4  </a:t>
            </a:r>
            <a:r>
              <a:rPr lang="zh-CN" altLang="zh-CN" dirty="0"/>
              <a:t>自定义</a:t>
            </a:r>
            <a:r>
              <a:rPr lang="en-US" altLang="zh-CN" dirty="0" err="1"/>
              <a:t>GridView</a:t>
            </a:r>
            <a:r>
              <a:rPr lang="zh-CN" altLang="zh-CN" dirty="0"/>
              <a:t>数据绑定列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在本实例中，</a:t>
            </a:r>
            <a:r>
              <a:rPr lang="en-US" altLang="zh-CN" dirty="0" err="1"/>
              <a:t>GridView</a:t>
            </a:r>
            <a:r>
              <a:rPr lang="zh-CN" altLang="zh-CN" dirty="0"/>
              <a:t>呈现</a:t>
            </a:r>
            <a:r>
              <a:rPr lang="en-US" altLang="zh-CN" dirty="0"/>
              <a:t>Product</a:t>
            </a:r>
            <a:r>
              <a:rPr lang="zh-CN" altLang="zh-CN" dirty="0"/>
              <a:t>表的部分数据，其中表头信息以中文表示，显示图片的列为</a:t>
            </a:r>
            <a:r>
              <a:rPr lang="en-US" altLang="zh-CN" dirty="0" err="1"/>
              <a:t>ImageField</a:t>
            </a:r>
            <a:r>
              <a:rPr lang="zh-CN" altLang="zh-CN" dirty="0"/>
              <a:t>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/>
              <a:t>源程序：</a:t>
            </a:r>
            <a:r>
              <a:rPr lang="en-US" altLang="zh-CN" dirty="0"/>
              <a:t>GridBound.aspx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本实例使用的</a:t>
            </a:r>
            <a:r>
              <a:rPr lang="en-US" altLang="zh-CN" dirty="0"/>
              <a:t>Product</a:t>
            </a:r>
            <a:r>
              <a:rPr lang="zh-CN" altLang="zh-CN" dirty="0"/>
              <a:t>表的</a:t>
            </a:r>
            <a:r>
              <a:rPr lang="en-US" altLang="zh-CN" dirty="0"/>
              <a:t>Image</a:t>
            </a:r>
            <a:r>
              <a:rPr lang="zh-CN" altLang="zh-CN" dirty="0"/>
              <a:t>字段存储了对应图片的路径，此时要在</a:t>
            </a:r>
            <a:r>
              <a:rPr lang="en-US" altLang="zh-CN" dirty="0" err="1"/>
              <a:t>GridView</a:t>
            </a:r>
            <a:r>
              <a:rPr lang="zh-CN" altLang="zh-CN" dirty="0"/>
              <a:t>中显示图片，只需设置</a:t>
            </a:r>
            <a:r>
              <a:rPr lang="en-US" altLang="zh-CN" dirty="0" err="1"/>
              <a:t>ImageField</a:t>
            </a:r>
            <a:r>
              <a:rPr lang="zh-CN" altLang="zh-CN" dirty="0"/>
              <a:t>列的</a:t>
            </a:r>
            <a:r>
              <a:rPr lang="en-US" altLang="zh-CN" dirty="0" err="1"/>
              <a:t>DataImageUrlField</a:t>
            </a:r>
            <a:r>
              <a:rPr lang="zh-CN" altLang="zh-CN" dirty="0"/>
              <a:t>属性值为字段名</a:t>
            </a:r>
            <a:r>
              <a:rPr lang="en-US" altLang="zh-CN" dirty="0"/>
              <a:t>Image</a:t>
            </a:r>
            <a:r>
              <a:rPr lang="zh-CN" altLang="zh-CN" dirty="0"/>
              <a:t>即</a:t>
            </a:r>
            <a:r>
              <a:rPr lang="zh-CN" altLang="zh-CN" dirty="0" smtClean="0"/>
              <a:t>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若</a:t>
            </a:r>
            <a:r>
              <a:rPr lang="zh-CN" altLang="zh-CN" dirty="0"/>
              <a:t>在数据库中存储图片信息时仅存储了图片的文件名，</a:t>
            </a:r>
            <a:r>
              <a:rPr lang="zh-CN" altLang="zh-CN" dirty="0" smtClean="0"/>
              <a:t>则需</a:t>
            </a:r>
            <a:r>
              <a:rPr lang="zh-CN" altLang="zh-CN" dirty="0"/>
              <a:t>配合使用</a:t>
            </a:r>
            <a:r>
              <a:rPr lang="en-US" altLang="zh-CN" dirty="0" err="1"/>
              <a:t>DataImageUrlFormatString</a:t>
            </a:r>
            <a:r>
              <a:rPr lang="zh-CN" altLang="zh-CN" dirty="0"/>
              <a:t>属性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/>
              <a:t>&lt;</a:t>
            </a:r>
            <a:r>
              <a:rPr lang="en-US" altLang="zh-CN" sz="2200" dirty="0" err="1"/>
              <a:t>asp:ImageField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DataImageUrlField</a:t>
            </a:r>
            <a:r>
              <a:rPr lang="en-US" altLang="zh-CN" sz="2200" dirty="0"/>
              <a:t>="Image" </a:t>
            </a:r>
            <a:r>
              <a:rPr lang="en-US" altLang="zh-CN" sz="2200" dirty="0" err="1"/>
              <a:t>HeaderText</a:t>
            </a:r>
            <a:r>
              <a:rPr lang="en-US" altLang="zh-CN" sz="2200" dirty="0"/>
              <a:t>="</a:t>
            </a:r>
            <a:r>
              <a:rPr lang="zh-CN" altLang="zh-CN" sz="2200" dirty="0"/>
              <a:t>图片</a:t>
            </a:r>
            <a:r>
              <a:rPr lang="en-US" altLang="zh-CN" sz="2200" smtClean="0"/>
              <a:t>" </a:t>
            </a:r>
            <a:r>
              <a:rPr lang="en-US" altLang="zh-CN" sz="2200" dirty="0" err="1" smtClean="0"/>
              <a:t>DataImageUrlFormatString</a:t>
            </a:r>
            <a:r>
              <a:rPr lang="en-US" altLang="zh-CN" sz="2200" dirty="0"/>
              <a:t>="~\Images\{0}"&gt;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&lt;/</a:t>
            </a:r>
            <a:r>
              <a:rPr lang="en-US" altLang="zh-CN" sz="2200" dirty="0" err="1"/>
              <a:t>asp:ImageField</a:t>
            </a:r>
            <a:r>
              <a:rPr lang="en-US" altLang="zh-CN" sz="2200" dirty="0"/>
              <a:t>&gt;</a:t>
            </a:r>
            <a:endParaRPr lang="zh-CN" altLang="zh-CN" sz="2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8.3.3  </a:t>
            </a:r>
            <a:r>
              <a:rPr lang="zh-CN" altLang="zh-CN" dirty="0"/>
              <a:t>使用模板列</a:t>
            </a:r>
            <a:endParaRPr lang="zh-CN" altLang="en-US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18</a:t>
            </a:fld>
            <a:endParaRPr lang="en-US" altLang="zh-C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" y="1556792"/>
            <a:ext cx="525351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19360" y="1659256"/>
            <a:ext cx="3600000" cy="540000"/>
          </a:xfrm>
          <a:prstGeom prst="wedgeRectCallout">
            <a:avLst>
              <a:gd name="adj1" fmla="val -63172"/>
              <a:gd name="adj2" fmla="val -126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HeaderTemplate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519360" y="2420888"/>
            <a:ext cx="3600000" cy="540000"/>
          </a:xfrm>
          <a:prstGeom prst="wedgeRectCallout">
            <a:avLst>
              <a:gd name="adj1" fmla="val -62615"/>
              <a:gd name="adj2" fmla="val -2896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ItemTemplate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64088" y="3068960"/>
            <a:ext cx="3744016" cy="540000"/>
          </a:xfrm>
          <a:prstGeom prst="wedgeRectCallout">
            <a:avLst>
              <a:gd name="adj1" fmla="val -61259"/>
              <a:gd name="adj2" fmla="val -2957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AlternatingItemTemplate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436096" y="3639552"/>
            <a:ext cx="3672008" cy="540000"/>
          </a:xfrm>
          <a:prstGeom prst="wedgeRectCallout">
            <a:avLst>
              <a:gd name="adj1" fmla="val -60079"/>
              <a:gd name="adj2" fmla="val -359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EditItemTemplate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625920" y="5589239"/>
            <a:ext cx="3410176" cy="540000"/>
          </a:xfrm>
          <a:prstGeom prst="wedgeRectCallout">
            <a:avLst>
              <a:gd name="adj1" fmla="val -67677"/>
              <a:gd name="adj2" fmla="val -1880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FooterTemplate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625920" y="6237312"/>
            <a:ext cx="3410176" cy="540000"/>
          </a:xfrm>
          <a:prstGeom prst="wedgeRectCallout">
            <a:avLst>
              <a:gd name="adj1" fmla="val -67122"/>
              <a:gd name="adj2" fmla="val -3517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PagerTemplate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 err="1"/>
              <a:t>TemplateField</a:t>
            </a:r>
            <a:r>
              <a:rPr lang="zh-CN" altLang="zh-CN" dirty="0"/>
              <a:t>中不同类型的模板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19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1334812"/>
              </p:ext>
            </p:extLst>
          </p:nvPr>
        </p:nvGraphicFramePr>
        <p:xfrm>
          <a:off x="251520" y="1268760"/>
          <a:ext cx="8586663" cy="527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770239"/>
              </a:tblGrid>
              <a:tr h="713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黑体"/>
                        </a:rPr>
                        <a:t>模板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黑体"/>
                        </a:rPr>
                        <a:t>说明</a:t>
                      </a:r>
                    </a:p>
                  </a:txBody>
                  <a:tcPr marL="68580" marR="68580" marT="0" marB="0"/>
                </a:tc>
              </a:tr>
              <a:tr h="713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AlternatingItemTemplate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为交替项指定要显示的内容</a:t>
                      </a:r>
                    </a:p>
                  </a:txBody>
                  <a:tcPr marL="68580" marR="68580" marT="0" marB="0"/>
                </a:tc>
              </a:tr>
              <a:tr h="713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EditItemTemplate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为处于编辑的项指定要显示的内容</a:t>
                      </a:r>
                    </a:p>
                  </a:txBody>
                  <a:tcPr marL="68580" marR="68580" marT="0" marB="0"/>
                </a:tc>
              </a:tr>
              <a:tr h="713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FooterTemplate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为脚注项指定要显示的内容</a:t>
                      </a:r>
                    </a:p>
                  </a:txBody>
                  <a:tcPr marL="68580" marR="68580" marT="0" marB="0"/>
                </a:tc>
              </a:tr>
              <a:tr h="713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HeaderTemplate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为标题项指定要显示的内容</a:t>
                      </a:r>
                    </a:p>
                  </a:txBody>
                  <a:tcPr marL="68580" marR="68580" marT="0" marB="0"/>
                </a:tc>
              </a:tr>
              <a:tr h="713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ItemTemplate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为</a:t>
                      </a: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TemplateField</a:t>
                      </a: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列指定要显示的内容</a:t>
                      </a:r>
                    </a:p>
                  </a:txBody>
                  <a:tcPr marL="68580" marR="68580" marT="0" marB="0"/>
                </a:tc>
              </a:tr>
              <a:tr h="713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PagerTemplate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为页码项指定要显示的内容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熟练掌握</a:t>
            </a:r>
            <a:r>
              <a:rPr lang="en-US" altLang="zh-CN" dirty="0" err="1"/>
              <a:t>ListControl</a:t>
            </a:r>
            <a:r>
              <a:rPr lang="zh-CN" altLang="zh-CN" dirty="0"/>
              <a:t>类控件与数据源的绑定。</a:t>
            </a:r>
          </a:p>
          <a:p>
            <a:pPr lvl="0"/>
            <a:r>
              <a:rPr lang="zh-CN" altLang="zh-CN" dirty="0"/>
              <a:t>熟练掌握</a:t>
            </a:r>
            <a:r>
              <a:rPr lang="en-US" altLang="zh-CN" dirty="0" err="1"/>
              <a:t>GridView</a:t>
            </a:r>
            <a:r>
              <a:rPr lang="zh-CN" altLang="zh-CN" dirty="0"/>
              <a:t>控件与数据源的绑定。</a:t>
            </a:r>
          </a:p>
          <a:p>
            <a:r>
              <a:rPr lang="zh-CN" altLang="zh-CN" dirty="0"/>
              <a:t>掌握</a:t>
            </a:r>
            <a:r>
              <a:rPr lang="en-US" altLang="zh-CN" dirty="0" err="1"/>
              <a:t>DetailsView</a:t>
            </a:r>
            <a:r>
              <a:rPr lang="zh-CN" altLang="zh-CN" dirty="0"/>
              <a:t>控件与数据源的绑定。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AlternatingItemTemplate</a:t>
            </a:r>
            <a:r>
              <a:rPr lang="zh-CN" altLang="en-US" dirty="0"/>
              <a:t>需与</a:t>
            </a:r>
            <a:r>
              <a:rPr lang="en-US" altLang="zh-CN" dirty="0" err="1"/>
              <a:t>ItemTemplate</a:t>
            </a:r>
            <a:r>
              <a:rPr lang="zh-CN" altLang="en-US" dirty="0"/>
              <a:t>配合使用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未设置</a:t>
            </a:r>
            <a:r>
              <a:rPr lang="en-US" altLang="zh-CN" dirty="0" err="1"/>
              <a:t>AlternatingItemTemplate</a:t>
            </a:r>
            <a:r>
              <a:rPr lang="zh-CN" altLang="en-US" dirty="0"/>
              <a:t>，则</a:t>
            </a:r>
            <a:r>
              <a:rPr lang="en-US" altLang="zh-CN" dirty="0" err="1"/>
              <a:t>GridView</a:t>
            </a:r>
            <a:r>
              <a:rPr lang="zh-CN" altLang="en-US" dirty="0"/>
              <a:t>的所有数据行都以</a:t>
            </a:r>
            <a:r>
              <a:rPr lang="en-US" altLang="zh-CN" dirty="0" err="1"/>
              <a:t>ItemTemplate</a:t>
            </a:r>
            <a:r>
              <a:rPr lang="zh-CN" altLang="en-US" dirty="0"/>
              <a:t>显示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已设置</a:t>
            </a:r>
            <a:r>
              <a:rPr lang="en-US" altLang="zh-CN" dirty="0" err="1"/>
              <a:t>AlternatingItemTemplate</a:t>
            </a:r>
            <a:r>
              <a:rPr lang="zh-CN" altLang="en-US" dirty="0"/>
              <a:t>，则</a:t>
            </a:r>
            <a:r>
              <a:rPr lang="en-US" altLang="zh-CN" dirty="0" err="1"/>
              <a:t>GridView</a:t>
            </a:r>
            <a:r>
              <a:rPr lang="zh-CN" altLang="en-US" dirty="0"/>
              <a:t>中的奇数数据行以</a:t>
            </a:r>
            <a:r>
              <a:rPr lang="en-US" altLang="zh-CN" dirty="0" err="1"/>
              <a:t>ItemTemplate</a:t>
            </a:r>
            <a:r>
              <a:rPr lang="zh-CN" altLang="en-US" dirty="0"/>
              <a:t>显示，偶数数据行以</a:t>
            </a:r>
            <a:r>
              <a:rPr lang="en-US" altLang="zh-CN" dirty="0" err="1"/>
              <a:t>AlternatingItemTemplate</a:t>
            </a:r>
            <a:r>
              <a:rPr lang="zh-CN" altLang="en-US" dirty="0"/>
              <a:t>显示。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en-US" sz="3200" dirty="0"/>
              <a:t>数据绑定方法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用于单向（只读）</a:t>
            </a:r>
            <a:r>
              <a:rPr lang="zh-CN" altLang="en-US" dirty="0" smtClean="0"/>
              <a:t>绑定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Bind</a:t>
            </a:r>
            <a:r>
              <a:rPr lang="en-US" altLang="zh-CN" dirty="0"/>
              <a:t>()</a:t>
            </a:r>
            <a:r>
              <a:rPr lang="zh-CN" altLang="en-US" dirty="0"/>
              <a:t>用于双向（可更新）绑定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包含在</a:t>
            </a:r>
            <a:r>
              <a:rPr lang="en-US" altLang="zh-CN" dirty="0"/>
              <a:t>&lt;%#...%&gt;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&lt;%#...%&gt;</a:t>
            </a:r>
            <a:r>
              <a:rPr lang="zh-CN" altLang="en-US" dirty="0"/>
              <a:t>还可绑定变量、集合、表达式等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例如</a:t>
            </a:r>
            <a:r>
              <a:rPr lang="zh-CN" altLang="en-US" dirty="0"/>
              <a:t>，若</a:t>
            </a:r>
            <a:r>
              <a:rPr lang="en-US" altLang="zh-CN" dirty="0"/>
              <a:t>name</a:t>
            </a:r>
            <a:r>
              <a:rPr lang="zh-CN" altLang="en-US" dirty="0"/>
              <a:t>是在</a:t>
            </a:r>
            <a:r>
              <a:rPr lang="en-US" altLang="zh-CN" dirty="0"/>
              <a:t>.</a:t>
            </a:r>
            <a:r>
              <a:rPr lang="en-US" altLang="zh-CN" dirty="0" err="1"/>
              <a:t>aspx.cs</a:t>
            </a:r>
            <a:r>
              <a:rPr lang="zh-CN" altLang="en-US" dirty="0"/>
              <a:t>文件中定义的公共变量，则在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en-US" dirty="0"/>
              <a:t>文件中使用</a:t>
            </a:r>
            <a:r>
              <a:rPr lang="en-US" altLang="zh-CN" dirty="0"/>
              <a:t>&lt;%# name %&gt;</a:t>
            </a:r>
            <a:r>
              <a:rPr lang="zh-CN" altLang="en-US" dirty="0"/>
              <a:t>并通过在</a:t>
            </a:r>
            <a:r>
              <a:rPr lang="en-US" altLang="zh-CN" dirty="0"/>
              <a:t>.</a:t>
            </a:r>
            <a:r>
              <a:rPr lang="en-US" altLang="zh-CN" dirty="0" err="1"/>
              <a:t>aspx.cs</a:t>
            </a:r>
            <a:r>
              <a:rPr lang="zh-CN" altLang="en-US" dirty="0"/>
              <a:t>文件中调用</a:t>
            </a:r>
            <a:r>
              <a:rPr lang="en-US" altLang="zh-CN" dirty="0" err="1"/>
              <a:t>Page.DataBind</a:t>
            </a:r>
            <a:r>
              <a:rPr lang="en-US" altLang="zh-CN" dirty="0"/>
              <a:t>()</a:t>
            </a:r>
            <a:r>
              <a:rPr lang="zh-CN" altLang="en-US" dirty="0"/>
              <a:t>方法后即能在浏览页面中显示</a:t>
            </a:r>
            <a:r>
              <a:rPr lang="en-US" altLang="zh-CN" dirty="0"/>
              <a:t>name</a:t>
            </a:r>
            <a:r>
              <a:rPr lang="zh-CN" altLang="en-US" dirty="0"/>
              <a:t>变量值。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zh-CN" sz="3200" dirty="0"/>
              <a:t>实例</a:t>
            </a:r>
            <a:r>
              <a:rPr lang="en-US" altLang="zh-CN" sz="3200" dirty="0"/>
              <a:t>8-5  </a:t>
            </a:r>
            <a:r>
              <a:rPr lang="zh-CN" altLang="zh-CN" sz="3200" dirty="0"/>
              <a:t>运用</a:t>
            </a:r>
            <a:r>
              <a:rPr lang="en-US" altLang="zh-CN" sz="3200" dirty="0" err="1"/>
              <a:t>GridView</a:t>
            </a:r>
            <a:r>
              <a:rPr lang="zh-CN" altLang="zh-CN" sz="3200" dirty="0"/>
              <a:t>模板列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复选框</a:t>
            </a:r>
            <a:r>
              <a:rPr lang="zh-CN" altLang="zh-CN" dirty="0"/>
              <a:t>列和“商品分类编号”列为模板列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GridTemplate.aspx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9326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chkAll_CheckedChanged</a:t>
            </a:r>
            <a:r>
              <a:rPr lang="en-US" altLang="zh-CN" dirty="0"/>
              <a:t>()</a:t>
            </a:r>
            <a:r>
              <a:rPr lang="zh-CN" altLang="en-US" dirty="0"/>
              <a:t>方法将</a:t>
            </a:r>
            <a:r>
              <a:rPr lang="en-US" altLang="zh-CN" dirty="0" err="1"/>
              <a:t>GridView</a:t>
            </a:r>
            <a:r>
              <a:rPr lang="zh-CN" altLang="en-US" dirty="0"/>
              <a:t>数据行中所有复选框的状态设置为与</a:t>
            </a:r>
            <a:r>
              <a:rPr lang="en-US" altLang="zh-CN" dirty="0" err="1"/>
              <a:t>GridView</a:t>
            </a:r>
            <a:r>
              <a:rPr lang="zh-CN" altLang="en-US" dirty="0"/>
              <a:t>标题行中复选框相同的状态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btnSubmit_Click</a:t>
            </a:r>
            <a:r>
              <a:rPr lang="en-US" altLang="zh-CN" dirty="0"/>
              <a:t>()</a:t>
            </a:r>
            <a:r>
              <a:rPr lang="zh-CN" altLang="en-US" dirty="0"/>
              <a:t>方法获取所有选中商品的编号。</a:t>
            </a:r>
          </a:p>
          <a:p>
            <a:r>
              <a:rPr lang="zh-CN" altLang="en-US" dirty="0"/>
              <a:t>在模板列中不能直接访问各模板中的控件，需使用</a:t>
            </a:r>
            <a:r>
              <a:rPr lang="en-US" altLang="zh-CN" dirty="0" err="1"/>
              <a:t>FindControl</a:t>
            </a:r>
            <a:r>
              <a:rPr lang="en-US" altLang="zh-CN" dirty="0"/>
              <a:t>()</a:t>
            </a:r>
            <a:r>
              <a:rPr lang="zh-CN" altLang="en-US" dirty="0"/>
              <a:t>方法在</a:t>
            </a:r>
            <a:r>
              <a:rPr lang="en-US" altLang="zh-CN" dirty="0" err="1"/>
              <a:t>GridView</a:t>
            </a:r>
            <a:r>
              <a:rPr lang="zh-CN" altLang="en-US" dirty="0"/>
              <a:t>控件的</a:t>
            </a:r>
            <a:r>
              <a:rPr lang="en-US" altLang="zh-CN" dirty="0" err="1"/>
              <a:t>GridViewRow</a:t>
            </a:r>
            <a:r>
              <a:rPr lang="zh-CN" altLang="en-US" dirty="0"/>
              <a:t>对象中找到后才能访问这些控件。</a:t>
            </a:r>
          </a:p>
        </p:txBody>
      </p:sp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8.3.4  </a:t>
            </a:r>
            <a:r>
              <a:rPr lang="zh-CN" altLang="zh-CN" dirty="0"/>
              <a:t>利用</a:t>
            </a:r>
            <a:r>
              <a:rPr lang="en-US" altLang="zh-CN" dirty="0" err="1"/>
              <a:t>GridView</a:t>
            </a:r>
            <a:r>
              <a:rPr lang="zh-CN" altLang="zh-CN" dirty="0"/>
              <a:t>编辑、删除数据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单击</a:t>
            </a:r>
            <a:r>
              <a:rPr lang="en-US" altLang="zh-CN" dirty="0" err="1"/>
              <a:t>GridView</a:t>
            </a:r>
            <a:r>
              <a:rPr lang="zh-CN" altLang="zh-CN" dirty="0"/>
              <a:t>的智能标记，选择“启用编辑”和“启用删除”选项，可提供编辑和删除数据功能。当然，绑定至</a:t>
            </a:r>
            <a:r>
              <a:rPr lang="en-US" altLang="zh-CN" dirty="0" err="1"/>
              <a:t>GridView</a:t>
            </a:r>
            <a:r>
              <a:rPr lang="zh-CN" altLang="zh-CN" dirty="0"/>
              <a:t>的数据源控件也要提供更新、删除功能。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91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zh-CN" sz="3200" dirty="0"/>
              <a:t>实例</a:t>
            </a:r>
            <a:r>
              <a:rPr lang="en-US" altLang="zh-CN" sz="3200" dirty="0"/>
              <a:t>8-6  </a:t>
            </a:r>
            <a:r>
              <a:rPr lang="zh-CN" altLang="zh-CN" sz="3200" dirty="0"/>
              <a:t>为</a:t>
            </a:r>
            <a:r>
              <a:rPr lang="en-US" altLang="zh-CN" sz="3200" dirty="0" err="1"/>
              <a:t>GridView</a:t>
            </a:r>
            <a:r>
              <a:rPr lang="zh-CN" altLang="zh-CN" sz="3200" dirty="0"/>
              <a:t>中“删除”按钮添加客户端提示信息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当</a:t>
            </a:r>
            <a:r>
              <a:rPr lang="zh-CN" altLang="zh-CN" dirty="0"/>
              <a:t>用户单击“删除”按钮试图删除某行数据时系统将给出提示信息让用户确认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GridDelete.aspx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Category</a:t>
            </a:r>
            <a:r>
              <a:rPr lang="zh-CN" altLang="en-US" dirty="0"/>
              <a:t>表中的</a:t>
            </a:r>
            <a:r>
              <a:rPr lang="en-US" altLang="zh-CN" dirty="0" err="1"/>
              <a:t>CategoryId</a:t>
            </a:r>
            <a:r>
              <a:rPr lang="zh-CN" altLang="en-US" dirty="0"/>
              <a:t>字段为主键，该信息包含于</a:t>
            </a:r>
            <a:r>
              <a:rPr lang="en-US" altLang="zh-CN" dirty="0" err="1"/>
              <a:t>GridView</a:t>
            </a:r>
            <a:r>
              <a:rPr lang="zh-CN" altLang="en-US" dirty="0"/>
              <a:t>的</a:t>
            </a:r>
            <a:r>
              <a:rPr lang="en-US" altLang="zh-CN" dirty="0" err="1"/>
              <a:t>DataKeyNames</a:t>
            </a:r>
            <a:r>
              <a:rPr lang="zh-CN" altLang="en-US" dirty="0"/>
              <a:t>属性中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CategoryId</a:t>
            </a:r>
            <a:r>
              <a:rPr lang="zh-CN" altLang="en-US" dirty="0"/>
              <a:t>字段已设置为标识，该字段值会自动生成，不能被编辑，因此，该字段对应的绑定列应设置</a:t>
            </a:r>
            <a:r>
              <a:rPr lang="en-US" altLang="zh-CN" dirty="0" err="1"/>
              <a:t>InsertVisible</a:t>
            </a:r>
            <a:r>
              <a:rPr lang="en-US" altLang="zh-CN" dirty="0"/>
              <a:t>="False"</a:t>
            </a:r>
            <a:r>
              <a:rPr lang="zh-CN" altLang="en-US" dirty="0"/>
              <a:t>且</a:t>
            </a:r>
            <a:r>
              <a:rPr lang="en-US" altLang="zh-CN" dirty="0" err="1"/>
              <a:t>ReadOnly</a:t>
            </a:r>
            <a:r>
              <a:rPr lang="en-US" altLang="zh-CN" dirty="0"/>
              <a:t>="True"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GridView</a:t>
            </a:r>
            <a:r>
              <a:rPr lang="zh-CN" altLang="zh-CN" dirty="0"/>
              <a:t>的</a:t>
            </a:r>
            <a:r>
              <a:rPr lang="en-US" altLang="zh-CN" dirty="0" err="1"/>
              <a:t>RowDataBound</a:t>
            </a:r>
            <a:r>
              <a:rPr lang="zh-CN" altLang="zh-CN" dirty="0"/>
              <a:t>事件在数据被分别绑定到行时触发。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由于单击“编辑”按钮后，“删除”按钮将消失，此时就不能获取“删除”按钮对象，所以通过使用</a:t>
            </a:r>
            <a:r>
              <a:rPr lang="en-US" altLang="zh-CN" dirty="0"/>
              <a:t>try…catch</a:t>
            </a:r>
            <a:r>
              <a:rPr lang="zh-CN" altLang="en-US" dirty="0"/>
              <a:t>结构使得用户单击“编辑”按钮时将执行</a:t>
            </a:r>
            <a:r>
              <a:rPr lang="en-US" altLang="zh-CN" dirty="0"/>
              <a:t>catch</a:t>
            </a:r>
            <a:r>
              <a:rPr lang="zh-CN" altLang="en-US" dirty="0"/>
              <a:t>块中的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en-US" altLang="zh-CN" dirty="0" err="1" smtClean="0"/>
              <a:t>e.Row</a:t>
            </a:r>
            <a:r>
              <a:rPr lang="zh-CN" altLang="en-US" dirty="0"/>
              <a:t>返回“删除”按钮的所在行对象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RowType</a:t>
            </a:r>
            <a:r>
              <a:rPr lang="zh-CN" altLang="en-US" dirty="0"/>
              <a:t>返回</a:t>
            </a:r>
            <a:r>
              <a:rPr lang="en-US" altLang="zh-CN" dirty="0" err="1"/>
              <a:t>GridView</a:t>
            </a:r>
            <a:r>
              <a:rPr lang="zh-CN" altLang="en-US" dirty="0"/>
              <a:t>中行的类型，值包括</a:t>
            </a:r>
            <a:r>
              <a:rPr lang="en-US" altLang="zh-CN" dirty="0" err="1"/>
              <a:t>DataRow</a:t>
            </a:r>
            <a:r>
              <a:rPr lang="zh-CN" altLang="en-US" dirty="0"/>
              <a:t>（数据行）、</a:t>
            </a:r>
            <a:r>
              <a:rPr lang="en-US" altLang="zh-CN" dirty="0"/>
              <a:t>Footer</a:t>
            </a:r>
            <a:r>
              <a:rPr lang="zh-CN" altLang="en-US" dirty="0"/>
              <a:t>（脚注行）、</a:t>
            </a:r>
            <a:r>
              <a:rPr lang="en-US" altLang="zh-CN" dirty="0"/>
              <a:t>Header</a:t>
            </a:r>
            <a:r>
              <a:rPr lang="zh-CN" altLang="en-US" dirty="0"/>
              <a:t>（标题行）、</a:t>
            </a:r>
            <a:r>
              <a:rPr lang="en-US" altLang="zh-CN" dirty="0" err="1"/>
              <a:t>EmptyDataRow</a:t>
            </a:r>
            <a:r>
              <a:rPr lang="zh-CN" altLang="en-US" dirty="0"/>
              <a:t>（空行）、</a:t>
            </a:r>
            <a:r>
              <a:rPr lang="en-US" altLang="zh-CN" dirty="0"/>
              <a:t>Pager</a:t>
            </a:r>
            <a:r>
              <a:rPr lang="zh-CN" altLang="en-US" dirty="0"/>
              <a:t>（导航行）和</a:t>
            </a:r>
            <a:r>
              <a:rPr lang="en-US" altLang="zh-CN" dirty="0"/>
              <a:t>Separator</a:t>
            </a:r>
            <a:r>
              <a:rPr lang="zh-CN" altLang="en-US" dirty="0"/>
              <a:t>（分隔符行）共六种类型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Cells</a:t>
            </a:r>
            <a:r>
              <a:rPr lang="zh-CN" altLang="en-US" dirty="0"/>
              <a:t>集合返回指定行中的所有单元格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en-US" altLang="zh-CN" dirty="0" smtClean="0"/>
              <a:t>Controls</a:t>
            </a:r>
            <a:r>
              <a:rPr lang="zh-CN" altLang="en-US" dirty="0"/>
              <a:t>集合返回指定单元格中的所有控件对象。</a:t>
            </a:r>
          </a:p>
        </p:txBody>
      </p:sp>
    </p:spTree>
    <p:extLst>
      <p:ext uri="{BB962C8B-B14F-4D97-AF65-F5344CB8AC3E}">
        <p14:creationId xmlns:p14="http://schemas.microsoft.com/office/powerpoint/2010/main" val="3348796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8-7  </a:t>
            </a:r>
            <a:r>
              <a:rPr lang="zh-CN" altLang="zh-CN" dirty="0"/>
              <a:t>结合</a:t>
            </a:r>
            <a:r>
              <a:rPr lang="en-US" altLang="zh-CN" dirty="0" err="1"/>
              <a:t>GridView</a:t>
            </a:r>
            <a:r>
              <a:rPr lang="zh-CN" altLang="zh-CN" dirty="0"/>
              <a:t>和独立页修改数据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zh-CN" dirty="0" smtClean="0"/>
              <a:t>本实例</a:t>
            </a:r>
            <a:r>
              <a:rPr lang="zh-CN" altLang="en-US" dirty="0" smtClean="0"/>
              <a:t>中，</a:t>
            </a:r>
            <a:r>
              <a:rPr lang="zh-CN" altLang="zh-CN" dirty="0"/>
              <a:t>当单击“修改”链接后，在另一个独立的页面中修改对应行的数据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GridUpdate.aspx</a:t>
            </a:r>
          </a:p>
        </p:txBody>
      </p:sp>
    </p:spTree>
    <p:extLst>
      <p:ext uri="{BB962C8B-B14F-4D97-AF65-F5344CB8AC3E}">
        <p14:creationId xmlns:p14="http://schemas.microsoft.com/office/powerpoint/2010/main" val="35706133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GridUpdate.aspx</a:t>
            </a:r>
            <a:r>
              <a:rPr lang="zh-CN" altLang="zh-CN" dirty="0"/>
              <a:t>页面首次载入时利用</a:t>
            </a:r>
            <a:r>
              <a:rPr lang="en-US" altLang="zh-CN" dirty="0"/>
              <a:t>LINQ</a:t>
            </a:r>
            <a:r>
              <a:rPr lang="zh-CN" altLang="zh-CN" dirty="0"/>
              <a:t>技术查询</a:t>
            </a:r>
            <a:r>
              <a:rPr lang="en-US" altLang="zh-CN" dirty="0"/>
              <a:t>Category</a:t>
            </a:r>
            <a:r>
              <a:rPr lang="zh-CN" altLang="zh-CN" dirty="0"/>
              <a:t>表并将结果绑定到</a:t>
            </a:r>
            <a:r>
              <a:rPr lang="en-US" altLang="zh-CN" dirty="0" err="1"/>
              <a:t>gvCategory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HyperLinkField</a:t>
            </a:r>
            <a:r>
              <a:rPr lang="zh-CN" altLang="zh-CN" dirty="0"/>
              <a:t>列的</a:t>
            </a:r>
            <a:r>
              <a:rPr lang="en-US" altLang="zh-CN" dirty="0" err="1"/>
              <a:t>DataNavigateUrlFormatString</a:t>
            </a:r>
            <a:r>
              <a:rPr lang="zh-CN" altLang="zh-CN" dirty="0"/>
              <a:t>属性值确定了目标</a:t>
            </a:r>
            <a:r>
              <a:rPr lang="en-US" altLang="zh-CN" dirty="0"/>
              <a:t>URL</a:t>
            </a:r>
            <a:r>
              <a:rPr lang="zh-CN" altLang="zh-CN" dirty="0"/>
              <a:t>的格式，其中</a:t>
            </a:r>
            <a:r>
              <a:rPr lang="en-US" altLang="zh-CN" dirty="0"/>
              <a:t>{0}</a:t>
            </a:r>
            <a:r>
              <a:rPr lang="zh-CN" altLang="zh-CN" dirty="0"/>
              <a:t>在页面浏览时会被</a:t>
            </a:r>
            <a:r>
              <a:rPr lang="en-US" altLang="zh-CN" dirty="0" err="1"/>
              <a:t>DataNavigateUrlFields</a:t>
            </a:r>
            <a:r>
              <a:rPr lang="zh-CN" altLang="zh-CN" dirty="0"/>
              <a:t>对应的字段值代替。因此，若单击</a:t>
            </a:r>
            <a:r>
              <a:rPr lang="en-US" altLang="zh-CN" dirty="0" err="1"/>
              <a:t>CategoryId</a:t>
            </a:r>
            <a:r>
              <a:rPr lang="zh-CN" altLang="zh-CN" dirty="0"/>
              <a:t>值为</a:t>
            </a:r>
            <a:r>
              <a:rPr lang="en-US" altLang="zh-CN" dirty="0"/>
              <a:t>13</a:t>
            </a:r>
            <a:r>
              <a:rPr lang="zh-CN" altLang="zh-CN" dirty="0"/>
              <a:t>所在行的“修改”链接后，页面跳转到</a:t>
            </a:r>
            <a:r>
              <a:rPr lang="en-US" altLang="zh-CN" dirty="0"/>
              <a:t>~/Chap8/</a:t>
            </a:r>
            <a:r>
              <a:rPr lang="en-US" altLang="zh-CN" dirty="0" err="1"/>
              <a:t>Update.aspx?CategoryId</a:t>
            </a:r>
            <a:r>
              <a:rPr lang="en-US" altLang="zh-CN" dirty="0"/>
              <a:t>=13</a:t>
            </a:r>
            <a:r>
              <a:rPr lang="zh-CN" altLang="zh-CN" dirty="0"/>
              <a:t>，其中</a:t>
            </a:r>
            <a:r>
              <a:rPr lang="en-US" altLang="zh-CN" dirty="0"/>
              <a:t>{0}</a:t>
            </a:r>
            <a:r>
              <a:rPr lang="zh-CN" altLang="zh-CN" dirty="0"/>
              <a:t>已被</a:t>
            </a:r>
            <a:r>
              <a:rPr lang="en-US" altLang="zh-CN" dirty="0" err="1"/>
              <a:t>CategoryId</a:t>
            </a:r>
            <a:r>
              <a:rPr lang="zh-CN" altLang="zh-CN" dirty="0"/>
              <a:t>值所代替。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6394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 action="ppaction://hlinksldjump"/>
              </a:rPr>
              <a:t>8.1  </a:t>
            </a:r>
            <a:r>
              <a:rPr lang="zh-CN" altLang="zh-CN" dirty="0">
                <a:hlinkClick r:id="rId2" action="ppaction://hlinksldjump"/>
              </a:rPr>
              <a:t>数据绑定概述</a:t>
            </a:r>
            <a:endParaRPr lang="zh-CN" altLang="zh-CN" dirty="0"/>
          </a:p>
          <a:p>
            <a:r>
              <a:rPr lang="en-US" altLang="zh-CN" dirty="0">
                <a:hlinkClick r:id="rId3" action="ppaction://hlinksldjump"/>
              </a:rPr>
              <a:t>8.2  </a:t>
            </a:r>
            <a:r>
              <a:rPr lang="en-US" altLang="zh-CN" dirty="0" err="1">
                <a:hlinkClick r:id="rId3" action="ppaction://hlinksldjump"/>
              </a:rPr>
              <a:t>ListControl</a:t>
            </a:r>
            <a:r>
              <a:rPr lang="zh-CN" altLang="zh-CN" dirty="0">
                <a:hlinkClick r:id="rId3" action="ppaction://hlinksldjump"/>
              </a:rPr>
              <a:t>类控件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>
                <a:hlinkClick r:id="rId4" action="ppaction://hlinksldjump"/>
              </a:rPr>
              <a:t>8.3  </a:t>
            </a:r>
            <a:r>
              <a:rPr lang="en-US" altLang="zh-CN" dirty="0" err="1">
                <a:hlinkClick r:id="rId4" action="ppaction://hlinksldjump"/>
              </a:rPr>
              <a:t>GridView</a:t>
            </a:r>
            <a:r>
              <a:rPr lang="zh-CN" altLang="zh-CN" dirty="0">
                <a:hlinkClick r:id="rId4" action="ppaction://hlinksldjump"/>
              </a:rPr>
              <a:t>控件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8.3.1  </a:t>
            </a:r>
            <a:r>
              <a:rPr lang="zh-CN" altLang="zh-CN" dirty="0">
                <a:hlinkClick r:id="rId5" action="ppaction://hlinksldjump"/>
              </a:rPr>
              <a:t>分页和排序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8.3.2  </a:t>
            </a:r>
            <a:r>
              <a:rPr lang="zh-CN" altLang="zh-CN" dirty="0">
                <a:hlinkClick r:id="rId6" action="ppaction://hlinksldjump"/>
              </a:rPr>
              <a:t>定制数据绑定列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8.3.3  </a:t>
            </a:r>
            <a:r>
              <a:rPr lang="zh-CN" altLang="zh-CN" dirty="0">
                <a:hlinkClick r:id="rId7" action="ppaction://hlinksldjump"/>
              </a:rPr>
              <a:t>使用模板列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8.3.4  </a:t>
            </a:r>
            <a:r>
              <a:rPr lang="zh-CN" altLang="zh-CN" dirty="0">
                <a:hlinkClick r:id="rId8" action="ppaction://hlinksldjump"/>
              </a:rPr>
              <a:t>利用</a:t>
            </a:r>
            <a:r>
              <a:rPr lang="en-US" altLang="zh-CN" dirty="0" err="1">
                <a:hlinkClick r:id="rId8" action="ppaction://hlinksldjump"/>
              </a:rPr>
              <a:t>GridView</a:t>
            </a:r>
            <a:r>
              <a:rPr lang="zh-CN" altLang="zh-CN" dirty="0">
                <a:hlinkClick r:id="rId8" action="ppaction://hlinksldjump"/>
              </a:rPr>
              <a:t>编辑、删除数据</a:t>
            </a:r>
            <a:endParaRPr lang="zh-CN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8.3.5  </a:t>
            </a:r>
            <a:r>
              <a:rPr lang="zh-CN" altLang="zh-CN" dirty="0">
                <a:hlinkClick r:id="rId9" action="ppaction://hlinksldjump"/>
              </a:rPr>
              <a:t>显示主从表</a:t>
            </a:r>
            <a:endParaRPr lang="zh-CN" altLang="zh-CN" dirty="0"/>
          </a:p>
          <a:p>
            <a:r>
              <a:rPr lang="en-US" altLang="zh-CN" dirty="0">
                <a:hlinkClick r:id="rId10" action="ppaction://hlinksldjump"/>
              </a:rPr>
              <a:t>8.4  </a:t>
            </a:r>
            <a:r>
              <a:rPr lang="en-US" altLang="zh-CN" dirty="0" err="1">
                <a:hlinkClick r:id="rId10" action="ppaction://hlinksldjump"/>
              </a:rPr>
              <a:t>DetailsView</a:t>
            </a:r>
            <a:r>
              <a:rPr lang="zh-CN" altLang="zh-CN" dirty="0">
                <a:hlinkClick r:id="rId10" action="ppaction://hlinksldjump"/>
              </a:rPr>
              <a:t>控件</a:t>
            </a:r>
            <a:endParaRPr lang="zh-CN" altLang="zh-CN" dirty="0"/>
          </a:p>
          <a:p>
            <a:r>
              <a:rPr lang="en-US" altLang="zh-CN" dirty="0">
                <a:hlinkClick r:id="rId11" action="ppaction://hlinksldjump"/>
              </a:rPr>
              <a:t>8.5  </a:t>
            </a:r>
            <a:r>
              <a:rPr lang="zh-CN" altLang="zh-CN" dirty="0">
                <a:hlinkClick r:id="rId11" action="ppaction://hlinksldjump"/>
              </a:rPr>
              <a:t>小结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Update.aspx</a:t>
            </a:r>
            <a:r>
              <a:rPr lang="zh-CN" altLang="en-US" dirty="0"/>
              <a:t>页面首次载入且查询字符串中的</a:t>
            </a:r>
            <a:r>
              <a:rPr lang="en-US" altLang="zh-CN" dirty="0" err="1"/>
              <a:t>CategoryId</a:t>
            </a:r>
            <a:r>
              <a:rPr lang="zh-CN" altLang="en-US" dirty="0"/>
              <a:t>值非空时，利用</a:t>
            </a:r>
            <a:r>
              <a:rPr lang="en-US" altLang="zh-CN" dirty="0"/>
              <a:t>LINQ</a:t>
            </a:r>
            <a:r>
              <a:rPr lang="zh-CN" altLang="en-US" dirty="0"/>
              <a:t>技术根据查询字符串中的</a:t>
            </a:r>
            <a:r>
              <a:rPr lang="en-US" altLang="zh-CN" dirty="0" err="1"/>
              <a:t>CategoryId</a:t>
            </a:r>
            <a:r>
              <a:rPr lang="zh-CN" altLang="en-US" dirty="0"/>
              <a:t>值查询要修改的</a:t>
            </a:r>
            <a:r>
              <a:rPr lang="zh-CN" altLang="en-US" dirty="0" smtClean="0"/>
              <a:t>记录。再</a:t>
            </a:r>
            <a:r>
              <a:rPr lang="zh-CN" altLang="en-US" dirty="0"/>
              <a:t>将该记录中各字段的值显示在对应的文本框中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用户完成修改单击“修改”按钮后，利用</a:t>
            </a:r>
            <a:r>
              <a:rPr lang="en-US" altLang="zh-CN" dirty="0"/>
              <a:t>LINQ</a:t>
            </a:r>
            <a:r>
              <a:rPr lang="zh-CN" altLang="en-US" dirty="0"/>
              <a:t>技术根据</a:t>
            </a:r>
            <a:r>
              <a:rPr lang="en-US" altLang="zh-CN" dirty="0" err="1"/>
              <a:t>txtCategoryId</a:t>
            </a:r>
            <a:r>
              <a:rPr lang="zh-CN" altLang="en-US" dirty="0"/>
              <a:t>中的</a:t>
            </a:r>
            <a:r>
              <a:rPr lang="en-US" altLang="zh-CN" dirty="0" err="1"/>
              <a:t>CategoryId</a:t>
            </a:r>
            <a:r>
              <a:rPr lang="zh-CN" altLang="en-US" dirty="0"/>
              <a:t>值查询要修改的记录，再根据</a:t>
            </a:r>
            <a:r>
              <a:rPr lang="en-US" altLang="zh-CN" dirty="0" err="1"/>
              <a:t>txtName</a:t>
            </a:r>
            <a:r>
              <a:rPr lang="zh-CN" altLang="en-US" dirty="0"/>
              <a:t>和</a:t>
            </a:r>
            <a:r>
              <a:rPr lang="en-US" altLang="zh-CN" dirty="0" err="1"/>
              <a:t>txtDescn</a:t>
            </a:r>
            <a:r>
              <a:rPr lang="zh-CN" altLang="en-US" dirty="0"/>
              <a:t>文本框中的值修改对应的属性，最后将修改结果提交到数据库进行保存。</a:t>
            </a:r>
          </a:p>
        </p:txBody>
      </p:sp>
    </p:spTree>
    <p:extLst>
      <p:ext uri="{BB962C8B-B14F-4D97-AF65-F5344CB8AC3E}">
        <p14:creationId xmlns:p14="http://schemas.microsoft.com/office/powerpoint/2010/main" val="2920804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8.3.5  </a:t>
            </a:r>
            <a:r>
              <a:rPr lang="zh-CN" altLang="zh-CN" dirty="0"/>
              <a:t>显示主从表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与</a:t>
            </a:r>
            <a:r>
              <a:rPr lang="zh-CN" altLang="zh-CN" dirty="0"/>
              <a:t>数据库中的“一对多”联系</a:t>
            </a:r>
            <a:r>
              <a:rPr lang="zh-CN" altLang="zh-CN" dirty="0" smtClean="0"/>
              <a:t>对应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可分为在同一页或不同页两种情况。</a:t>
            </a:r>
          </a:p>
        </p:txBody>
      </p:sp>
    </p:spTree>
    <p:extLst>
      <p:ext uri="{BB962C8B-B14F-4D97-AF65-F5344CB8AC3E}">
        <p14:creationId xmlns:p14="http://schemas.microsoft.com/office/powerpoint/2010/main" val="4503933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8-8  </a:t>
            </a:r>
            <a:r>
              <a:rPr lang="zh-CN" altLang="zh-CN" dirty="0"/>
              <a:t>在同一页显示主从表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当</a:t>
            </a:r>
            <a:r>
              <a:rPr lang="zh-CN" altLang="zh-CN" dirty="0"/>
              <a:t>单击“选择”链接时，“从表”中将显示“主表”中不同商品分类包含的所有商品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源代码：</a:t>
            </a:r>
            <a:r>
              <a:rPr lang="en-US" altLang="zh-CN" dirty="0"/>
              <a:t> GridMainSub.aspx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3655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当单击“选择”链接时，</a:t>
            </a:r>
            <a:r>
              <a:rPr lang="en-US" altLang="zh-CN" dirty="0" err="1"/>
              <a:t>gvCategory.SelectedValue</a:t>
            </a:r>
            <a:r>
              <a:rPr lang="zh-CN" altLang="zh-CN" dirty="0"/>
              <a:t>属性返回选择行所对应的主键</a:t>
            </a:r>
            <a:r>
              <a:rPr lang="en-US" altLang="zh-CN" dirty="0" err="1"/>
              <a:t>CategoryId</a:t>
            </a:r>
            <a:r>
              <a:rPr lang="zh-CN" altLang="zh-CN" dirty="0"/>
              <a:t>值，再将该值传递给</a:t>
            </a:r>
            <a:r>
              <a:rPr lang="en-US" altLang="zh-CN" dirty="0" err="1"/>
              <a:t>ldsProduct</a:t>
            </a:r>
            <a:r>
              <a:rPr lang="zh-CN" altLang="zh-CN" dirty="0"/>
              <a:t>中查询语句的参数</a:t>
            </a:r>
            <a:r>
              <a:rPr lang="en-US" altLang="zh-CN" dirty="0"/>
              <a:t>@</a:t>
            </a:r>
            <a:r>
              <a:rPr lang="en-US" altLang="zh-CN" dirty="0" err="1"/>
              <a:t>CategoryId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5142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8-9  </a:t>
            </a:r>
            <a:r>
              <a:rPr lang="zh-CN" altLang="zh-CN" dirty="0"/>
              <a:t>在不同页显示主从表</a:t>
            </a:r>
            <a:endParaRPr lang="zh-CN" altLang="en-US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/>
              <a:t>当单击</a:t>
            </a:r>
            <a:r>
              <a:rPr lang="en-US" altLang="zh-CN" dirty="0" err="1"/>
              <a:t>CategoryId</a:t>
            </a:r>
            <a:r>
              <a:rPr lang="zh-CN" altLang="zh-CN" dirty="0"/>
              <a:t>列中的链接时，在另一个页面显示该商品分类中包含的所有商品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GridMain.aspx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GridSub.aspx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841063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当单击“主表”页面中的链接时，相应的查询字符串传递到“从表”页面，再根据其中的</a:t>
            </a:r>
            <a:r>
              <a:rPr lang="en-US" altLang="zh-CN" dirty="0" err="1"/>
              <a:t>CategoryId</a:t>
            </a:r>
            <a:r>
              <a:rPr lang="zh-CN" altLang="zh-CN" dirty="0"/>
              <a:t>值利用</a:t>
            </a:r>
            <a:r>
              <a:rPr lang="en-US" altLang="zh-CN" dirty="0"/>
              <a:t>LINQ</a:t>
            </a:r>
            <a:r>
              <a:rPr lang="zh-CN" altLang="zh-CN" dirty="0"/>
              <a:t>技术查询</a:t>
            </a:r>
            <a:r>
              <a:rPr lang="en-US" altLang="zh-CN" dirty="0"/>
              <a:t>Product</a:t>
            </a:r>
            <a:r>
              <a:rPr lang="zh-CN" altLang="zh-CN" dirty="0"/>
              <a:t>表，并将查询结果绑定到</a:t>
            </a:r>
            <a:r>
              <a:rPr lang="en-US" altLang="zh-CN" dirty="0" err="1"/>
              <a:t>gvProduct</a:t>
            </a:r>
            <a:r>
              <a:rPr lang="zh-CN" altLang="zh-CN" dirty="0"/>
              <a:t>进行显示。</a:t>
            </a:r>
          </a:p>
        </p:txBody>
      </p:sp>
    </p:spTree>
    <p:extLst>
      <p:ext uri="{BB962C8B-B14F-4D97-AF65-F5344CB8AC3E}">
        <p14:creationId xmlns:p14="http://schemas.microsoft.com/office/powerpoint/2010/main" val="876616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8.4  </a:t>
            </a:r>
            <a:r>
              <a:rPr lang="en-US" altLang="zh-CN" dirty="0" err="1"/>
              <a:t>DetailsView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以表格形式显示和处理来自数据源的单条</a:t>
            </a:r>
            <a:r>
              <a:rPr lang="zh-CN" altLang="en-US" dirty="0" smtClean="0"/>
              <a:t>记录。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一</a:t>
            </a:r>
            <a:r>
              <a:rPr lang="zh-CN" altLang="en-US" dirty="0"/>
              <a:t>个数据列逐行显示各字段名，另一个数据列显示对应字段名的数据值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增加</a:t>
            </a:r>
            <a:r>
              <a:rPr lang="zh-CN" altLang="en-US" dirty="0"/>
              <a:t>了数据插入的功能。</a:t>
            </a:r>
          </a:p>
        </p:txBody>
      </p:sp>
    </p:spTree>
    <p:extLst>
      <p:ext uri="{BB962C8B-B14F-4D97-AF65-F5344CB8AC3E}">
        <p14:creationId xmlns:p14="http://schemas.microsoft.com/office/powerpoint/2010/main" val="3940915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8-10  </a:t>
            </a:r>
            <a:r>
              <a:rPr lang="zh-CN" altLang="zh-CN" dirty="0"/>
              <a:t>结合</a:t>
            </a:r>
            <a:r>
              <a:rPr lang="en-US" altLang="zh-CN" dirty="0" err="1"/>
              <a:t>GridView</a:t>
            </a:r>
            <a:r>
              <a:rPr lang="zh-CN" altLang="zh-CN" dirty="0"/>
              <a:t>和</a:t>
            </a:r>
            <a:r>
              <a:rPr lang="en-US" altLang="zh-CN" dirty="0" err="1"/>
              <a:t>DetailsView</a:t>
            </a:r>
            <a:r>
              <a:rPr lang="zh-CN" altLang="zh-CN" dirty="0"/>
              <a:t>管理数据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zh-CN" dirty="0" smtClean="0"/>
              <a:t>本实例</a:t>
            </a:r>
            <a:r>
              <a:rPr lang="zh-CN" altLang="en-US" dirty="0" smtClean="0"/>
              <a:t>中，</a:t>
            </a:r>
            <a:r>
              <a:rPr lang="zh-CN" altLang="zh-CN" dirty="0" smtClean="0"/>
              <a:t>当</a:t>
            </a:r>
            <a:r>
              <a:rPr lang="zh-CN" altLang="zh-CN" dirty="0"/>
              <a:t>单击</a:t>
            </a:r>
            <a:r>
              <a:rPr lang="en-US" altLang="zh-CN" dirty="0" err="1"/>
              <a:t>GridView</a:t>
            </a:r>
            <a:r>
              <a:rPr lang="zh-CN" altLang="zh-CN" dirty="0"/>
              <a:t>中“详细资料”链接后，在</a:t>
            </a:r>
            <a:r>
              <a:rPr lang="en-US" altLang="zh-CN" dirty="0" err="1"/>
              <a:t>DetailsView</a:t>
            </a:r>
            <a:r>
              <a:rPr lang="zh-CN" altLang="zh-CN" dirty="0"/>
              <a:t>中显示“详细资料”链接所在行对应的记录的详细信息，然后在</a:t>
            </a:r>
            <a:r>
              <a:rPr lang="en-US" altLang="zh-CN" dirty="0" err="1"/>
              <a:t>DetailsView</a:t>
            </a:r>
            <a:r>
              <a:rPr lang="zh-CN" altLang="zh-CN" dirty="0"/>
              <a:t>中可根据需要进行编辑、删除、新建记录等操作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GridDetails.aspx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90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ItemDeleted</a:t>
            </a:r>
            <a:r>
              <a:rPr lang="zh-CN" altLang="zh-CN" dirty="0"/>
              <a:t>事件在删除记录后被触发，此时，需要重新刷新</a:t>
            </a:r>
            <a:r>
              <a:rPr lang="en-US" altLang="zh-CN" dirty="0" err="1"/>
              <a:t>gvProduct</a:t>
            </a:r>
            <a:r>
              <a:rPr lang="zh-CN" altLang="zh-CN" dirty="0"/>
              <a:t>中的数据。</a:t>
            </a:r>
            <a:r>
              <a:rPr lang="en-US" altLang="zh-CN" dirty="0" err="1"/>
              <a:t>ItemInserted</a:t>
            </a:r>
            <a:r>
              <a:rPr lang="zh-CN" altLang="zh-CN" dirty="0"/>
              <a:t>事件在插入记录后被触发，此时，需要重新刷新</a:t>
            </a:r>
            <a:r>
              <a:rPr lang="en-US" altLang="zh-CN" dirty="0" err="1"/>
              <a:t>gvProduct</a:t>
            </a:r>
            <a:r>
              <a:rPr lang="zh-CN" altLang="zh-CN" dirty="0"/>
              <a:t>中的数据。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6669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8.5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ListControl</a:t>
            </a:r>
            <a:r>
              <a:rPr lang="zh-CN" altLang="en-US" dirty="0" smtClean="0"/>
              <a:t>类：提供</a:t>
            </a:r>
            <a:r>
              <a:rPr lang="zh-CN" altLang="en-US" dirty="0"/>
              <a:t>了以列表显示数据的形式；</a:t>
            </a:r>
            <a:r>
              <a:rPr lang="en-US" altLang="zh-CN" dirty="0" err="1" smtClean="0"/>
              <a:t>GridView</a:t>
            </a:r>
            <a:r>
              <a:rPr lang="zh-CN" altLang="en-US" dirty="0" smtClean="0"/>
              <a:t>：提供</a:t>
            </a:r>
            <a:r>
              <a:rPr lang="zh-CN" altLang="en-US" dirty="0"/>
              <a:t>了以二维表格显示数据的形式；</a:t>
            </a:r>
            <a:r>
              <a:rPr lang="en-US" altLang="zh-CN" dirty="0" err="1" smtClean="0"/>
              <a:t>DetailsView</a:t>
            </a:r>
            <a:r>
              <a:rPr lang="zh-CN" altLang="en-US" dirty="0" smtClean="0"/>
              <a:t>：提供</a:t>
            </a:r>
            <a:r>
              <a:rPr lang="zh-CN" altLang="en-US" dirty="0"/>
              <a:t>了以单条记录显示数据的形式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ListView</a:t>
            </a:r>
            <a:r>
              <a:rPr lang="zh-CN" altLang="en-US" dirty="0" smtClean="0"/>
              <a:t>：能</a:t>
            </a:r>
            <a:r>
              <a:rPr lang="zh-CN" altLang="en-US" dirty="0"/>
              <a:t>显示多条</a:t>
            </a:r>
            <a:r>
              <a:rPr lang="zh-CN" altLang="en-US" dirty="0" smtClean="0"/>
              <a:t>记录。</a:t>
            </a:r>
            <a:endParaRPr lang="en-US" altLang="zh-CN" dirty="0" smtClean="0"/>
          </a:p>
          <a:p>
            <a:r>
              <a:rPr lang="en-US" altLang="zh-CN" dirty="0" err="1" smtClean="0"/>
              <a:t>DataList</a:t>
            </a:r>
            <a:r>
              <a:rPr lang="zh-CN" altLang="en-US" dirty="0"/>
              <a:t>：完全使用模板的数据列表</a:t>
            </a:r>
            <a:r>
              <a:rPr lang="zh-CN" altLang="en-US" dirty="0" smtClean="0"/>
              <a:t>控件。</a:t>
            </a:r>
            <a:endParaRPr lang="en-US" altLang="zh-CN" dirty="0" smtClean="0"/>
          </a:p>
          <a:p>
            <a:r>
              <a:rPr lang="en-US" altLang="zh-CN" dirty="0" err="1" smtClean="0"/>
              <a:t>FormView</a:t>
            </a:r>
            <a:r>
              <a:rPr lang="zh-CN" altLang="en-US" dirty="0"/>
              <a:t>：显示单条</a:t>
            </a:r>
            <a:r>
              <a:rPr lang="zh-CN" altLang="en-US" dirty="0" smtClean="0"/>
              <a:t>记录且显示完全</a:t>
            </a:r>
            <a:r>
              <a:rPr lang="zh-CN" altLang="en-US" dirty="0"/>
              <a:t>通过模板实现。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481196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 </a:t>
            </a:r>
            <a:r>
              <a:rPr lang="zh-CN" altLang="zh-CN" dirty="0"/>
              <a:t>数据绑定概述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00" y="1268760"/>
            <a:ext cx="972000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8.1  </a:t>
            </a:r>
            <a:r>
              <a:rPr lang="zh-CN" altLang="zh-CN" sz="3600" dirty="0"/>
              <a:t>数据绑定</a:t>
            </a:r>
            <a:r>
              <a:rPr lang="zh-CN" altLang="zh-CN" sz="3600" dirty="0" smtClean="0"/>
              <a:t>概述</a:t>
            </a:r>
            <a:r>
              <a:rPr lang="zh-CN" altLang="en-US" sz="3600" dirty="0" smtClean="0"/>
              <a:t>（续）</a:t>
            </a:r>
            <a:endParaRPr lang="zh-CN" altLang="en-US" sz="36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数据绑定控件若与数据源控件结合显示数据，则需设置</a:t>
            </a:r>
            <a:r>
              <a:rPr lang="en-US" altLang="zh-CN" dirty="0" err="1"/>
              <a:t>DataSourceID</a:t>
            </a:r>
            <a:r>
              <a:rPr lang="zh-CN" altLang="en-US" dirty="0"/>
              <a:t>属性值为数据源控件的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与</a:t>
            </a:r>
            <a:r>
              <a:rPr lang="en-US" altLang="zh-CN" dirty="0"/>
              <a:t>LINQ</a:t>
            </a:r>
            <a:r>
              <a:rPr lang="zh-CN" altLang="en-US" dirty="0"/>
              <a:t>技术结合，则需设置</a:t>
            </a:r>
            <a:r>
              <a:rPr lang="en-US" altLang="zh-CN" dirty="0" err="1"/>
              <a:t>DataSource</a:t>
            </a:r>
            <a:r>
              <a:rPr lang="zh-CN" altLang="en-US" dirty="0"/>
              <a:t>属性值为</a:t>
            </a:r>
            <a:r>
              <a:rPr lang="en-US" altLang="zh-CN" dirty="0"/>
              <a:t>LINQ</a:t>
            </a:r>
            <a:r>
              <a:rPr lang="zh-CN" altLang="en-US" dirty="0"/>
              <a:t>查询结果值，并调用</a:t>
            </a:r>
            <a:r>
              <a:rPr lang="en-US" altLang="zh-CN" dirty="0" err="1"/>
              <a:t>DataBind</a:t>
            </a:r>
            <a:r>
              <a:rPr lang="en-US" altLang="zh-CN" dirty="0"/>
              <a:t>()</a:t>
            </a:r>
            <a:r>
              <a:rPr lang="zh-CN" altLang="en-US" dirty="0"/>
              <a:t>方法显示数据。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3600" dirty="0"/>
              <a:t>8.2  </a:t>
            </a:r>
            <a:r>
              <a:rPr lang="en-US" altLang="zh-CN" sz="3600" dirty="0" err="1"/>
              <a:t>ListControl</a:t>
            </a:r>
            <a:r>
              <a:rPr lang="zh-CN" altLang="zh-CN" sz="3600" dirty="0"/>
              <a:t>类控件</a:t>
            </a:r>
            <a:endParaRPr lang="zh-CN" altLang="en-US" sz="36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AppendDataBoundItems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用于</a:t>
            </a:r>
            <a:r>
              <a:rPr lang="zh-CN" altLang="zh-CN" dirty="0"/>
              <a:t>将数据绑定项追加到静态声明的列表项</a:t>
            </a:r>
            <a:r>
              <a:rPr lang="zh-CN" altLang="zh-CN" dirty="0" smtClean="0"/>
              <a:t>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DataTextField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绑定</a:t>
            </a:r>
            <a:r>
              <a:rPr lang="zh-CN" altLang="zh-CN" dirty="0"/>
              <a:t>的字段用于显示列表</a:t>
            </a:r>
            <a:r>
              <a:rPr lang="zh-CN" altLang="zh-CN" dirty="0" smtClean="0"/>
              <a:t>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DataValueField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绑定</a:t>
            </a:r>
            <a:r>
              <a:rPr lang="zh-CN" altLang="zh-CN" dirty="0"/>
              <a:t>的字段用于设置列表项的值。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8-1  </a:t>
            </a:r>
            <a:r>
              <a:rPr lang="zh-CN" altLang="zh-CN" dirty="0"/>
              <a:t>结合使用</a:t>
            </a:r>
            <a:r>
              <a:rPr lang="en-US" altLang="zh-CN" dirty="0" err="1"/>
              <a:t>DropDownList</a:t>
            </a:r>
            <a:r>
              <a:rPr lang="zh-CN" altLang="zh-CN" dirty="0"/>
              <a:t>和</a:t>
            </a:r>
            <a:r>
              <a:rPr lang="en-US" altLang="zh-CN" dirty="0"/>
              <a:t>LINQ</a:t>
            </a:r>
            <a:r>
              <a:rPr lang="zh-CN" altLang="zh-CN" dirty="0"/>
              <a:t>显示数据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en-US" altLang="zh-CN" dirty="0" err="1" smtClean="0"/>
              <a:t>DropDownList</a:t>
            </a:r>
            <a:r>
              <a:rPr lang="zh-CN" altLang="zh-CN" dirty="0"/>
              <a:t>控件中显示的是</a:t>
            </a:r>
            <a:r>
              <a:rPr lang="en-US" altLang="zh-CN" dirty="0"/>
              <a:t>Category</a:t>
            </a:r>
            <a:r>
              <a:rPr lang="zh-CN" altLang="zh-CN" dirty="0"/>
              <a:t>表的</a:t>
            </a:r>
            <a:r>
              <a:rPr lang="en-US" altLang="zh-CN" dirty="0"/>
              <a:t>Name</a:t>
            </a:r>
            <a:r>
              <a:rPr lang="zh-CN" altLang="zh-CN" dirty="0"/>
              <a:t>字段值，而列表项的值对应的是</a:t>
            </a:r>
            <a:r>
              <a:rPr lang="en-US" altLang="zh-CN" dirty="0" err="1"/>
              <a:t>CategoryId</a:t>
            </a:r>
            <a:r>
              <a:rPr lang="zh-CN" altLang="zh-CN" dirty="0"/>
              <a:t>字段值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DropLinq.aspx</a:t>
            </a:r>
          </a:p>
        </p:txBody>
      </p:sp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页面载入时触发</a:t>
            </a:r>
            <a:r>
              <a:rPr lang="en-US" altLang="zh-CN" dirty="0" err="1"/>
              <a:t>Page.Load</a:t>
            </a:r>
            <a:r>
              <a:rPr lang="zh-CN" altLang="zh-CN" dirty="0"/>
              <a:t>事件，执行</a:t>
            </a:r>
            <a:r>
              <a:rPr lang="en-US" altLang="zh-CN" dirty="0" err="1"/>
              <a:t>Page_Load</a:t>
            </a:r>
            <a:r>
              <a:rPr lang="en-US" altLang="zh-CN" dirty="0"/>
              <a:t>()</a:t>
            </a:r>
            <a:r>
              <a:rPr lang="zh-CN" altLang="zh-CN" dirty="0"/>
              <a:t>方法代码。若为首次载入，则利用</a:t>
            </a:r>
            <a:r>
              <a:rPr lang="en-US" altLang="zh-CN" dirty="0"/>
              <a:t>LINQ</a:t>
            </a:r>
            <a:r>
              <a:rPr lang="zh-CN" altLang="zh-CN" dirty="0"/>
              <a:t>技术查询</a:t>
            </a:r>
            <a:r>
              <a:rPr lang="en-US" altLang="zh-CN" dirty="0"/>
              <a:t>Category</a:t>
            </a:r>
            <a:r>
              <a:rPr lang="zh-CN" altLang="zh-CN" dirty="0"/>
              <a:t>表，再将查询结果绑定到</a:t>
            </a:r>
            <a:r>
              <a:rPr lang="en-US" altLang="zh-CN" dirty="0" err="1"/>
              <a:t>ddlCategory</a:t>
            </a:r>
            <a:r>
              <a:rPr lang="zh-CN" altLang="zh-CN" dirty="0"/>
              <a:t>控件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选择一个列表项后，触发</a:t>
            </a:r>
            <a:r>
              <a:rPr lang="en-US" altLang="zh-CN" dirty="0" err="1"/>
              <a:t>SelectedIndexChanged</a:t>
            </a:r>
            <a:r>
              <a:rPr lang="zh-CN" altLang="zh-CN" dirty="0"/>
              <a:t>事件，执行对应的事件处理代码，显示选中列表项的</a:t>
            </a:r>
            <a:r>
              <a:rPr lang="en-US" altLang="zh-CN" dirty="0" err="1"/>
              <a:t>CategoryId</a:t>
            </a:r>
            <a:r>
              <a:rPr lang="zh-CN" altLang="zh-CN" dirty="0"/>
              <a:t>字段值。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8-2  </a:t>
            </a:r>
            <a:r>
              <a:rPr lang="zh-CN" altLang="zh-CN" dirty="0"/>
              <a:t>根据选择项填充列表框内容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当</a:t>
            </a:r>
            <a:r>
              <a:rPr lang="zh-CN" altLang="zh-CN" dirty="0"/>
              <a:t>选择单选按钮对应的商品分类名称时，在列表框中显示该分类中的所有商品名称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RdoListLinq.aspx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5900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9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766</TotalTime>
  <Words>2015</Words>
  <Application>Microsoft Office PowerPoint</Application>
  <PresentationFormat>全屏显示(4:3)</PresentationFormat>
  <Paragraphs>197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课件模板</vt:lpstr>
      <vt:lpstr>第8章  数据绑定</vt:lpstr>
      <vt:lpstr>本章要点：</vt:lpstr>
      <vt:lpstr>目录</vt:lpstr>
      <vt:lpstr>8.1  数据绑定概述</vt:lpstr>
      <vt:lpstr>8.1  数据绑定概述（续）</vt:lpstr>
      <vt:lpstr>8.2  ListControl类控件</vt:lpstr>
      <vt:lpstr>实例8-1  结合使用DropDownList和LINQ显示数据</vt:lpstr>
      <vt:lpstr>程序说明</vt:lpstr>
      <vt:lpstr>实例8-2  根据选择项填充列表框内容</vt:lpstr>
      <vt:lpstr>8.3  GridView控件</vt:lpstr>
      <vt:lpstr>8.3.1  分页和排序</vt:lpstr>
      <vt:lpstr>实例8-3  分页和排序GridView中数据</vt:lpstr>
      <vt:lpstr>程序说明</vt:lpstr>
      <vt:lpstr>8.3.2  定制数据绑定列</vt:lpstr>
      <vt:lpstr>GridView中不同类型的数据绑定列</vt:lpstr>
      <vt:lpstr>实例8-4  自定义GridView数据绑定列</vt:lpstr>
      <vt:lpstr>程序说明</vt:lpstr>
      <vt:lpstr>8.3.3  使用模板列</vt:lpstr>
      <vt:lpstr>TemplateField中不同类型的模板</vt:lpstr>
      <vt:lpstr>PowerPoint 演示文稿</vt:lpstr>
      <vt:lpstr>数据绑定方法</vt:lpstr>
      <vt:lpstr>实例8-5  运用GridView模板列</vt:lpstr>
      <vt:lpstr>程序说明</vt:lpstr>
      <vt:lpstr>8.3.4  利用GridView编辑、删除数据</vt:lpstr>
      <vt:lpstr>实例8-6  为GridView中“删除”按钮添加客户端提示信息</vt:lpstr>
      <vt:lpstr>程序说明</vt:lpstr>
      <vt:lpstr>程序说明（续）</vt:lpstr>
      <vt:lpstr>实例8-7  结合GridView和独立页修改数据</vt:lpstr>
      <vt:lpstr>程序说明</vt:lpstr>
      <vt:lpstr>程序说明（续）</vt:lpstr>
      <vt:lpstr>8.3.5  显示主从表</vt:lpstr>
      <vt:lpstr>实例8-8  在同一页显示主从表</vt:lpstr>
      <vt:lpstr>程序说明</vt:lpstr>
      <vt:lpstr>实例8-9  在不同页显示主从表</vt:lpstr>
      <vt:lpstr>程序说明</vt:lpstr>
      <vt:lpstr>8.4  DetailsView控件</vt:lpstr>
      <vt:lpstr>实例8-10  结合GridView和DetailsView管理数据</vt:lpstr>
      <vt:lpstr>程序说明</vt:lpstr>
      <vt:lpstr>8.5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win7</cp:lastModifiedBy>
  <cp:revision>109</cp:revision>
  <cp:lastPrinted>1601-01-01T00:00:00Z</cp:lastPrinted>
  <dcterms:created xsi:type="dcterms:W3CDTF">2014-03-08T01:39:37Z</dcterms:created>
  <dcterms:modified xsi:type="dcterms:W3CDTF">2018-02-10T00:56:27Z</dcterms:modified>
</cp:coreProperties>
</file>