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33"/>
  </p:notesMasterIdLst>
  <p:handoutMasterIdLst>
    <p:handoutMasterId r:id="rId34"/>
  </p:handoutMasterIdLst>
  <p:sldIdLst>
    <p:sldId id="256" r:id="rId2"/>
    <p:sldId id="257" r:id="rId3"/>
    <p:sldId id="260"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Lst>
  <p:sldSz cx="9144000" cy="6858000" type="screen4x3"/>
  <p:notesSz cx="6858000" cy="9144000"/>
  <p:defaultTextStyle>
    <a:defPPr>
      <a:defRPr lang="en-US"/>
    </a:defPPr>
    <a:lvl1pPr algn="l" rtl="0" fontAlgn="base">
      <a:spcBef>
        <a:spcPct val="0"/>
      </a:spcBef>
      <a:spcAft>
        <a:spcPct val="0"/>
      </a:spcAft>
      <a:defRPr sz="3200" b="1" kern="1200">
        <a:solidFill>
          <a:schemeClr val="accent2"/>
        </a:solidFill>
        <a:latin typeface="Arial" charset="0"/>
        <a:ea typeface="华文行楷" pitchFamily="2" charset="-122"/>
        <a:cs typeface="+mn-cs"/>
      </a:defRPr>
    </a:lvl1pPr>
    <a:lvl2pPr marL="457200" algn="l" rtl="0" fontAlgn="base">
      <a:spcBef>
        <a:spcPct val="0"/>
      </a:spcBef>
      <a:spcAft>
        <a:spcPct val="0"/>
      </a:spcAft>
      <a:defRPr sz="3200" b="1" kern="1200">
        <a:solidFill>
          <a:schemeClr val="accent2"/>
        </a:solidFill>
        <a:latin typeface="Arial" charset="0"/>
        <a:ea typeface="华文行楷" pitchFamily="2" charset="-122"/>
        <a:cs typeface="+mn-cs"/>
      </a:defRPr>
    </a:lvl2pPr>
    <a:lvl3pPr marL="914400" algn="l" rtl="0" fontAlgn="base">
      <a:spcBef>
        <a:spcPct val="0"/>
      </a:spcBef>
      <a:spcAft>
        <a:spcPct val="0"/>
      </a:spcAft>
      <a:defRPr sz="3200" b="1" kern="1200">
        <a:solidFill>
          <a:schemeClr val="accent2"/>
        </a:solidFill>
        <a:latin typeface="Arial" charset="0"/>
        <a:ea typeface="华文行楷" pitchFamily="2" charset="-122"/>
        <a:cs typeface="+mn-cs"/>
      </a:defRPr>
    </a:lvl3pPr>
    <a:lvl4pPr marL="1371600" algn="l" rtl="0" fontAlgn="base">
      <a:spcBef>
        <a:spcPct val="0"/>
      </a:spcBef>
      <a:spcAft>
        <a:spcPct val="0"/>
      </a:spcAft>
      <a:defRPr sz="3200" b="1" kern="1200">
        <a:solidFill>
          <a:schemeClr val="accent2"/>
        </a:solidFill>
        <a:latin typeface="Arial" charset="0"/>
        <a:ea typeface="华文行楷" pitchFamily="2" charset="-122"/>
        <a:cs typeface="+mn-cs"/>
      </a:defRPr>
    </a:lvl4pPr>
    <a:lvl5pPr marL="1828800" algn="l" rtl="0" fontAlgn="base">
      <a:spcBef>
        <a:spcPct val="0"/>
      </a:spcBef>
      <a:spcAft>
        <a:spcPct val="0"/>
      </a:spcAft>
      <a:defRPr sz="3200" b="1" kern="1200">
        <a:solidFill>
          <a:schemeClr val="accent2"/>
        </a:solidFill>
        <a:latin typeface="Arial" charset="0"/>
        <a:ea typeface="华文行楷" pitchFamily="2" charset="-122"/>
        <a:cs typeface="+mn-cs"/>
      </a:defRPr>
    </a:lvl5pPr>
    <a:lvl6pPr marL="2286000" algn="l" defTabSz="914400" rtl="0" eaLnBrk="1" latinLnBrk="0" hangingPunct="1">
      <a:defRPr sz="3200" b="1" kern="1200">
        <a:solidFill>
          <a:schemeClr val="accent2"/>
        </a:solidFill>
        <a:latin typeface="Arial" charset="0"/>
        <a:ea typeface="华文行楷" pitchFamily="2" charset="-122"/>
        <a:cs typeface="+mn-cs"/>
      </a:defRPr>
    </a:lvl6pPr>
    <a:lvl7pPr marL="2743200" algn="l" defTabSz="914400" rtl="0" eaLnBrk="1" latinLnBrk="0" hangingPunct="1">
      <a:defRPr sz="3200" b="1" kern="1200">
        <a:solidFill>
          <a:schemeClr val="accent2"/>
        </a:solidFill>
        <a:latin typeface="Arial" charset="0"/>
        <a:ea typeface="华文行楷" pitchFamily="2" charset="-122"/>
        <a:cs typeface="+mn-cs"/>
      </a:defRPr>
    </a:lvl7pPr>
    <a:lvl8pPr marL="3200400" algn="l" defTabSz="914400" rtl="0" eaLnBrk="1" latinLnBrk="0" hangingPunct="1">
      <a:defRPr sz="3200" b="1" kern="1200">
        <a:solidFill>
          <a:schemeClr val="accent2"/>
        </a:solidFill>
        <a:latin typeface="Arial" charset="0"/>
        <a:ea typeface="华文行楷" pitchFamily="2" charset="-122"/>
        <a:cs typeface="+mn-cs"/>
      </a:defRPr>
    </a:lvl8pPr>
    <a:lvl9pPr marL="3657600" algn="l" defTabSz="914400" rtl="0" eaLnBrk="1" latinLnBrk="0" hangingPunct="1">
      <a:defRPr sz="3200" b="1" kern="1200">
        <a:solidFill>
          <a:schemeClr val="accent2"/>
        </a:solidFill>
        <a:latin typeface="Arial" charset="0"/>
        <a:ea typeface="华文行楷"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06" autoAdjust="0"/>
    <p:restoredTop sz="86523" autoAdjust="0"/>
  </p:normalViewPr>
  <p:slideViewPr>
    <p:cSldViewPr>
      <p:cViewPr varScale="1">
        <p:scale>
          <a:sx n="50" d="100"/>
          <a:sy n="50" d="100"/>
        </p:scale>
        <p:origin x="1075" y="38"/>
      </p:cViewPr>
      <p:guideLst>
        <p:guide orient="horz" pos="2160"/>
        <p:guide pos="2880"/>
      </p:guideLst>
    </p:cSldViewPr>
  </p:slideViewPr>
  <p:outlineViewPr>
    <p:cViewPr>
      <p:scale>
        <a:sx n="33" d="100"/>
        <a:sy n="33" d="100"/>
      </p:scale>
      <p:origin x="84" y="191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6" d="100"/>
          <a:sy n="36" d="100"/>
        </p:scale>
        <p:origin x="-22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F4FD13A0-45DB-4627-B65E-98AE218960D1}" type="slidenum">
              <a:rPr lang="zh-CN" altLang="en-US"/>
              <a:pPr/>
              <a:t>‹#›</a:t>
            </a:fld>
            <a:endParaRPr lang="en-US" altLang="zh-CN"/>
          </a:p>
        </p:txBody>
      </p:sp>
    </p:spTree>
    <p:extLst>
      <p:ext uri="{BB962C8B-B14F-4D97-AF65-F5344CB8AC3E}">
        <p14:creationId xmlns:p14="http://schemas.microsoft.com/office/powerpoint/2010/main" val="174950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6BFD7C2C-5AE5-4A0F-B088-FF29B102B943}" type="slidenum">
              <a:rPr lang="zh-CN" altLang="en-US"/>
              <a:pPr/>
              <a:t>‹#›</a:t>
            </a:fld>
            <a:endParaRPr lang="en-US" altLang="zh-CN"/>
          </a:p>
        </p:txBody>
      </p:sp>
    </p:spTree>
    <p:extLst>
      <p:ext uri="{BB962C8B-B14F-4D97-AF65-F5344CB8AC3E}">
        <p14:creationId xmlns:p14="http://schemas.microsoft.com/office/powerpoint/2010/main" val="18051593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normAutofit/>
          </a:bodyPr>
          <a:lstStyle>
            <a:lvl1pPr>
              <a:defRPr sz="4000" cap="none" baseline="0"/>
            </a:lvl1pPr>
          </a:lstStyle>
          <a:p>
            <a:r>
              <a:rPr kumimoji="0" lang="zh-CN" altLang="en-US" dirty="0" smtClean="0"/>
              <a:t>单击此处编辑母版标题样式</a:t>
            </a:r>
            <a:endParaRPr kumimoji="0" lang="en-US" dirty="0"/>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ltLang="zh-C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61291EC-ED21-4784-ADDB-904A0D3D031A}"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endParaRPr lang="en-US" altLang="zh-CN"/>
          </a:p>
        </p:txBody>
      </p:sp>
      <p:sp>
        <p:nvSpPr>
          <p:cNvPr id="5" name="页脚占位符 4"/>
          <p:cNvSpPr>
            <a:spLocks noGrp="1"/>
          </p:cNvSpPr>
          <p:nvPr>
            <p:ph type="ftr" sz="quarter" idx="11"/>
          </p:nvPr>
        </p:nvSpPr>
        <p:spPr>
          <a:xfrm>
            <a:off x="457201" y="6248207"/>
            <a:ext cx="5573483" cy="365125"/>
          </a:xfrm>
        </p:spPr>
        <p:txBody>
          <a:bodyPr/>
          <a:lstStyle/>
          <a:p>
            <a:endParaRPr lang="en-US" altLang="zh-CN"/>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EE3B7A2F-64F6-4B47-A499-6856A0AC5258}"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a:solidFill>
                  <a:srgbClr val="FFFFFF"/>
                </a:solidFill>
              </a:defRPr>
            </a:lvl1pPr>
          </a:lstStyle>
          <a:p>
            <a:fld id="{FA85B6B6-6F9E-4B2A-8D5E-36CBEED6AA9E}" type="slidenum">
              <a:rPr lang="en-US" altLang="zh-CN" smtClean="0"/>
              <a:t>‹#›</a:t>
            </a:fld>
            <a:endParaRPr lang="en-US" altLang="zh-CN" dirty="0"/>
          </a:p>
        </p:txBody>
      </p:sp>
      <p:sp>
        <p:nvSpPr>
          <p:cNvPr id="8" name="内容占位符 7"/>
          <p:cNvSpPr>
            <a:spLocks noGrp="1"/>
          </p:cNvSpPr>
          <p:nvPr>
            <p:ph sz="quarter" idx="1"/>
          </p:nvPr>
        </p:nvSpPr>
        <p:spPr>
          <a:xfrm>
            <a:off x="612648" y="1600200"/>
            <a:ext cx="8153400" cy="4495800"/>
          </a:xfrm>
        </p:spPr>
        <p:txBody>
          <a:bodyPr/>
          <a:lstStyle>
            <a:lvl1pPr>
              <a:defRPr sz="2900">
                <a:latin typeface="+mn-ea"/>
                <a:ea typeface="+mn-ea"/>
              </a:defRPr>
            </a:lvl1pPr>
            <a:lvl2pPr>
              <a:defRPr sz="2600"/>
            </a:lvl2pPr>
            <a:lvl3pPr>
              <a:defRPr sz="2300"/>
            </a:lvl3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15EABBA-4B45-4E61-A471-C40571EED80B}" type="slidenum">
              <a:rPr lang="zh-CN" altLang="en-US" smtClean="0"/>
              <a:pPr/>
              <a:t>‹#›</a:t>
            </a:fld>
            <a:endParaRPr lang="en-US" altLang="zh-CN"/>
          </a:p>
        </p:txBody>
      </p:sp>
      <p:sp>
        <p:nvSpPr>
          <p:cNvPr id="14" name="页脚占位符 13"/>
          <p:cNvSpPr>
            <a:spLocks noGrp="1"/>
          </p:cNvSpPr>
          <p:nvPr>
            <p:ph type="ftr" sz="quarter" idx="12"/>
          </p:nvPr>
        </p:nvSpPr>
        <p:spPr/>
        <p:txBody>
          <a:bodyPr/>
          <a:lstStyle/>
          <a:p>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endParaRPr lang="en-US" altLang="zh-CN"/>
          </a:p>
        </p:txBody>
      </p:sp>
      <p:sp>
        <p:nvSpPr>
          <p:cNvPr id="10" name="灯片编号占位符 9"/>
          <p:cNvSpPr>
            <a:spLocks noGrp="1"/>
          </p:cNvSpPr>
          <p:nvPr>
            <p:ph type="sldNum" sz="quarter" idx="16"/>
          </p:nvPr>
        </p:nvSpPr>
        <p:spPr/>
        <p:txBody>
          <a:bodyPr rtlCol="0"/>
          <a:lstStyle/>
          <a:p>
            <a:fld id="{2245A839-5CB0-40AD-8603-69E7C64E4796}" type="slidenum">
              <a:rPr lang="zh-CN" altLang="en-US" smtClean="0"/>
              <a:pPr/>
              <a:t>‹#›</a:t>
            </a:fld>
            <a:endParaRPr lang="en-US" altLang="zh-CN"/>
          </a:p>
        </p:txBody>
      </p:sp>
      <p:sp>
        <p:nvSpPr>
          <p:cNvPr id="12" name="页脚占位符 11"/>
          <p:cNvSpPr>
            <a:spLocks noGrp="1"/>
          </p:cNvSpPr>
          <p:nvPr>
            <p:ph type="ftr" sz="quarter" idx="17"/>
          </p:nvPr>
        </p:nvSpPr>
        <p:spPr/>
        <p:txBody>
          <a:bodyPr rtlCol="0"/>
          <a:lstStyle/>
          <a:p>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endParaRPr lang="en-US" altLang="zh-CN"/>
          </a:p>
        </p:txBody>
      </p:sp>
      <p:sp>
        <p:nvSpPr>
          <p:cNvPr id="12" name="灯片编号占位符 11"/>
          <p:cNvSpPr>
            <a:spLocks noGrp="1"/>
          </p:cNvSpPr>
          <p:nvPr>
            <p:ph type="sldNum" sz="quarter" idx="16"/>
          </p:nvPr>
        </p:nvSpPr>
        <p:spPr/>
        <p:txBody>
          <a:bodyPr rtlCol="0"/>
          <a:lstStyle/>
          <a:p>
            <a:fld id="{AEA9C790-E6EB-4309-87FF-EC3425992825}" type="slidenum">
              <a:rPr lang="zh-CN" altLang="en-US" smtClean="0"/>
              <a:pPr/>
              <a:t>‹#›</a:t>
            </a:fld>
            <a:endParaRPr lang="en-US" altLang="zh-CN"/>
          </a:p>
        </p:txBody>
      </p:sp>
      <p:sp>
        <p:nvSpPr>
          <p:cNvPr id="14" name="页脚占位符 13"/>
          <p:cNvSpPr>
            <a:spLocks noGrp="1"/>
          </p:cNvSpPr>
          <p:nvPr>
            <p:ph type="ftr" sz="quarter" idx="17"/>
          </p:nvPr>
        </p:nvSpPr>
        <p:spPr/>
        <p:txBody>
          <a:bodyPr rtlCol="0"/>
          <a:lstStyle/>
          <a:p>
            <a:endParaRPr lang="en-US" altLang="zh-CN"/>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lvl1pPr>
              <a:defRPr>
                <a:solidFill>
                  <a:srgbClr val="FFFFFF"/>
                </a:solidFill>
              </a:defRPr>
            </a:lvl1pPr>
          </a:lstStyle>
          <a:p>
            <a:fld id="{3F31E912-94E6-42F5-9385-BE8DC2030B46}"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89143468-510E-45F6-910F-947E72D1257B}"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lvl1pPr>
              <a:defRPr>
                <a:solidFill>
                  <a:srgbClr val="FFFFFF"/>
                </a:solidFill>
              </a:defRPr>
            </a:lvl1pPr>
          </a:lstStyle>
          <a:p>
            <a:fld id="{FC8B48BD-24CC-476E-84C5-44D6EF24A533}" type="slidenum">
              <a:rPr lang="zh-CN" altLang="en-US" smtClean="0"/>
              <a:pPr/>
              <a:t>‹#›</a:t>
            </a:fld>
            <a:endParaRPr lang="en-US" altLang="zh-CN"/>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endParaRPr lang="en-US" altLang="zh-CN"/>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833570FB-EDCF-43C2-A9D2-87C113876E0E}" type="slidenum">
              <a:rPr lang="zh-CN" altLang="en-US" smtClean="0"/>
              <a:pPr/>
              <a:t>‹#›</a:t>
            </a:fld>
            <a:endParaRPr lang="en-US" altLang="zh-CN"/>
          </a:p>
        </p:txBody>
      </p:sp>
      <p:sp>
        <p:nvSpPr>
          <p:cNvPr id="14" name="页脚占位符 13"/>
          <p:cNvSpPr>
            <a:spLocks noGrp="1"/>
          </p:cNvSpPr>
          <p:nvPr>
            <p:ph type="ftr" sz="quarter" idx="12"/>
          </p:nvPr>
        </p:nvSpPr>
        <p:spPr>
          <a:xfrm>
            <a:off x="1600200" y="6248206"/>
            <a:ext cx="4572000" cy="365125"/>
          </a:xfrm>
        </p:spPr>
        <p:txBody>
          <a:bodyPr rtlCol="0"/>
          <a:lstStyle/>
          <a:p>
            <a:endParaRPr lang="en-US" altLang="zh-CN"/>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ltLang="zh-CN"/>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54F9F96-B12D-4EA8-9602-B427F89B89CF}" type="slidenum">
              <a:rPr lang="zh-CN" altLang="en-US" smtClean="0"/>
              <a:pPr/>
              <a:t>‹#›</a:t>
            </a:fld>
            <a:endParaRPr lang="en-US" altLang="zh-CN"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iming>
    <p:tnLst>
      <p:par>
        <p:cTn id="1" dur="indefinite" restart="never" nodeType="tmRoot"/>
      </p:par>
    </p:tnLst>
  </p:timing>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ctrTitle"/>
          </p:nvPr>
        </p:nvSpPr>
        <p:spPr>
          <a:xfrm>
            <a:off x="323528" y="4077072"/>
            <a:ext cx="8515672" cy="1142256"/>
          </a:xfrm>
        </p:spPr>
        <p:txBody>
          <a:bodyPr>
            <a:normAutofit/>
          </a:bodyPr>
          <a:lstStyle/>
          <a:p>
            <a:pPr algn="ctr"/>
            <a:r>
              <a:rPr lang="zh-CN" altLang="en-US" dirty="0"/>
              <a:t>第</a:t>
            </a:r>
            <a:r>
              <a:rPr lang="en-US" altLang="zh-CN" dirty="0"/>
              <a:t>9</a:t>
            </a:r>
            <a:r>
              <a:rPr lang="zh-CN" altLang="en-US" dirty="0"/>
              <a:t>章  </a:t>
            </a:r>
            <a:r>
              <a:rPr lang="en-US" altLang="zh-CN" dirty="0"/>
              <a:t>ASP.NET</a:t>
            </a:r>
            <a:r>
              <a:rPr lang="zh-CN" altLang="en-US" dirty="0"/>
              <a:t>三层架构</a:t>
            </a:r>
          </a:p>
        </p:txBody>
      </p:sp>
      <p:sp>
        <p:nvSpPr>
          <p:cNvPr id="404483" name="Rectangle 3"/>
          <p:cNvSpPr>
            <a:spLocks noGrp="1" noChangeArrowheads="1"/>
          </p:cNvSpPr>
          <p:nvPr>
            <p:ph type="subTitle" idx="1"/>
          </p:nvPr>
        </p:nvSpPr>
        <p:spPr/>
        <p:txBody>
          <a:bodyPr/>
          <a:lstStyle/>
          <a:p>
            <a:pPr algn="r"/>
            <a:r>
              <a:rPr lang="zh-CN" altLang="en-US" dirty="0" smtClean="0">
                <a:effectLst/>
              </a:rPr>
              <a:t>沈</a:t>
            </a:r>
            <a:r>
              <a:rPr lang="zh-CN" altLang="en-US" dirty="0">
                <a:effectLst/>
              </a:rPr>
              <a:t>士根</a:t>
            </a:r>
            <a:r>
              <a:rPr lang="zh-CN" altLang="en-US" dirty="0" smtClean="0">
                <a:effectLst/>
              </a:rPr>
              <a:t>、叶晓彤</a:t>
            </a:r>
            <a:endParaRPr lang="zh-CN" altLang="en-US" dirty="0"/>
          </a:p>
        </p:txBody>
      </p:sp>
      <p:sp>
        <p:nvSpPr>
          <p:cNvPr id="4" name="Rectangle 2"/>
          <p:cNvSpPr txBox="1">
            <a:spLocks noChangeArrowheads="1"/>
          </p:cNvSpPr>
          <p:nvPr/>
        </p:nvSpPr>
        <p:spPr>
          <a:xfrm>
            <a:off x="16768" y="32657"/>
            <a:ext cx="2971056" cy="732047"/>
          </a:xfrm>
          <a:prstGeom prst="rect">
            <a:avLst/>
          </a:prstGeom>
        </p:spPr>
        <p:txBody>
          <a:bodyPr vert="horz" anchor="b">
            <a:normAutofit fontScale="92500"/>
          </a:bodyPr>
          <a:lstStyle>
            <a:lvl1pPr algn="l" rtl="0" eaLnBrk="1" latinLnBrk="0" hangingPunct="1">
              <a:spcBef>
                <a:spcPct val="0"/>
              </a:spcBef>
              <a:buNone/>
              <a:defRPr kumimoji="0" sz="4400" kern="1200" cap="none" baseline="0">
                <a:solidFill>
                  <a:schemeClr val="tx2"/>
                </a:solidFill>
                <a:latin typeface="+mj-lt"/>
                <a:ea typeface="+mj-ea"/>
                <a:cs typeface="+mj-cs"/>
              </a:defRPr>
            </a:lvl1pPr>
          </a:lstStyle>
          <a:p>
            <a:pPr algn="ctr"/>
            <a:r>
              <a:rPr lang="zh-CN" altLang="en-US" sz="3200" dirty="0" smtClean="0"/>
              <a:t>清华大学出版社</a:t>
            </a:r>
            <a:endParaRPr lang="zh-CN" altLang="en-US" sz="3200"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fontScale="90000"/>
          </a:bodyPr>
          <a:lstStyle/>
          <a:p>
            <a:r>
              <a:rPr lang="zh-CN" altLang="zh-CN" dirty="0"/>
              <a:t>实例</a:t>
            </a:r>
            <a:r>
              <a:rPr lang="en-US" altLang="zh-CN" dirty="0"/>
              <a:t>9-1  </a:t>
            </a:r>
            <a:r>
              <a:rPr lang="zh-CN" altLang="zh-CN" dirty="0"/>
              <a:t>搭建基于</a:t>
            </a:r>
            <a:r>
              <a:rPr lang="en-US" altLang="zh-CN" dirty="0"/>
              <a:t>ASP.NET</a:t>
            </a:r>
            <a:r>
              <a:rPr lang="zh-CN" altLang="zh-CN" dirty="0"/>
              <a:t>三层架构的</a:t>
            </a:r>
            <a:r>
              <a:rPr lang="en-US" altLang="zh-CN" dirty="0" err="1" smtClean="0"/>
              <a:t>MyPetShop</a:t>
            </a:r>
            <a:r>
              <a:rPr lang="zh-CN" altLang="en-US" dirty="0"/>
              <a:t>（续）</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10</a:t>
            </a:fld>
            <a:endParaRPr lang="en-US" altLang="zh-CN" dirty="0"/>
          </a:p>
        </p:txBody>
      </p:sp>
      <p:sp>
        <p:nvSpPr>
          <p:cNvPr id="2" name="内容占位符 1"/>
          <p:cNvSpPr>
            <a:spLocks noGrp="1"/>
          </p:cNvSpPr>
          <p:nvPr>
            <p:ph sz="quarter" idx="1"/>
          </p:nvPr>
        </p:nvSpPr>
        <p:spPr/>
        <p:txBody>
          <a:bodyPr/>
          <a:lstStyle/>
          <a:p>
            <a:endParaRPr lang="zh-CN" altLang="en-US"/>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28800"/>
            <a:ext cx="8933944" cy="486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492805"/>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fontScale="90000"/>
          </a:bodyPr>
          <a:lstStyle/>
          <a:p>
            <a:r>
              <a:rPr lang="zh-CN" altLang="zh-CN" dirty="0"/>
              <a:t>实例</a:t>
            </a:r>
            <a:r>
              <a:rPr lang="en-US" altLang="zh-CN" dirty="0"/>
              <a:t>9-1  </a:t>
            </a:r>
            <a:r>
              <a:rPr lang="zh-CN" altLang="zh-CN" dirty="0"/>
              <a:t>搭建基于</a:t>
            </a:r>
            <a:r>
              <a:rPr lang="en-US" altLang="zh-CN" dirty="0"/>
              <a:t>ASP.NET</a:t>
            </a:r>
            <a:r>
              <a:rPr lang="zh-CN" altLang="zh-CN" dirty="0"/>
              <a:t>三层架构的</a:t>
            </a:r>
            <a:r>
              <a:rPr lang="en-US" altLang="zh-CN" dirty="0" err="1" smtClean="0"/>
              <a:t>MyPetShop</a:t>
            </a:r>
            <a:r>
              <a:rPr lang="zh-CN" altLang="en-US" dirty="0"/>
              <a:t>（续）</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11</a:t>
            </a:fld>
            <a:endParaRPr lang="en-US" altLang="zh-CN" dirty="0"/>
          </a:p>
        </p:txBody>
      </p:sp>
      <p:sp>
        <p:nvSpPr>
          <p:cNvPr id="2" name="内容占位符 1"/>
          <p:cNvSpPr>
            <a:spLocks noGrp="1"/>
          </p:cNvSpPr>
          <p:nvPr>
            <p:ph sz="quarter" idx="1"/>
          </p:nvPr>
        </p:nvSpPr>
        <p:spPr/>
        <p:txBody>
          <a:bodyPr/>
          <a:lstStyle/>
          <a:p>
            <a:endParaRPr lang="zh-CN" altLang="en-US"/>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41700"/>
            <a:ext cx="9144000" cy="498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8334580"/>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fontScale="90000"/>
          </a:bodyPr>
          <a:lstStyle/>
          <a:p>
            <a:r>
              <a:rPr lang="zh-CN" altLang="zh-CN" dirty="0"/>
              <a:t>实例</a:t>
            </a:r>
            <a:r>
              <a:rPr lang="en-US" altLang="zh-CN" dirty="0"/>
              <a:t>9-1  </a:t>
            </a:r>
            <a:r>
              <a:rPr lang="zh-CN" altLang="zh-CN" dirty="0"/>
              <a:t>搭建基于</a:t>
            </a:r>
            <a:r>
              <a:rPr lang="en-US" altLang="zh-CN" dirty="0"/>
              <a:t>ASP.NET</a:t>
            </a:r>
            <a:r>
              <a:rPr lang="zh-CN" altLang="zh-CN" dirty="0"/>
              <a:t>三层架构的</a:t>
            </a:r>
            <a:r>
              <a:rPr lang="en-US" altLang="zh-CN" dirty="0" err="1" smtClean="0"/>
              <a:t>MyPetShop</a:t>
            </a:r>
            <a:r>
              <a:rPr lang="zh-CN" altLang="en-US" dirty="0"/>
              <a:t>（续）</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12</a:t>
            </a:fld>
            <a:endParaRPr lang="en-US" altLang="zh-CN" dirty="0"/>
          </a:p>
        </p:txBody>
      </p:sp>
      <p:sp>
        <p:nvSpPr>
          <p:cNvPr id="2" name="内容占位符 1"/>
          <p:cNvSpPr>
            <a:spLocks noGrp="1"/>
          </p:cNvSpPr>
          <p:nvPr>
            <p:ph sz="quarter" idx="1"/>
          </p:nvPr>
        </p:nvSpPr>
        <p:spPr/>
        <p:txBody>
          <a:bodyPr/>
          <a:lstStyle/>
          <a:p>
            <a:endParaRPr lang="zh-CN" altLang="en-US"/>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41700"/>
            <a:ext cx="9144000" cy="498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793813"/>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fontScale="90000"/>
          </a:bodyPr>
          <a:lstStyle/>
          <a:p>
            <a:r>
              <a:rPr lang="zh-CN" altLang="zh-CN" dirty="0"/>
              <a:t>实例</a:t>
            </a:r>
            <a:r>
              <a:rPr lang="en-US" altLang="zh-CN" dirty="0"/>
              <a:t>9-1  </a:t>
            </a:r>
            <a:r>
              <a:rPr lang="zh-CN" altLang="zh-CN" dirty="0"/>
              <a:t>搭建基于</a:t>
            </a:r>
            <a:r>
              <a:rPr lang="en-US" altLang="zh-CN" dirty="0"/>
              <a:t>ASP.NET</a:t>
            </a:r>
            <a:r>
              <a:rPr lang="zh-CN" altLang="zh-CN" dirty="0"/>
              <a:t>三层架构的</a:t>
            </a:r>
            <a:r>
              <a:rPr lang="en-US" altLang="zh-CN" dirty="0" err="1" smtClean="0"/>
              <a:t>MyPetShop</a:t>
            </a:r>
            <a:r>
              <a:rPr lang="zh-CN" altLang="en-US" dirty="0"/>
              <a:t>（续）</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13</a:t>
            </a:fld>
            <a:endParaRPr lang="en-US" altLang="zh-CN" dirty="0"/>
          </a:p>
        </p:txBody>
      </p:sp>
      <p:sp>
        <p:nvSpPr>
          <p:cNvPr id="2" name="内容占位符 1"/>
          <p:cNvSpPr>
            <a:spLocks noGrp="1"/>
          </p:cNvSpPr>
          <p:nvPr>
            <p:ph sz="quarter" idx="1"/>
          </p:nvPr>
        </p:nvSpPr>
        <p:spPr/>
        <p:txBody>
          <a:bodyPr/>
          <a:lstStyle/>
          <a:p>
            <a:endParaRPr lang="zh-CN" altLang="en-US"/>
          </a:p>
        </p:txBody>
      </p:sp>
      <p:pic>
        <p:nvPicPr>
          <p:cNvPr id="717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0848"/>
            <a:ext cx="9036496" cy="349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7799771"/>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fontScale="90000"/>
          </a:bodyPr>
          <a:lstStyle/>
          <a:p>
            <a:r>
              <a:rPr lang="zh-CN" altLang="zh-CN" dirty="0"/>
              <a:t>实例</a:t>
            </a:r>
            <a:r>
              <a:rPr lang="en-US" altLang="zh-CN" dirty="0"/>
              <a:t>9-1  </a:t>
            </a:r>
            <a:r>
              <a:rPr lang="zh-CN" altLang="zh-CN" dirty="0"/>
              <a:t>搭建基于</a:t>
            </a:r>
            <a:r>
              <a:rPr lang="en-US" altLang="zh-CN" dirty="0"/>
              <a:t>ASP.NET</a:t>
            </a:r>
            <a:r>
              <a:rPr lang="zh-CN" altLang="zh-CN" dirty="0"/>
              <a:t>三层架构的</a:t>
            </a:r>
            <a:r>
              <a:rPr lang="en-US" altLang="zh-CN" dirty="0" err="1" smtClean="0"/>
              <a:t>MyPetShop</a:t>
            </a:r>
            <a:r>
              <a:rPr lang="zh-CN" altLang="en-US" dirty="0"/>
              <a:t>（续）</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14</a:t>
            </a:fld>
            <a:endParaRPr lang="en-US" altLang="zh-CN" dirty="0"/>
          </a:p>
        </p:txBody>
      </p:sp>
      <p:sp>
        <p:nvSpPr>
          <p:cNvPr id="2" name="内容占位符 1"/>
          <p:cNvSpPr>
            <a:spLocks noGrp="1"/>
          </p:cNvSpPr>
          <p:nvPr>
            <p:ph sz="quarter" idx="1"/>
          </p:nvPr>
        </p:nvSpPr>
        <p:spPr/>
        <p:txBody>
          <a:bodyPr/>
          <a:lstStyle/>
          <a:p>
            <a:endParaRPr lang="zh-CN" altLang="en-US"/>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77" y="2348880"/>
            <a:ext cx="9048380" cy="350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6305772"/>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fontScale="90000"/>
          </a:bodyPr>
          <a:lstStyle/>
          <a:p>
            <a:r>
              <a:rPr lang="en-US" altLang="zh-CN" dirty="0"/>
              <a:t>9.3  </a:t>
            </a:r>
            <a:r>
              <a:rPr lang="zh-CN" altLang="zh-CN" dirty="0"/>
              <a:t>基于</a:t>
            </a:r>
            <a:r>
              <a:rPr lang="en-US" altLang="zh-CN" dirty="0"/>
              <a:t>ASP.NET</a:t>
            </a:r>
            <a:r>
              <a:rPr lang="zh-CN" altLang="zh-CN" dirty="0"/>
              <a:t>三层架构的用户管理</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15</a:t>
            </a:fld>
            <a:endParaRPr lang="en-US" altLang="zh-CN" dirty="0"/>
          </a:p>
        </p:txBody>
      </p:sp>
      <p:sp>
        <p:nvSpPr>
          <p:cNvPr id="2" name="内容占位符 1"/>
          <p:cNvSpPr>
            <a:spLocks noGrp="1"/>
          </p:cNvSpPr>
          <p:nvPr>
            <p:ph sz="quarter" idx="1"/>
          </p:nvPr>
        </p:nvSpPr>
        <p:spPr/>
        <p:txBody>
          <a:bodyPr/>
          <a:lstStyle/>
          <a:p>
            <a:r>
              <a:rPr lang="zh-CN" altLang="en-US" dirty="0"/>
              <a:t>用户管理可以说是任何一个</a:t>
            </a:r>
            <a:r>
              <a:rPr lang="en-US" altLang="zh-CN" dirty="0"/>
              <a:t>Web</a:t>
            </a:r>
            <a:r>
              <a:rPr lang="zh-CN" altLang="en-US" dirty="0"/>
              <a:t>应用程序必须包含的功能</a:t>
            </a:r>
            <a:r>
              <a:rPr lang="zh-CN" altLang="en-US" dirty="0" smtClean="0"/>
              <a:t>，通过</a:t>
            </a:r>
            <a:r>
              <a:rPr lang="zh-CN" altLang="en-US" dirty="0"/>
              <a:t>用户管理的实现掌握</a:t>
            </a:r>
            <a:r>
              <a:rPr lang="en-US" altLang="zh-CN" dirty="0"/>
              <a:t>ASP.NET</a:t>
            </a:r>
            <a:r>
              <a:rPr lang="zh-CN" altLang="en-US" dirty="0"/>
              <a:t>三层架构编程思想。</a:t>
            </a:r>
          </a:p>
        </p:txBody>
      </p:sp>
    </p:spTree>
    <p:extLst>
      <p:ext uri="{BB962C8B-B14F-4D97-AF65-F5344CB8AC3E}">
        <p14:creationId xmlns:p14="http://schemas.microsoft.com/office/powerpoint/2010/main" val="144211307"/>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a:bodyPr>
          <a:lstStyle/>
          <a:p>
            <a:r>
              <a:rPr lang="en-US" altLang="zh-CN" dirty="0"/>
              <a:t>9.3.1  </a:t>
            </a:r>
            <a:r>
              <a:rPr lang="zh-CN" altLang="en-US" dirty="0"/>
              <a:t>用户注册</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16</a:t>
            </a:fld>
            <a:endParaRPr lang="en-US" altLang="zh-CN" dirty="0"/>
          </a:p>
        </p:txBody>
      </p:sp>
      <p:sp>
        <p:nvSpPr>
          <p:cNvPr id="2" name="内容占位符 1"/>
          <p:cNvSpPr>
            <a:spLocks noGrp="1"/>
          </p:cNvSpPr>
          <p:nvPr>
            <p:ph sz="quarter" idx="1"/>
          </p:nvPr>
        </p:nvSpPr>
        <p:spPr/>
        <p:txBody>
          <a:bodyPr/>
          <a:lstStyle/>
          <a:p>
            <a:r>
              <a:rPr lang="zh-CN" altLang="en-US" dirty="0"/>
              <a:t>用户注册需要首先从表示层获取用户名、</a:t>
            </a:r>
            <a:r>
              <a:rPr lang="en-US" altLang="zh-CN" dirty="0"/>
              <a:t>Email</a:t>
            </a:r>
            <a:r>
              <a:rPr lang="zh-CN" altLang="en-US" dirty="0"/>
              <a:t>、密码等注册信息，再通过业务逻辑层中的用户名检查、用户添加等方法调用数据访问层中相应的方法实现数据库中</a:t>
            </a:r>
            <a:r>
              <a:rPr lang="zh-CN" altLang="en-US"/>
              <a:t>的</a:t>
            </a:r>
            <a:r>
              <a:rPr lang="zh-CN" altLang="en-US" smtClean="0"/>
              <a:t>用户名重名</a:t>
            </a:r>
            <a:r>
              <a:rPr lang="zh-CN" altLang="en-US" dirty="0"/>
              <a:t>查询、用户记录插入等操作</a:t>
            </a:r>
            <a:r>
              <a:rPr lang="zh-CN" altLang="en-US" dirty="0" smtClean="0"/>
              <a:t>。</a:t>
            </a:r>
            <a:endParaRPr lang="zh-CN" altLang="en-US" dirty="0"/>
          </a:p>
        </p:txBody>
      </p:sp>
    </p:spTree>
    <p:extLst>
      <p:ext uri="{BB962C8B-B14F-4D97-AF65-F5344CB8AC3E}">
        <p14:creationId xmlns:p14="http://schemas.microsoft.com/office/powerpoint/2010/main" val="2967352359"/>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fontScale="90000"/>
          </a:bodyPr>
          <a:lstStyle/>
          <a:p>
            <a:r>
              <a:rPr lang="zh-CN" altLang="zh-CN" dirty="0"/>
              <a:t>实例</a:t>
            </a:r>
            <a:r>
              <a:rPr lang="en-US" altLang="zh-CN" dirty="0"/>
              <a:t>9-2  </a:t>
            </a:r>
            <a:r>
              <a:rPr lang="zh-CN" altLang="zh-CN" dirty="0"/>
              <a:t>实现</a:t>
            </a:r>
            <a:r>
              <a:rPr lang="en-US" altLang="zh-CN" dirty="0" err="1"/>
              <a:t>MyPetShop</a:t>
            </a:r>
            <a:r>
              <a:rPr lang="zh-CN" altLang="zh-CN" dirty="0"/>
              <a:t>的用户注册功能</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17</a:t>
            </a:fld>
            <a:endParaRPr lang="en-US" altLang="zh-CN" dirty="0"/>
          </a:p>
        </p:txBody>
      </p:sp>
      <p:sp>
        <p:nvSpPr>
          <p:cNvPr id="2" name="内容占位符 1"/>
          <p:cNvSpPr>
            <a:spLocks noGrp="1"/>
          </p:cNvSpPr>
          <p:nvPr>
            <p:ph sz="quarter" idx="1"/>
          </p:nvPr>
        </p:nvSpPr>
        <p:spPr/>
        <p:txBody>
          <a:bodyPr>
            <a:normAutofit/>
          </a:bodyPr>
          <a:lstStyle/>
          <a:p>
            <a:endParaRPr lang="zh-CN" altLang="en-US" dirty="0"/>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336140"/>
            <a:ext cx="6300192" cy="552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5253200"/>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fontScale="90000"/>
          </a:bodyPr>
          <a:lstStyle/>
          <a:p>
            <a:r>
              <a:rPr lang="zh-CN" altLang="zh-CN" dirty="0"/>
              <a:t>实例</a:t>
            </a:r>
            <a:r>
              <a:rPr lang="en-US" altLang="zh-CN" dirty="0"/>
              <a:t>9-2  </a:t>
            </a:r>
            <a:r>
              <a:rPr lang="zh-CN" altLang="zh-CN" dirty="0"/>
              <a:t>实现</a:t>
            </a:r>
            <a:r>
              <a:rPr lang="en-US" altLang="zh-CN" dirty="0" err="1"/>
              <a:t>MyPetShop</a:t>
            </a:r>
            <a:r>
              <a:rPr lang="zh-CN" altLang="zh-CN" dirty="0"/>
              <a:t>的用户注册</a:t>
            </a:r>
            <a:r>
              <a:rPr lang="zh-CN" altLang="zh-CN" dirty="0" smtClean="0"/>
              <a:t>功能</a:t>
            </a:r>
            <a:r>
              <a:rPr lang="zh-CN" altLang="en-US" dirty="0" smtClean="0"/>
              <a:t>（续）</a:t>
            </a:r>
            <a:endParaRPr lang="zh-CN" altLang="zh-CN"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18</a:t>
            </a:fld>
            <a:endParaRPr lang="en-US" altLang="zh-CN" dirty="0"/>
          </a:p>
        </p:txBody>
      </p:sp>
      <p:sp>
        <p:nvSpPr>
          <p:cNvPr id="2" name="内容占位符 1"/>
          <p:cNvSpPr>
            <a:spLocks noGrp="1"/>
          </p:cNvSpPr>
          <p:nvPr>
            <p:ph sz="quarter" idx="1"/>
          </p:nvPr>
        </p:nvSpPr>
        <p:spPr/>
        <p:txBody>
          <a:bodyPr>
            <a:normAutofit fontScale="92500" lnSpcReduction="10000"/>
          </a:bodyPr>
          <a:lstStyle/>
          <a:p>
            <a:r>
              <a:rPr lang="zh-CN" altLang="en-US" dirty="0"/>
              <a:t>用户名、</a:t>
            </a:r>
            <a:r>
              <a:rPr lang="en-US" altLang="zh-CN" dirty="0"/>
              <a:t>Email</a:t>
            </a:r>
            <a:r>
              <a:rPr lang="zh-CN" altLang="en-US" dirty="0"/>
              <a:t>、密码、确认密码都是必填信息，输入的</a:t>
            </a:r>
            <a:r>
              <a:rPr lang="en-US" altLang="zh-CN" dirty="0"/>
              <a:t>Email</a:t>
            </a:r>
            <a:r>
              <a:rPr lang="zh-CN" altLang="en-US" dirty="0"/>
              <a:t>地址必须符合规则，输入的密码和确认密码必须一致。当单击“立即注册”按钮后将检查输入的用户名是否跟</a:t>
            </a:r>
            <a:r>
              <a:rPr lang="en-US" altLang="zh-CN" dirty="0" err="1"/>
              <a:t>MyPetShop</a:t>
            </a:r>
            <a:r>
              <a:rPr lang="zh-CN" altLang="en-US" dirty="0"/>
              <a:t>数据库中包含的用户名重名，若重名，则显示“用户名已存在！”信息，否则向</a:t>
            </a:r>
            <a:r>
              <a:rPr lang="en-US" altLang="zh-CN" dirty="0" err="1"/>
              <a:t>MyPetShop</a:t>
            </a:r>
            <a:r>
              <a:rPr lang="zh-CN" altLang="en-US" dirty="0"/>
              <a:t>数据库插入新的用户记录。当单击“我要登录”链接时跳转到用户登录页面</a:t>
            </a:r>
            <a:r>
              <a:rPr lang="en-US" altLang="zh-CN" dirty="0"/>
              <a:t>Login.aspx</a:t>
            </a:r>
            <a:r>
              <a:rPr lang="zh-CN" altLang="en-US" dirty="0"/>
              <a:t>，同时将注册的用户名传递给</a:t>
            </a:r>
            <a:r>
              <a:rPr lang="en-US" altLang="zh-CN" dirty="0"/>
              <a:t>Login.aspx</a:t>
            </a:r>
            <a:r>
              <a:rPr lang="zh-CN" altLang="en-US" dirty="0" smtClean="0"/>
              <a:t>。</a:t>
            </a:r>
            <a:endParaRPr lang="en-US" altLang="zh-CN" dirty="0" smtClean="0"/>
          </a:p>
          <a:p>
            <a:r>
              <a:rPr lang="zh-CN" altLang="en-US" dirty="0" smtClean="0"/>
              <a:t>源程序</a:t>
            </a:r>
            <a:r>
              <a:rPr lang="zh-CN" altLang="en-US" dirty="0"/>
              <a:t>：</a:t>
            </a:r>
            <a:r>
              <a:rPr lang="en-US" altLang="zh-CN" dirty="0" err="1" smtClean="0"/>
              <a:t>CustomerService.cs</a:t>
            </a:r>
            <a:endParaRPr lang="en-US" altLang="zh-CN" dirty="0" smtClean="0"/>
          </a:p>
          <a:p>
            <a:r>
              <a:rPr lang="zh-CN" altLang="en-US" dirty="0"/>
              <a:t>源程序：</a:t>
            </a:r>
            <a:r>
              <a:rPr lang="en-US" altLang="zh-CN" dirty="0"/>
              <a:t>NewUser.aspx</a:t>
            </a:r>
            <a:endParaRPr lang="zh-CN" altLang="en-US" dirty="0"/>
          </a:p>
        </p:txBody>
      </p:sp>
    </p:spTree>
    <p:extLst>
      <p:ext uri="{BB962C8B-B14F-4D97-AF65-F5344CB8AC3E}">
        <p14:creationId xmlns:p14="http://schemas.microsoft.com/office/powerpoint/2010/main" val="3448841490"/>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a:bodyPr>
          <a:lstStyle/>
          <a:p>
            <a:r>
              <a:rPr lang="ru-RU" altLang="zh-CN" b="1" dirty="0"/>
              <a:t>9.3.2  </a:t>
            </a:r>
            <a:r>
              <a:rPr lang="zh-CN" altLang="zh-CN" b="1" dirty="0"/>
              <a:t>用户登录</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19</a:t>
            </a:fld>
            <a:endParaRPr lang="en-US" altLang="zh-CN" dirty="0"/>
          </a:p>
        </p:txBody>
      </p:sp>
      <p:sp>
        <p:nvSpPr>
          <p:cNvPr id="2" name="内容占位符 1"/>
          <p:cNvSpPr>
            <a:spLocks noGrp="1"/>
          </p:cNvSpPr>
          <p:nvPr>
            <p:ph sz="quarter" idx="1"/>
          </p:nvPr>
        </p:nvSpPr>
        <p:spPr/>
        <p:txBody>
          <a:bodyPr>
            <a:normAutofit/>
          </a:bodyPr>
          <a:lstStyle/>
          <a:p>
            <a:r>
              <a:rPr lang="zh-CN" altLang="en-US" dirty="0"/>
              <a:t>用户登录需要首先从表示层获取用户名、密码等登录信息，再通过业务逻辑层中的用户名和密码检查方法调用数据访问层中相应的方法实现数据库中的用户登录信息查询操作。</a:t>
            </a:r>
          </a:p>
        </p:txBody>
      </p:sp>
    </p:spTree>
    <p:extLst>
      <p:ext uri="{BB962C8B-B14F-4D97-AF65-F5344CB8AC3E}">
        <p14:creationId xmlns:p14="http://schemas.microsoft.com/office/powerpoint/2010/main" val="1209956956"/>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zh-CN" altLang="zh-CN" dirty="0"/>
              <a:t>本章要点：</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4A33CAEA-BBB2-441D-AF3A-C3DAAB080F7F}" type="slidenum">
              <a:rPr lang="zh-CN" altLang="en-US" smtClean="0"/>
              <a:pPr/>
              <a:t>2</a:t>
            </a:fld>
            <a:endParaRPr lang="en-US" altLang="zh-CN" dirty="0"/>
          </a:p>
        </p:txBody>
      </p:sp>
      <p:sp>
        <p:nvSpPr>
          <p:cNvPr id="407555" name="Rectangle 3"/>
          <p:cNvSpPr>
            <a:spLocks noGrp="1" noChangeArrowheads="1"/>
          </p:cNvSpPr>
          <p:nvPr>
            <p:ph sz="quarter" idx="1"/>
          </p:nvPr>
        </p:nvSpPr>
        <p:spPr>
          <a:xfrm>
            <a:off x="685800" y="1981200"/>
            <a:ext cx="7918450" cy="4114800"/>
          </a:xfrm>
        </p:spPr>
        <p:txBody>
          <a:bodyPr>
            <a:normAutofit/>
          </a:bodyPr>
          <a:lstStyle/>
          <a:p>
            <a:pPr lvl="0"/>
            <a:r>
              <a:rPr lang="zh-CN" altLang="en-US" dirty="0" smtClean="0"/>
              <a:t>理解</a:t>
            </a:r>
            <a:r>
              <a:rPr lang="en-US" altLang="zh-CN" dirty="0"/>
              <a:t>ASP.NET</a:t>
            </a:r>
            <a:r>
              <a:rPr lang="zh-CN" altLang="en-US" dirty="0"/>
              <a:t>三层架构并能熟练运用</a:t>
            </a:r>
            <a:r>
              <a:rPr lang="en-US" altLang="zh-CN" dirty="0"/>
              <a:t>ASP.NET</a:t>
            </a:r>
            <a:r>
              <a:rPr lang="zh-CN" altLang="en-US" dirty="0"/>
              <a:t>三层架构。</a:t>
            </a:r>
          </a:p>
          <a:p>
            <a:pPr lvl="0"/>
            <a:r>
              <a:rPr lang="zh-CN" altLang="en-US" dirty="0" smtClean="0"/>
              <a:t>理解</a:t>
            </a:r>
            <a:r>
              <a:rPr lang="zh-CN" altLang="en-US" dirty="0"/>
              <a:t>并掌握基于</a:t>
            </a:r>
            <a:r>
              <a:rPr lang="en-US" altLang="zh-CN" dirty="0"/>
              <a:t>ASP.NET</a:t>
            </a:r>
            <a:r>
              <a:rPr lang="zh-CN" altLang="en-US" dirty="0"/>
              <a:t>三层架构的用户管理方法。</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fontScale="90000"/>
          </a:bodyPr>
          <a:lstStyle/>
          <a:p>
            <a:r>
              <a:rPr lang="zh-CN" altLang="zh-CN" dirty="0"/>
              <a:t>实例</a:t>
            </a:r>
            <a:r>
              <a:rPr lang="en-US" altLang="zh-CN" dirty="0"/>
              <a:t>9-3  </a:t>
            </a:r>
            <a:r>
              <a:rPr lang="zh-CN" altLang="zh-CN" dirty="0"/>
              <a:t>实现</a:t>
            </a:r>
            <a:r>
              <a:rPr lang="en-US" altLang="zh-CN" dirty="0" err="1"/>
              <a:t>MyPetShop</a:t>
            </a:r>
            <a:r>
              <a:rPr lang="zh-CN" altLang="zh-CN" dirty="0"/>
              <a:t>的用户登录功能</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20</a:t>
            </a:fld>
            <a:endParaRPr lang="en-US" altLang="zh-CN" dirty="0"/>
          </a:p>
        </p:txBody>
      </p:sp>
      <p:sp>
        <p:nvSpPr>
          <p:cNvPr id="2" name="内容占位符 1"/>
          <p:cNvSpPr>
            <a:spLocks noGrp="1"/>
          </p:cNvSpPr>
          <p:nvPr>
            <p:ph sz="quarter" idx="1"/>
          </p:nvPr>
        </p:nvSpPr>
        <p:spPr/>
        <p:txBody>
          <a:bodyPr>
            <a:normAutofit/>
          </a:bodyPr>
          <a:lstStyle/>
          <a:p>
            <a:endParaRPr lang="zh-CN" altLang="en-US" dirty="0"/>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12776"/>
            <a:ext cx="6444208" cy="47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337559" y="6186046"/>
            <a:ext cx="4288353" cy="584775"/>
          </a:xfrm>
          <a:prstGeom prst="rect">
            <a:avLst/>
          </a:prstGeom>
        </p:spPr>
        <p:txBody>
          <a:bodyPr wrap="none">
            <a:spAutoFit/>
          </a:bodyPr>
          <a:lstStyle/>
          <a:p>
            <a:r>
              <a:rPr lang="zh-CN" altLang="en-US" dirty="0"/>
              <a:t>注册成功用户登录界面</a:t>
            </a:r>
          </a:p>
        </p:txBody>
      </p:sp>
    </p:spTree>
    <p:extLst>
      <p:ext uri="{BB962C8B-B14F-4D97-AF65-F5344CB8AC3E}">
        <p14:creationId xmlns:p14="http://schemas.microsoft.com/office/powerpoint/2010/main" val="271087404"/>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fontScale="90000"/>
          </a:bodyPr>
          <a:lstStyle/>
          <a:p>
            <a:r>
              <a:rPr lang="zh-CN" altLang="zh-CN" dirty="0"/>
              <a:t>实例</a:t>
            </a:r>
            <a:r>
              <a:rPr lang="en-US" altLang="zh-CN" dirty="0"/>
              <a:t>9-3  </a:t>
            </a:r>
            <a:r>
              <a:rPr lang="zh-CN" altLang="zh-CN" dirty="0"/>
              <a:t>实现</a:t>
            </a:r>
            <a:r>
              <a:rPr lang="en-US" altLang="zh-CN" dirty="0" err="1"/>
              <a:t>MyPetShop</a:t>
            </a:r>
            <a:r>
              <a:rPr lang="zh-CN" altLang="zh-CN" dirty="0"/>
              <a:t>的用户登录功能</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21</a:t>
            </a:fld>
            <a:endParaRPr lang="en-US" altLang="zh-CN" dirty="0"/>
          </a:p>
        </p:txBody>
      </p:sp>
      <p:sp>
        <p:nvSpPr>
          <p:cNvPr id="2" name="内容占位符 1"/>
          <p:cNvSpPr>
            <a:spLocks noGrp="1"/>
          </p:cNvSpPr>
          <p:nvPr>
            <p:ph sz="quarter" idx="1"/>
          </p:nvPr>
        </p:nvSpPr>
        <p:spPr/>
        <p:txBody>
          <a:bodyPr>
            <a:normAutofit/>
          </a:bodyPr>
          <a:lstStyle/>
          <a:p>
            <a:endParaRPr lang="zh-CN" altLang="en-US" dirty="0"/>
          </a:p>
        </p:txBody>
      </p:sp>
      <p:sp>
        <p:nvSpPr>
          <p:cNvPr id="3" name="矩形 2"/>
          <p:cNvSpPr/>
          <p:nvPr/>
        </p:nvSpPr>
        <p:spPr>
          <a:xfrm>
            <a:off x="2337559" y="6186046"/>
            <a:ext cx="4288353" cy="584775"/>
          </a:xfrm>
          <a:prstGeom prst="rect">
            <a:avLst/>
          </a:prstGeom>
        </p:spPr>
        <p:txBody>
          <a:bodyPr wrap="none">
            <a:spAutoFit/>
          </a:bodyPr>
          <a:lstStyle/>
          <a:p>
            <a:r>
              <a:rPr lang="zh-CN" altLang="en-US" dirty="0"/>
              <a:t>直接访问用户登录界面</a:t>
            </a:r>
          </a:p>
        </p:txBody>
      </p:sp>
      <p:pic>
        <p:nvPicPr>
          <p:cNvPr id="1126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408" y="1400652"/>
            <a:ext cx="6506653" cy="4800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6206188"/>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fontScale="90000"/>
          </a:bodyPr>
          <a:lstStyle/>
          <a:p>
            <a:r>
              <a:rPr lang="zh-CN" altLang="zh-CN" dirty="0"/>
              <a:t>实例</a:t>
            </a:r>
            <a:r>
              <a:rPr lang="en-US" altLang="zh-CN" dirty="0"/>
              <a:t>9-3  </a:t>
            </a:r>
            <a:r>
              <a:rPr lang="zh-CN" altLang="zh-CN" dirty="0"/>
              <a:t>实现</a:t>
            </a:r>
            <a:r>
              <a:rPr lang="en-US" altLang="zh-CN" dirty="0" err="1"/>
              <a:t>MyPetShop</a:t>
            </a:r>
            <a:r>
              <a:rPr lang="zh-CN" altLang="zh-CN" dirty="0"/>
              <a:t>的用户登录功能</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22</a:t>
            </a:fld>
            <a:endParaRPr lang="en-US" altLang="zh-CN" dirty="0"/>
          </a:p>
        </p:txBody>
      </p:sp>
      <p:sp>
        <p:nvSpPr>
          <p:cNvPr id="2" name="内容占位符 1"/>
          <p:cNvSpPr>
            <a:spLocks noGrp="1"/>
          </p:cNvSpPr>
          <p:nvPr>
            <p:ph sz="quarter" idx="1"/>
          </p:nvPr>
        </p:nvSpPr>
        <p:spPr/>
        <p:txBody>
          <a:bodyPr>
            <a:normAutofit/>
          </a:bodyPr>
          <a:lstStyle/>
          <a:p>
            <a:endParaRPr lang="zh-CN" altLang="en-US" dirty="0"/>
          </a:p>
        </p:txBody>
      </p:sp>
      <p:sp>
        <p:nvSpPr>
          <p:cNvPr id="3" name="矩形 2"/>
          <p:cNvSpPr/>
          <p:nvPr/>
        </p:nvSpPr>
        <p:spPr>
          <a:xfrm>
            <a:off x="2337559" y="6186046"/>
            <a:ext cx="4288353" cy="584775"/>
          </a:xfrm>
          <a:prstGeom prst="rect">
            <a:avLst/>
          </a:prstGeom>
        </p:spPr>
        <p:txBody>
          <a:bodyPr wrap="none">
            <a:spAutoFit/>
          </a:bodyPr>
          <a:lstStyle/>
          <a:p>
            <a:r>
              <a:rPr lang="zh-CN" altLang="en-US" dirty="0"/>
              <a:t>用户名或密码错误界面</a:t>
            </a:r>
          </a:p>
        </p:txBody>
      </p:sp>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556792"/>
            <a:ext cx="6048672" cy="447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0567750"/>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fontScale="90000"/>
          </a:bodyPr>
          <a:lstStyle/>
          <a:p>
            <a:r>
              <a:rPr lang="zh-CN" altLang="zh-CN" dirty="0"/>
              <a:t>实例</a:t>
            </a:r>
            <a:r>
              <a:rPr lang="en-US" altLang="zh-CN" dirty="0"/>
              <a:t>9-3  </a:t>
            </a:r>
            <a:r>
              <a:rPr lang="zh-CN" altLang="zh-CN" dirty="0"/>
              <a:t>实现</a:t>
            </a:r>
            <a:r>
              <a:rPr lang="en-US" altLang="zh-CN" dirty="0" err="1"/>
              <a:t>MyPetShop</a:t>
            </a:r>
            <a:r>
              <a:rPr lang="zh-CN" altLang="zh-CN" dirty="0"/>
              <a:t>的用户登录功能</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23</a:t>
            </a:fld>
            <a:endParaRPr lang="en-US" altLang="zh-CN" dirty="0"/>
          </a:p>
        </p:txBody>
      </p:sp>
      <p:sp>
        <p:nvSpPr>
          <p:cNvPr id="2" name="内容占位符 1"/>
          <p:cNvSpPr>
            <a:spLocks noGrp="1"/>
          </p:cNvSpPr>
          <p:nvPr>
            <p:ph sz="quarter" idx="1"/>
          </p:nvPr>
        </p:nvSpPr>
        <p:spPr/>
        <p:txBody>
          <a:bodyPr>
            <a:normAutofit/>
          </a:bodyPr>
          <a:lstStyle/>
          <a:p>
            <a:r>
              <a:rPr lang="zh-CN" altLang="en-US" dirty="0"/>
              <a:t>源程序：</a:t>
            </a:r>
            <a:r>
              <a:rPr lang="en-US" altLang="zh-CN" dirty="0" err="1"/>
              <a:t>CustomerService.cs</a:t>
            </a:r>
            <a:r>
              <a:rPr lang="zh-CN" altLang="en-US" dirty="0"/>
              <a:t>中的</a:t>
            </a:r>
            <a:r>
              <a:rPr lang="en-US" altLang="zh-CN" dirty="0" err="1"/>
              <a:t>CheckLogin</a:t>
            </a:r>
            <a:r>
              <a:rPr lang="en-US" altLang="zh-CN" dirty="0"/>
              <a:t>()</a:t>
            </a:r>
            <a:r>
              <a:rPr lang="zh-CN" altLang="en-US" dirty="0" smtClean="0"/>
              <a:t>方法</a:t>
            </a:r>
            <a:endParaRPr lang="en-US" altLang="zh-CN" dirty="0" smtClean="0"/>
          </a:p>
          <a:p>
            <a:r>
              <a:rPr lang="zh-CN" altLang="en-US" dirty="0"/>
              <a:t>源程序：</a:t>
            </a:r>
            <a:r>
              <a:rPr lang="en-US" altLang="zh-CN" dirty="0"/>
              <a:t>Login.aspx</a:t>
            </a:r>
            <a:endParaRPr lang="zh-CN" altLang="en-US" dirty="0"/>
          </a:p>
        </p:txBody>
      </p:sp>
    </p:spTree>
    <p:extLst>
      <p:ext uri="{BB962C8B-B14F-4D97-AF65-F5344CB8AC3E}">
        <p14:creationId xmlns:p14="http://schemas.microsoft.com/office/powerpoint/2010/main" val="2906239981"/>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a:bodyPr>
          <a:lstStyle/>
          <a:p>
            <a:r>
              <a:rPr lang="ru-RU" altLang="zh-CN" b="1" dirty="0"/>
              <a:t>9.3.3  </a:t>
            </a:r>
            <a:r>
              <a:rPr lang="zh-CN" altLang="zh-CN" b="1" dirty="0"/>
              <a:t>用户登录状态和权限</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24</a:t>
            </a:fld>
            <a:endParaRPr lang="en-US" altLang="zh-CN" dirty="0"/>
          </a:p>
        </p:txBody>
      </p:sp>
      <p:sp>
        <p:nvSpPr>
          <p:cNvPr id="2" name="内容占位符 1"/>
          <p:cNvSpPr>
            <a:spLocks noGrp="1"/>
          </p:cNvSpPr>
          <p:nvPr>
            <p:ph sz="quarter" idx="1"/>
          </p:nvPr>
        </p:nvSpPr>
        <p:spPr/>
        <p:txBody>
          <a:bodyPr>
            <a:normAutofit/>
          </a:bodyPr>
          <a:lstStyle/>
          <a:p>
            <a:r>
              <a:rPr lang="zh-CN" altLang="en-US" dirty="0"/>
              <a:t>若用户权限信息未保存于数据库，则只需要在表示层中先获取用户名信息，再呈现相应的用户登录状态和权限信息。</a:t>
            </a:r>
          </a:p>
        </p:txBody>
      </p:sp>
    </p:spTree>
    <p:extLst>
      <p:ext uri="{BB962C8B-B14F-4D97-AF65-F5344CB8AC3E}">
        <p14:creationId xmlns:p14="http://schemas.microsoft.com/office/powerpoint/2010/main" val="2772257929"/>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fontScale="90000"/>
          </a:bodyPr>
          <a:lstStyle/>
          <a:p>
            <a:r>
              <a:rPr lang="zh-CN" altLang="zh-CN" dirty="0"/>
              <a:t>实例</a:t>
            </a:r>
            <a:r>
              <a:rPr lang="en-US" altLang="zh-CN" dirty="0"/>
              <a:t>9-4  </a:t>
            </a:r>
            <a:r>
              <a:rPr lang="zh-CN" altLang="zh-CN" dirty="0"/>
              <a:t>根据不同用户呈现不同的登录状态和权限</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25</a:t>
            </a:fld>
            <a:endParaRPr lang="en-US" altLang="zh-CN" dirty="0"/>
          </a:p>
        </p:txBody>
      </p:sp>
      <p:sp>
        <p:nvSpPr>
          <p:cNvPr id="2" name="内容占位符 1"/>
          <p:cNvSpPr>
            <a:spLocks noGrp="1"/>
          </p:cNvSpPr>
          <p:nvPr>
            <p:ph sz="quarter" idx="1"/>
          </p:nvPr>
        </p:nvSpPr>
        <p:spPr>
          <a:xfrm>
            <a:off x="612648" y="1600200"/>
            <a:ext cx="8279832" cy="4997152"/>
          </a:xfrm>
        </p:spPr>
        <p:txBody>
          <a:bodyPr>
            <a:normAutofit/>
          </a:bodyPr>
          <a:lstStyle/>
          <a:p>
            <a:r>
              <a:rPr lang="zh-CN" altLang="en-US" dirty="0"/>
              <a:t>若用户权限信息未保存于数据库，则只需要在表示层中先获取用户名信息，再呈现相应的用户登录状态和权限信息</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源程序：</a:t>
            </a:r>
            <a:r>
              <a:rPr lang="en-US" altLang="zh-CN" dirty="0"/>
              <a:t>Default.aspx</a:t>
            </a:r>
            <a:endParaRPr lang="zh-CN" altLang="en-US" dirty="0"/>
          </a:p>
        </p:txBody>
      </p:sp>
      <p:pic>
        <p:nvPicPr>
          <p:cNvPr id="133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996952"/>
            <a:ext cx="2483768" cy="855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933056"/>
            <a:ext cx="7560884" cy="85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238" y="4869160"/>
            <a:ext cx="6215560" cy="85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5326609"/>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a:bodyPr>
          <a:lstStyle/>
          <a:p>
            <a:r>
              <a:rPr lang="en-US" altLang="zh-CN" dirty="0"/>
              <a:t>9.3.4  </a:t>
            </a:r>
            <a:r>
              <a:rPr lang="zh-CN" altLang="en-US" dirty="0"/>
              <a:t>用户密码修改</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26</a:t>
            </a:fld>
            <a:endParaRPr lang="en-US" altLang="zh-CN" dirty="0"/>
          </a:p>
        </p:txBody>
      </p:sp>
      <p:sp>
        <p:nvSpPr>
          <p:cNvPr id="2" name="内容占位符 1"/>
          <p:cNvSpPr>
            <a:spLocks noGrp="1"/>
          </p:cNvSpPr>
          <p:nvPr>
            <p:ph sz="quarter" idx="1"/>
          </p:nvPr>
        </p:nvSpPr>
        <p:spPr>
          <a:xfrm>
            <a:off x="612648" y="1600200"/>
            <a:ext cx="8279832" cy="4997152"/>
          </a:xfrm>
        </p:spPr>
        <p:txBody>
          <a:bodyPr>
            <a:normAutofit/>
          </a:bodyPr>
          <a:lstStyle/>
          <a:p>
            <a:r>
              <a:rPr lang="zh-CN" altLang="en-US" dirty="0"/>
              <a:t>首先从表示层获取原密码、新密码、确认新密码等信息，再通过业务逻辑层中的方法调用数据访问层中相应的方法实现数据库中的原密码查询操作，若输入的原密码正确，则再通过业务逻辑层中的方法调用数据访问层中相应的方法实现数据库中的密码修改操作。</a:t>
            </a:r>
          </a:p>
        </p:txBody>
      </p:sp>
    </p:spTree>
    <p:extLst>
      <p:ext uri="{BB962C8B-B14F-4D97-AF65-F5344CB8AC3E}">
        <p14:creationId xmlns:p14="http://schemas.microsoft.com/office/powerpoint/2010/main" val="33728446"/>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fontScale="90000"/>
          </a:bodyPr>
          <a:lstStyle/>
          <a:p>
            <a:r>
              <a:rPr lang="zh-CN" altLang="zh-CN" dirty="0"/>
              <a:t>实例</a:t>
            </a:r>
            <a:r>
              <a:rPr lang="en-US" altLang="zh-CN" dirty="0"/>
              <a:t>9-5  </a:t>
            </a:r>
            <a:r>
              <a:rPr lang="zh-CN" altLang="zh-CN" dirty="0"/>
              <a:t>修改已登录一般用户的密码</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27</a:t>
            </a:fld>
            <a:endParaRPr lang="en-US" altLang="zh-CN" dirty="0"/>
          </a:p>
        </p:txBody>
      </p:sp>
      <p:sp>
        <p:nvSpPr>
          <p:cNvPr id="2" name="内容占位符 1"/>
          <p:cNvSpPr>
            <a:spLocks noGrp="1"/>
          </p:cNvSpPr>
          <p:nvPr>
            <p:ph sz="quarter" idx="1"/>
          </p:nvPr>
        </p:nvSpPr>
        <p:spPr>
          <a:xfrm>
            <a:off x="612648" y="1600200"/>
            <a:ext cx="8279832" cy="4997152"/>
          </a:xfrm>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源程序：</a:t>
            </a:r>
            <a:r>
              <a:rPr lang="en-US" altLang="zh-CN" dirty="0" err="1" smtClean="0"/>
              <a:t>CustomerService.cs</a:t>
            </a:r>
            <a:r>
              <a:rPr lang="zh-CN" altLang="en-US" dirty="0" smtClean="0"/>
              <a:t>中的</a:t>
            </a:r>
            <a:r>
              <a:rPr lang="en-US" altLang="zh-CN" dirty="0" err="1" smtClean="0"/>
              <a:t>ChangePassword</a:t>
            </a:r>
            <a:r>
              <a:rPr lang="en-US" altLang="zh-CN" dirty="0" smtClean="0"/>
              <a:t>()</a:t>
            </a:r>
            <a:r>
              <a:rPr lang="zh-CN" altLang="en-US" dirty="0" smtClean="0"/>
              <a:t>方法</a:t>
            </a:r>
            <a:endParaRPr lang="en-US" altLang="zh-CN" dirty="0" smtClean="0"/>
          </a:p>
          <a:p>
            <a:r>
              <a:rPr lang="zh-CN" altLang="en-US" dirty="0"/>
              <a:t>源程序：</a:t>
            </a:r>
            <a:r>
              <a:rPr lang="en-US" altLang="zh-CN" dirty="0"/>
              <a:t>ChangePwd.aspx</a:t>
            </a:r>
            <a:endParaRPr lang="en-US" altLang="zh-CN" dirty="0" smtClean="0"/>
          </a:p>
          <a:p>
            <a:endParaRPr lang="zh-CN" altLang="en-US" dirty="0"/>
          </a:p>
        </p:txBody>
      </p:sp>
      <p:pic>
        <p:nvPicPr>
          <p:cNvPr id="1433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523" y="1340768"/>
            <a:ext cx="4388717" cy="331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1262491"/>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a:bodyPr>
          <a:lstStyle/>
          <a:p>
            <a:r>
              <a:rPr lang="en-US" altLang="zh-CN" dirty="0"/>
              <a:t>9.3.5  </a:t>
            </a:r>
            <a:r>
              <a:rPr lang="zh-CN" altLang="en-US" dirty="0"/>
              <a:t>用户密码重置</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28</a:t>
            </a:fld>
            <a:endParaRPr lang="en-US" altLang="zh-CN" dirty="0"/>
          </a:p>
        </p:txBody>
      </p:sp>
      <p:sp>
        <p:nvSpPr>
          <p:cNvPr id="2" name="内容占位符 1"/>
          <p:cNvSpPr>
            <a:spLocks noGrp="1"/>
          </p:cNvSpPr>
          <p:nvPr>
            <p:ph sz="quarter" idx="1"/>
          </p:nvPr>
        </p:nvSpPr>
        <p:spPr>
          <a:xfrm>
            <a:off x="612648" y="1600200"/>
            <a:ext cx="8279832" cy="4997152"/>
          </a:xfrm>
        </p:spPr>
        <p:txBody>
          <a:bodyPr>
            <a:normAutofit/>
          </a:bodyPr>
          <a:lstStyle/>
          <a:p>
            <a:r>
              <a:rPr lang="zh-CN" altLang="en-US" dirty="0"/>
              <a:t>首先从表示层获取用户名、</a:t>
            </a:r>
            <a:r>
              <a:rPr lang="en-US" altLang="zh-CN" dirty="0"/>
              <a:t>Email</a:t>
            </a:r>
            <a:r>
              <a:rPr lang="zh-CN" altLang="en-US" dirty="0"/>
              <a:t>等信息，再通过业务逻辑层中的方法调用数据访问层中相应的方法实现数据库中的用户名和</a:t>
            </a:r>
            <a:r>
              <a:rPr lang="en-US" altLang="zh-CN" dirty="0"/>
              <a:t>Email</a:t>
            </a:r>
            <a:r>
              <a:rPr lang="zh-CN" altLang="en-US" dirty="0"/>
              <a:t>查询操作，若输入的用户名和</a:t>
            </a:r>
            <a:r>
              <a:rPr lang="en-US" altLang="zh-CN" dirty="0"/>
              <a:t>Email</a:t>
            </a:r>
            <a:r>
              <a:rPr lang="zh-CN" altLang="en-US" dirty="0"/>
              <a:t>正确，则通过业务逻辑层中的方法调用数据访问层中相应的方法将数据库中的用户密码重置为相应的用户名，再调用表示层中自定义的类向相应用户的邮箱发送密码重置邮件。用户收到密码重置邮件后，就可获取重置后的密码进行登录。</a:t>
            </a:r>
          </a:p>
        </p:txBody>
      </p:sp>
    </p:spTree>
    <p:extLst>
      <p:ext uri="{BB962C8B-B14F-4D97-AF65-F5344CB8AC3E}">
        <p14:creationId xmlns:p14="http://schemas.microsoft.com/office/powerpoint/2010/main" val="1322652373"/>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a:bodyPr>
          <a:lstStyle/>
          <a:p>
            <a:r>
              <a:rPr lang="zh-CN" altLang="en-US" b="1" dirty="0"/>
              <a:t>实例</a:t>
            </a:r>
            <a:r>
              <a:rPr lang="en-US" altLang="zh-CN" b="1" dirty="0"/>
              <a:t>9-5  </a:t>
            </a:r>
            <a:r>
              <a:rPr lang="zh-CN" altLang="en-US" b="1" dirty="0"/>
              <a:t>重置用户密码</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29</a:t>
            </a:fld>
            <a:endParaRPr lang="en-US" altLang="zh-CN" dirty="0"/>
          </a:p>
        </p:txBody>
      </p:sp>
      <p:sp>
        <p:nvSpPr>
          <p:cNvPr id="2" name="内容占位符 1"/>
          <p:cNvSpPr>
            <a:spLocks noGrp="1"/>
          </p:cNvSpPr>
          <p:nvPr>
            <p:ph sz="quarter" idx="1"/>
          </p:nvPr>
        </p:nvSpPr>
        <p:spPr>
          <a:xfrm>
            <a:off x="612648" y="1600200"/>
            <a:ext cx="8279832" cy="4997152"/>
          </a:xfrm>
        </p:spPr>
        <p:txBody>
          <a:bodyPr>
            <a:normAutofit/>
          </a:bodyPr>
          <a:lstStyle/>
          <a:p>
            <a:endParaRPr lang="zh-CN" altLang="en-US" dirty="0"/>
          </a:p>
        </p:txBody>
      </p:sp>
      <p:pic>
        <p:nvPicPr>
          <p:cNvPr id="153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56343"/>
            <a:ext cx="4034104" cy="315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56343"/>
            <a:ext cx="4104344" cy="321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0700032"/>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dirty="0"/>
              <a:t>目录</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3</a:t>
            </a:fld>
            <a:endParaRPr lang="en-US" altLang="zh-CN"/>
          </a:p>
        </p:txBody>
      </p:sp>
      <p:sp>
        <p:nvSpPr>
          <p:cNvPr id="417795" name="Rectangle 3"/>
          <p:cNvSpPr>
            <a:spLocks noGrp="1" noChangeArrowheads="1"/>
          </p:cNvSpPr>
          <p:nvPr>
            <p:ph sz="quarter" idx="1"/>
          </p:nvPr>
        </p:nvSpPr>
        <p:spPr/>
        <p:txBody>
          <a:bodyPr>
            <a:normAutofit/>
          </a:bodyPr>
          <a:lstStyle/>
          <a:p>
            <a:r>
              <a:rPr lang="en-US" altLang="zh-CN" dirty="0">
                <a:hlinkClick r:id="rId2" action="ppaction://hlinksldjump"/>
              </a:rPr>
              <a:t>9.1  ASP.NET</a:t>
            </a:r>
            <a:r>
              <a:rPr lang="zh-CN" altLang="en-US" dirty="0">
                <a:hlinkClick r:id="rId2" action="ppaction://hlinksldjump"/>
              </a:rPr>
              <a:t>三层架构</a:t>
            </a:r>
            <a:r>
              <a:rPr lang="zh-CN" altLang="en-US" dirty="0" smtClean="0">
                <a:hlinkClick r:id="rId2" action="ppaction://hlinksldjump"/>
              </a:rPr>
              <a:t>概述</a:t>
            </a:r>
            <a:endParaRPr lang="en-US" altLang="zh-CN" dirty="0" smtClean="0">
              <a:hlinkClick r:id="rId2" action="ppaction://hlinksldjump"/>
            </a:endParaRPr>
          </a:p>
          <a:p>
            <a:r>
              <a:rPr lang="en-US" altLang="zh-CN" dirty="0" smtClean="0">
                <a:hlinkClick r:id="rId2" action="ppaction://hlinksldjump"/>
              </a:rPr>
              <a:t>9.2  </a:t>
            </a:r>
            <a:r>
              <a:rPr lang="zh-CN" altLang="en-US" dirty="0">
                <a:hlinkClick r:id="rId2" action="ppaction://hlinksldjump"/>
              </a:rPr>
              <a:t>搭建</a:t>
            </a:r>
            <a:r>
              <a:rPr lang="en-US" altLang="zh-CN" dirty="0">
                <a:hlinkClick r:id="rId2" action="ppaction://hlinksldjump"/>
              </a:rPr>
              <a:t>ASP.NET</a:t>
            </a:r>
            <a:r>
              <a:rPr lang="zh-CN" altLang="en-US" dirty="0">
                <a:hlinkClick r:id="rId2" action="ppaction://hlinksldjump"/>
              </a:rPr>
              <a:t>三层</a:t>
            </a:r>
            <a:r>
              <a:rPr lang="zh-CN" altLang="en-US" dirty="0" smtClean="0">
                <a:hlinkClick r:id="rId2" action="ppaction://hlinksldjump"/>
              </a:rPr>
              <a:t>架构</a:t>
            </a:r>
            <a:endParaRPr lang="en-US" altLang="zh-CN" dirty="0">
              <a:hlinkClick r:id="rId2" action="ppaction://hlinksldjump"/>
            </a:endParaRPr>
          </a:p>
          <a:p>
            <a:r>
              <a:rPr lang="en-US" altLang="zh-CN" dirty="0" smtClean="0">
                <a:hlinkClick r:id="rId3" action="ppaction://hlinksldjump"/>
              </a:rPr>
              <a:t>9.3</a:t>
            </a:r>
            <a:r>
              <a:rPr lang="zh-CN" altLang="en-US" dirty="0">
                <a:hlinkClick r:id="rId3" action="ppaction://hlinksldjump"/>
              </a:rPr>
              <a:t>基于</a:t>
            </a:r>
            <a:r>
              <a:rPr lang="en-US" altLang="zh-CN" dirty="0">
                <a:hlinkClick r:id="rId3" action="ppaction://hlinksldjump"/>
              </a:rPr>
              <a:t>ASP.NET</a:t>
            </a:r>
            <a:r>
              <a:rPr lang="zh-CN" altLang="en-US" dirty="0">
                <a:hlinkClick r:id="rId3" action="ppaction://hlinksldjump"/>
              </a:rPr>
              <a:t>三层架构的用户</a:t>
            </a:r>
            <a:r>
              <a:rPr lang="zh-CN" altLang="en-US" dirty="0" smtClean="0">
                <a:hlinkClick r:id="rId3" action="ppaction://hlinksldjump"/>
              </a:rPr>
              <a:t>管理</a:t>
            </a:r>
            <a:endParaRPr lang="en-US" altLang="zh-CN" dirty="0" smtClean="0"/>
          </a:p>
          <a:p>
            <a:pPr lvl="1"/>
            <a:r>
              <a:rPr lang="en-US" altLang="zh-CN" dirty="0" smtClean="0">
                <a:hlinkClick r:id="rId4" action="ppaction://hlinksldjump"/>
              </a:rPr>
              <a:t>9.3.1  </a:t>
            </a:r>
            <a:r>
              <a:rPr lang="zh-CN" altLang="en-US" dirty="0">
                <a:hlinkClick r:id="rId4" action="ppaction://hlinksldjump"/>
              </a:rPr>
              <a:t>用户</a:t>
            </a:r>
            <a:r>
              <a:rPr lang="zh-CN" altLang="en-US" dirty="0" smtClean="0">
                <a:hlinkClick r:id="rId4" action="ppaction://hlinksldjump"/>
              </a:rPr>
              <a:t>注册</a:t>
            </a:r>
            <a:endParaRPr lang="en-US" altLang="zh-CN" dirty="0" smtClean="0"/>
          </a:p>
          <a:p>
            <a:pPr lvl="1"/>
            <a:r>
              <a:rPr lang="en-US" altLang="zh-CN" dirty="0" smtClean="0">
                <a:hlinkClick r:id="rId4" action="ppaction://hlinksldjump"/>
              </a:rPr>
              <a:t>9.3.2  </a:t>
            </a:r>
            <a:r>
              <a:rPr lang="zh-CN" altLang="en-US" dirty="0">
                <a:hlinkClick r:id="rId4" action="ppaction://hlinksldjump"/>
              </a:rPr>
              <a:t>用户</a:t>
            </a:r>
            <a:r>
              <a:rPr lang="zh-CN" altLang="en-US" dirty="0" smtClean="0">
                <a:hlinkClick r:id="rId4" action="ppaction://hlinksldjump"/>
              </a:rPr>
              <a:t>登录</a:t>
            </a:r>
            <a:endParaRPr lang="en-US" altLang="zh-CN" dirty="0" smtClean="0"/>
          </a:p>
          <a:p>
            <a:pPr lvl="1"/>
            <a:r>
              <a:rPr lang="en-US" altLang="zh-CN" dirty="0">
                <a:hlinkClick r:id="rId4" action="ppaction://hlinksldjump"/>
              </a:rPr>
              <a:t>9.3.3  </a:t>
            </a:r>
            <a:r>
              <a:rPr lang="zh-CN" altLang="en-US" dirty="0">
                <a:hlinkClick r:id="rId4" action="ppaction://hlinksldjump"/>
              </a:rPr>
              <a:t>用户登录状态和</a:t>
            </a:r>
            <a:r>
              <a:rPr lang="zh-CN" altLang="en-US" dirty="0" smtClean="0">
                <a:hlinkClick r:id="rId4" action="ppaction://hlinksldjump"/>
              </a:rPr>
              <a:t>权限</a:t>
            </a:r>
            <a:endParaRPr lang="en-US" altLang="zh-CN" dirty="0"/>
          </a:p>
          <a:p>
            <a:pPr lvl="1"/>
            <a:r>
              <a:rPr lang="en-US" altLang="zh-CN" dirty="0">
                <a:hlinkClick r:id="rId4" action="ppaction://hlinksldjump"/>
              </a:rPr>
              <a:t>9.3.4  </a:t>
            </a:r>
            <a:r>
              <a:rPr lang="zh-CN" altLang="en-US" dirty="0">
                <a:hlinkClick r:id="rId4" action="ppaction://hlinksldjump"/>
              </a:rPr>
              <a:t>用户密码</a:t>
            </a:r>
            <a:r>
              <a:rPr lang="zh-CN" altLang="en-US" dirty="0" smtClean="0">
                <a:hlinkClick r:id="rId4" action="ppaction://hlinksldjump"/>
              </a:rPr>
              <a:t>修改</a:t>
            </a:r>
            <a:endParaRPr lang="en-US" altLang="zh-CN" dirty="0" smtClean="0">
              <a:hlinkClick r:id="rId4" action="ppaction://hlinksldjump"/>
            </a:endParaRPr>
          </a:p>
          <a:p>
            <a:pPr lvl="1"/>
            <a:r>
              <a:rPr lang="en-US" altLang="zh-CN" dirty="0" smtClean="0">
                <a:hlinkClick r:id="rId4" action="ppaction://hlinksldjump"/>
              </a:rPr>
              <a:t>9.3.5  </a:t>
            </a:r>
            <a:r>
              <a:rPr lang="zh-CN" altLang="en-US" dirty="0">
                <a:hlinkClick r:id="rId4" action="ppaction://hlinksldjump"/>
              </a:rPr>
              <a:t>用户密码</a:t>
            </a:r>
            <a:r>
              <a:rPr lang="zh-CN" altLang="en-US" dirty="0" smtClean="0">
                <a:hlinkClick r:id="rId4" action="ppaction://hlinksldjump"/>
              </a:rPr>
              <a:t>重置</a:t>
            </a:r>
            <a:endParaRPr lang="en-US" altLang="zh-CN" dirty="0"/>
          </a:p>
          <a:p>
            <a:pPr marL="502920" indent="-457200">
              <a:buFont typeface="Wingdings" pitchFamily="2" charset="2"/>
              <a:buChar char="p"/>
            </a:pPr>
            <a:r>
              <a:rPr lang="en-US" altLang="zh-CN" dirty="0">
                <a:hlinkClick r:id="rId3" action="ppaction://hlinksldjump"/>
              </a:rPr>
              <a:t>9.4  </a:t>
            </a:r>
            <a:r>
              <a:rPr lang="zh-CN" altLang="en-US" dirty="0" smtClean="0">
                <a:hlinkClick r:id="rId3" action="ppaction://hlinksldjump"/>
              </a:rPr>
              <a:t>小结</a:t>
            </a:r>
            <a:endParaRPr lang="en-US" altLang="zh-CN" dirty="0" smtClean="0"/>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a:bodyPr>
          <a:lstStyle/>
          <a:p>
            <a:r>
              <a:rPr lang="zh-CN" altLang="en-US" b="1" dirty="0"/>
              <a:t>实例</a:t>
            </a:r>
            <a:r>
              <a:rPr lang="en-US" altLang="zh-CN" b="1" dirty="0"/>
              <a:t>9-5  </a:t>
            </a:r>
            <a:r>
              <a:rPr lang="zh-CN" altLang="en-US" b="1" dirty="0"/>
              <a:t>重置用户</a:t>
            </a:r>
            <a:r>
              <a:rPr lang="zh-CN" altLang="en-US" b="1" dirty="0" smtClean="0"/>
              <a:t>密码（续）</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30</a:t>
            </a:fld>
            <a:endParaRPr lang="en-US" altLang="zh-CN" dirty="0"/>
          </a:p>
        </p:txBody>
      </p:sp>
      <p:sp>
        <p:nvSpPr>
          <p:cNvPr id="2" name="内容占位符 1"/>
          <p:cNvSpPr>
            <a:spLocks noGrp="1"/>
          </p:cNvSpPr>
          <p:nvPr>
            <p:ph sz="quarter" idx="1"/>
          </p:nvPr>
        </p:nvSpPr>
        <p:spPr>
          <a:xfrm>
            <a:off x="612648" y="1600200"/>
            <a:ext cx="8279832" cy="4997152"/>
          </a:xfrm>
        </p:spPr>
        <p:txBody>
          <a:bodyPr>
            <a:normAutofit/>
          </a:bodyPr>
          <a:lstStyle/>
          <a:p>
            <a:r>
              <a:rPr lang="zh-CN" altLang="en-US" dirty="0"/>
              <a:t>源程序：</a:t>
            </a:r>
            <a:r>
              <a:rPr lang="en-US" altLang="zh-CN" dirty="0" err="1"/>
              <a:t>CustomerService.cs</a:t>
            </a:r>
            <a:r>
              <a:rPr lang="zh-CN" altLang="en-US" dirty="0"/>
              <a:t>中的</a:t>
            </a:r>
            <a:r>
              <a:rPr lang="en-US" altLang="zh-CN" dirty="0" err="1"/>
              <a:t>IsNameExist</a:t>
            </a:r>
            <a:r>
              <a:rPr lang="en-US" altLang="zh-CN" dirty="0"/>
              <a:t> ()</a:t>
            </a:r>
            <a:r>
              <a:rPr lang="zh-CN" altLang="en-US" dirty="0"/>
              <a:t>、</a:t>
            </a:r>
            <a:r>
              <a:rPr lang="en-US" altLang="zh-CN" dirty="0" err="1"/>
              <a:t>IsEmailExist</a:t>
            </a:r>
            <a:r>
              <a:rPr lang="en-US" altLang="zh-CN" dirty="0"/>
              <a:t>()</a:t>
            </a:r>
            <a:r>
              <a:rPr lang="zh-CN" altLang="en-US" dirty="0"/>
              <a:t>、</a:t>
            </a:r>
            <a:r>
              <a:rPr lang="en-US" altLang="zh-CN" dirty="0" err="1"/>
              <a:t>ResetPassword</a:t>
            </a:r>
            <a:r>
              <a:rPr lang="en-US" altLang="zh-CN" dirty="0"/>
              <a:t>()</a:t>
            </a:r>
            <a:r>
              <a:rPr lang="zh-CN" altLang="en-US" dirty="0" smtClean="0"/>
              <a:t>方法</a:t>
            </a:r>
            <a:endParaRPr lang="en-US" altLang="zh-CN" dirty="0" smtClean="0"/>
          </a:p>
          <a:p>
            <a:r>
              <a:rPr lang="zh-CN" altLang="en-US" dirty="0"/>
              <a:t>源程序：</a:t>
            </a:r>
            <a:r>
              <a:rPr lang="en-US" altLang="zh-CN" dirty="0" err="1"/>
              <a:t>Web.config</a:t>
            </a:r>
            <a:r>
              <a:rPr lang="zh-CN" altLang="en-US" dirty="0"/>
              <a:t>中的</a:t>
            </a:r>
            <a:r>
              <a:rPr lang="en-US" altLang="zh-CN" dirty="0"/>
              <a:t>&lt;</a:t>
            </a:r>
            <a:r>
              <a:rPr lang="en-US" altLang="zh-CN" dirty="0" err="1"/>
              <a:t>appSettings</a:t>
            </a:r>
            <a:r>
              <a:rPr lang="en-US" altLang="zh-CN" dirty="0"/>
              <a:t>&gt;</a:t>
            </a:r>
            <a:r>
              <a:rPr lang="zh-CN" altLang="en-US" dirty="0"/>
              <a:t>配置</a:t>
            </a:r>
            <a:r>
              <a:rPr lang="zh-CN" altLang="en-US" dirty="0" smtClean="0"/>
              <a:t>节</a:t>
            </a:r>
            <a:endParaRPr lang="en-US" altLang="zh-CN" dirty="0" smtClean="0"/>
          </a:p>
          <a:p>
            <a:r>
              <a:rPr lang="zh-CN" altLang="en-US" dirty="0"/>
              <a:t>源程序：自定义的</a:t>
            </a:r>
            <a:r>
              <a:rPr lang="en-US" altLang="zh-CN" dirty="0" err="1" smtClean="0"/>
              <a:t>EmailSender.cs</a:t>
            </a:r>
            <a:endParaRPr lang="en-US" altLang="zh-CN" dirty="0" smtClean="0"/>
          </a:p>
          <a:p>
            <a:r>
              <a:rPr lang="zh-CN" altLang="en-US" dirty="0"/>
              <a:t>源程序：</a:t>
            </a:r>
            <a:r>
              <a:rPr lang="en-US" altLang="zh-CN" dirty="0"/>
              <a:t>GetPwd.aspx</a:t>
            </a:r>
            <a:endParaRPr lang="zh-CN" altLang="en-US" dirty="0"/>
          </a:p>
        </p:txBody>
      </p:sp>
    </p:spTree>
    <p:extLst>
      <p:ext uri="{BB962C8B-B14F-4D97-AF65-F5344CB8AC3E}">
        <p14:creationId xmlns:p14="http://schemas.microsoft.com/office/powerpoint/2010/main" val="2417643423"/>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a:bodyPr>
          <a:lstStyle/>
          <a:p>
            <a:r>
              <a:rPr lang="en-US" altLang="zh-CN" b="1" dirty="0"/>
              <a:t>9.4  </a:t>
            </a:r>
            <a:r>
              <a:rPr lang="zh-CN" altLang="en-US" b="1" dirty="0" smtClean="0"/>
              <a:t>小结</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31</a:t>
            </a:fld>
            <a:endParaRPr lang="en-US" altLang="zh-CN" dirty="0"/>
          </a:p>
        </p:txBody>
      </p:sp>
      <p:sp>
        <p:nvSpPr>
          <p:cNvPr id="2" name="内容占位符 1"/>
          <p:cNvSpPr>
            <a:spLocks noGrp="1"/>
          </p:cNvSpPr>
          <p:nvPr>
            <p:ph sz="quarter" idx="1"/>
          </p:nvPr>
        </p:nvSpPr>
        <p:spPr>
          <a:xfrm>
            <a:off x="612648" y="1600200"/>
            <a:ext cx="8279832" cy="4997152"/>
          </a:xfrm>
        </p:spPr>
        <p:txBody>
          <a:bodyPr>
            <a:normAutofit/>
          </a:bodyPr>
          <a:lstStyle/>
          <a:p>
            <a:r>
              <a:rPr lang="en-US" altLang="zh-CN" dirty="0"/>
              <a:t>ASP.NET</a:t>
            </a:r>
            <a:r>
              <a:rPr lang="zh-CN" altLang="en-US" dirty="0"/>
              <a:t>三层架构包括表示层、业务逻辑层和数据访问层，是企业进行</a:t>
            </a:r>
            <a:r>
              <a:rPr lang="en-US" altLang="zh-CN" dirty="0"/>
              <a:t>Web</a:t>
            </a:r>
            <a:r>
              <a:rPr lang="zh-CN" altLang="en-US" dirty="0"/>
              <a:t>应用程序开发的主流技术之一，因此，理解并熟练运用</a:t>
            </a:r>
            <a:r>
              <a:rPr lang="en-US" altLang="zh-CN" dirty="0"/>
              <a:t>ASP.NET</a:t>
            </a:r>
            <a:r>
              <a:rPr lang="zh-CN" altLang="en-US" dirty="0"/>
              <a:t>三层架构对自己未来适应商业软件开发有重要作用</a:t>
            </a:r>
            <a:r>
              <a:rPr lang="zh-CN" altLang="en-US" dirty="0" smtClean="0"/>
              <a:t>。</a:t>
            </a:r>
            <a:endParaRPr lang="en-US" altLang="zh-CN" dirty="0" smtClean="0"/>
          </a:p>
          <a:p>
            <a:r>
              <a:rPr lang="zh-CN" altLang="en-US" dirty="0" smtClean="0"/>
              <a:t>用户</a:t>
            </a:r>
            <a:r>
              <a:rPr lang="zh-CN" altLang="en-US" dirty="0"/>
              <a:t>管理通常包括用户注册、用户登录、用户状态呈现、用户密码修改和重置等，在实际工程开发时，还需要进一步补充基于角色的用户权限管理等功能。</a:t>
            </a:r>
          </a:p>
        </p:txBody>
      </p:sp>
    </p:spTree>
    <p:extLst>
      <p:ext uri="{BB962C8B-B14F-4D97-AF65-F5344CB8AC3E}">
        <p14:creationId xmlns:p14="http://schemas.microsoft.com/office/powerpoint/2010/main" val="288332050"/>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dirty="0"/>
              <a:t>9.1  ASP.NET</a:t>
            </a:r>
            <a:r>
              <a:rPr lang="zh-CN" altLang="en-US" dirty="0"/>
              <a:t>三层架构概述</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4</a:t>
            </a:fld>
            <a:endParaRPr lang="en-US" altLang="zh-CN" dirty="0"/>
          </a:p>
        </p:txBody>
      </p:sp>
      <p:sp>
        <p:nvSpPr>
          <p:cNvPr id="2" name="内容占位符 1"/>
          <p:cNvSpPr>
            <a:spLocks noGrp="1"/>
          </p:cNvSpPr>
          <p:nvPr>
            <p:ph sz="quarter" idx="1"/>
          </p:nvPr>
        </p:nvSpPr>
        <p:spPr/>
        <p:txBody>
          <a:bodyPr>
            <a:normAutofit/>
          </a:bodyPr>
          <a:lstStyle/>
          <a:p>
            <a:r>
              <a:rPr lang="en-US" altLang="zh-CN" dirty="0"/>
              <a:t>Web</a:t>
            </a:r>
            <a:r>
              <a:rPr lang="zh-CN" altLang="en-US" dirty="0"/>
              <a:t>窗体包含用于界面显示代码的</a:t>
            </a:r>
            <a:r>
              <a:rPr lang="en-US" altLang="zh-CN" dirty="0"/>
              <a:t>.</a:t>
            </a:r>
            <a:r>
              <a:rPr lang="en-US" altLang="zh-CN" dirty="0" err="1"/>
              <a:t>aspx</a:t>
            </a:r>
            <a:r>
              <a:rPr lang="zh-CN" altLang="en-US" dirty="0"/>
              <a:t>文件和用于事件处理等代码的</a:t>
            </a:r>
            <a:r>
              <a:rPr lang="en-US" altLang="zh-CN" dirty="0"/>
              <a:t>.</a:t>
            </a:r>
            <a:r>
              <a:rPr lang="en-US" altLang="zh-CN" dirty="0" err="1"/>
              <a:t>aspx.cs</a:t>
            </a:r>
            <a:r>
              <a:rPr lang="zh-CN" altLang="en-US" dirty="0"/>
              <a:t>文件，其实质是一个典型的二层架构</a:t>
            </a:r>
            <a:r>
              <a:rPr lang="zh-CN" altLang="en-US" dirty="0" smtClean="0"/>
              <a:t>。</a:t>
            </a:r>
            <a:endParaRPr lang="en-US" altLang="zh-CN" dirty="0" smtClean="0"/>
          </a:p>
          <a:p>
            <a:r>
              <a:rPr lang="zh-CN" altLang="en-US" dirty="0"/>
              <a:t>这种二层架构也具有耦合度高、系统可扩展性差以及不利于项目团队分工和合作的</a:t>
            </a:r>
            <a:r>
              <a:rPr lang="zh-CN" altLang="en-US" dirty="0" smtClean="0"/>
              <a:t>特点。</a:t>
            </a:r>
            <a:endParaRPr lang="zh-CN" altLang="en-US" dirty="0"/>
          </a:p>
        </p:txBody>
      </p:sp>
    </p:spTree>
    <p:extLst>
      <p:ext uri="{BB962C8B-B14F-4D97-AF65-F5344CB8AC3E}">
        <p14:creationId xmlns:p14="http://schemas.microsoft.com/office/powerpoint/2010/main" val="248141704"/>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dirty="0"/>
              <a:t>9.1  ASP.NET</a:t>
            </a:r>
            <a:r>
              <a:rPr lang="zh-CN" altLang="en-US" dirty="0"/>
              <a:t>三层架构</a:t>
            </a:r>
            <a:r>
              <a:rPr lang="zh-CN" altLang="en-US" dirty="0" smtClean="0"/>
              <a:t>概述（续）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5</a:t>
            </a:fld>
            <a:endParaRPr lang="en-US" altLang="zh-CN" dirty="0"/>
          </a:p>
        </p:txBody>
      </p:sp>
      <p:sp>
        <p:nvSpPr>
          <p:cNvPr id="2" name="内容占位符 1"/>
          <p:cNvSpPr>
            <a:spLocks noGrp="1"/>
          </p:cNvSpPr>
          <p:nvPr>
            <p:ph sz="quarter" idx="1"/>
          </p:nvPr>
        </p:nvSpPr>
        <p:spPr/>
        <p:txBody>
          <a:bodyPr>
            <a:normAutofit/>
          </a:bodyPr>
          <a:lstStyle/>
          <a:p>
            <a:r>
              <a:rPr lang="zh-CN" altLang="en-US" dirty="0"/>
              <a:t>表示层（</a:t>
            </a:r>
            <a:r>
              <a:rPr lang="en-US" altLang="zh-CN" dirty="0"/>
              <a:t>Web</a:t>
            </a:r>
            <a:r>
              <a:rPr lang="zh-CN" altLang="en-US" dirty="0"/>
              <a:t>）、业务逻辑层（</a:t>
            </a:r>
            <a:r>
              <a:rPr lang="en-US" altLang="zh-CN" dirty="0"/>
              <a:t>BLL</a:t>
            </a:r>
            <a:r>
              <a:rPr lang="zh-CN" altLang="en-US" dirty="0"/>
              <a:t>）和数据访问层（</a:t>
            </a:r>
            <a:r>
              <a:rPr lang="en-US" altLang="zh-CN" dirty="0"/>
              <a:t>DAL</a:t>
            </a:r>
            <a:r>
              <a:rPr lang="zh-CN" altLang="en-US" dirty="0" smtClean="0"/>
              <a:t>）。</a:t>
            </a:r>
            <a:endParaRPr lang="en-US" altLang="zh-CN" dirty="0" smtClean="0"/>
          </a:p>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996952"/>
            <a:ext cx="9101156"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1065049"/>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dirty="0"/>
              <a:t>9.1  ASP.NET</a:t>
            </a:r>
            <a:r>
              <a:rPr lang="zh-CN" altLang="en-US" dirty="0"/>
              <a:t>三层架构</a:t>
            </a:r>
            <a:r>
              <a:rPr lang="zh-CN" altLang="en-US" dirty="0" smtClean="0"/>
              <a:t>概述（续）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6</a:t>
            </a:fld>
            <a:endParaRPr lang="en-US" altLang="zh-CN" dirty="0"/>
          </a:p>
        </p:txBody>
      </p:sp>
      <p:sp>
        <p:nvSpPr>
          <p:cNvPr id="2" name="内容占位符 1"/>
          <p:cNvSpPr>
            <a:spLocks noGrp="1"/>
          </p:cNvSpPr>
          <p:nvPr>
            <p:ph sz="quarter" idx="1"/>
          </p:nvPr>
        </p:nvSpPr>
        <p:spPr/>
        <p:txBody>
          <a:bodyPr>
            <a:normAutofit/>
          </a:bodyPr>
          <a:lstStyle/>
          <a:p>
            <a:r>
              <a:rPr lang="zh-CN" altLang="en-US" dirty="0"/>
              <a:t>对采用不同数据访问技术开发的</a:t>
            </a:r>
            <a:r>
              <a:rPr lang="en-US" altLang="zh-CN" dirty="0"/>
              <a:t>Web</a:t>
            </a:r>
            <a:r>
              <a:rPr lang="zh-CN" altLang="en-US" dirty="0"/>
              <a:t>应用程序，</a:t>
            </a:r>
            <a:r>
              <a:rPr lang="en-US" altLang="zh-CN" dirty="0"/>
              <a:t>ASP.NET</a:t>
            </a:r>
            <a:r>
              <a:rPr lang="zh-CN" altLang="en-US" dirty="0"/>
              <a:t>三层</a:t>
            </a:r>
            <a:r>
              <a:rPr lang="zh-CN" altLang="en-US" dirty="0" smtClean="0"/>
              <a:t>架构有不同的成员。</a:t>
            </a:r>
            <a:endParaRPr lang="en-US" altLang="zh-CN" dirty="0" smtClean="0"/>
          </a:p>
          <a:p>
            <a:r>
              <a:rPr lang="zh-CN" altLang="en-US" dirty="0"/>
              <a:t>使用</a:t>
            </a:r>
            <a:r>
              <a:rPr lang="en-US" altLang="zh-CN" dirty="0" smtClean="0"/>
              <a:t>ADO.NET</a:t>
            </a:r>
            <a:r>
              <a:rPr lang="zh-CN" altLang="en-US" dirty="0"/>
              <a:t>，</a:t>
            </a:r>
            <a:r>
              <a:rPr lang="zh-CN" altLang="en-US" dirty="0" smtClean="0"/>
              <a:t>还要增加</a:t>
            </a:r>
            <a:r>
              <a:rPr lang="zh-CN" altLang="en-US" dirty="0"/>
              <a:t>业务实体类项目</a:t>
            </a:r>
            <a:r>
              <a:rPr lang="en-US" altLang="zh-CN" dirty="0"/>
              <a:t>Model</a:t>
            </a:r>
            <a:r>
              <a:rPr lang="zh-CN" altLang="en-US" dirty="0"/>
              <a:t>、数据库访问通用类项目</a:t>
            </a:r>
            <a:r>
              <a:rPr lang="en-US" altLang="zh-CN" dirty="0" err="1" smtClean="0"/>
              <a:t>DBUtility</a:t>
            </a:r>
            <a:r>
              <a:rPr lang="zh-CN" altLang="en-US" dirty="0" smtClean="0"/>
              <a:t>等。</a:t>
            </a:r>
            <a:endParaRPr lang="en-US" altLang="zh-CN" dirty="0" smtClean="0"/>
          </a:p>
          <a:p>
            <a:r>
              <a:rPr lang="zh-CN" altLang="en-US" dirty="0"/>
              <a:t>使用</a:t>
            </a:r>
            <a:r>
              <a:rPr lang="en-US" altLang="zh-CN" dirty="0"/>
              <a:t>LINQ to SQL</a:t>
            </a:r>
            <a:r>
              <a:rPr lang="zh-CN" altLang="en-US" dirty="0"/>
              <a:t>技术操作数据库，由于</a:t>
            </a:r>
            <a:r>
              <a:rPr lang="en-US" altLang="zh-CN" dirty="0"/>
              <a:t>LINQ to SQL</a:t>
            </a:r>
            <a:r>
              <a:rPr lang="zh-CN" altLang="en-US" dirty="0"/>
              <a:t>已对数据查找、插入、更新和删除等操作进行了封装</a:t>
            </a:r>
            <a:r>
              <a:rPr lang="zh-CN" altLang="en-US" dirty="0" smtClean="0"/>
              <a:t>，只需要表示层</a:t>
            </a:r>
            <a:r>
              <a:rPr lang="zh-CN" altLang="en-US" dirty="0"/>
              <a:t>、业务逻辑层和数据访问</a:t>
            </a:r>
            <a:r>
              <a:rPr lang="zh-CN" altLang="en-US" dirty="0" smtClean="0"/>
              <a:t>层。</a:t>
            </a:r>
            <a:endParaRPr lang="zh-CN" altLang="en-US" dirty="0"/>
          </a:p>
        </p:txBody>
      </p:sp>
    </p:spTree>
    <p:extLst>
      <p:ext uri="{BB962C8B-B14F-4D97-AF65-F5344CB8AC3E}">
        <p14:creationId xmlns:p14="http://schemas.microsoft.com/office/powerpoint/2010/main" val="3581075458"/>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dirty="0"/>
              <a:t>9.2  </a:t>
            </a:r>
            <a:r>
              <a:rPr lang="zh-CN" altLang="en-US" dirty="0"/>
              <a:t>搭建</a:t>
            </a:r>
            <a:r>
              <a:rPr lang="en-US" altLang="zh-CN" dirty="0"/>
              <a:t>ASP.NET</a:t>
            </a:r>
            <a:r>
              <a:rPr lang="zh-CN" altLang="en-US" dirty="0"/>
              <a:t>三层架构</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7</a:t>
            </a:fld>
            <a:endParaRPr lang="en-US" altLang="zh-CN" dirty="0"/>
          </a:p>
        </p:txBody>
      </p:sp>
      <p:sp>
        <p:nvSpPr>
          <p:cNvPr id="2" name="内容占位符 1"/>
          <p:cNvSpPr>
            <a:spLocks noGrp="1"/>
          </p:cNvSpPr>
          <p:nvPr>
            <p:ph sz="quarter" idx="1"/>
          </p:nvPr>
        </p:nvSpPr>
        <p:spPr/>
        <p:txBody>
          <a:bodyPr>
            <a:normAutofit/>
          </a:bodyPr>
          <a:lstStyle/>
          <a:p>
            <a:r>
              <a:rPr lang="en-US" altLang="zh-CN" dirty="0" err="1"/>
              <a:t>MyPetShop</a:t>
            </a:r>
            <a:r>
              <a:rPr lang="zh-CN" altLang="en-US" dirty="0"/>
              <a:t>为例说明基于</a:t>
            </a:r>
            <a:r>
              <a:rPr lang="en-US" altLang="zh-CN" dirty="0"/>
              <a:t>ASP.NET</a:t>
            </a:r>
            <a:r>
              <a:rPr lang="zh-CN" altLang="en-US" dirty="0"/>
              <a:t>三层架构的</a:t>
            </a:r>
            <a:r>
              <a:rPr lang="en-US" altLang="zh-CN" dirty="0"/>
              <a:t>Web</a:t>
            </a:r>
            <a:r>
              <a:rPr lang="zh-CN" altLang="en-US" dirty="0"/>
              <a:t>应用程序搭建过程，其中的数据访问使用</a:t>
            </a:r>
            <a:r>
              <a:rPr lang="en-US" altLang="zh-CN" dirty="0"/>
              <a:t>LINQ</a:t>
            </a:r>
            <a:r>
              <a:rPr lang="zh-CN" altLang="en-US" dirty="0"/>
              <a:t>技术</a:t>
            </a:r>
            <a:r>
              <a:rPr lang="zh-CN" altLang="en-US" dirty="0" smtClean="0"/>
              <a:t>。</a:t>
            </a:r>
            <a:endParaRPr lang="en-US" altLang="zh-CN" dirty="0" smtClean="0"/>
          </a:p>
        </p:txBody>
      </p:sp>
    </p:spTree>
    <p:extLst>
      <p:ext uri="{BB962C8B-B14F-4D97-AF65-F5344CB8AC3E}">
        <p14:creationId xmlns:p14="http://schemas.microsoft.com/office/powerpoint/2010/main" val="799131250"/>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fontScale="90000"/>
          </a:bodyPr>
          <a:lstStyle/>
          <a:p>
            <a:r>
              <a:rPr lang="zh-CN" altLang="zh-CN" dirty="0"/>
              <a:t>实例</a:t>
            </a:r>
            <a:r>
              <a:rPr lang="en-US" altLang="zh-CN" dirty="0"/>
              <a:t>9-1  </a:t>
            </a:r>
            <a:r>
              <a:rPr lang="zh-CN" altLang="zh-CN" dirty="0"/>
              <a:t>搭建基于</a:t>
            </a:r>
            <a:r>
              <a:rPr lang="en-US" altLang="zh-CN" dirty="0"/>
              <a:t>ASP.NET</a:t>
            </a:r>
            <a:r>
              <a:rPr lang="zh-CN" altLang="zh-CN" dirty="0"/>
              <a:t>三层架构的</a:t>
            </a:r>
            <a:r>
              <a:rPr lang="en-US" altLang="zh-CN" dirty="0" err="1"/>
              <a:t>MyPetShop</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8</a:t>
            </a:fld>
            <a:endParaRPr lang="en-US" altLang="zh-CN" dirty="0"/>
          </a:p>
        </p:txBody>
      </p:sp>
      <p:sp>
        <p:nvSpPr>
          <p:cNvPr id="3" name="内容占位符 2"/>
          <p:cNvSpPr>
            <a:spLocks noGrp="1"/>
          </p:cNvSpPr>
          <p:nvPr>
            <p:ph sz="quarter" idx="1"/>
          </p:nvPr>
        </p:nvSpPr>
        <p:spPr/>
        <p:txBody>
          <a:bodyPr/>
          <a:lstStyle/>
          <a:p>
            <a:endParaRPr lang="zh-CN" alt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7588"/>
            <a:ext cx="7655607" cy="4646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657064"/>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fontScale="90000"/>
          </a:bodyPr>
          <a:lstStyle/>
          <a:p>
            <a:r>
              <a:rPr lang="zh-CN" altLang="zh-CN" dirty="0"/>
              <a:t>实例</a:t>
            </a:r>
            <a:r>
              <a:rPr lang="en-US" altLang="zh-CN" dirty="0"/>
              <a:t>9-1  </a:t>
            </a:r>
            <a:r>
              <a:rPr lang="zh-CN" altLang="zh-CN" dirty="0"/>
              <a:t>搭建基于</a:t>
            </a:r>
            <a:r>
              <a:rPr lang="en-US" altLang="zh-CN" dirty="0"/>
              <a:t>ASP.NET</a:t>
            </a:r>
            <a:r>
              <a:rPr lang="zh-CN" altLang="zh-CN" dirty="0"/>
              <a:t>三层架构的</a:t>
            </a:r>
            <a:r>
              <a:rPr lang="en-US" altLang="zh-CN" dirty="0" err="1" smtClean="0"/>
              <a:t>MyPetShop</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9</a:t>
            </a:fld>
            <a:endParaRPr lang="en-US" altLang="zh-CN" dirty="0"/>
          </a:p>
        </p:txBody>
      </p:sp>
      <p:sp>
        <p:nvSpPr>
          <p:cNvPr id="2" name="内容占位符 1"/>
          <p:cNvSpPr>
            <a:spLocks noGrp="1"/>
          </p:cNvSpPr>
          <p:nvPr>
            <p:ph sz="quarter" idx="1"/>
          </p:nvPr>
        </p:nvSpPr>
        <p:spPr/>
        <p:txBody>
          <a:bodyPr/>
          <a:lstStyle/>
          <a:p>
            <a:endParaRPr lang="zh-CN" altLang="en-US"/>
          </a:p>
        </p:txBody>
      </p:sp>
      <p:pic>
        <p:nvPicPr>
          <p:cNvPr id="307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69" y="1556792"/>
            <a:ext cx="8917133" cy="502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1591190"/>
      </p:ext>
    </p:extLst>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课件模板">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自定义 10">
      <a:majorFont>
        <a:latin typeface="Tw Cen MT"/>
        <a:ea typeface="黑体"/>
        <a:cs typeface=""/>
      </a:majorFont>
      <a:minorFont>
        <a:latin typeface="Tw Cen MT"/>
        <a:ea typeface="黑体"/>
        <a:cs typeface=""/>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Template>
  <TotalTime>951</TotalTime>
  <Words>1151</Words>
  <Application>Microsoft Office PowerPoint</Application>
  <PresentationFormat>全屏显示(4:3)</PresentationFormat>
  <Paragraphs>116</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Tw Cen MT</vt:lpstr>
      <vt:lpstr>黑体</vt:lpstr>
      <vt:lpstr>华文行楷</vt:lpstr>
      <vt:lpstr>宋体</vt:lpstr>
      <vt:lpstr>Arial</vt:lpstr>
      <vt:lpstr>Times New Roman</vt:lpstr>
      <vt:lpstr>Wingdings</vt:lpstr>
      <vt:lpstr>Wingdings 2</vt:lpstr>
      <vt:lpstr>课件模板</vt:lpstr>
      <vt:lpstr>第9章  ASP.NET三层架构</vt:lpstr>
      <vt:lpstr>本章要点：</vt:lpstr>
      <vt:lpstr>目录</vt:lpstr>
      <vt:lpstr>9.1  ASP.NET三层架构概述</vt:lpstr>
      <vt:lpstr>9.1  ASP.NET三层架构概述（续）</vt:lpstr>
      <vt:lpstr>9.1  ASP.NET三层架构概述（续）</vt:lpstr>
      <vt:lpstr>9.2  搭建ASP.NET三层架构</vt:lpstr>
      <vt:lpstr>实例9-1  搭建基于ASP.NET三层架构的MyPetShop</vt:lpstr>
      <vt:lpstr>实例9-1  搭建基于ASP.NET三层架构的MyPetShop（续）</vt:lpstr>
      <vt:lpstr>实例9-1  搭建基于ASP.NET三层架构的MyPetShop（续）</vt:lpstr>
      <vt:lpstr>实例9-1  搭建基于ASP.NET三层架构的MyPetShop（续）</vt:lpstr>
      <vt:lpstr>实例9-1  搭建基于ASP.NET三层架构的MyPetShop（续）</vt:lpstr>
      <vt:lpstr>实例9-1  搭建基于ASP.NET三层架构的MyPetShop（续）</vt:lpstr>
      <vt:lpstr>实例9-1  搭建基于ASP.NET三层架构的MyPetShop（续）</vt:lpstr>
      <vt:lpstr>9.3  基于ASP.NET三层架构的用户管理</vt:lpstr>
      <vt:lpstr>9.3.1  用户注册</vt:lpstr>
      <vt:lpstr>实例9-2  实现MyPetShop的用户注册功能</vt:lpstr>
      <vt:lpstr>实例9-2  实现MyPetShop的用户注册功能（续）</vt:lpstr>
      <vt:lpstr>9.3.2  用户登录</vt:lpstr>
      <vt:lpstr>实例9-3  实现MyPetShop的用户登录功能</vt:lpstr>
      <vt:lpstr>实例9-3  实现MyPetShop的用户登录功能</vt:lpstr>
      <vt:lpstr>实例9-3  实现MyPetShop的用户登录功能</vt:lpstr>
      <vt:lpstr>实例9-3  实现MyPetShop的用户登录功能</vt:lpstr>
      <vt:lpstr>9.3.3  用户登录状态和权限</vt:lpstr>
      <vt:lpstr>实例9-4  根据不同用户呈现不同的登录状态和权限</vt:lpstr>
      <vt:lpstr>9.3.4  用户密码修改</vt:lpstr>
      <vt:lpstr>实例9-5  修改已登录一般用户的密码</vt:lpstr>
      <vt:lpstr>9.3.5  用户密码重置</vt:lpstr>
      <vt:lpstr>实例9-5  重置用户密码</vt:lpstr>
      <vt:lpstr>实例9-5  重置用户密码（续）</vt:lpstr>
      <vt:lpstr>9.4  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ASP.NET 4.5运行及开发环境</dc:title>
  <dc:subject>Web程序设计--ASP.NET实用网站开发</dc:subject>
  <dc:creator>ssgwcyxxd; ssg</dc:creator>
  <cp:lastModifiedBy>lemon</cp:lastModifiedBy>
  <cp:revision>136</cp:revision>
  <cp:lastPrinted>1601-01-01T00:00:00Z</cp:lastPrinted>
  <dcterms:created xsi:type="dcterms:W3CDTF">2014-03-08T01:39:37Z</dcterms:created>
  <dcterms:modified xsi:type="dcterms:W3CDTF">2018-03-18T14:19:29Z</dcterms:modified>
</cp:coreProperties>
</file>