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6" r:id="rId20"/>
    <p:sldId id="277" r:id="rId21"/>
    <p:sldId id="275"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1" r:id="rId35"/>
    <p:sldId id="292" r:id="rId36"/>
    <p:sldId id="293" r:id="rId37"/>
    <p:sldId id="294" r:id="rId38"/>
    <p:sldId id="295" r:id="rId39"/>
    <p:sldId id="296" r:id="rId40"/>
    <p:sldId id="290" r:id="rId4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0" d="100"/>
          <a:sy n="100" d="100"/>
        </p:scale>
        <p:origin x="-29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2018/11/28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2018/11/28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2018/11/28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2018/11/28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hyperlink" Target="https://www.cnblogs.com/hellokitty1/p/4373048.html" TargetMode="Externa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hyperlink" Target="https://www.cnblogs.com/hellokitty1/p/4389807.html" TargetMode="External"/><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57163" y="690563"/>
            <a:ext cx="8829675" cy="5476875"/>
          </a:xfrm>
          <a:prstGeom prst="rect">
            <a:avLst/>
          </a:prstGeom>
          <a:noFill/>
          <a:ln w="9525">
            <a:noFill/>
            <a:miter lim="800000"/>
            <a:headEnd/>
            <a:tailEnd/>
          </a:ln>
          <a:effectLst/>
        </p:spPr>
      </p:pic>
      <p:sp>
        <p:nvSpPr>
          <p:cNvPr id="3" name="TextBox 2"/>
          <p:cNvSpPr txBox="1"/>
          <p:nvPr/>
        </p:nvSpPr>
        <p:spPr>
          <a:xfrm>
            <a:off x="1928794" y="214290"/>
            <a:ext cx="5214974" cy="369332"/>
          </a:xfrm>
          <a:prstGeom prst="rect">
            <a:avLst/>
          </a:prstGeom>
          <a:noFill/>
        </p:spPr>
        <p:txBody>
          <a:bodyPr wrap="square" rtlCol="0">
            <a:spAutoFit/>
          </a:bodyPr>
          <a:lstStyle/>
          <a:p>
            <a:r>
              <a:rPr lang="en-US" altLang="zh-CN" dirty="0" smtClean="0"/>
              <a:t>Html/</a:t>
            </a:r>
            <a:r>
              <a:rPr lang="en-US" altLang="zh-CN" dirty="0" err="1" smtClean="0"/>
              <a:t>css</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a:stretch>
            <a:fillRect/>
          </a:stretch>
        </p:blipFill>
        <p:spPr bwMode="auto">
          <a:xfrm>
            <a:off x="552450" y="1085850"/>
            <a:ext cx="8039100" cy="46863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srcRect/>
          <a:stretch>
            <a:fillRect/>
          </a:stretch>
        </p:blipFill>
        <p:spPr bwMode="auto">
          <a:xfrm>
            <a:off x="0" y="785794"/>
            <a:ext cx="8867775" cy="1304925"/>
          </a:xfrm>
          <a:prstGeom prst="rect">
            <a:avLst/>
          </a:prstGeom>
          <a:noFill/>
          <a:ln w="9525">
            <a:noFill/>
            <a:miter lim="800000"/>
            <a:headEnd/>
            <a:tailEnd/>
          </a:ln>
          <a:effectLst/>
        </p:spPr>
      </p:pic>
      <p:sp>
        <p:nvSpPr>
          <p:cNvPr id="3" name="TextBox 2"/>
          <p:cNvSpPr txBox="1"/>
          <p:nvPr/>
        </p:nvSpPr>
        <p:spPr>
          <a:xfrm>
            <a:off x="1142976" y="285728"/>
            <a:ext cx="4714908" cy="369332"/>
          </a:xfrm>
          <a:prstGeom prst="rect">
            <a:avLst/>
          </a:prstGeom>
          <a:noFill/>
        </p:spPr>
        <p:txBody>
          <a:bodyPr wrap="square" rtlCol="0">
            <a:spAutoFit/>
          </a:bodyPr>
          <a:lstStyle/>
          <a:p>
            <a:r>
              <a:rPr lang="en-US" altLang="zh-CN" dirty="0" smtClean="0"/>
              <a:t>C</a:t>
            </a:r>
            <a:r>
              <a:rPr lang="zh-CN" altLang="en-US" dirty="0" smtClean="0"/>
              <a:t>语言</a:t>
            </a:r>
            <a:endParaRPr lang="zh-CN" altLang="en-US" dirty="0"/>
          </a:p>
        </p:txBody>
      </p:sp>
      <p:pic>
        <p:nvPicPr>
          <p:cNvPr id="11268" name="Picture 4"/>
          <p:cNvPicPr>
            <a:picLocks noChangeAspect="1" noChangeArrowheads="1"/>
          </p:cNvPicPr>
          <p:nvPr/>
        </p:nvPicPr>
        <p:blipFill>
          <a:blip r:embed="rId3"/>
          <a:srcRect/>
          <a:stretch>
            <a:fillRect/>
          </a:stretch>
        </p:blipFill>
        <p:spPr bwMode="auto">
          <a:xfrm>
            <a:off x="1428728" y="2285992"/>
            <a:ext cx="6267450" cy="44196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srcRect/>
          <a:stretch>
            <a:fillRect/>
          </a:stretch>
        </p:blipFill>
        <p:spPr bwMode="auto">
          <a:xfrm>
            <a:off x="1819275" y="404813"/>
            <a:ext cx="5505450" cy="6048375"/>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srcRect/>
          <a:stretch>
            <a:fillRect/>
          </a:stretch>
        </p:blipFill>
        <p:spPr bwMode="auto">
          <a:xfrm>
            <a:off x="414338" y="0"/>
            <a:ext cx="8315325" cy="729615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srcRect/>
          <a:stretch>
            <a:fillRect/>
          </a:stretch>
        </p:blipFill>
        <p:spPr bwMode="auto">
          <a:xfrm>
            <a:off x="3067050" y="866775"/>
            <a:ext cx="3009900" cy="512445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srcRect/>
          <a:stretch>
            <a:fillRect/>
          </a:stretch>
        </p:blipFill>
        <p:spPr bwMode="auto">
          <a:xfrm>
            <a:off x="1104900" y="842963"/>
            <a:ext cx="6934200" cy="5172075"/>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86000" y="-24594056"/>
            <a:ext cx="4572000" cy="56046112"/>
          </a:xfrm>
          <a:prstGeom prst="rect">
            <a:avLst/>
          </a:prstGeom>
        </p:spPr>
        <p:txBody>
          <a:bodyPr>
            <a:spAutoFit/>
          </a:bodyPr>
          <a:lstStyle/>
          <a:p>
            <a:r>
              <a:rPr lang="zh-CN" altLang="en-US" dirty="0" smtClean="0"/>
              <a:t> </a:t>
            </a:r>
            <a:r>
              <a:rPr lang="en-US" altLang="zh-CN" dirty="0" smtClean="0"/>
              <a:t>C</a:t>
            </a:r>
            <a:r>
              <a:rPr lang="zh-CN" altLang="en-US" dirty="0" smtClean="0"/>
              <a:t>语言</a:t>
            </a:r>
            <a:r>
              <a:rPr lang="en-US" altLang="zh-CN" dirty="0" smtClean="0"/>
              <a:t>-----</a:t>
            </a:r>
            <a:r>
              <a:rPr lang="zh-CN" altLang="en-US" dirty="0" smtClean="0"/>
              <a:t>理论部分</a:t>
            </a:r>
            <a:br>
              <a:rPr lang="zh-CN" altLang="en-US" dirty="0" smtClean="0"/>
            </a:br>
            <a:r>
              <a:rPr lang="zh-CN" altLang="en-US" dirty="0" smtClean="0"/>
              <a:t>   </a:t>
            </a:r>
            <a:br>
              <a:rPr lang="zh-CN" altLang="en-US" dirty="0" smtClean="0"/>
            </a:br>
            <a:r>
              <a:rPr lang="zh-CN" altLang="en-US" dirty="0" smtClean="0"/>
              <a:t>一：软件开发概述</a:t>
            </a:r>
            <a:br>
              <a:rPr lang="zh-CN" altLang="en-US" dirty="0" smtClean="0"/>
            </a:br>
            <a:r>
              <a:rPr lang="en-US" altLang="zh-CN" dirty="0" smtClean="0"/>
              <a:t>1.</a:t>
            </a:r>
            <a:r>
              <a:rPr lang="zh-CN" altLang="en-US" dirty="0" smtClean="0"/>
              <a:t>程序语言的发展：机器语言</a:t>
            </a:r>
            <a:r>
              <a:rPr lang="en-US" altLang="zh-CN" dirty="0" smtClean="0"/>
              <a:t>--&gt;</a:t>
            </a:r>
            <a:r>
              <a:rPr lang="zh-CN" altLang="en-US" dirty="0" smtClean="0"/>
              <a:t>汇编语言</a:t>
            </a:r>
            <a:r>
              <a:rPr lang="en-US" altLang="zh-CN" dirty="0" smtClean="0"/>
              <a:t>--&gt;</a:t>
            </a:r>
            <a:r>
              <a:rPr lang="zh-CN" altLang="en-US" dirty="0" smtClean="0"/>
              <a:t>高级语言。</a:t>
            </a:r>
            <a:br>
              <a:rPr lang="zh-CN" altLang="en-US" dirty="0" smtClean="0"/>
            </a:br>
            <a:r>
              <a:rPr lang="en-US" altLang="zh-CN" dirty="0" smtClean="0"/>
              <a:t>2.</a:t>
            </a:r>
            <a:r>
              <a:rPr lang="zh-CN" altLang="en-US" dirty="0" smtClean="0"/>
              <a:t>软件开发的基本步骤与方法：分析问题，建立数学模型</a:t>
            </a:r>
            <a:r>
              <a:rPr lang="en-US" altLang="zh-CN" dirty="0" smtClean="0"/>
              <a:t>--&gt;</a:t>
            </a:r>
            <a:r>
              <a:rPr lang="zh-CN" altLang="en-US" dirty="0" smtClean="0"/>
              <a:t>确定数据结构和算法</a:t>
            </a:r>
            <a:r>
              <a:rPr lang="en-US" altLang="zh-CN" dirty="0" smtClean="0"/>
              <a:t>--&gt;</a:t>
            </a:r>
            <a:r>
              <a:rPr lang="zh-CN" altLang="en-US" dirty="0" smtClean="0"/>
              <a:t>编制程序</a:t>
            </a:r>
            <a:r>
              <a:rPr lang="en-US" altLang="zh-CN" dirty="0" smtClean="0"/>
              <a:t>--&gt;</a:t>
            </a:r>
            <a:r>
              <a:rPr lang="zh-CN" altLang="en-US" dirty="0" smtClean="0"/>
              <a:t>调试程序。</a:t>
            </a:r>
            <a:br>
              <a:rPr lang="zh-CN" altLang="en-US" dirty="0" smtClean="0"/>
            </a:br>
            <a:r>
              <a:rPr lang="en-US" altLang="zh-CN" dirty="0" smtClean="0"/>
              <a:t>3.</a:t>
            </a:r>
            <a:r>
              <a:rPr lang="zh-CN" altLang="en-US" dirty="0" smtClean="0"/>
              <a:t>算法的基本特征：有穷性 确定性 有效性 有零个或多个输入  有一个或多个输出。</a:t>
            </a:r>
            <a:br>
              <a:rPr lang="zh-CN" altLang="en-US" dirty="0" smtClean="0"/>
            </a:br>
            <a:r>
              <a:rPr lang="en-US" altLang="zh-CN" dirty="0" smtClean="0"/>
              <a:t>4.</a:t>
            </a:r>
            <a:r>
              <a:rPr lang="zh-CN" altLang="en-US" dirty="0" smtClean="0"/>
              <a:t>编码实现：源代码 编译源代码 链接 。</a:t>
            </a:r>
            <a:br>
              <a:rPr lang="zh-CN" altLang="en-US" dirty="0" smtClean="0"/>
            </a:br>
            <a:r>
              <a:rPr lang="en-US" altLang="zh-CN" dirty="0" smtClean="0"/>
              <a:t>5.</a:t>
            </a:r>
            <a:r>
              <a:rPr lang="zh-CN" altLang="en-US" dirty="0" smtClean="0"/>
              <a:t>调试程序：语法</a:t>
            </a:r>
            <a:r>
              <a:rPr lang="en-US" altLang="zh-CN" dirty="0" smtClean="0"/>
              <a:t>/</a:t>
            </a:r>
            <a:r>
              <a:rPr lang="zh-CN" altLang="en-US" dirty="0" smtClean="0"/>
              <a:t>逻辑</a:t>
            </a:r>
            <a:r>
              <a:rPr lang="en-US" altLang="zh-CN" dirty="0" smtClean="0"/>
              <a:t>/</a:t>
            </a:r>
            <a:r>
              <a:rPr lang="zh-CN" altLang="en-US" dirty="0" smtClean="0"/>
              <a:t>开发</a:t>
            </a:r>
            <a:r>
              <a:rPr lang="en-US" altLang="zh-CN" dirty="0" smtClean="0"/>
              <a:t>/</a:t>
            </a:r>
            <a:r>
              <a:rPr lang="zh-CN" altLang="en-US" dirty="0" smtClean="0"/>
              <a:t>运行时错误。</a:t>
            </a:r>
            <a:br>
              <a:rPr lang="zh-CN" altLang="en-US" dirty="0" smtClean="0"/>
            </a:br>
            <a:r>
              <a:rPr lang="en-US" altLang="zh-CN" dirty="0" smtClean="0"/>
              <a:t>6.</a:t>
            </a:r>
            <a:r>
              <a:rPr lang="zh-CN" altLang="en-US" dirty="0" smtClean="0"/>
              <a:t>程序通过编译或解释的方法来执行的。</a:t>
            </a:r>
            <a:br>
              <a:rPr lang="zh-CN" altLang="en-US" dirty="0" smtClean="0"/>
            </a:br>
            <a:r>
              <a:rPr lang="zh-CN" altLang="en-US" dirty="0" smtClean="0"/>
              <a:t/>
            </a:r>
            <a:br>
              <a:rPr lang="zh-CN" altLang="en-US" dirty="0" smtClean="0"/>
            </a:br>
            <a:r>
              <a:rPr lang="zh-CN" altLang="en-US" dirty="0" smtClean="0"/>
              <a:t>二：汇编语言概述</a:t>
            </a:r>
            <a:br>
              <a:rPr lang="zh-CN" altLang="en-US" dirty="0" smtClean="0"/>
            </a:br>
            <a:r>
              <a:rPr lang="en-US" altLang="zh-CN" dirty="0" smtClean="0"/>
              <a:t>1.</a:t>
            </a:r>
            <a:r>
              <a:rPr lang="zh-CN" altLang="en-US" dirty="0" smtClean="0"/>
              <a:t>基本组成：字符集 标识符 关键字 语句 标准函数库。</a:t>
            </a:r>
            <a:br>
              <a:rPr lang="zh-CN" altLang="en-US" dirty="0" smtClean="0"/>
            </a:br>
            <a:r>
              <a:rPr lang="en-US" altLang="zh-CN" dirty="0" smtClean="0"/>
              <a:t>2.C</a:t>
            </a:r>
            <a:r>
              <a:rPr lang="zh-CN" altLang="en-US" dirty="0" smtClean="0"/>
              <a:t>程序的上机执行过程一般的步骤：编辑 编译 链接 运行。</a:t>
            </a:r>
            <a:br>
              <a:rPr lang="zh-CN" altLang="en-US" dirty="0" smtClean="0"/>
            </a:br>
            <a:r>
              <a:rPr lang="zh-CN" altLang="en-US" dirty="0" smtClean="0"/>
              <a:t/>
            </a:r>
            <a:br>
              <a:rPr lang="zh-CN" altLang="en-US" dirty="0" smtClean="0"/>
            </a:br>
            <a:r>
              <a:rPr lang="zh-CN" altLang="en-US" dirty="0" smtClean="0"/>
              <a:t>三：数据存储于输入输出</a:t>
            </a:r>
            <a:br>
              <a:rPr lang="zh-CN" altLang="en-US" dirty="0" smtClean="0"/>
            </a:br>
            <a:r>
              <a:rPr lang="en-US" altLang="zh-CN" dirty="0" smtClean="0"/>
              <a:t>1.</a:t>
            </a:r>
            <a:r>
              <a:rPr lang="zh-CN" altLang="en-US" dirty="0" smtClean="0"/>
              <a:t>数据在计算机中的表现形式：用字节位中的最高位来表示正号、负号（称为符号位，</a:t>
            </a:r>
            <a:br>
              <a:rPr lang="zh-CN" altLang="en-US" dirty="0" smtClean="0"/>
            </a:br>
            <a:r>
              <a:rPr lang="zh-CN" altLang="en-US" dirty="0" smtClean="0"/>
              <a:t>      如果符号位为</a:t>
            </a:r>
            <a:r>
              <a:rPr lang="en-US" altLang="zh-CN" dirty="0" smtClean="0"/>
              <a:t>0</a:t>
            </a:r>
            <a:r>
              <a:rPr lang="zh-CN" altLang="en-US" dirty="0" smtClean="0"/>
              <a:t>，则代表正数；如果符号位为</a:t>
            </a:r>
            <a:r>
              <a:rPr lang="en-US" altLang="zh-CN" dirty="0" smtClean="0"/>
              <a:t>1</a:t>
            </a:r>
            <a:r>
              <a:rPr lang="zh-CN" altLang="en-US" dirty="0" smtClean="0"/>
              <a:t>，则代表负数）</a:t>
            </a:r>
            <a:br>
              <a:rPr lang="zh-CN" altLang="en-US" dirty="0" smtClean="0"/>
            </a:br>
            <a:r>
              <a:rPr lang="en-US" altLang="zh-CN" dirty="0" smtClean="0"/>
              <a:t>1.</a:t>
            </a:r>
            <a:r>
              <a:rPr lang="zh-CN" altLang="en-US" dirty="0" smtClean="0"/>
              <a:t>数值的分类：</a:t>
            </a:r>
            <a:br>
              <a:rPr lang="zh-CN" altLang="en-US" dirty="0" smtClean="0"/>
            </a:br>
            <a:r>
              <a:rPr lang="zh-CN" altLang="en-US" dirty="0" smtClean="0"/>
              <a:t>  整型：   </a:t>
            </a:r>
            <a:r>
              <a:rPr lang="en-US" altLang="zh-CN" dirty="0" smtClean="0"/>
              <a:t>short  </a:t>
            </a:r>
            <a:r>
              <a:rPr lang="zh-CN" altLang="en-US" dirty="0" smtClean="0"/>
              <a:t>占两个字节；</a:t>
            </a:r>
            <a:br>
              <a:rPr lang="zh-CN" altLang="en-US" dirty="0" smtClean="0"/>
            </a:br>
            <a:r>
              <a:rPr lang="zh-CN" altLang="en-US" dirty="0" smtClean="0"/>
              <a:t>           </a:t>
            </a:r>
            <a:r>
              <a:rPr lang="en-US" altLang="zh-CN" dirty="0" err="1" smtClean="0"/>
              <a:t>int</a:t>
            </a:r>
            <a:r>
              <a:rPr lang="en-US" altLang="zh-CN" dirty="0" smtClean="0"/>
              <a:t>    </a:t>
            </a:r>
            <a:r>
              <a:rPr lang="zh-CN" altLang="en-US" dirty="0" smtClean="0"/>
              <a:t>占四个字节；</a:t>
            </a:r>
            <a:br>
              <a:rPr lang="zh-CN" altLang="en-US" dirty="0" smtClean="0"/>
            </a:br>
            <a:r>
              <a:rPr lang="zh-CN" altLang="en-US" dirty="0" smtClean="0"/>
              <a:t>           </a:t>
            </a:r>
            <a:r>
              <a:rPr lang="en-US" altLang="zh-CN" dirty="0" smtClean="0"/>
              <a:t>long   </a:t>
            </a:r>
            <a:r>
              <a:rPr lang="zh-CN" altLang="en-US" dirty="0" smtClean="0"/>
              <a:t>占四个字节；</a:t>
            </a:r>
            <a:br>
              <a:rPr lang="zh-CN" altLang="en-US" dirty="0" smtClean="0"/>
            </a:br>
            <a:r>
              <a:rPr lang="zh-CN" altLang="en-US" dirty="0" smtClean="0"/>
              <a:t> 浮点型：  </a:t>
            </a:r>
            <a:r>
              <a:rPr lang="en-US" altLang="zh-CN" dirty="0" smtClean="0"/>
              <a:t>float   </a:t>
            </a:r>
            <a:r>
              <a:rPr lang="zh-CN" altLang="en-US" dirty="0" smtClean="0"/>
              <a:t>占四个字节；</a:t>
            </a:r>
            <a:br>
              <a:rPr lang="zh-CN" altLang="en-US" dirty="0" smtClean="0"/>
            </a:br>
            <a:r>
              <a:rPr lang="zh-CN" altLang="en-US" dirty="0" smtClean="0"/>
              <a:t>           </a:t>
            </a:r>
            <a:r>
              <a:rPr lang="en-US" altLang="zh-CN" dirty="0" smtClean="0"/>
              <a:t>double  </a:t>
            </a:r>
            <a:r>
              <a:rPr lang="zh-CN" altLang="en-US" dirty="0" smtClean="0"/>
              <a:t>占八个字节；</a:t>
            </a:r>
            <a:br>
              <a:rPr lang="zh-CN" altLang="en-US" dirty="0" smtClean="0"/>
            </a:br>
            <a:r>
              <a:rPr lang="zh-CN" altLang="en-US" dirty="0" smtClean="0"/>
              <a:t>           </a:t>
            </a:r>
            <a:r>
              <a:rPr lang="en-US" altLang="zh-CN" dirty="0" smtClean="0"/>
              <a:t>long double </a:t>
            </a:r>
            <a:r>
              <a:rPr lang="zh-CN" altLang="en-US" dirty="0" smtClean="0"/>
              <a:t>占</a:t>
            </a:r>
            <a:r>
              <a:rPr lang="en-US" altLang="zh-CN" dirty="0" smtClean="0"/>
              <a:t>12</a:t>
            </a:r>
            <a:r>
              <a:rPr lang="zh-CN" altLang="en-US" dirty="0" smtClean="0"/>
              <a:t>个字节；</a:t>
            </a:r>
            <a:br>
              <a:rPr lang="zh-CN" altLang="en-US" dirty="0" smtClean="0"/>
            </a:br>
            <a:r>
              <a:rPr lang="en-US" altLang="zh-CN" dirty="0" smtClean="0"/>
              <a:t>2.</a:t>
            </a:r>
            <a:r>
              <a:rPr lang="zh-CN" altLang="en-US" dirty="0" smtClean="0"/>
              <a:t>符号常量：形式</a:t>
            </a:r>
            <a:r>
              <a:rPr lang="en-US" altLang="zh-CN" dirty="0" smtClean="0"/>
              <a:t>————#define </a:t>
            </a:r>
            <a:r>
              <a:rPr lang="zh-CN" altLang="en-US" dirty="0" smtClean="0"/>
              <a:t>标识符 常量 （标识符一般用大写字母表示）。</a:t>
            </a:r>
            <a:br>
              <a:rPr lang="zh-CN" altLang="en-US" dirty="0" smtClean="0"/>
            </a:br>
            <a:r>
              <a:rPr lang="en-US" altLang="zh-CN" dirty="0" smtClean="0"/>
              <a:t>3.</a:t>
            </a:r>
            <a:r>
              <a:rPr lang="zh-CN" altLang="en-US" dirty="0" smtClean="0"/>
              <a:t>变量三要素：数据类型 变量名 初始值。</a:t>
            </a:r>
            <a:br>
              <a:rPr lang="zh-CN" altLang="en-US" dirty="0" smtClean="0"/>
            </a:br>
            <a:r>
              <a:rPr lang="en-US" altLang="zh-CN" dirty="0" smtClean="0"/>
              <a:t>4.</a:t>
            </a:r>
            <a:r>
              <a:rPr lang="zh-CN" altLang="en-US" dirty="0" smtClean="0"/>
              <a:t>格式化输出函数</a:t>
            </a:r>
            <a:r>
              <a:rPr lang="en-US" altLang="zh-CN" dirty="0" err="1" smtClean="0"/>
              <a:t>printf</a:t>
            </a:r>
            <a:r>
              <a:rPr lang="zh-CN" altLang="en-US" dirty="0" smtClean="0"/>
              <a:t>：</a:t>
            </a:r>
            <a:br>
              <a:rPr lang="zh-CN" altLang="en-US" dirty="0" smtClean="0"/>
            </a:br>
            <a:r>
              <a:rPr lang="zh-CN" altLang="en-US" dirty="0" smtClean="0"/>
              <a:t>    </a:t>
            </a:r>
            <a:r>
              <a:rPr lang="en-US" altLang="zh-CN" dirty="0" smtClean="0"/>
              <a:t>%d </a:t>
            </a:r>
            <a:r>
              <a:rPr lang="zh-CN" altLang="en-US" dirty="0" smtClean="0"/>
              <a:t>整数； </a:t>
            </a:r>
            <a:r>
              <a:rPr lang="en-US" altLang="zh-CN" dirty="0" smtClean="0"/>
              <a:t>%f </a:t>
            </a:r>
            <a:r>
              <a:rPr lang="zh-CN" altLang="en-US" dirty="0" smtClean="0"/>
              <a:t>小数；  </a:t>
            </a:r>
            <a:r>
              <a:rPr lang="en-US" altLang="zh-CN" dirty="0" smtClean="0"/>
              <a:t>%c </a:t>
            </a:r>
            <a:r>
              <a:rPr lang="zh-CN" altLang="en-US" dirty="0" smtClean="0"/>
              <a:t>单个字符  </a:t>
            </a:r>
            <a:r>
              <a:rPr lang="en-US" altLang="zh-CN" dirty="0" smtClean="0"/>
              <a:t>%s  </a:t>
            </a:r>
            <a:r>
              <a:rPr lang="zh-CN" altLang="en-US" dirty="0" smtClean="0"/>
              <a:t>字符串</a:t>
            </a:r>
            <a:br>
              <a:rPr lang="zh-CN" altLang="en-US" dirty="0" smtClean="0"/>
            </a:br>
            <a:r>
              <a:rPr lang="en-US" altLang="zh-CN" dirty="0" smtClean="0"/>
              <a:t>5.</a:t>
            </a:r>
            <a:r>
              <a:rPr lang="zh-CN" altLang="en-US" dirty="0" smtClean="0"/>
              <a:t>格式化输入函数</a:t>
            </a:r>
            <a:r>
              <a:rPr lang="en-US" altLang="zh-CN" dirty="0" err="1" smtClean="0"/>
              <a:t>scanf</a:t>
            </a:r>
            <a:r>
              <a:rPr lang="en-US" altLang="zh-CN" dirty="0" smtClean="0"/>
              <a:t> </a:t>
            </a:r>
            <a:r>
              <a:rPr lang="zh-CN" altLang="en-US" dirty="0" smtClean="0"/>
              <a:t>：</a:t>
            </a:r>
            <a:br>
              <a:rPr lang="zh-CN" altLang="en-US" dirty="0" smtClean="0"/>
            </a:br>
            <a:r>
              <a:rPr lang="zh-CN" altLang="en-US" dirty="0" smtClean="0"/>
              <a:t>       </a:t>
            </a:r>
            <a:r>
              <a:rPr lang="en-US" altLang="zh-CN" dirty="0" smtClean="0"/>
              <a:t>&amp;——</a:t>
            </a:r>
            <a:r>
              <a:rPr lang="zh-CN" altLang="en-US" dirty="0" smtClean="0"/>
              <a:t>取址符 </a:t>
            </a:r>
            <a:br>
              <a:rPr lang="zh-CN" altLang="en-US" dirty="0" smtClean="0"/>
            </a:br>
            <a:r>
              <a:rPr lang="en-US" altLang="zh-CN" dirty="0" smtClean="0"/>
              <a:t>6.</a:t>
            </a:r>
            <a:r>
              <a:rPr lang="zh-CN" altLang="en-US" dirty="0" smtClean="0"/>
              <a:t>变量名遵守的规制：</a:t>
            </a:r>
            <a:br>
              <a:rPr lang="zh-CN" altLang="en-US" dirty="0" smtClean="0"/>
            </a:br>
            <a:r>
              <a:rPr lang="zh-CN" altLang="en-US" dirty="0" smtClean="0"/>
              <a:t>  变量名必须以字母字符（从</a:t>
            </a:r>
            <a:r>
              <a:rPr lang="en-US" altLang="zh-CN" dirty="0" smtClean="0"/>
              <a:t>a</a:t>
            </a:r>
            <a:r>
              <a:rPr lang="zh-CN" altLang="en-US" dirty="0" smtClean="0"/>
              <a:t>到</a:t>
            </a:r>
            <a:r>
              <a:rPr lang="en-US" altLang="zh-CN" dirty="0" smtClean="0"/>
              <a:t>z</a:t>
            </a:r>
            <a:r>
              <a:rPr lang="zh-CN" altLang="en-US" dirty="0" smtClean="0"/>
              <a:t>，从</a:t>
            </a:r>
            <a:r>
              <a:rPr lang="en-US" altLang="zh-CN" dirty="0" smtClean="0"/>
              <a:t>A</a:t>
            </a:r>
            <a:r>
              <a:rPr lang="zh-CN" altLang="en-US" dirty="0" smtClean="0"/>
              <a:t>到</a:t>
            </a:r>
            <a:r>
              <a:rPr lang="en-US" altLang="zh-CN" dirty="0" smtClean="0"/>
              <a:t>Z</a:t>
            </a:r>
            <a:r>
              <a:rPr lang="zh-CN" altLang="en-US" dirty="0" smtClean="0"/>
              <a:t>）开头；</a:t>
            </a:r>
            <a:br>
              <a:rPr lang="zh-CN" altLang="en-US" dirty="0" smtClean="0"/>
            </a:br>
            <a:r>
              <a:rPr lang="zh-CN" altLang="en-US" dirty="0" smtClean="0"/>
              <a:t>  也可以是下划线开头，但是不推荐这样做；</a:t>
            </a:r>
            <a:br>
              <a:rPr lang="zh-CN" altLang="en-US" dirty="0" smtClean="0"/>
            </a:br>
            <a:r>
              <a:rPr lang="zh-CN" altLang="en-US" dirty="0" smtClean="0"/>
              <a:t>  </a:t>
            </a:r>
            <a:br>
              <a:rPr lang="zh-CN" altLang="en-US" dirty="0" smtClean="0"/>
            </a:br>
            <a:r>
              <a:rPr lang="zh-CN" altLang="en-US" dirty="0" smtClean="0"/>
              <a:t>在变量名中的任意地方都可使用任何字母、数字或下划线；</a:t>
            </a:r>
            <a:br>
              <a:rPr lang="zh-CN" altLang="en-US" dirty="0" smtClean="0"/>
            </a:br>
            <a:r>
              <a:rPr lang="zh-CN" altLang="en-US" dirty="0" smtClean="0"/>
              <a:t>  </a:t>
            </a:r>
            <a:br>
              <a:rPr lang="zh-CN" altLang="en-US" dirty="0" smtClean="0"/>
            </a:br>
            <a:r>
              <a:rPr lang="zh-CN" altLang="en-US" dirty="0" smtClean="0"/>
              <a:t>变量名长度不限；</a:t>
            </a:r>
            <a:br>
              <a:rPr lang="zh-CN" altLang="en-US" dirty="0" smtClean="0"/>
            </a:br>
            <a:r>
              <a:rPr lang="zh-CN" altLang="en-US" dirty="0" smtClean="0"/>
              <a:t/>
            </a:r>
            <a:br>
              <a:rPr lang="zh-CN" altLang="en-US" dirty="0" smtClean="0"/>
            </a:br>
            <a:r>
              <a:rPr lang="zh-CN" altLang="en-US" dirty="0" smtClean="0"/>
              <a:t>  变量名不允许出现空格或非字母字符，比如</a:t>
            </a:r>
            <a:r>
              <a:rPr lang="en-US" altLang="zh-CN" dirty="0" smtClean="0"/>
              <a:t>+</a:t>
            </a:r>
            <a:r>
              <a:rPr lang="zh-CN" altLang="en-US" dirty="0" smtClean="0"/>
              <a:t>或</a:t>
            </a:r>
            <a:r>
              <a:rPr lang="en-US" altLang="zh-CN" dirty="0" smtClean="0"/>
              <a:t>-</a:t>
            </a:r>
            <a:r>
              <a:rPr lang="zh-CN" altLang="en-US" dirty="0" smtClean="0"/>
              <a:t>；</a:t>
            </a:r>
            <a:br>
              <a:rPr lang="zh-CN" altLang="en-US" dirty="0" smtClean="0"/>
            </a:br>
            <a:r>
              <a:rPr lang="zh-CN" altLang="en-US" dirty="0" smtClean="0"/>
              <a:t/>
            </a:r>
            <a:br>
              <a:rPr lang="zh-CN" altLang="en-US" dirty="0" smtClean="0"/>
            </a:br>
            <a:r>
              <a:rPr lang="zh-CN" altLang="en-US" dirty="0" smtClean="0"/>
              <a:t>  变量名不能是</a:t>
            </a:r>
            <a:r>
              <a:rPr lang="en-US" altLang="zh-CN" dirty="0" smtClean="0"/>
              <a:t>C</a:t>
            </a:r>
            <a:r>
              <a:rPr lang="zh-CN" altLang="en-US" dirty="0" smtClean="0"/>
              <a:t>语言的关键字；</a:t>
            </a:r>
            <a:br>
              <a:rPr lang="zh-CN" altLang="en-US" dirty="0" smtClean="0"/>
            </a:br>
            <a:r>
              <a:rPr lang="zh-CN" altLang="en-US" dirty="0" smtClean="0"/>
              <a:t/>
            </a:r>
            <a:br>
              <a:rPr lang="zh-CN" altLang="en-US" dirty="0" smtClean="0"/>
            </a:br>
            <a:r>
              <a:rPr lang="zh-CN" altLang="en-US" dirty="0" smtClean="0"/>
              <a:t>  变量名对大小写敏感（字母的大小写都有含义，例如</a:t>
            </a:r>
            <a:r>
              <a:rPr lang="en-US" altLang="zh-CN" dirty="0" err="1" smtClean="0"/>
              <a:t>myBook</a:t>
            </a:r>
            <a:r>
              <a:rPr lang="zh-CN" altLang="en-US" dirty="0" smtClean="0"/>
              <a:t>并不等同于</a:t>
            </a:r>
            <a:r>
              <a:rPr lang="en-US" altLang="zh-CN" dirty="0" err="1" smtClean="0"/>
              <a:t>myBooK</a:t>
            </a:r>
            <a:r>
              <a:rPr lang="zh-CN" altLang="en-US" dirty="0" smtClean="0"/>
              <a:t>）。</a:t>
            </a:r>
            <a:br>
              <a:rPr lang="zh-CN" altLang="en-US" dirty="0" smtClean="0"/>
            </a:br>
            <a:r>
              <a:rPr lang="zh-CN" altLang="en-US" dirty="0" smtClean="0"/>
              <a:t/>
            </a:r>
            <a:br>
              <a:rPr lang="zh-CN" altLang="en-US" dirty="0" smtClean="0"/>
            </a:br>
            <a:r>
              <a:rPr lang="zh-CN" altLang="en-US" dirty="0" smtClean="0"/>
              <a:t/>
            </a:r>
            <a:br>
              <a:rPr lang="zh-CN" altLang="en-US" dirty="0" smtClean="0"/>
            </a:br>
            <a:r>
              <a:rPr lang="zh-CN" altLang="en-US" dirty="0" smtClean="0"/>
              <a:t>四</a:t>
            </a:r>
            <a:r>
              <a:rPr lang="en-US" altLang="zh-CN" dirty="0" smtClean="0"/>
              <a:t>.</a:t>
            </a:r>
            <a:r>
              <a:rPr lang="zh-CN" altLang="en-US" dirty="0" smtClean="0"/>
              <a:t>运算符 表达式 语句</a:t>
            </a:r>
            <a:br>
              <a:rPr lang="zh-CN" altLang="en-US" dirty="0" smtClean="0"/>
            </a:br>
            <a:r>
              <a:rPr lang="zh-CN" altLang="en-US" dirty="0" smtClean="0"/>
              <a:t/>
            </a:r>
            <a:br>
              <a:rPr lang="zh-CN" altLang="en-US" dirty="0" smtClean="0"/>
            </a:br>
            <a:r>
              <a:rPr lang="en-US" altLang="zh-CN" dirty="0" smtClean="0"/>
              <a:t>1.</a:t>
            </a:r>
            <a:r>
              <a:rPr lang="zh-CN" altLang="en-US" dirty="0" smtClean="0"/>
              <a:t>取模运算符 </a:t>
            </a:r>
            <a:r>
              <a:rPr lang="en-US" altLang="zh-CN" dirty="0" smtClean="0"/>
              <a:t>%</a:t>
            </a:r>
            <a:r>
              <a:rPr lang="zh-CN" altLang="en-US" dirty="0" smtClean="0"/>
              <a:t>。用于整数运算。</a:t>
            </a:r>
            <a:br>
              <a:rPr lang="zh-CN" altLang="en-US" dirty="0" smtClean="0"/>
            </a:br>
            <a:r>
              <a:rPr lang="en-US" altLang="zh-CN" dirty="0" smtClean="0"/>
              <a:t>2.++x</a:t>
            </a:r>
            <a:r>
              <a:rPr lang="zh-CN" altLang="en-US" dirty="0" smtClean="0"/>
              <a:t>；</a:t>
            </a:r>
            <a:r>
              <a:rPr lang="en-US" altLang="zh-CN" dirty="0" smtClean="0"/>
              <a:t>--x</a:t>
            </a:r>
            <a:r>
              <a:rPr lang="zh-CN" altLang="en-US" dirty="0" smtClean="0"/>
              <a:t>；</a:t>
            </a:r>
            <a:r>
              <a:rPr lang="en-US" altLang="zh-CN" dirty="0" smtClean="0"/>
              <a:t>x++;x--;</a:t>
            </a:r>
            <a:r>
              <a:rPr lang="zh-CN" altLang="en-US" dirty="0" smtClean="0"/>
              <a:t>相等运算符（</a:t>
            </a:r>
            <a:r>
              <a:rPr lang="en-US" altLang="zh-CN" dirty="0" smtClean="0"/>
              <a:t>==</a:t>
            </a:r>
            <a:r>
              <a:rPr lang="zh-CN" altLang="en-US" dirty="0" smtClean="0"/>
              <a:t>）</a:t>
            </a:r>
            <a:r>
              <a:rPr lang="en-US" altLang="zh-CN" dirty="0" smtClean="0"/>
              <a:t>;</a:t>
            </a:r>
            <a:r>
              <a:rPr lang="zh-CN" altLang="en-US" dirty="0" smtClean="0"/>
              <a:t/>
            </a:r>
            <a:br>
              <a:rPr lang="zh-CN" altLang="en-US" dirty="0" smtClean="0"/>
            </a:br>
            <a:r>
              <a:rPr lang="zh-CN" altLang="en-US" dirty="0" smtClean="0"/>
              <a:t>不相等运算符（</a:t>
            </a:r>
            <a:r>
              <a:rPr lang="en-US" altLang="zh-CN" dirty="0" smtClean="0"/>
              <a:t>!=</a:t>
            </a:r>
            <a:r>
              <a:rPr lang="zh-CN" altLang="en-US" dirty="0" smtClean="0"/>
              <a:t>）</a:t>
            </a:r>
            <a:r>
              <a:rPr lang="en-US" altLang="zh-CN" dirty="0" smtClean="0"/>
              <a:t>;</a:t>
            </a:r>
            <a:r>
              <a:rPr lang="zh-CN" altLang="en-US" dirty="0" smtClean="0"/>
              <a:t>逻辑与（</a:t>
            </a:r>
            <a:r>
              <a:rPr lang="en-US" altLang="zh-CN" dirty="0" smtClean="0"/>
              <a:t>&amp;&amp;</a:t>
            </a:r>
            <a:r>
              <a:rPr lang="zh-CN" altLang="en-US" dirty="0" smtClean="0"/>
              <a:t>）</a:t>
            </a:r>
            <a:r>
              <a:rPr lang="en-US" altLang="zh-CN" dirty="0" smtClean="0"/>
              <a:t>;</a:t>
            </a:r>
            <a:r>
              <a:rPr lang="zh-CN" altLang="en-US" dirty="0" smtClean="0"/>
              <a:t/>
            </a:r>
            <a:br>
              <a:rPr lang="zh-CN" altLang="en-US" dirty="0" smtClean="0"/>
            </a:br>
            <a:r>
              <a:rPr lang="zh-CN" altLang="en-US" dirty="0" smtClean="0"/>
              <a:t>逻辑或（</a:t>
            </a:r>
            <a:r>
              <a:rPr lang="en-US" altLang="zh-CN" dirty="0" smtClean="0"/>
              <a:t>||</a:t>
            </a:r>
            <a:r>
              <a:rPr lang="zh-CN" altLang="en-US" dirty="0" smtClean="0"/>
              <a:t>）</a:t>
            </a:r>
            <a:r>
              <a:rPr lang="en-US" altLang="zh-CN" dirty="0" smtClean="0"/>
              <a:t>;</a:t>
            </a:r>
            <a:r>
              <a:rPr lang="zh-CN" altLang="en-US" dirty="0" smtClean="0"/>
              <a:t/>
            </a:r>
            <a:br>
              <a:rPr lang="zh-CN" altLang="en-US" dirty="0" smtClean="0"/>
            </a:br>
            <a:r>
              <a:rPr lang="zh-CN" altLang="en-US" dirty="0" smtClean="0"/>
              <a:t>逻辑非（</a:t>
            </a:r>
            <a:r>
              <a:rPr lang="en-US" altLang="zh-CN" dirty="0" smtClean="0"/>
              <a:t>!</a:t>
            </a:r>
            <a:r>
              <a:rPr lang="zh-CN" altLang="en-US" dirty="0" smtClean="0"/>
              <a:t>）</a:t>
            </a:r>
            <a:br>
              <a:rPr lang="zh-CN" altLang="en-US" dirty="0" smtClean="0"/>
            </a:br>
            <a:r>
              <a:rPr lang="zh-CN" altLang="en-US" dirty="0" smtClean="0"/>
              <a:t/>
            </a:r>
            <a:br>
              <a:rPr lang="zh-CN" altLang="en-US" dirty="0" smtClean="0"/>
            </a:br>
            <a:r>
              <a:rPr lang="zh-CN" altLang="en-US" dirty="0" smtClean="0"/>
              <a:t/>
            </a:r>
            <a:br>
              <a:rPr lang="zh-CN" altLang="en-US" dirty="0" smtClean="0"/>
            </a:br>
            <a:r>
              <a:rPr lang="en-US" altLang="zh-CN" dirty="0" smtClean="0"/>
              <a:t>3.</a:t>
            </a:r>
            <a:r>
              <a:rPr lang="zh-CN" altLang="en-US" dirty="0" smtClean="0"/>
              <a:t>逻辑非运算符“</a:t>
            </a:r>
            <a:r>
              <a:rPr lang="en-US" altLang="zh-CN" dirty="0" smtClean="0"/>
              <a:t>!”</a:t>
            </a:r>
            <a:r>
              <a:rPr lang="zh-CN" altLang="en-US" dirty="0" smtClean="0"/>
              <a:t>优先级最高，其次是算术运算符，</a:t>
            </a:r>
            <a:br>
              <a:rPr lang="zh-CN" altLang="en-US" dirty="0" smtClean="0"/>
            </a:br>
            <a:r>
              <a:rPr lang="zh-CN" altLang="en-US" dirty="0" smtClean="0"/>
              <a:t>  然后是关系运算符，再次是逻辑与运算符“</a:t>
            </a:r>
            <a:r>
              <a:rPr lang="en-US" altLang="zh-CN" dirty="0" smtClean="0"/>
              <a:t>&amp;&amp;”</a:t>
            </a:r>
            <a:r>
              <a:rPr lang="zh-CN" altLang="en-US" dirty="0" smtClean="0"/>
              <a:t>和逻辑或运算符“</a:t>
            </a:r>
            <a:r>
              <a:rPr lang="en-US" altLang="zh-CN" dirty="0" smtClean="0"/>
              <a:t>||”</a:t>
            </a:r>
            <a:r>
              <a:rPr lang="zh-CN" altLang="en-US" dirty="0" smtClean="0"/>
              <a:t>，</a:t>
            </a:r>
            <a:br>
              <a:rPr lang="zh-CN" altLang="en-US" dirty="0" smtClean="0"/>
            </a:br>
            <a:r>
              <a:rPr lang="zh-CN" altLang="en-US" dirty="0" smtClean="0"/>
              <a:t>  最低的是赋值运算符。</a:t>
            </a:r>
            <a:br>
              <a:rPr lang="zh-CN" altLang="en-US" dirty="0" smtClean="0"/>
            </a:br>
            <a:r>
              <a:rPr lang="en-US" altLang="zh-CN" dirty="0" smtClean="0"/>
              <a:t>4.</a:t>
            </a:r>
            <a:r>
              <a:rPr lang="zh-CN" altLang="en-US" dirty="0" smtClean="0"/>
              <a:t>条件运算符</a:t>
            </a:r>
            <a:r>
              <a:rPr lang="en-US" altLang="zh-CN" dirty="0" smtClean="0"/>
              <a:t>:  </a:t>
            </a:r>
            <a:r>
              <a:rPr lang="zh-CN" altLang="en-US" dirty="0" smtClean="0"/>
              <a:t>表达式</a:t>
            </a:r>
            <a:r>
              <a:rPr lang="en-US" altLang="zh-CN" dirty="0" smtClean="0"/>
              <a:t>1</a:t>
            </a:r>
            <a:r>
              <a:rPr lang="zh-CN" altLang="en-US" dirty="0" smtClean="0"/>
              <a:t>？（表达式</a:t>
            </a:r>
            <a:r>
              <a:rPr lang="en-US" altLang="zh-CN" dirty="0" smtClean="0"/>
              <a:t>2</a:t>
            </a:r>
            <a:r>
              <a:rPr lang="zh-CN" altLang="en-US" dirty="0" smtClean="0"/>
              <a:t>）：（表达式</a:t>
            </a:r>
            <a:r>
              <a:rPr lang="en-US" altLang="zh-CN" dirty="0" smtClean="0"/>
              <a:t>3</a:t>
            </a:r>
            <a:r>
              <a:rPr lang="zh-CN" altLang="en-US" dirty="0" smtClean="0"/>
              <a:t>）</a:t>
            </a:r>
            <a:br>
              <a:rPr lang="zh-CN" altLang="en-US" dirty="0" smtClean="0"/>
            </a:br>
            <a:r>
              <a:rPr lang="en-US" altLang="zh-CN" dirty="0" smtClean="0"/>
              <a:t>5.</a:t>
            </a:r>
            <a:r>
              <a:rPr lang="zh-CN" altLang="en-US" dirty="0" smtClean="0"/>
              <a:t>语句的分类</a:t>
            </a:r>
            <a:br>
              <a:rPr lang="zh-CN" altLang="en-US" dirty="0" smtClean="0"/>
            </a:br>
            <a:r>
              <a:rPr lang="zh-CN" altLang="en-US" dirty="0" smtClean="0"/>
              <a:t/>
            </a:r>
            <a:br>
              <a:rPr lang="zh-CN" altLang="en-US" dirty="0" smtClean="0"/>
            </a:br>
            <a:r>
              <a:rPr lang="zh-CN" altLang="en-US" dirty="0" smtClean="0"/>
              <a:t/>
            </a:r>
            <a:br>
              <a:rPr lang="zh-CN" altLang="en-US" dirty="0" smtClean="0"/>
            </a:br>
            <a:r>
              <a:rPr lang="zh-CN" altLang="en-US" dirty="0" smtClean="0"/>
              <a:t/>
            </a:r>
            <a:br>
              <a:rPr lang="zh-CN" altLang="en-US" dirty="0" smtClean="0"/>
            </a:br>
            <a:r>
              <a:rPr lang="zh-CN" altLang="en-US" dirty="0" smtClean="0"/>
              <a:t>五</a:t>
            </a:r>
            <a:r>
              <a:rPr lang="en-US" altLang="zh-CN" dirty="0" smtClean="0"/>
              <a:t>.</a:t>
            </a:r>
            <a:r>
              <a:rPr lang="zh-CN" altLang="en-US" dirty="0" smtClean="0"/>
              <a:t>选择结构的程序设计</a:t>
            </a:r>
            <a:br>
              <a:rPr lang="zh-CN" altLang="en-US" dirty="0" smtClean="0"/>
            </a:br>
            <a:r>
              <a:rPr lang="zh-CN" altLang="en-US" dirty="0" smtClean="0"/>
              <a:t/>
            </a:r>
            <a:br>
              <a:rPr lang="zh-CN" altLang="en-US" dirty="0" smtClean="0"/>
            </a:br>
            <a:r>
              <a:rPr lang="en-US" altLang="zh-CN" dirty="0" smtClean="0"/>
              <a:t>1.if</a:t>
            </a:r>
            <a:r>
              <a:rPr lang="zh-CN" altLang="en-US" dirty="0" smtClean="0"/>
              <a:t>语句</a:t>
            </a:r>
            <a:br>
              <a:rPr lang="zh-CN" altLang="en-US" dirty="0" smtClean="0"/>
            </a:br>
            <a:r>
              <a:rPr lang="zh-CN" altLang="en-US" dirty="0" smtClean="0"/>
              <a:t>  </a:t>
            </a:r>
            <a:r>
              <a:rPr lang="en-US" altLang="zh-CN" dirty="0" smtClean="0"/>
              <a:t>a</a:t>
            </a:r>
            <a:r>
              <a:rPr lang="zh-CN" altLang="en-US" dirty="0" smtClean="0"/>
              <a:t>：简单</a:t>
            </a:r>
            <a:r>
              <a:rPr lang="en-US" altLang="zh-CN" dirty="0" smtClean="0"/>
              <a:t>if</a:t>
            </a:r>
            <a:r>
              <a:rPr lang="zh-CN" altLang="en-US" dirty="0" smtClean="0"/>
              <a:t>语句</a:t>
            </a:r>
            <a:br>
              <a:rPr lang="zh-CN" altLang="en-US" dirty="0" smtClean="0"/>
            </a:br>
            <a:r>
              <a:rPr lang="zh-CN" altLang="en-US" dirty="0" smtClean="0"/>
              <a:t>     </a:t>
            </a:r>
            <a:r>
              <a:rPr lang="en-US" altLang="zh-CN" dirty="0" smtClean="0"/>
              <a:t>if</a:t>
            </a:r>
            <a:r>
              <a:rPr lang="zh-CN" altLang="en-US" dirty="0" smtClean="0"/>
              <a:t>（表达式）</a:t>
            </a:r>
            <a:r>
              <a:rPr lang="en-US" altLang="zh-CN" dirty="0" smtClean="0"/>
              <a:t>{</a:t>
            </a:r>
            <a:r>
              <a:rPr lang="zh-CN" altLang="en-US" dirty="0" smtClean="0"/>
              <a:t/>
            </a:r>
            <a:br>
              <a:rPr lang="zh-CN" altLang="en-US" dirty="0" smtClean="0"/>
            </a:br>
            <a:r>
              <a:rPr lang="zh-CN" altLang="en-US" dirty="0" smtClean="0"/>
              <a:t>        语句</a:t>
            </a:r>
            <a:r>
              <a:rPr lang="en-US" altLang="zh-CN" dirty="0" smtClean="0"/>
              <a:t>1 </a:t>
            </a:r>
            <a:r>
              <a:rPr lang="zh-CN" altLang="en-US" dirty="0" smtClean="0"/>
              <a:t/>
            </a:r>
            <a:br>
              <a:rPr lang="zh-CN" altLang="en-US" dirty="0" smtClean="0"/>
            </a:br>
            <a:r>
              <a:rPr lang="en-US" altLang="zh-CN" dirty="0" smtClean="0"/>
              <a:t>}</a:t>
            </a:r>
            <a:r>
              <a:rPr lang="zh-CN" altLang="en-US" dirty="0" smtClean="0"/>
              <a:t/>
            </a:r>
            <a:br>
              <a:rPr lang="zh-CN" altLang="en-US" dirty="0" smtClean="0"/>
            </a:br>
            <a:r>
              <a:rPr lang="zh-CN" altLang="en-US" dirty="0" smtClean="0"/>
              <a:t> </a:t>
            </a:r>
            <a:r>
              <a:rPr lang="en-US" altLang="zh-CN" dirty="0" smtClean="0"/>
              <a:t>if-else</a:t>
            </a:r>
            <a:r>
              <a:rPr lang="zh-CN" altLang="en-US" dirty="0" smtClean="0"/>
              <a:t>语句</a:t>
            </a:r>
            <a:br>
              <a:rPr lang="zh-CN" altLang="en-US" dirty="0" smtClean="0"/>
            </a:br>
            <a:r>
              <a:rPr lang="zh-CN" altLang="en-US" dirty="0" smtClean="0"/>
              <a:t/>
            </a:r>
            <a:br>
              <a:rPr lang="zh-CN" altLang="en-US" dirty="0" smtClean="0"/>
            </a:br>
            <a:r>
              <a:rPr lang="zh-CN" altLang="en-US" dirty="0" smtClean="0"/>
              <a:t>  </a:t>
            </a:r>
            <a:r>
              <a:rPr lang="en-US" altLang="zh-CN" dirty="0" smtClean="0"/>
              <a:t>if(</a:t>
            </a:r>
            <a:r>
              <a:rPr lang="zh-CN" altLang="en-US" dirty="0" smtClean="0"/>
              <a:t>表达式</a:t>
            </a:r>
            <a:r>
              <a:rPr lang="en-US" altLang="zh-CN" dirty="0" smtClean="0"/>
              <a:t>){</a:t>
            </a:r>
            <a:r>
              <a:rPr lang="zh-CN" altLang="en-US" dirty="0" smtClean="0"/>
              <a:t/>
            </a:r>
            <a:br>
              <a:rPr lang="zh-CN" altLang="en-US" dirty="0" smtClean="0"/>
            </a:br>
            <a:r>
              <a:rPr lang="zh-CN" altLang="en-US" dirty="0" smtClean="0"/>
              <a:t>     语句</a:t>
            </a:r>
            <a:r>
              <a:rPr lang="en-US" altLang="zh-CN" dirty="0" smtClean="0"/>
              <a:t>1     </a:t>
            </a:r>
            <a:r>
              <a:rPr lang="zh-CN" altLang="en-US" dirty="0" smtClean="0"/>
              <a:t/>
            </a:r>
            <a:br>
              <a:rPr lang="zh-CN" altLang="en-US" dirty="0" smtClean="0"/>
            </a:br>
            <a:r>
              <a:rPr lang="en-US" altLang="zh-CN" dirty="0" smtClean="0"/>
              <a:t>}else {</a:t>
            </a:r>
            <a:r>
              <a:rPr lang="zh-CN" altLang="en-US" dirty="0" smtClean="0"/>
              <a:t/>
            </a:r>
            <a:br>
              <a:rPr lang="zh-CN" altLang="en-US" dirty="0" smtClean="0"/>
            </a:br>
            <a:r>
              <a:rPr lang="zh-CN" altLang="en-US" dirty="0" smtClean="0"/>
              <a:t>  语句</a:t>
            </a:r>
            <a:r>
              <a:rPr lang="en-US" altLang="zh-CN" dirty="0" smtClean="0"/>
              <a:t>2 </a:t>
            </a:r>
            <a:r>
              <a:rPr lang="zh-CN" altLang="en-US" dirty="0" smtClean="0"/>
              <a:t/>
            </a:r>
            <a:br>
              <a:rPr lang="zh-CN" altLang="en-US" dirty="0" smtClean="0"/>
            </a:br>
            <a:r>
              <a:rPr lang="zh-CN" altLang="en-US" dirty="0" smtClean="0"/>
              <a:t>    </a:t>
            </a:r>
            <a:r>
              <a:rPr lang="en-US" altLang="zh-CN" dirty="0" smtClean="0"/>
              <a:t>}</a:t>
            </a:r>
            <a:r>
              <a:rPr lang="zh-CN" altLang="en-US" dirty="0" smtClean="0"/>
              <a:t/>
            </a:r>
            <a:br>
              <a:rPr lang="zh-CN" altLang="en-US" dirty="0" smtClean="0"/>
            </a:br>
            <a:r>
              <a:rPr lang="zh-CN" altLang="en-US" dirty="0" smtClean="0"/>
              <a:t/>
            </a:r>
            <a:br>
              <a:rPr lang="zh-CN" altLang="en-US" dirty="0" smtClean="0"/>
            </a:br>
            <a:r>
              <a:rPr lang="zh-CN" altLang="en-US" dirty="0" smtClean="0"/>
              <a:t>嵌套的</a:t>
            </a:r>
            <a:r>
              <a:rPr lang="en-US" altLang="zh-CN" dirty="0" smtClean="0"/>
              <a:t>if</a:t>
            </a:r>
            <a:r>
              <a:rPr lang="zh-CN" altLang="en-US" dirty="0" smtClean="0"/>
              <a:t>语句；（三种）</a:t>
            </a:r>
            <a:br>
              <a:rPr lang="zh-CN" altLang="en-US" dirty="0" smtClean="0"/>
            </a:br>
            <a:r>
              <a:rPr lang="zh-CN" altLang="en-US" dirty="0" smtClean="0"/>
              <a:t> </a:t>
            </a:r>
            <a:br>
              <a:rPr lang="zh-CN" altLang="en-US" dirty="0" smtClean="0"/>
            </a:br>
            <a:r>
              <a:rPr lang="en-US" altLang="zh-CN" dirty="0" smtClean="0"/>
              <a:t>2.switch </a:t>
            </a:r>
            <a:r>
              <a:rPr lang="zh-CN" altLang="en-US" dirty="0" smtClean="0"/>
              <a:t>语句</a:t>
            </a:r>
            <a:br>
              <a:rPr lang="zh-CN" altLang="en-US" dirty="0" smtClean="0"/>
            </a:br>
            <a:r>
              <a:rPr lang="zh-CN" altLang="en-US" dirty="0" smtClean="0"/>
              <a:t>   形式：</a:t>
            </a:r>
            <a:br>
              <a:rPr lang="zh-CN" altLang="en-US" dirty="0" smtClean="0"/>
            </a:br>
            <a:r>
              <a:rPr lang="zh-CN" altLang="en-US" dirty="0" smtClean="0"/>
              <a:t> </a:t>
            </a:r>
            <a:r>
              <a:rPr lang="en-US" altLang="zh-CN" dirty="0" smtClean="0"/>
              <a:t>switch </a:t>
            </a:r>
            <a:r>
              <a:rPr lang="zh-CN" altLang="en-US" dirty="0" smtClean="0"/>
              <a:t>（表达式）</a:t>
            </a:r>
            <a:r>
              <a:rPr lang="en-US" altLang="zh-CN" dirty="0" smtClean="0"/>
              <a:t>{</a:t>
            </a:r>
            <a:r>
              <a:rPr lang="zh-CN" altLang="en-US" dirty="0" smtClean="0"/>
              <a:t/>
            </a:r>
            <a:br>
              <a:rPr lang="zh-CN" altLang="en-US" dirty="0" smtClean="0"/>
            </a:br>
            <a:r>
              <a:rPr lang="zh-CN" altLang="en-US" dirty="0" smtClean="0"/>
              <a:t>     </a:t>
            </a:r>
            <a:r>
              <a:rPr lang="en-US" altLang="zh-CN" dirty="0" smtClean="0"/>
              <a:t>case </a:t>
            </a:r>
            <a:r>
              <a:rPr lang="zh-CN" altLang="en-US" dirty="0" smtClean="0"/>
              <a:t>常量表达式</a:t>
            </a:r>
            <a:r>
              <a:rPr lang="en-US" altLang="zh-CN" dirty="0" smtClean="0"/>
              <a:t>1</a:t>
            </a:r>
            <a:r>
              <a:rPr lang="zh-CN" altLang="en-US" dirty="0" smtClean="0"/>
              <a:t>：语句</a:t>
            </a:r>
            <a:r>
              <a:rPr lang="en-US" altLang="zh-CN" dirty="0" smtClean="0"/>
              <a:t>1 break</a:t>
            </a:r>
            <a:r>
              <a:rPr lang="zh-CN" altLang="en-US" dirty="0" smtClean="0"/>
              <a:t>；</a:t>
            </a:r>
            <a:br>
              <a:rPr lang="zh-CN" altLang="en-US" dirty="0" smtClean="0"/>
            </a:br>
            <a:r>
              <a:rPr lang="zh-CN" altLang="en-US" dirty="0" smtClean="0"/>
              <a:t>     </a:t>
            </a:r>
            <a:r>
              <a:rPr lang="en-US" altLang="zh-CN" dirty="0" smtClean="0"/>
              <a:t>case </a:t>
            </a:r>
            <a:r>
              <a:rPr lang="zh-CN" altLang="en-US" dirty="0" smtClean="0"/>
              <a:t>常量表达式</a:t>
            </a:r>
            <a:r>
              <a:rPr lang="en-US" altLang="zh-CN" dirty="0" smtClean="0"/>
              <a:t>2</a:t>
            </a:r>
            <a:r>
              <a:rPr lang="zh-CN" altLang="en-US" dirty="0" smtClean="0"/>
              <a:t>： 语句</a:t>
            </a:r>
            <a:r>
              <a:rPr lang="en-US" altLang="zh-CN" dirty="0" smtClean="0"/>
              <a:t>2 break</a:t>
            </a:r>
            <a:r>
              <a:rPr lang="zh-CN" altLang="en-US" dirty="0" smtClean="0"/>
              <a:t>；</a:t>
            </a:r>
            <a:br>
              <a:rPr lang="zh-CN" altLang="en-US" dirty="0" smtClean="0"/>
            </a:br>
            <a:r>
              <a:rPr lang="zh-CN" altLang="en-US" dirty="0" smtClean="0"/>
              <a:t>     </a:t>
            </a:r>
            <a:r>
              <a:rPr lang="en-US" altLang="zh-CN" dirty="0" smtClean="0"/>
              <a:t>....</a:t>
            </a:r>
            <a:r>
              <a:rPr lang="zh-CN" altLang="en-US" dirty="0" smtClean="0"/>
              <a:t/>
            </a:r>
            <a:br>
              <a:rPr lang="zh-CN" altLang="en-US" dirty="0" smtClean="0"/>
            </a:br>
            <a:r>
              <a:rPr lang="zh-CN" altLang="en-US" dirty="0" smtClean="0"/>
              <a:t>    </a:t>
            </a:r>
            <a:r>
              <a:rPr lang="en-US" altLang="zh-CN" dirty="0" smtClean="0"/>
              <a:t>default :</a:t>
            </a:r>
            <a:r>
              <a:rPr lang="zh-CN" altLang="en-US" dirty="0" smtClean="0"/>
              <a:t>语句</a:t>
            </a:r>
            <a:r>
              <a:rPr lang="en-US" altLang="zh-CN" dirty="0" smtClean="0"/>
              <a:t>n+1 </a:t>
            </a:r>
            <a:r>
              <a:rPr lang="zh-CN" altLang="en-US" dirty="0" smtClean="0"/>
              <a:t/>
            </a:r>
            <a:br>
              <a:rPr lang="zh-CN" altLang="en-US" dirty="0" smtClean="0"/>
            </a:br>
            <a:r>
              <a:rPr lang="zh-CN" altLang="en-US" dirty="0" smtClean="0"/>
              <a:t>      </a:t>
            </a:r>
            <a:r>
              <a:rPr lang="en-US" altLang="zh-CN" dirty="0" smtClean="0"/>
              <a:t>}</a:t>
            </a:r>
            <a:r>
              <a:rPr lang="zh-CN" altLang="en-US" dirty="0" smtClean="0"/>
              <a:t/>
            </a:r>
            <a:br>
              <a:rPr lang="zh-CN" altLang="en-US" dirty="0" smtClean="0"/>
            </a:br>
            <a:r>
              <a:rPr lang="en-US" altLang="zh-CN" dirty="0" smtClean="0"/>
              <a:t>3.break </a:t>
            </a:r>
            <a:r>
              <a:rPr lang="zh-CN" altLang="en-US" dirty="0" smtClean="0"/>
              <a:t>语句出现在</a:t>
            </a:r>
            <a:r>
              <a:rPr lang="en-US" altLang="zh-CN" dirty="0" smtClean="0"/>
              <a:t>switch</a:t>
            </a:r>
            <a:r>
              <a:rPr lang="zh-CN" altLang="en-US" dirty="0" smtClean="0"/>
              <a:t>语句与循环语句中：终止它所在的</a:t>
            </a:r>
            <a:r>
              <a:rPr lang="en-US" altLang="zh-CN" dirty="0" smtClean="0"/>
              <a:t>switch</a:t>
            </a:r>
            <a:r>
              <a:rPr lang="zh-CN" altLang="en-US" dirty="0" smtClean="0"/>
              <a:t>语句或循环语句的执行。</a:t>
            </a:r>
            <a:br>
              <a:rPr lang="zh-CN" altLang="en-US" dirty="0" smtClean="0"/>
            </a:br>
            <a:r>
              <a:rPr lang="zh-CN" altLang="en-US" dirty="0" smtClean="0"/>
              <a:t> </a:t>
            </a:r>
            <a:br>
              <a:rPr lang="zh-CN" altLang="en-US" dirty="0" smtClean="0"/>
            </a:br>
            <a:r>
              <a:rPr lang="zh-CN" altLang="en-US" dirty="0" smtClean="0"/>
              <a:t/>
            </a:r>
            <a:br>
              <a:rPr lang="zh-CN" altLang="en-US" dirty="0" smtClean="0"/>
            </a:br>
            <a:r>
              <a:rPr lang="zh-CN" altLang="en-US" dirty="0" smtClean="0"/>
              <a:t>六</a:t>
            </a:r>
            <a:r>
              <a:rPr lang="en-US" altLang="zh-CN" dirty="0" smtClean="0"/>
              <a:t>.</a:t>
            </a:r>
            <a:r>
              <a:rPr lang="zh-CN" altLang="en-US" dirty="0" smtClean="0"/>
              <a:t>循环结构的程序设计</a:t>
            </a:r>
            <a:br>
              <a:rPr lang="zh-CN" altLang="en-US" dirty="0" smtClean="0"/>
            </a:br>
            <a:r>
              <a:rPr lang="zh-CN" altLang="en-US" dirty="0" smtClean="0"/>
              <a:t/>
            </a:r>
            <a:br>
              <a:rPr lang="zh-CN" altLang="en-US" dirty="0" smtClean="0"/>
            </a:br>
            <a:r>
              <a:rPr lang="en-US" altLang="zh-CN" dirty="0" smtClean="0"/>
              <a:t>1.</a:t>
            </a:r>
            <a:r>
              <a:rPr lang="zh-CN" altLang="en-US" dirty="0" smtClean="0"/>
              <a:t>循环的基本概念</a:t>
            </a:r>
            <a:br>
              <a:rPr lang="zh-CN" altLang="en-US" dirty="0" smtClean="0"/>
            </a:br>
            <a:r>
              <a:rPr lang="zh-CN" altLang="en-US" dirty="0" smtClean="0"/>
              <a:t>  </a:t>
            </a:r>
            <a:r>
              <a:rPr lang="en-US" altLang="zh-CN" dirty="0" smtClean="0"/>
              <a:t>a:</a:t>
            </a:r>
            <a:r>
              <a:rPr lang="zh-CN" altLang="en-US" dirty="0" smtClean="0"/>
              <a:t>当型循环：先判断 后循环 </a:t>
            </a:r>
            <a:br>
              <a:rPr lang="zh-CN" altLang="en-US" dirty="0" smtClean="0"/>
            </a:br>
            <a:r>
              <a:rPr lang="zh-CN" altLang="en-US" dirty="0" smtClean="0"/>
              <a:t>   </a:t>
            </a:r>
            <a:r>
              <a:rPr lang="en-US" altLang="zh-CN" dirty="0" smtClean="0"/>
              <a:t>b</a:t>
            </a:r>
            <a:r>
              <a:rPr lang="zh-CN" altLang="en-US" dirty="0" smtClean="0"/>
              <a:t>：直到型循环： 先循环  后判断。</a:t>
            </a:r>
            <a:br>
              <a:rPr lang="zh-CN" altLang="en-US" dirty="0" smtClean="0"/>
            </a:br>
            <a:r>
              <a:rPr lang="en-US" altLang="zh-CN" dirty="0" smtClean="0"/>
              <a:t>2.</a:t>
            </a:r>
            <a:r>
              <a:rPr lang="zh-CN" altLang="en-US" dirty="0" smtClean="0"/>
              <a:t>用</a:t>
            </a:r>
            <a:r>
              <a:rPr lang="en-US" altLang="zh-CN" dirty="0" smtClean="0"/>
              <a:t>while</a:t>
            </a:r>
            <a:r>
              <a:rPr lang="zh-CN" altLang="en-US" dirty="0" smtClean="0"/>
              <a:t>语句设计循环结构程序</a:t>
            </a:r>
            <a:r>
              <a:rPr lang="en-US" altLang="zh-CN" dirty="0" smtClean="0"/>
              <a:t>——</a:t>
            </a:r>
            <a:r>
              <a:rPr lang="zh-CN" altLang="en-US" dirty="0" smtClean="0"/>
              <a:t>当型循环。</a:t>
            </a:r>
            <a:br>
              <a:rPr lang="zh-CN" altLang="en-US" dirty="0" smtClean="0"/>
            </a:br>
            <a:r>
              <a:rPr lang="zh-CN" altLang="en-US" dirty="0" smtClean="0"/>
              <a:t>  </a:t>
            </a:r>
            <a:r>
              <a:rPr lang="en-US" altLang="zh-CN" dirty="0" smtClean="0"/>
              <a:t>while(</a:t>
            </a:r>
            <a:r>
              <a:rPr lang="zh-CN" altLang="en-US" dirty="0" smtClean="0"/>
              <a:t>表达式</a:t>
            </a:r>
            <a:r>
              <a:rPr lang="en-US" altLang="zh-CN" dirty="0" smtClean="0"/>
              <a:t>){</a:t>
            </a:r>
            <a:r>
              <a:rPr lang="zh-CN" altLang="en-US" dirty="0" smtClean="0"/>
              <a:t/>
            </a:r>
            <a:br>
              <a:rPr lang="zh-CN" altLang="en-US" dirty="0" smtClean="0"/>
            </a:br>
            <a:r>
              <a:rPr lang="zh-CN" altLang="en-US" dirty="0" smtClean="0"/>
              <a:t>     循环体语句</a:t>
            </a:r>
            <a:br>
              <a:rPr lang="zh-CN" altLang="en-US" dirty="0" smtClean="0"/>
            </a:br>
            <a:r>
              <a:rPr lang="zh-CN" altLang="en-US" dirty="0" smtClean="0"/>
              <a:t>  </a:t>
            </a:r>
            <a:r>
              <a:rPr lang="en-US" altLang="zh-CN" dirty="0" smtClean="0"/>
              <a:t>}</a:t>
            </a:r>
            <a:r>
              <a:rPr lang="zh-CN" altLang="en-US" dirty="0" smtClean="0"/>
              <a:t/>
            </a:r>
            <a:br>
              <a:rPr lang="zh-CN" altLang="en-US" dirty="0" smtClean="0"/>
            </a:br>
            <a:r>
              <a:rPr lang="en-US" altLang="zh-CN" dirty="0" smtClean="0"/>
              <a:t>3.</a:t>
            </a:r>
            <a:r>
              <a:rPr lang="zh-CN" altLang="en-US" dirty="0" smtClean="0"/>
              <a:t>用</a:t>
            </a:r>
            <a:r>
              <a:rPr lang="en-US" altLang="zh-CN" dirty="0" smtClean="0"/>
              <a:t>do-while</a:t>
            </a:r>
            <a:r>
              <a:rPr lang="zh-CN" altLang="en-US" dirty="0" smtClean="0"/>
              <a:t>语句设计循环结构程序（循环体至少执行一次）</a:t>
            </a:r>
            <a:r>
              <a:rPr lang="en-US" altLang="zh-CN" dirty="0" smtClean="0"/>
              <a:t>——</a:t>
            </a:r>
            <a:r>
              <a:rPr lang="zh-CN" altLang="en-US" dirty="0" smtClean="0"/>
              <a:t>直到型循环。</a:t>
            </a:r>
            <a:br>
              <a:rPr lang="zh-CN" altLang="en-US" dirty="0" smtClean="0"/>
            </a:br>
            <a:r>
              <a:rPr lang="zh-CN" altLang="en-US" dirty="0" smtClean="0"/>
              <a:t>  </a:t>
            </a:r>
            <a:r>
              <a:rPr lang="en-US" altLang="zh-CN" dirty="0" smtClean="0"/>
              <a:t>do{</a:t>
            </a:r>
            <a:r>
              <a:rPr lang="zh-CN" altLang="en-US" dirty="0" smtClean="0"/>
              <a:t/>
            </a:r>
            <a:br>
              <a:rPr lang="zh-CN" altLang="en-US" dirty="0" smtClean="0"/>
            </a:br>
            <a:r>
              <a:rPr lang="zh-CN" altLang="en-US" dirty="0" smtClean="0"/>
              <a:t>  循环体语句</a:t>
            </a:r>
            <a:br>
              <a:rPr lang="zh-CN" altLang="en-US" dirty="0" smtClean="0"/>
            </a:br>
            <a:r>
              <a:rPr lang="zh-CN" altLang="en-US" dirty="0" smtClean="0"/>
              <a:t>   </a:t>
            </a:r>
            <a:r>
              <a:rPr lang="en-US" altLang="zh-CN" dirty="0" smtClean="0"/>
              <a:t>}while</a:t>
            </a:r>
            <a:r>
              <a:rPr lang="zh-CN" altLang="en-US" dirty="0" smtClean="0"/>
              <a:t>（表达式）；</a:t>
            </a:r>
            <a:br>
              <a:rPr lang="zh-CN" altLang="en-US" dirty="0" smtClean="0"/>
            </a:br>
            <a:r>
              <a:rPr lang="en-US" altLang="zh-CN" dirty="0" smtClean="0"/>
              <a:t>4.</a:t>
            </a:r>
            <a:r>
              <a:rPr lang="zh-CN" altLang="en-US" dirty="0" smtClean="0"/>
              <a:t>用</a:t>
            </a:r>
            <a:r>
              <a:rPr lang="en-US" altLang="zh-CN" dirty="0" smtClean="0"/>
              <a:t>for</a:t>
            </a:r>
            <a:r>
              <a:rPr lang="zh-CN" altLang="en-US" dirty="0" smtClean="0"/>
              <a:t>语句设计循环结构程序</a:t>
            </a:r>
            <a:r>
              <a:rPr lang="en-US" altLang="zh-CN" dirty="0" smtClean="0"/>
              <a:t>——</a:t>
            </a:r>
            <a:r>
              <a:rPr lang="zh-CN" altLang="en-US" dirty="0" smtClean="0"/>
              <a:t>当型循环</a:t>
            </a:r>
            <a:r>
              <a:rPr lang="en-US" altLang="zh-CN" dirty="0" smtClean="0"/>
              <a:t>——</a:t>
            </a:r>
            <a:r>
              <a:rPr lang="zh-CN" altLang="en-US" dirty="0" smtClean="0"/>
              <a:t>多用于循环次数明确的问题。</a:t>
            </a:r>
            <a:br>
              <a:rPr lang="zh-CN" altLang="en-US" dirty="0" smtClean="0"/>
            </a:br>
            <a:r>
              <a:rPr lang="zh-CN" altLang="en-US" dirty="0" smtClean="0"/>
              <a:t>  </a:t>
            </a:r>
            <a:r>
              <a:rPr lang="en-US" altLang="zh-CN" dirty="0" smtClean="0"/>
              <a:t>for</a:t>
            </a:r>
            <a:r>
              <a:rPr lang="zh-CN" altLang="en-US" dirty="0" smtClean="0"/>
              <a:t>（表达式</a:t>
            </a:r>
            <a:r>
              <a:rPr lang="en-US" altLang="zh-CN" dirty="0" smtClean="0"/>
              <a:t>1</a:t>
            </a:r>
            <a:r>
              <a:rPr lang="zh-CN" altLang="en-US" dirty="0" smtClean="0"/>
              <a:t>；表达式</a:t>
            </a:r>
            <a:r>
              <a:rPr lang="en-US" altLang="zh-CN" dirty="0" smtClean="0"/>
              <a:t>2</a:t>
            </a:r>
            <a:r>
              <a:rPr lang="zh-CN" altLang="en-US" dirty="0" smtClean="0"/>
              <a:t>；表达式</a:t>
            </a:r>
            <a:r>
              <a:rPr lang="en-US" altLang="zh-CN" dirty="0" smtClean="0"/>
              <a:t>3</a:t>
            </a:r>
            <a:r>
              <a:rPr lang="zh-CN" altLang="en-US" dirty="0" smtClean="0"/>
              <a:t>）</a:t>
            </a:r>
            <a:r>
              <a:rPr lang="en-US" altLang="zh-CN" dirty="0" smtClean="0"/>
              <a:t>{</a:t>
            </a:r>
            <a:r>
              <a:rPr lang="zh-CN" altLang="en-US" dirty="0" smtClean="0"/>
              <a:t/>
            </a:r>
            <a:br>
              <a:rPr lang="zh-CN" altLang="en-US" dirty="0" smtClean="0"/>
            </a:br>
            <a:r>
              <a:rPr lang="zh-CN" altLang="en-US" dirty="0" smtClean="0"/>
              <a:t>             循环体语句</a:t>
            </a:r>
            <a:br>
              <a:rPr lang="zh-CN" altLang="en-US" dirty="0" smtClean="0"/>
            </a:br>
            <a:r>
              <a:rPr lang="zh-CN" altLang="en-US" dirty="0" smtClean="0"/>
              <a:t/>
            </a:r>
            <a:br>
              <a:rPr lang="zh-CN" altLang="en-US" dirty="0" smtClean="0"/>
            </a:br>
            <a:r>
              <a:rPr lang="zh-CN" altLang="en-US" dirty="0" smtClean="0"/>
              <a:t>   </a:t>
            </a:r>
            <a:r>
              <a:rPr lang="en-US" altLang="zh-CN" dirty="0" smtClean="0"/>
              <a:t>}</a:t>
            </a:r>
            <a:r>
              <a:rPr lang="zh-CN" altLang="en-US" dirty="0" smtClean="0"/>
              <a:t/>
            </a:r>
            <a:br>
              <a:rPr lang="zh-CN" altLang="en-US" dirty="0" smtClean="0"/>
            </a:br>
            <a:r>
              <a:rPr lang="zh-CN" altLang="en-US" dirty="0" smtClean="0"/>
              <a:t>表达式</a:t>
            </a:r>
            <a:r>
              <a:rPr lang="en-US" altLang="zh-CN" dirty="0" smtClean="0"/>
              <a:t>1</a:t>
            </a:r>
            <a:r>
              <a:rPr lang="zh-CN" altLang="en-US" dirty="0" smtClean="0"/>
              <a:t>：通常为循环变量赋初值；</a:t>
            </a:r>
            <a:br>
              <a:rPr lang="zh-CN" altLang="en-US" dirty="0" smtClean="0"/>
            </a:br>
            <a:r>
              <a:rPr lang="zh-CN" altLang="en-US" dirty="0" smtClean="0"/>
              <a:t>表达式</a:t>
            </a:r>
            <a:r>
              <a:rPr lang="en-US" altLang="zh-CN" dirty="0" smtClean="0"/>
              <a:t>2</a:t>
            </a:r>
            <a:r>
              <a:rPr lang="zh-CN" altLang="en-US" dirty="0" smtClean="0"/>
              <a:t>：控制循环体；</a:t>
            </a:r>
            <a:br>
              <a:rPr lang="zh-CN" altLang="en-US" dirty="0" smtClean="0"/>
            </a:br>
            <a:r>
              <a:rPr lang="zh-CN" altLang="en-US" dirty="0" smtClean="0"/>
              <a:t>表达式</a:t>
            </a:r>
            <a:r>
              <a:rPr lang="en-US" altLang="zh-CN" dirty="0" smtClean="0"/>
              <a:t>3</a:t>
            </a:r>
            <a:r>
              <a:rPr lang="zh-CN" altLang="en-US" dirty="0" smtClean="0"/>
              <a:t>：改变循环变量的值；</a:t>
            </a:r>
            <a:br>
              <a:rPr lang="zh-CN" altLang="en-US" dirty="0" smtClean="0"/>
            </a:br>
            <a:r>
              <a:rPr lang="en-US" altLang="zh-CN" dirty="0" smtClean="0"/>
              <a:t>5.continue </a:t>
            </a:r>
            <a:r>
              <a:rPr lang="zh-CN" altLang="en-US" dirty="0" smtClean="0"/>
              <a:t>：结束本次循环并开始下一次的循环，只能出现在循环语句的循环体中。</a:t>
            </a:r>
            <a:br>
              <a:rPr lang="zh-CN" altLang="en-US" dirty="0" smtClean="0"/>
            </a:br>
            <a:r>
              <a:rPr lang="zh-CN" altLang="en-US" dirty="0" smtClean="0"/>
              <a:t/>
            </a:r>
            <a:br>
              <a:rPr lang="zh-CN" altLang="en-US" dirty="0" smtClean="0"/>
            </a:br>
            <a:r>
              <a:rPr lang="zh-CN" altLang="en-US" dirty="0" smtClean="0"/>
              <a:t/>
            </a:r>
            <a:br>
              <a:rPr lang="zh-CN" altLang="en-US" dirty="0" smtClean="0"/>
            </a:br>
            <a:r>
              <a:rPr lang="zh-CN" altLang="en-US" dirty="0" smtClean="0"/>
              <a:t>七</a:t>
            </a:r>
            <a:r>
              <a:rPr lang="en-US" altLang="zh-CN" dirty="0" smtClean="0"/>
              <a:t>.</a:t>
            </a:r>
            <a:r>
              <a:rPr lang="zh-CN" altLang="en-US" dirty="0" smtClean="0"/>
              <a:t>数组与字符串</a:t>
            </a:r>
            <a:br>
              <a:rPr lang="zh-CN" altLang="en-US" dirty="0" smtClean="0"/>
            </a:br>
            <a:r>
              <a:rPr lang="en-US" altLang="zh-CN" dirty="0" smtClean="0"/>
              <a:t>1.</a:t>
            </a:r>
            <a:r>
              <a:rPr lang="zh-CN" altLang="en-US" dirty="0" smtClean="0"/>
              <a:t>数组：按一定顺序排列，具有某种相同性质的同类型变量的集合。</a:t>
            </a:r>
            <a:br>
              <a:rPr lang="zh-CN" altLang="en-US" dirty="0" smtClean="0"/>
            </a:br>
            <a:r>
              <a:rPr lang="en-US" altLang="zh-CN" dirty="0" smtClean="0"/>
              <a:t>2.</a:t>
            </a:r>
            <a:r>
              <a:rPr lang="zh-CN" altLang="en-US" dirty="0" smtClean="0"/>
              <a:t>一维数组</a:t>
            </a:r>
            <a:br>
              <a:rPr lang="zh-CN" altLang="en-US" dirty="0" smtClean="0"/>
            </a:br>
            <a:r>
              <a:rPr lang="zh-CN" altLang="en-US" dirty="0" smtClean="0"/>
              <a:t>  形式 </a:t>
            </a:r>
            <a:r>
              <a:rPr lang="en-US" altLang="zh-CN" dirty="0" smtClean="0"/>
              <a:t>:</a:t>
            </a:r>
            <a:r>
              <a:rPr lang="zh-CN" altLang="en-US" dirty="0" smtClean="0"/>
              <a:t>数据类型 数组名</a:t>
            </a:r>
            <a:r>
              <a:rPr lang="en-US" altLang="zh-CN" dirty="0" smtClean="0"/>
              <a:t>[</a:t>
            </a:r>
            <a:r>
              <a:rPr lang="zh-CN" altLang="en-US" dirty="0" smtClean="0"/>
              <a:t>整型常量表达式</a:t>
            </a:r>
            <a:r>
              <a:rPr lang="en-US" altLang="zh-CN" dirty="0" smtClean="0"/>
              <a:t>];</a:t>
            </a:r>
            <a:r>
              <a:rPr lang="zh-CN" altLang="en-US" dirty="0" smtClean="0"/>
              <a:t/>
            </a:r>
            <a:br>
              <a:rPr lang="zh-CN" altLang="en-US" dirty="0" smtClean="0"/>
            </a:br>
            <a:r>
              <a:rPr lang="zh-CN" altLang="en-US" dirty="0" smtClean="0"/>
              <a:t>     数组元素的下标一律从</a:t>
            </a:r>
            <a:r>
              <a:rPr lang="en-US" altLang="zh-CN" dirty="0" smtClean="0"/>
              <a:t>0</a:t>
            </a:r>
            <a:r>
              <a:rPr lang="zh-CN" altLang="en-US" dirty="0" smtClean="0"/>
              <a:t>开始。</a:t>
            </a:r>
            <a:br>
              <a:rPr lang="zh-CN" altLang="en-US" dirty="0" smtClean="0"/>
            </a:br>
            <a:r>
              <a:rPr lang="zh-CN" altLang="en-US" dirty="0" smtClean="0"/>
              <a:t>  一维数组的引用。</a:t>
            </a:r>
            <a:br>
              <a:rPr lang="zh-CN" altLang="en-US" dirty="0" smtClean="0"/>
            </a:br>
            <a:r>
              <a:rPr lang="zh-CN" altLang="en-US" dirty="0" smtClean="0"/>
              <a:t>  一维数组的初始化</a:t>
            </a:r>
            <a:br>
              <a:rPr lang="zh-CN" altLang="en-US" dirty="0" smtClean="0"/>
            </a:br>
            <a:r>
              <a:rPr lang="zh-CN" altLang="en-US" dirty="0" smtClean="0"/>
              <a:t>    形式：数据类型 数组名</a:t>
            </a:r>
            <a:r>
              <a:rPr lang="en-US" altLang="zh-CN" dirty="0" smtClean="0"/>
              <a:t>[</a:t>
            </a:r>
            <a:r>
              <a:rPr lang="zh-CN" altLang="en-US" dirty="0" smtClean="0"/>
              <a:t>整型常量表达式</a:t>
            </a:r>
            <a:r>
              <a:rPr lang="en-US" altLang="zh-CN" dirty="0" smtClean="0"/>
              <a:t>]={</a:t>
            </a:r>
            <a:r>
              <a:rPr lang="zh-CN" altLang="en-US" dirty="0" smtClean="0"/>
              <a:t>初值</a:t>
            </a:r>
            <a:r>
              <a:rPr lang="en-US" altLang="zh-CN" dirty="0" smtClean="0"/>
              <a:t>1</a:t>
            </a:r>
            <a:r>
              <a:rPr lang="zh-CN" altLang="en-US" dirty="0" smtClean="0"/>
              <a:t>，初值</a:t>
            </a:r>
            <a:r>
              <a:rPr lang="en-US" altLang="zh-CN" dirty="0" smtClean="0"/>
              <a:t>2</a:t>
            </a:r>
            <a:r>
              <a:rPr lang="zh-CN" altLang="en-US" dirty="0" smtClean="0"/>
              <a:t>，</a:t>
            </a:r>
            <a:r>
              <a:rPr lang="en-US" altLang="zh-CN" dirty="0" smtClean="0"/>
              <a:t>...}; </a:t>
            </a:r>
            <a:r>
              <a:rPr lang="zh-CN" altLang="en-US" dirty="0" smtClean="0"/>
              <a:t/>
            </a:r>
            <a:br>
              <a:rPr lang="zh-CN" altLang="en-US" dirty="0" smtClean="0"/>
            </a:br>
            <a:r>
              <a:rPr lang="en-US" altLang="zh-CN" dirty="0" smtClean="0"/>
              <a:t>3.</a:t>
            </a:r>
            <a:r>
              <a:rPr lang="zh-CN" altLang="en-US" dirty="0" smtClean="0"/>
              <a:t>二维数组</a:t>
            </a:r>
            <a:br>
              <a:rPr lang="zh-CN" altLang="en-US" dirty="0" smtClean="0"/>
            </a:br>
            <a:r>
              <a:rPr lang="zh-CN" altLang="en-US" dirty="0" smtClean="0"/>
              <a:t>  形式：数据类型 数组名</a:t>
            </a:r>
            <a:r>
              <a:rPr lang="en-US" altLang="zh-CN" dirty="0" smtClean="0"/>
              <a:t>[</a:t>
            </a:r>
            <a:r>
              <a:rPr lang="zh-CN" altLang="en-US" dirty="0" smtClean="0"/>
              <a:t>整型常量表达式</a:t>
            </a:r>
            <a:r>
              <a:rPr lang="en-US" altLang="zh-CN" dirty="0" smtClean="0"/>
              <a:t>1][</a:t>
            </a:r>
            <a:r>
              <a:rPr lang="zh-CN" altLang="en-US" dirty="0" smtClean="0"/>
              <a:t>整型常量表达式</a:t>
            </a:r>
            <a:r>
              <a:rPr lang="en-US" altLang="zh-CN" dirty="0" smtClean="0"/>
              <a:t>2]</a:t>
            </a:r>
            <a:r>
              <a:rPr lang="zh-CN" altLang="en-US" dirty="0" smtClean="0"/>
              <a:t>；</a:t>
            </a:r>
            <a:br>
              <a:rPr lang="zh-CN" altLang="en-US" dirty="0" smtClean="0"/>
            </a:br>
            <a:r>
              <a:rPr lang="zh-CN" altLang="en-US" dirty="0" smtClean="0"/>
              <a:t>            表达式</a:t>
            </a:r>
            <a:r>
              <a:rPr lang="en-US" altLang="zh-CN" dirty="0" smtClean="0"/>
              <a:t>1</a:t>
            </a:r>
            <a:r>
              <a:rPr lang="zh-CN" altLang="en-US" dirty="0" smtClean="0"/>
              <a:t>：相当于</a:t>
            </a:r>
            <a:r>
              <a:rPr lang="en-US" altLang="zh-CN" dirty="0" smtClean="0"/>
              <a:t>x</a:t>
            </a:r>
            <a:r>
              <a:rPr lang="zh-CN" altLang="en-US" dirty="0" smtClean="0"/>
              <a:t>轴；  表达式</a:t>
            </a:r>
            <a:r>
              <a:rPr lang="en-US" altLang="zh-CN" dirty="0" smtClean="0"/>
              <a:t>2</a:t>
            </a:r>
            <a:r>
              <a:rPr lang="zh-CN" altLang="en-US" dirty="0" smtClean="0"/>
              <a:t>：相当于</a:t>
            </a:r>
            <a:r>
              <a:rPr lang="en-US" altLang="zh-CN" dirty="0" smtClean="0"/>
              <a:t>y</a:t>
            </a:r>
            <a:r>
              <a:rPr lang="zh-CN" altLang="en-US" dirty="0" smtClean="0"/>
              <a:t>轴。</a:t>
            </a:r>
            <a:br>
              <a:rPr lang="zh-CN" altLang="en-US" dirty="0" smtClean="0"/>
            </a:br>
            <a:r>
              <a:rPr lang="zh-CN" altLang="en-US" dirty="0" smtClean="0"/>
              <a:t>   二维数组的引用。</a:t>
            </a:r>
            <a:br>
              <a:rPr lang="zh-CN" altLang="en-US" dirty="0" smtClean="0"/>
            </a:br>
            <a:r>
              <a:rPr lang="zh-CN" altLang="en-US" dirty="0" smtClean="0"/>
              <a:t>   二维数组的初始化</a:t>
            </a:r>
            <a:br>
              <a:rPr lang="zh-CN" altLang="en-US" dirty="0" smtClean="0"/>
            </a:br>
            <a:r>
              <a:rPr lang="zh-CN" altLang="en-US" dirty="0" smtClean="0"/>
              <a:t>    形式：数据类型 数组名</a:t>
            </a:r>
            <a:r>
              <a:rPr lang="en-US" altLang="zh-CN" dirty="0" smtClean="0"/>
              <a:t>[</a:t>
            </a:r>
            <a:r>
              <a:rPr lang="zh-CN" altLang="en-US" dirty="0" smtClean="0"/>
              <a:t>整型常量表达式</a:t>
            </a:r>
            <a:r>
              <a:rPr lang="en-US" altLang="zh-CN" dirty="0" smtClean="0"/>
              <a:t>1][</a:t>
            </a:r>
            <a:r>
              <a:rPr lang="zh-CN" altLang="en-US" dirty="0" smtClean="0"/>
              <a:t>整型常量表达式</a:t>
            </a:r>
            <a:r>
              <a:rPr lang="en-US" altLang="zh-CN" dirty="0" smtClean="0"/>
              <a:t>2]={</a:t>
            </a:r>
            <a:r>
              <a:rPr lang="zh-CN" altLang="en-US" dirty="0" smtClean="0"/>
              <a:t>初始值数据</a:t>
            </a:r>
            <a:r>
              <a:rPr lang="en-US" altLang="zh-CN" dirty="0" smtClean="0"/>
              <a:t>};</a:t>
            </a:r>
            <a:r>
              <a:rPr lang="zh-CN" altLang="en-US" dirty="0" smtClean="0"/>
              <a:t/>
            </a:r>
            <a:br>
              <a:rPr lang="zh-CN" altLang="en-US" dirty="0" smtClean="0"/>
            </a:br>
            <a:r>
              <a:rPr lang="en-US" altLang="zh-CN" dirty="0" smtClean="0"/>
              <a:t>4.</a:t>
            </a:r>
            <a:r>
              <a:rPr lang="zh-CN" altLang="en-US" dirty="0" smtClean="0"/>
              <a:t>字符数组与字符串</a:t>
            </a:r>
            <a:br>
              <a:rPr lang="zh-CN" altLang="en-US" dirty="0" smtClean="0"/>
            </a:br>
            <a:r>
              <a:rPr lang="zh-CN" altLang="en-US" dirty="0" smtClean="0"/>
              <a:t>  </a:t>
            </a:r>
            <a:r>
              <a:rPr lang="en-US" altLang="zh-CN" dirty="0" smtClean="0"/>
              <a:t>" </a:t>
            </a:r>
            <a:r>
              <a:rPr lang="en-US" altLang="zh-CN" dirty="0" err="1" smtClean="0"/>
              <a:t>chian</a:t>
            </a:r>
            <a:r>
              <a:rPr lang="en-US" altLang="zh-CN" dirty="0" smtClean="0"/>
              <a:t>"(</a:t>
            </a:r>
            <a:r>
              <a:rPr lang="zh-CN" altLang="en-US" dirty="0" smtClean="0"/>
              <a:t>为字符串</a:t>
            </a:r>
            <a:r>
              <a:rPr lang="en-US" altLang="zh-CN" dirty="0" smtClean="0"/>
              <a:t>)</a:t>
            </a:r>
            <a:r>
              <a:rPr lang="zh-CN" altLang="en-US" dirty="0" smtClean="0"/>
              <a:t>；</a:t>
            </a:r>
            <a:r>
              <a:rPr lang="en-US" altLang="zh-CN" dirty="0" smtClean="0"/>
              <a:t>' '(</a:t>
            </a:r>
            <a:r>
              <a:rPr lang="zh-CN" altLang="en-US" dirty="0" smtClean="0"/>
              <a:t>为字符</a:t>
            </a:r>
            <a:r>
              <a:rPr lang="en-US" altLang="zh-CN" dirty="0" smtClean="0"/>
              <a:t>)</a:t>
            </a:r>
            <a:r>
              <a:rPr lang="zh-CN" altLang="en-US" dirty="0" smtClean="0"/>
              <a:t/>
            </a:r>
            <a:br>
              <a:rPr lang="zh-CN" altLang="en-US" dirty="0" smtClean="0"/>
            </a:br>
            <a:r>
              <a:rPr lang="zh-CN" altLang="en-US" dirty="0" smtClean="0"/>
              <a:t/>
            </a:r>
            <a:br>
              <a:rPr lang="zh-CN" altLang="en-US" dirty="0" smtClean="0"/>
            </a:br>
            <a:r>
              <a:rPr lang="zh-CN" altLang="en-US" dirty="0" smtClean="0"/>
              <a:t>八</a:t>
            </a:r>
            <a:r>
              <a:rPr lang="en-US" altLang="zh-CN" dirty="0" smtClean="0"/>
              <a:t>.</a:t>
            </a:r>
            <a:r>
              <a:rPr lang="zh-CN" altLang="en-US" dirty="0" smtClean="0"/>
              <a:t>复杂数据类型</a:t>
            </a:r>
            <a:br>
              <a:rPr lang="zh-CN" altLang="en-US" dirty="0" smtClean="0"/>
            </a:br>
            <a:r>
              <a:rPr lang="zh-CN" altLang="en-US" dirty="0" smtClean="0"/>
              <a:t>  结构类型：</a:t>
            </a:r>
            <a:br>
              <a:rPr lang="zh-CN" altLang="en-US" dirty="0" smtClean="0"/>
            </a:br>
            <a:r>
              <a:rPr lang="zh-CN" altLang="en-US" dirty="0" smtClean="0"/>
              <a:t>  结构体类型的声明：</a:t>
            </a:r>
            <a:br>
              <a:rPr lang="zh-CN" altLang="en-US" dirty="0" smtClean="0"/>
            </a:br>
            <a:r>
              <a:rPr lang="zh-CN" altLang="en-US" dirty="0" smtClean="0"/>
              <a:t>  </a:t>
            </a:r>
            <a:r>
              <a:rPr lang="en-US" altLang="zh-CN" dirty="0" err="1" smtClean="0"/>
              <a:t>struct</a:t>
            </a:r>
            <a:r>
              <a:rPr lang="en-US" altLang="zh-CN" dirty="0" smtClean="0"/>
              <a:t>   </a:t>
            </a:r>
            <a:r>
              <a:rPr lang="zh-CN" altLang="en-US" dirty="0" smtClean="0"/>
              <a:t>结构名</a:t>
            </a:r>
            <a:r>
              <a:rPr lang="en-US" altLang="zh-CN" dirty="0" smtClean="0"/>
              <a:t>{</a:t>
            </a:r>
            <a:r>
              <a:rPr lang="zh-CN" altLang="en-US" dirty="0" smtClean="0"/>
              <a:t/>
            </a:r>
            <a:br>
              <a:rPr lang="zh-CN" altLang="en-US" dirty="0" smtClean="0"/>
            </a:br>
            <a:r>
              <a:rPr lang="zh-CN" altLang="en-US" dirty="0" smtClean="0"/>
              <a:t>     数据类型</a:t>
            </a:r>
            <a:r>
              <a:rPr lang="en-US" altLang="zh-CN" dirty="0" smtClean="0"/>
              <a:t>1   </a:t>
            </a:r>
            <a:r>
              <a:rPr lang="zh-CN" altLang="en-US" dirty="0" smtClean="0"/>
              <a:t>成员名</a:t>
            </a:r>
            <a:r>
              <a:rPr lang="en-US" altLang="zh-CN" dirty="0" smtClean="0"/>
              <a:t>1</a:t>
            </a:r>
            <a:r>
              <a:rPr lang="zh-CN" altLang="en-US" dirty="0" smtClean="0"/>
              <a:t>；</a:t>
            </a:r>
            <a:br>
              <a:rPr lang="zh-CN" altLang="en-US" dirty="0" smtClean="0"/>
            </a:br>
            <a:r>
              <a:rPr lang="zh-CN" altLang="en-US" dirty="0" smtClean="0"/>
              <a:t>   数据类型</a:t>
            </a:r>
            <a:r>
              <a:rPr lang="en-US" altLang="zh-CN" dirty="0" smtClean="0"/>
              <a:t>2    </a:t>
            </a:r>
            <a:r>
              <a:rPr lang="zh-CN" altLang="en-US" dirty="0" smtClean="0"/>
              <a:t>成员名</a:t>
            </a:r>
            <a:r>
              <a:rPr lang="en-US" altLang="zh-CN" dirty="0" smtClean="0"/>
              <a:t>2</a:t>
            </a:r>
            <a:r>
              <a:rPr lang="zh-CN" altLang="en-US" dirty="0" smtClean="0"/>
              <a:t>；</a:t>
            </a:r>
            <a:br>
              <a:rPr lang="zh-CN" altLang="en-US" dirty="0" smtClean="0"/>
            </a:br>
            <a:r>
              <a:rPr lang="zh-CN" altLang="en-US" dirty="0" smtClean="0"/>
              <a:t>     </a:t>
            </a:r>
            <a:r>
              <a:rPr lang="en-US" altLang="zh-CN" dirty="0" smtClean="0"/>
              <a:t>................</a:t>
            </a:r>
            <a:r>
              <a:rPr lang="zh-CN" altLang="en-US" dirty="0" smtClean="0"/>
              <a:t/>
            </a:r>
            <a:br>
              <a:rPr lang="zh-CN" altLang="en-US" dirty="0" smtClean="0"/>
            </a:br>
            <a:r>
              <a:rPr lang="zh-CN" altLang="en-US" dirty="0" smtClean="0"/>
              <a:t>    数据类型</a:t>
            </a:r>
            <a:r>
              <a:rPr lang="en-US" altLang="zh-CN" dirty="0" smtClean="0"/>
              <a:t>n   </a:t>
            </a:r>
            <a:r>
              <a:rPr lang="zh-CN" altLang="en-US" dirty="0" smtClean="0"/>
              <a:t>成员名</a:t>
            </a:r>
            <a:r>
              <a:rPr lang="en-US" altLang="zh-CN" dirty="0" smtClean="0"/>
              <a:t>n</a:t>
            </a:r>
            <a:r>
              <a:rPr lang="zh-CN" altLang="en-US" dirty="0" smtClean="0"/>
              <a:t>；</a:t>
            </a:r>
            <a:br>
              <a:rPr lang="zh-CN" altLang="en-US" dirty="0" smtClean="0"/>
            </a:br>
            <a:r>
              <a:rPr lang="en-US" altLang="zh-CN" dirty="0" smtClean="0"/>
              <a:t>} </a:t>
            </a:r>
            <a:r>
              <a:rPr lang="zh-CN" altLang="en-US" dirty="0" smtClean="0"/>
              <a:t>；  （这里的分号是必须要的）</a:t>
            </a:r>
            <a:br>
              <a:rPr lang="zh-CN" altLang="en-US" dirty="0" smtClean="0"/>
            </a:br>
            <a:r>
              <a:rPr lang="zh-CN" altLang="en-US" dirty="0" smtClean="0"/>
              <a:t/>
            </a:r>
            <a:br>
              <a:rPr lang="zh-CN" altLang="en-US" dirty="0" smtClean="0"/>
            </a:br>
            <a:r>
              <a:rPr lang="zh-CN" altLang="en-US" dirty="0" smtClean="0"/>
              <a:t/>
            </a:r>
            <a:br>
              <a:rPr lang="zh-CN" altLang="en-US" dirty="0" smtClean="0"/>
            </a:br>
            <a:r>
              <a:rPr lang="zh-CN" altLang="en-US" dirty="0" smtClean="0"/>
              <a:t>九</a:t>
            </a:r>
            <a:r>
              <a:rPr lang="en-US" altLang="zh-CN" dirty="0" smtClean="0"/>
              <a:t>.</a:t>
            </a:r>
            <a:r>
              <a:rPr lang="zh-CN" altLang="en-US" dirty="0" smtClean="0"/>
              <a:t>模块化程序设计方法与函数</a:t>
            </a:r>
            <a:br>
              <a:rPr lang="zh-CN" altLang="en-US" dirty="0" smtClean="0"/>
            </a:br>
            <a:r>
              <a:rPr lang="zh-CN" altLang="en-US" dirty="0" smtClean="0"/>
              <a:t/>
            </a:r>
            <a:br>
              <a:rPr lang="zh-CN" altLang="en-US" dirty="0" smtClean="0"/>
            </a:br>
            <a:r>
              <a:rPr lang="zh-CN" altLang="en-US" dirty="0" smtClean="0"/>
              <a:t/>
            </a:r>
            <a:br>
              <a:rPr lang="zh-CN" altLang="en-US" dirty="0" smtClean="0"/>
            </a:br>
            <a:r>
              <a:rPr lang="en-US" altLang="zh-CN" dirty="0" smtClean="0"/>
              <a:t>1.</a:t>
            </a:r>
            <a:r>
              <a:rPr lang="zh-CN" altLang="en-US" dirty="0" smtClean="0"/>
              <a:t>函数的分类</a:t>
            </a:r>
            <a:br>
              <a:rPr lang="zh-CN" altLang="en-US" dirty="0" smtClean="0"/>
            </a:br>
            <a:r>
              <a:rPr lang="zh-CN" altLang="en-US" dirty="0" smtClean="0"/>
              <a:t>  在</a:t>
            </a:r>
            <a:r>
              <a:rPr lang="en-US" altLang="zh-CN" dirty="0" smtClean="0"/>
              <a:t>C</a:t>
            </a:r>
            <a:r>
              <a:rPr lang="zh-CN" altLang="en-US" dirty="0" smtClean="0"/>
              <a:t>语言中的函数分为两类，一类是系统提供的标准函数，又称为库函数。</a:t>
            </a:r>
            <a:br>
              <a:rPr lang="zh-CN" altLang="en-US" dirty="0" smtClean="0"/>
            </a:br>
            <a:r>
              <a:rPr lang="zh-CN" altLang="en-US" dirty="0" smtClean="0"/>
              <a:t>  标准函数由系统定义，在程序中可以直接调用。另一类是用户自己定义的函数。</a:t>
            </a:r>
            <a:br>
              <a:rPr lang="zh-CN" altLang="en-US" dirty="0" smtClean="0"/>
            </a:br>
            <a:r>
              <a:rPr lang="zh-CN" altLang="en-US" dirty="0" smtClean="0"/>
              <a:t/>
            </a:r>
            <a:br>
              <a:rPr lang="zh-CN" altLang="en-US" dirty="0" smtClean="0"/>
            </a:br>
            <a:r>
              <a:rPr lang="en-US" altLang="zh-CN" dirty="0" smtClean="0"/>
              <a:t>2. </a:t>
            </a:r>
            <a:r>
              <a:rPr lang="zh-CN" altLang="en-US" dirty="0" smtClean="0"/>
              <a:t>函数的一般格式：</a:t>
            </a:r>
            <a:br>
              <a:rPr lang="zh-CN" altLang="en-US" dirty="0" smtClean="0"/>
            </a:br>
            <a:r>
              <a:rPr lang="zh-CN" altLang="en-US" dirty="0" smtClean="0"/>
              <a:t>   函数类型 函数名称 （形式参数表）</a:t>
            </a:r>
            <a:r>
              <a:rPr lang="en-US" altLang="zh-CN" dirty="0" smtClean="0"/>
              <a:t>{</a:t>
            </a:r>
            <a:r>
              <a:rPr lang="zh-CN" altLang="en-US" dirty="0" smtClean="0"/>
              <a:t/>
            </a:r>
            <a:br>
              <a:rPr lang="zh-CN" altLang="en-US" dirty="0" smtClean="0"/>
            </a:br>
            <a:r>
              <a:rPr lang="zh-CN" altLang="en-US" dirty="0" smtClean="0"/>
              <a:t>     说明语句列表</a:t>
            </a:r>
            <a:br>
              <a:rPr lang="zh-CN" altLang="en-US" dirty="0" smtClean="0"/>
            </a:br>
            <a:r>
              <a:rPr lang="zh-CN" altLang="en-US" dirty="0" smtClean="0"/>
              <a:t>    可执行语句列表</a:t>
            </a:r>
            <a:br>
              <a:rPr lang="zh-CN" altLang="en-US" dirty="0" smtClean="0"/>
            </a:br>
            <a:r>
              <a:rPr lang="zh-CN" altLang="en-US" dirty="0" smtClean="0"/>
              <a:t>  </a:t>
            </a:r>
            <a:r>
              <a:rPr lang="en-US" altLang="zh-CN" dirty="0" smtClean="0"/>
              <a:t>}</a:t>
            </a:r>
            <a:r>
              <a:rPr lang="zh-CN" altLang="en-US" dirty="0" smtClean="0"/>
              <a:t/>
            </a:r>
            <a:br>
              <a:rPr lang="zh-CN" altLang="en-US" dirty="0" smtClean="0"/>
            </a:br>
            <a:r>
              <a:rPr lang="en-US" altLang="zh-CN" dirty="0" smtClean="0"/>
              <a:t>3.</a:t>
            </a:r>
            <a:r>
              <a:rPr lang="zh-CN" altLang="en-US" dirty="0" smtClean="0"/>
              <a:t>从函数的形式上看，函数分为两类：</a:t>
            </a:r>
            <a:br>
              <a:rPr lang="zh-CN" altLang="en-US" dirty="0" smtClean="0"/>
            </a:br>
            <a:r>
              <a:rPr lang="zh-CN" altLang="en-US" dirty="0" smtClean="0"/>
              <a:t/>
            </a:r>
            <a:br>
              <a:rPr lang="zh-CN" altLang="en-US" dirty="0" smtClean="0"/>
            </a:br>
            <a:r>
              <a:rPr lang="zh-CN" altLang="en-US" dirty="0" smtClean="0"/>
              <a:t>无参函数：在调用无参函数时，主调函数不将数据传递给被调用函数，无参函数可以带或不带返回值。</a:t>
            </a:r>
            <a:br>
              <a:rPr lang="zh-CN" altLang="en-US" dirty="0" smtClean="0"/>
            </a:br>
            <a:r>
              <a:rPr lang="zh-CN" altLang="en-US" dirty="0" smtClean="0"/>
              <a:t/>
            </a:r>
            <a:br>
              <a:rPr lang="zh-CN" altLang="en-US" dirty="0" smtClean="0"/>
            </a:br>
            <a:r>
              <a:rPr lang="zh-CN" altLang="en-US" dirty="0" smtClean="0"/>
              <a:t>有参函数：在调用函数时，在主调函数和被调函数之间有数据传输。</a:t>
            </a:r>
            <a:br>
              <a:rPr lang="zh-CN" altLang="en-US" dirty="0" smtClean="0"/>
            </a:br>
            <a:r>
              <a:rPr lang="zh-CN" altLang="en-US" dirty="0" smtClean="0"/>
              <a:t>         也就是说，主调函数可以将数据传递给被调函数使用，被调函数中的数据也可以带回供主调函数使用。</a:t>
            </a:r>
            <a:br>
              <a:rPr lang="zh-CN" altLang="en-US" dirty="0" smtClean="0"/>
            </a:br>
            <a:r>
              <a:rPr lang="zh-CN" altLang="en-US" dirty="0" smtClean="0"/>
              <a:t/>
            </a:r>
            <a:br>
              <a:rPr lang="zh-CN" altLang="en-US" dirty="0" smtClean="0"/>
            </a:br>
            <a:r>
              <a:rPr lang="zh-CN" altLang="en-US" dirty="0" smtClean="0"/>
              <a:t/>
            </a:r>
            <a:br>
              <a:rPr lang="zh-CN" altLang="en-US" dirty="0" smtClean="0"/>
            </a:br>
            <a:r>
              <a:rPr lang="zh-CN" altLang="en-US" dirty="0" smtClean="0"/>
              <a:t/>
            </a:r>
            <a:br>
              <a:rPr lang="zh-CN" altLang="en-US" dirty="0" smtClean="0"/>
            </a:br>
            <a:r>
              <a:rPr lang="en-US" altLang="zh-CN" dirty="0" smtClean="0"/>
              <a:t>4.</a:t>
            </a:r>
            <a:r>
              <a:rPr lang="zh-CN" altLang="en-US" dirty="0" smtClean="0"/>
              <a:t>函数的返回值由</a:t>
            </a:r>
            <a:r>
              <a:rPr lang="en-US" altLang="zh-CN" dirty="0" smtClean="0"/>
              <a:t>return</a:t>
            </a:r>
            <a:r>
              <a:rPr lang="zh-CN" altLang="en-US" dirty="0" smtClean="0"/>
              <a:t>语句来执行： </a:t>
            </a:r>
            <a:r>
              <a:rPr lang="en-US" altLang="zh-CN" dirty="0" smtClean="0"/>
              <a:t>return </a:t>
            </a:r>
            <a:r>
              <a:rPr lang="zh-CN" altLang="en-US" dirty="0" smtClean="0"/>
              <a:t>表达式；</a:t>
            </a:r>
            <a:br>
              <a:rPr lang="zh-CN" altLang="en-US" dirty="0" smtClean="0"/>
            </a:br>
            <a:r>
              <a:rPr lang="en-US" altLang="zh-CN" dirty="0" smtClean="0"/>
              <a:t>5.</a:t>
            </a:r>
            <a:r>
              <a:rPr lang="zh-CN" altLang="en-US" dirty="0" smtClean="0"/>
              <a:t>函数的调用：一般调用 嵌套调用  递归调用</a:t>
            </a:r>
            <a:br>
              <a:rPr lang="zh-CN" altLang="en-US" dirty="0" smtClean="0"/>
            </a:b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85725" y="52388"/>
            <a:ext cx="8972550" cy="6753225"/>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995363" y="581025"/>
            <a:ext cx="7153275" cy="569595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476375" y="0"/>
            <a:ext cx="6191250" cy="702945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00013" y="1509713"/>
            <a:ext cx="8943975" cy="3838575"/>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981200" y="0"/>
            <a:ext cx="5181600" cy="8105775"/>
          </a:xfrm>
          <a:prstGeom prst="rect">
            <a:avLst/>
          </a:prstGeom>
          <a:noFill/>
          <a:ln w="9525">
            <a:noFill/>
            <a:miter lim="800000"/>
            <a:headEnd/>
            <a:tailEnd/>
          </a:ln>
          <a:effectLst/>
        </p:spPr>
      </p:pic>
      <p:sp>
        <p:nvSpPr>
          <p:cNvPr id="3" name="TextBox 2"/>
          <p:cNvSpPr txBox="1"/>
          <p:nvPr/>
        </p:nvSpPr>
        <p:spPr>
          <a:xfrm>
            <a:off x="214282" y="1714488"/>
            <a:ext cx="1357322" cy="369332"/>
          </a:xfrm>
          <a:prstGeom prst="rect">
            <a:avLst/>
          </a:prstGeom>
          <a:noFill/>
        </p:spPr>
        <p:txBody>
          <a:bodyPr wrap="square" rtlCol="0">
            <a:spAutoFit/>
          </a:bodyPr>
          <a:lstStyle/>
          <a:p>
            <a:r>
              <a:rPr lang="en-US" altLang="zh-CN" dirty="0" smtClean="0"/>
              <a:t>SQL</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209550" y="0"/>
            <a:ext cx="8724900" cy="733425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0" y="0"/>
            <a:ext cx="3714750" cy="3695700"/>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3786182" y="1928802"/>
            <a:ext cx="5686425" cy="472440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1833563" y="147638"/>
            <a:ext cx="5476875" cy="6562725"/>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1200150" y="390525"/>
            <a:ext cx="6743700" cy="607695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171450" y="1323975"/>
            <a:ext cx="8801100" cy="421005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a:stretch>
            <a:fillRect/>
          </a:stretch>
        </p:blipFill>
        <p:spPr bwMode="auto">
          <a:xfrm>
            <a:off x="185738" y="1609725"/>
            <a:ext cx="8772525" cy="363855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srcRect/>
          <a:stretch>
            <a:fillRect/>
          </a:stretch>
        </p:blipFill>
        <p:spPr bwMode="auto">
          <a:xfrm>
            <a:off x="142875" y="419100"/>
            <a:ext cx="8858250" cy="601980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srcRect/>
          <a:stretch>
            <a:fillRect/>
          </a:stretch>
        </p:blipFill>
        <p:spPr bwMode="auto">
          <a:xfrm>
            <a:off x="0" y="0"/>
            <a:ext cx="9029700" cy="3152775"/>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srcRect/>
          <a:stretch>
            <a:fillRect/>
          </a:stretch>
        </p:blipFill>
        <p:spPr bwMode="auto">
          <a:xfrm>
            <a:off x="352425" y="0"/>
            <a:ext cx="8439150" cy="73152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004888" y="0"/>
            <a:ext cx="7134225" cy="7953375"/>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srcRect/>
          <a:stretch>
            <a:fillRect/>
          </a:stretch>
        </p:blipFill>
        <p:spPr bwMode="auto">
          <a:xfrm>
            <a:off x="1662113" y="885825"/>
            <a:ext cx="5819775" cy="5086350"/>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srcRect/>
          <a:stretch>
            <a:fillRect/>
          </a:stretch>
        </p:blipFill>
        <p:spPr bwMode="auto">
          <a:xfrm>
            <a:off x="1347788" y="171450"/>
            <a:ext cx="6448425" cy="6515100"/>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srcRect/>
          <a:stretch>
            <a:fillRect/>
          </a:stretch>
        </p:blipFill>
        <p:spPr bwMode="auto">
          <a:xfrm>
            <a:off x="100013" y="1781175"/>
            <a:ext cx="8943975" cy="3295650"/>
          </a:xfrm>
          <a:prstGeom prst="rect">
            <a:avLst/>
          </a:prstGeom>
          <a:noFill/>
          <a:ln w="9525">
            <a:noFill/>
            <a:miter lim="800000"/>
            <a:headEnd/>
            <a:tailEnd/>
          </a:ln>
          <a:effectLst/>
        </p:spPr>
      </p:pic>
      <p:sp>
        <p:nvSpPr>
          <p:cNvPr id="3" name="TextBox 2"/>
          <p:cNvSpPr txBox="1"/>
          <p:nvPr/>
        </p:nvSpPr>
        <p:spPr>
          <a:xfrm>
            <a:off x="1643042" y="500042"/>
            <a:ext cx="4929222" cy="369332"/>
          </a:xfrm>
          <a:prstGeom prst="rect">
            <a:avLst/>
          </a:prstGeom>
          <a:noFill/>
        </p:spPr>
        <p:txBody>
          <a:bodyPr wrap="square" rtlCol="0">
            <a:spAutoFit/>
          </a:bodyPr>
          <a:lstStyle/>
          <a:p>
            <a:r>
              <a:rPr lang="en-US" altLang="zh-CN" dirty="0" smtClean="0"/>
              <a:t>JAVA</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86000" y="-68913881"/>
            <a:ext cx="4572000" cy="144685762"/>
          </a:xfrm>
          <a:prstGeom prst="rect">
            <a:avLst/>
          </a:prstGeom>
        </p:spPr>
        <p:txBody>
          <a:bodyPr>
            <a:spAutoFit/>
          </a:bodyPr>
          <a:lstStyle/>
          <a:p>
            <a:r>
              <a:rPr lang="en-US" altLang="zh-CN" b="1" dirty="0" smtClean="0">
                <a:hlinkClick r:id="rId2"/>
              </a:rPr>
              <a:t>JAVA </a:t>
            </a:r>
            <a:r>
              <a:rPr lang="zh-CN" altLang="en-US" b="1" dirty="0" smtClean="0">
                <a:hlinkClick r:id="rId2"/>
              </a:rPr>
              <a:t>关键字及其作用解释</a:t>
            </a:r>
            <a:endParaRPr lang="zh-CN" altLang="en-US" b="1" dirty="0" smtClean="0"/>
          </a:p>
          <a:p>
            <a:r>
              <a:rPr lang="en-US" altLang="zh-CN" b="1" dirty="0" smtClean="0"/>
              <a:t>1. </a:t>
            </a:r>
            <a:r>
              <a:rPr lang="zh-CN" altLang="en-US" b="1" dirty="0" smtClean="0"/>
              <a:t>访问控制</a:t>
            </a:r>
          </a:p>
          <a:p>
            <a:r>
              <a:rPr lang="en-US" altLang="zh-CN" b="1" dirty="0" smtClean="0"/>
              <a:t>1) private </a:t>
            </a:r>
            <a:r>
              <a:rPr lang="zh-CN" altLang="en-US" b="1" dirty="0" smtClean="0"/>
              <a:t>私有的</a:t>
            </a:r>
          </a:p>
          <a:p>
            <a:r>
              <a:rPr lang="en-US" altLang="zh-CN" dirty="0" smtClean="0"/>
              <a:t>private </a:t>
            </a:r>
            <a:r>
              <a:rPr lang="zh-CN" altLang="en-US" dirty="0" smtClean="0"/>
              <a:t>关键字是访问控制修饰符，可以应用于类、方法或字段（在类中声明的变量）。 只能在声明 </a:t>
            </a:r>
            <a:r>
              <a:rPr lang="en-US" altLang="zh-CN" dirty="0" smtClean="0"/>
              <a:t>private</a:t>
            </a:r>
            <a:r>
              <a:rPr lang="zh-CN" altLang="en-US" dirty="0" smtClean="0"/>
              <a:t>（内部）类、方法或字段的类中引用这些类、方法或字段。在类的外部或者对于子类而言，它们是不可见的。 所有类成员的默认访问范围都是 </a:t>
            </a:r>
            <a:r>
              <a:rPr lang="en-US" altLang="zh-CN" dirty="0" smtClean="0"/>
              <a:t>package </a:t>
            </a:r>
            <a:r>
              <a:rPr lang="zh-CN" altLang="en-US" dirty="0" smtClean="0"/>
              <a:t>访问，也就是说，除非存在特定的访问控制修饰符，否则，可以从同一个包中的任何类访问类成员。</a:t>
            </a:r>
          </a:p>
          <a:p>
            <a:r>
              <a:rPr lang="zh-CN" altLang="en-US" dirty="0" smtClean="0"/>
              <a:t> </a:t>
            </a:r>
          </a:p>
          <a:p>
            <a:r>
              <a:rPr lang="en-US" altLang="zh-CN" b="1" dirty="0" smtClean="0"/>
              <a:t>2) protected </a:t>
            </a:r>
            <a:r>
              <a:rPr lang="zh-CN" altLang="en-US" b="1" dirty="0" smtClean="0"/>
              <a:t>受保护的</a:t>
            </a:r>
          </a:p>
          <a:p>
            <a:r>
              <a:rPr lang="en-US" altLang="zh-CN" dirty="0" smtClean="0"/>
              <a:t>protected </a:t>
            </a:r>
            <a:r>
              <a:rPr lang="zh-CN" altLang="en-US" dirty="0" smtClean="0"/>
              <a:t>关键字是可以应用于类、方法或字段（在类中声明的变量）的访问控制修饰符。可以在声明 </a:t>
            </a:r>
            <a:r>
              <a:rPr lang="en-US" altLang="zh-CN" dirty="0" smtClean="0"/>
              <a:t>protected </a:t>
            </a:r>
            <a:r>
              <a:rPr lang="zh-CN" altLang="en-US" dirty="0" smtClean="0"/>
              <a:t>类、方法或字段的类、同一个包中的其他任何类以及任何子类（无论子类是在哪个包中声明的）中引用这些类、方法或字段。所有类成员的默认访问范围都是 </a:t>
            </a:r>
            <a:r>
              <a:rPr lang="en-US" altLang="zh-CN" dirty="0" smtClean="0"/>
              <a:t>package </a:t>
            </a:r>
            <a:r>
              <a:rPr lang="zh-CN" altLang="en-US" dirty="0" smtClean="0"/>
              <a:t>访问，也就是说，除非存在特定的访问控制修饰符，否则，可以从同一个包中的任何类访问类成员。</a:t>
            </a:r>
          </a:p>
          <a:p>
            <a:r>
              <a:rPr lang="zh-CN" altLang="en-US" dirty="0" smtClean="0"/>
              <a:t> </a:t>
            </a:r>
          </a:p>
          <a:p>
            <a:r>
              <a:rPr lang="en-US" altLang="zh-CN" b="1" dirty="0" smtClean="0"/>
              <a:t>3) public </a:t>
            </a:r>
            <a:r>
              <a:rPr lang="zh-CN" altLang="en-US" b="1" dirty="0" smtClean="0"/>
              <a:t>公共的</a:t>
            </a:r>
          </a:p>
          <a:p>
            <a:r>
              <a:rPr lang="en-US" altLang="zh-CN" dirty="0" smtClean="0"/>
              <a:t>public </a:t>
            </a:r>
            <a:r>
              <a:rPr lang="zh-CN" altLang="en-US" dirty="0" smtClean="0"/>
              <a:t>关键字是可以应用于类、方法或字段（在类中声明的变量）的访问控制修饰符。 可能只会在其他任何类或包中引用 </a:t>
            </a:r>
            <a:r>
              <a:rPr lang="en-US" altLang="zh-CN" dirty="0" smtClean="0"/>
              <a:t>public </a:t>
            </a:r>
            <a:r>
              <a:rPr lang="zh-CN" altLang="en-US" dirty="0" smtClean="0"/>
              <a:t>类、方法或字段。所有类成员的默认访问范围都是 </a:t>
            </a:r>
            <a:r>
              <a:rPr lang="en-US" altLang="zh-CN" dirty="0" smtClean="0"/>
              <a:t>package </a:t>
            </a:r>
            <a:r>
              <a:rPr lang="zh-CN" altLang="en-US" dirty="0" smtClean="0"/>
              <a:t>访问，也就是说，除非存在特定的访问控制修饰符，否则，可以从同一个包中的任何类访问类成员。</a:t>
            </a:r>
          </a:p>
          <a:p>
            <a:r>
              <a:rPr lang="zh-CN" altLang="en-US" dirty="0" smtClean="0"/>
              <a:t> </a:t>
            </a:r>
          </a:p>
          <a:p>
            <a:r>
              <a:rPr lang="zh-CN" altLang="en-US" dirty="0" smtClean="0"/>
              <a:t> </a:t>
            </a:r>
          </a:p>
          <a:p>
            <a:r>
              <a:rPr lang="zh-CN" altLang="en-US" dirty="0" smtClean="0"/>
              <a:t> </a:t>
            </a:r>
          </a:p>
          <a:p>
            <a:r>
              <a:rPr lang="en-US" altLang="zh-CN" b="1" dirty="0" smtClean="0"/>
              <a:t>2. </a:t>
            </a:r>
            <a:r>
              <a:rPr lang="zh-CN" altLang="en-US" b="1" dirty="0" smtClean="0"/>
              <a:t>类、方法和变量修饰符</a:t>
            </a:r>
          </a:p>
          <a:p>
            <a:r>
              <a:rPr lang="en-US" altLang="zh-CN" b="1" dirty="0" smtClean="0"/>
              <a:t>1) abstract </a:t>
            </a:r>
            <a:r>
              <a:rPr lang="zh-CN" altLang="en-US" b="1" dirty="0" smtClean="0"/>
              <a:t>声明抽象</a:t>
            </a:r>
          </a:p>
          <a:p>
            <a:r>
              <a:rPr lang="en-US" altLang="zh-CN" dirty="0" smtClean="0"/>
              <a:t>abstract</a:t>
            </a:r>
            <a:r>
              <a:rPr lang="zh-CN" altLang="en-US" dirty="0" smtClean="0"/>
              <a:t>关键字可以修改类或方法。</a:t>
            </a:r>
            <a:r>
              <a:rPr lang="en-US" altLang="zh-CN" dirty="0" smtClean="0"/>
              <a:t>abstract</a:t>
            </a:r>
            <a:r>
              <a:rPr lang="zh-CN" altLang="en-US" dirty="0" smtClean="0"/>
              <a:t>类可以扩展（增加子类），但不能直接实例化。</a:t>
            </a:r>
            <a:r>
              <a:rPr lang="en-US" altLang="zh-CN" dirty="0" smtClean="0"/>
              <a:t>abstract</a:t>
            </a:r>
            <a:r>
              <a:rPr lang="zh-CN" altLang="en-US" dirty="0" smtClean="0"/>
              <a:t>方法不在声明它的类中实现，但必须在某个子类中重写。采用 </a:t>
            </a:r>
            <a:r>
              <a:rPr lang="en-US" altLang="zh-CN" dirty="0" smtClean="0"/>
              <a:t>abstract</a:t>
            </a:r>
            <a:r>
              <a:rPr lang="zh-CN" altLang="en-US" dirty="0" smtClean="0"/>
              <a:t>方法的类本来就是抽象类，并且必须声明为</a:t>
            </a:r>
            <a:r>
              <a:rPr lang="en-US" altLang="zh-CN" dirty="0" smtClean="0"/>
              <a:t>abstract</a:t>
            </a:r>
            <a:r>
              <a:rPr lang="zh-CN" altLang="en-US" dirty="0" smtClean="0"/>
              <a:t>。</a:t>
            </a:r>
          </a:p>
          <a:p>
            <a:r>
              <a:rPr lang="zh-CN" altLang="en-US" dirty="0" smtClean="0"/>
              <a:t> </a:t>
            </a:r>
          </a:p>
          <a:p>
            <a:r>
              <a:rPr lang="en-US" altLang="zh-CN" b="1" dirty="0" smtClean="0"/>
              <a:t>2) class</a:t>
            </a:r>
            <a:r>
              <a:rPr lang="zh-CN" altLang="en-US" b="1" dirty="0" smtClean="0"/>
              <a:t>类</a:t>
            </a:r>
          </a:p>
          <a:p>
            <a:r>
              <a:rPr lang="en-US" altLang="zh-CN" dirty="0" smtClean="0"/>
              <a:t>class </a:t>
            </a:r>
            <a:r>
              <a:rPr lang="zh-CN" altLang="en-US" dirty="0" smtClean="0"/>
              <a:t>关键字用来声明新的 </a:t>
            </a:r>
            <a:r>
              <a:rPr lang="en-US" altLang="zh-CN" dirty="0" smtClean="0"/>
              <a:t>Java </a:t>
            </a:r>
            <a:r>
              <a:rPr lang="zh-CN" altLang="en-US" dirty="0" smtClean="0"/>
              <a:t>类，该类是相关变量和</a:t>
            </a:r>
            <a:r>
              <a:rPr lang="en-US" altLang="zh-CN" dirty="0" smtClean="0"/>
              <a:t>/</a:t>
            </a:r>
            <a:r>
              <a:rPr lang="zh-CN" altLang="en-US" dirty="0" smtClean="0"/>
              <a:t>或方法的集合。类是面向对象的程序设计方法的基本构造单位。类通常代表某种实际实体，如几何形状或人。类是对象的模板。每个对象都是类的一个实例。要使用类，通常使用 </a:t>
            </a:r>
            <a:r>
              <a:rPr lang="en-US" altLang="zh-CN" dirty="0" smtClean="0"/>
              <a:t>new </a:t>
            </a:r>
            <a:r>
              <a:rPr lang="zh-CN" altLang="en-US" dirty="0" smtClean="0"/>
              <a:t>操作符将类的对象实例化，然后调用类的方法来访问类的功能。</a:t>
            </a:r>
          </a:p>
          <a:p>
            <a:r>
              <a:rPr lang="zh-CN" altLang="en-US" dirty="0" smtClean="0"/>
              <a:t> </a:t>
            </a:r>
          </a:p>
          <a:p>
            <a:r>
              <a:rPr lang="en-US" altLang="zh-CN" b="1" dirty="0" smtClean="0"/>
              <a:t>3) extends </a:t>
            </a:r>
            <a:r>
              <a:rPr lang="zh-CN" altLang="en-US" b="1" dirty="0" smtClean="0"/>
              <a:t>继承、扩展</a:t>
            </a:r>
          </a:p>
          <a:p>
            <a:r>
              <a:rPr lang="en-US" altLang="zh-CN" dirty="0" smtClean="0"/>
              <a:t>extends </a:t>
            </a:r>
            <a:r>
              <a:rPr lang="zh-CN" altLang="en-US" dirty="0" smtClean="0"/>
              <a:t>关键字用在 </a:t>
            </a:r>
            <a:r>
              <a:rPr lang="en-US" altLang="zh-CN" dirty="0" smtClean="0"/>
              <a:t>class </a:t>
            </a:r>
            <a:r>
              <a:rPr lang="zh-CN" altLang="en-US" dirty="0" smtClean="0"/>
              <a:t>或 </a:t>
            </a:r>
            <a:r>
              <a:rPr lang="en-US" altLang="zh-CN" dirty="0" smtClean="0"/>
              <a:t>interface </a:t>
            </a:r>
            <a:r>
              <a:rPr lang="zh-CN" altLang="en-US" dirty="0" smtClean="0"/>
              <a:t>声明中，用于指示所声明的类或接口是其名称后跟有 </a:t>
            </a:r>
            <a:r>
              <a:rPr lang="en-US" altLang="zh-CN" dirty="0" smtClean="0"/>
              <a:t>extends </a:t>
            </a:r>
            <a:r>
              <a:rPr lang="zh-CN" altLang="en-US" dirty="0" smtClean="0"/>
              <a:t>关键字的类或接口的子类。子类继承父类的所有 </a:t>
            </a:r>
            <a:r>
              <a:rPr lang="en-US" altLang="zh-CN" dirty="0" smtClean="0"/>
              <a:t>public </a:t>
            </a:r>
            <a:r>
              <a:rPr lang="zh-CN" altLang="en-US" dirty="0" smtClean="0"/>
              <a:t>和 </a:t>
            </a:r>
            <a:r>
              <a:rPr lang="en-US" altLang="zh-CN" dirty="0" smtClean="0"/>
              <a:t>protected </a:t>
            </a:r>
            <a:r>
              <a:rPr lang="zh-CN" altLang="en-US" dirty="0" smtClean="0"/>
              <a:t>变量和方法。 子类可以重写父类的任何非 </a:t>
            </a:r>
            <a:r>
              <a:rPr lang="en-US" altLang="zh-CN" dirty="0" smtClean="0"/>
              <a:t>final </a:t>
            </a:r>
            <a:r>
              <a:rPr lang="zh-CN" altLang="en-US" dirty="0" smtClean="0"/>
              <a:t>方法。一个类只能扩展一个其他类。</a:t>
            </a:r>
          </a:p>
          <a:p>
            <a:r>
              <a:rPr lang="zh-CN" altLang="en-US" dirty="0" smtClean="0"/>
              <a:t> </a:t>
            </a:r>
          </a:p>
          <a:p>
            <a:r>
              <a:rPr lang="en-US" altLang="zh-CN" b="1" dirty="0" smtClean="0"/>
              <a:t>4) final </a:t>
            </a:r>
            <a:r>
              <a:rPr lang="zh-CN" altLang="en-US" b="1" dirty="0" smtClean="0"/>
              <a:t>最终、不可改变</a:t>
            </a:r>
          </a:p>
          <a:p>
            <a:r>
              <a:rPr lang="en-US" altLang="zh-CN" dirty="0" smtClean="0"/>
              <a:t>final </a:t>
            </a:r>
            <a:r>
              <a:rPr lang="zh-CN" altLang="en-US" dirty="0" smtClean="0"/>
              <a:t>关键字可以应用于类，以指示不能扩展该类（不能有子类）。</a:t>
            </a:r>
            <a:r>
              <a:rPr lang="en-US" altLang="zh-CN" dirty="0" smtClean="0"/>
              <a:t>final </a:t>
            </a:r>
            <a:r>
              <a:rPr lang="zh-CN" altLang="en-US" dirty="0" smtClean="0"/>
              <a:t>关键字可以应用于方法，以指示在子类中不能重写此方法。一个类不能同时是 </a:t>
            </a:r>
            <a:r>
              <a:rPr lang="en-US" altLang="zh-CN" dirty="0" smtClean="0"/>
              <a:t>abstract </a:t>
            </a:r>
            <a:r>
              <a:rPr lang="zh-CN" altLang="en-US" dirty="0" smtClean="0"/>
              <a:t>又是 </a:t>
            </a:r>
            <a:r>
              <a:rPr lang="en-US" altLang="zh-CN" dirty="0" smtClean="0"/>
              <a:t>final</a:t>
            </a:r>
            <a:r>
              <a:rPr lang="zh-CN" altLang="en-US" dirty="0" smtClean="0"/>
              <a:t>。</a:t>
            </a:r>
            <a:r>
              <a:rPr lang="en-US" altLang="zh-CN" dirty="0" smtClean="0"/>
              <a:t>abstract </a:t>
            </a:r>
            <a:r>
              <a:rPr lang="zh-CN" altLang="en-US" dirty="0" smtClean="0"/>
              <a:t>意味着必须扩展类，</a:t>
            </a:r>
            <a:r>
              <a:rPr lang="en-US" altLang="zh-CN" dirty="0" smtClean="0"/>
              <a:t>final </a:t>
            </a:r>
            <a:r>
              <a:rPr lang="zh-CN" altLang="en-US" dirty="0" smtClean="0"/>
              <a:t>意味着不能扩展类。一个方法不能同时是 </a:t>
            </a:r>
            <a:r>
              <a:rPr lang="en-US" altLang="zh-CN" dirty="0" smtClean="0"/>
              <a:t>abstract </a:t>
            </a:r>
            <a:r>
              <a:rPr lang="zh-CN" altLang="en-US" dirty="0" smtClean="0"/>
              <a:t>又是 </a:t>
            </a:r>
            <a:r>
              <a:rPr lang="en-US" altLang="zh-CN" dirty="0" smtClean="0"/>
              <a:t>final</a:t>
            </a:r>
            <a:r>
              <a:rPr lang="zh-CN" altLang="en-US" dirty="0" smtClean="0"/>
              <a:t>。</a:t>
            </a:r>
            <a:r>
              <a:rPr lang="en-US" altLang="zh-CN" dirty="0" smtClean="0"/>
              <a:t>abstract </a:t>
            </a:r>
            <a:r>
              <a:rPr lang="zh-CN" altLang="en-US" dirty="0" smtClean="0"/>
              <a:t>意味着必须重写方法，</a:t>
            </a:r>
            <a:r>
              <a:rPr lang="en-US" altLang="zh-CN" dirty="0" smtClean="0"/>
              <a:t>final </a:t>
            </a:r>
            <a:r>
              <a:rPr lang="zh-CN" altLang="en-US" dirty="0" smtClean="0"/>
              <a:t>意味着不能重写方法。</a:t>
            </a:r>
          </a:p>
          <a:p>
            <a:r>
              <a:rPr lang="zh-CN" altLang="en-US" dirty="0" smtClean="0"/>
              <a:t> </a:t>
            </a:r>
          </a:p>
          <a:p>
            <a:r>
              <a:rPr lang="en-US" altLang="zh-CN" b="1" dirty="0" smtClean="0"/>
              <a:t>5) implements</a:t>
            </a:r>
            <a:r>
              <a:rPr lang="zh-CN" altLang="en-US" b="1" dirty="0" smtClean="0"/>
              <a:t>实现</a:t>
            </a:r>
          </a:p>
          <a:p>
            <a:r>
              <a:rPr lang="en-US" altLang="zh-CN" dirty="0" smtClean="0"/>
              <a:t>implements </a:t>
            </a:r>
            <a:r>
              <a:rPr lang="zh-CN" altLang="en-US" dirty="0" smtClean="0"/>
              <a:t>关键字在 </a:t>
            </a:r>
            <a:r>
              <a:rPr lang="en-US" altLang="zh-CN" dirty="0" smtClean="0"/>
              <a:t>class </a:t>
            </a:r>
            <a:r>
              <a:rPr lang="zh-CN" altLang="en-US" dirty="0" smtClean="0"/>
              <a:t>声明中使用，以指示所声明的类提供了在 </a:t>
            </a:r>
            <a:r>
              <a:rPr lang="en-US" altLang="zh-CN" dirty="0" smtClean="0"/>
              <a:t>implements </a:t>
            </a:r>
            <a:r>
              <a:rPr lang="zh-CN" altLang="en-US" dirty="0" smtClean="0"/>
              <a:t>关键字后面的名称所指定的接口中所声明的所有方法的实现。类必须提供在接口中所声明的所有方法的实现。一个类可以实现多个接口。</a:t>
            </a:r>
          </a:p>
          <a:p>
            <a:r>
              <a:rPr lang="zh-CN" altLang="en-US" dirty="0" smtClean="0"/>
              <a:t> </a:t>
            </a:r>
          </a:p>
          <a:p>
            <a:r>
              <a:rPr lang="en-US" altLang="zh-CN" b="1" dirty="0" smtClean="0"/>
              <a:t>6) interface </a:t>
            </a:r>
            <a:r>
              <a:rPr lang="zh-CN" altLang="en-US" b="1" dirty="0" smtClean="0"/>
              <a:t>接口</a:t>
            </a:r>
          </a:p>
          <a:p>
            <a:r>
              <a:rPr lang="en-US" altLang="zh-CN" dirty="0" smtClean="0"/>
              <a:t>interface </a:t>
            </a:r>
            <a:r>
              <a:rPr lang="zh-CN" altLang="en-US" dirty="0" smtClean="0"/>
              <a:t>关键字用来声明新的 </a:t>
            </a:r>
            <a:r>
              <a:rPr lang="en-US" altLang="zh-CN" dirty="0" smtClean="0"/>
              <a:t>Java </a:t>
            </a:r>
            <a:r>
              <a:rPr lang="zh-CN" altLang="en-US" dirty="0" smtClean="0"/>
              <a:t>接口，接口是方法的集合。</a:t>
            </a:r>
          </a:p>
          <a:p>
            <a:r>
              <a:rPr lang="zh-CN" altLang="en-US" dirty="0" smtClean="0"/>
              <a:t>接口是 </a:t>
            </a:r>
            <a:r>
              <a:rPr lang="en-US" altLang="zh-CN" dirty="0" smtClean="0"/>
              <a:t>Java </a:t>
            </a:r>
            <a:r>
              <a:rPr lang="zh-CN" altLang="en-US" dirty="0" smtClean="0"/>
              <a:t>语言的一项强大功能。任何类都可声明它实现一个或多个接口，这意味着它实现了在这些接口中所定义的所有方法。 </a:t>
            </a:r>
          </a:p>
          <a:p>
            <a:r>
              <a:rPr lang="zh-CN" altLang="en-US" dirty="0" smtClean="0"/>
              <a:t>实现了接口的任何类都必须提供在该接口中的所有方法的实现。一个类可以实现多个接口。</a:t>
            </a:r>
          </a:p>
          <a:p>
            <a:r>
              <a:rPr lang="zh-CN" altLang="en-US" dirty="0" smtClean="0"/>
              <a:t> </a:t>
            </a:r>
          </a:p>
          <a:p>
            <a:r>
              <a:rPr lang="en-US" altLang="zh-CN" b="1" dirty="0" smtClean="0"/>
              <a:t>7) native </a:t>
            </a:r>
            <a:r>
              <a:rPr lang="zh-CN" altLang="en-US" b="1" dirty="0" smtClean="0"/>
              <a:t>本地</a:t>
            </a:r>
          </a:p>
          <a:p>
            <a:r>
              <a:rPr lang="en-US" altLang="zh-CN" dirty="0" smtClean="0"/>
              <a:t>native </a:t>
            </a:r>
            <a:r>
              <a:rPr lang="zh-CN" altLang="en-US" dirty="0" smtClean="0"/>
              <a:t>关键字可以应用于方法，以指示该方法是用 </a:t>
            </a:r>
            <a:r>
              <a:rPr lang="en-US" altLang="zh-CN" dirty="0" smtClean="0"/>
              <a:t>Java </a:t>
            </a:r>
            <a:r>
              <a:rPr lang="zh-CN" altLang="en-US" dirty="0" smtClean="0"/>
              <a:t>以外的语言实现的。</a:t>
            </a:r>
          </a:p>
          <a:p>
            <a:r>
              <a:rPr lang="zh-CN" altLang="en-US" dirty="0" smtClean="0"/>
              <a:t> </a:t>
            </a:r>
          </a:p>
          <a:p>
            <a:r>
              <a:rPr lang="en-US" altLang="zh-CN" b="1" dirty="0" smtClean="0"/>
              <a:t>8) new </a:t>
            </a:r>
            <a:r>
              <a:rPr lang="zh-CN" altLang="en-US" b="1" dirty="0" smtClean="0"/>
              <a:t>新</a:t>
            </a:r>
            <a:r>
              <a:rPr lang="en-US" altLang="zh-CN" b="1" dirty="0" smtClean="0"/>
              <a:t>,</a:t>
            </a:r>
            <a:r>
              <a:rPr lang="zh-CN" altLang="en-US" b="1" dirty="0" smtClean="0"/>
              <a:t>创建</a:t>
            </a:r>
          </a:p>
          <a:p>
            <a:r>
              <a:rPr lang="en-US" altLang="zh-CN" dirty="0" smtClean="0"/>
              <a:t>new </a:t>
            </a:r>
            <a:r>
              <a:rPr lang="zh-CN" altLang="en-US" dirty="0" smtClean="0"/>
              <a:t>关键字用于创建类的新实例。 </a:t>
            </a:r>
          </a:p>
          <a:p>
            <a:r>
              <a:rPr lang="en-US" altLang="zh-CN" dirty="0" smtClean="0"/>
              <a:t>new </a:t>
            </a:r>
            <a:r>
              <a:rPr lang="zh-CN" altLang="en-US" dirty="0" smtClean="0"/>
              <a:t>关键字后面的参数必须是类名，并且类名的后面必须是一组构造方法参数（必须带括号）。 </a:t>
            </a:r>
          </a:p>
          <a:p>
            <a:r>
              <a:rPr lang="zh-CN" altLang="en-US" dirty="0" smtClean="0"/>
              <a:t>参数集合必须与类的构造方法的签名匹配。 </a:t>
            </a:r>
          </a:p>
          <a:p>
            <a:r>
              <a:rPr lang="en-US" altLang="zh-CN" dirty="0" smtClean="0"/>
              <a:t>= </a:t>
            </a:r>
            <a:r>
              <a:rPr lang="zh-CN" altLang="en-US" dirty="0" smtClean="0"/>
              <a:t>左侧的变量的类型必须与要实例化的类或接口具有赋值兼容关系。</a:t>
            </a:r>
          </a:p>
          <a:p>
            <a:r>
              <a:rPr lang="zh-CN" altLang="en-US" dirty="0" smtClean="0"/>
              <a:t> </a:t>
            </a:r>
          </a:p>
          <a:p>
            <a:r>
              <a:rPr lang="en-US" altLang="zh-CN" b="1" dirty="0" smtClean="0"/>
              <a:t>9) static </a:t>
            </a:r>
            <a:r>
              <a:rPr lang="zh-CN" altLang="en-US" b="1" dirty="0" smtClean="0"/>
              <a:t>静态</a:t>
            </a:r>
          </a:p>
          <a:p>
            <a:r>
              <a:rPr lang="en-US" altLang="zh-CN" dirty="0" smtClean="0"/>
              <a:t>static </a:t>
            </a:r>
            <a:r>
              <a:rPr lang="zh-CN" altLang="en-US" dirty="0" smtClean="0"/>
              <a:t>关键字可以应用于内部类（在另一个类中定义的类）、方法或字段（类的成员变量）。 </a:t>
            </a:r>
          </a:p>
          <a:p>
            <a:r>
              <a:rPr lang="zh-CN" altLang="en-US" dirty="0" smtClean="0"/>
              <a:t>通常，</a:t>
            </a:r>
            <a:r>
              <a:rPr lang="en-US" altLang="zh-CN" dirty="0" smtClean="0"/>
              <a:t>static </a:t>
            </a:r>
            <a:r>
              <a:rPr lang="zh-CN" altLang="en-US" dirty="0" smtClean="0"/>
              <a:t>关键字意味着应用它的实体在声明该实体的类的任何特定实例外部可用。</a:t>
            </a:r>
          </a:p>
          <a:p>
            <a:r>
              <a:rPr lang="en-US" altLang="zh-CN" dirty="0" smtClean="0"/>
              <a:t>static</a:t>
            </a:r>
            <a:r>
              <a:rPr lang="zh-CN" altLang="en-US" dirty="0" smtClean="0"/>
              <a:t>（内部）类可以被其他类实例化和引用（即使它是顶级类）。在上面的示例中，另一个类中的代码可以实例化 </a:t>
            </a:r>
            <a:r>
              <a:rPr lang="en-US" altLang="zh-CN" dirty="0" err="1" smtClean="0"/>
              <a:t>MyStaticClass</a:t>
            </a:r>
            <a:r>
              <a:rPr lang="en-US" altLang="zh-CN" dirty="0" smtClean="0"/>
              <a:t> </a:t>
            </a:r>
            <a:r>
              <a:rPr lang="zh-CN" altLang="en-US" dirty="0" smtClean="0"/>
              <a:t>类，方法是用包含它的类名来限定其名称，如 </a:t>
            </a:r>
            <a:r>
              <a:rPr lang="en-US" altLang="zh-CN" dirty="0" err="1" smtClean="0"/>
              <a:t>MyClass.MyStaticClass</a:t>
            </a:r>
            <a:r>
              <a:rPr lang="zh-CN" altLang="en-US" dirty="0" smtClean="0"/>
              <a:t>。 </a:t>
            </a:r>
          </a:p>
          <a:p>
            <a:r>
              <a:rPr lang="en-US" altLang="zh-CN" dirty="0" smtClean="0"/>
              <a:t>static </a:t>
            </a:r>
            <a:r>
              <a:rPr lang="zh-CN" altLang="en-US" dirty="0" smtClean="0"/>
              <a:t>字段（类的成员变量）在类的所有实例中只存在一次。 </a:t>
            </a:r>
          </a:p>
          <a:p>
            <a:r>
              <a:rPr lang="zh-CN" altLang="en-US" dirty="0" smtClean="0"/>
              <a:t>可以从类的外部调用 </a:t>
            </a:r>
            <a:r>
              <a:rPr lang="en-US" altLang="zh-CN" dirty="0" smtClean="0"/>
              <a:t>static </a:t>
            </a:r>
            <a:r>
              <a:rPr lang="zh-CN" altLang="en-US" dirty="0" smtClean="0"/>
              <a:t>方法，而不用首先实例化该类。这样的引用始终包括类名作为方法调用的限定符。</a:t>
            </a:r>
          </a:p>
          <a:p>
            <a:r>
              <a:rPr lang="zh-CN" altLang="en-US" dirty="0" smtClean="0"/>
              <a:t>模式：</a:t>
            </a:r>
            <a:r>
              <a:rPr lang="en-US" altLang="zh-CN" dirty="0" smtClean="0"/>
              <a:t>public final static &lt;type&gt; </a:t>
            </a:r>
            <a:r>
              <a:rPr lang="en-US" altLang="zh-CN" dirty="0" err="1" smtClean="0"/>
              <a:t>varName</a:t>
            </a:r>
            <a:r>
              <a:rPr lang="en-US" altLang="zh-CN" dirty="0" smtClean="0"/>
              <a:t> = &lt;value&gt;; </a:t>
            </a:r>
            <a:r>
              <a:rPr lang="zh-CN" altLang="en-US" dirty="0" smtClean="0"/>
              <a:t>通常用于声明可以在类的外部使用的类常量。在引用这样的类常量时需要用类名加以限定。在上面的示例中，另一个类可以用 </a:t>
            </a:r>
            <a:r>
              <a:rPr lang="en-US" altLang="zh-CN" dirty="0" err="1" smtClean="0"/>
              <a:t>MyClass.MAX_OBJECTS</a:t>
            </a:r>
            <a:r>
              <a:rPr lang="en-US" altLang="zh-CN" dirty="0" smtClean="0"/>
              <a:t> </a:t>
            </a:r>
            <a:r>
              <a:rPr lang="zh-CN" altLang="en-US" dirty="0" smtClean="0"/>
              <a:t>形式来引用 </a:t>
            </a:r>
            <a:r>
              <a:rPr lang="en-US" altLang="zh-CN" dirty="0" smtClean="0"/>
              <a:t>MAX_OBJECTS </a:t>
            </a:r>
            <a:r>
              <a:rPr lang="zh-CN" altLang="en-US" dirty="0" smtClean="0"/>
              <a:t>常量。</a:t>
            </a:r>
          </a:p>
          <a:p>
            <a:r>
              <a:rPr lang="zh-CN" altLang="en-US" dirty="0" smtClean="0"/>
              <a:t> </a:t>
            </a:r>
          </a:p>
          <a:p>
            <a:r>
              <a:rPr lang="en-US" altLang="zh-CN" b="1" dirty="0" smtClean="0"/>
              <a:t>10) </a:t>
            </a:r>
            <a:r>
              <a:rPr lang="en-US" altLang="zh-CN" b="1" dirty="0" err="1" smtClean="0"/>
              <a:t>strictfp</a:t>
            </a:r>
            <a:r>
              <a:rPr lang="en-US" altLang="zh-CN" b="1" dirty="0" smtClean="0"/>
              <a:t> </a:t>
            </a:r>
            <a:r>
              <a:rPr lang="zh-CN" altLang="en-US" b="1" dirty="0" smtClean="0"/>
              <a:t>严格</a:t>
            </a:r>
            <a:r>
              <a:rPr lang="en-US" altLang="zh-CN" b="1" dirty="0" smtClean="0"/>
              <a:t>,</a:t>
            </a:r>
            <a:r>
              <a:rPr lang="zh-CN" altLang="en-US" b="1" dirty="0" smtClean="0"/>
              <a:t>精准</a:t>
            </a:r>
          </a:p>
          <a:p>
            <a:r>
              <a:rPr lang="en-US" altLang="zh-CN" dirty="0" err="1" smtClean="0"/>
              <a:t>strictfp</a:t>
            </a:r>
            <a:r>
              <a:rPr lang="zh-CN" altLang="en-US" dirty="0" smtClean="0"/>
              <a:t>的意思是</a:t>
            </a:r>
            <a:r>
              <a:rPr lang="en-US" altLang="zh-CN" dirty="0" smtClean="0"/>
              <a:t>FP-strict</a:t>
            </a:r>
            <a:r>
              <a:rPr lang="zh-CN" altLang="en-US" dirty="0" smtClean="0"/>
              <a:t>，也就是说精确浮点的意思。在</a:t>
            </a:r>
            <a:r>
              <a:rPr lang="en-US" altLang="zh-CN" dirty="0" smtClean="0"/>
              <a:t>Java</a:t>
            </a:r>
            <a:r>
              <a:rPr lang="zh-CN" altLang="en-US" dirty="0" smtClean="0"/>
              <a:t>虚拟机进行浮点运算时，如果没有指定</a:t>
            </a:r>
            <a:r>
              <a:rPr lang="en-US" altLang="zh-CN" dirty="0" err="1" smtClean="0"/>
              <a:t>strictfp</a:t>
            </a:r>
            <a:r>
              <a:rPr lang="zh-CN" altLang="en-US" dirty="0" smtClean="0"/>
              <a:t>关键字时，</a:t>
            </a:r>
            <a:r>
              <a:rPr lang="en-US" altLang="zh-CN" dirty="0" smtClean="0"/>
              <a:t>Java</a:t>
            </a:r>
            <a:r>
              <a:rPr lang="zh-CN" altLang="en-US" dirty="0" smtClean="0"/>
              <a:t>的编译器以及运行环境在对浮点运算的表达式是采取一种近似于我行我素的行为来完成这些操作，以致于得到的结果往往无法令人满意。而一旦使用了</a:t>
            </a:r>
            <a:r>
              <a:rPr lang="en-US" altLang="zh-CN" dirty="0" err="1" smtClean="0"/>
              <a:t>strictfp</a:t>
            </a:r>
            <a:r>
              <a:rPr lang="zh-CN" altLang="en-US" dirty="0" smtClean="0"/>
              <a:t>来声明一个类、接口或者方法时，那么所声明的范围内</a:t>
            </a:r>
            <a:r>
              <a:rPr lang="en-US" altLang="zh-CN" dirty="0" smtClean="0"/>
              <a:t>Java</a:t>
            </a:r>
            <a:r>
              <a:rPr lang="zh-CN" altLang="en-US" dirty="0" smtClean="0"/>
              <a:t>的编译器以及运行环境会完全依照浮点规范</a:t>
            </a:r>
            <a:r>
              <a:rPr lang="en-US" altLang="zh-CN" dirty="0" smtClean="0"/>
              <a:t>IEEE-754</a:t>
            </a:r>
            <a:r>
              <a:rPr lang="zh-CN" altLang="en-US" dirty="0" smtClean="0"/>
              <a:t>来执行。因此如果想让浮点运算更加精确，而且不会因为不同的硬件平台所执行的结果不一致的话，那就请用关键字</a:t>
            </a:r>
            <a:r>
              <a:rPr lang="en-US" altLang="zh-CN" dirty="0" err="1" smtClean="0"/>
              <a:t>strictfp</a:t>
            </a:r>
            <a:r>
              <a:rPr lang="zh-CN" altLang="en-US" dirty="0" smtClean="0"/>
              <a:t>。</a:t>
            </a:r>
          </a:p>
          <a:p>
            <a:r>
              <a:rPr lang="zh-CN" altLang="en-US" dirty="0" smtClean="0"/>
              <a:t>可以将一个类、接口以及方法声明为</a:t>
            </a:r>
            <a:r>
              <a:rPr lang="en-US" altLang="zh-CN" dirty="0" err="1" smtClean="0"/>
              <a:t>strictfp</a:t>
            </a:r>
            <a:r>
              <a:rPr lang="zh-CN" altLang="en-US" dirty="0" smtClean="0"/>
              <a:t>，但是不允许对接口中的方法以及构造函数声明</a:t>
            </a:r>
            <a:r>
              <a:rPr lang="en-US" altLang="zh-CN" dirty="0" err="1" smtClean="0"/>
              <a:t>strictfp</a:t>
            </a:r>
            <a:r>
              <a:rPr lang="zh-CN" altLang="en-US" dirty="0" smtClean="0"/>
              <a:t>关键字</a:t>
            </a:r>
          </a:p>
          <a:p>
            <a:r>
              <a:rPr lang="zh-CN" altLang="en-US" dirty="0" smtClean="0"/>
              <a:t> </a:t>
            </a:r>
          </a:p>
          <a:p>
            <a:r>
              <a:rPr lang="en-US" altLang="zh-CN" b="1" dirty="0" smtClean="0"/>
              <a:t>11) synchronized</a:t>
            </a:r>
            <a:r>
              <a:rPr lang="zh-CN" altLang="en-US" b="1" dirty="0" smtClean="0"/>
              <a:t>线程、同步</a:t>
            </a:r>
          </a:p>
          <a:p>
            <a:r>
              <a:rPr lang="en-US" altLang="zh-CN" dirty="0" smtClean="0"/>
              <a:t>synchronized </a:t>
            </a:r>
            <a:r>
              <a:rPr lang="zh-CN" altLang="en-US" dirty="0" smtClean="0"/>
              <a:t>关键字可以应用于方法或语句块，并为一次只应由一个线程执行的关键代码段提供保护。 </a:t>
            </a:r>
          </a:p>
          <a:p>
            <a:r>
              <a:rPr lang="en-US" altLang="zh-CN" dirty="0" smtClean="0"/>
              <a:t>synchronized </a:t>
            </a:r>
            <a:r>
              <a:rPr lang="zh-CN" altLang="en-US" dirty="0" smtClean="0"/>
              <a:t>关键字可防止代码的关键代码段一次被多个线程执行。 </a:t>
            </a:r>
          </a:p>
          <a:p>
            <a:r>
              <a:rPr lang="zh-CN" altLang="en-US" dirty="0" smtClean="0"/>
              <a:t>如果应用于静态方法，那么，当该方法一次由一个线程执行时，整个类将被锁定。 </a:t>
            </a:r>
          </a:p>
          <a:p>
            <a:r>
              <a:rPr lang="zh-CN" altLang="en-US" dirty="0" smtClean="0"/>
              <a:t>如果应用于实例方法，那么，当该方法一次由一个线程访问时，该实例将被锁定。 </a:t>
            </a:r>
          </a:p>
          <a:p>
            <a:r>
              <a:rPr lang="zh-CN" altLang="en-US" dirty="0" smtClean="0"/>
              <a:t>如果应用于对象或数组，当关联的代码块一次由一个线程执行时，对象或数组将被锁定。</a:t>
            </a:r>
          </a:p>
          <a:p>
            <a:r>
              <a:rPr lang="zh-CN" altLang="en-US" dirty="0" smtClean="0"/>
              <a:t> </a:t>
            </a:r>
          </a:p>
          <a:p>
            <a:r>
              <a:rPr lang="en-US" altLang="zh-CN" b="1" dirty="0" smtClean="0"/>
              <a:t>12) transient </a:t>
            </a:r>
            <a:r>
              <a:rPr lang="zh-CN" altLang="en-US" b="1" dirty="0" smtClean="0"/>
              <a:t>短暂</a:t>
            </a:r>
          </a:p>
          <a:p>
            <a:r>
              <a:rPr lang="en-US" altLang="zh-CN" dirty="0" smtClean="0"/>
              <a:t>transient </a:t>
            </a:r>
            <a:r>
              <a:rPr lang="zh-CN" altLang="en-US" dirty="0" smtClean="0"/>
              <a:t>关键字可以应用于类的成员变量，以便指出该成员变量不应在包含它的类实例已序列化时被序列化。</a:t>
            </a:r>
          </a:p>
          <a:p>
            <a:r>
              <a:rPr lang="zh-CN" altLang="en-US" dirty="0" smtClean="0"/>
              <a:t>当一个对象被串行化的时候，</a:t>
            </a:r>
            <a:r>
              <a:rPr lang="en-US" altLang="zh-CN" dirty="0" smtClean="0"/>
              <a:t>transient</a:t>
            </a:r>
            <a:r>
              <a:rPr lang="zh-CN" altLang="en-US" dirty="0" smtClean="0"/>
              <a:t>型变量的值不包括在串行化的表示中，然而非</a:t>
            </a:r>
            <a:r>
              <a:rPr lang="en-US" altLang="zh-CN" dirty="0" smtClean="0"/>
              <a:t>transient</a:t>
            </a:r>
            <a:r>
              <a:rPr lang="zh-CN" altLang="en-US" dirty="0" smtClean="0"/>
              <a:t>型的变量是被包括进去的。</a:t>
            </a:r>
          </a:p>
          <a:p>
            <a:r>
              <a:rPr lang="en-US" altLang="zh-CN" dirty="0" smtClean="0"/>
              <a:t>Java</a:t>
            </a:r>
            <a:r>
              <a:rPr lang="zh-CN" altLang="en-US" dirty="0" smtClean="0"/>
              <a:t>的</a:t>
            </a:r>
            <a:r>
              <a:rPr lang="en-US" altLang="zh-CN" dirty="0" smtClean="0"/>
              <a:t>serialization</a:t>
            </a:r>
            <a:r>
              <a:rPr lang="zh-CN" altLang="en-US" dirty="0" smtClean="0"/>
              <a:t>提供了一种持久化对象实例的机制。当持久化对象时，可能有一个特殊的对象数据成员，我们不想用</a:t>
            </a:r>
            <a:r>
              <a:rPr lang="en-US" altLang="zh-CN" dirty="0" smtClean="0"/>
              <a:t>serialization</a:t>
            </a:r>
            <a:r>
              <a:rPr lang="zh-CN" altLang="en-US" dirty="0" smtClean="0"/>
              <a:t>机制来保存它。为了在一个特定对象的一个域上关闭</a:t>
            </a:r>
            <a:r>
              <a:rPr lang="en-US" altLang="zh-CN" dirty="0" smtClean="0"/>
              <a:t>serialization</a:t>
            </a:r>
            <a:r>
              <a:rPr lang="zh-CN" altLang="en-US" dirty="0" smtClean="0"/>
              <a:t>，可以在这个域前加上关键字</a:t>
            </a:r>
            <a:r>
              <a:rPr lang="en-US" altLang="zh-CN" dirty="0" smtClean="0"/>
              <a:t>transient</a:t>
            </a:r>
            <a:r>
              <a:rPr lang="zh-CN" altLang="en-US" dirty="0" smtClean="0"/>
              <a:t>。</a:t>
            </a:r>
            <a:br>
              <a:rPr lang="zh-CN" altLang="en-US" dirty="0" smtClean="0"/>
            </a:br>
            <a:r>
              <a:rPr lang="zh-CN" altLang="en-US" dirty="0" smtClean="0"/>
              <a:t>     </a:t>
            </a:r>
            <a:r>
              <a:rPr lang="en-US" altLang="zh-CN" dirty="0" smtClean="0"/>
              <a:t>transient</a:t>
            </a:r>
            <a:r>
              <a:rPr lang="zh-CN" altLang="en-US" dirty="0" smtClean="0"/>
              <a:t>是</a:t>
            </a:r>
            <a:r>
              <a:rPr lang="en-US" altLang="zh-CN" dirty="0" smtClean="0"/>
              <a:t>Java</a:t>
            </a:r>
            <a:r>
              <a:rPr lang="zh-CN" altLang="en-US" dirty="0" smtClean="0"/>
              <a:t>语言的关键字，用来表示一个域不是该对象串行化的一部分。当一个对象被串行化的时候，</a:t>
            </a:r>
            <a:r>
              <a:rPr lang="en-US" altLang="zh-CN" dirty="0" smtClean="0"/>
              <a:t>transient</a:t>
            </a:r>
            <a:r>
              <a:rPr lang="zh-CN" altLang="en-US" dirty="0" smtClean="0"/>
              <a:t>型变量的值不包括在串行化的表示中，然而非</a:t>
            </a:r>
            <a:r>
              <a:rPr lang="en-US" altLang="zh-CN" dirty="0" smtClean="0"/>
              <a:t>transient</a:t>
            </a:r>
            <a:r>
              <a:rPr lang="zh-CN" altLang="en-US" dirty="0" smtClean="0"/>
              <a:t>型的变量是被包括进去的。</a:t>
            </a:r>
          </a:p>
          <a:p>
            <a:r>
              <a:rPr lang="en-US" altLang="zh-CN" b="1" dirty="0" smtClean="0"/>
              <a:t>13) volatile </a:t>
            </a:r>
            <a:r>
              <a:rPr lang="zh-CN" altLang="en-US" b="1" dirty="0" smtClean="0"/>
              <a:t>易失</a:t>
            </a:r>
          </a:p>
          <a:p>
            <a:r>
              <a:rPr lang="en-US" altLang="zh-CN" dirty="0" smtClean="0"/>
              <a:t>volatile </a:t>
            </a:r>
            <a:r>
              <a:rPr lang="zh-CN" altLang="en-US" dirty="0" smtClean="0"/>
              <a:t>关键字用于表示可以被多个线程异步修改的成员变量。 </a:t>
            </a:r>
          </a:p>
          <a:p>
            <a:r>
              <a:rPr lang="zh-CN" altLang="en-US" dirty="0" smtClean="0"/>
              <a:t>注意：</a:t>
            </a:r>
            <a:r>
              <a:rPr lang="en-US" altLang="zh-CN" dirty="0" smtClean="0"/>
              <a:t>volatile </a:t>
            </a:r>
            <a:r>
              <a:rPr lang="zh-CN" altLang="en-US" dirty="0" smtClean="0"/>
              <a:t>关键字在许多 </a:t>
            </a:r>
            <a:r>
              <a:rPr lang="en-US" altLang="zh-CN" dirty="0" smtClean="0"/>
              <a:t>Java </a:t>
            </a:r>
            <a:r>
              <a:rPr lang="zh-CN" altLang="en-US" dirty="0" smtClean="0"/>
              <a:t>虚拟机中都没有实现。 </a:t>
            </a:r>
            <a:r>
              <a:rPr lang="en-US" altLang="zh-CN" dirty="0" smtClean="0"/>
              <a:t>volatile </a:t>
            </a:r>
            <a:r>
              <a:rPr lang="zh-CN" altLang="en-US" dirty="0" smtClean="0"/>
              <a:t>的目标用途是为了确保所有线程所看到的指定变量的值都是相同的。</a:t>
            </a:r>
          </a:p>
          <a:p>
            <a:r>
              <a:rPr lang="en-US" altLang="zh-CN" dirty="0" smtClean="0"/>
              <a:t>Java </a:t>
            </a:r>
            <a:r>
              <a:rPr lang="zh-CN" altLang="en-US" dirty="0" smtClean="0"/>
              <a:t>语言中的 </a:t>
            </a:r>
            <a:r>
              <a:rPr lang="en-US" altLang="zh-CN" dirty="0" smtClean="0"/>
              <a:t>volatile </a:t>
            </a:r>
            <a:r>
              <a:rPr lang="zh-CN" altLang="en-US" dirty="0" smtClean="0"/>
              <a:t>变量可以被看作是一种 “程度较轻的 </a:t>
            </a:r>
            <a:r>
              <a:rPr lang="en-US" altLang="zh-CN" dirty="0" smtClean="0"/>
              <a:t>synchronized”</a:t>
            </a:r>
            <a:r>
              <a:rPr lang="zh-CN" altLang="en-US" dirty="0" smtClean="0"/>
              <a:t>；与 </a:t>
            </a:r>
            <a:r>
              <a:rPr lang="en-US" altLang="zh-CN" dirty="0" smtClean="0"/>
              <a:t>synchronized </a:t>
            </a:r>
            <a:r>
              <a:rPr lang="zh-CN" altLang="en-US" dirty="0" smtClean="0"/>
              <a:t>块相比，</a:t>
            </a:r>
            <a:r>
              <a:rPr lang="en-US" altLang="zh-CN" dirty="0" smtClean="0"/>
              <a:t>volatile </a:t>
            </a:r>
            <a:r>
              <a:rPr lang="zh-CN" altLang="en-US" dirty="0" smtClean="0"/>
              <a:t>变量所需的编码较少，并且运行时开销也较少，但是它所能实现的功能也仅是 </a:t>
            </a:r>
            <a:r>
              <a:rPr lang="en-US" altLang="zh-CN" dirty="0" smtClean="0"/>
              <a:t>synchronized </a:t>
            </a:r>
            <a:r>
              <a:rPr lang="zh-CN" altLang="en-US" dirty="0" smtClean="0"/>
              <a:t>的一部分。</a:t>
            </a:r>
          </a:p>
          <a:p>
            <a:r>
              <a:rPr lang="zh-CN" altLang="en-US" dirty="0" smtClean="0"/>
              <a:t> </a:t>
            </a:r>
          </a:p>
          <a:p>
            <a:r>
              <a:rPr lang="zh-CN" altLang="en-US" dirty="0" smtClean="0"/>
              <a:t> </a:t>
            </a:r>
          </a:p>
          <a:p>
            <a:r>
              <a:rPr lang="zh-CN" altLang="en-US" dirty="0" smtClean="0"/>
              <a:t> </a:t>
            </a:r>
          </a:p>
          <a:p>
            <a:r>
              <a:rPr lang="en-US" altLang="zh-CN" b="1" dirty="0" smtClean="0"/>
              <a:t>3. </a:t>
            </a:r>
            <a:r>
              <a:rPr lang="zh-CN" altLang="en-US" b="1" dirty="0" smtClean="0"/>
              <a:t>程序控制语句</a:t>
            </a:r>
          </a:p>
          <a:p>
            <a:r>
              <a:rPr lang="en-US" altLang="zh-CN" b="1" dirty="0" smtClean="0"/>
              <a:t>1) break </a:t>
            </a:r>
            <a:r>
              <a:rPr lang="zh-CN" altLang="en-US" b="1" dirty="0" smtClean="0"/>
              <a:t>跳出，中断</a:t>
            </a:r>
          </a:p>
          <a:p>
            <a:r>
              <a:rPr lang="en-US" altLang="zh-CN" dirty="0" smtClean="0"/>
              <a:t>break </a:t>
            </a:r>
            <a:r>
              <a:rPr lang="zh-CN" altLang="en-US" dirty="0" smtClean="0"/>
              <a:t>关键字用于提前退出 </a:t>
            </a:r>
            <a:r>
              <a:rPr lang="en-US" altLang="zh-CN" dirty="0" smtClean="0"/>
              <a:t>for</a:t>
            </a:r>
            <a:r>
              <a:rPr lang="zh-CN" altLang="en-US" dirty="0" smtClean="0"/>
              <a:t>、</a:t>
            </a:r>
            <a:r>
              <a:rPr lang="en-US" altLang="zh-CN" dirty="0" smtClean="0"/>
              <a:t>while </a:t>
            </a:r>
            <a:r>
              <a:rPr lang="zh-CN" altLang="en-US" dirty="0" smtClean="0"/>
              <a:t>或 </a:t>
            </a:r>
            <a:r>
              <a:rPr lang="en-US" altLang="zh-CN" dirty="0" smtClean="0"/>
              <a:t>do </a:t>
            </a:r>
            <a:r>
              <a:rPr lang="zh-CN" altLang="en-US" dirty="0" smtClean="0"/>
              <a:t>循环，或者在 </a:t>
            </a:r>
            <a:r>
              <a:rPr lang="en-US" altLang="zh-CN" dirty="0" smtClean="0"/>
              <a:t>switch </a:t>
            </a:r>
            <a:r>
              <a:rPr lang="zh-CN" altLang="en-US" dirty="0" smtClean="0"/>
              <a:t>语句中用来结束 </a:t>
            </a:r>
            <a:r>
              <a:rPr lang="en-US" altLang="zh-CN" dirty="0" smtClean="0"/>
              <a:t>case </a:t>
            </a:r>
            <a:r>
              <a:rPr lang="zh-CN" altLang="en-US" dirty="0" smtClean="0"/>
              <a:t>块。 </a:t>
            </a:r>
          </a:p>
          <a:p>
            <a:r>
              <a:rPr lang="en-US" altLang="zh-CN" dirty="0" smtClean="0"/>
              <a:t>break </a:t>
            </a:r>
            <a:r>
              <a:rPr lang="zh-CN" altLang="en-US" dirty="0" smtClean="0"/>
              <a:t>总是退出最深层的 </a:t>
            </a:r>
            <a:r>
              <a:rPr lang="en-US" altLang="zh-CN" dirty="0" smtClean="0"/>
              <a:t>while</a:t>
            </a:r>
            <a:r>
              <a:rPr lang="zh-CN" altLang="en-US" dirty="0" smtClean="0"/>
              <a:t>、</a:t>
            </a:r>
            <a:r>
              <a:rPr lang="en-US" altLang="zh-CN" dirty="0" smtClean="0"/>
              <a:t>for</a:t>
            </a:r>
            <a:r>
              <a:rPr lang="zh-CN" altLang="en-US" dirty="0" smtClean="0"/>
              <a:t>、</a:t>
            </a:r>
            <a:r>
              <a:rPr lang="en-US" altLang="zh-CN" dirty="0" smtClean="0"/>
              <a:t>do </a:t>
            </a:r>
            <a:r>
              <a:rPr lang="zh-CN" altLang="en-US" dirty="0" smtClean="0"/>
              <a:t>或 </a:t>
            </a:r>
            <a:r>
              <a:rPr lang="en-US" altLang="zh-CN" dirty="0" smtClean="0"/>
              <a:t>switch </a:t>
            </a:r>
            <a:r>
              <a:rPr lang="zh-CN" altLang="en-US" dirty="0" smtClean="0"/>
              <a:t>语句。</a:t>
            </a:r>
          </a:p>
          <a:p>
            <a:r>
              <a:rPr lang="zh-CN" altLang="en-US" dirty="0" smtClean="0"/>
              <a:t> </a:t>
            </a:r>
          </a:p>
          <a:p>
            <a:r>
              <a:rPr lang="en-US" altLang="zh-CN" b="1" dirty="0" smtClean="0"/>
              <a:t>2) continue </a:t>
            </a:r>
            <a:r>
              <a:rPr lang="zh-CN" altLang="en-US" b="1" dirty="0" smtClean="0"/>
              <a:t>继续</a:t>
            </a:r>
          </a:p>
          <a:p>
            <a:r>
              <a:rPr lang="en-US" altLang="zh-CN" dirty="0" smtClean="0"/>
              <a:t>continue </a:t>
            </a:r>
            <a:r>
              <a:rPr lang="zh-CN" altLang="en-US" dirty="0" smtClean="0"/>
              <a:t>关键字用来跳转到 </a:t>
            </a:r>
            <a:r>
              <a:rPr lang="en-US" altLang="zh-CN" dirty="0" smtClean="0"/>
              <a:t>for</a:t>
            </a:r>
            <a:r>
              <a:rPr lang="zh-CN" altLang="en-US" dirty="0" smtClean="0"/>
              <a:t>、</a:t>
            </a:r>
            <a:r>
              <a:rPr lang="en-US" altLang="zh-CN" dirty="0" smtClean="0"/>
              <a:t>while </a:t>
            </a:r>
            <a:r>
              <a:rPr lang="zh-CN" altLang="en-US" dirty="0" smtClean="0"/>
              <a:t>或 </a:t>
            </a:r>
            <a:r>
              <a:rPr lang="en-US" altLang="zh-CN" dirty="0" smtClean="0"/>
              <a:t>do </a:t>
            </a:r>
            <a:r>
              <a:rPr lang="zh-CN" altLang="en-US" dirty="0" smtClean="0"/>
              <a:t>循环的下一个迭代。 </a:t>
            </a:r>
          </a:p>
          <a:p>
            <a:r>
              <a:rPr lang="en-US" altLang="zh-CN" dirty="0" smtClean="0"/>
              <a:t>continue </a:t>
            </a:r>
            <a:r>
              <a:rPr lang="zh-CN" altLang="en-US" dirty="0" smtClean="0"/>
              <a:t>总是跳到最深层 </a:t>
            </a:r>
            <a:r>
              <a:rPr lang="en-US" altLang="zh-CN" dirty="0" smtClean="0"/>
              <a:t>while</a:t>
            </a:r>
            <a:r>
              <a:rPr lang="zh-CN" altLang="en-US" dirty="0" smtClean="0"/>
              <a:t>、</a:t>
            </a:r>
            <a:r>
              <a:rPr lang="en-US" altLang="zh-CN" dirty="0" smtClean="0"/>
              <a:t>for </a:t>
            </a:r>
            <a:r>
              <a:rPr lang="zh-CN" altLang="en-US" dirty="0" smtClean="0"/>
              <a:t>或 </a:t>
            </a:r>
            <a:r>
              <a:rPr lang="en-US" altLang="zh-CN" dirty="0" smtClean="0"/>
              <a:t>do </a:t>
            </a:r>
            <a:r>
              <a:rPr lang="zh-CN" altLang="en-US" dirty="0" smtClean="0"/>
              <a:t>语句的下一个迭代。</a:t>
            </a:r>
          </a:p>
          <a:p>
            <a:r>
              <a:rPr lang="zh-CN" altLang="en-US" dirty="0" smtClean="0"/>
              <a:t> </a:t>
            </a:r>
          </a:p>
          <a:p>
            <a:r>
              <a:rPr lang="en-US" altLang="zh-CN" b="1" dirty="0" smtClean="0"/>
              <a:t>3) return </a:t>
            </a:r>
            <a:r>
              <a:rPr lang="zh-CN" altLang="en-US" b="1" dirty="0" smtClean="0"/>
              <a:t>返回</a:t>
            </a:r>
          </a:p>
          <a:p>
            <a:r>
              <a:rPr lang="en-US" altLang="zh-CN" dirty="0" smtClean="0"/>
              <a:t>return </a:t>
            </a:r>
            <a:r>
              <a:rPr lang="zh-CN" altLang="en-US" dirty="0" smtClean="0"/>
              <a:t>关键字会导致方法返回到调用它的方法，从而传递与返回方法的返回类型匹配的值。 </a:t>
            </a:r>
          </a:p>
          <a:p>
            <a:r>
              <a:rPr lang="zh-CN" altLang="en-US" dirty="0" smtClean="0"/>
              <a:t>如果方法具有非 </a:t>
            </a:r>
            <a:r>
              <a:rPr lang="en-US" altLang="zh-CN" dirty="0" smtClean="0"/>
              <a:t>void </a:t>
            </a:r>
            <a:r>
              <a:rPr lang="zh-CN" altLang="en-US" dirty="0" smtClean="0"/>
              <a:t>的返回类型，</a:t>
            </a:r>
            <a:r>
              <a:rPr lang="en-US" altLang="zh-CN" dirty="0" smtClean="0"/>
              <a:t>return </a:t>
            </a:r>
            <a:r>
              <a:rPr lang="zh-CN" altLang="en-US" dirty="0" smtClean="0"/>
              <a:t>语句必须具有相同或兼容类型的参数。 </a:t>
            </a:r>
          </a:p>
          <a:p>
            <a:r>
              <a:rPr lang="zh-CN" altLang="en-US" dirty="0" smtClean="0"/>
              <a:t>返回值两侧的括号是可选的。</a:t>
            </a:r>
          </a:p>
          <a:p>
            <a:r>
              <a:rPr lang="zh-CN" altLang="en-US" dirty="0" smtClean="0"/>
              <a:t> </a:t>
            </a:r>
          </a:p>
          <a:p>
            <a:r>
              <a:rPr lang="en-US" altLang="zh-CN" b="1" dirty="0" smtClean="0"/>
              <a:t>4) do </a:t>
            </a:r>
            <a:r>
              <a:rPr lang="zh-CN" altLang="en-US" b="1" dirty="0" smtClean="0"/>
              <a:t>运行</a:t>
            </a:r>
          </a:p>
          <a:p>
            <a:r>
              <a:rPr lang="en-US" altLang="zh-CN" dirty="0" smtClean="0"/>
              <a:t>do </a:t>
            </a:r>
            <a:r>
              <a:rPr lang="zh-CN" altLang="en-US" dirty="0" smtClean="0"/>
              <a:t>关键字用于指定一个在每次迭代结束时检查其条件的循环。 </a:t>
            </a:r>
          </a:p>
          <a:p>
            <a:r>
              <a:rPr lang="en-US" altLang="zh-CN" dirty="0" smtClean="0"/>
              <a:t>do </a:t>
            </a:r>
            <a:r>
              <a:rPr lang="zh-CN" altLang="en-US" dirty="0" smtClean="0"/>
              <a:t>循环体至少执行一次。 </a:t>
            </a:r>
          </a:p>
          <a:p>
            <a:r>
              <a:rPr lang="zh-CN" altLang="en-US" dirty="0" smtClean="0"/>
              <a:t>条件表达式后面必须有分号。</a:t>
            </a:r>
          </a:p>
          <a:p>
            <a:r>
              <a:rPr lang="zh-CN" altLang="en-US" dirty="0" smtClean="0"/>
              <a:t> </a:t>
            </a:r>
          </a:p>
          <a:p>
            <a:r>
              <a:rPr lang="en-US" altLang="zh-CN" b="1" dirty="0" smtClean="0"/>
              <a:t>5) while </a:t>
            </a:r>
            <a:r>
              <a:rPr lang="zh-CN" altLang="en-US" b="1" dirty="0" smtClean="0"/>
              <a:t>循环</a:t>
            </a:r>
          </a:p>
          <a:p>
            <a:r>
              <a:rPr lang="en-US" altLang="zh-CN" dirty="0" smtClean="0"/>
              <a:t>while </a:t>
            </a:r>
            <a:r>
              <a:rPr lang="zh-CN" altLang="en-US" dirty="0" smtClean="0"/>
              <a:t>关键字用于指定一个只要条件为真就会重复的循环。</a:t>
            </a:r>
          </a:p>
          <a:p>
            <a:r>
              <a:rPr lang="zh-CN" altLang="en-US" dirty="0" smtClean="0"/>
              <a:t> </a:t>
            </a:r>
          </a:p>
          <a:p>
            <a:r>
              <a:rPr lang="en-US" altLang="zh-CN" b="1" dirty="0" smtClean="0"/>
              <a:t>6) if </a:t>
            </a:r>
            <a:r>
              <a:rPr lang="zh-CN" altLang="en-US" b="1" dirty="0" smtClean="0"/>
              <a:t>如果</a:t>
            </a:r>
          </a:p>
          <a:p>
            <a:r>
              <a:rPr lang="en-US" altLang="zh-CN" dirty="0" smtClean="0"/>
              <a:t>if </a:t>
            </a:r>
            <a:r>
              <a:rPr lang="zh-CN" altLang="en-US" dirty="0" smtClean="0"/>
              <a:t>关键字指示有条件地执行代码块。条件的计算结果必须是布尔值。 </a:t>
            </a:r>
          </a:p>
          <a:p>
            <a:r>
              <a:rPr lang="en-US" altLang="zh-CN" dirty="0" smtClean="0"/>
              <a:t>if </a:t>
            </a:r>
            <a:r>
              <a:rPr lang="zh-CN" altLang="en-US" dirty="0" smtClean="0"/>
              <a:t>语句可以有可选的 </a:t>
            </a:r>
            <a:r>
              <a:rPr lang="en-US" altLang="zh-CN" dirty="0" smtClean="0"/>
              <a:t>else </a:t>
            </a:r>
            <a:r>
              <a:rPr lang="zh-CN" altLang="en-US" dirty="0" smtClean="0"/>
              <a:t>子句，该子句包含条件为 </a:t>
            </a:r>
            <a:r>
              <a:rPr lang="en-US" altLang="zh-CN" dirty="0" smtClean="0"/>
              <a:t>false </a:t>
            </a:r>
            <a:r>
              <a:rPr lang="zh-CN" altLang="en-US" dirty="0" smtClean="0"/>
              <a:t>时将执行的代码。 </a:t>
            </a:r>
          </a:p>
          <a:p>
            <a:r>
              <a:rPr lang="zh-CN" altLang="en-US" dirty="0" smtClean="0"/>
              <a:t>包含 </a:t>
            </a:r>
            <a:r>
              <a:rPr lang="en-US" altLang="zh-CN" dirty="0" err="1" smtClean="0"/>
              <a:t>boolean</a:t>
            </a:r>
            <a:r>
              <a:rPr lang="en-US" altLang="zh-CN" dirty="0" smtClean="0"/>
              <a:t> </a:t>
            </a:r>
            <a:r>
              <a:rPr lang="zh-CN" altLang="en-US" dirty="0" smtClean="0"/>
              <a:t>操作数的表达式只能包含 </a:t>
            </a:r>
            <a:r>
              <a:rPr lang="en-US" altLang="zh-CN" dirty="0" err="1" smtClean="0"/>
              <a:t>boolean</a:t>
            </a:r>
            <a:r>
              <a:rPr lang="en-US" altLang="zh-CN" dirty="0" smtClean="0"/>
              <a:t> </a:t>
            </a:r>
            <a:r>
              <a:rPr lang="zh-CN" altLang="en-US" dirty="0" smtClean="0"/>
              <a:t>操作数。</a:t>
            </a:r>
          </a:p>
          <a:p>
            <a:r>
              <a:rPr lang="zh-CN" altLang="en-US" dirty="0" smtClean="0"/>
              <a:t> </a:t>
            </a:r>
          </a:p>
          <a:p>
            <a:r>
              <a:rPr lang="en-US" altLang="zh-CN" b="1" dirty="0" smtClean="0"/>
              <a:t>7) else </a:t>
            </a:r>
            <a:r>
              <a:rPr lang="zh-CN" altLang="en-US" b="1" dirty="0" smtClean="0"/>
              <a:t>否则</a:t>
            </a:r>
          </a:p>
          <a:p>
            <a:r>
              <a:rPr lang="en-US" altLang="zh-CN" dirty="0" smtClean="0"/>
              <a:t>else </a:t>
            </a:r>
            <a:r>
              <a:rPr lang="zh-CN" altLang="en-US" dirty="0" smtClean="0"/>
              <a:t>关键字总是在 </a:t>
            </a:r>
            <a:r>
              <a:rPr lang="en-US" altLang="zh-CN" dirty="0" smtClean="0"/>
              <a:t>if-else </a:t>
            </a:r>
            <a:r>
              <a:rPr lang="zh-CN" altLang="en-US" dirty="0" smtClean="0"/>
              <a:t>语句中与 </a:t>
            </a:r>
            <a:r>
              <a:rPr lang="en-US" altLang="zh-CN" dirty="0" smtClean="0"/>
              <a:t>if </a:t>
            </a:r>
            <a:r>
              <a:rPr lang="zh-CN" altLang="en-US" dirty="0" smtClean="0"/>
              <a:t>关键字结合使用。</a:t>
            </a:r>
            <a:r>
              <a:rPr lang="en-US" altLang="zh-CN" dirty="0" smtClean="0"/>
              <a:t>else </a:t>
            </a:r>
            <a:r>
              <a:rPr lang="zh-CN" altLang="en-US" dirty="0" smtClean="0"/>
              <a:t>子句是可选的，如果 </a:t>
            </a:r>
            <a:r>
              <a:rPr lang="en-US" altLang="zh-CN" dirty="0" smtClean="0"/>
              <a:t>if </a:t>
            </a:r>
            <a:r>
              <a:rPr lang="zh-CN" altLang="en-US" dirty="0" smtClean="0"/>
              <a:t>条件为 </a:t>
            </a:r>
            <a:r>
              <a:rPr lang="en-US" altLang="zh-CN" dirty="0" smtClean="0"/>
              <a:t>false</a:t>
            </a:r>
            <a:r>
              <a:rPr lang="zh-CN" altLang="en-US" dirty="0" smtClean="0"/>
              <a:t>，则执行该子句。</a:t>
            </a:r>
          </a:p>
          <a:p>
            <a:r>
              <a:rPr lang="zh-CN" altLang="en-US" dirty="0" smtClean="0"/>
              <a:t> </a:t>
            </a:r>
          </a:p>
          <a:p>
            <a:r>
              <a:rPr lang="en-US" altLang="zh-CN" b="1" dirty="0" smtClean="0"/>
              <a:t>8) for </a:t>
            </a:r>
            <a:r>
              <a:rPr lang="zh-CN" altLang="en-US" b="1" dirty="0" smtClean="0"/>
              <a:t>循环</a:t>
            </a:r>
          </a:p>
          <a:p>
            <a:r>
              <a:rPr lang="en-US" altLang="zh-CN" dirty="0" smtClean="0"/>
              <a:t>for </a:t>
            </a:r>
            <a:r>
              <a:rPr lang="zh-CN" altLang="en-US" dirty="0" smtClean="0"/>
              <a:t>关键字用于指定一个在每次迭代结束前检查其条件的循环。 </a:t>
            </a:r>
          </a:p>
          <a:p>
            <a:r>
              <a:rPr lang="en-US" altLang="zh-CN" dirty="0" smtClean="0"/>
              <a:t>for </a:t>
            </a:r>
            <a:r>
              <a:rPr lang="zh-CN" altLang="en-US" dirty="0" smtClean="0"/>
              <a:t>语句的形式为 </a:t>
            </a:r>
            <a:r>
              <a:rPr lang="en-US" altLang="zh-CN" dirty="0" smtClean="0"/>
              <a:t>for(initialize; condition; increment) </a:t>
            </a:r>
          </a:p>
          <a:p>
            <a:r>
              <a:rPr lang="zh-CN" altLang="en-US" dirty="0" smtClean="0"/>
              <a:t>控件流进入 </a:t>
            </a:r>
            <a:r>
              <a:rPr lang="en-US" altLang="zh-CN" dirty="0" smtClean="0"/>
              <a:t>for </a:t>
            </a:r>
            <a:r>
              <a:rPr lang="zh-CN" altLang="en-US" dirty="0" smtClean="0"/>
              <a:t>语句时，将执行一次 </a:t>
            </a:r>
            <a:r>
              <a:rPr lang="en-US" altLang="zh-CN" dirty="0" smtClean="0"/>
              <a:t>initialize </a:t>
            </a:r>
            <a:r>
              <a:rPr lang="zh-CN" altLang="en-US" dirty="0" smtClean="0"/>
              <a:t>语句。 </a:t>
            </a:r>
          </a:p>
          <a:p>
            <a:r>
              <a:rPr lang="zh-CN" altLang="en-US" dirty="0" smtClean="0"/>
              <a:t>每次执行循环体之前将计算 </a:t>
            </a:r>
            <a:r>
              <a:rPr lang="en-US" altLang="zh-CN" dirty="0" smtClean="0"/>
              <a:t>condition </a:t>
            </a:r>
            <a:r>
              <a:rPr lang="zh-CN" altLang="en-US" dirty="0" smtClean="0"/>
              <a:t>的结果。如果 </a:t>
            </a:r>
            <a:r>
              <a:rPr lang="en-US" altLang="zh-CN" dirty="0" smtClean="0"/>
              <a:t>condition </a:t>
            </a:r>
            <a:r>
              <a:rPr lang="zh-CN" altLang="en-US" dirty="0" smtClean="0"/>
              <a:t>为 </a:t>
            </a:r>
            <a:r>
              <a:rPr lang="en-US" altLang="zh-CN" dirty="0" smtClean="0"/>
              <a:t>true</a:t>
            </a:r>
            <a:r>
              <a:rPr lang="zh-CN" altLang="en-US" dirty="0" smtClean="0"/>
              <a:t>，则执行循环体。 </a:t>
            </a:r>
          </a:p>
          <a:p>
            <a:r>
              <a:rPr lang="zh-CN" altLang="en-US" dirty="0" smtClean="0"/>
              <a:t>每次执行循环体之后，在计算下一个迭代的 </a:t>
            </a:r>
            <a:r>
              <a:rPr lang="en-US" altLang="zh-CN" dirty="0" smtClean="0"/>
              <a:t>condition </a:t>
            </a:r>
            <a:r>
              <a:rPr lang="zh-CN" altLang="en-US" dirty="0" smtClean="0"/>
              <a:t>之前，将执行 </a:t>
            </a:r>
            <a:r>
              <a:rPr lang="en-US" altLang="zh-CN" dirty="0" smtClean="0"/>
              <a:t>increment </a:t>
            </a:r>
            <a:r>
              <a:rPr lang="zh-CN" altLang="en-US" dirty="0" smtClean="0"/>
              <a:t>语句。</a:t>
            </a:r>
          </a:p>
          <a:p>
            <a:r>
              <a:rPr lang="zh-CN" altLang="en-US" dirty="0" smtClean="0"/>
              <a:t> </a:t>
            </a:r>
          </a:p>
          <a:p>
            <a:r>
              <a:rPr lang="en-US" altLang="zh-CN" b="1" dirty="0" smtClean="0"/>
              <a:t>9) </a:t>
            </a:r>
            <a:r>
              <a:rPr lang="en-US" altLang="zh-CN" b="1" dirty="0" err="1" smtClean="0"/>
              <a:t>instanceof</a:t>
            </a:r>
            <a:r>
              <a:rPr lang="en-US" altLang="zh-CN" b="1" dirty="0" smtClean="0"/>
              <a:t> </a:t>
            </a:r>
            <a:r>
              <a:rPr lang="zh-CN" altLang="en-US" b="1" dirty="0" smtClean="0"/>
              <a:t>实例</a:t>
            </a:r>
          </a:p>
          <a:p>
            <a:r>
              <a:rPr lang="en-US" altLang="zh-CN" dirty="0" err="1" smtClean="0"/>
              <a:t>instanceof</a:t>
            </a:r>
            <a:r>
              <a:rPr lang="en-US" altLang="zh-CN" dirty="0" smtClean="0"/>
              <a:t> </a:t>
            </a:r>
            <a:r>
              <a:rPr lang="zh-CN" altLang="en-US" dirty="0" smtClean="0"/>
              <a:t>关键字用来确定对象所属的类。</a:t>
            </a:r>
          </a:p>
          <a:p>
            <a:r>
              <a:rPr lang="zh-CN" altLang="en-US" dirty="0" smtClean="0"/>
              <a:t> </a:t>
            </a:r>
          </a:p>
          <a:p>
            <a:r>
              <a:rPr lang="en-US" altLang="zh-CN" b="1" dirty="0" smtClean="0"/>
              <a:t>10) switch </a:t>
            </a:r>
            <a:r>
              <a:rPr lang="zh-CN" altLang="en-US" b="1" dirty="0" smtClean="0"/>
              <a:t>观察</a:t>
            </a:r>
          </a:p>
          <a:p>
            <a:r>
              <a:rPr lang="en-US" altLang="zh-CN" dirty="0" smtClean="0"/>
              <a:t>switch </a:t>
            </a:r>
            <a:r>
              <a:rPr lang="zh-CN" altLang="en-US" dirty="0" smtClean="0"/>
              <a:t>语句用于基于某个表达式选择执行多个代码块中的某一个。 </a:t>
            </a:r>
          </a:p>
          <a:p>
            <a:r>
              <a:rPr lang="en-US" altLang="zh-CN" dirty="0" smtClean="0"/>
              <a:t>switch </a:t>
            </a:r>
            <a:r>
              <a:rPr lang="zh-CN" altLang="en-US" dirty="0" smtClean="0"/>
              <a:t>条件的计算结果必须等于 </a:t>
            </a:r>
            <a:r>
              <a:rPr lang="en-US" altLang="zh-CN" dirty="0" smtClean="0"/>
              <a:t>byte</a:t>
            </a:r>
            <a:r>
              <a:rPr lang="zh-CN" altLang="en-US" dirty="0" smtClean="0"/>
              <a:t>、</a:t>
            </a:r>
            <a:r>
              <a:rPr lang="en-US" altLang="zh-CN" dirty="0" smtClean="0"/>
              <a:t>char</a:t>
            </a:r>
            <a:r>
              <a:rPr lang="zh-CN" altLang="en-US" dirty="0" smtClean="0"/>
              <a:t>、</a:t>
            </a:r>
            <a:r>
              <a:rPr lang="en-US" altLang="zh-CN" dirty="0" smtClean="0"/>
              <a:t>short </a:t>
            </a:r>
            <a:r>
              <a:rPr lang="zh-CN" altLang="en-US" dirty="0" smtClean="0"/>
              <a:t>或 </a:t>
            </a:r>
            <a:r>
              <a:rPr lang="en-US" altLang="zh-CN" dirty="0" err="1" smtClean="0"/>
              <a:t>int</a:t>
            </a:r>
            <a:r>
              <a:rPr lang="zh-CN" altLang="en-US" dirty="0" smtClean="0"/>
              <a:t>。 </a:t>
            </a:r>
          </a:p>
          <a:p>
            <a:r>
              <a:rPr lang="en-US" altLang="zh-CN" dirty="0" smtClean="0"/>
              <a:t>case </a:t>
            </a:r>
            <a:r>
              <a:rPr lang="zh-CN" altLang="en-US" dirty="0" smtClean="0"/>
              <a:t>块没有隐式结束点。</a:t>
            </a:r>
            <a:r>
              <a:rPr lang="en-US" altLang="zh-CN" dirty="0" smtClean="0"/>
              <a:t>break </a:t>
            </a:r>
            <a:r>
              <a:rPr lang="zh-CN" altLang="en-US" dirty="0" smtClean="0"/>
              <a:t>语句通常在每个 </a:t>
            </a:r>
            <a:r>
              <a:rPr lang="en-US" altLang="zh-CN" dirty="0" smtClean="0"/>
              <a:t>case </a:t>
            </a:r>
            <a:r>
              <a:rPr lang="zh-CN" altLang="en-US" dirty="0" smtClean="0"/>
              <a:t>块末尾使用，用于退出 </a:t>
            </a:r>
            <a:r>
              <a:rPr lang="en-US" altLang="zh-CN" dirty="0" smtClean="0"/>
              <a:t>switch </a:t>
            </a:r>
            <a:r>
              <a:rPr lang="zh-CN" altLang="en-US" dirty="0" smtClean="0"/>
              <a:t>语句。 </a:t>
            </a:r>
          </a:p>
          <a:p>
            <a:r>
              <a:rPr lang="zh-CN" altLang="en-US" dirty="0" smtClean="0"/>
              <a:t>如果没有 </a:t>
            </a:r>
            <a:r>
              <a:rPr lang="en-US" altLang="zh-CN" dirty="0" smtClean="0"/>
              <a:t>break </a:t>
            </a:r>
            <a:r>
              <a:rPr lang="zh-CN" altLang="en-US" dirty="0" smtClean="0"/>
              <a:t>语句，执行流将进入所有后面的 </a:t>
            </a:r>
            <a:r>
              <a:rPr lang="en-US" altLang="zh-CN" dirty="0" smtClean="0"/>
              <a:t>case </a:t>
            </a:r>
            <a:r>
              <a:rPr lang="zh-CN" altLang="en-US" dirty="0" smtClean="0"/>
              <a:t>和</a:t>
            </a:r>
            <a:r>
              <a:rPr lang="en-US" altLang="zh-CN" dirty="0" smtClean="0"/>
              <a:t>/</a:t>
            </a:r>
            <a:r>
              <a:rPr lang="zh-CN" altLang="en-US" dirty="0" smtClean="0"/>
              <a:t>或 </a:t>
            </a:r>
            <a:r>
              <a:rPr lang="en-US" altLang="zh-CN" dirty="0" smtClean="0"/>
              <a:t>default </a:t>
            </a:r>
            <a:r>
              <a:rPr lang="zh-CN" altLang="en-US" dirty="0" smtClean="0"/>
              <a:t>块。</a:t>
            </a:r>
          </a:p>
          <a:p>
            <a:r>
              <a:rPr lang="zh-CN" altLang="en-US" dirty="0" smtClean="0"/>
              <a:t> </a:t>
            </a:r>
          </a:p>
          <a:p>
            <a:r>
              <a:rPr lang="en-US" altLang="zh-CN" b="1" dirty="0" smtClean="0"/>
              <a:t>11) case </a:t>
            </a:r>
            <a:r>
              <a:rPr lang="zh-CN" altLang="en-US" b="1" dirty="0" smtClean="0"/>
              <a:t>返回观察里的结果</a:t>
            </a:r>
          </a:p>
          <a:p>
            <a:r>
              <a:rPr lang="en-US" altLang="zh-CN" dirty="0" smtClean="0"/>
              <a:t>case </a:t>
            </a:r>
            <a:r>
              <a:rPr lang="zh-CN" altLang="en-US" dirty="0" smtClean="0"/>
              <a:t>用来标记 </a:t>
            </a:r>
            <a:r>
              <a:rPr lang="en-US" altLang="zh-CN" dirty="0" smtClean="0"/>
              <a:t>switch </a:t>
            </a:r>
            <a:r>
              <a:rPr lang="zh-CN" altLang="en-US" dirty="0" smtClean="0"/>
              <a:t>语句中的每个分支。 </a:t>
            </a:r>
          </a:p>
          <a:p>
            <a:r>
              <a:rPr lang="en-US" altLang="zh-CN" dirty="0" smtClean="0"/>
              <a:t>case </a:t>
            </a:r>
            <a:r>
              <a:rPr lang="zh-CN" altLang="en-US" dirty="0" smtClean="0"/>
              <a:t>块没有隐式结束点。</a:t>
            </a:r>
            <a:r>
              <a:rPr lang="en-US" altLang="zh-CN" dirty="0" smtClean="0"/>
              <a:t>break </a:t>
            </a:r>
            <a:r>
              <a:rPr lang="zh-CN" altLang="en-US" dirty="0" smtClean="0"/>
              <a:t>语句通常在每个 </a:t>
            </a:r>
            <a:r>
              <a:rPr lang="en-US" altLang="zh-CN" dirty="0" smtClean="0"/>
              <a:t>case </a:t>
            </a:r>
            <a:r>
              <a:rPr lang="zh-CN" altLang="en-US" dirty="0" smtClean="0"/>
              <a:t>块末尾使用，用于退出 </a:t>
            </a:r>
            <a:r>
              <a:rPr lang="en-US" altLang="zh-CN" dirty="0" smtClean="0"/>
              <a:t>switch </a:t>
            </a:r>
            <a:r>
              <a:rPr lang="zh-CN" altLang="en-US" dirty="0" smtClean="0"/>
              <a:t>语句。 </a:t>
            </a:r>
          </a:p>
          <a:p>
            <a:r>
              <a:rPr lang="zh-CN" altLang="en-US" dirty="0" smtClean="0"/>
              <a:t>如果没有 </a:t>
            </a:r>
            <a:r>
              <a:rPr lang="en-US" altLang="zh-CN" dirty="0" smtClean="0"/>
              <a:t>break </a:t>
            </a:r>
            <a:r>
              <a:rPr lang="zh-CN" altLang="en-US" dirty="0" smtClean="0"/>
              <a:t>语句，执行流将进入所有后面的 </a:t>
            </a:r>
            <a:r>
              <a:rPr lang="en-US" altLang="zh-CN" dirty="0" smtClean="0"/>
              <a:t>case </a:t>
            </a:r>
            <a:r>
              <a:rPr lang="zh-CN" altLang="en-US" dirty="0" smtClean="0"/>
              <a:t>和</a:t>
            </a:r>
            <a:r>
              <a:rPr lang="en-US" altLang="zh-CN" dirty="0" smtClean="0"/>
              <a:t>/</a:t>
            </a:r>
            <a:r>
              <a:rPr lang="zh-CN" altLang="en-US" dirty="0" smtClean="0"/>
              <a:t>或 </a:t>
            </a:r>
            <a:r>
              <a:rPr lang="en-US" altLang="zh-CN" dirty="0" smtClean="0"/>
              <a:t>default </a:t>
            </a:r>
            <a:r>
              <a:rPr lang="zh-CN" altLang="en-US" dirty="0" smtClean="0"/>
              <a:t>块。</a:t>
            </a:r>
          </a:p>
          <a:p>
            <a:r>
              <a:rPr lang="zh-CN" altLang="en-US" dirty="0" smtClean="0"/>
              <a:t> </a:t>
            </a:r>
          </a:p>
          <a:p>
            <a:r>
              <a:rPr lang="en-US" altLang="zh-CN" b="1" dirty="0" smtClean="0"/>
              <a:t>12) default </a:t>
            </a:r>
            <a:r>
              <a:rPr lang="zh-CN" altLang="en-US" b="1" dirty="0" smtClean="0"/>
              <a:t>默认</a:t>
            </a:r>
          </a:p>
          <a:p>
            <a:r>
              <a:rPr lang="en-US" altLang="zh-CN" dirty="0" smtClean="0"/>
              <a:t>default </a:t>
            </a:r>
            <a:r>
              <a:rPr lang="zh-CN" altLang="en-US" dirty="0" smtClean="0"/>
              <a:t>关键字用来标记 </a:t>
            </a:r>
            <a:r>
              <a:rPr lang="en-US" altLang="zh-CN" dirty="0" smtClean="0"/>
              <a:t>switch </a:t>
            </a:r>
            <a:r>
              <a:rPr lang="zh-CN" altLang="en-US" dirty="0" smtClean="0"/>
              <a:t>语句中的默认分支。 </a:t>
            </a:r>
          </a:p>
          <a:p>
            <a:r>
              <a:rPr lang="en-US" altLang="zh-CN" dirty="0" smtClean="0"/>
              <a:t>default </a:t>
            </a:r>
            <a:r>
              <a:rPr lang="zh-CN" altLang="en-US" dirty="0" smtClean="0"/>
              <a:t>块没有隐式结束点。</a:t>
            </a:r>
            <a:r>
              <a:rPr lang="en-US" altLang="zh-CN" dirty="0" smtClean="0"/>
              <a:t>break </a:t>
            </a:r>
            <a:r>
              <a:rPr lang="zh-CN" altLang="en-US" dirty="0" smtClean="0"/>
              <a:t>语句通常在每个 </a:t>
            </a:r>
            <a:r>
              <a:rPr lang="en-US" altLang="zh-CN" dirty="0" smtClean="0"/>
              <a:t>case </a:t>
            </a:r>
            <a:r>
              <a:rPr lang="zh-CN" altLang="en-US" dirty="0" smtClean="0"/>
              <a:t>或 </a:t>
            </a:r>
            <a:r>
              <a:rPr lang="en-US" altLang="zh-CN" dirty="0" smtClean="0"/>
              <a:t>default </a:t>
            </a:r>
            <a:r>
              <a:rPr lang="zh-CN" altLang="en-US" dirty="0" smtClean="0"/>
              <a:t>块的末尾使用，以便在完成块时退出 </a:t>
            </a:r>
            <a:r>
              <a:rPr lang="en-US" altLang="zh-CN" dirty="0" smtClean="0"/>
              <a:t>switch </a:t>
            </a:r>
            <a:r>
              <a:rPr lang="zh-CN" altLang="en-US" dirty="0" smtClean="0"/>
              <a:t>语句。 </a:t>
            </a:r>
          </a:p>
          <a:p>
            <a:r>
              <a:rPr lang="zh-CN" altLang="en-US" dirty="0" smtClean="0"/>
              <a:t>如果没有 </a:t>
            </a:r>
            <a:r>
              <a:rPr lang="en-US" altLang="zh-CN" dirty="0" smtClean="0"/>
              <a:t>default </a:t>
            </a:r>
            <a:r>
              <a:rPr lang="zh-CN" altLang="en-US" dirty="0" smtClean="0"/>
              <a:t>语句，其参数与任何 </a:t>
            </a:r>
            <a:r>
              <a:rPr lang="en-US" altLang="zh-CN" dirty="0" smtClean="0"/>
              <a:t>case </a:t>
            </a:r>
            <a:r>
              <a:rPr lang="zh-CN" altLang="en-US" dirty="0" smtClean="0"/>
              <a:t>块都不匹配的 </a:t>
            </a:r>
            <a:r>
              <a:rPr lang="en-US" altLang="zh-CN" dirty="0" smtClean="0"/>
              <a:t>switch </a:t>
            </a:r>
            <a:r>
              <a:rPr lang="zh-CN" altLang="en-US" dirty="0" smtClean="0"/>
              <a:t>语句将不执行任何操作。</a:t>
            </a:r>
          </a:p>
          <a:p>
            <a:r>
              <a:rPr lang="zh-CN" altLang="en-US" dirty="0" smtClean="0"/>
              <a:t> </a:t>
            </a:r>
          </a:p>
          <a:p>
            <a:r>
              <a:rPr lang="zh-CN" altLang="en-US" dirty="0" smtClean="0"/>
              <a:t> </a:t>
            </a:r>
          </a:p>
          <a:p>
            <a:r>
              <a:rPr lang="en-US" altLang="zh-CN" b="1" dirty="0" smtClean="0"/>
              <a:t>4. </a:t>
            </a:r>
            <a:r>
              <a:rPr lang="zh-CN" altLang="en-US" b="1" dirty="0" smtClean="0"/>
              <a:t>错误处理</a:t>
            </a:r>
          </a:p>
          <a:p>
            <a:r>
              <a:rPr lang="en-US" altLang="zh-CN" b="1" dirty="0" smtClean="0"/>
              <a:t>1) try </a:t>
            </a:r>
            <a:r>
              <a:rPr lang="zh-CN" altLang="en-US" b="1" dirty="0" smtClean="0"/>
              <a:t>捕获异常</a:t>
            </a:r>
          </a:p>
          <a:p>
            <a:r>
              <a:rPr lang="en-US" altLang="zh-CN" dirty="0" smtClean="0"/>
              <a:t>try </a:t>
            </a:r>
            <a:r>
              <a:rPr lang="zh-CN" altLang="en-US" dirty="0" smtClean="0"/>
              <a:t>关键字用于包含可能引发异常的语句块。 </a:t>
            </a:r>
          </a:p>
          <a:p>
            <a:r>
              <a:rPr lang="zh-CN" altLang="en-US" dirty="0" smtClean="0"/>
              <a:t>每个 </a:t>
            </a:r>
            <a:r>
              <a:rPr lang="en-US" altLang="zh-CN" dirty="0" smtClean="0"/>
              <a:t>try </a:t>
            </a:r>
            <a:r>
              <a:rPr lang="zh-CN" altLang="en-US" dirty="0" smtClean="0"/>
              <a:t>块都必须至少有一个 </a:t>
            </a:r>
            <a:r>
              <a:rPr lang="en-US" altLang="zh-CN" dirty="0" smtClean="0"/>
              <a:t>catch </a:t>
            </a:r>
            <a:r>
              <a:rPr lang="zh-CN" altLang="en-US" dirty="0" smtClean="0"/>
              <a:t>或 </a:t>
            </a:r>
            <a:r>
              <a:rPr lang="en-US" altLang="zh-CN" dirty="0" smtClean="0"/>
              <a:t>finally </a:t>
            </a:r>
            <a:r>
              <a:rPr lang="zh-CN" altLang="en-US" dirty="0" smtClean="0"/>
              <a:t>子句。 </a:t>
            </a:r>
          </a:p>
          <a:p>
            <a:r>
              <a:rPr lang="zh-CN" altLang="en-US" dirty="0" smtClean="0"/>
              <a:t>如果某个特定异常类未被任何 </a:t>
            </a:r>
            <a:r>
              <a:rPr lang="en-US" altLang="zh-CN" dirty="0" smtClean="0"/>
              <a:t>catch </a:t>
            </a:r>
            <a:r>
              <a:rPr lang="zh-CN" altLang="en-US" dirty="0" smtClean="0"/>
              <a:t>子句处理，该异常将沿着调用栈递归地传播到下一个封闭 </a:t>
            </a:r>
            <a:r>
              <a:rPr lang="en-US" altLang="zh-CN" dirty="0" smtClean="0"/>
              <a:t>try </a:t>
            </a:r>
            <a:r>
              <a:rPr lang="zh-CN" altLang="en-US" dirty="0" smtClean="0"/>
              <a:t>块。如果任何封闭 </a:t>
            </a:r>
            <a:r>
              <a:rPr lang="en-US" altLang="zh-CN" dirty="0" smtClean="0"/>
              <a:t>try </a:t>
            </a:r>
            <a:r>
              <a:rPr lang="zh-CN" altLang="en-US" dirty="0" smtClean="0"/>
              <a:t>块都未捕获到异常，</a:t>
            </a:r>
            <a:r>
              <a:rPr lang="en-US" altLang="zh-CN" dirty="0" smtClean="0"/>
              <a:t>Java </a:t>
            </a:r>
            <a:r>
              <a:rPr lang="zh-CN" altLang="en-US" dirty="0" smtClean="0"/>
              <a:t>解释器将退出，并显示错误消息和堆栈跟踪信息。</a:t>
            </a:r>
          </a:p>
          <a:p>
            <a:r>
              <a:rPr lang="zh-CN" altLang="en-US" dirty="0" smtClean="0"/>
              <a:t> </a:t>
            </a:r>
          </a:p>
          <a:p>
            <a:r>
              <a:rPr lang="en-US" altLang="zh-CN" b="1" dirty="0" smtClean="0"/>
              <a:t>2) catch </a:t>
            </a:r>
            <a:r>
              <a:rPr lang="zh-CN" altLang="en-US" b="1" dirty="0" smtClean="0"/>
              <a:t>处理异常</a:t>
            </a:r>
          </a:p>
          <a:p>
            <a:r>
              <a:rPr lang="en-US" altLang="zh-CN" dirty="0" smtClean="0"/>
              <a:t>catch </a:t>
            </a:r>
            <a:r>
              <a:rPr lang="zh-CN" altLang="en-US" dirty="0" smtClean="0"/>
              <a:t>关键字用来在 </a:t>
            </a:r>
            <a:r>
              <a:rPr lang="en-US" altLang="zh-CN" dirty="0" smtClean="0"/>
              <a:t>try-catch </a:t>
            </a:r>
            <a:r>
              <a:rPr lang="zh-CN" altLang="en-US" dirty="0" smtClean="0"/>
              <a:t>或 </a:t>
            </a:r>
            <a:r>
              <a:rPr lang="en-US" altLang="zh-CN" dirty="0" smtClean="0"/>
              <a:t>try-catch-finally </a:t>
            </a:r>
            <a:r>
              <a:rPr lang="zh-CN" altLang="en-US" dirty="0" smtClean="0"/>
              <a:t>语句中定义异常处理块。 </a:t>
            </a:r>
          </a:p>
          <a:p>
            <a:r>
              <a:rPr lang="zh-CN" altLang="en-US" dirty="0" smtClean="0"/>
              <a:t>开始和结束标记 </a:t>
            </a:r>
            <a:r>
              <a:rPr lang="en-US" altLang="zh-CN" dirty="0" smtClean="0"/>
              <a:t>{ </a:t>
            </a:r>
            <a:r>
              <a:rPr lang="zh-CN" altLang="en-US" dirty="0" smtClean="0"/>
              <a:t>和 </a:t>
            </a:r>
            <a:r>
              <a:rPr lang="en-US" altLang="zh-CN" dirty="0" smtClean="0"/>
              <a:t>} </a:t>
            </a:r>
            <a:r>
              <a:rPr lang="zh-CN" altLang="en-US" dirty="0" smtClean="0"/>
              <a:t>是 </a:t>
            </a:r>
            <a:r>
              <a:rPr lang="en-US" altLang="zh-CN" dirty="0" smtClean="0"/>
              <a:t>catch </a:t>
            </a:r>
            <a:r>
              <a:rPr lang="zh-CN" altLang="en-US" dirty="0" smtClean="0"/>
              <a:t>子句语法的一部分，即使该子句只包含一个语句，也不能省略这两个标记。 </a:t>
            </a:r>
          </a:p>
          <a:p>
            <a:r>
              <a:rPr lang="zh-CN" altLang="en-US" dirty="0" smtClean="0"/>
              <a:t>每个 </a:t>
            </a:r>
            <a:r>
              <a:rPr lang="en-US" altLang="zh-CN" dirty="0" smtClean="0"/>
              <a:t>try </a:t>
            </a:r>
            <a:r>
              <a:rPr lang="zh-CN" altLang="en-US" dirty="0" smtClean="0"/>
              <a:t>块都必须至少有一个 </a:t>
            </a:r>
            <a:r>
              <a:rPr lang="en-US" altLang="zh-CN" dirty="0" smtClean="0"/>
              <a:t>catch </a:t>
            </a:r>
            <a:r>
              <a:rPr lang="zh-CN" altLang="en-US" dirty="0" smtClean="0"/>
              <a:t>或 </a:t>
            </a:r>
            <a:r>
              <a:rPr lang="en-US" altLang="zh-CN" dirty="0" smtClean="0"/>
              <a:t>finally </a:t>
            </a:r>
            <a:r>
              <a:rPr lang="zh-CN" altLang="en-US" dirty="0" smtClean="0"/>
              <a:t>子句。 </a:t>
            </a:r>
          </a:p>
          <a:p>
            <a:r>
              <a:rPr lang="zh-CN" altLang="en-US" dirty="0" smtClean="0"/>
              <a:t>如果某个特定异常类未被任何 </a:t>
            </a:r>
            <a:r>
              <a:rPr lang="en-US" altLang="zh-CN" dirty="0" smtClean="0"/>
              <a:t>catch </a:t>
            </a:r>
            <a:r>
              <a:rPr lang="zh-CN" altLang="en-US" dirty="0" smtClean="0"/>
              <a:t>子句处理，该异常将沿着调用栈递归地传播到下一个封闭 </a:t>
            </a:r>
            <a:r>
              <a:rPr lang="en-US" altLang="zh-CN" dirty="0" smtClean="0"/>
              <a:t>try </a:t>
            </a:r>
            <a:r>
              <a:rPr lang="zh-CN" altLang="en-US" dirty="0" smtClean="0"/>
              <a:t>块。如果任何封闭 </a:t>
            </a:r>
            <a:r>
              <a:rPr lang="en-US" altLang="zh-CN" dirty="0" smtClean="0"/>
              <a:t>try </a:t>
            </a:r>
            <a:r>
              <a:rPr lang="zh-CN" altLang="en-US" dirty="0" smtClean="0"/>
              <a:t>块都未捕获到异常，</a:t>
            </a:r>
            <a:r>
              <a:rPr lang="en-US" altLang="zh-CN" dirty="0" smtClean="0"/>
              <a:t>Java </a:t>
            </a:r>
            <a:r>
              <a:rPr lang="zh-CN" altLang="en-US" dirty="0" smtClean="0"/>
              <a:t>解释器将退出，并显示错误消息和堆栈跟踪信息。</a:t>
            </a:r>
          </a:p>
          <a:p>
            <a:r>
              <a:rPr lang="zh-CN" altLang="en-US" dirty="0" smtClean="0"/>
              <a:t> </a:t>
            </a:r>
          </a:p>
          <a:p>
            <a:r>
              <a:rPr lang="en-US" altLang="zh-CN" b="1" dirty="0" smtClean="0"/>
              <a:t>3) throw </a:t>
            </a:r>
            <a:r>
              <a:rPr lang="zh-CN" altLang="en-US" b="1" dirty="0" smtClean="0"/>
              <a:t>抛出一个异常对象</a:t>
            </a:r>
          </a:p>
          <a:p>
            <a:r>
              <a:rPr lang="en-US" altLang="zh-CN" dirty="0" smtClean="0"/>
              <a:t>throw </a:t>
            </a:r>
            <a:r>
              <a:rPr lang="zh-CN" altLang="en-US" dirty="0" smtClean="0"/>
              <a:t>关键字用于引发异常。 </a:t>
            </a:r>
          </a:p>
          <a:p>
            <a:r>
              <a:rPr lang="en-US" altLang="zh-CN" dirty="0" smtClean="0"/>
              <a:t>throw </a:t>
            </a:r>
            <a:r>
              <a:rPr lang="zh-CN" altLang="en-US" dirty="0" smtClean="0"/>
              <a:t>语句将 </a:t>
            </a:r>
            <a:r>
              <a:rPr lang="en-US" altLang="zh-CN" dirty="0" err="1" smtClean="0"/>
              <a:t>java.lang.Throwable</a:t>
            </a:r>
            <a:r>
              <a:rPr lang="en-US" altLang="zh-CN" dirty="0" smtClean="0"/>
              <a:t> </a:t>
            </a:r>
            <a:r>
              <a:rPr lang="zh-CN" altLang="en-US" dirty="0" smtClean="0"/>
              <a:t>作为参数。</a:t>
            </a:r>
            <a:r>
              <a:rPr lang="en-US" altLang="zh-CN" dirty="0" err="1" smtClean="0"/>
              <a:t>Throwable</a:t>
            </a:r>
            <a:r>
              <a:rPr lang="en-US" altLang="zh-CN" dirty="0" smtClean="0"/>
              <a:t> </a:t>
            </a:r>
            <a:r>
              <a:rPr lang="zh-CN" altLang="en-US" dirty="0" smtClean="0"/>
              <a:t>在调用栈中向上传播，直到被适当的 </a:t>
            </a:r>
            <a:r>
              <a:rPr lang="en-US" altLang="zh-CN" dirty="0" smtClean="0"/>
              <a:t>catch </a:t>
            </a:r>
            <a:r>
              <a:rPr lang="zh-CN" altLang="en-US" dirty="0" smtClean="0"/>
              <a:t>块捕获。 </a:t>
            </a:r>
          </a:p>
          <a:p>
            <a:r>
              <a:rPr lang="zh-CN" altLang="en-US" dirty="0" smtClean="0"/>
              <a:t>引发非 </a:t>
            </a:r>
            <a:r>
              <a:rPr lang="en-US" altLang="zh-CN" dirty="0" err="1" smtClean="0"/>
              <a:t>RuntimeException</a:t>
            </a:r>
            <a:r>
              <a:rPr lang="en-US" altLang="zh-CN" dirty="0" smtClean="0"/>
              <a:t> </a:t>
            </a:r>
            <a:r>
              <a:rPr lang="zh-CN" altLang="en-US" dirty="0" smtClean="0"/>
              <a:t>异常的任何方法还必须在方法声明中使用 </a:t>
            </a:r>
            <a:r>
              <a:rPr lang="en-US" altLang="zh-CN" dirty="0" smtClean="0"/>
              <a:t>throws </a:t>
            </a:r>
            <a:r>
              <a:rPr lang="zh-CN" altLang="en-US" dirty="0" smtClean="0"/>
              <a:t>修饰符来声明它引发的异常。</a:t>
            </a:r>
          </a:p>
          <a:p>
            <a:r>
              <a:rPr lang="zh-CN" altLang="en-US" dirty="0" smtClean="0"/>
              <a:t> </a:t>
            </a:r>
          </a:p>
          <a:p>
            <a:r>
              <a:rPr lang="en-US" altLang="zh-CN" b="1" dirty="0" smtClean="0"/>
              <a:t>4) throws </a:t>
            </a:r>
            <a:r>
              <a:rPr lang="zh-CN" altLang="en-US" b="1" dirty="0" smtClean="0"/>
              <a:t>声明一个异常可能被抛出</a:t>
            </a:r>
          </a:p>
          <a:p>
            <a:r>
              <a:rPr lang="en-US" altLang="zh-CN" dirty="0" smtClean="0"/>
              <a:t>throws </a:t>
            </a:r>
            <a:r>
              <a:rPr lang="zh-CN" altLang="en-US" dirty="0" smtClean="0"/>
              <a:t>关键字可以应用于方法，以便指出方法引发了特定类型的异常。 </a:t>
            </a:r>
          </a:p>
          <a:p>
            <a:r>
              <a:rPr lang="en-US" altLang="zh-CN" dirty="0" smtClean="0"/>
              <a:t>throws </a:t>
            </a:r>
            <a:r>
              <a:rPr lang="zh-CN" altLang="en-US" dirty="0" smtClean="0"/>
              <a:t>关键字将逗号分隔的 </a:t>
            </a:r>
            <a:r>
              <a:rPr lang="en-US" altLang="zh-CN" dirty="0" err="1" smtClean="0"/>
              <a:t>java.lang.Throwables</a:t>
            </a:r>
            <a:r>
              <a:rPr lang="en-US" altLang="zh-CN" dirty="0" smtClean="0"/>
              <a:t> </a:t>
            </a:r>
            <a:r>
              <a:rPr lang="zh-CN" altLang="en-US" dirty="0" smtClean="0"/>
              <a:t>列表作为参数。 </a:t>
            </a:r>
          </a:p>
          <a:p>
            <a:r>
              <a:rPr lang="zh-CN" altLang="en-US" dirty="0" smtClean="0"/>
              <a:t>引发非 </a:t>
            </a:r>
            <a:r>
              <a:rPr lang="en-US" altLang="zh-CN" dirty="0" err="1" smtClean="0"/>
              <a:t>RuntimeException</a:t>
            </a:r>
            <a:r>
              <a:rPr lang="en-US" altLang="zh-CN" dirty="0" smtClean="0"/>
              <a:t> </a:t>
            </a:r>
            <a:r>
              <a:rPr lang="zh-CN" altLang="en-US" dirty="0" smtClean="0"/>
              <a:t>异常的任何方法还必须在方法声明中使用 </a:t>
            </a:r>
            <a:r>
              <a:rPr lang="en-US" altLang="zh-CN" dirty="0" smtClean="0"/>
              <a:t>throws </a:t>
            </a:r>
            <a:r>
              <a:rPr lang="zh-CN" altLang="en-US" dirty="0" smtClean="0"/>
              <a:t>修饰符来声明它引发的异常。 </a:t>
            </a:r>
          </a:p>
          <a:p>
            <a:r>
              <a:rPr lang="zh-CN" altLang="en-US" dirty="0" smtClean="0"/>
              <a:t>要在 </a:t>
            </a:r>
            <a:r>
              <a:rPr lang="en-US" altLang="zh-CN" dirty="0" smtClean="0"/>
              <a:t>try-catch </a:t>
            </a:r>
            <a:r>
              <a:rPr lang="zh-CN" altLang="en-US" dirty="0" smtClean="0"/>
              <a:t>块中包含带 </a:t>
            </a:r>
            <a:r>
              <a:rPr lang="en-US" altLang="zh-CN" dirty="0" smtClean="0"/>
              <a:t>throws </a:t>
            </a:r>
            <a:r>
              <a:rPr lang="zh-CN" altLang="en-US" dirty="0" smtClean="0"/>
              <a:t>子句的方法的调用，必须提供该方法的调用者。</a:t>
            </a:r>
          </a:p>
          <a:p>
            <a:r>
              <a:rPr lang="zh-CN" altLang="en-US" dirty="0" smtClean="0"/>
              <a:t> </a:t>
            </a:r>
          </a:p>
          <a:p>
            <a:r>
              <a:rPr lang="zh-CN" altLang="en-US" dirty="0" smtClean="0"/>
              <a:t> </a:t>
            </a:r>
          </a:p>
          <a:p>
            <a:r>
              <a:rPr lang="en-US" altLang="zh-CN" b="1" dirty="0" smtClean="0"/>
              <a:t>5. </a:t>
            </a:r>
            <a:r>
              <a:rPr lang="zh-CN" altLang="en-US" b="1" dirty="0" smtClean="0"/>
              <a:t>包相关</a:t>
            </a:r>
          </a:p>
          <a:p>
            <a:r>
              <a:rPr lang="en-US" altLang="zh-CN" b="1" dirty="0" smtClean="0"/>
              <a:t>1) import </a:t>
            </a:r>
            <a:r>
              <a:rPr lang="zh-CN" altLang="en-US" b="1" dirty="0" smtClean="0"/>
              <a:t>引入</a:t>
            </a:r>
          </a:p>
          <a:p>
            <a:r>
              <a:rPr lang="en-US" altLang="zh-CN" dirty="0" smtClean="0"/>
              <a:t>import </a:t>
            </a:r>
            <a:r>
              <a:rPr lang="zh-CN" altLang="en-US" dirty="0" smtClean="0"/>
              <a:t>关键字使一个包中的一个或所有类在当前 </a:t>
            </a:r>
            <a:r>
              <a:rPr lang="en-US" altLang="zh-CN" dirty="0" smtClean="0"/>
              <a:t>Java </a:t>
            </a:r>
            <a:r>
              <a:rPr lang="zh-CN" altLang="en-US" dirty="0" smtClean="0"/>
              <a:t>源文件中可见。可以不使用完全限定的类名来引用导入的类。 </a:t>
            </a:r>
          </a:p>
          <a:p>
            <a:r>
              <a:rPr lang="zh-CN" altLang="en-US" dirty="0" smtClean="0"/>
              <a:t>当多个包包含同名的类时，许多 </a:t>
            </a:r>
            <a:r>
              <a:rPr lang="en-US" altLang="zh-CN" dirty="0" smtClean="0"/>
              <a:t>Java </a:t>
            </a:r>
            <a:r>
              <a:rPr lang="zh-CN" altLang="en-US" dirty="0" smtClean="0"/>
              <a:t>程序员只使用特定的 </a:t>
            </a:r>
            <a:r>
              <a:rPr lang="en-US" altLang="zh-CN" dirty="0" smtClean="0"/>
              <a:t>import </a:t>
            </a:r>
            <a:r>
              <a:rPr lang="zh-CN" altLang="en-US" dirty="0" smtClean="0"/>
              <a:t>语句（没有“*”）来避免不确定性。</a:t>
            </a:r>
          </a:p>
          <a:p>
            <a:r>
              <a:rPr lang="zh-CN" altLang="en-US" dirty="0" smtClean="0"/>
              <a:t> </a:t>
            </a:r>
          </a:p>
          <a:p>
            <a:r>
              <a:rPr lang="en-US" altLang="zh-CN" b="1" dirty="0" smtClean="0"/>
              <a:t>2) package </a:t>
            </a:r>
            <a:r>
              <a:rPr lang="zh-CN" altLang="en-US" b="1" dirty="0" smtClean="0"/>
              <a:t>包</a:t>
            </a:r>
          </a:p>
          <a:p>
            <a:r>
              <a:rPr lang="en-US" altLang="zh-CN" dirty="0" smtClean="0"/>
              <a:t>package </a:t>
            </a:r>
            <a:r>
              <a:rPr lang="zh-CN" altLang="en-US" dirty="0" smtClean="0"/>
              <a:t>关键字指定在 </a:t>
            </a:r>
            <a:r>
              <a:rPr lang="en-US" altLang="zh-CN" dirty="0" smtClean="0"/>
              <a:t>Java </a:t>
            </a:r>
            <a:r>
              <a:rPr lang="zh-CN" altLang="en-US" dirty="0" smtClean="0"/>
              <a:t>源文件中声明的类所驻留的 </a:t>
            </a:r>
            <a:r>
              <a:rPr lang="en-US" altLang="zh-CN" dirty="0" smtClean="0"/>
              <a:t>Java </a:t>
            </a:r>
            <a:r>
              <a:rPr lang="zh-CN" altLang="en-US" dirty="0" smtClean="0"/>
              <a:t>包。 </a:t>
            </a:r>
          </a:p>
          <a:p>
            <a:r>
              <a:rPr lang="en-US" altLang="zh-CN" dirty="0" smtClean="0"/>
              <a:t>package </a:t>
            </a:r>
            <a:r>
              <a:rPr lang="zh-CN" altLang="en-US" dirty="0" smtClean="0"/>
              <a:t>语句（如果出现）必须是 </a:t>
            </a:r>
            <a:r>
              <a:rPr lang="en-US" altLang="zh-CN" dirty="0" smtClean="0"/>
              <a:t>Java </a:t>
            </a:r>
            <a:r>
              <a:rPr lang="zh-CN" altLang="en-US" dirty="0" smtClean="0"/>
              <a:t>源文件中的第一个非注释性文本。 </a:t>
            </a:r>
          </a:p>
          <a:p>
            <a:r>
              <a:rPr lang="zh-CN" altLang="en-US" dirty="0" smtClean="0"/>
              <a:t>例</a:t>
            </a:r>
            <a:r>
              <a:rPr lang="en-US" altLang="zh-CN" dirty="0" smtClean="0"/>
              <a:t>:</a:t>
            </a:r>
            <a:r>
              <a:rPr lang="en-US" altLang="zh-CN" dirty="0" err="1" smtClean="0"/>
              <a:t>java.lang.Object</a:t>
            </a:r>
            <a:r>
              <a:rPr lang="zh-CN" altLang="en-US" dirty="0" smtClean="0"/>
              <a:t>。 </a:t>
            </a:r>
          </a:p>
          <a:p>
            <a:r>
              <a:rPr lang="zh-CN" altLang="en-US" dirty="0" smtClean="0"/>
              <a:t>如果 </a:t>
            </a:r>
            <a:r>
              <a:rPr lang="en-US" altLang="zh-CN" dirty="0" smtClean="0"/>
              <a:t>Java </a:t>
            </a:r>
            <a:r>
              <a:rPr lang="zh-CN" altLang="en-US" dirty="0" smtClean="0"/>
              <a:t>源文件不包含 </a:t>
            </a:r>
            <a:r>
              <a:rPr lang="en-US" altLang="zh-CN" dirty="0" smtClean="0"/>
              <a:t>package </a:t>
            </a:r>
            <a:r>
              <a:rPr lang="zh-CN" altLang="en-US" dirty="0" smtClean="0"/>
              <a:t>语句，在该文件中定义的类将位于“默认包”中。请注意，不能从非默认包中的类引用默认包中的类。</a:t>
            </a:r>
          </a:p>
          <a:p>
            <a:r>
              <a:rPr lang="zh-CN" altLang="en-US" dirty="0" smtClean="0"/>
              <a:t> </a:t>
            </a:r>
          </a:p>
          <a:p>
            <a:r>
              <a:rPr lang="zh-CN" altLang="en-US" dirty="0" smtClean="0"/>
              <a:t> </a:t>
            </a:r>
          </a:p>
          <a:p>
            <a:r>
              <a:rPr lang="en-US" altLang="zh-CN" b="1" dirty="0" smtClean="0"/>
              <a:t>6. </a:t>
            </a:r>
            <a:r>
              <a:rPr lang="zh-CN" altLang="en-US" b="1" dirty="0" smtClean="0"/>
              <a:t>基本类型</a:t>
            </a:r>
          </a:p>
          <a:p>
            <a:r>
              <a:rPr lang="en-US" altLang="zh-CN" b="1" dirty="0" smtClean="0"/>
              <a:t>1) </a:t>
            </a:r>
            <a:r>
              <a:rPr lang="en-US" altLang="zh-CN" b="1" dirty="0" err="1" smtClean="0"/>
              <a:t>boolean</a:t>
            </a:r>
            <a:r>
              <a:rPr lang="en-US" altLang="zh-CN" b="1" dirty="0" smtClean="0"/>
              <a:t> </a:t>
            </a:r>
            <a:r>
              <a:rPr lang="zh-CN" altLang="en-US" b="1" dirty="0" smtClean="0"/>
              <a:t>布尔型</a:t>
            </a:r>
          </a:p>
          <a:p>
            <a:r>
              <a:rPr lang="en-US" altLang="zh-CN" dirty="0" err="1" smtClean="0"/>
              <a:t>boolean</a:t>
            </a:r>
            <a:r>
              <a:rPr lang="en-US" altLang="zh-CN" dirty="0" smtClean="0"/>
              <a:t> </a:t>
            </a:r>
            <a:r>
              <a:rPr lang="zh-CN" altLang="en-US" dirty="0" smtClean="0"/>
              <a:t>是 </a:t>
            </a:r>
            <a:r>
              <a:rPr lang="en-US" altLang="zh-CN" dirty="0" smtClean="0"/>
              <a:t>Java </a:t>
            </a:r>
            <a:r>
              <a:rPr lang="zh-CN" altLang="en-US" dirty="0" smtClean="0"/>
              <a:t>原始类型。</a:t>
            </a:r>
            <a:r>
              <a:rPr lang="en-US" altLang="zh-CN" dirty="0" err="1" smtClean="0"/>
              <a:t>boolean</a:t>
            </a:r>
            <a:r>
              <a:rPr lang="en-US" altLang="zh-CN" dirty="0" smtClean="0"/>
              <a:t> </a:t>
            </a:r>
            <a:r>
              <a:rPr lang="zh-CN" altLang="en-US" dirty="0" smtClean="0"/>
              <a:t>变量的值可以是 </a:t>
            </a:r>
            <a:r>
              <a:rPr lang="en-US" altLang="zh-CN" dirty="0" smtClean="0"/>
              <a:t>true </a:t>
            </a:r>
            <a:r>
              <a:rPr lang="zh-CN" altLang="en-US" dirty="0" smtClean="0"/>
              <a:t>或 </a:t>
            </a:r>
            <a:r>
              <a:rPr lang="en-US" altLang="zh-CN" dirty="0" smtClean="0"/>
              <a:t>false</a:t>
            </a:r>
            <a:r>
              <a:rPr lang="zh-CN" altLang="en-US" dirty="0" smtClean="0"/>
              <a:t>。 </a:t>
            </a:r>
          </a:p>
          <a:p>
            <a:r>
              <a:rPr lang="en-US" altLang="zh-CN" dirty="0" err="1" smtClean="0"/>
              <a:t>boolean</a:t>
            </a:r>
            <a:r>
              <a:rPr lang="en-US" altLang="zh-CN" dirty="0" smtClean="0"/>
              <a:t> </a:t>
            </a:r>
            <a:r>
              <a:rPr lang="zh-CN" altLang="en-US" dirty="0" smtClean="0"/>
              <a:t>变量只能以 </a:t>
            </a:r>
            <a:r>
              <a:rPr lang="en-US" altLang="zh-CN" dirty="0" smtClean="0"/>
              <a:t>true </a:t>
            </a:r>
            <a:r>
              <a:rPr lang="zh-CN" altLang="en-US" dirty="0" smtClean="0"/>
              <a:t>或 </a:t>
            </a:r>
            <a:r>
              <a:rPr lang="en-US" altLang="zh-CN" dirty="0" smtClean="0"/>
              <a:t>false </a:t>
            </a:r>
            <a:r>
              <a:rPr lang="zh-CN" altLang="en-US" dirty="0" smtClean="0"/>
              <a:t>作为值。</a:t>
            </a:r>
            <a:r>
              <a:rPr lang="en-US" altLang="zh-CN" dirty="0" err="1" smtClean="0"/>
              <a:t>boolean</a:t>
            </a:r>
            <a:r>
              <a:rPr lang="en-US" altLang="zh-CN" dirty="0" smtClean="0"/>
              <a:t> </a:t>
            </a:r>
            <a:r>
              <a:rPr lang="zh-CN" altLang="en-US" dirty="0" smtClean="0"/>
              <a:t>不能与数字类型相互转换。 </a:t>
            </a:r>
          </a:p>
          <a:p>
            <a:r>
              <a:rPr lang="zh-CN" altLang="en-US" dirty="0" smtClean="0"/>
              <a:t>包含 </a:t>
            </a:r>
            <a:r>
              <a:rPr lang="en-US" altLang="zh-CN" dirty="0" err="1" smtClean="0"/>
              <a:t>boolean</a:t>
            </a:r>
            <a:r>
              <a:rPr lang="en-US" altLang="zh-CN" dirty="0" smtClean="0"/>
              <a:t> </a:t>
            </a:r>
            <a:r>
              <a:rPr lang="zh-CN" altLang="en-US" dirty="0" smtClean="0"/>
              <a:t>操作数的表达式只能包含 </a:t>
            </a:r>
            <a:r>
              <a:rPr lang="en-US" altLang="zh-CN" dirty="0" err="1" smtClean="0"/>
              <a:t>boolean</a:t>
            </a:r>
            <a:r>
              <a:rPr lang="en-US" altLang="zh-CN" dirty="0" smtClean="0"/>
              <a:t> </a:t>
            </a:r>
            <a:r>
              <a:rPr lang="zh-CN" altLang="en-US" dirty="0" smtClean="0"/>
              <a:t>操作数。 </a:t>
            </a:r>
          </a:p>
          <a:p>
            <a:r>
              <a:rPr lang="en-US" altLang="zh-CN" dirty="0" smtClean="0"/>
              <a:t>Boolean </a:t>
            </a:r>
            <a:r>
              <a:rPr lang="zh-CN" altLang="en-US" dirty="0" smtClean="0"/>
              <a:t>类是 </a:t>
            </a:r>
            <a:r>
              <a:rPr lang="en-US" altLang="zh-CN" dirty="0" err="1" smtClean="0"/>
              <a:t>boolean</a:t>
            </a:r>
            <a:r>
              <a:rPr lang="en-US" altLang="zh-CN" dirty="0" smtClean="0"/>
              <a:t> </a:t>
            </a:r>
            <a:r>
              <a:rPr lang="zh-CN" altLang="en-US" dirty="0" smtClean="0"/>
              <a:t>原始类型的包装对象类。</a:t>
            </a:r>
          </a:p>
          <a:p>
            <a:r>
              <a:rPr lang="zh-CN" altLang="en-US" dirty="0" smtClean="0"/>
              <a:t> </a:t>
            </a:r>
          </a:p>
          <a:p>
            <a:r>
              <a:rPr lang="en-US" altLang="zh-CN" b="1" dirty="0" smtClean="0"/>
              <a:t>2) byte </a:t>
            </a:r>
            <a:r>
              <a:rPr lang="zh-CN" altLang="en-US" b="1" dirty="0" smtClean="0"/>
              <a:t>字节型</a:t>
            </a:r>
          </a:p>
          <a:p>
            <a:r>
              <a:rPr lang="en-US" altLang="zh-CN" dirty="0" smtClean="0"/>
              <a:t>byte </a:t>
            </a:r>
            <a:r>
              <a:rPr lang="zh-CN" altLang="en-US" dirty="0" smtClean="0"/>
              <a:t>是 </a:t>
            </a:r>
            <a:r>
              <a:rPr lang="en-US" altLang="zh-CN" dirty="0" smtClean="0"/>
              <a:t>Java </a:t>
            </a:r>
            <a:r>
              <a:rPr lang="zh-CN" altLang="en-US" dirty="0" smtClean="0"/>
              <a:t>原始类型。</a:t>
            </a:r>
            <a:r>
              <a:rPr lang="en-US" altLang="zh-CN" dirty="0" smtClean="0"/>
              <a:t>byte </a:t>
            </a:r>
            <a:r>
              <a:rPr lang="zh-CN" altLang="en-US" dirty="0" smtClean="0"/>
              <a:t>可存储在 </a:t>
            </a:r>
            <a:r>
              <a:rPr lang="en-US" altLang="zh-CN" dirty="0" smtClean="0"/>
              <a:t>[-128, 127] </a:t>
            </a:r>
            <a:r>
              <a:rPr lang="zh-CN" altLang="en-US" dirty="0" smtClean="0"/>
              <a:t>范围以内的整数值。 </a:t>
            </a:r>
          </a:p>
          <a:p>
            <a:r>
              <a:rPr lang="en-US" altLang="zh-CN" dirty="0" smtClean="0"/>
              <a:t>Byte </a:t>
            </a:r>
            <a:r>
              <a:rPr lang="zh-CN" altLang="en-US" dirty="0" smtClean="0"/>
              <a:t>类是 </a:t>
            </a:r>
            <a:r>
              <a:rPr lang="en-US" altLang="zh-CN" dirty="0" smtClean="0"/>
              <a:t>byte </a:t>
            </a:r>
            <a:r>
              <a:rPr lang="zh-CN" altLang="en-US" dirty="0" smtClean="0"/>
              <a:t>原始类型的包装对象类。它定义代表此类型的值的范围的 </a:t>
            </a:r>
            <a:r>
              <a:rPr lang="en-US" altLang="zh-CN" dirty="0" smtClean="0"/>
              <a:t>MIN_VALUE </a:t>
            </a:r>
            <a:r>
              <a:rPr lang="zh-CN" altLang="en-US" dirty="0" smtClean="0"/>
              <a:t>和 </a:t>
            </a:r>
            <a:r>
              <a:rPr lang="en-US" altLang="zh-CN" dirty="0" smtClean="0"/>
              <a:t>MAX_VALUE </a:t>
            </a:r>
            <a:r>
              <a:rPr lang="zh-CN" altLang="en-US" dirty="0" smtClean="0"/>
              <a:t>常量。 </a:t>
            </a:r>
          </a:p>
          <a:p>
            <a:r>
              <a:rPr lang="en-US" altLang="zh-CN" dirty="0" smtClean="0"/>
              <a:t>Java </a:t>
            </a:r>
            <a:r>
              <a:rPr lang="zh-CN" altLang="en-US" dirty="0" smtClean="0"/>
              <a:t>中的所有整数值都是 </a:t>
            </a:r>
            <a:r>
              <a:rPr lang="en-US" altLang="zh-CN" dirty="0" smtClean="0"/>
              <a:t>32 </a:t>
            </a:r>
            <a:r>
              <a:rPr lang="zh-CN" altLang="en-US" dirty="0" smtClean="0"/>
              <a:t>位的 </a:t>
            </a:r>
            <a:r>
              <a:rPr lang="en-US" altLang="zh-CN" dirty="0" err="1" smtClean="0"/>
              <a:t>int</a:t>
            </a:r>
            <a:r>
              <a:rPr lang="en-US" altLang="zh-CN" dirty="0" smtClean="0"/>
              <a:t> </a:t>
            </a:r>
            <a:r>
              <a:rPr lang="zh-CN" altLang="en-US" dirty="0" smtClean="0"/>
              <a:t>值，除非值后面有 </a:t>
            </a:r>
            <a:r>
              <a:rPr lang="en-US" altLang="zh-CN" dirty="0" smtClean="0"/>
              <a:t>l </a:t>
            </a:r>
            <a:r>
              <a:rPr lang="zh-CN" altLang="en-US" dirty="0" smtClean="0"/>
              <a:t>或 </a:t>
            </a:r>
            <a:r>
              <a:rPr lang="en-US" altLang="zh-CN" dirty="0" smtClean="0"/>
              <a:t>L</a:t>
            </a:r>
            <a:r>
              <a:rPr lang="zh-CN" altLang="en-US" dirty="0" smtClean="0"/>
              <a:t>（如 </a:t>
            </a:r>
            <a:r>
              <a:rPr lang="en-US" altLang="zh-CN" dirty="0" smtClean="0"/>
              <a:t>235L</a:t>
            </a:r>
            <a:r>
              <a:rPr lang="zh-CN" altLang="en-US" dirty="0" smtClean="0"/>
              <a:t>），这表示该值应解释为 </a:t>
            </a:r>
            <a:r>
              <a:rPr lang="en-US" altLang="zh-CN" dirty="0" smtClean="0"/>
              <a:t>long</a:t>
            </a:r>
            <a:r>
              <a:rPr lang="zh-CN" altLang="en-US" dirty="0" smtClean="0"/>
              <a:t>。</a:t>
            </a:r>
          </a:p>
          <a:p>
            <a:r>
              <a:rPr lang="zh-CN" altLang="en-US" dirty="0" smtClean="0"/>
              <a:t> </a:t>
            </a:r>
          </a:p>
          <a:p>
            <a:r>
              <a:rPr lang="en-US" altLang="zh-CN" b="1" dirty="0" smtClean="0"/>
              <a:t>3) char </a:t>
            </a:r>
            <a:r>
              <a:rPr lang="zh-CN" altLang="en-US" b="1" dirty="0" smtClean="0"/>
              <a:t>字符型</a:t>
            </a:r>
          </a:p>
          <a:p>
            <a:r>
              <a:rPr lang="en-US" altLang="zh-CN" dirty="0" smtClean="0"/>
              <a:t>char </a:t>
            </a:r>
            <a:r>
              <a:rPr lang="zh-CN" altLang="en-US" dirty="0" smtClean="0"/>
              <a:t>是 </a:t>
            </a:r>
            <a:r>
              <a:rPr lang="en-US" altLang="zh-CN" dirty="0" smtClean="0"/>
              <a:t>Java </a:t>
            </a:r>
            <a:r>
              <a:rPr lang="zh-CN" altLang="en-US" dirty="0" smtClean="0"/>
              <a:t>原始类型。</a:t>
            </a:r>
            <a:r>
              <a:rPr lang="en-US" altLang="zh-CN" dirty="0" smtClean="0"/>
              <a:t>char </a:t>
            </a:r>
            <a:r>
              <a:rPr lang="zh-CN" altLang="en-US" dirty="0" smtClean="0"/>
              <a:t>变量可以存储一个 </a:t>
            </a:r>
            <a:r>
              <a:rPr lang="en-US" altLang="zh-CN" dirty="0" smtClean="0"/>
              <a:t>Unicode </a:t>
            </a:r>
            <a:r>
              <a:rPr lang="zh-CN" altLang="en-US" dirty="0" smtClean="0"/>
              <a:t>字符。 </a:t>
            </a:r>
          </a:p>
          <a:p>
            <a:r>
              <a:rPr lang="zh-CN" altLang="en-US" dirty="0" smtClean="0"/>
              <a:t>可以使用下列 </a:t>
            </a:r>
            <a:r>
              <a:rPr lang="en-US" altLang="zh-CN" dirty="0" smtClean="0"/>
              <a:t>char </a:t>
            </a:r>
            <a:r>
              <a:rPr lang="zh-CN" altLang="en-US" dirty="0" smtClean="0"/>
              <a:t>常量：</a:t>
            </a:r>
            <a:r>
              <a:rPr lang="en-US" altLang="zh-CN" dirty="0" smtClean="0"/>
              <a:t>\b - </a:t>
            </a:r>
            <a:r>
              <a:rPr lang="zh-CN" altLang="en-US" dirty="0" smtClean="0"/>
              <a:t>空格</a:t>
            </a:r>
            <a:r>
              <a:rPr lang="en-US" altLang="zh-CN" dirty="0" smtClean="0"/>
              <a:t>, \f - </a:t>
            </a:r>
            <a:r>
              <a:rPr lang="zh-CN" altLang="en-US" dirty="0" smtClean="0"/>
              <a:t>换页</a:t>
            </a:r>
            <a:r>
              <a:rPr lang="en-US" altLang="zh-CN" dirty="0" smtClean="0"/>
              <a:t>, \n - </a:t>
            </a:r>
            <a:r>
              <a:rPr lang="zh-CN" altLang="en-US" dirty="0" smtClean="0"/>
              <a:t>换行</a:t>
            </a:r>
            <a:r>
              <a:rPr lang="en-US" altLang="zh-CN" dirty="0" smtClean="0"/>
              <a:t>, \r - </a:t>
            </a:r>
            <a:r>
              <a:rPr lang="zh-CN" altLang="en-US" dirty="0" smtClean="0"/>
              <a:t>回车</a:t>
            </a:r>
            <a:r>
              <a:rPr lang="en-US" altLang="zh-CN" dirty="0" smtClean="0"/>
              <a:t>, \t - </a:t>
            </a:r>
            <a:r>
              <a:rPr lang="zh-CN" altLang="en-US" dirty="0" smtClean="0"/>
              <a:t>水平制表符</a:t>
            </a:r>
            <a:r>
              <a:rPr lang="en-US" altLang="zh-CN" dirty="0" smtClean="0"/>
              <a:t>, \' - </a:t>
            </a:r>
            <a:r>
              <a:rPr lang="zh-CN" altLang="en-US" dirty="0" smtClean="0"/>
              <a:t>单引号</a:t>
            </a:r>
            <a:r>
              <a:rPr lang="en-US" altLang="zh-CN" dirty="0" smtClean="0"/>
              <a:t>, \" - </a:t>
            </a:r>
            <a:r>
              <a:rPr lang="zh-CN" altLang="en-US" dirty="0" smtClean="0"/>
              <a:t>双引号</a:t>
            </a:r>
            <a:r>
              <a:rPr lang="en-US" altLang="zh-CN" dirty="0" smtClean="0"/>
              <a:t>, \\ - </a:t>
            </a:r>
            <a:r>
              <a:rPr lang="zh-CN" altLang="en-US" dirty="0" smtClean="0"/>
              <a:t>反斜杠</a:t>
            </a:r>
            <a:r>
              <a:rPr lang="en-US" altLang="zh-CN" dirty="0" smtClean="0"/>
              <a:t>, \xxx - </a:t>
            </a:r>
            <a:r>
              <a:rPr lang="zh-CN" altLang="en-US" dirty="0" smtClean="0"/>
              <a:t>采用 </a:t>
            </a:r>
            <a:r>
              <a:rPr lang="en-US" altLang="zh-CN" dirty="0" smtClean="0"/>
              <a:t>xxx </a:t>
            </a:r>
            <a:r>
              <a:rPr lang="zh-CN" altLang="en-US" dirty="0" smtClean="0"/>
              <a:t>编码的 </a:t>
            </a:r>
            <a:r>
              <a:rPr lang="en-US" altLang="zh-CN" dirty="0" smtClean="0"/>
              <a:t>Latin-1 </a:t>
            </a:r>
            <a:r>
              <a:rPr lang="zh-CN" altLang="en-US" dirty="0" smtClean="0"/>
              <a:t>字符。</a:t>
            </a:r>
            <a:r>
              <a:rPr lang="en-US" altLang="zh-CN" dirty="0" smtClean="0"/>
              <a:t>\x </a:t>
            </a:r>
            <a:r>
              <a:rPr lang="zh-CN" altLang="en-US" dirty="0" smtClean="0"/>
              <a:t>和 </a:t>
            </a:r>
            <a:r>
              <a:rPr lang="en-US" altLang="zh-CN" dirty="0" smtClean="0"/>
              <a:t>\xx </a:t>
            </a:r>
            <a:r>
              <a:rPr lang="zh-CN" altLang="en-US" dirty="0" smtClean="0"/>
              <a:t>均为合法形式，但可能引起混淆。 </a:t>
            </a:r>
            <a:r>
              <a:rPr lang="en-US" altLang="zh-CN" dirty="0" smtClean="0"/>
              <a:t>\</a:t>
            </a:r>
            <a:r>
              <a:rPr lang="en-US" altLang="zh-CN" dirty="0" err="1" smtClean="0"/>
              <a:t>uxxxx</a:t>
            </a:r>
            <a:r>
              <a:rPr lang="en-US" altLang="zh-CN" dirty="0" smtClean="0"/>
              <a:t> - </a:t>
            </a:r>
            <a:r>
              <a:rPr lang="zh-CN" altLang="en-US" dirty="0" smtClean="0"/>
              <a:t>采用十六进制编码 </a:t>
            </a:r>
            <a:r>
              <a:rPr lang="en-US" altLang="zh-CN" dirty="0" err="1" smtClean="0"/>
              <a:t>xxxx</a:t>
            </a:r>
            <a:r>
              <a:rPr lang="en-US" altLang="zh-CN" dirty="0" smtClean="0"/>
              <a:t> </a:t>
            </a:r>
            <a:r>
              <a:rPr lang="zh-CN" altLang="en-US" dirty="0" smtClean="0"/>
              <a:t>的 </a:t>
            </a:r>
            <a:r>
              <a:rPr lang="en-US" altLang="zh-CN" dirty="0" smtClean="0"/>
              <a:t>Unicode </a:t>
            </a:r>
            <a:r>
              <a:rPr lang="zh-CN" altLang="en-US" dirty="0" smtClean="0"/>
              <a:t>字符。 </a:t>
            </a:r>
          </a:p>
          <a:p>
            <a:r>
              <a:rPr lang="en-US" altLang="zh-CN" dirty="0" smtClean="0"/>
              <a:t>Character </a:t>
            </a:r>
            <a:r>
              <a:rPr lang="zh-CN" altLang="en-US" dirty="0" smtClean="0"/>
              <a:t>类包含一些可用来处理 </a:t>
            </a:r>
            <a:r>
              <a:rPr lang="en-US" altLang="zh-CN" dirty="0" smtClean="0"/>
              <a:t>char </a:t>
            </a:r>
            <a:r>
              <a:rPr lang="zh-CN" altLang="en-US" dirty="0" smtClean="0"/>
              <a:t>变量的 </a:t>
            </a:r>
            <a:r>
              <a:rPr lang="en-US" altLang="zh-CN" dirty="0" smtClean="0"/>
              <a:t>static </a:t>
            </a:r>
            <a:r>
              <a:rPr lang="zh-CN" altLang="en-US" dirty="0" smtClean="0"/>
              <a:t>方法，这些方法包括 </a:t>
            </a:r>
            <a:r>
              <a:rPr lang="en-US" altLang="zh-CN" dirty="0" err="1" smtClean="0"/>
              <a:t>isDigit</a:t>
            </a:r>
            <a:r>
              <a:rPr lang="en-US" altLang="zh-CN" dirty="0" smtClean="0"/>
              <a:t>()</a:t>
            </a:r>
            <a:r>
              <a:rPr lang="zh-CN" altLang="en-US" dirty="0" smtClean="0"/>
              <a:t>、</a:t>
            </a:r>
            <a:r>
              <a:rPr lang="en-US" altLang="zh-CN" dirty="0" err="1" smtClean="0"/>
              <a:t>isLetter</a:t>
            </a:r>
            <a:r>
              <a:rPr lang="en-US" altLang="zh-CN" dirty="0" smtClean="0"/>
              <a:t>()</a:t>
            </a:r>
            <a:r>
              <a:rPr lang="zh-CN" altLang="en-US" dirty="0" smtClean="0"/>
              <a:t>、</a:t>
            </a:r>
            <a:r>
              <a:rPr lang="en-US" altLang="zh-CN" dirty="0" err="1" smtClean="0"/>
              <a:t>isWhitespace</a:t>
            </a:r>
            <a:r>
              <a:rPr lang="en-US" altLang="zh-CN" dirty="0" smtClean="0"/>
              <a:t>() </a:t>
            </a:r>
            <a:r>
              <a:rPr lang="zh-CN" altLang="en-US" dirty="0" smtClean="0"/>
              <a:t>和 </a:t>
            </a:r>
            <a:r>
              <a:rPr lang="en-US" altLang="zh-CN" dirty="0" err="1" smtClean="0"/>
              <a:t>toUpperCase</a:t>
            </a:r>
            <a:r>
              <a:rPr lang="en-US" altLang="zh-CN" dirty="0" smtClean="0"/>
              <a:t>()</a:t>
            </a:r>
            <a:r>
              <a:rPr lang="zh-CN" altLang="en-US" dirty="0" smtClean="0"/>
              <a:t>。 </a:t>
            </a:r>
          </a:p>
          <a:p>
            <a:r>
              <a:rPr lang="en-US" altLang="zh-CN" dirty="0" smtClean="0"/>
              <a:t>char </a:t>
            </a:r>
            <a:r>
              <a:rPr lang="zh-CN" altLang="en-US" dirty="0" smtClean="0"/>
              <a:t>值没有符号。</a:t>
            </a:r>
          </a:p>
          <a:p>
            <a:r>
              <a:rPr lang="zh-CN" altLang="en-US" dirty="0" smtClean="0"/>
              <a:t> </a:t>
            </a:r>
          </a:p>
          <a:p>
            <a:r>
              <a:rPr lang="en-US" altLang="zh-CN" b="1" dirty="0" smtClean="0"/>
              <a:t>4) double </a:t>
            </a:r>
            <a:r>
              <a:rPr lang="zh-CN" altLang="en-US" b="1" dirty="0" smtClean="0"/>
              <a:t>双精度</a:t>
            </a:r>
          </a:p>
          <a:p>
            <a:r>
              <a:rPr lang="en-US" altLang="zh-CN" dirty="0" smtClean="0"/>
              <a:t>double </a:t>
            </a:r>
            <a:r>
              <a:rPr lang="zh-CN" altLang="en-US" dirty="0" smtClean="0"/>
              <a:t>是 </a:t>
            </a:r>
            <a:r>
              <a:rPr lang="en-US" altLang="zh-CN" dirty="0" smtClean="0"/>
              <a:t>Java </a:t>
            </a:r>
            <a:r>
              <a:rPr lang="zh-CN" altLang="en-US" dirty="0" smtClean="0"/>
              <a:t>原始类型。</a:t>
            </a:r>
            <a:r>
              <a:rPr lang="en-US" altLang="zh-CN" dirty="0" smtClean="0"/>
              <a:t>double </a:t>
            </a:r>
            <a:r>
              <a:rPr lang="zh-CN" altLang="en-US" dirty="0" smtClean="0"/>
              <a:t>变量可以存储双精度浮点值。 </a:t>
            </a:r>
          </a:p>
          <a:p>
            <a:r>
              <a:rPr lang="zh-CN" altLang="en-US" dirty="0" smtClean="0"/>
              <a:t>由于浮点数据类型是实际数值的近似值，因此，一般不要对浮点数值进行是否相等的比较。 </a:t>
            </a:r>
          </a:p>
          <a:p>
            <a:r>
              <a:rPr lang="en-US" altLang="zh-CN" dirty="0" smtClean="0"/>
              <a:t>Java </a:t>
            </a:r>
            <a:r>
              <a:rPr lang="zh-CN" altLang="en-US" dirty="0" smtClean="0"/>
              <a:t>浮点数值可代表无穷大和 </a:t>
            </a:r>
            <a:r>
              <a:rPr lang="en-US" altLang="zh-CN" dirty="0" err="1" smtClean="0"/>
              <a:t>NaN</a:t>
            </a:r>
            <a:r>
              <a:rPr lang="zh-CN" altLang="en-US" dirty="0" smtClean="0"/>
              <a:t>（非数值）。</a:t>
            </a:r>
            <a:r>
              <a:rPr lang="en-US" altLang="zh-CN" dirty="0" smtClean="0"/>
              <a:t>Double </a:t>
            </a:r>
            <a:r>
              <a:rPr lang="zh-CN" altLang="en-US" dirty="0" smtClean="0"/>
              <a:t>包装对象类用来定义常量 </a:t>
            </a:r>
            <a:r>
              <a:rPr lang="en-US" altLang="zh-CN" dirty="0" smtClean="0"/>
              <a:t>MIN_VALUE</a:t>
            </a:r>
            <a:r>
              <a:rPr lang="zh-CN" altLang="en-US" dirty="0" smtClean="0"/>
              <a:t>、</a:t>
            </a:r>
            <a:r>
              <a:rPr lang="en-US" altLang="zh-CN" dirty="0" smtClean="0"/>
              <a:t>MAX_VALUE</a:t>
            </a:r>
            <a:r>
              <a:rPr lang="zh-CN" altLang="en-US" dirty="0" smtClean="0"/>
              <a:t>、</a:t>
            </a:r>
            <a:r>
              <a:rPr lang="en-US" altLang="zh-CN" dirty="0" smtClean="0"/>
              <a:t>NEGATIVE_INFINITY</a:t>
            </a:r>
            <a:r>
              <a:rPr lang="zh-CN" altLang="en-US" dirty="0" smtClean="0"/>
              <a:t>、</a:t>
            </a:r>
            <a:r>
              <a:rPr lang="en-US" altLang="zh-CN" dirty="0" smtClean="0"/>
              <a:t>POSITIVE_INFINITY </a:t>
            </a:r>
            <a:r>
              <a:rPr lang="zh-CN" altLang="en-US" dirty="0" smtClean="0"/>
              <a:t>和 </a:t>
            </a:r>
            <a:r>
              <a:rPr lang="en-US" altLang="zh-CN" dirty="0" err="1" smtClean="0"/>
              <a:t>NaN</a:t>
            </a:r>
            <a:r>
              <a:rPr lang="zh-CN" altLang="en-US" dirty="0" smtClean="0"/>
              <a:t>。</a:t>
            </a:r>
          </a:p>
          <a:p>
            <a:r>
              <a:rPr lang="zh-CN" altLang="en-US" dirty="0" smtClean="0"/>
              <a:t> </a:t>
            </a:r>
          </a:p>
          <a:p>
            <a:r>
              <a:rPr lang="en-US" altLang="zh-CN" b="1" dirty="0" smtClean="0"/>
              <a:t>5) float </a:t>
            </a:r>
            <a:r>
              <a:rPr lang="zh-CN" altLang="en-US" b="1" dirty="0" smtClean="0"/>
              <a:t>浮点</a:t>
            </a:r>
          </a:p>
          <a:p>
            <a:r>
              <a:rPr lang="en-US" altLang="zh-CN" dirty="0" smtClean="0"/>
              <a:t>float </a:t>
            </a:r>
            <a:r>
              <a:rPr lang="zh-CN" altLang="en-US" dirty="0" smtClean="0"/>
              <a:t>是 </a:t>
            </a:r>
            <a:r>
              <a:rPr lang="en-US" altLang="zh-CN" dirty="0" smtClean="0"/>
              <a:t>Java </a:t>
            </a:r>
            <a:r>
              <a:rPr lang="zh-CN" altLang="en-US" dirty="0" smtClean="0"/>
              <a:t>原始类型。</a:t>
            </a:r>
            <a:r>
              <a:rPr lang="en-US" altLang="zh-CN" dirty="0" smtClean="0"/>
              <a:t>float </a:t>
            </a:r>
            <a:r>
              <a:rPr lang="zh-CN" altLang="en-US" dirty="0" smtClean="0"/>
              <a:t>变量可以存储单精度浮点值。 </a:t>
            </a:r>
          </a:p>
          <a:p>
            <a:r>
              <a:rPr lang="zh-CN" altLang="en-US" dirty="0" smtClean="0"/>
              <a:t>使用此关键字时应遵循下列规则： </a:t>
            </a:r>
          </a:p>
          <a:p>
            <a:r>
              <a:rPr lang="en-US" altLang="zh-CN" dirty="0" smtClean="0"/>
              <a:t>Java </a:t>
            </a:r>
            <a:r>
              <a:rPr lang="zh-CN" altLang="en-US" dirty="0" smtClean="0"/>
              <a:t>中的浮点文字始终默认为双精度。要指定单精度文字值，应在数值后加上 </a:t>
            </a:r>
            <a:r>
              <a:rPr lang="en-US" altLang="zh-CN" dirty="0" smtClean="0"/>
              <a:t>f </a:t>
            </a:r>
            <a:r>
              <a:rPr lang="zh-CN" altLang="en-US" dirty="0" smtClean="0"/>
              <a:t>或 </a:t>
            </a:r>
            <a:r>
              <a:rPr lang="en-US" altLang="zh-CN" dirty="0" smtClean="0"/>
              <a:t>F</a:t>
            </a:r>
            <a:r>
              <a:rPr lang="zh-CN" altLang="en-US" dirty="0" smtClean="0"/>
              <a:t>，如 </a:t>
            </a:r>
            <a:r>
              <a:rPr lang="en-US" altLang="zh-CN" dirty="0" smtClean="0"/>
              <a:t>0.01f</a:t>
            </a:r>
            <a:r>
              <a:rPr lang="zh-CN" altLang="en-US" dirty="0" smtClean="0"/>
              <a:t>。 </a:t>
            </a:r>
          </a:p>
          <a:p>
            <a:r>
              <a:rPr lang="zh-CN" altLang="en-US" dirty="0" smtClean="0"/>
              <a:t>由于浮点数据类型是实际数值的近似值，因此，一般不要对浮点数值进行是否相等的比较。 </a:t>
            </a:r>
          </a:p>
          <a:p>
            <a:r>
              <a:rPr lang="en-US" altLang="zh-CN" dirty="0" smtClean="0"/>
              <a:t>Java </a:t>
            </a:r>
            <a:r>
              <a:rPr lang="zh-CN" altLang="en-US" dirty="0" smtClean="0"/>
              <a:t>浮点数值可代表无穷大和 </a:t>
            </a:r>
            <a:r>
              <a:rPr lang="en-US" altLang="zh-CN" dirty="0" err="1" smtClean="0"/>
              <a:t>NaN</a:t>
            </a:r>
            <a:r>
              <a:rPr lang="zh-CN" altLang="en-US" dirty="0" smtClean="0"/>
              <a:t>（非数值）。</a:t>
            </a:r>
            <a:r>
              <a:rPr lang="en-US" altLang="zh-CN" dirty="0" smtClean="0"/>
              <a:t>Float </a:t>
            </a:r>
            <a:r>
              <a:rPr lang="zh-CN" altLang="en-US" dirty="0" smtClean="0"/>
              <a:t>包装对象类用来定义常量 </a:t>
            </a:r>
            <a:r>
              <a:rPr lang="en-US" altLang="zh-CN" dirty="0" smtClean="0"/>
              <a:t>MIN_VALUE</a:t>
            </a:r>
            <a:r>
              <a:rPr lang="zh-CN" altLang="en-US" dirty="0" smtClean="0"/>
              <a:t>、</a:t>
            </a:r>
            <a:r>
              <a:rPr lang="en-US" altLang="zh-CN" dirty="0" smtClean="0"/>
              <a:t>MAX_VALUE</a:t>
            </a:r>
            <a:r>
              <a:rPr lang="zh-CN" altLang="en-US" dirty="0" smtClean="0"/>
              <a:t>、</a:t>
            </a:r>
            <a:r>
              <a:rPr lang="en-US" altLang="zh-CN" dirty="0" smtClean="0"/>
              <a:t>NEGATIVE_INFINITY</a:t>
            </a:r>
            <a:r>
              <a:rPr lang="zh-CN" altLang="en-US" dirty="0" smtClean="0"/>
              <a:t>、</a:t>
            </a:r>
            <a:r>
              <a:rPr lang="en-US" altLang="zh-CN" dirty="0" smtClean="0"/>
              <a:t>POSITIVE_INFINITY </a:t>
            </a:r>
            <a:r>
              <a:rPr lang="zh-CN" altLang="en-US" dirty="0" smtClean="0"/>
              <a:t>和 </a:t>
            </a:r>
            <a:r>
              <a:rPr lang="en-US" altLang="zh-CN" dirty="0" err="1" smtClean="0"/>
              <a:t>NaN</a:t>
            </a:r>
            <a:r>
              <a:rPr lang="zh-CN" altLang="en-US" dirty="0" smtClean="0"/>
              <a:t>。</a:t>
            </a:r>
          </a:p>
          <a:p>
            <a:r>
              <a:rPr lang="zh-CN" altLang="en-US" dirty="0" smtClean="0"/>
              <a:t> </a:t>
            </a:r>
          </a:p>
          <a:p>
            <a:r>
              <a:rPr lang="en-US" altLang="zh-CN" b="1" dirty="0" smtClean="0"/>
              <a:t>6) </a:t>
            </a:r>
            <a:r>
              <a:rPr lang="en-US" altLang="zh-CN" b="1" dirty="0" err="1" smtClean="0"/>
              <a:t>int</a:t>
            </a:r>
            <a:r>
              <a:rPr lang="en-US" altLang="zh-CN" b="1" dirty="0" smtClean="0"/>
              <a:t> </a:t>
            </a:r>
            <a:r>
              <a:rPr lang="zh-CN" altLang="en-US" b="1" dirty="0" smtClean="0"/>
              <a:t>整型</a:t>
            </a:r>
          </a:p>
          <a:p>
            <a:r>
              <a:rPr lang="en-US" altLang="zh-CN" dirty="0" err="1" smtClean="0"/>
              <a:t>int</a:t>
            </a:r>
            <a:r>
              <a:rPr lang="en-US" altLang="zh-CN" dirty="0" smtClean="0"/>
              <a:t> </a:t>
            </a:r>
            <a:r>
              <a:rPr lang="zh-CN" altLang="en-US" dirty="0" smtClean="0"/>
              <a:t>是 </a:t>
            </a:r>
            <a:r>
              <a:rPr lang="en-US" altLang="zh-CN" dirty="0" smtClean="0"/>
              <a:t>Java </a:t>
            </a:r>
            <a:r>
              <a:rPr lang="zh-CN" altLang="en-US" dirty="0" smtClean="0"/>
              <a:t>原始类型。</a:t>
            </a:r>
            <a:r>
              <a:rPr lang="en-US" altLang="zh-CN" dirty="0" err="1" smtClean="0"/>
              <a:t>int</a:t>
            </a:r>
            <a:r>
              <a:rPr lang="en-US" altLang="zh-CN" dirty="0" smtClean="0"/>
              <a:t> </a:t>
            </a:r>
            <a:r>
              <a:rPr lang="zh-CN" altLang="en-US" dirty="0" smtClean="0"/>
              <a:t>变量可以存储 </a:t>
            </a:r>
            <a:r>
              <a:rPr lang="en-US" altLang="zh-CN" dirty="0" smtClean="0"/>
              <a:t>32 </a:t>
            </a:r>
            <a:r>
              <a:rPr lang="zh-CN" altLang="en-US" dirty="0" smtClean="0"/>
              <a:t>位的整数值。 </a:t>
            </a:r>
          </a:p>
          <a:p>
            <a:r>
              <a:rPr lang="en-US" altLang="zh-CN" dirty="0" smtClean="0"/>
              <a:t>Integer </a:t>
            </a:r>
            <a:r>
              <a:rPr lang="zh-CN" altLang="en-US" dirty="0" smtClean="0"/>
              <a:t>类是 </a:t>
            </a:r>
            <a:r>
              <a:rPr lang="en-US" altLang="zh-CN" dirty="0" err="1" smtClean="0"/>
              <a:t>int</a:t>
            </a:r>
            <a:r>
              <a:rPr lang="en-US" altLang="zh-CN" dirty="0" smtClean="0"/>
              <a:t> </a:t>
            </a:r>
            <a:r>
              <a:rPr lang="zh-CN" altLang="en-US" dirty="0" smtClean="0"/>
              <a:t>原始类型的包装对象类。它定义代表此类型的值的范围的 </a:t>
            </a:r>
            <a:r>
              <a:rPr lang="en-US" altLang="zh-CN" dirty="0" smtClean="0"/>
              <a:t>MIN_VALUE </a:t>
            </a:r>
            <a:r>
              <a:rPr lang="zh-CN" altLang="en-US" dirty="0" smtClean="0"/>
              <a:t>和 </a:t>
            </a:r>
            <a:r>
              <a:rPr lang="en-US" altLang="zh-CN" dirty="0" smtClean="0"/>
              <a:t>MAX_VALUE </a:t>
            </a:r>
            <a:r>
              <a:rPr lang="zh-CN" altLang="en-US" dirty="0" smtClean="0"/>
              <a:t>常量。 </a:t>
            </a:r>
          </a:p>
          <a:p>
            <a:r>
              <a:rPr lang="en-US" altLang="zh-CN" dirty="0" smtClean="0"/>
              <a:t>Java </a:t>
            </a:r>
            <a:r>
              <a:rPr lang="zh-CN" altLang="en-US" dirty="0" smtClean="0"/>
              <a:t>中的所有整数值都是 </a:t>
            </a:r>
            <a:r>
              <a:rPr lang="en-US" altLang="zh-CN" dirty="0" smtClean="0"/>
              <a:t>32 </a:t>
            </a:r>
            <a:r>
              <a:rPr lang="zh-CN" altLang="en-US" dirty="0" smtClean="0"/>
              <a:t>位的 </a:t>
            </a:r>
            <a:r>
              <a:rPr lang="en-US" altLang="zh-CN" dirty="0" err="1" smtClean="0"/>
              <a:t>int</a:t>
            </a:r>
            <a:r>
              <a:rPr lang="en-US" altLang="zh-CN" dirty="0" smtClean="0"/>
              <a:t> </a:t>
            </a:r>
            <a:r>
              <a:rPr lang="zh-CN" altLang="en-US" dirty="0" smtClean="0"/>
              <a:t>值，除非值后面有 </a:t>
            </a:r>
            <a:r>
              <a:rPr lang="en-US" altLang="zh-CN" dirty="0" smtClean="0"/>
              <a:t>l </a:t>
            </a:r>
            <a:r>
              <a:rPr lang="zh-CN" altLang="en-US" dirty="0" smtClean="0"/>
              <a:t>或 </a:t>
            </a:r>
            <a:r>
              <a:rPr lang="en-US" altLang="zh-CN" dirty="0" smtClean="0"/>
              <a:t>L</a:t>
            </a:r>
            <a:r>
              <a:rPr lang="zh-CN" altLang="en-US" dirty="0" smtClean="0"/>
              <a:t>（如 </a:t>
            </a:r>
            <a:r>
              <a:rPr lang="en-US" altLang="zh-CN" dirty="0" smtClean="0"/>
              <a:t>235L</a:t>
            </a:r>
            <a:r>
              <a:rPr lang="zh-CN" altLang="en-US" dirty="0" smtClean="0"/>
              <a:t>），这表示该值应解释为 </a:t>
            </a:r>
            <a:r>
              <a:rPr lang="en-US" altLang="zh-CN" dirty="0" smtClean="0"/>
              <a:t>long</a:t>
            </a:r>
            <a:r>
              <a:rPr lang="zh-CN" altLang="en-US" dirty="0" smtClean="0"/>
              <a:t>。</a:t>
            </a:r>
          </a:p>
          <a:p>
            <a:r>
              <a:rPr lang="zh-CN" altLang="en-US" dirty="0" smtClean="0"/>
              <a:t> </a:t>
            </a:r>
          </a:p>
          <a:p>
            <a:r>
              <a:rPr lang="en-US" altLang="zh-CN" b="1" dirty="0" smtClean="0"/>
              <a:t>7) long </a:t>
            </a:r>
            <a:r>
              <a:rPr lang="zh-CN" altLang="en-US" b="1" dirty="0" smtClean="0"/>
              <a:t>长整型</a:t>
            </a:r>
          </a:p>
          <a:p>
            <a:r>
              <a:rPr lang="en-US" altLang="zh-CN" dirty="0" smtClean="0"/>
              <a:t>long </a:t>
            </a:r>
            <a:r>
              <a:rPr lang="zh-CN" altLang="en-US" dirty="0" smtClean="0"/>
              <a:t>是 </a:t>
            </a:r>
            <a:r>
              <a:rPr lang="en-US" altLang="zh-CN" dirty="0" smtClean="0"/>
              <a:t>Java </a:t>
            </a:r>
            <a:r>
              <a:rPr lang="zh-CN" altLang="en-US" dirty="0" smtClean="0"/>
              <a:t>原始类型。</a:t>
            </a:r>
            <a:r>
              <a:rPr lang="en-US" altLang="zh-CN" dirty="0" smtClean="0"/>
              <a:t>long </a:t>
            </a:r>
            <a:r>
              <a:rPr lang="zh-CN" altLang="en-US" dirty="0" smtClean="0"/>
              <a:t>变量可以存储 </a:t>
            </a:r>
            <a:r>
              <a:rPr lang="en-US" altLang="zh-CN" dirty="0" smtClean="0"/>
              <a:t>64 </a:t>
            </a:r>
            <a:r>
              <a:rPr lang="zh-CN" altLang="en-US" dirty="0" smtClean="0"/>
              <a:t>位的带符号整数。 </a:t>
            </a:r>
          </a:p>
          <a:p>
            <a:r>
              <a:rPr lang="en-US" altLang="zh-CN" dirty="0" smtClean="0"/>
              <a:t>Long </a:t>
            </a:r>
            <a:r>
              <a:rPr lang="zh-CN" altLang="en-US" dirty="0" smtClean="0"/>
              <a:t>类是 </a:t>
            </a:r>
            <a:r>
              <a:rPr lang="en-US" altLang="zh-CN" dirty="0" smtClean="0"/>
              <a:t>long </a:t>
            </a:r>
            <a:r>
              <a:rPr lang="zh-CN" altLang="en-US" dirty="0" smtClean="0"/>
              <a:t>原始类型的包装对象类。它定义代表此类型的值的范围的 </a:t>
            </a:r>
            <a:r>
              <a:rPr lang="en-US" altLang="zh-CN" dirty="0" smtClean="0"/>
              <a:t>MIN_VALUE </a:t>
            </a:r>
            <a:r>
              <a:rPr lang="zh-CN" altLang="en-US" dirty="0" smtClean="0"/>
              <a:t>和 </a:t>
            </a:r>
            <a:r>
              <a:rPr lang="en-US" altLang="zh-CN" dirty="0" smtClean="0"/>
              <a:t>MAX_VALUE </a:t>
            </a:r>
            <a:r>
              <a:rPr lang="zh-CN" altLang="en-US" dirty="0" smtClean="0"/>
              <a:t>常量。 </a:t>
            </a:r>
          </a:p>
          <a:p>
            <a:r>
              <a:rPr lang="en-US" altLang="zh-CN" dirty="0" smtClean="0"/>
              <a:t>Java </a:t>
            </a:r>
            <a:r>
              <a:rPr lang="zh-CN" altLang="en-US" dirty="0" smtClean="0"/>
              <a:t>中的所有整数值都是 </a:t>
            </a:r>
            <a:r>
              <a:rPr lang="en-US" altLang="zh-CN" dirty="0" smtClean="0"/>
              <a:t>32 </a:t>
            </a:r>
            <a:r>
              <a:rPr lang="zh-CN" altLang="en-US" dirty="0" smtClean="0"/>
              <a:t>位的 </a:t>
            </a:r>
            <a:r>
              <a:rPr lang="en-US" altLang="zh-CN" dirty="0" err="1" smtClean="0"/>
              <a:t>int</a:t>
            </a:r>
            <a:r>
              <a:rPr lang="en-US" altLang="zh-CN" dirty="0" smtClean="0"/>
              <a:t> </a:t>
            </a:r>
            <a:r>
              <a:rPr lang="zh-CN" altLang="en-US" dirty="0" smtClean="0"/>
              <a:t>值，除非值后面有 </a:t>
            </a:r>
            <a:r>
              <a:rPr lang="en-US" altLang="zh-CN" dirty="0" smtClean="0"/>
              <a:t>l </a:t>
            </a:r>
            <a:r>
              <a:rPr lang="zh-CN" altLang="en-US" dirty="0" smtClean="0"/>
              <a:t>或 </a:t>
            </a:r>
            <a:r>
              <a:rPr lang="en-US" altLang="zh-CN" dirty="0" smtClean="0"/>
              <a:t>L</a:t>
            </a:r>
            <a:r>
              <a:rPr lang="zh-CN" altLang="en-US" dirty="0" smtClean="0"/>
              <a:t>（如 </a:t>
            </a:r>
            <a:r>
              <a:rPr lang="en-US" altLang="zh-CN" dirty="0" smtClean="0"/>
              <a:t>235L</a:t>
            </a:r>
            <a:r>
              <a:rPr lang="zh-CN" altLang="en-US" dirty="0" smtClean="0"/>
              <a:t>），这表示该值应解释为 </a:t>
            </a:r>
            <a:r>
              <a:rPr lang="en-US" altLang="zh-CN" dirty="0" smtClean="0"/>
              <a:t>long</a:t>
            </a:r>
            <a:r>
              <a:rPr lang="zh-CN" altLang="en-US" dirty="0" smtClean="0"/>
              <a:t>。</a:t>
            </a:r>
          </a:p>
          <a:p>
            <a:r>
              <a:rPr lang="zh-CN" altLang="en-US" dirty="0" smtClean="0"/>
              <a:t> </a:t>
            </a:r>
          </a:p>
          <a:p>
            <a:r>
              <a:rPr lang="en-US" altLang="zh-CN" b="1" dirty="0" smtClean="0"/>
              <a:t>8) short </a:t>
            </a:r>
            <a:r>
              <a:rPr lang="zh-CN" altLang="en-US" b="1" dirty="0" smtClean="0"/>
              <a:t>短整型</a:t>
            </a:r>
          </a:p>
          <a:p>
            <a:r>
              <a:rPr lang="en-US" altLang="zh-CN" dirty="0" smtClean="0"/>
              <a:t>short </a:t>
            </a:r>
            <a:r>
              <a:rPr lang="zh-CN" altLang="en-US" dirty="0" smtClean="0"/>
              <a:t>是 </a:t>
            </a:r>
            <a:r>
              <a:rPr lang="en-US" altLang="zh-CN" dirty="0" smtClean="0"/>
              <a:t>Java </a:t>
            </a:r>
            <a:r>
              <a:rPr lang="zh-CN" altLang="en-US" dirty="0" smtClean="0"/>
              <a:t>原始类型。</a:t>
            </a:r>
            <a:r>
              <a:rPr lang="en-US" altLang="zh-CN" dirty="0" smtClean="0"/>
              <a:t>short </a:t>
            </a:r>
            <a:r>
              <a:rPr lang="zh-CN" altLang="en-US" dirty="0" smtClean="0"/>
              <a:t>变量可以存储 </a:t>
            </a:r>
            <a:r>
              <a:rPr lang="en-US" altLang="zh-CN" dirty="0" smtClean="0"/>
              <a:t>16 </a:t>
            </a:r>
            <a:r>
              <a:rPr lang="zh-CN" altLang="en-US" dirty="0" smtClean="0"/>
              <a:t>位带符号的整数。 </a:t>
            </a:r>
          </a:p>
          <a:p>
            <a:r>
              <a:rPr lang="en-US" altLang="zh-CN" dirty="0" smtClean="0"/>
              <a:t>Short </a:t>
            </a:r>
            <a:r>
              <a:rPr lang="zh-CN" altLang="en-US" dirty="0" smtClean="0"/>
              <a:t>类是 </a:t>
            </a:r>
            <a:r>
              <a:rPr lang="en-US" altLang="zh-CN" dirty="0" smtClean="0"/>
              <a:t>short </a:t>
            </a:r>
            <a:r>
              <a:rPr lang="zh-CN" altLang="en-US" dirty="0" smtClean="0"/>
              <a:t>原始类型的包装对象类。它定义代表此类型的值的范围的 </a:t>
            </a:r>
            <a:r>
              <a:rPr lang="en-US" altLang="zh-CN" dirty="0" smtClean="0"/>
              <a:t>MIN_VALUE </a:t>
            </a:r>
            <a:r>
              <a:rPr lang="zh-CN" altLang="en-US" dirty="0" smtClean="0"/>
              <a:t>和 </a:t>
            </a:r>
            <a:r>
              <a:rPr lang="en-US" altLang="zh-CN" dirty="0" smtClean="0"/>
              <a:t>MAX_VALUE </a:t>
            </a:r>
            <a:r>
              <a:rPr lang="zh-CN" altLang="en-US" dirty="0" smtClean="0"/>
              <a:t>常量。 </a:t>
            </a:r>
          </a:p>
          <a:p>
            <a:r>
              <a:rPr lang="en-US" altLang="zh-CN" dirty="0" smtClean="0"/>
              <a:t>Java </a:t>
            </a:r>
            <a:r>
              <a:rPr lang="zh-CN" altLang="en-US" dirty="0" smtClean="0"/>
              <a:t>中的所有整数值都是 </a:t>
            </a:r>
            <a:r>
              <a:rPr lang="en-US" altLang="zh-CN" dirty="0" smtClean="0"/>
              <a:t>32 </a:t>
            </a:r>
            <a:r>
              <a:rPr lang="zh-CN" altLang="en-US" dirty="0" smtClean="0"/>
              <a:t>位的 </a:t>
            </a:r>
            <a:r>
              <a:rPr lang="en-US" altLang="zh-CN" dirty="0" err="1" smtClean="0"/>
              <a:t>int</a:t>
            </a:r>
            <a:r>
              <a:rPr lang="en-US" altLang="zh-CN" dirty="0" smtClean="0"/>
              <a:t> </a:t>
            </a:r>
            <a:r>
              <a:rPr lang="zh-CN" altLang="en-US" dirty="0" smtClean="0"/>
              <a:t>值，除非值后面有 </a:t>
            </a:r>
            <a:r>
              <a:rPr lang="en-US" altLang="zh-CN" dirty="0" smtClean="0"/>
              <a:t>l </a:t>
            </a:r>
            <a:r>
              <a:rPr lang="zh-CN" altLang="en-US" dirty="0" smtClean="0"/>
              <a:t>或 </a:t>
            </a:r>
            <a:r>
              <a:rPr lang="en-US" altLang="zh-CN" dirty="0" smtClean="0"/>
              <a:t>L</a:t>
            </a:r>
            <a:r>
              <a:rPr lang="zh-CN" altLang="en-US" dirty="0" smtClean="0"/>
              <a:t>（如 </a:t>
            </a:r>
            <a:r>
              <a:rPr lang="en-US" altLang="zh-CN" dirty="0" smtClean="0"/>
              <a:t>235L</a:t>
            </a:r>
            <a:r>
              <a:rPr lang="zh-CN" altLang="en-US" dirty="0" smtClean="0"/>
              <a:t>），这表示该值应解释为 </a:t>
            </a:r>
            <a:r>
              <a:rPr lang="en-US" altLang="zh-CN" dirty="0" smtClean="0"/>
              <a:t>long</a:t>
            </a:r>
            <a:r>
              <a:rPr lang="zh-CN" altLang="en-US" dirty="0" smtClean="0"/>
              <a:t>。</a:t>
            </a:r>
          </a:p>
          <a:p>
            <a:r>
              <a:rPr lang="zh-CN" altLang="en-US" dirty="0" smtClean="0"/>
              <a:t> </a:t>
            </a:r>
          </a:p>
          <a:p>
            <a:r>
              <a:rPr lang="en-US" altLang="zh-CN" b="1" dirty="0" smtClean="0"/>
              <a:t>9) null </a:t>
            </a:r>
            <a:r>
              <a:rPr lang="zh-CN" altLang="en-US" b="1" dirty="0" smtClean="0"/>
              <a:t>空</a:t>
            </a:r>
          </a:p>
          <a:p>
            <a:r>
              <a:rPr lang="en-US" altLang="zh-CN" dirty="0" smtClean="0"/>
              <a:t>null </a:t>
            </a:r>
            <a:r>
              <a:rPr lang="zh-CN" altLang="en-US" dirty="0" smtClean="0"/>
              <a:t>是 </a:t>
            </a:r>
            <a:r>
              <a:rPr lang="en-US" altLang="zh-CN" dirty="0" smtClean="0"/>
              <a:t>Java </a:t>
            </a:r>
            <a:r>
              <a:rPr lang="zh-CN" altLang="en-US" dirty="0" smtClean="0"/>
              <a:t>的保留字，表示无值。 </a:t>
            </a:r>
          </a:p>
          <a:p>
            <a:r>
              <a:rPr lang="zh-CN" altLang="en-US" dirty="0" smtClean="0"/>
              <a:t>将 </a:t>
            </a:r>
            <a:r>
              <a:rPr lang="en-US" altLang="zh-CN" dirty="0" smtClean="0"/>
              <a:t>null </a:t>
            </a:r>
            <a:r>
              <a:rPr lang="zh-CN" altLang="en-US" dirty="0" smtClean="0"/>
              <a:t>赋给非原始变量相当于释放该变量先前所引用的对象。 </a:t>
            </a:r>
          </a:p>
          <a:p>
            <a:r>
              <a:rPr lang="zh-CN" altLang="en-US" dirty="0" smtClean="0"/>
              <a:t>不能将 </a:t>
            </a:r>
            <a:r>
              <a:rPr lang="en-US" altLang="zh-CN" dirty="0" smtClean="0"/>
              <a:t>null </a:t>
            </a:r>
            <a:r>
              <a:rPr lang="zh-CN" altLang="en-US" dirty="0" smtClean="0"/>
              <a:t>赋给原始类型（</a:t>
            </a:r>
            <a:r>
              <a:rPr lang="en-US" altLang="zh-CN" dirty="0" smtClean="0"/>
              <a:t>byte</a:t>
            </a:r>
            <a:r>
              <a:rPr lang="zh-CN" altLang="en-US" dirty="0" smtClean="0"/>
              <a:t>、</a:t>
            </a:r>
            <a:r>
              <a:rPr lang="en-US" altLang="zh-CN" dirty="0" smtClean="0"/>
              <a:t>short</a:t>
            </a:r>
            <a:r>
              <a:rPr lang="zh-CN" altLang="en-US" dirty="0" smtClean="0"/>
              <a:t>、</a:t>
            </a:r>
            <a:r>
              <a:rPr lang="en-US" altLang="zh-CN" dirty="0" err="1" smtClean="0"/>
              <a:t>int</a:t>
            </a:r>
            <a:r>
              <a:rPr lang="zh-CN" altLang="en-US" dirty="0" smtClean="0"/>
              <a:t>、</a:t>
            </a:r>
            <a:r>
              <a:rPr lang="en-US" altLang="zh-CN" dirty="0" smtClean="0"/>
              <a:t>long</a:t>
            </a:r>
            <a:r>
              <a:rPr lang="zh-CN" altLang="en-US" dirty="0" smtClean="0"/>
              <a:t>、</a:t>
            </a:r>
            <a:r>
              <a:rPr lang="en-US" altLang="zh-CN" dirty="0" smtClean="0"/>
              <a:t>char</a:t>
            </a:r>
            <a:r>
              <a:rPr lang="zh-CN" altLang="en-US" dirty="0" smtClean="0"/>
              <a:t>、</a:t>
            </a:r>
            <a:r>
              <a:rPr lang="en-US" altLang="zh-CN" dirty="0" smtClean="0"/>
              <a:t>float</a:t>
            </a:r>
            <a:r>
              <a:rPr lang="zh-CN" altLang="en-US" dirty="0" smtClean="0"/>
              <a:t>、</a:t>
            </a:r>
            <a:r>
              <a:rPr lang="en-US" altLang="zh-CN" dirty="0" smtClean="0"/>
              <a:t>double</a:t>
            </a:r>
            <a:r>
              <a:rPr lang="zh-CN" altLang="en-US" dirty="0" smtClean="0"/>
              <a:t>、</a:t>
            </a:r>
            <a:r>
              <a:rPr lang="en-US" altLang="zh-CN" dirty="0" err="1" smtClean="0"/>
              <a:t>boolean</a:t>
            </a:r>
            <a:r>
              <a:rPr lang="zh-CN" altLang="en-US" dirty="0" smtClean="0"/>
              <a:t>）变量。</a:t>
            </a:r>
          </a:p>
          <a:p>
            <a:r>
              <a:rPr lang="zh-CN" altLang="en-US" dirty="0" smtClean="0"/>
              <a:t> </a:t>
            </a:r>
          </a:p>
          <a:p>
            <a:r>
              <a:rPr lang="en-US" altLang="zh-CN" b="1" dirty="0" smtClean="0"/>
              <a:t>10) true </a:t>
            </a:r>
            <a:r>
              <a:rPr lang="zh-CN" altLang="en-US" b="1" dirty="0" smtClean="0"/>
              <a:t>真</a:t>
            </a:r>
          </a:p>
          <a:p>
            <a:r>
              <a:rPr lang="en-US" altLang="zh-CN" dirty="0" smtClean="0"/>
              <a:t>true </a:t>
            </a:r>
            <a:r>
              <a:rPr lang="zh-CN" altLang="en-US" dirty="0" smtClean="0"/>
              <a:t>关键字表示 </a:t>
            </a:r>
            <a:r>
              <a:rPr lang="en-US" altLang="zh-CN" dirty="0" err="1" smtClean="0"/>
              <a:t>boolean</a:t>
            </a:r>
            <a:r>
              <a:rPr lang="en-US" altLang="zh-CN" dirty="0" smtClean="0"/>
              <a:t> </a:t>
            </a:r>
            <a:r>
              <a:rPr lang="zh-CN" altLang="en-US" dirty="0" smtClean="0"/>
              <a:t>变量的两个合法值中的一个。</a:t>
            </a:r>
          </a:p>
          <a:p>
            <a:r>
              <a:rPr lang="zh-CN" altLang="en-US" dirty="0" smtClean="0"/>
              <a:t> </a:t>
            </a:r>
          </a:p>
          <a:p>
            <a:r>
              <a:rPr lang="en-US" altLang="zh-CN" b="1" dirty="0" smtClean="0"/>
              <a:t>11) false </a:t>
            </a:r>
            <a:r>
              <a:rPr lang="zh-CN" altLang="en-US" b="1" dirty="0" smtClean="0"/>
              <a:t>假</a:t>
            </a:r>
          </a:p>
          <a:p>
            <a:r>
              <a:rPr lang="en-US" altLang="zh-CN" dirty="0" smtClean="0"/>
              <a:t>false </a:t>
            </a:r>
            <a:r>
              <a:rPr lang="zh-CN" altLang="en-US" dirty="0" smtClean="0"/>
              <a:t>关键字代表 </a:t>
            </a:r>
            <a:r>
              <a:rPr lang="en-US" altLang="zh-CN" dirty="0" err="1" smtClean="0"/>
              <a:t>boolean</a:t>
            </a:r>
            <a:r>
              <a:rPr lang="en-US" altLang="zh-CN" dirty="0" smtClean="0"/>
              <a:t> </a:t>
            </a:r>
            <a:r>
              <a:rPr lang="zh-CN" altLang="en-US" dirty="0" smtClean="0"/>
              <a:t>变量的两个合法值之一。</a:t>
            </a:r>
          </a:p>
          <a:p>
            <a:r>
              <a:rPr lang="zh-CN" altLang="en-US" dirty="0" smtClean="0"/>
              <a:t> </a:t>
            </a:r>
          </a:p>
          <a:p>
            <a:r>
              <a:rPr lang="zh-CN" altLang="en-US" dirty="0" smtClean="0"/>
              <a:t> </a:t>
            </a:r>
          </a:p>
          <a:p>
            <a:r>
              <a:rPr lang="en-US" altLang="zh-CN" b="1" dirty="0" smtClean="0"/>
              <a:t>7. </a:t>
            </a:r>
            <a:r>
              <a:rPr lang="zh-CN" altLang="en-US" b="1" dirty="0" smtClean="0"/>
              <a:t>变量引用</a:t>
            </a:r>
          </a:p>
          <a:p>
            <a:r>
              <a:rPr lang="en-US" altLang="zh-CN" b="1" dirty="0" smtClean="0"/>
              <a:t>1) super </a:t>
            </a:r>
            <a:r>
              <a:rPr lang="zh-CN" altLang="en-US" b="1" dirty="0" smtClean="0"/>
              <a:t>父类</a:t>
            </a:r>
            <a:r>
              <a:rPr lang="en-US" altLang="zh-CN" b="1" dirty="0" smtClean="0"/>
              <a:t>,</a:t>
            </a:r>
            <a:r>
              <a:rPr lang="zh-CN" altLang="en-US" b="1" dirty="0" smtClean="0"/>
              <a:t>超类</a:t>
            </a:r>
          </a:p>
          <a:p>
            <a:r>
              <a:rPr lang="en-US" altLang="zh-CN" dirty="0" smtClean="0"/>
              <a:t>super </a:t>
            </a:r>
            <a:r>
              <a:rPr lang="zh-CN" altLang="en-US" dirty="0" smtClean="0"/>
              <a:t>关键字用于引用使用该关键字的类的超类。 </a:t>
            </a:r>
          </a:p>
          <a:p>
            <a:r>
              <a:rPr lang="zh-CN" altLang="en-US" dirty="0" smtClean="0"/>
              <a:t>作为独立语句出现的 </a:t>
            </a:r>
            <a:r>
              <a:rPr lang="en-US" altLang="zh-CN" dirty="0" smtClean="0"/>
              <a:t>super </a:t>
            </a:r>
            <a:r>
              <a:rPr lang="zh-CN" altLang="en-US" dirty="0" smtClean="0"/>
              <a:t>表示调用超类的构造方法。 </a:t>
            </a:r>
          </a:p>
          <a:p>
            <a:r>
              <a:rPr lang="en-US" altLang="zh-CN" dirty="0" smtClean="0"/>
              <a:t>super.&lt;</a:t>
            </a:r>
            <a:r>
              <a:rPr lang="en-US" altLang="zh-CN" dirty="0" err="1" smtClean="0"/>
              <a:t>methodName</a:t>
            </a:r>
            <a:r>
              <a:rPr lang="en-US" altLang="zh-CN" dirty="0" smtClean="0"/>
              <a:t>&gt;() </a:t>
            </a:r>
            <a:r>
              <a:rPr lang="zh-CN" altLang="en-US" dirty="0" smtClean="0"/>
              <a:t>表示调用超类的方法。只有在如下情况中才需要采用这种用法：要调用在该类中被重写的方法，以便指定应当调用在超类中的该方法。</a:t>
            </a:r>
          </a:p>
          <a:p>
            <a:r>
              <a:rPr lang="zh-CN" altLang="en-US" dirty="0" smtClean="0"/>
              <a:t> </a:t>
            </a:r>
          </a:p>
          <a:p>
            <a:r>
              <a:rPr lang="en-US" altLang="zh-CN" b="1" dirty="0" smtClean="0"/>
              <a:t>2) this </a:t>
            </a:r>
            <a:r>
              <a:rPr lang="zh-CN" altLang="en-US" b="1" dirty="0" smtClean="0"/>
              <a:t>本类</a:t>
            </a:r>
          </a:p>
          <a:p>
            <a:r>
              <a:rPr lang="en-US" altLang="zh-CN" dirty="0" smtClean="0"/>
              <a:t>this </a:t>
            </a:r>
            <a:r>
              <a:rPr lang="zh-CN" altLang="en-US" dirty="0" smtClean="0"/>
              <a:t>关键字用于引用当前实例。 </a:t>
            </a:r>
          </a:p>
          <a:p>
            <a:r>
              <a:rPr lang="zh-CN" altLang="en-US" dirty="0" smtClean="0"/>
              <a:t>当引用可能不明确时，可以使用 </a:t>
            </a:r>
            <a:r>
              <a:rPr lang="en-US" altLang="zh-CN" dirty="0" smtClean="0"/>
              <a:t>this </a:t>
            </a:r>
            <a:r>
              <a:rPr lang="zh-CN" altLang="en-US" dirty="0" smtClean="0"/>
              <a:t>关键字来引用当前的实例。</a:t>
            </a:r>
          </a:p>
          <a:p>
            <a:r>
              <a:rPr lang="zh-CN" altLang="en-US" dirty="0" smtClean="0"/>
              <a:t> </a:t>
            </a:r>
          </a:p>
          <a:p>
            <a:r>
              <a:rPr lang="en-US" altLang="zh-CN" b="1" dirty="0" smtClean="0"/>
              <a:t>3) void </a:t>
            </a:r>
            <a:r>
              <a:rPr lang="zh-CN" altLang="en-US" b="1" dirty="0" smtClean="0"/>
              <a:t>无返回值</a:t>
            </a:r>
          </a:p>
          <a:p>
            <a:r>
              <a:rPr lang="en-US" altLang="zh-CN" dirty="0" smtClean="0"/>
              <a:t>void </a:t>
            </a:r>
            <a:r>
              <a:rPr lang="zh-CN" altLang="en-US" dirty="0" smtClean="0"/>
              <a:t>关键字表示 </a:t>
            </a:r>
            <a:r>
              <a:rPr lang="en-US" altLang="zh-CN" dirty="0" smtClean="0"/>
              <a:t>null </a:t>
            </a:r>
            <a:r>
              <a:rPr lang="zh-CN" altLang="en-US" dirty="0" smtClean="0"/>
              <a:t>类型。 </a:t>
            </a:r>
          </a:p>
          <a:p>
            <a:r>
              <a:rPr lang="en-US" altLang="zh-CN" dirty="0" smtClean="0"/>
              <a:t>void </a:t>
            </a:r>
            <a:r>
              <a:rPr lang="zh-CN" altLang="en-US" dirty="0" smtClean="0"/>
              <a:t>可以用作方法的返回类型，以指示该方法不返回值。</a:t>
            </a:r>
          </a:p>
          <a:p>
            <a:r>
              <a:rPr lang="zh-CN" altLang="en-US" dirty="0" smtClean="0"/>
              <a:t> </a:t>
            </a:r>
          </a:p>
          <a:p>
            <a:r>
              <a:rPr lang="zh-CN" altLang="en-US" dirty="0" smtClean="0"/>
              <a:t> </a:t>
            </a:r>
          </a:p>
          <a:p>
            <a:r>
              <a:rPr lang="en-US" altLang="zh-CN" b="1" dirty="0" smtClean="0"/>
              <a:t>8. </a:t>
            </a:r>
            <a:r>
              <a:rPr lang="zh-CN" altLang="en-US" b="1" dirty="0" smtClean="0"/>
              <a:t>保留字</a:t>
            </a:r>
          </a:p>
          <a:p>
            <a:r>
              <a:rPr lang="zh-CN" altLang="en-US" dirty="0" smtClean="0"/>
              <a:t>正确识别</a:t>
            </a:r>
            <a:r>
              <a:rPr lang="en-US" altLang="zh-CN" dirty="0" smtClean="0"/>
              <a:t>java</a:t>
            </a:r>
            <a:r>
              <a:rPr lang="zh-CN" altLang="en-US" dirty="0" smtClean="0"/>
              <a:t>语言的关键字（</a:t>
            </a:r>
            <a:r>
              <a:rPr lang="en-US" altLang="zh-CN" dirty="0" smtClean="0"/>
              <a:t>keyword</a:t>
            </a:r>
            <a:r>
              <a:rPr lang="zh-CN" altLang="en-US" dirty="0" smtClean="0"/>
              <a:t>）和保留字（</a:t>
            </a:r>
            <a:r>
              <a:rPr lang="en-US" altLang="zh-CN" dirty="0" smtClean="0"/>
              <a:t>reserved word</a:t>
            </a:r>
            <a:r>
              <a:rPr lang="zh-CN" altLang="en-US" dirty="0" smtClean="0"/>
              <a:t>）是十分重要的。</a:t>
            </a:r>
            <a:r>
              <a:rPr lang="en-US" altLang="zh-CN" dirty="0" smtClean="0"/>
              <a:t>Java</a:t>
            </a:r>
            <a:r>
              <a:rPr lang="zh-CN" altLang="en-US" dirty="0" smtClean="0"/>
              <a:t>的关键字对</a:t>
            </a:r>
            <a:r>
              <a:rPr lang="en-US" altLang="zh-CN" dirty="0" smtClean="0"/>
              <a:t>java</a:t>
            </a:r>
            <a:r>
              <a:rPr lang="zh-CN" altLang="en-US" dirty="0" smtClean="0"/>
              <a:t>的编译器有特殊的意义，他们用来表示一种数据类型，或者表示程序的结构等。保留字是为</a:t>
            </a:r>
            <a:r>
              <a:rPr lang="en-US" altLang="zh-CN" dirty="0" smtClean="0"/>
              <a:t>java</a:t>
            </a:r>
            <a:r>
              <a:rPr lang="zh-CN" altLang="en-US" dirty="0" smtClean="0"/>
              <a:t>预留的关键字，他们虽然现在没有作为关键字，但在以后的升级版本中有可能作为关键字。</a:t>
            </a:r>
          </a:p>
          <a:p>
            <a:r>
              <a:rPr lang="zh-CN" altLang="en-US" dirty="0" smtClean="0"/>
              <a:t>识别</a:t>
            </a:r>
            <a:r>
              <a:rPr lang="en-US" altLang="zh-CN" dirty="0" smtClean="0"/>
              <a:t>java</a:t>
            </a:r>
            <a:r>
              <a:rPr lang="zh-CN" altLang="en-US" dirty="0" smtClean="0"/>
              <a:t>语言的关键字，不要和其他语言如</a:t>
            </a:r>
            <a:r>
              <a:rPr lang="en-US" altLang="zh-CN" dirty="0" smtClean="0"/>
              <a:t>c/</a:t>
            </a:r>
            <a:r>
              <a:rPr lang="en-US" altLang="zh-CN" dirty="0" err="1" smtClean="0"/>
              <a:t>c++</a:t>
            </a:r>
            <a:r>
              <a:rPr lang="zh-CN" altLang="en-US" dirty="0" smtClean="0"/>
              <a:t>的关键字混淆。 </a:t>
            </a:r>
            <a:br>
              <a:rPr lang="zh-CN" altLang="en-US" dirty="0" smtClean="0"/>
            </a:br>
            <a:r>
              <a:rPr lang="en-US" altLang="zh-CN" dirty="0" smtClean="0"/>
              <a:t>const</a:t>
            </a:r>
            <a:r>
              <a:rPr lang="zh-CN" altLang="en-US" dirty="0" smtClean="0"/>
              <a:t>和</a:t>
            </a:r>
            <a:r>
              <a:rPr lang="en-US" altLang="zh-CN" dirty="0" err="1" smtClean="0"/>
              <a:t>goto</a:t>
            </a:r>
            <a:r>
              <a:rPr lang="zh-CN" altLang="en-US" dirty="0" smtClean="0"/>
              <a:t>是</a:t>
            </a:r>
            <a:r>
              <a:rPr lang="en-US" altLang="zh-CN" dirty="0" smtClean="0"/>
              <a:t>java</a:t>
            </a:r>
            <a:r>
              <a:rPr lang="zh-CN" altLang="en-US" dirty="0" smtClean="0"/>
              <a:t>的保留字。 所有的关键字都是小写 </a:t>
            </a:r>
          </a:p>
          <a:p>
            <a:r>
              <a:rPr lang="en-US" altLang="zh-CN" b="1" dirty="0" smtClean="0"/>
              <a:t>1) </a:t>
            </a:r>
            <a:r>
              <a:rPr lang="en-US" altLang="zh-CN" b="1" dirty="0" err="1" smtClean="0"/>
              <a:t>goto</a:t>
            </a:r>
            <a:r>
              <a:rPr lang="en-US" altLang="zh-CN" b="1" dirty="0" smtClean="0"/>
              <a:t> </a:t>
            </a:r>
            <a:r>
              <a:rPr lang="zh-CN" altLang="en-US" b="1" dirty="0" smtClean="0"/>
              <a:t>跳转</a:t>
            </a:r>
          </a:p>
          <a:p>
            <a:r>
              <a:rPr lang="en-US" altLang="zh-CN" dirty="0" err="1" smtClean="0"/>
              <a:t>goto</a:t>
            </a:r>
            <a:r>
              <a:rPr lang="en-US" altLang="zh-CN" dirty="0" smtClean="0"/>
              <a:t> </a:t>
            </a:r>
            <a:r>
              <a:rPr lang="zh-CN" altLang="en-US" dirty="0" smtClean="0"/>
              <a:t>保留关键字，但无任何作用。结构化程序设计完全不需要 </a:t>
            </a:r>
            <a:r>
              <a:rPr lang="en-US" altLang="zh-CN" dirty="0" err="1" smtClean="0"/>
              <a:t>goto</a:t>
            </a:r>
            <a:r>
              <a:rPr lang="en-US" altLang="zh-CN" dirty="0" smtClean="0"/>
              <a:t> </a:t>
            </a:r>
            <a:r>
              <a:rPr lang="zh-CN" altLang="en-US" dirty="0" smtClean="0"/>
              <a:t>语句即可完成各种流程，而 </a:t>
            </a:r>
            <a:r>
              <a:rPr lang="en-US" altLang="zh-CN" dirty="0" err="1" smtClean="0"/>
              <a:t>goto</a:t>
            </a:r>
            <a:r>
              <a:rPr lang="en-US" altLang="zh-CN" dirty="0" smtClean="0"/>
              <a:t> </a:t>
            </a:r>
            <a:r>
              <a:rPr lang="zh-CN" altLang="en-US" dirty="0" smtClean="0"/>
              <a:t>语句的使用往往会使程序的可读性降低，所以 </a:t>
            </a:r>
            <a:r>
              <a:rPr lang="en-US" altLang="zh-CN" dirty="0" smtClean="0"/>
              <a:t>Java </a:t>
            </a:r>
            <a:r>
              <a:rPr lang="zh-CN" altLang="en-US" dirty="0" smtClean="0"/>
              <a:t>不允许 </a:t>
            </a:r>
            <a:r>
              <a:rPr lang="en-US" altLang="zh-CN" dirty="0" err="1" smtClean="0"/>
              <a:t>goto</a:t>
            </a:r>
            <a:r>
              <a:rPr lang="en-US" altLang="zh-CN" dirty="0" smtClean="0"/>
              <a:t> </a:t>
            </a:r>
            <a:r>
              <a:rPr lang="zh-CN" altLang="en-US" dirty="0" smtClean="0"/>
              <a:t>跳转。</a:t>
            </a:r>
          </a:p>
          <a:p>
            <a:r>
              <a:rPr lang="zh-CN" altLang="en-US" dirty="0" smtClean="0"/>
              <a:t> </a:t>
            </a:r>
          </a:p>
          <a:p>
            <a:r>
              <a:rPr lang="en-US" altLang="zh-CN" b="1" dirty="0" smtClean="0"/>
              <a:t>2) const </a:t>
            </a:r>
            <a:r>
              <a:rPr lang="zh-CN" altLang="en-US" b="1" dirty="0" smtClean="0"/>
              <a:t>静态</a:t>
            </a:r>
          </a:p>
          <a:p>
            <a:r>
              <a:rPr lang="en-US" altLang="zh-CN" dirty="0" smtClean="0"/>
              <a:t>const </a:t>
            </a:r>
            <a:r>
              <a:rPr lang="zh-CN" altLang="en-US" dirty="0" smtClean="0"/>
              <a:t>保留字，是一个类型修饰符，使用</a:t>
            </a:r>
            <a:r>
              <a:rPr lang="en-US" altLang="zh-CN" dirty="0" smtClean="0"/>
              <a:t>const</a:t>
            </a:r>
            <a:r>
              <a:rPr lang="zh-CN" altLang="en-US" dirty="0" smtClean="0"/>
              <a:t>声明的对象不能更新。与</a:t>
            </a:r>
            <a:r>
              <a:rPr lang="en-US" altLang="zh-CN" dirty="0" smtClean="0"/>
              <a:t>final</a:t>
            </a:r>
            <a:r>
              <a:rPr lang="zh-CN" altLang="en-US" dirty="0" smtClean="0"/>
              <a:t>某些类似。</a:t>
            </a:r>
          </a:p>
          <a:p>
            <a:r>
              <a:rPr lang="zh-CN" altLang="en-US" dirty="0" smtClean="0"/>
              <a:t> </a:t>
            </a:r>
          </a:p>
          <a:p>
            <a:r>
              <a:rPr lang="en-US" altLang="zh-CN" b="1" dirty="0" smtClean="0"/>
              <a:t>3) native </a:t>
            </a:r>
            <a:r>
              <a:rPr lang="zh-CN" altLang="en-US" b="1" dirty="0" smtClean="0"/>
              <a:t>本地</a:t>
            </a:r>
          </a:p>
          <a:p>
            <a:r>
              <a:rPr lang="zh-CN" altLang="en-US" dirty="0" smtClean="0"/>
              <a:t>　</a:t>
            </a:r>
            <a:r>
              <a:rPr lang="en-US" altLang="zh-CN" dirty="0" smtClean="0"/>
              <a:t>Java</a:t>
            </a:r>
            <a:r>
              <a:rPr lang="zh-CN" altLang="en-US" dirty="0" smtClean="0"/>
              <a:t>不是完美的，</a:t>
            </a:r>
            <a:r>
              <a:rPr lang="en-US" altLang="zh-CN" dirty="0" smtClean="0"/>
              <a:t>Java</a:t>
            </a:r>
            <a:r>
              <a:rPr lang="zh-CN" altLang="en-US" dirty="0" smtClean="0"/>
              <a:t>的不足除了体现在运行速度上要比传统的</a:t>
            </a:r>
            <a:r>
              <a:rPr lang="en-US" altLang="zh-CN" dirty="0" smtClean="0"/>
              <a:t>C++</a:t>
            </a:r>
            <a:r>
              <a:rPr lang="zh-CN" altLang="en-US" dirty="0" smtClean="0"/>
              <a:t>慢许多之外，</a:t>
            </a:r>
            <a:r>
              <a:rPr lang="en-US" altLang="zh-CN" dirty="0" smtClean="0"/>
              <a:t>Java</a:t>
            </a:r>
            <a:r>
              <a:rPr lang="zh-CN" altLang="en-US" dirty="0" smtClean="0"/>
              <a:t>无法直接访问到操作系统底层（如系统硬件等</a:t>
            </a:r>
            <a:r>
              <a:rPr lang="en-US" altLang="zh-CN" dirty="0" smtClean="0"/>
              <a:t>)</a:t>
            </a:r>
            <a:r>
              <a:rPr lang="zh-CN" altLang="en-US" dirty="0" smtClean="0"/>
              <a:t>，为此</a:t>
            </a:r>
            <a:r>
              <a:rPr lang="en-US" altLang="zh-CN" dirty="0" smtClean="0"/>
              <a:t>Java</a:t>
            </a:r>
            <a:r>
              <a:rPr lang="zh-CN" altLang="en-US" dirty="0" smtClean="0"/>
              <a:t>使用</a:t>
            </a:r>
            <a:r>
              <a:rPr lang="en-US" altLang="zh-CN" dirty="0" smtClean="0"/>
              <a:t>native</a:t>
            </a:r>
            <a:r>
              <a:rPr lang="zh-CN" altLang="en-US" dirty="0" smtClean="0"/>
              <a:t>方法来扩展</a:t>
            </a:r>
            <a:r>
              <a:rPr lang="en-US" altLang="zh-CN" dirty="0" smtClean="0"/>
              <a:t>Java</a:t>
            </a:r>
            <a:r>
              <a:rPr lang="zh-CN" altLang="en-US" dirty="0" smtClean="0"/>
              <a:t>程序的功能。 </a:t>
            </a:r>
          </a:p>
          <a:p>
            <a:r>
              <a:rPr lang="zh-CN" altLang="en-US" dirty="0" smtClean="0"/>
              <a:t>　　可以将</a:t>
            </a:r>
            <a:r>
              <a:rPr lang="en-US" altLang="zh-CN" dirty="0" smtClean="0"/>
              <a:t>native</a:t>
            </a:r>
            <a:r>
              <a:rPr lang="zh-CN" altLang="en-US" dirty="0" smtClean="0"/>
              <a:t>方法比作</a:t>
            </a:r>
            <a:r>
              <a:rPr lang="en-US" altLang="zh-CN" dirty="0" smtClean="0"/>
              <a:t>Java</a:t>
            </a:r>
            <a:r>
              <a:rPr lang="zh-CN" altLang="en-US" dirty="0" smtClean="0"/>
              <a:t>程序同Ｃ程序的接口，其实现步骤： </a:t>
            </a:r>
          </a:p>
          <a:p>
            <a:r>
              <a:rPr lang="zh-CN" altLang="en-US" dirty="0" smtClean="0"/>
              <a:t>　　１、在</a:t>
            </a:r>
            <a:r>
              <a:rPr lang="en-US" altLang="zh-CN" dirty="0" smtClean="0"/>
              <a:t>Java</a:t>
            </a:r>
            <a:r>
              <a:rPr lang="zh-CN" altLang="en-US" dirty="0" smtClean="0"/>
              <a:t>中声明</a:t>
            </a:r>
            <a:r>
              <a:rPr lang="en-US" altLang="zh-CN" dirty="0" smtClean="0"/>
              <a:t>native()</a:t>
            </a:r>
            <a:r>
              <a:rPr lang="zh-CN" altLang="en-US" dirty="0" smtClean="0"/>
              <a:t>方法，然后编译； </a:t>
            </a:r>
          </a:p>
          <a:p>
            <a:r>
              <a:rPr lang="zh-CN" altLang="en-US" dirty="0" smtClean="0"/>
              <a:t>　　２、用</a:t>
            </a:r>
            <a:r>
              <a:rPr lang="en-US" altLang="zh-CN" dirty="0" err="1" smtClean="0"/>
              <a:t>javah</a:t>
            </a:r>
            <a:r>
              <a:rPr lang="zh-CN" altLang="en-US" dirty="0" smtClean="0"/>
              <a:t>产生一个</a:t>
            </a:r>
            <a:r>
              <a:rPr lang="en-US" altLang="zh-CN" dirty="0" smtClean="0"/>
              <a:t>.h</a:t>
            </a:r>
            <a:r>
              <a:rPr lang="zh-CN" altLang="en-US" dirty="0" smtClean="0"/>
              <a:t>文件； </a:t>
            </a:r>
          </a:p>
          <a:p>
            <a:r>
              <a:rPr lang="zh-CN" altLang="en-US" dirty="0" smtClean="0"/>
              <a:t>　　３、写一个</a:t>
            </a:r>
            <a:r>
              <a:rPr lang="en-US" altLang="zh-CN" dirty="0" smtClean="0"/>
              <a:t>.</a:t>
            </a:r>
            <a:r>
              <a:rPr lang="en-US" altLang="zh-CN" dirty="0" err="1" smtClean="0"/>
              <a:t>cpp</a:t>
            </a:r>
            <a:r>
              <a:rPr lang="zh-CN" altLang="en-US" dirty="0" smtClean="0"/>
              <a:t>文件实现</a:t>
            </a:r>
            <a:r>
              <a:rPr lang="en-US" altLang="zh-CN" dirty="0" smtClean="0"/>
              <a:t>native</a:t>
            </a:r>
            <a:r>
              <a:rPr lang="zh-CN" altLang="en-US" dirty="0" smtClean="0"/>
              <a:t>导出方法，其中需要包含第二步产生的</a:t>
            </a:r>
            <a:r>
              <a:rPr lang="en-US" altLang="zh-CN" dirty="0" smtClean="0"/>
              <a:t>.h</a:t>
            </a:r>
            <a:r>
              <a:rPr lang="zh-CN" altLang="en-US" dirty="0" smtClean="0"/>
              <a:t>文件（注意其中又包含了</a:t>
            </a:r>
            <a:r>
              <a:rPr lang="en-US" altLang="zh-CN" dirty="0" smtClean="0"/>
              <a:t>JDK</a:t>
            </a:r>
            <a:r>
              <a:rPr lang="zh-CN" altLang="en-US" dirty="0" smtClean="0"/>
              <a:t>带的</a:t>
            </a:r>
            <a:r>
              <a:rPr lang="en-US" altLang="zh-CN" dirty="0" err="1" smtClean="0"/>
              <a:t>jni.h</a:t>
            </a:r>
            <a:r>
              <a:rPr lang="zh-CN" altLang="en-US" dirty="0" smtClean="0"/>
              <a:t>文件）； </a:t>
            </a:r>
          </a:p>
          <a:p>
            <a:r>
              <a:rPr lang="zh-CN" altLang="en-US" dirty="0" smtClean="0"/>
              <a:t>　　４、将第三步的</a:t>
            </a:r>
            <a:r>
              <a:rPr lang="en-US" altLang="zh-CN" dirty="0" smtClean="0"/>
              <a:t>.</a:t>
            </a:r>
            <a:r>
              <a:rPr lang="en-US" altLang="zh-CN" dirty="0" err="1" smtClean="0"/>
              <a:t>cpp</a:t>
            </a:r>
            <a:r>
              <a:rPr lang="zh-CN" altLang="en-US" dirty="0" smtClean="0"/>
              <a:t>文件编译成动态链接库文件； </a:t>
            </a:r>
          </a:p>
          <a:p>
            <a:r>
              <a:rPr lang="zh-CN" altLang="en-US" dirty="0" smtClean="0"/>
              <a:t>　　５、在</a:t>
            </a:r>
            <a:r>
              <a:rPr lang="en-US" altLang="zh-CN" dirty="0" smtClean="0"/>
              <a:t>Java</a:t>
            </a:r>
            <a:r>
              <a:rPr lang="zh-CN" altLang="en-US" dirty="0" smtClean="0"/>
              <a:t>中用</a:t>
            </a:r>
            <a:r>
              <a:rPr lang="en-US" altLang="zh-CN" dirty="0" err="1" smtClean="0"/>
              <a:t>System.loadLibrary</a:t>
            </a:r>
            <a:r>
              <a:rPr lang="en-US" altLang="zh-CN" dirty="0" smtClean="0"/>
              <a:t>()</a:t>
            </a:r>
            <a:r>
              <a:rPr lang="zh-CN" altLang="en-US" dirty="0" smtClean="0"/>
              <a:t>方法加载第四步产生的动态链接库文件，这个</a:t>
            </a:r>
            <a:r>
              <a:rPr lang="en-US" altLang="zh-CN" dirty="0" smtClean="0"/>
              <a:t>native()</a:t>
            </a:r>
            <a:r>
              <a:rPr lang="zh-CN" altLang="en-US" dirty="0" smtClean="0"/>
              <a:t>方法就可以在</a:t>
            </a:r>
            <a:r>
              <a:rPr lang="en-US" altLang="zh-CN" dirty="0" smtClean="0"/>
              <a:t>Java</a:t>
            </a:r>
            <a:r>
              <a:rPr lang="zh-CN" altLang="en-US" dirty="0" smtClean="0"/>
              <a:t>中被访问了。</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srcRect/>
          <a:stretch>
            <a:fillRect/>
          </a:stretch>
        </p:blipFill>
        <p:spPr bwMode="auto">
          <a:xfrm>
            <a:off x="2357422" y="5072074"/>
            <a:ext cx="5743575" cy="4486275"/>
          </a:xfrm>
          <a:prstGeom prst="rect">
            <a:avLst/>
          </a:prstGeom>
          <a:noFill/>
          <a:ln w="9525">
            <a:noFill/>
            <a:miter lim="800000"/>
            <a:headEnd/>
            <a:tailEnd/>
          </a:ln>
          <a:effectLst/>
        </p:spPr>
      </p:pic>
      <p:sp>
        <p:nvSpPr>
          <p:cNvPr id="17411" name="Rectangle 3"/>
          <p:cNvSpPr>
            <a:spLocks noChangeArrowheads="1"/>
          </p:cNvSpPr>
          <p:nvPr/>
        </p:nvSpPr>
        <p:spPr bwMode="auto">
          <a:xfrm>
            <a:off x="0" y="0"/>
            <a:ext cx="9144000" cy="457200"/>
          </a:xfrm>
          <a:prstGeom prst="rect">
            <a:avLst/>
          </a:prstGeom>
          <a:solidFill>
            <a:srgbClr val="FEFEF2"/>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rgbClr val="075DB3"/>
                </a:solidFill>
                <a:effectLst/>
                <a:latin typeface="Verdana" pitchFamily="34" charset="0"/>
                <a:ea typeface="宋体" pitchFamily="2" charset="-122"/>
                <a:cs typeface="宋体" pitchFamily="2" charset="-122"/>
                <a:hlinkClick r:id="rId3"/>
              </a:rPr>
              <a:t>java.lang </a:t>
            </a:r>
            <a:r>
              <a:rPr kumimoji="0" lang="zh-CN" sz="1000" b="1" i="0" u="none" strike="noStrike" cap="none" normalizeH="0" baseline="0" dirty="0" smtClean="0">
                <a:ln>
                  <a:noFill/>
                </a:ln>
                <a:solidFill>
                  <a:srgbClr val="075DB3"/>
                </a:solidFill>
                <a:effectLst/>
                <a:latin typeface="Verdana" pitchFamily="34" charset="0"/>
                <a:ea typeface="宋体" pitchFamily="2" charset="-122"/>
                <a:cs typeface="宋体" pitchFamily="2" charset="-122"/>
                <a:hlinkClick r:id="rId3"/>
              </a:rPr>
              <a:t>类</a:t>
            </a:r>
            <a:r>
              <a:rPr kumimoji="0" lang="zh-CN" altLang="zh-CN" sz="1000" b="1" i="0" u="none" strike="noStrike" cap="none" normalizeH="0" baseline="0" dirty="0" smtClean="0">
                <a:ln>
                  <a:noFill/>
                </a:ln>
                <a:solidFill>
                  <a:srgbClr val="075DB3"/>
                </a:solidFill>
                <a:effectLst/>
                <a:latin typeface="Verdana" pitchFamily="34" charset="0"/>
                <a:ea typeface="宋体" pitchFamily="2" charset="-122"/>
                <a:cs typeface="宋体" pitchFamily="2" charset="-122"/>
                <a:hlinkClick r:id="rId3"/>
              </a:rPr>
              <a:t>String</a:t>
            </a:r>
            <a:endParaRPr kumimoji="0" lang="zh-CN" altLang="zh-CN" sz="1000" b="1" i="0" u="none" strike="noStrike" cap="none" normalizeH="0" baseline="0" dirty="0" smtClean="0">
              <a:ln>
                <a:noFill/>
              </a:ln>
              <a:solidFill>
                <a:srgbClr val="000000"/>
              </a:solidFill>
              <a:effectLst/>
              <a:latin typeface="Verdana"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方法摘要</a:t>
            </a:r>
            <a:r>
              <a:rPr kumimoji="0" lang="zh-CN" sz="9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t/>
            </a:r>
            <a:br>
              <a:rPr kumimoji="0" lang="zh-CN" sz="9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br>
            <a:r>
              <a:rPr kumimoji="0" lang="zh-CN" altLang="zh-CN" sz="1800" b="1" i="0" u="none" strike="noStrike" cap="none" normalizeH="0" baseline="0" dirty="0" smtClean="0">
                <a:ln>
                  <a:noFill/>
                </a:ln>
                <a:solidFill>
                  <a:srgbClr val="FF0000"/>
                </a:solidFill>
                <a:effectLst/>
                <a:latin typeface="Comic Sans MS" pitchFamily="66" charset="0"/>
                <a:ea typeface="宋体" pitchFamily="2" charset="-122"/>
                <a:cs typeface="宋体" pitchFamily="2" charset="-122"/>
              </a:rPr>
              <a:t>1 </a:t>
            </a:r>
            <a:r>
              <a:rPr kumimoji="0" lang="zh-CN" altLang="zh-CN" sz="1800" b="1" i="0" u="none" strike="noStrike" cap="none" normalizeH="0" baseline="0" dirty="0" smtClean="0">
                <a:ln>
                  <a:noFill/>
                </a:ln>
                <a:solidFill>
                  <a:srgbClr val="FF0000"/>
                </a:solidFill>
                <a:effectLst/>
                <a:latin typeface="Arial"/>
                <a:ea typeface="宋体" pitchFamily="2" charset="-122"/>
                <a:cs typeface="宋体" pitchFamily="2" charset="-122"/>
              </a:rPr>
              <a:t> </a:t>
            </a:r>
            <a:r>
              <a:rPr kumimoji="0" lang="zh-CN" altLang="zh-CN" sz="1800" b="1" i="0" u="none" strike="noStrike" cap="none" normalizeH="0" baseline="0" dirty="0" smtClean="0">
                <a:ln>
                  <a:noFill/>
                </a:ln>
                <a:solidFill>
                  <a:srgbClr val="FF0000"/>
                </a:solidFill>
                <a:effectLst/>
                <a:latin typeface="Comic Sans MS" pitchFamily="66" charset="0"/>
                <a:ea typeface="宋体" pitchFamily="2" charset="-122"/>
                <a:cs typeface="宋体" pitchFamily="2" charset="-122"/>
              </a:rPr>
              <a:t>char</a:t>
            </a:r>
            <a:r>
              <a:rPr kumimoji="0" lang="zh-CN" altLang="zh-CN" sz="9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t/>
            </a:r>
            <a:br>
              <a:rPr kumimoji="0" lang="zh-CN" altLang="zh-CN" sz="9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br>
            <a:r>
              <a:rPr kumimoji="0" lang="zh-CN" altLang="zh-CN" sz="1000" b="1"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altLang="zh-CN" sz="1000" b="1" i="0" u="none" strike="noStrike" cap="none" normalizeH="0" baseline="0" dirty="0" smtClean="0">
                <a:ln>
                  <a:noFill/>
                </a:ln>
                <a:solidFill>
                  <a:srgbClr val="000000"/>
                </a:solidFill>
                <a:effectLst/>
                <a:latin typeface="Arial Unicode MS" pitchFamily="34" charset="-122"/>
                <a:ea typeface="楷体" pitchFamily="49" charset="-122"/>
                <a:cs typeface="宋体" pitchFamily="2" charset="-122"/>
              </a:rPr>
              <a:t> </a:t>
            </a:r>
            <a:r>
              <a:rPr kumimoji="0" lang="zh-CN" altLang="zh-CN" sz="1000" b="1"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altLang="zh-CN" sz="1000" b="1" i="0" u="none" strike="noStrike" cap="none" normalizeH="0" baseline="0" dirty="0" smtClean="0">
                <a:ln>
                  <a:noFill/>
                </a:ln>
                <a:solidFill>
                  <a:srgbClr val="000000"/>
                </a:solidFill>
                <a:effectLst/>
                <a:latin typeface="Arial Unicode MS" pitchFamily="34" charset="-122"/>
                <a:ea typeface="楷体" pitchFamily="49" charset="-122"/>
                <a:cs typeface="宋体" pitchFamily="2" charset="-122"/>
              </a:rPr>
              <a:t>charAt</a:t>
            </a:r>
            <a:r>
              <a:rPr kumimoji="0" lang="zh-CN" altLang="zh-CN" sz="1000" b="0" i="0" u="none" strike="noStrike" cap="none" normalizeH="0" baseline="0" dirty="0" smtClean="0">
                <a:ln>
                  <a:noFill/>
                </a:ln>
                <a:solidFill>
                  <a:srgbClr val="000000"/>
                </a:solidFill>
                <a:effectLst/>
                <a:latin typeface="Arial Unicode MS" pitchFamily="34" charset="-122"/>
                <a:ea typeface="楷体" pitchFamily="49" charset="-122"/>
                <a:cs typeface="宋体" pitchFamily="2" charset="-122"/>
              </a:rPr>
              <a:t>(int</a:t>
            </a:r>
            <a:r>
              <a:rPr kumimoji="0" lang="zh-CN" altLang="zh-CN" sz="10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altLang="zh-CN" sz="1000" b="0" i="0" u="none" strike="noStrike" cap="none" normalizeH="0" baseline="0" dirty="0" smtClean="0">
                <a:ln>
                  <a:noFill/>
                </a:ln>
                <a:solidFill>
                  <a:srgbClr val="000000"/>
                </a:solidFill>
                <a:effectLst/>
                <a:latin typeface="Arial Unicode MS" pitchFamily="34" charset="-122"/>
                <a:ea typeface="楷体" pitchFamily="49" charset="-122"/>
                <a:cs typeface="宋体" pitchFamily="2" charset="-122"/>
              </a:rPr>
              <a:t>index)</a:t>
            </a:r>
            <a:endParaRPr kumimoji="0" lang="zh-CN" altLang="zh-CN" sz="900" b="0" i="0" u="none" strike="noStrike" cap="none" normalizeH="0" baseline="0" dirty="0" smtClean="0">
              <a:ln>
                <a:noFill/>
              </a:ln>
              <a:solidFill>
                <a:srgbClr val="000000"/>
              </a:solidFill>
              <a:effectLst/>
              <a:latin typeface="Verdana"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alt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 </a:t>
            </a:r>
            <a:r>
              <a:rPr kumimoji="0" lang="zh-CN" alt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alt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 </a:t>
            </a:r>
            <a:r>
              <a:rPr kumimoji="0" lang="zh-CN" alt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alt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 </a:t>
            </a:r>
            <a:r>
              <a:rPr kumimoji="0" lang="zh-CN" alt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alt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 </a:t>
            </a:r>
            <a:r>
              <a:rPr kumimoji="0" lang="zh-CN" alt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alt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 </a:t>
            </a:r>
            <a:r>
              <a:rPr kumimoji="0" lang="zh-CN" alt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返回指定索引处的</a:t>
            </a:r>
            <a:r>
              <a:rPr kumimoji="0" 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altLang="zh-CN" sz="1000" b="0" i="0" u="none" strike="noStrike" cap="none" normalizeH="0" baseline="0" dirty="0" smtClean="0">
                <a:ln>
                  <a:noFill/>
                </a:ln>
                <a:solidFill>
                  <a:srgbClr val="000000"/>
                </a:solidFill>
                <a:effectLst/>
                <a:latin typeface="Arial Unicode MS" pitchFamily="34" charset="-122"/>
                <a:ea typeface="楷体" pitchFamily="49" charset="-122"/>
                <a:cs typeface="宋体" pitchFamily="2" charset="-122"/>
              </a:rPr>
              <a:t>char</a:t>
            </a:r>
            <a:r>
              <a:rPr kumimoji="0" lang="zh-CN" alt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值。</a:t>
            </a:r>
            <a:r>
              <a:rPr kumimoji="0" lang="zh-CN" sz="9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t/>
            </a:r>
            <a:br>
              <a:rPr kumimoji="0" lang="zh-CN" sz="9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br>
            <a:r>
              <a:rPr kumimoji="0" 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altLang="zh-CN" sz="1000" b="0" i="0" u="none" strike="noStrike" cap="none" normalizeH="0" baseline="0" dirty="0" smtClean="0">
                <a:ln>
                  <a:noFill/>
                </a:ln>
                <a:solidFill>
                  <a:srgbClr val="000000"/>
                </a:solidFill>
                <a:effectLst/>
                <a:latin typeface="Arial Unicode MS" pitchFamily="34" charset="-122"/>
                <a:ea typeface="楷体" pitchFamily="49" charset="-122"/>
                <a:cs typeface="宋体" pitchFamily="2" charset="-122"/>
              </a:rPr>
              <a:t>index</a:t>
            </a:r>
            <a:r>
              <a:rPr kumimoji="0" lang="zh-CN" alt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alt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a:t>
            </a:r>
            <a:r>
              <a:rPr kumimoji="0" lang="zh-CN" alt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altLang="zh-CN" sz="1000" b="0" i="0" u="none" strike="noStrike" cap="none" normalizeH="0" baseline="0" dirty="0" smtClean="0">
                <a:ln>
                  <a:noFill/>
                </a:ln>
                <a:solidFill>
                  <a:srgbClr val="000000"/>
                </a:solidFill>
                <a:effectLst/>
                <a:latin typeface="Arial Unicode MS" pitchFamily="34" charset="-122"/>
                <a:ea typeface="楷体" pitchFamily="49" charset="-122"/>
                <a:cs typeface="宋体" pitchFamily="2" charset="-122"/>
              </a:rPr>
              <a:t>char</a:t>
            </a:r>
            <a:r>
              <a:rPr kumimoji="0" lang="zh-CN" alt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值的索引。</a:t>
            </a:r>
            <a:r>
              <a:rPr kumimoji="0" lang="zh-CN" sz="9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t/>
            </a:r>
            <a:br>
              <a:rPr kumimoji="0" lang="zh-CN" sz="9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br>
            <a:r>
              <a:rPr kumimoji="0" lang="zh-CN" altLang="zh-CN" sz="1800" b="1" i="0" u="none" strike="noStrike" cap="none" normalizeH="0" baseline="0" dirty="0" smtClean="0">
                <a:ln>
                  <a:noFill/>
                </a:ln>
                <a:solidFill>
                  <a:srgbClr val="FF0000"/>
                </a:solidFill>
                <a:effectLst/>
                <a:latin typeface="Comic Sans MS" pitchFamily="66" charset="0"/>
                <a:ea typeface="宋体" pitchFamily="2" charset="-122"/>
                <a:cs typeface="宋体" pitchFamily="2" charset="-122"/>
              </a:rPr>
              <a:t>2 string</a:t>
            </a:r>
            <a:r>
              <a:rPr kumimoji="0" lang="zh-CN" altLang="zh-CN" sz="9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t/>
            </a:r>
            <a:br>
              <a:rPr kumimoji="0" lang="zh-CN" altLang="zh-CN" sz="9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br>
            <a:r>
              <a:rPr kumimoji="0" lang="zh-CN" alt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alt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 </a:t>
            </a:r>
            <a:r>
              <a:rPr kumimoji="0" lang="zh-CN" alt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alt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 </a:t>
            </a:r>
            <a:r>
              <a:rPr kumimoji="0" lang="zh-CN" alt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alt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 </a:t>
            </a:r>
            <a:r>
              <a:rPr kumimoji="0" lang="zh-CN" alt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altLang="zh-CN" sz="1000" b="1" i="0" u="none" strike="noStrike" cap="none" normalizeH="0" baseline="0" dirty="0" smtClean="0">
                <a:ln>
                  <a:noFill/>
                </a:ln>
                <a:solidFill>
                  <a:srgbClr val="000000"/>
                </a:solidFill>
                <a:effectLst/>
                <a:latin typeface="Arial Unicode MS" pitchFamily="34" charset="-122"/>
                <a:ea typeface="楷体" pitchFamily="49" charset="-122"/>
                <a:cs typeface="宋体" pitchFamily="2" charset="-122"/>
              </a:rPr>
              <a:t>concat</a:t>
            </a:r>
            <a:r>
              <a:rPr kumimoji="0" lang="zh-CN" altLang="zh-CN" sz="1000" b="0" i="0" u="none" strike="noStrike" cap="none" normalizeH="0" baseline="0" dirty="0" smtClean="0">
                <a:ln>
                  <a:noFill/>
                </a:ln>
                <a:solidFill>
                  <a:srgbClr val="000000"/>
                </a:solidFill>
                <a:effectLst/>
                <a:latin typeface="Arial Unicode MS" pitchFamily="34" charset="-122"/>
                <a:ea typeface="楷体" pitchFamily="49" charset="-122"/>
                <a:cs typeface="宋体" pitchFamily="2" charset="-122"/>
              </a:rPr>
              <a:t>(String</a:t>
            </a:r>
            <a:r>
              <a:rPr kumimoji="0" lang="zh-CN" altLang="zh-CN" sz="10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altLang="zh-CN" sz="1000" b="0" i="0" u="none" strike="noStrike" cap="none" normalizeH="0" baseline="0" dirty="0" smtClean="0">
                <a:ln>
                  <a:noFill/>
                </a:ln>
                <a:solidFill>
                  <a:srgbClr val="000000"/>
                </a:solidFill>
                <a:effectLst/>
                <a:latin typeface="Arial Unicode MS" pitchFamily="34" charset="-122"/>
                <a:ea typeface="楷体" pitchFamily="49" charset="-122"/>
                <a:cs typeface="宋体" pitchFamily="2" charset="-122"/>
              </a:rPr>
              <a:t>str)</a:t>
            </a:r>
            <a:r>
              <a:rPr kumimoji="0" lang="zh-CN" alt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altLang="zh-CN" sz="9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t/>
            </a:r>
            <a:br>
              <a:rPr kumimoji="0" lang="zh-CN" altLang="zh-CN" sz="9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br>
            <a:r>
              <a:rPr kumimoji="0" lang="zh-CN" alt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将指定字符串连接到此字符串的结尾。</a:t>
            </a:r>
            <a:r>
              <a:rPr kumimoji="0" lang="zh-CN" sz="9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t/>
            </a:r>
            <a:br>
              <a:rPr kumimoji="0" lang="zh-CN" sz="9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br>
            <a:r>
              <a:rPr kumimoji="0" 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altLang="zh-CN" sz="1000" b="0" i="0" u="none" strike="noStrike" cap="none" normalizeH="0" baseline="0" dirty="0" smtClean="0">
                <a:ln>
                  <a:noFill/>
                </a:ln>
                <a:solidFill>
                  <a:srgbClr val="000000"/>
                </a:solidFill>
                <a:effectLst/>
                <a:latin typeface="Arial Unicode MS" pitchFamily="34" charset="-122"/>
                <a:ea typeface="楷体" pitchFamily="49" charset="-122"/>
                <a:cs typeface="宋体" pitchFamily="2" charset="-122"/>
              </a:rPr>
              <a:t>str</a:t>
            </a:r>
            <a:r>
              <a:rPr kumimoji="0" lang="zh-CN" alt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alt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连接到此</a:t>
            </a:r>
            <a:r>
              <a:rPr kumimoji="0" 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altLang="zh-CN" sz="1000" b="0" i="0" u="none" strike="noStrike" cap="none" normalizeH="0" baseline="0" dirty="0" smtClean="0">
                <a:ln>
                  <a:noFill/>
                </a:ln>
                <a:solidFill>
                  <a:srgbClr val="000000"/>
                </a:solidFill>
                <a:effectLst/>
                <a:latin typeface="Arial Unicode MS" pitchFamily="34" charset="-122"/>
                <a:ea typeface="楷体" pitchFamily="49" charset="-122"/>
                <a:cs typeface="宋体" pitchFamily="2" charset="-122"/>
              </a:rPr>
              <a:t>String</a:t>
            </a:r>
            <a:r>
              <a:rPr kumimoji="0" lang="zh-CN" alt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结尾的</a:t>
            </a:r>
            <a:r>
              <a:rPr kumimoji="0" 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altLang="zh-CN" sz="1000" b="0" i="0" u="none" strike="noStrike" cap="none" normalizeH="0" baseline="0" dirty="0" smtClean="0">
                <a:ln>
                  <a:noFill/>
                </a:ln>
                <a:solidFill>
                  <a:srgbClr val="000000"/>
                </a:solidFill>
                <a:effectLst/>
                <a:latin typeface="Arial Unicode MS" pitchFamily="34" charset="-122"/>
                <a:ea typeface="楷体" pitchFamily="49" charset="-122"/>
                <a:cs typeface="宋体" pitchFamily="2" charset="-122"/>
              </a:rPr>
              <a:t>String</a:t>
            </a:r>
            <a:r>
              <a:rPr kumimoji="0" 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a:t>
            </a:r>
            <a:r>
              <a:rPr kumimoji="0" 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sz="9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t/>
            </a:r>
            <a:br>
              <a:rPr kumimoji="0" lang="zh-CN" sz="9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br>
            <a:r>
              <a:rPr kumimoji="0" lang="zh-CN" sz="9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t/>
            </a:r>
            <a:br>
              <a:rPr kumimoji="0" lang="zh-CN" sz="9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br>
            <a:r>
              <a:rPr kumimoji="0" 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altLang="zh-CN" sz="1000" b="1" i="0" u="none" strike="noStrike" cap="none" normalizeH="0" baseline="0" dirty="0" smtClean="0">
                <a:ln>
                  <a:noFill/>
                </a:ln>
                <a:solidFill>
                  <a:srgbClr val="000000"/>
                </a:solidFill>
                <a:effectLst/>
                <a:latin typeface="Arial Unicode MS" pitchFamily="34" charset="-122"/>
                <a:ea typeface="楷体" pitchFamily="49" charset="-122"/>
                <a:cs typeface="宋体" pitchFamily="2" charset="-122"/>
              </a:rPr>
              <a:t>substring</a:t>
            </a:r>
            <a:r>
              <a:rPr kumimoji="0" lang="zh-CN" altLang="zh-CN" sz="1000" b="0" i="0" u="none" strike="noStrike" cap="none" normalizeH="0" baseline="0" dirty="0" smtClean="0">
                <a:ln>
                  <a:noFill/>
                </a:ln>
                <a:solidFill>
                  <a:srgbClr val="000000"/>
                </a:solidFill>
                <a:effectLst/>
                <a:latin typeface="Arial Unicode MS" pitchFamily="34" charset="-122"/>
                <a:ea typeface="楷体" pitchFamily="49" charset="-122"/>
                <a:cs typeface="宋体" pitchFamily="2" charset="-122"/>
              </a:rPr>
              <a:t>(int</a:t>
            </a:r>
            <a:r>
              <a:rPr kumimoji="0" lang="zh-CN" altLang="zh-CN" sz="10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altLang="zh-CN" sz="1000" b="0" i="0" u="none" strike="noStrike" cap="none" normalizeH="0" baseline="0" dirty="0" smtClean="0">
                <a:ln>
                  <a:noFill/>
                </a:ln>
                <a:solidFill>
                  <a:srgbClr val="000000"/>
                </a:solidFill>
                <a:effectLst/>
                <a:latin typeface="Arial Unicode MS" pitchFamily="34" charset="-122"/>
                <a:ea typeface="楷体" pitchFamily="49" charset="-122"/>
                <a:cs typeface="宋体" pitchFamily="2" charset="-122"/>
              </a:rPr>
              <a:t>beginIndex)</a:t>
            </a:r>
            <a:r>
              <a:rPr kumimoji="0" lang="zh-CN" alt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altLang="zh-CN" sz="9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t/>
            </a:r>
            <a:br>
              <a:rPr kumimoji="0" lang="zh-CN" altLang="zh-CN" sz="9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br>
            <a:r>
              <a:rPr kumimoji="0" lang="zh-CN" alt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返回一个新的字符串，它是此字符串的一个子字符串。</a:t>
            </a:r>
            <a:r>
              <a:rPr kumimoji="0" lang="zh-CN" sz="9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t/>
            </a:r>
            <a:br>
              <a:rPr kumimoji="0" lang="zh-CN" sz="9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br>
            <a:r>
              <a:rPr kumimoji="0" 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altLang="zh-CN" sz="1000" b="0" i="0" u="none" strike="noStrike" cap="none" normalizeH="0" baseline="0" dirty="0" smtClean="0">
                <a:ln>
                  <a:noFill/>
                </a:ln>
                <a:solidFill>
                  <a:srgbClr val="000000"/>
                </a:solidFill>
                <a:effectLst/>
                <a:latin typeface="Arial Unicode MS" pitchFamily="34" charset="-122"/>
                <a:ea typeface="楷体" pitchFamily="49" charset="-122"/>
                <a:cs typeface="宋体" pitchFamily="2" charset="-122"/>
              </a:rPr>
              <a:t>beginIndex</a:t>
            </a:r>
            <a:r>
              <a:rPr kumimoji="0" lang="zh-CN" alt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alt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起始索引（包括）。</a:t>
            </a:r>
            <a:r>
              <a:rPr kumimoji="0" lang="zh-CN" sz="9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t/>
            </a:r>
            <a:br>
              <a:rPr kumimoji="0" lang="zh-CN" sz="9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br>
            <a:r>
              <a:rPr kumimoji="0" lang="zh-CN" altLang="zh-CN" sz="1800" b="1" i="0" u="none" strike="noStrike" cap="none" normalizeH="0" baseline="0" dirty="0" smtClean="0">
                <a:ln>
                  <a:noFill/>
                </a:ln>
                <a:solidFill>
                  <a:srgbClr val="FF0000"/>
                </a:solidFill>
                <a:effectLst/>
                <a:latin typeface="Comic Sans MS" pitchFamily="66" charset="0"/>
                <a:ea typeface="宋体" pitchFamily="2" charset="-122"/>
                <a:cs typeface="宋体" pitchFamily="2" charset="-122"/>
              </a:rPr>
              <a:t>3 </a:t>
            </a:r>
            <a:r>
              <a:rPr kumimoji="0" lang="zh-CN" altLang="zh-CN" sz="1800" b="1" i="0" u="none" strike="noStrike" cap="none" normalizeH="0" baseline="0" dirty="0" smtClean="0">
                <a:ln>
                  <a:noFill/>
                </a:ln>
                <a:solidFill>
                  <a:srgbClr val="FF0000"/>
                </a:solidFill>
                <a:effectLst/>
                <a:latin typeface="Arial"/>
                <a:ea typeface="宋体" pitchFamily="2" charset="-122"/>
                <a:cs typeface="宋体" pitchFamily="2" charset="-122"/>
              </a:rPr>
              <a:t> </a:t>
            </a:r>
            <a:r>
              <a:rPr kumimoji="0" lang="zh-CN" altLang="zh-CN" sz="1800" b="1" i="0" u="none" strike="noStrike" cap="none" normalizeH="0" baseline="0" dirty="0" smtClean="0">
                <a:ln>
                  <a:noFill/>
                </a:ln>
                <a:solidFill>
                  <a:srgbClr val="FF0000"/>
                </a:solidFill>
                <a:effectLst/>
                <a:latin typeface="Comic Sans MS" pitchFamily="66" charset="0"/>
                <a:ea typeface="宋体" pitchFamily="2" charset="-122"/>
                <a:cs typeface="宋体" pitchFamily="2" charset="-122"/>
              </a:rPr>
              <a:t>boolean</a:t>
            </a:r>
            <a:r>
              <a:rPr kumimoji="0" lang="zh-CN" altLang="zh-CN" sz="1800" b="1" i="0" u="none" strike="noStrike" cap="none" normalizeH="0" baseline="0" dirty="0" smtClean="0">
                <a:ln>
                  <a:noFill/>
                </a:ln>
                <a:solidFill>
                  <a:srgbClr val="FF0000"/>
                </a:solidFill>
                <a:effectLst/>
                <a:latin typeface="Arial"/>
                <a:ea typeface="宋体" pitchFamily="2" charset="-122"/>
                <a:cs typeface="宋体" pitchFamily="2" charset="-122"/>
              </a:rPr>
              <a:t> </a:t>
            </a:r>
            <a:r>
              <a:rPr kumimoji="0" lang="zh-CN" altLang="zh-CN" sz="9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t/>
            </a:r>
            <a:br>
              <a:rPr kumimoji="0" lang="zh-CN" altLang="zh-CN" sz="9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br>
            <a:r>
              <a:rPr kumimoji="0" lang="zh-CN" alt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alt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 </a:t>
            </a:r>
            <a:r>
              <a:rPr kumimoji="0" lang="zh-CN" alt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alt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 </a:t>
            </a:r>
            <a:r>
              <a:rPr kumimoji="0" lang="zh-CN" alt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alt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 </a:t>
            </a:r>
            <a:r>
              <a:rPr kumimoji="0" lang="zh-CN" alt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altLang="zh-CN" sz="1000" b="1" i="0" u="none" strike="noStrike" cap="none" normalizeH="0" baseline="0" dirty="0" smtClean="0">
                <a:ln>
                  <a:noFill/>
                </a:ln>
                <a:solidFill>
                  <a:srgbClr val="000000"/>
                </a:solidFill>
                <a:effectLst/>
                <a:latin typeface="Arial Unicode MS" pitchFamily="34" charset="-122"/>
                <a:ea typeface="楷体" pitchFamily="49" charset="-122"/>
                <a:cs typeface="宋体" pitchFamily="2" charset="-122"/>
              </a:rPr>
              <a:t>endsWith</a:t>
            </a:r>
            <a:r>
              <a:rPr kumimoji="0" lang="zh-CN" altLang="zh-CN" sz="1000" b="0" i="0" u="none" strike="noStrike" cap="none" normalizeH="0" baseline="0" dirty="0" smtClean="0">
                <a:ln>
                  <a:noFill/>
                </a:ln>
                <a:solidFill>
                  <a:srgbClr val="000000"/>
                </a:solidFill>
                <a:effectLst/>
                <a:latin typeface="Arial Unicode MS" pitchFamily="34" charset="-122"/>
                <a:ea typeface="楷体" pitchFamily="49" charset="-122"/>
                <a:cs typeface="宋体" pitchFamily="2" charset="-122"/>
              </a:rPr>
              <a:t>(String</a:t>
            </a:r>
            <a:r>
              <a:rPr kumimoji="0" lang="zh-CN" altLang="zh-CN" sz="10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altLang="zh-CN" sz="1000" b="0" i="0" u="none" strike="noStrike" cap="none" normalizeH="0" baseline="0" dirty="0" smtClean="0">
                <a:ln>
                  <a:noFill/>
                </a:ln>
                <a:solidFill>
                  <a:srgbClr val="000000"/>
                </a:solidFill>
                <a:effectLst/>
                <a:latin typeface="Arial Unicode MS" pitchFamily="34" charset="-122"/>
                <a:ea typeface="楷体" pitchFamily="49" charset="-122"/>
                <a:cs typeface="宋体" pitchFamily="2" charset="-122"/>
              </a:rPr>
              <a:t>suffix)</a:t>
            </a:r>
            <a:r>
              <a:rPr kumimoji="0" lang="zh-CN" alt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altLang="zh-CN" sz="9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t/>
            </a:r>
            <a:br>
              <a:rPr kumimoji="0" lang="zh-CN" altLang="zh-CN" sz="9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br>
            <a:r>
              <a:rPr kumimoji="0" lang="zh-CN" alt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测试此字符串是否以指定的后缀结束。</a:t>
            </a:r>
            <a:r>
              <a:rPr kumimoji="0" 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sz="9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t/>
            </a:r>
            <a:br>
              <a:rPr kumimoji="0" lang="zh-CN" sz="9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br>
            <a:r>
              <a:rPr kumimoji="0" 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altLang="zh-CN" sz="1000" b="0" i="0" u="none" strike="noStrike" cap="none" normalizeH="0" baseline="0" dirty="0" smtClean="0">
                <a:ln>
                  <a:noFill/>
                </a:ln>
                <a:solidFill>
                  <a:srgbClr val="000000"/>
                </a:solidFill>
                <a:effectLst/>
                <a:latin typeface="Arial Unicode MS" pitchFamily="34" charset="-122"/>
                <a:ea typeface="楷体" pitchFamily="49" charset="-122"/>
                <a:cs typeface="宋体" pitchFamily="2" charset="-122"/>
              </a:rPr>
              <a:t>suffix</a:t>
            </a:r>
            <a:r>
              <a:rPr kumimoji="0" lang="zh-CN" alt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alt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后缀。</a:t>
            </a:r>
            <a:r>
              <a:rPr kumimoji="0" 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sz="9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t/>
            </a:r>
            <a:br>
              <a:rPr kumimoji="0" lang="zh-CN" sz="9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br>
            <a:r>
              <a:rPr kumimoji="0" lang="zh-CN" sz="9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t/>
            </a:r>
            <a:br>
              <a:rPr kumimoji="0" lang="zh-CN" sz="9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br>
            <a:r>
              <a:rPr kumimoji="0" 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altLang="zh-CN" sz="1000" b="1" i="0" u="none" strike="noStrike" cap="none" normalizeH="0" baseline="0" dirty="0" smtClean="0">
                <a:ln>
                  <a:noFill/>
                </a:ln>
                <a:solidFill>
                  <a:srgbClr val="000000"/>
                </a:solidFill>
                <a:effectLst/>
                <a:latin typeface="Arial Unicode MS" pitchFamily="34" charset="-122"/>
                <a:ea typeface="楷体" pitchFamily="49" charset="-122"/>
                <a:cs typeface="宋体" pitchFamily="2" charset="-122"/>
              </a:rPr>
              <a:t>startsWith</a:t>
            </a:r>
            <a:r>
              <a:rPr kumimoji="0" lang="zh-CN" altLang="zh-CN" sz="1000" b="0" i="0" u="none" strike="noStrike" cap="none" normalizeH="0" baseline="0" dirty="0" smtClean="0">
                <a:ln>
                  <a:noFill/>
                </a:ln>
                <a:solidFill>
                  <a:srgbClr val="000000"/>
                </a:solidFill>
                <a:effectLst/>
                <a:latin typeface="Arial Unicode MS" pitchFamily="34" charset="-122"/>
                <a:ea typeface="楷体" pitchFamily="49" charset="-122"/>
                <a:cs typeface="宋体" pitchFamily="2" charset="-122"/>
              </a:rPr>
              <a:t>(String</a:t>
            </a:r>
            <a:r>
              <a:rPr kumimoji="0" lang="zh-CN" altLang="zh-CN" sz="10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altLang="zh-CN" sz="1000" b="0" i="0" u="none" strike="noStrike" cap="none" normalizeH="0" baseline="0" dirty="0" smtClean="0">
                <a:ln>
                  <a:noFill/>
                </a:ln>
                <a:solidFill>
                  <a:srgbClr val="000000"/>
                </a:solidFill>
                <a:effectLst/>
                <a:latin typeface="Arial Unicode MS" pitchFamily="34" charset="-122"/>
                <a:ea typeface="楷体" pitchFamily="49" charset="-122"/>
                <a:cs typeface="宋体" pitchFamily="2" charset="-122"/>
              </a:rPr>
              <a:t>prefix)</a:t>
            </a:r>
            <a:r>
              <a:rPr kumimoji="0" lang="zh-CN" alt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altLang="zh-CN" sz="9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t/>
            </a:r>
            <a:br>
              <a:rPr kumimoji="0" lang="zh-CN" altLang="zh-CN" sz="9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br>
            <a:r>
              <a:rPr kumimoji="0" lang="zh-CN" alt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测试此字符串是否以指定的前缀开始。</a:t>
            </a:r>
            <a:r>
              <a:rPr kumimoji="0" lang="zh-CN" sz="9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t/>
            </a:r>
            <a:br>
              <a:rPr kumimoji="0" lang="zh-CN" sz="9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br>
            <a:r>
              <a:rPr kumimoji="0" 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sz="9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t/>
            </a:r>
            <a:br>
              <a:rPr kumimoji="0" lang="zh-CN" sz="9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br>
            <a:r>
              <a:rPr kumimoji="0" 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altLang="zh-CN" sz="1000" b="1" i="0" u="none" strike="noStrike" cap="none" normalizeH="0" baseline="0" dirty="0" smtClean="0">
                <a:ln>
                  <a:noFill/>
                </a:ln>
                <a:solidFill>
                  <a:srgbClr val="000000"/>
                </a:solidFill>
                <a:effectLst/>
                <a:latin typeface="Arial Unicode MS" pitchFamily="34" charset="-122"/>
                <a:ea typeface="楷体" pitchFamily="49" charset="-122"/>
                <a:cs typeface="宋体" pitchFamily="2" charset="-122"/>
              </a:rPr>
              <a:t>equals</a:t>
            </a:r>
            <a:r>
              <a:rPr kumimoji="0" lang="zh-CN" altLang="zh-CN" sz="1000" b="0" i="0" u="none" strike="noStrike" cap="none" normalizeH="0" baseline="0" dirty="0" smtClean="0">
                <a:ln>
                  <a:noFill/>
                </a:ln>
                <a:solidFill>
                  <a:srgbClr val="000000"/>
                </a:solidFill>
                <a:effectLst/>
                <a:latin typeface="Arial Unicode MS" pitchFamily="34" charset="-122"/>
                <a:ea typeface="楷体" pitchFamily="49" charset="-122"/>
                <a:cs typeface="宋体" pitchFamily="2" charset="-122"/>
              </a:rPr>
              <a:t>(Object</a:t>
            </a:r>
            <a:r>
              <a:rPr kumimoji="0" lang="zh-CN" altLang="zh-CN" sz="10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altLang="zh-CN" sz="1000" b="0" i="0" u="none" strike="noStrike" cap="none" normalizeH="0" baseline="0" dirty="0" smtClean="0">
                <a:ln>
                  <a:noFill/>
                </a:ln>
                <a:solidFill>
                  <a:srgbClr val="000000"/>
                </a:solidFill>
                <a:effectLst/>
                <a:latin typeface="Arial Unicode MS" pitchFamily="34" charset="-122"/>
                <a:ea typeface="楷体" pitchFamily="49" charset="-122"/>
                <a:cs typeface="宋体" pitchFamily="2" charset="-122"/>
              </a:rPr>
              <a:t>anObject)</a:t>
            </a:r>
            <a:r>
              <a:rPr kumimoji="0" lang="zh-CN" alt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altLang="zh-CN" sz="9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t/>
            </a:r>
            <a:br>
              <a:rPr kumimoji="0" lang="zh-CN" altLang="zh-CN" sz="9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br>
            <a:r>
              <a:rPr kumimoji="0" lang="zh-CN" alt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将此字符串与指定的对象比较。</a:t>
            </a:r>
            <a:r>
              <a:rPr kumimoji="0" lang="zh-CN" sz="9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t/>
            </a:r>
            <a:br>
              <a:rPr kumimoji="0" lang="zh-CN" sz="9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br>
            <a:r>
              <a:rPr kumimoji="0" 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altLang="zh-CN" sz="1000" b="0" i="0" u="none" strike="noStrike" cap="none" normalizeH="0" baseline="0" dirty="0" smtClean="0">
                <a:ln>
                  <a:noFill/>
                </a:ln>
                <a:solidFill>
                  <a:srgbClr val="000000"/>
                </a:solidFill>
                <a:effectLst/>
                <a:latin typeface="Arial Unicode MS" pitchFamily="34" charset="-122"/>
                <a:ea typeface="楷体" pitchFamily="49" charset="-122"/>
                <a:cs typeface="宋体" pitchFamily="2" charset="-122"/>
              </a:rPr>
              <a:t>anObject</a:t>
            </a:r>
            <a:r>
              <a:rPr kumimoji="0" lang="zh-CN" alt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alt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与此</a:t>
            </a:r>
            <a:r>
              <a:rPr kumimoji="0" 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altLang="zh-CN" sz="1000" b="0" i="0" u="none" strike="noStrike" cap="none" normalizeH="0" baseline="0" dirty="0" smtClean="0">
                <a:ln>
                  <a:noFill/>
                </a:ln>
                <a:solidFill>
                  <a:srgbClr val="000000"/>
                </a:solidFill>
                <a:effectLst/>
                <a:latin typeface="Arial Unicode MS" pitchFamily="34" charset="-122"/>
                <a:ea typeface="楷体" pitchFamily="49" charset="-122"/>
                <a:cs typeface="宋体" pitchFamily="2" charset="-122"/>
              </a:rPr>
              <a:t>String</a:t>
            </a:r>
            <a:r>
              <a:rPr kumimoji="0" lang="zh-CN" alt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进行比较的对象</a:t>
            </a:r>
            <a:r>
              <a:rPr kumimoji="0" lang="zh-CN" sz="9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t/>
            </a:r>
            <a:br>
              <a:rPr kumimoji="0" lang="zh-CN" sz="9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br>
            <a:r>
              <a:rPr kumimoji="0" lang="zh-CN" sz="9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t/>
            </a:r>
            <a:br>
              <a:rPr kumimoji="0" lang="zh-CN" sz="9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br>
            <a:r>
              <a:rPr kumimoji="0" 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altLang="zh-CN" sz="1000" b="1" i="0" u="none" strike="noStrike" cap="none" normalizeH="0" baseline="0" dirty="0" smtClean="0">
                <a:ln>
                  <a:noFill/>
                </a:ln>
                <a:solidFill>
                  <a:srgbClr val="000000"/>
                </a:solidFill>
                <a:effectLst/>
                <a:latin typeface="Arial Unicode MS" pitchFamily="34" charset="-122"/>
                <a:ea typeface="楷体" pitchFamily="49" charset="-122"/>
                <a:cs typeface="宋体" pitchFamily="2" charset="-122"/>
              </a:rPr>
              <a:t>equalsIgnoreCase</a:t>
            </a:r>
            <a:r>
              <a:rPr kumimoji="0" lang="zh-CN" altLang="zh-CN" sz="1000" b="0" i="0" u="none" strike="noStrike" cap="none" normalizeH="0" baseline="0" dirty="0" smtClean="0">
                <a:ln>
                  <a:noFill/>
                </a:ln>
                <a:solidFill>
                  <a:srgbClr val="000000"/>
                </a:solidFill>
                <a:effectLst/>
                <a:latin typeface="Arial Unicode MS" pitchFamily="34" charset="-122"/>
                <a:ea typeface="楷体" pitchFamily="49" charset="-122"/>
                <a:cs typeface="宋体" pitchFamily="2" charset="-122"/>
              </a:rPr>
              <a:t>(String</a:t>
            </a:r>
            <a:r>
              <a:rPr kumimoji="0" lang="zh-CN" altLang="zh-CN" sz="10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altLang="zh-CN" sz="1000" b="0" i="0" u="none" strike="noStrike" cap="none" normalizeH="0" baseline="0" dirty="0" smtClean="0">
                <a:ln>
                  <a:noFill/>
                </a:ln>
                <a:solidFill>
                  <a:srgbClr val="000000"/>
                </a:solidFill>
                <a:effectLst/>
                <a:latin typeface="Arial Unicode MS" pitchFamily="34" charset="-122"/>
                <a:ea typeface="楷体" pitchFamily="49" charset="-122"/>
                <a:cs typeface="宋体" pitchFamily="2" charset="-122"/>
              </a:rPr>
              <a:t>anotherString)</a:t>
            </a:r>
            <a:r>
              <a:rPr kumimoji="0" lang="zh-CN" alt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altLang="zh-CN" sz="9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t/>
            </a:r>
            <a:br>
              <a:rPr kumimoji="0" lang="zh-CN" altLang="zh-CN" sz="9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br>
            <a:r>
              <a:rPr kumimoji="0" lang="zh-CN" alt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将此</a:t>
            </a:r>
            <a:r>
              <a:rPr kumimoji="0" 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altLang="zh-CN" sz="1000" b="0" i="0" u="none" strike="noStrike" cap="none" normalizeH="0" baseline="0" dirty="0" smtClean="0">
                <a:ln>
                  <a:noFill/>
                </a:ln>
                <a:solidFill>
                  <a:srgbClr val="000000"/>
                </a:solidFill>
                <a:effectLst/>
                <a:latin typeface="Arial Unicode MS" pitchFamily="34" charset="-122"/>
                <a:ea typeface="楷体" pitchFamily="49" charset="-122"/>
                <a:cs typeface="宋体" pitchFamily="2" charset="-122"/>
              </a:rPr>
              <a:t>String</a:t>
            </a:r>
            <a:r>
              <a:rPr kumimoji="0" lang="zh-CN" alt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与另一个</a:t>
            </a:r>
            <a:r>
              <a:rPr kumimoji="0" 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altLang="zh-CN" sz="1000" b="0" i="0" u="none" strike="noStrike" cap="none" normalizeH="0" baseline="0" dirty="0" smtClean="0">
                <a:ln>
                  <a:noFill/>
                </a:ln>
                <a:solidFill>
                  <a:srgbClr val="000000"/>
                </a:solidFill>
                <a:effectLst/>
                <a:latin typeface="Arial Unicode MS" pitchFamily="34" charset="-122"/>
                <a:ea typeface="楷体" pitchFamily="49" charset="-122"/>
                <a:cs typeface="宋体" pitchFamily="2" charset="-122"/>
              </a:rPr>
              <a:t>String</a:t>
            </a:r>
            <a:r>
              <a:rPr kumimoji="0" lang="zh-CN" alt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比较，不考虑大小写。</a:t>
            </a:r>
            <a:r>
              <a:rPr kumimoji="0" lang="zh-CN" sz="9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t/>
            </a:r>
            <a:br>
              <a:rPr kumimoji="0" lang="zh-CN" sz="9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br>
            <a:r>
              <a:rPr kumimoji="0" 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altLang="zh-CN" sz="1000" b="0" i="0" u="none" strike="noStrike" cap="none" normalizeH="0" baseline="0" dirty="0" smtClean="0">
                <a:ln>
                  <a:noFill/>
                </a:ln>
                <a:solidFill>
                  <a:srgbClr val="000000"/>
                </a:solidFill>
                <a:effectLst/>
                <a:latin typeface="Arial Unicode MS" pitchFamily="34" charset="-122"/>
                <a:ea typeface="楷体" pitchFamily="49" charset="-122"/>
                <a:cs typeface="宋体" pitchFamily="2" charset="-122"/>
              </a:rPr>
              <a:t>anotherString</a:t>
            </a:r>
            <a:r>
              <a:rPr kumimoji="0" lang="zh-CN" alt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alt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与此</a:t>
            </a:r>
            <a:r>
              <a:rPr kumimoji="0" 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altLang="zh-CN" sz="1000" b="0" i="0" u="none" strike="noStrike" cap="none" normalizeH="0" baseline="0" dirty="0" smtClean="0">
                <a:ln>
                  <a:noFill/>
                </a:ln>
                <a:solidFill>
                  <a:srgbClr val="000000"/>
                </a:solidFill>
                <a:effectLst/>
                <a:latin typeface="Arial Unicode MS" pitchFamily="34" charset="-122"/>
                <a:ea typeface="楷体" pitchFamily="49" charset="-122"/>
                <a:cs typeface="宋体" pitchFamily="2" charset="-122"/>
              </a:rPr>
              <a:t>String</a:t>
            </a:r>
            <a:r>
              <a:rPr kumimoji="0" lang="zh-CN" alt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进行比较的</a:t>
            </a:r>
            <a:r>
              <a:rPr kumimoji="0" 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altLang="zh-CN" sz="1000" b="0" i="0" u="none" strike="noStrike" cap="none" normalizeH="0" baseline="0" dirty="0" smtClean="0">
                <a:ln>
                  <a:noFill/>
                </a:ln>
                <a:solidFill>
                  <a:srgbClr val="000000"/>
                </a:solidFill>
                <a:effectLst/>
                <a:latin typeface="Arial Unicode MS" pitchFamily="34" charset="-122"/>
                <a:ea typeface="楷体" pitchFamily="49" charset="-122"/>
                <a:cs typeface="宋体" pitchFamily="2" charset="-122"/>
              </a:rPr>
              <a:t>String</a:t>
            </a:r>
            <a:r>
              <a:rPr kumimoji="0" 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a:t>
            </a:r>
            <a:r>
              <a:rPr kumimoji="0" 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sz="9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t/>
            </a:r>
            <a:br>
              <a:rPr kumimoji="0" lang="zh-CN" sz="9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br>
            <a:r>
              <a:rPr kumimoji="0" lang="zh-CN" sz="9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t/>
            </a:r>
            <a:br>
              <a:rPr kumimoji="0" lang="zh-CN" sz="9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br>
            <a:r>
              <a:rPr kumimoji="0" lang="zh-CN" altLang="zh-CN" sz="1800" b="1" i="0" u="none" strike="noStrike" cap="none" normalizeH="0" baseline="0" dirty="0" smtClean="0">
                <a:ln>
                  <a:noFill/>
                </a:ln>
                <a:solidFill>
                  <a:srgbClr val="FF0000"/>
                </a:solidFill>
                <a:effectLst/>
                <a:latin typeface="Comic Sans MS" pitchFamily="66" charset="0"/>
                <a:ea typeface="宋体" pitchFamily="2" charset="-122"/>
                <a:cs typeface="宋体" pitchFamily="2" charset="-122"/>
              </a:rPr>
              <a:t>4 int</a:t>
            </a:r>
            <a:r>
              <a:rPr kumimoji="0" lang="zh-CN" altLang="zh-CN" sz="9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t/>
            </a:r>
            <a:br>
              <a:rPr kumimoji="0" lang="zh-CN" altLang="zh-CN" sz="9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br>
            <a:r>
              <a:rPr kumimoji="0" lang="zh-CN" alt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alt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 </a:t>
            </a:r>
            <a:r>
              <a:rPr kumimoji="0" lang="zh-CN" alt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altLang="zh-CN" sz="1000" b="1" i="0" u="none" strike="noStrike" cap="none" normalizeH="0" baseline="0" dirty="0" smtClean="0">
                <a:ln>
                  <a:noFill/>
                </a:ln>
                <a:solidFill>
                  <a:srgbClr val="000000"/>
                </a:solidFill>
                <a:effectLst/>
                <a:latin typeface="Arial Unicode MS" pitchFamily="34" charset="-122"/>
                <a:ea typeface="楷体" pitchFamily="49" charset="-122"/>
                <a:cs typeface="宋体" pitchFamily="2" charset="-122"/>
              </a:rPr>
              <a:t>indexOf</a:t>
            </a:r>
            <a:r>
              <a:rPr kumimoji="0" lang="zh-CN" altLang="zh-CN" sz="1000" b="0" i="0" u="none" strike="noStrike" cap="none" normalizeH="0" baseline="0" dirty="0" smtClean="0">
                <a:ln>
                  <a:noFill/>
                </a:ln>
                <a:solidFill>
                  <a:srgbClr val="000000"/>
                </a:solidFill>
                <a:effectLst/>
                <a:latin typeface="Arial Unicode MS" pitchFamily="34" charset="-122"/>
                <a:ea typeface="楷体" pitchFamily="49" charset="-122"/>
                <a:cs typeface="宋体" pitchFamily="2" charset="-122"/>
              </a:rPr>
              <a:t>(int</a:t>
            </a:r>
            <a:r>
              <a:rPr kumimoji="0" lang="zh-CN" altLang="zh-CN" sz="10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altLang="zh-CN" sz="1000" b="0" i="0" u="none" strike="noStrike" cap="none" normalizeH="0" baseline="0" dirty="0" smtClean="0">
                <a:ln>
                  <a:noFill/>
                </a:ln>
                <a:solidFill>
                  <a:srgbClr val="000000"/>
                </a:solidFill>
                <a:effectLst/>
                <a:latin typeface="Arial Unicode MS" pitchFamily="34" charset="-122"/>
                <a:ea typeface="楷体" pitchFamily="49" charset="-122"/>
                <a:cs typeface="宋体" pitchFamily="2" charset="-122"/>
              </a:rPr>
              <a:t>ch)</a:t>
            </a:r>
            <a:r>
              <a:rPr kumimoji="0" lang="zh-CN" alt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altLang="zh-CN" sz="9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t/>
            </a:r>
            <a:br>
              <a:rPr kumimoji="0" lang="zh-CN" altLang="zh-CN" sz="9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br>
            <a:r>
              <a:rPr kumimoji="0" lang="zh-CN" alt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返回指定字符在此字符串中第一次出现处的索引。</a:t>
            </a:r>
            <a:r>
              <a:rPr kumimoji="0" lang="zh-CN" sz="9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t/>
            </a:r>
            <a:br>
              <a:rPr kumimoji="0" lang="zh-CN" sz="9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br>
            <a:r>
              <a:rPr kumimoji="0" 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altLang="zh-CN" sz="1000" b="0" i="0" u="none" strike="noStrike" cap="none" normalizeH="0" baseline="0" dirty="0" smtClean="0">
                <a:ln>
                  <a:noFill/>
                </a:ln>
                <a:solidFill>
                  <a:srgbClr val="000000"/>
                </a:solidFill>
                <a:effectLst/>
                <a:latin typeface="Arial Unicode MS" pitchFamily="34" charset="-122"/>
                <a:ea typeface="楷体" pitchFamily="49" charset="-122"/>
                <a:cs typeface="宋体" pitchFamily="2" charset="-122"/>
              </a:rPr>
              <a:t>ch</a:t>
            </a:r>
            <a:r>
              <a:rPr kumimoji="0" lang="zh-CN" alt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alt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一个字符</a:t>
            </a:r>
            <a:r>
              <a:rPr kumimoji="0" lang="zh-CN" sz="9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t/>
            </a:r>
            <a:br>
              <a:rPr kumimoji="0" lang="zh-CN" sz="9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br>
            <a:r>
              <a:rPr kumimoji="0" lang="zh-CN" sz="9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t/>
            </a:r>
            <a:br>
              <a:rPr kumimoji="0" lang="zh-CN" sz="9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br>
            <a:r>
              <a:rPr kumimoji="0" 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altLang="zh-CN" sz="1000" b="1" i="0" u="none" strike="noStrike" cap="none" normalizeH="0" baseline="0" dirty="0" smtClean="0">
                <a:ln>
                  <a:noFill/>
                </a:ln>
                <a:solidFill>
                  <a:srgbClr val="000000"/>
                </a:solidFill>
                <a:effectLst/>
                <a:latin typeface="Arial Unicode MS" pitchFamily="34" charset="-122"/>
                <a:ea typeface="楷体" pitchFamily="49" charset="-122"/>
                <a:cs typeface="宋体" pitchFamily="2" charset="-122"/>
              </a:rPr>
              <a:t>indexOf</a:t>
            </a:r>
            <a:r>
              <a:rPr kumimoji="0" lang="zh-CN" altLang="zh-CN" sz="1000" b="0" i="0" u="none" strike="noStrike" cap="none" normalizeH="0" baseline="0" dirty="0" smtClean="0">
                <a:ln>
                  <a:noFill/>
                </a:ln>
                <a:solidFill>
                  <a:srgbClr val="000000"/>
                </a:solidFill>
                <a:effectLst/>
                <a:latin typeface="Arial Unicode MS" pitchFamily="34" charset="-122"/>
                <a:ea typeface="楷体" pitchFamily="49" charset="-122"/>
                <a:cs typeface="宋体" pitchFamily="2" charset="-122"/>
              </a:rPr>
              <a:t>(int</a:t>
            </a:r>
            <a:r>
              <a:rPr kumimoji="0" lang="zh-CN" altLang="zh-CN" sz="10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altLang="zh-CN" sz="1000" b="0" i="0" u="none" strike="noStrike" cap="none" normalizeH="0" baseline="0" dirty="0" smtClean="0">
                <a:ln>
                  <a:noFill/>
                </a:ln>
                <a:solidFill>
                  <a:srgbClr val="000000"/>
                </a:solidFill>
                <a:effectLst/>
                <a:latin typeface="Arial Unicode MS" pitchFamily="34" charset="-122"/>
                <a:ea typeface="楷体" pitchFamily="49" charset="-122"/>
                <a:cs typeface="宋体" pitchFamily="2" charset="-122"/>
              </a:rPr>
              <a:t>ch, int</a:t>
            </a:r>
            <a:r>
              <a:rPr kumimoji="0" lang="zh-CN" altLang="zh-CN" sz="10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altLang="zh-CN" sz="1000" b="0" i="0" u="none" strike="noStrike" cap="none" normalizeH="0" baseline="0" dirty="0" smtClean="0">
                <a:ln>
                  <a:noFill/>
                </a:ln>
                <a:solidFill>
                  <a:srgbClr val="000000"/>
                </a:solidFill>
                <a:effectLst/>
                <a:latin typeface="Arial Unicode MS" pitchFamily="34" charset="-122"/>
                <a:ea typeface="楷体" pitchFamily="49" charset="-122"/>
                <a:cs typeface="宋体" pitchFamily="2" charset="-122"/>
              </a:rPr>
              <a:t>fromIndex)</a:t>
            </a:r>
            <a:r>
              <a:rPr kumimoji="0" lang="zh-CN" alt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altLang="zh-CN" sz="9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t/>
            </a:r>
            <a:br>
              <a:rPr kumimoji="0" lang="zh-CN" altLang="zh-CN" sz="9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br>
            <a:r>
              <a:rPr kumimoji="0" lang="zh-CN" alt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返回在此字符串中第一次出现指定字符处的索引，从指定的索引开始搜索。</a:t>
            </a:r>
            <a:r>
              <a:rPr kumimoji="0" lang="zh-CN" sz="9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t/>
            </a:r>
            <a:br>
              <a:rPr kumimoji="0" lang="zh-CN" sz="9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br>
            <a:r>
              <a:rPr kumimoji="0" 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altLang="zh-CN" sz="1000" b="0" i="0" u="none" strike="noStrike" cap="none" normalizeH="0" baseline="0" dirty="0" smtClean="0">
                <a:ln>
                  <a:noFill/>
                </a:ln>
                <a:solidFill>
                  <a:srgbClr val="000000"/>
                </a:solidFill>
                <a:effectLst/>
                <a:latin typeface="Arial Unicode MS" pitchFamily="34" charset="-122"/>
                <a:ea typeface="楷体" pitchFamily="49" charset="-122"/>
                <a:cs typeface="宋体" pitchFamily="2" charset="-122"/>
              </a:rPr>
              <a:t>ch</a:t>
            </a:r>
            <a:r>
              <a:rPr kumimoji="0" lang="zh-CN" alt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alt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一个字符 </a:t>
            </a:r>
            <a:r>
              <a:rPr kumimoji="0" 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altLang="zh-CN" sz="1000" b="0" i="0" u="none" strike="noStrike" cap="none" normalizeH="0" baseline="0" dirty="0" smtClean="0">
                <a:ln>
                  <a:noFill/>
                </a:ln>
                <a:solidFill>
                  <a:srgbClr val="000000"/>
                </a:solidFill>
                <a:effectLst/>
                <a:latin typeface="Arial Unicode MS" pitchFamily="34" charset="-122"/>
                <a:ea typeface="楷体" pitchFamily="49" charset="-122"/>
                <a:cs typeface="宋体" pitchFamily="2" charset="-122"/>
              </a:rPr>
              <a:t>fromIndex</a:t>
            </a:r>
            <a:r>
              <a:rPr kumimoji="0" lang="zh-CN" alt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alt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开始搜索的索引。</a:t>
            </a:r>
            <a:r>
              <a:rPr kumimoji="0" lang="zh-CN" sz="9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t/>
            </a:r>
            <a:br>
              <a:rPr kumimoji="0" lang="zh-CN" sz="9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br>
            <a:r>
              <a:rPr kumimoji="0" lang="zh-CN" sz="9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t/>
            </a:r>
            <a:br>
              <a:rPr kumimoji="0" lang="zh-CN" sz="9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br>
            <a:r>
              <a:rPr kumimoji="0" 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altLang="zh-CN" sz="1000" b="1" i="0" u="none" strike="noStrike" cap="none" normalizeH="0" baseline="0" dirty="0" smtClean="0">
                <a:ln>
                  <a:noFill/>
                </a:ln>
                <a:solidFill>
                  <a:srgbClr val="000000"/>
                </a:solidFill>
                <a:effectLst/>
                <a:latin typeface="Arial Unicode MS" pitchFamily="34" charset="-122"/>
                <a:ea typeface="楷体" pitchFamily="49" charset="-122"/>
                <a:cs typeface="宋体" pitchFamily="2" charset="-122"/>
              </a:rPr>
              <a:t>indexOf</a:t>
            </a:r>
            <a:r>
              <a:rPr kumimoji="0" lang="zh-CN" altLang="zh-CN" sz="1000" b="0" i="0" u="none" strike="noStrike" cap="none" normalizeH="0" baseline="0" dirty="0" smtClean="0">
                <a:ln>
                  <a:noFill/>
                </a:ln>
                <a:solidFill>
                  <a:srgbClr val="000000"/>
                </a:solidFill>
                <a:effectLst/>
                <a:latin typeface="Arial Unicode MS" pitchFamily="34" charset="-122"/>
                <a:ea typeface="楷体" pitchFamily="49" charset="-122"/>
                <a:cs typeface="宋体" pitchFamily="2" charset="-122"/>
              </a:rPr>
              <a:t>(String</a:t>
            </a:r>
            <a:r>
              <a:rPr kumimoji="0" lang="zh-CN" altLang="zh-CN" sz="10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altLang="zh-CN" sz="1000" b="0" i="0" u="none" strike="noStrike" cap="none" normalizeH="0" baseline="0" dirty="0" smtClean="0">
                <a:ln>
                  <a:noFill/>
                </a:ln>
                <a:solidFill>
                  <a:srgbClr val="000000"/>
                </a:solidFill>
                <a:effectLst/>
                <a:latin typeface="Arial Unicode MS" pitchFamily="34" charset="-122"/>
                <a:ea typeface="楷体" pitchFamily="49" charset="-122"/>
                <a:cs typeface="宋体" pitchFamily="2" charset="-122"/>
              </a:rPr>
              <a:t>str)</a:t>
            </a:r>
            <a:r>
              <a:rPr kumimoji="0" lang="zh-CN" alt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altLang="zh-CN" sz="9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t/>
            </a:r>
            <a:br>
              <a:rPr kumimoji="0" lang="zh-CN" altLang="zh-CN" sz="9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br>
            <a:r>
              <a:rPr kumimoji="0" lang="zh-CN" alt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返回指定子字符串在此字符串中第一次出现处的索引。</a:t>
            </a:r>
            <a:r>
              <a:rPr kumimoji="0" lang="zh-CN" sz="9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t/>
            </a:r>
            <a:br>
              <a:rPr kumimoji="0" lang="zh-CN" sz="9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br>
            <a:r>
              <a:rPr kumimoji="0" 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alt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str-</a:t>
            </a:r>
            <a:r>
              <a:rPr kumimoji="0" 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任意字符串</a:t>
            </a:r>
            <a:r>
              <a:rPr kumimoji="0" lang="zh-CN" sz="9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t/>
            </a:r>
            <a:br>
              <a:rPr kumimoji="0" lang="zh-CN" sz="9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br>
            <a:r>
              <a:rPr kumimoji="0" lang="zh-CN" sz="9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t/>
            </a:r>
            <a:br>
              <a:rPr kumimoji="0" lang="zh-CN" sz="9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br>
            <a:r>
              <a:rPr kumimoji="0" 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altLang="zh-CN" sz="1000" b="1" i="0" u="none" strike="noStrike" cap="none" normalizeH="0" baseline="0" dirty="0" smtClean="0">
                <a:ln>
                  <a:noFill/>
                </a:ln>
                <a:solidFill>
                  <a:srgbClr val="000000"/>
                </a:solidFill>
                <a:effectLst/>
                <a:latin typeface="Arial Unicode MS" pitchFamily="34" charset="-122"/>
                <a:ea typeface="楷体" pitchFamily="49" charset="-122"/>
                <a:cs typeface="宋体" pitchFamily="2" charset="-122"/>
              </a:rPr>
              <a:t>indexOf</a:t>
            </a:r>
            <a:r>
              <a:rPr kumimoji="0" lang="zh-CN" altLang="zh-CN" sz="1000" b="0" i="0" u="none" strike="noStrike" cap="none" normalizeH="0" baseline="0" dirty="0" smtClean="0">
                <a:ln>
                  <a:noFill/>
                </a:ln>
                <a:solidFill>
                  <a:srgbClr val="000000"/>
                </a:solidFill>
                <a:effectLst/>
                <a:latin typeface="Arial Unicode MS" pitchFamily="34" charset="-122"/>
                <a:ea typeface="楷体" pitchFamily="49" charset="-122"/>
                <a:cs typeface="宋体" pitchFamily="2" charset="-122"/>
              </a:rPr>
              <a:t>(String</a:t>
            </a:r>
            <a:r>
              <a:rPr kumimoji="0" lang="zh-CN" altLang="zh-CN" sz="10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altLang="zh-CN" sz="1000" b="0" i="0" u="none" strike="noStrike" cap="none" normalizeH="0" baseline="0" dirty="0" smtClean="0">
                <a:ln>
                  <a:noFill/>
                </a:ln>
                <a:solidFill>
                  <a:srgbClr val="000000"/>
                </a:solidFill>
                <a:effectLst/>
                <a:latin typeface="Arial Unicode MS" pitchFamily="34" charset="-122"/>
                <a:ea typeface="楷体" pitchFamily="49" charset="-122"/>
                <a:cs typeface="宋体" pitchFamily="2" charset="-122"/>
              </a:rPr>
              <a:t>str, int</a:t>
            </a:r>
            <a:r>
              <a:rPr kumimoji="0" lang="zh-CN" altLang="zh-CN" sz="10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altLang="zh-CN" sz="1000" b="0" i="0" u="none" strike="noStrike" cap="none" normalizeH="0" baseline="0" dirty="0" smtClean="0">
                <a:ln>
                  <a:noFill/>
                </a:ln>
                <a:solidFill>
                  <a:srgbClr val="000000"/>
                </a:solidFill>
                <a:effectLst/>
                <a:latin typeface="Arial Unicode MS" pitchFamily="34" charset="-122"/>
                <a:ea typeface="楷体" pitchFamily="49" charset="-122"/>
                <a:cs typeface="宋体" pitchFamily="2" charset="-122"/>
              </a:rPr>
              <a:t>fromIndex)</a:t>
            </a:r>
            <a:r>
              <a:rPr kumimoji="0" lang="zh-CN" alt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altLang="zh-CN" sz="9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t/>
            </a:r>
            <a:br>
              <a:rPr kumimoji="0" lang="zh-CN" altLang="zh-CN" sz="9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br>
            <a:r>
              <a:rPr kumimoji="0" lang="zh-CN" alt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返回指定子字符串在此字符串中第一次出现处的索引，从指定的索引开始。</a:t>
            </a:r>
            <a:r>
              <a:rPr kumimoji="0" lang="zh-CN" sz="9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t/>
            </a:r>
            <a:br>
              <a:rPr kumimoji="0" lang="zh-CN" sz="9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br>
            <a:r>
              <a:rPr kumimoji="0" 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altLang="zh-CN" sz="1000" b="0" i="0" u="none" strike="noStrike" cap="none" normalizeH="0" baseline="0" dirty="0" smtClean="0">
                <a:ln>
                  <a:noFill/>
                </a:ln>
                <a:solidFill>
                  <a:srgbClr val="000000"/>
                </a:solidFill>
                <a:effectLst/>
                <a:latin typeface="Arial Unicode MS" pitchFamily="34" charset="-122"/>
                <a:ea typeface="楷体" pitchFamily="49" charset="-122"/>
                <a:cs typeface="宋体" pitchFamily="2" charset="-122"/>
              </a:rPr>
              <a:t>str</a:t>
            </a:r>
            <a:r>
              <a:rPr kumimoji="0" lang="zh-CN" alt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alt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要搜索的子字符串。</a:t>
            </a:r>
            <a:r>
              <a:rPr kumimoji="0" lang="zh-CN" altLang="zh-CN" sz="1000" b="0" i="0" u="none" strike="noStrike" cap="none" normalizeH="0" baseline="0" dirty="0" smtClean="0">
                <a:ln>
                  <a:noFill/>
                </a:ln>
                <a:solidFill>
                  <a:srgbClr val="000000"/>
                </a:solidFill>
                <a:effectLst/>
                <a:latin typeface="Arial Unicode MS" pitchFamily="34" charset="-122"/>
                <a:ea typeface="楷体" pitchFamily="49" charset="-122"/>
                <a:cs typeface="宋体" pitchFamily="2" charset="-122"/>
              </a:rPr>
              <a:t>fromIndex</a:t>
            </a:r>
            <a:r>
              <a:rPr kumimoji="0" lang="zh-CN" alt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alt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开始搜索的索引位置。</a:t>
            </a:r>
            <a:r>
              <a:rPr kumimoji="0" lang="zh-CN" sz="9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t/>
            </a:r>
            <a:br>
              <a:rPr kumimoji="0" lang="zh-CN" sz="9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br>
            <a:r>
              <a:rPr kumimoji="0" 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alt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public int</a:t>
            </a:r>
            <a:r>
              <a:rPr kumimoji="0" lang="zh-CN" alt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altLang="zh-CN" sz="1300" b="1"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lastIndexOf</a:t>
            </a:r>
            <a:r>
              <a:rPr kumimoji="0" lang="zh-CN" alt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(int</a:t>
            </a:r>
            <a:r>
              <a:rPr kumimoji="0" lang="zh-CN" alt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alt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ch)</a:t>
            </a:r>
            <a:r>
              <a:rPr kumimoji="0" lang="zh-CN" alt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altLang="zh-CN" sz="9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t/>
            </a:r>
            <a:br>
              <a:rPr kumimoji="0" lang="zh-CN" altLang="zh-CN" sz="9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br>
            <a:r>
              <a:rPr kumimoji="0" lang="zh-CN" alt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alt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 </a:t>
            </a:r>
            <a:r>
              <a:rPr kumimoji="0" lang="zh-CN" alt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alt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public int</a:t>
            </a:r>
            <a:r>
              <a:rPr kumimoji="0" lang="zh-CN" alt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altLang="zh-CN" sz="1300" b="1"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lastIndexOf</a:t>
            </a:r>
            <a:r>
              <a:rPr kumimoji="0" lang="zh-CN" alt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(iint</a:t>
            </a:r>
            <a:r>
              <a:rPr kumimoji="0" lang="zh-CN" alt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alt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ch, int</a:t>
            </a:r>
            <a:r>
              <a:rPr kumimoji="0" lang="zh-CN" alt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alt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fromIndex) </a:t>
            </a:r>
            <a:r>
              <a:rPr kumimoji="0" lang="zh-CN" alt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altLang="zh-CN" sz="9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t/>
            </a:r>
            <a:br>
              <a:rPr kumimoji="0" lang="zh-CN" altLang="zh-CN" sz="9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br>
            <a:r>
              <a:rPr kumimoji="0" lang="zh-CN" alt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alt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 </a:t>
            </a:r>
            <a:r>
              <a:rPr kumimoji="0" lang="zh-CN" alt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alt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public int</a:t>
            </a:r>
            <a:r>
              <a:rPr kumimoji="0" lang="zh-CN" alt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altLang="zh-CN" sz="1300" b="1"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lastIndexOf</a:t>
            </a:r>
            <a:r>
              <a:rPr kumimoji="0" lang="zh-CN" alt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(String</a:t>
            </a:r>
            <a:r>
              <a:rPr kumimoji="0" lang="zh-CN" alt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alt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str)</a:t>
            </a:r>
            <a:r>
              <a:rPr kumimoji="0" lang="zh-CN" alt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altLang="zh-CN" sz="9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t/>
            </a:r>
            <a:br>
              <a:rPr kumimoji="0" lang="zh-CN" altLang="zh-CN" sz="9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br>
            <a:r>
              <a:rPr kumimoji="0" lang="zh-CN" alt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alt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 </a:t>
            </a:r>
            <a:r>
              <a:rPr kumimoji="0" lang="zh-CN" alt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alt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public int</a:t>
            </a:r>
            <a:r>
              <a:rPr kumimoji="0" lang="zh-CN" alt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altLang="zh-CN" sz="1300" b="1"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lastIndexOf</a:t>
            </a:r>
            <a:r>
              <a:rPr kumimoji="0" lang="zh-CN" alt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(String</a:t>
            </a:r>
            <a:r>
              <a:rPr kumimoji="0" lang="zh-CN" alt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alt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str, int</a:t>
            </a:r>
            <a:r>
              <a:rPr kumimoji="0" lang="zh-CN" alt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alt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fromIndex)</a:t>
            </a:r>
            <a:r>
              <a:rPr kumimoji="0" lang="zh-CN" alt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altLang="zh-CN" sz="9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t/>
            </a:r>
            <a:br>
              <a:rPr kumimoji="0" lang="zh-CN" altLang="zh-CN" sz="9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br>
            <a:r>
              <a:rPr kumimoji="0" lang="zh-CN" altLang="zh-CN" sz="9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t/>
            </a:r>
            <a:br>
              <a:rPr kumimoji="0" lang="zh-CN" altLang="zh-CN" sz="9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br>
            <a:r>
              <a:rPr kumimoji="0" lang="zh-CN" alt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alt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 </a:t>
            </a:r>
            <a:r>
              <a:rPr kumimoji="0" lang="zh-CN" alt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alt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 </a:t>
            </a:r>
            <a:r>
              <a:rPr kumimoji="0" lang="zh-CN" alt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altLang="zh-CN" sz="1000" b="1" i="0" u="none" strike="noStrike" cap="none" normalizeH="0" baseline="0" dirty="0" smtClean="0">
                <a:ln>
                  <a:noFill/>
                </a:ln>
                <a:solidFill>
                  <a:srgbClr val="000000"/>
                </a:solidFill>
                <a:effectLst/>
                <a:latin typeface="Arial Unicode MS" pitchFamily="34" charset="-122"/>
                <a:ea typeface="楷体" pitchFamily="49" charset="-122"/>
                <a:cs typeface="宋体" pitchFamily="2" charset="-122"/>
              </a:rPr>
              <a:t>length</a:t>
            </a:r>
            <a:r>
              <a:rPr kumimoji="0" lang="zh-CN" altLang="zh-CN" sz="1000" b="0" i="0" u="none" strike="noStrike" cap="none" normalizeH="0" baseline="0" dirty="0" smtClean="0">
                <a:ln>
                  <a:noFill/>
                </a:ln>
                <a:solidFill>
                  <a:srgbClr val="000000"/>
                </a:solidFill>
                <a:effectLst/>
                <a:latin typeface="Arial Unicode MS" pitchFamily="34" charset="-122"/>
                <a:ea typeface="楷体" pitchFamily="49" charset="-122"/>
                <a:cs typeface="宋体" pitchFamily="2" charset="-122"/>
              </a:rPr>
              <a:t>()</a:t>
            </a:r>
            <a:r>
              <a:rPr kumimoji="0" lang="zh-CN" alt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altLang="zh-CN" sz="9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t/>
            </a:r>
            <a:br>
              <a:rPr kumimoji="0" lang="zh-CN" altLang="zh-CN" sz="9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br>
            <a:r>
              <a:rPr kumimoji="0" lang="zh-CN" altLang="zh-CN" sz="1300" b="0" i="0" u="none" strike="noStrike" cap="none" normalizeH="0" baseline="0" dirty="0" smtClean="0">
                <a:ln>
                  <a:noFill/>
                </a:ln>
                <a:solidFill>
                  <a:srgbClr val="000000"/>
                </a:solidFill>
                <a:effectLst/>
                <a:latin typeface="Arial"/>
                <a:ea typeface="楷体" pitchFamily="49" charset="-122"/>
                <a:cs typeface="宋体" pitchFamily="2" charset="-122"/>
              </a:rPr>
              <a:t>          </a:t>
            </a:r>
            <a:r>
              <a:rPr kumimoji="0" lang="zh-CN" sz="1300" b="0" i="0" u="none" strike="noStrike" cap="none" normalizeH="0" baseline="0" dirty="0" smtClean="0">
                <a:ln>
                  <a:noFill/>
                </a:ln>
                <a:solidFill>
                  <a:srgbClr val="000000"/>
                </a:solidFill>
                <a:effectLst/>
                <a:latin typeface="楷体" pitchFamily="49" charset="-122"/>
                <a:ea typeface="楷体" pitchFamily="49" charset="-122"/>
                <a:cs typeface="宋体" pitchFamily="2" charset="-122"/>
              </a:rPr>
              <a:t>返回此字符串的长度。</a:t>
            </a:r>
            <a:endParaRPr kumimoji="0" 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9" name="Picture 1"/>
          <p:cNvPicPr>
            <a:picLocks noChangeAspect="1" noChangeArrowheads="1"/>
          </p:cNvPicPr>
          <p:nvPr/>
        </p:nvPicPr>
        <p:blipFill>
          <a:blip r:embed="rId2"/>
          <a:srcRect/>
          <a:stretch>
            <a:fillRect/>
          </a:stretch>
        </p:blipFill>
        <p:spPr bwMode="auto">
          <a:xfrm>
            <a:off x="109538" y="623888"/>
            <a:ext cx="8924925" cy="5610225"/>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5" name="Picture 1"/>
          <p:cNvPicPr>
            <a:picLocks noChangeAspect="1" noChangeArrowheads="1"/>
          </p:cNvPicPr>
          <p:nvPr/>
        </p:nvPicPr>
        <p:blipFill>
          <a:blip r:embed="rId2"/>
          <a:srcRect/>
          <a:stretch>
            <a:fillRect/>
          </a:stretch>
        </p:blipFill>
        <p:spPr bwMode="auto">
          <a:xfrm>
            <a:off x="452438" y="0"/>
            <a:ext cx="8239125" cy="7124700"/>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162050" y="1628775"/>
            <a:ext cx="6819900" cy="3600450"/>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985838" y="666750"/>
            <a:ext cx="7172325" cy="55245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157163" y="0"/>
            <a:ext cx="8829675" cy="831532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176213" y="0"/>
            <a:ext cx="8791575" cy="836295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285750" y="219075"/>
            <a:ext cx="8572500" cy="641985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147638" y="2414588"/>
            <a:ext cx="8848725" cy="2028825"/>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996</TotalTime>
  <Words>19</Words>
  <PresentationFormat>全屏显示(4:3)</PresentationFormat>
  <Paragraphs>263</Paragraphs>
  <Slides>40</Slides>
  <Notes>0</Notes>
  <HiddenSlides>0</HiddenSlides>
  <MMClips>0</MMClips>
  <ScaleCrop>false</ScaleCrop>
  <HeadingPairs>
    <vt:vector size="4" baseType="variant">
      <vt:variant>
        <vt:lpstr>主题</vt:lpstr>
      </vt:variant>
      <vt:variant>
        <vt:i4>1</vt:i4>
      </vt:variant>
      <vt:variant>
        <vt:lpstr>幻灯片标题</vt:lpstr>
      </vt:variant>
      <vt:variant>
        <vt:i4>40</vt:i4>
      </vt:variant>
    </vt:vector>
  </HeadingPairs>
  <TitlesOfParts>
    <vt:vector size="41"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Micorosoft</cp:lastModifiedBy>
  <cp:revision>90</cp:revision>
  <dcterms:created xsi:type="dcterms:W3CDTF">2018-10-23T06:20:25Z</dcterms:created>
  <dcterms:modified xsi:type="dcterms:W3CDTF">2018-11-28T07:56:07Z</dcterms:modified>
</cp:coreProperties>
</file>