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88" r:id="rId4"/>
    <p:sldId id="257" r:id="rId5"/>
    <p:sldId id="295" r:id="rId6"/>
    <p:sldId id="272" r:id="rId7"/>
    <p:sldId id="283" r:id="rId8"/>
    <p:sldId id="258" r:id="rId9"/>
    <p:sldId id="29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4D8"/>
    <a:srgbClr val="70A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9ADE-05B3-4CB8-BD92-1240D6A71F7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4A5B-24AA-476F-907E-DD292D787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058" y="265374"/>
            <a:ext cx="10515600" cy="46614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ü"/>
              <a:defRPr sz="3200" b="1">
                <a:solidFill>
                  <a:srgbClr val="70AB9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138292" y="3235763"/>
            <a:ext cx="8051324" cy="129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小沿组：田小群、李沿瑾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882619" y="942590"/>
            <a:ext cx="7987245" cy="279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9600" dirty="0">
                <a:solidFill>
                  <a:schemeClr val="tx2"/>
                </a:solidFill>
                <a:latin typeface="Impact" panose="020B0806030902050204" pitchFamily="34" charset="0"/>
              </a:rPr>
              <a:t>实用计算器</a:t>
            </a:r>
          </a:p>
        </p:txBody>
      </p:sp>
      <p:sp>
        <p:nvSpPr>
          <p:cNvPr id="19" name="矩形 18"/>
          <p:cNvSpPr/>
          <p:nvPr/>
        </p:nvSpPr>
        <p:spPr>
          <a:xfrm>
            <a:off x="5225361" y="5742276"/>
            <a:ext cx="5964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2020.9.20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061204"/>
            <a:ext cx="12192000" cy="28075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3" name="组合 2"/>
          <p:cNvGrpSpPr/>
          <p:nvPr/>
        </p:nvGrpSpPr>
        <p:grpSpPr>
          <a:xfrm>
            <a:off x="6993894" y="-130399"/>
            <a:ext cx="1140380" cy="1140380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63954" y="698651"/>
            <a:ext cx="863872" cy="863872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50801" y="7856"/>
            <a:ext cx="863872" cy="863872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68360" y="1167090"/>
            <a:ext cx="431937" cy="43193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42479" y="-1754226"/>
            <a:ext cx="3137285" cy="3137285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8" name="TextBox 59"/>
          <p:cNvSpPr txBox="1">
            <a:spLocks noChangeArrowheads="1"/>
          </p:cNvSpPr>
          <p:nvPr/>
        </p:nvSpPr>
        <p:spPr bwMode="auto">
          <a:xfrm>
            <a:off x="4440247" y="-26484"/>
            <a:ext cx="3311506" cy="12615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defRPr/>
            </a:pPr>
            <a:r>
              <a:rPr lang="zh-CN" altLang="en-US" sz="48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0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8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60678" y="2570853"/>
            <a:ext cx="1140380" cy="1140380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383255" y="2606331"/>
            <a:ext cx="287957" cy="2879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56828" y="3213032"/>
            <a:ext cx="212825" cy="21282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47852" y="3069054"/>
            <a:ext cx="124455" cy="1244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1" name="KSO_Shape"/>
          <p:cNvSpPr/>
          <p:nvPr/>
        </p:nvSpPr>
        <p:spPr bwMode="auto">
          <a:xfrm>
            <a:off x="1782836" y="2974656"/>
            <a:ext cx="650325" cy="446557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80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1056753" y="3932925"/>
            <a:ext cx="2102492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设计理念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87825" y="2565129"/>
            <a:ext cx="1140380" cy="1140380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410402" y="2600608"/>
            <a:ext cx="287957" cy="2879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483975" y="3207309"/>
            <a:ext cx="212825" cy="21282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74999" y="3063331"/>
            <a:ext cx="124455" cy="1244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5" name="KSO_Shape"/>
          <p:cNvSpPr/>
          <p:nvPr/>
        </p:nvSpPr>
        <p:spPr bwMode="auto">
          <a:xfrm>
            <a:off x="3844405" y="2917979"/>
            <a:ext cx="627217" cy="534179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80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46" name="文本框 9"/>
          <p:cNvSpPr txBox="1"/>
          <p:nvPr/>
        </p:nvSpPr>
        <p:spPr>
          <a:xfrm>
            <a:off x="3057647" y="3932925"/>
            <a:ext cx="2102492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功能简介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531535" y="2576577"/>
            <a:ext cx="1140380" cy="1140380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54112" y="2612056"/>
            <a:ext cx="287957" cy="2879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27685" y="3218757"/>
            <a:ext cx="212825" cy="21282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318709" y="3074779"/>
            <a:ext cx="124455" cy="1244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9" name="KSO_Shape"/>
          <p:cNvSpPr/>
          <p:nvPr/>
        </p:nvSpPr>
        <p:spPr bwMode="auto">
          <a:xfrm>
            <a:off x="5791405" y="2853086"/>
            <a:ext cx="664542" cy="65789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80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0" name="文本框 9"/>
          <p:cNvSpPr txBox="1"/>
          <p:nvPr/>
        </p:nvSpPr>
        <p:spPr>
          <a:xfrm>
            <a:off x="5073347" y="3932925"/>
            <a:ext cx="2102492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7547234" y="2565129"/>
            <a:ext cx="1140380" cy="1140380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369811" y="2600608"/>
            <a:ext cx="287957" cy="2879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443384" y="3207309"/>
            <a:ext cx="212825" cy="21282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334408" y="3063331"/>
            <a:ext cx="124455" cy="1244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73" name="KSO_Shape"/>
          <p:cNvSpPr/>
          <p:nvPr/>
        </p:nvSpPr>
        <p:spPr bwMode="auto">
          <a:xfrm>
            <a:off x="7812725" y="2853086"/>
            <a:ext cx="647903" cy="550716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80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74" name="文本框 9"/>
          <p:cNvSpPr txBox="1"/>
          <p:nvPr/>
        </p:nvSpPr>
        <p:spPr>
          <a:xfrm>
            <a:off x="7089046" y="3932925"/>
            <a:ext cx="2102492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9562933" y="2493140"/>
            <a:ext cx="1140380" cy="1140380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385510" y="2528618"/>
            <a:ext cx="287957" cy="2879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9459083" y="3135319"/>
            <a:ext cx="212825" cy="21282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50107" y="2991341"/>
            <a:ext cx="124455" cy="1244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87" name="KSO_Shape"/>
          <p:cNvSpPr/>
          <p:nvPr/>
        </p:nvSpPr>
        <p:spPr bwMode="auto">
          <a:xfrm>
            <a:off x="9839441" y="2781097"/>
            <a:ext cx="574118" cy="551153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80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88" name="文本框 9"/>
          <p:cNvSpPr txBox="1"/>
          <p:nvPr/>
        </p:nvSpPr>
        <p:spPr>
          <a:xfrm>
            <a:off x="9104745" y="3932925"/>
            <a:ext cx="2102492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00"/>
                            </p:stCondLst>
                            <p:childTnLst>
                              <p:par>
                                <p:cTn id="1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31" grpId="0" animBg="1"/>
      <p:bldP spid="32" grpId="0"/>
      <p:bldP spid="45" grpId="0" animBg="1"/>
      <p:bldP spid="46" grpId="0"/>
      <p:bldP spid="59" grpId="0" animBg="1"/>
      <p:bldP spid="60" grpId="0"/>
      <p:bldP spid="73" grpId="0" animBg="1"/>
      <p:bldP spid="74" grpId="0"/>
      <p:bldP spid="87" grpId="0" animBg="1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07441" y="1403875"/>
            <a:ext cx="9718549" cy="4194820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8" name="组合 7"/>
          <p:cNvGrpSpPr/>
          <p:nvPr/>
        </p:nvGrpSpPr>
        <p:grpSpPr>
          <a:xfrm>
            <a:off x="2672012" y="404444"/>
            <a:ext cx="1395280" cy="139528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chemeClr val="tx2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1769796" y="1806995"/>
            <a:ext cx="8292184" cy="381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身为工科专业的学生，在专业学习和生活中深刻明白工具的重要性。普通的计算器缺少程序员需要的功能如：进制转换功能。还有经管类学生必不可少的汇率转换功能。在本组设计的产品将会加入这些功能。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进制换算：计算机将人工输入的语言和十进制数转换成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组成的数字串表达信息。程序员和计算机专业的学习中少不了进制换算。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710967B-470F-40C0-8899-6F2BE3C42B53}"/>
              </a:ext>
            </a:extLst>
          </p:cNvPr>
          <p:cNvGrpSpPr/>
          <p:nvPr/>
        </p:nvGrpSpPr>
        <p:grpSpPr>
          <a:xfrm>
            <a:off x="4406835" y="452434"/>
            <a:ext cx="1395280" cy="1395280"/>
            <a:chOff x="1677608" y="2996952"/>
            <a:chExt cx="1395643" cy="1395643"/>
          </a:xfrm>
        </p:grpSpPr>
        <p:sp>
          <p:nvSpPr>
            <p:cNvPr id="15" name="Oval 60">
              <a:extLst>
                <a:ext uri="{FF2B5EF4-FFF2-40B4-BE49-F238E27FC236}">
                  <a16:creationId xmlns:a16="http://schemas.microsoft.com/office/drawing/2014/main" id="{2C0954B2-6F85-4ED0-A811-FBAD7D7B1F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29">
              <a:extLst>
                <a:ext uri="{FF2B5EF4-FFF2-40B4-BE49-F238E27FC236}">
                  <a16:creationId xmlns:a16="http://schemas.microsoft.com/office/drawing/2014/main" id="{BA407040-1BD7-4F87-9104-42C1041D2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chemeClr val="tx2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ADB402A-17A7-470E-B1A9-CCC3438D7084}"/>
              </a:ext>
            </a:extLst>
          </p:cNvPr>
          <p:cNvGrpSpPr/>
          <p:nvPr/>
        </p:nvGrpSpPr>
        <p:grpSpPr>
          <a:xfrm>
            <a:off x="7955574" y="404444"/>
            <a:ext cx="1395280" cy="1395280"/>
            <a:chOff x="1677608" y="2996952"/>
            <a:chExt cx="1395643" cy="1395643"/>
          </a:xfrm>
        </p:grpSpPr>
        <p:sp>
          <p:nvSpPr>
            <p:cNvPr id="18" name="Oval 60">
              <a:extLst>
                <a:ext uri="{FF2B5EF4-FFF2-40B4-BE49-F238E27FC236}">
                  <a16:creationId xmlns:a16="http://schemas.microsoft.com/office/drawing/2014/main" id="{E4AB3B73-6BB4-4CAA-8DC6-EA37DED59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E6DFA248-9F20-4B49-85E4-AE55193D4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chemeClr val="tx2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念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5AAF091-FF11-4D29-A33E-1C4E7703D6D4}"/>
              </a:ext>
            </a:extLst>
          </p:cNvPr>
          <p:cNvGrpSpPr/>
          <p:nvPr/>
        </p:nvGrpSpPr>
        <p:grpSpPr>
          <a:xfrm>
            <a:off x="6141658" y="411152"/>
            <a:ext cx="1395280" cy="1395280"/>
            <a:chOff x="1677608" y="2996952"/>
            <a:chExt cx="1395643" cy="1395643"/>
          </a:xfrm>
        </p:grpSpPr>
        <p:sp>
          <p:nvSpPr>
            <p:cNvPr id="21" name="Oval 60">
              <a:extLst>
                <a:ext uri="{FF2B5EF4-FFF2-40B4-BE49-F238E27FC236}">
                  <a16:creationId xmlns:a16="http://schemas.microsoft.com/office/drawing/2014/main" id="{1C6FF70D-0EBD-4B87-B742-752FD4BF44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29">
              <a:extLst>
                <a:ext uri="{FF2B5EF4-FFF2-40B4-BE49-F238E27FC236}">
                  <a16:creationId xmlns:a16="http://schemas.microsoft.com/office/drawing/2014/main" id="{AEDC967A-B0F6-4437-AAF8-C840E341C1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chemeClr val="tx2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00731" y="1413301"/>
            <a:ext cx="9718549" cy="4194820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672012" y="432724"/>
            <a:ext cx="1395280" cy="139528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chemeClr val="tx2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1920624" y="2296615"/>
            <a:ext cx="8292184" cy="270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汇率换算：汇率可以反应两个国家之间贸易对比，经济地位的对比，也可以折射一个国家的经济水平。人民币加入货币篮子之后和世界各国的经济交往愈加密切。了解不同国家语言，度量方式以及支付工具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货币的换算方式，对发展外资企业或者与国际交流与世界接轨有重大意义。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710967B-470F-40C0-8899-6F2BE3C42B53}"/>
              </a:ext>
            </a:extLst>
          </p:cNvPr>
          <p:cNvGrpSpPr/>
          <p:nvPr/>
        </p:nvGrpSpPr>
        <p:grpSpPr>
          <a:xfrm>
            <a:off x="4357055" y="558269"/>
            <a:ext cx="1395280" cy="1395280"/>
            <a:chOff x="1677608" y="2996952"/>
            <a:chExt cx="1395643" cy="1395643"/>
          </a:xfrm>
        </p:grpSpPr>
        <p:sp>
          <p:nvSpPr>
            <p:cNvPr id="15" name="Oval 60">
              <a:extLst>
                <a:ext uri="{FF2B5EF4-FFF2-40B4-BE49-F238E27FC236}">
                  <a16:creationId xmlns:a16="http://schemas.microsoft.com/office/drawing/2014/main" id="{2C0954B2-6F85-4ED0-A811-FBAD7D7B1F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29">
              <a:extLst>
                <a:ext uri="{FF2B5EF4-FFF2-40B4-BE49-F238E27FC236}">
                  <a16:creationId xmlns:a16="http://schemas.microsoft.com/office/drawing/2014/main" id="{BA407040-1BD7-4F87-9104-42C1041D2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chemeClr val="tx2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ADB402A-17A7-470E-B1A9-CCC3438D7084}"/>
              </a:ext>
            </a:extLst>
          </p:cNvPr>
          <p:cNvGrpSpPr/>
          <p:nvPr/>
        </p:nvGrpSpPr>
        <p:grpSpPr>
          <a:xfrm>
            <a:off x="7809529" y="441355"/>
            <a:ext cx="1395280" cy="1395280"/>
            <a:chOff x="1677608" y="2996952"/>
            <a:chExt cx="1395643" cy="1395643"/>
          </a:xfrm>
        </p:grpSpPr>
        <p:sp>
          <p:nvSpPr>
            <p:cNvPr id="18" name="Oval 60">
              <a:extLst>
                <a:ext uri="{FF2B5EF4-FFF2-40B4-BE49-F238E27FC236}">
                  <a16:creationId xmlns:a16="http://schemas.microsoft.com/office/drawing/2014/main" id="{E4AB3B73-6BB4-4CAA-8DC6-EA37DED59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E6DFA248-9F20-4B49-85E4-AE55193D4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chemeClr val="tx2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念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5AAF091-FF11-4D29-A33E-1C4E7703D6D4}"/>
              </a:ext>
            </a:extLst>
          </p:cNvPr>
          <p:cNvGrpSpPr/>
          <p:nvPr/>
        </p:nvGrpSpPr>
        <p:grpSpPr>
          <a:xfrm>
            <a:off x="6083292" y="521997"/>
            <a:ext cx="1395280" cy="1395280"/>
            <a:chOff x="1677608" y="2996952"/>
            <a:chExt cx="1395643" cy="1395643"/>
          </a:xfrm>
        </p:grpSpPr>
        <p:sp>
          <p:nvSpPr>
            <p:cNvPr id="21" name="Oval 60">
              <a:extLst>
                <a:ext uri="{FF2B5EF4-FFF2-40B4-BE49-F238E27FC236}">
                  <a16:creationId xmlns:a16="http://schemas.microsoft.com/office/drawing/2014/main" id="{1C6FF70D-0EBD-4B87-B742-752FD4BF44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29">
              <a:extLst>
                <a:ext uri="{FF2B5EF4-FFF2-40B4-BE49-F238E27FC236}">
                  <a16:creationId xmlns:a16="http://schemas.microsoft.com/office/drawing/2014/main" id="{AEDC967A-B0F6-4437-AAF8-C840E341C1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chemeClr val="tx2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25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5461529" y="1410345"/>
            <a:ext cx="1779879" cy="1820406"/>
            <a:chOff x="4192797" y="1073429"/>
            <a:chExt cx="1366606" cy="1385531"/>
          </a:xfrm>
        </p:grpSpPr>
        <p:grpSp>
          <p:nvGrpSpPr>
            <p:cNvPr id="34" name="组合 33"/>
            <p:cNvGrpSpPr/>
            <p:nvPr/>
          </p:nvGrpSpPr>
          <p:grpSpPr>
            <a:xfrm>
              <a:off x="4192797" y="1073429"/>
              <a:ext cx="1366606" cy="1385531"/>
              <a:chOff x="4964806" y="658391"/>
              <a:chExt cx="2253802" cy="2305319"/>
            </a:xfrm>
            <a:effectLst>
              <a:outerShdw blurRad="279400" dist="127000" dir="7740000" sx="102000" sy="102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泪滴形 43"/>
              <p:cNvSpPr/>
              <p:nvPr/>
            </p:nvSpPr>
            <p:spPr>
              <a:xfrm rot="8119616">
                <a:off x="4964806" y="658391"/>
                <a:ext cx="2253802" cy="2305319"/>
              </a:xfrm>
              <a:prstGeom prst="teardrop">
                <a:avLst>
                  <a:gd name="adj" fmla="val 101143"/>
                </a:avLst>
              </a:prstGeom>
              <a:gradFill>
                <a:gsLst>
                  <a:gs pos="100000">
                    <a:schemeClr val="bg1"/>
                  </a:gs>
                  <a:gs pos="67000">
                    <a:schemeClr val="bg1">
                      <a:lumMod val="95000"/>
                    </a:schemeClr>
                  </a:gs>
                  <a:gs pos="31000">
                    <a:schemeClr val="bg1">
                      <a:lumMod val="8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7800000" scaled="0"/>
              </a:gradFill>
              <a:ln w="57150">
                <a:gradFill>
                  <a:gsLst>
                    <a:gs pos="16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6000"/>
                      </a:schemeClr>
                    </a:gs>
                  </a:gsLst>
                  <a:lin ang="17400000" scaled="0"/>
                </a:gradFill>
              </a:ln>
              <a:scene3d>
                <a:camera prst="orthographicFront"/>
                <a:lightRig rig="threePt" dir="t">
                  <a:rot lat="0" lon="0" rev="78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cs typeface="+mn-ea"/>
                </a:endParaRPr>
              </a:p>
            </p:txBody>
          </p:sp>
          <p:sp>
            <p:nvSpPr>
              <p:cNvPr id="45" name="泪滴形 44"/>
              <p:cNvSpPr/>
              <p:nvPr/>
            </p:nvSpPr>
            <p:spPr>
              <a:xfrm rot="8119616">
                <a:off x="5065848" y="780372"/>
                <a:ext cx="2051718" cy="2053636"/>
              </a:xfrm>
              <a:prstGeom prst="teardrop">
                <a:avLst>
                  <a:gd name="adj" fmla="val 101143"/>
                </a:avLst>
              </a:prstGeom>
              <a:solidFill>
                <a:schemeClr val="accent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cs typeface="+mn-ea"/>
                </a:endParaRPr>
              </a:p>
            </p:txBody>
          </p:sp>
        </p:grpSp>
        <p:sp>
          <p:nvSpPr>
            <p:cNvPr id="29" name="Freeform 109"/>
            <p:cNvSpPr>
              <a:spLocks noEditPoints="1"/>
            </p:cNvSpPr>
            <p:nvPr/>
          </p:nvSpPr>
          <p:spPr bwMode="auto">
            <a:xfrm flipH="1">
              <a:off x="4754463" y="1522699"/>
              <a:ext cx="221837" cy="284803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9596" tIns="34798" rIns="69596" bIns="3479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08685">
                <a:defRPr/>
              </a:pPr>
              <a:endParaRPr lang="zh-CN" altLang="en-US">
                <a:solidFill>
                  <a:sysClr val="windowText" lastClr="000000"/>
                </a:solidFill>
                <a:latin typeface="Calibri" panose="020F0502020204030204"/>
                <a:cs typeface="+mn-ea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754463" y="1681878"/>
              <a:ext cx="32039" cy="125624"/>
              <a:chOff x="1791441" y="472374"/>
              <a:chExt cx="745790" cy="2750733"/>
            </a:xfrm>
          </p:grpSpPr>
          <p:sp>
            <p:nvSpPr>
              <p:cNvPr id="31" name="Freeform 108"/>
              <p:cNvSpPr/>
              <p:nvPr/>
            </p:nvSpPr>
            <p:spPr bwMode="auto">
              <a:xfrm flipH="1">
                <a:off x="1791441" y="2573174"/>
                <a:ext cx="720238" cy="649933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9596" tIns="34798" rIns="69596" bIns="3479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0868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cs typeface="+mn-ea"/>
                </a:endParaRPr>
              </a:p>
            </p:txBody>
          </p:sp>
          <p:sp>
            <p:nvSpPr>
              <p:cNvPr id="32" name="Rectangle 110"/>
              <p:cNvSpPr>
                <a:spLocks noChangeArrowheads="1"/>
              </p:cNvSpPr>
              <p:nvPr/>
            </p:nvSpPr>
            <p:spPr bwMode="auto">
              <a:xfrm flipH="1">
                <a:off x="1816993" y="472374"/>
                <a:ext cx="720238" cy="6413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9596" tIns="34798" rIns="69596" bIns="3479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0868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cs typeface="+mn-ea"/>
                </a:endParaRPr>
              </a:p>
            </p:txBody>
          </p:sp>
          <p:sp>
            <p:nvSpPr>
              <p:cNvPr id="33" name="Rectangle 111"/>
              <p:cNvSpPr>
                <a:spLocks noChangeArrowheads="1"/>
              </p:cNvSpPr>
              <p:nvPr/>
            </p:nvSpPr>
            <p:spPr bwMode="auto">
              <a:xfrm flipH="1">
                <a:off x="1816753" y="1518500"/>
                <a:ext cx="720238" cy="6499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9596" tIns="34798" rIns="69596" bIns="3479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0868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cs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5447570" y="4068530"/>
            <a:ext cx="1779879" cy="1820406"/>
            <a:chOff x="4182079" y="3096603"/>
            <a:chExt cx="1366606" cy="1385531"/>
          </a:xfrm>
        </p:grpSpPr>
        <p:grpSp>
          <p:nvGrpSpPr>
            <p:cNvPr id="35" name="组合 34"/>
            <p:cNvGrpSpPr/>
            <p:nvPr/>
          </p:nvGrpSpPr>
          <p:grpSpPr>
            <a:xfrm flipV="1">
              <a:off x="4182079" y="3096603"/>
              <a:ext cx="1366606" cy="1385531"/>
              <a:chOff x="4964806" y="658391"/>
              <a:chExt cx="2253802" cy="2305319"/>
            </a:xfrm>
            <a:effectLst>
              <a:outerShdw blurRad="279400" dist="127000" dir="7740000" sx="102000" sy="102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泪滴形 41"/>
              <p:cNvSpPr/>
              <p:nvPr/>
            </p:nvSpPr>
            <p:spPr>
              <a:xfrm rot="8119616">
                <a:off x="4964806" y="658391"/>
                <a:ext cx="2253802" cy="2305319"/>
              </a:xfrm>
              <a:prstGeom prst="teardrop">
                <a:avLst>
                  <a:gd name="adj" fmla="val 101143"/>
                </a:avLst>
              </a:prstGeom>
              <a:gradFill>
                <a:gsLst>
                  <a:gs pos="100000">
                    <a:schemeClr val="bg1"/>
                  </a:gs>
                  <a:gs pos="67000">
                    <a:schemeClr val="bg1">
                      <a:lumMod val="95000"/>
                    </a:schemeClr>
                  </a:gs>
                  <a:gs pos="31000">
                    <a:schemeClr val="bg1">
                      <a:lumMod val="8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7800000" scaled="0"/>
              </a:gradFill>
              <a:ln w="57150">
                <a:gradFill>
                  <a:gsLst>
                    <a:gs pos="16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6000"/>
                      </a:schemeClr>
                    </a:gs>
                  </a:gsLst>
                  <a:lin ang="17400000" scaled="0"/>
                </a:gradFill>
              </a:ln>
              <a:scene3d>
                <a:camera prst="orthographicFront"/>
                <a:lightRig rig="threePt" dir="t">
                  <a:rot lat="0" lon="0" rev="78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cs typeface="+mn-ea"/>
                </a:endParaRPr>
              </a:p>
            </p:txBody>
          </p:sp>
          <p:sp>
            <p:nvSpPr>
              <p:cNvPr id="43" name="泪滴形 42"/>
              <p:cNvSpPr/>
              <p:nvPr/>
            </p:nvSpPr>
            <p:spPr>
              <a:xfrm rot="8119616">
                <a:off x="5065848" y="780372"/>
                <a:ext cx="2051718" cy="2053636"/>
              </a:xfrm>
              <a:prstGeom prst="teardrop">
                <a:avLst>
                  <a:gd name="adj" fmla="val 101143"/>
                </a:avLst>
              </a:prstGeom>
              <a:solidFill>
                <a:schemeClr val="accent3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cs typeface="+mn-ea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4765181" y="3745139"/>
              <a:ext cx="221837" cy="284803"/>
              <a:chOff x="4765181" y="3745139"/>
              <a:chExt cx="221837" cy="284803"/>
            </a:xfrm>
          </p:grpSpPr>
          <p:sp>
            <p:nvSpPr>
              <p:cNvPr id="14" name="Freeform 109"/>
              <p:cNvSpPr>
                <a:spLocks noEditPoints="1"/>
              </p:cNvSpPr>
              <p:nvPr/>
            </p:nvSpPr>
            <p:spPr bwMode="auto">
              <a:xfrm flipH="1">
                <a:off x="4765181" y="3745139"/>
                <a:ext cx="221837" cy="284803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9596" tIns="34798" rIns="69596" bIns="3479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0868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cs typeface="+mn-ea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4765181" y="3904318"/>
                <a:ext cx="32039" cy="125624"/>
                <a:chOff x="1791441" y="472374"/>
                <a:chExt cx="745790" cy="2750733"/>
              </a:xfrm>
            </p:grpSpPr>
            <p:sp>
              <p:nvSpPr>
                <p:cNvPr id="16" name="Freeform 108"/>
                <p:cNvSpPr/>
                <p:nvPr/>
              </p:nvSpPr>
              <p:spPr bwMode="auto">
                <a:xfrm flipH="1">
                  <a:off x="1791441" y="2573174"/>
                  <a:ext cx="720238" cy="649933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9596" tIns="34798" rIns="69596" bIns="3479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08685">
                    <a:defRPr/>
                  </a:pPr>
                  <a:endParaRPr lang="zh-CN" altLang="en-US">
                    <a:solidFill>
                      <a:sysClr val="windowText" lastClr="000000"/>
                    </a:solidFill>
                    <a:latin typeface="Calibri" panose="020F0502020204030204"/>
                    <a:cs typeface="+mn-ea"/>
                  </a:endParaRPr>
                </a:p>
              </p:txBody>
            </p:sp>
            <p:sp>
              <p:nvSpPr>
                <p:cNvPr id="17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1816993" y="472374"/>
                  <a:ext cx="720238" cy="6413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9596" tIns="34798" rIns="69596" bIns="3479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08685">
                    <a:defRPr/>
                  </a:pPr>
                  <a:endParaRPr lang="zh-CN" altLang="en-US">
                    <a:solidFill>
                      <a:sysClr val="windowText" lastClr="000000"/>
                    </a:solidFill>
                    <a:latin typeface="Calibri" panose="020F0502020204030204"/>
                    <a:cs typeface="+mn-ea"/>
                  </a:endParaRPr>
                </a:p>
              </p:txBody>
            </p:sp>
            <p:sp>
              <p:nvSpPr>
                <p:cNvPr id="18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1816753" y="1518500"/>
                  <a:ext cx="720238" cy="64993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9596" tIns="34798" rIns="69596" bIns="3479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08685">
                    <a:defRPr/>
                  </a:pPr>
                  <a:endParaRPr lang="zh-CN" altLang="en-US">
                    <a:solidFill>
                      <a:sysClr val="windowText" lastClr="000000"/>
                    </a:solidFill>
                    <a:latin typeface="Calibri" panose="020F0502020204030204"/>
                    <a:cs typeface="+mn-ea"/>
                  </a:endParaRPr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4091077" y="2758021"/>
            <a:ext cx="1820563" cy="1779726"/>
            <a:chOff x="3140552" y="2099160"/>
            <a:chExt cx="1397843" cy="1354569"/>
          </a:xfrm>
        </p:grpSpPr>
        <p:grpSp>
          <p:nvGrpSpPr>
            <p:cNvPr id="37" name="组合 36"/>
            <p:cNvGrpSpPr/>
            <p:nvPr/>
          </p:nvGrpSpPr>
          <p:grpSpPr>
            <a:xfrm rot="16200000">
              <a:off x="3162189" y="2077523"/>
              <a:ext cx="1354569" cy="1397843"/>
              <a:chOff x="4964806" y="658391"/>
              <a:chExt cx="2253802" cy="2305319"/>
            </a:xfrm>
            <a:effectLst>
              <a:outerShdw blurRad="279400" dist="127000" dir="7740000" sx="102000" sy="102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泪滴形 37"/>
              <p:cNvSpPr/>
              <p:nvPr/>
            </p:nvSpPr>
            <p:spPr>
              <a:xfrm rot="8119616">
                <a:off x="4964806" y="658391"/>
                <a:ext cx="2253802" cy="2305319"/>
              </a:xfrm>
              <a:prstGeom prst="teardrop">
                <a:avLst>
                  <a:gd name="adj" fmla="val 101143"/>
                </a:avLst>
              </a:prstGeom>
              <a:gradFill>
                <a:gsLst>
                  <a:gs pos="100000">
                    <a:schemeClr val="bg1"/>
                  </a:gs>
                  <a:gs pos="67000">
                    <a:schemeClr val="bg1">
                      <a:lumMod val="95000"/>
                    </a:schemeClr>
                  </a:gs>
                  <a:gs pos="31000">
                    <a:schemeClr val="bg1">
                      <a:lumMod val="8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7800000" scaled="0"/>
              </a:gradFill>
              <a:ln w="57150">
                <a:gradFill>
                  <a:gsLst>
                    <a:gs pos="16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6000"/>
                      </a:schemeClr>
                    </a:gs>
                  </a:gsLst>
                  <a:lin ang="17400000" scaled="0"/>
                </a:gradFill>
              </a:ln>
              <a:scene3d>
                <a:camera prst="orthographicFront"/>
                <a:lightRig rig="threePt" dir="t">
                  <a:rot lat="0" lon="0" rev="78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cs typeface="+mn-ea"/>
                </a:endParaRPr>
              </a:p>
            </p:txBody>
          </p:sp>
          <p:sp>
            <p:nvSpPr>
              <p:cNvPr id="39" name="泪滴形 38"/>
              <p:cNvSpPr/>
              <p:nvPr/>
            </p:nvSpPr>
            <p:spPr>
              <a:xfrm rot="8119616">
                <a:off x="5065848" y="780372"/>
                <a:ext cx="2051718" cy="2053636"/>
              </a:xfrm>
              <a:prstGeom prst="teardrop">
                <a:avLst>
                  <a:gd name="adj" fmla="val 101143"/>
                </a:avLst>
              </a:prstGeom>
              <a:solidFill>
                <a:schemeClr val="tx2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cs typeface="+mn-ea"/>
                </a:endParaRPr>
              </a:p>
            </p:txBody>
          </p:sp>
        </p:grpSp>
        <p:sp>
          <p:nvSpPr>
            <p:cNvPr id="24" name="Freeform 109"/>
            <p:cNvSpPr>
              <a:spLocks noEditPoints="1"/>
            </p:cNvSpPr>
            <p:nvPr/>
          </p:nvSpPr>
          <p:spPr bwMode="auto">
            <a:xfrm flipH="1">
              <a:off x="3541897" y="2636214"/>
              <a:ext cx="221837" cy="284803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9596" tIns="34798" rIns="69596" bIns="3479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08685">
                <a:defRPr/>
              </a:pPr>
              <a:endParaRPr lang="zh-CN" altLang="en-US">
                <a:solidFill>
                  <a:sysClr val="windowText" lastClr="000000"/>
                </a:solidFill>
                <a:latin typeface="Calibri" panose="020F0502020204030204"/>
                <a:cs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541897" y="2795393"/>
              <a:ext cx="32039" cy="125624"/>
              <a:chOff x="1791441" y="472374"/>
              <a:chExt cx="745790" cy="2750733"/>
            </a:xfrm>
          </p:grpSpPr>
          <p:sp>
            <p:nvSpPr>
              <p:cNvPr id="26" name="Freeform 108"/>
              <p:cNvSpPr/>
              <p:nvPr/>
            </p:nvSpPr>
            <p:spPr bwMode="auto">
              <a:xfrm flipH="1">
                <a:off x="1791441" y="2573174"/>
                <a:ext cx="720238" cy="649933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9596" tIns="34798" rIns="69596" bIns="3479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0868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cs typeface="+mn-ea"/>
                </a:endParaRPr>
              </a:p>
            </p:txBody>
          </p:sp>
          <p:sp>
            <p:nvSpPr>
              <p:cNvPr id="27" name="Rectangle 110"/>
              <p:cNvSpPr>
                <a:spLocks noChangeArrowheads="1"/>
              </p:cNvSpPr>
              <p:nvPr/>
            </p:nvSpPr>
            <p:spPr bwMode="auto">
              <a:xfrm flipH="1">
                <a:off x="1816993" y="472374"/>
                <a:ext cx="720238" cy="6413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9596" tIns="34798" rIns="69596" bIns="3479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0868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cs typeface="+mn-ea"/>
                </a:endParaRPr>
              </a:p>
            </p:txBody>
          </p:sp>
          <p:sp>
            <p:nvSpPr>
              <p:cNvPr id="28" name="Rectangle 111"/>
              <p:cNvSpPr>
                <a:spLocks noChangeArrowheads="1"/>
              </p:cNvSpPr>
              <p:nvPr/>
            </p:nvSpPr>
            <p:spPr bwMode="auto">
              <a:xfrm flipH="1">
                <a:off x="1816753" y="1518500"/>
                <a:ext cx="720238" cy="6499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9596" tIns="34798" rIns="69596" bIns="3479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0868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cs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791299" y="2758024"/>
            <a:ext cx="1820563" cy="1779726"/>
            <a:chOff x="5213805" y="2099162"/>
            <a:chExt cx="1397843" cy="1354569"/>
          </a:xfrm>
        </p:grpSpPr>
        <p:grpSp>
          <p:nvGrpSpPr>
            <p:cNvPr id="36" name="组合 35"/>
            <p:cNvGrpSpPr/>
            <p:nvPr/>
          </p:nvGrpSpPr>
          <p:grpSpPr>
            <a:xfrm rot="5400000">
              <a:off x="5235442" y="2077525"/>
              <a:ext cx="1354569" cy="1397843"/>
              <a:chOff x="4964806" y="658391"/>
              <a:chExt cx="2253802" cy="2305319"/>
            </a:xfrm>
            <a:effectLst>
              <a:outerShdw blurRad="279400" dist="127000" dir="7740000" sx="102000" sy="102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泪滴形 39"/>
              <p:cNvSpPr/>
              <p:nvPr/>
            </p:nvSpPr>
            <p:spPr>
              <a:xfrm rot="8119616">
                <a:off x="4964806" y="658391"/>
                <a:ext cx="2253802" cy="2305319"/>
              </a:xfrm>
              <a:prstGeom prst="teardrop">
                <a:avLst>
                  <a:gd name="adj" fmla="val 101143"/>
                </a:avLst>
              </a:prstGeom>
              <a:gradFill>
                <a:gsLst>
                  <a:gs pos="100000">
                    <a:schemeClr val="bg1"/>
                  </a:gs>
                  <a:gs pos="67000">
                    <a:schemeClr val="bg1">
                      <a:lumMod val="95000"/>
                    </a:schemeClr>
                  </a:gs>
                  <a:gs pos="31000">
                    <a:schemeClr val="bg1">
                      <a:lumMod val="8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7800000" scaled="0"/>
              </a:gradFill>
              <a:ln w="57150">
                <a:gradFill>
                  <a:gsLst>
                    <a:gs pos="16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6000"/>
                      </a:schemeClr>
                    </a:gs>
                  </a:gsLst>
                  <a:lin ang="17400000" scaled="0"/>
                </a:gradFill>
              </a:ln>
              <a:scene3d>
                <a:camera prst="orthographicFront"/>
                <a:lightRig rig="threePt" dir="t">
                  <a:rot lat="0" lon="0" rev="78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cs typeface="+mn-ea"/>
                </a:endParaRPr>
              </a:p>
            </p:txBody>
          </p:sp>
          <p:sp>
            <p:nvSpPr>
              <p:cNvPr id="41" name="泪滴形 40"/>
              <p:cNvSpPr/>
              <p:nvPr/>
            </p:nvSpPr>
            <p:spPr>
              <a:xfrm rot="8119616">
                <a:off x="5065849" y="780373"/>
                <a:ext cx="2051717" cy="2053636"/>
              </a:xfrm>
              <a:prstGeom prst="teardrop">
                <a:avLst>
                  <a:gd name="adj" fmla="val 10114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cs typeface="+mn-ea"/>
                </a:endParaRPr>
              </a:p>
            </p:txBody>
          </p:sp>
        </p:grpSp>
        <p:sp>
          <p:nvSpPr>
            <p:cNvPr id="19" name="Freeform 109"/>
            <p:cNvSpPr>
              <a:spLocks noEditPoints="1"/>
            </p:cNvSpPr>
            <p:nvPr/>
          </p:nvSpPr>
          <p:spPr bwMode="auto">
            <a:xfrm flipH="1">
              <a:off x="5986165" y="2596649"/>
              <a:ext cx="221837" cy="284803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9596" tIns="34798" rIns="69596" bIns="3479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08685">
                <a:defRPr/>
              </a:pPr>
              <a:endParaRPr lang="zh-CN" altLang="en-US">
                <a:solidFill>
                  <a:sysClr val="windowText" lastClr="000000"/>
                </a:solidFill>
                <a:latin typeface="Calibri" panose="020F0502020204030204"/>
                <a:cs typeface="+mn-ea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986165" y="2755828"/>
              <a:ext cx="32039" cy="125624"/>
              <a:chOff x="1791441" y="472374"/>
              <a:chExt cx="745790" cy="2750733"/>
            </a:xfrm>
          </p:grpSpPr>
          <p:sp>
            <p:nvSpPr>
              <p:cNvPr id="21" name="Freeform 108"/>
              <p:cNvSpPr/>
              <p:nvPr/>
            </p:nvSpPr>
            <p:spPr bwMode="auto">
              <a:xfrm flipH="1">
                <a:off x="1791441" y="2573174"/>
                <a:ext cx="720238" cy="649933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9596" tIns="34798" rIns="69596" bIns="3479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0868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cs typeface="+mn-ea"/>
                </a:endParaRPr>
              </a:p>
            </p:txBody>
          </p:sp>
          <p:sp>
            <p:nvSpPr>
              <p:cNvPr id="22" name="Rectangle 110"/>
              <p:cNvSpPr>
                <a:spLocks noChangeArrowheads="1"/>
              </p:cNvSpPr>
              <p:nvPr/>
            </p:nvSpPr>
            <p:spPr bwMode="auto">
              <a:xfrm flipH="1">
                <a:off x="1816993" y="472374"/>
                <a:ext cx="720238" cy="6413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9596" tIns="34798" rIns="69596" bIns="3479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0868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cs typeface="+mn-ea"/>
                </a:endParaRPr>
              </a:p>
            </p:txBody>
          </p:sp>
          <p:sp>
            <p:nvSpPr>
              <p:cNvPr id="23" name="Rectangle 111"/>
              <p:cNvSpPr>
                <a:spLocks noChangeArrowheads="1"/>
              </p:cNvSpPr>
              <p:nvPr/>
            </p:nvSpPr>
            <p:spPr bwMode="auto">
              <a:xfrm flipH="1">
                <a:off x="1816753" y="1518500"/>
                <a:ext cx="720238" cy="6499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9596" tIns="34798" rIns="69596" bIns="3479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0868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cs typeface="+mn-ea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7366699" y="1417320"/>
            <a:ext cx="4071529" cy="1956389"/>
            <a:chOff x="5655602" y="1078737"/>
            <a:chExt cx="3126154" cy="1489030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5602" y="1330988"/>
              <a:ext cx="3126154" cy="668225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6528373" y="1078737"/>
              <a:ext cx="1780794" cy="351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+mn-ea"/>
                  <a:cs typeface="+mn-ea"/>
                </a:rPr>
                <a:t>数学运算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523904" y="1396506"/>
              <a:ext cx="1792773" cy="117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sin()  cos()   </a:t>
              </a:r>
            </a:p>
            <a:p>
              <a:pPr algn="ctr"/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tan()  cot()  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  <a:p>
              <a:pPr algn="ctr"/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arctan()  </a:t>
              </a:r>
              <a:r>
                <a:rPr lang="en-US" altLang="zh-CN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arcsin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()  </a:t>
              </a:r>
              <a:r>
                <a:rPr lang="en-US" altLang="zh-CN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arccos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()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  <a:p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366699" y="4710021"/>
            <a:ext cx="4071529" cy="1920927"/>
            <a:chOff x="5655602" y="3584850"/>
            <a:chExt cx="3126154" cy="1462039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5655602" y="3584850"/>
              <a:ext cx="3126154" cy="668225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6528373" y="3932663"/>
              <a:ext cx="1780794" cy="351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+mn-ea"/>
                  <a:cs typeface="+mn-ea"/>
                </a:rPr>
                <a:t>基本运算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523904" y="4250432"/>
              <a:ext cx="1583019" cy="796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加、减、乘、除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  <a:p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  <a:p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  <a:p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313482" y="1360396"/>
            <a:ext cx="4071529" cy="1695173"/>
            <a:chOff x="1007892" y="1035413"/>
            <a:chExt cx="3126154" cy="129021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07892" y="1328949"/>
              <a:ext cx="3126154" cy="668225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19202" y="1035413"/>
              <a:ext cx="1780794" cy="351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cs typeface="+mn-ea"/>
                </a:rPr>
                <a:t>进制转换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30518" y="1388620"/>
              <a:ext cx="1756687" cy="937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十进制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-&gt;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二进制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十进制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-&gt;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八进制</a:t>
              </a:r>
            </a:p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十进制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-&gt;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十六进制</a:t>
              </a:r>
            </a:p>
            <a:p>
              <a:pPr algn="r"/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311131" y="4710023"/>
            <a:ext cx="4071529" cy="1865790"/>
            <a:chOff x="1006087" y="3584850"/>
            <a:chExt cx="3126154" cy="1420074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06087" y="3584850"/>
              <a:ext cx="3126154" cy="668225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1519202" y="3889390"/>
              <a:ext cx="1780794" cy="351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tx2"/>
                  </a:solidFill>
                  <a:latin typeface="+mn-ea"/>
                  <a:cs typeface="+mn-ea"/>
                </a:rPr>
                <a:t>扩展功能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683616" y="4208467"/>
              <a:ext cx="1583019" cy="796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rPr>
                <a:t>汇率转换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  <a:p>
              <a:pPr algn="r"/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  <a:p>
              <a:pPr algn="r"/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  <a:p>
              <a:pPr algn="r"/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功能简介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720104" y="1124746"/>
            <a:ext cx="1341839" cy="1300209"/>
            <a:chOff x="0" y="0"/>
            <a:chExt cx="1282175" cy="1224136"/>
          </a:xfrm>
        </p:grpSpPr>
        <p:sp>
          <p:nvSpPr>
            <p:cNvPr id="5" name="椭圆 12"/>
            <p:cNvSpPr>
              <a:spLocks noChangeArrowheads="1"/>
            </p:cNvSpPr>
            <p:nvPr/>
          </p:nvSpPr>
          <p:spPr bwMode="auto">
            <a:xfrm>
              <a:off x="58039" y="0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2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文本框 21"/>
            <p:cNvSpPr>
              <a:spLocks noChangeArrowheads="1"/>
            </p:cNvSpPr>
            <p:nvPr/>
          </p:nvSpPr>
          <p:spPr bwMode="auto">
            <a:xfrm rot="20331793">
              <a:off x="0" y="387758"/>
              <a:ext cx="1263344" cy="449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500" dirty="0">
                  <a:solidFill>
                    <a:schemeClr val="tx2"/>
                  </a:solidFill>
                </a:rPr>
                <a:t>观点</a:t>
              </a:r>
              <a:r>
                <a:rPr lang="en-US" altLang="zh-CN" sz="2500" dirty="0">
                  <a:solidFill>
                    <a:schemeClr val="tx2"/>
                  </a:solidFill>
                </a:rPr>
                <a:t>1</a:t>
              </a:r>
              <a:endParaRPr lang="zh-CN" altLang="en-US" sz="25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2259565" y="1106193"/>
            <a:ext cx="48160" cy="13389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96156" tIns="48079" rIns="96156" bIns="4807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2438918" y="1215810"/>
            <a:ext cx="3429330" cy="53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56" tIns="48079" rIns="96156" bIns="4807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计算器是实用工具</a:t>
            </a:r>
          </a:p>
        </p:txBody>
      </p:sp>
      <p:grpSp>
        <p:nvGrpSpPr>
          <p:cNvPr id="9" name="Group 7"/>
          <p:cNvGrpSpPr/>
          <p:nvPr/>
        </p:nvGrpSpPr>
        <p:grpSpPr bwMode="auto">
          <a:xfrm>
            <a:off x="1900861" y="2909243"/>
            <a:ext cx="1331875" cy="1300209"/>
            <a:chOff x="0" y="0"/>
            <a:chExt cx="1273406" cy="1224136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49270" y="0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2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文本框 25"/>
            <p:cNvSpPr>
              <a:spLocks noChangeArrowheads="1"/>
            </p:cNvSpPr>
            <p:nvPr/>
          </p:nvSpPr>
          <p:spPr bwMode="auto">
            <a:xfrm rot="20331793">
              <a:off x="0" y="371936"/>
              <a:ext cx="1263345" cy="449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500" dirty="0">
                  <a:solidFill>
                    <a:schemeClr val="accent2"/>
                  </a:solidFill>
                </a:rPr>
                <a:t>观点</a:t>
              </a:r>
              <a:r>
                <a:rPr lang="en-US" altLang="zh-CN" sz="2500" dirty="0">
                  <a:solidFill>
                    <a:schemeClr val="accent2"/>
                  </a:solidFill>
                </a:rPr>
                <a:t>3</a:t>
              </a:r>
              <a:endParaRPr lang="zh-CN" altLang="en-US" sz="25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矩形 21"/>
          <p:cNvSpPr>
            <a:spLocks noChangeArrowheads="1"/>
          </p:cNvSpPr>
          <p:nvPr/>
        </p:nvSpPr>
        <p:spPr bwMode="auto">
          <a:xfrm>
            <a:off x="3470897" y="2863252"/>
            <a:ext cx="46499" cy="1338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96156" tIns="48079" rIns="96156" bIns="4807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722246" y="3287449"/>
            <a:ext cx="3173582" cy="53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56" tIns="48079" rIns="96156" bIns="4807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易于上手</a:t>
            </a:r>
          </a:p>
        </p:txBody>
      </p:sp>
      <p:sp>
        <p:nvSpPr>
          <p:cNvPr id="14" name="矩形 23"/>
          <p:cNvSpPr>
            <a:spLocks noChangeArrowheads="1"/>
          </p:cNvSpPr>
          <p:nvPr/>
        </p:nvSpPr>
        <p:spPr bwMode="auto">
          <a:xfrm>
            <a:off x="8494122" y="2890690"/>
            <a:ext cx="48160" cy="13389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96156" tIns="48079" rIns="96156" bIns="4807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Group 13"/>
          <p:cNvGrpSpPr/>
          <p:nvPr/>
        </p:nvGrpSpPr>
        <p:grpSpPr bwMode="auto">
          <a:xfrm>
            <a:off x="6947698" y="2929478"/>
            <a:ext cx="1321911" cy="1300209"/>
            <a:chOff x="0" y="0"/>
            <a:chExt cx="1263345" cy="1224136"/>
          </a:xfrm>
        </p:grpSpPr>
        <p:sp>
          <p:nvSpPr>
            <p:cNvPr id="16" name="椭圆 25"/>
            <p:cNvSpPr>
              <a:spLocks noChangeArrowheads="1"/>
            </p:cNvSpPr>
            <p:nvPr/>
          </p:nvSpPr>
          <p:spPr bwMode="auto">
            <a:xfrm>
              <a:off x="19605" y="0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accent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2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29"/>
            <p:cNvSpPr>
              <a:spLocks noChangeArrowheads="1"/>
            </p:cNvSpPr>
            <p:nvPr/>
          </p:nvSpPr>
          <p:spPr bwMode="auto">
            <a:xfrm rot="20331793">
              <a:off x="0" y="379015"/>
              <a:ext cx="1263345" cy="449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500" dirty="0">
                  <a:solidFill>
                    <a:schemeClr val="accent3"/>
                  </a:solidFill>
                </a:rPr>
                <a:t>观点</a:t>
              </a:r>
              <a:r>
                <a:rPr lang="en-US" altLang="zh-CN" sz="2500" dirty="0">
                  <a:solidFill>
                    <a:schemeClr val="accent3"/>
                  </a:solidFill>
                </a:rPr>
                <a:t>4</a:t>
              </a:r>
              <a:endParaRPr lang="zh-CN" altLang="en-US" sz="25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8" name="矩形 8"/>
          <p:cNvSpPr>
            <a:spLocks noChangeArrowheads="1"/>
          </p:cNvSpPr>
          <p:nvPr/>
        </p:nvSpPr>
        <p:spPr bwMode="auto">
          <a:xfrm>
            <a:off x="8494122" y="3386571"/>
            <a:ext cx="3135386" cy="53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56" tIns="48079" rIns="96156" bIns="4807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页面简洁清楚明白</a:t>
            </a:r>
          </a:p>
        </p:txBody>
      </p:sp>
      <p:grpSp>
        <p:nvGrpSpPr>
          <p:cNvPr id="24" name="Group 22"/>
          <p:cNvGrpSpPr/>
          <p:nvPr/>
        </p:nvGrpSpPr>
        <p:grpSpPr bwMode="auto">
          <a:xfrm>
            <a:off x="5816767" y="1124746"/>
            <a:ext cx="1331875" cy="1300209"/>
            <a:chOff x="0" y="0"/>
            <a:chExt cx="1273406" cy="1224136"/>
          </a:xfrm>
        </p:grpSpPr>
        <p:sp>
          <p:nvSpPr>
            <p:cNvPr id="25" name="椭圆 34"/>
            <p:cNvSpPr>
              <a:spLocks noChangeArrowheads="1"/>
            </p:cNvSpPr>
            <p:nvPr/>
          </p:nvSpPr>
          <p:spPr bwMode="auto">
            <a:xfrm>
              <a:off x="49270" y="0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2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文本框 25"/>
            <p:cNvSpPr>
              <a:spLocks noChangeArrowheads="1"/>
            </p:cNvSpPr>
            <p:nvPr/>
          </p:nvSpPr>
          <p:spPr bwMode="auto">
            <a:xfrm rot="20331793">
              <a:off x="0" y="371936"/>
              <a:ext cx="1263345" cy="449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500" dirty="0">
                  <a:solidFill>
                    <a:schemeClr val="accent1"/>
                  </a:solidFill>
                </a:rPr>
                <a:t>观点</a:t>
              </a:r>
              <a:r>
                <a:rPr lang="en-US" altLang="zh-CN" sz="2500" dirty="0">
                  <a:solidFill>
                    <a:schemeClr val="accent1"/>
                  </a:solidFill>
                </a:rPr>
                <a:t>2</a:t>
              </a:r>
              <a:endParaRPr lang="zh-CN" altLang="en-US" sz="25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矩形 36"/>
          <p:cNvSpPr>
            <a:spLocks noChangeArrowheads="1"/>
          </p:cNvSpPr>
          <p:nvPr/>
        </p:nvSpPr>
        <p:spPr bwMode="auto">
          <a:xfrm>
            <a:off x="7354570" y="1106193"/>
            <a:ext cx="48160" cy="1338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96156" tIns="48079" rIns="96156" bIns="4807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矩形 8"/>
          <p:cNvSpPr>
            <a:spLocks noChangeArrowheads="1"/>
          </p:cNvSpPr>
          <p:nvPr/>
        </p:nvSpPr>
        <p:spPr bwMode="auto">
          <a:xfrm>
            <a:off x="7608654" y="1215810"/>
            <a:ext cx="3964071" cy="57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56" tIns="48079" rIns="96156" bIns="4807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功能复杂多样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体会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utoUpdateAnimBg="0"/>
      <p:bldP spid="12" grpId="0" bldLvl="0" animBg="1" autoUpdateAnimBg="0"/>
      <p:bldP spid="13" grpId="0" bldLvl="0" autoUpdateAnimBg="0"/>
      <p:bldP spid="14" grpId="0" bldLvl="0" animBg="1" autoUpdateAnimBg="0"/>
      <p:bldP spid="18" grpId="0" bldLvl="0" autoUpdateAnimBg="0"/>
      <p:bldP spid="27" grpId="0" bldLvl="0" animBg="1" autoUpdateAnimBg="0"/>
      <p:bldP spid="28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384810" y="3236853"/>
            <a:ext cx="1352374" cy="13509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1512" name="文本框 11"/>
          <p:cNvSpPr txBox="1">
            <a:spLocks noChangeArrowheads="1"/>
          </p:cNvSpPr>
          <p:nvPr/>
        </p:nvSpPr>
        <p:spPr bwMode="auto">
          <a:xfrm>
            <a:off x="1710205" y="3546416"/>
            <a:ext cx="8555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设定主题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708614" y="3913126"/>
            <a:ext cx="8499955" cy="0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448292" y="3660716"/>
            <a:ext cx="501585" cy="1712501"/>
            <a:chOff x="3447497" y="3660715"/>
            <a:chExt cx="501585" cy="1712501"/>
          </a:xfrm>
        </p:grpSpPr>
        <p:sp>
          <p:nvSpPr>
            <p:cNvPr id="14" name="椭圆 13"/>
            <p:cNvSpPr/>
            <p:nvPr/>
          </p:nvSpPr>
          <p:spPr>
            <a:xfrm>
              <a:off x="3447497" y="3660715"/>
              <a:ext cx="501585" cy="50323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cs typeface="+mn-ea"/>
                </a:rPr>
                <a:t>1</a:t>
              </a:r>
              <a:endParaRPr lang="zh-CN" altLang="en-US" sz="2000" b="1" dirty="0">
                <a:cs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40475" y="4150714"/>
              <a:ext cx="115895" cy="1222502"/>
              <a:chOff x="3451537" y="3928056"/>
              <a:chExt cx="115910" cy="1222502"/>
            </a:xfrm>
            <a:solidFill>
              <a:srgbClr val="088EFB"/>
            </a:solidFill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509492" y="3928056"/>
                <a:ext cx="1" cy="1133341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3451537" y="5034648"/>
                <a:ext cx="115910" cy="11591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900650" y="3660715"/>
            <a:ext cx="501585" cy="1654546"/>
            <a:chOff x="7899855" y="3660715"/>
            <a:chExt cx="501585" cy="1654546"/>
          </a:xfrm>
        </p:grpSpPr>
        <p:sp>
          <p:nvSpPr>
            <p:cNvPr id="16" name="椭圆 15"/>
            <p:cNvSpPr/>
            <p:nvPr/>
          </p:nvSpPr>
          <p:spPr>
            <a:xfrm>
              <a:off x="7899855" y="3660715"/>
              <a:ext cx="501585" cy="503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cs typeface="+mn-ea"/>
                </a:rPr>
                <a:t>3</a:t>
              </a:r>
              <a:endParaRPr lang="zh-CN" altLang="en-US" sz="2000" b="1" dirty="0">
                <a:cs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099005" y="4092759"/>
              <a:ext cx="115895" cy="1222502"/>
              <a:chOff x="3451537" y="3928056"/>
              <a:chExt cx="115910" cy="1222502"/>
            </a:xfrm>
            <a:solidFill>
              <a:schemeClr val="accent2"/>
            </a:solidFill>
          </p:grpSpPr>
          <p:cxnSp>
            <p:nvCxnSpPr>
              <p:cNvPr id="22" name="直接连接符 21"/>
              <p:cNvCxnSpPr/>
              <p:nvPr/>
            </p:nvCxnSpPr>
            <p:spPr>
              <a:xfrm flipH="1">
                <a:off x="3509492" y="3928056"/>
                <a:ext cx="1" cy="1133341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3451537" y="5034648"/>
                <a:ext cx="115910" cy="11591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673679" y="2447282"/>
            <a:ext cx="503171" cy="1703971"/>
            <a:chOff x="5672884" y="2447281"/>
            <a:chExt cx="503171" cy="1703971"/>
          </a:xfrm>
        </p:grpSpPr>
        <p:sp>
          <p:nvSpPr>
            <p:cNvPr id="15" name="椭圆 14"/>
            <p:cNvSpPr/>
            <p:nvPr/>
          </p:nvSpPr>
          <p:spPr>
            <a:xfrm>
              <a:off x="5672884" y="3648015"/>
              <a:ext cx="503171" cy="503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cs typeface="+mn-ea"/>
                </a:rPr>
                <a:t>2</a:t>
              </a:r>
              <a:endParaRPr lang="zh-CN" altLang="en-US" sz="2000" b="1" dirty="0">
                <a:cs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866521" y="2447281"/>
              <a:ext cx="115895" cy="1236576"/>
              <a:chOff x="5677872" y="2224623"/>
              <a:chExt cx="115910" cy="1236576"/>
            </a:xfrm>
            <a:solidFill>
              <a:schemeClr val="accent1"/>
            </a:solidFill>
          </p:grpSpPr>
          <p:cxnSp>
            <p:nvCxnSpPr>
              <p:cNvPr id="25" name="直接连接符 24"/>
              <p:cNvCxnSpPr/>
              <p:nvPr/>
            </p:nvCxnSpPr>
            <p:spPr>
              <a:xfrm flipH="1">
                <a:off x="5735827" y="2327858"/>
                <a:ext cx="1" cy="113334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5677872" y="2224623"/>
                <a:ext cx="115910" cy="11591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0126035" y="2414982"/>
            <a:ext cx="503172" cy="1748971"/>
            <a:chOff x="10125241" y="2414981"/>
            <a:chExt cx="503172" cy="1748971"/>
          </a:xfrm>
        </p:grpSpPr>
        <p:sp>
          <p:nvSpPr>
            <p:cNvPr id="17" name="椭圆 16"/>
            <p:cNvSpPr/>
            <p:nvPr/>
          </p:nvSpPr>
          <p:spPr>
            <a:xfrm>
              <a:off x="10125241" y="3660715"/>
              <a:ext cx="503172" cy="5032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cs typeface="+mn-ea"/>
                </a:rPr>
                <a:t>4</a:t>
              </a:r>
              <a:endParaRPr lang="zh-CN" altLang="en-US" sz="2000" b="1" dirty="0">
                <a:cs typeface="+mn-ea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0318614" y="2414981"/>
              <a:ext cx="115895" cy="1236576"/>
              <a:chOff x="5677872" y="2224623"/>
              <a:chExt cx="115910" cy="1236576"/>
            </a:xfrm>
            <a:solidFill>
              <a:schemeClr val="accent3"/>
            </a:solidFill>
          </p:grpSpPr>
          <p:cxnSp>
            <p:nvCxnSpPr>
              <p:cNvPr id="28" name="直接连接符 27"/>
              <p:cNvCxnSpPr/>
              <p:nvPr/>
            </p:nvCxnSpPr>
            <p:spPr>
              <a:xfrm flipH="1">
                <a:off x="5735827" y="2327858"/>
                <a:ext cx="1" cy="1133341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/>
              <p:cNvSpPr/>
              <p:nvPr/>
            </p:nvSpPr>
            <p:spPr>
              <a:xfrm>
                <a:off x="5677872" y="2224623"/>
                <a:ext cx="115910" cy="11591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</a:endParaRPr>
              </a:p>
            </p:txBody>
          </p:sp>
        </p:grpSp>
      </p:grpSp>
      <p:sp>
        <p:nvSpPr>
          <p:cNvPr id="31" name="TextBox 10"/>
          <p:cNvSpPr txBox="1"/>
          <p:nvPr/>
        </p:nvSpPr>
        <p:spPr>
          <a:xfrm>
            <a:off x="4135591" y="2473264"/>
            <a:ext cx="1673007" cy="144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altLang="en-US" sz="1800" kern="1200" spc="0" dirty="0">
                <a:solidFill>
                  <a:prstClr val="black"/>
                </a:solidFill>
                <a:latin typeface="Arial"/>
              </a:rPr>
              <a:t>提出</a:t>
            </a:r>
            <a:r>
              <a:rPr lang="en-US" altLang="zh-CN" sz="1800" kern="1200" spc="0" dirty="0">
                <a:solidFill>
                  <a:prstClr val="black"/>
                </a:solidFill>
                <a:latin typeface="Arial"/>
              </a:rPr>
              <a:t>idea</a:t>
            </a:r>
            <a:r>
              <a:rPr lang="zh-CN" altLang="en-US" sz="1800" kern="1200" spc="0" dirty="0">
                <a:solidFill>
                  <a:prstClr val="black"/>
                </a:solidFill>
                <a:latin typeface="Arial"/>
              </a:rPr>
              <a:t>，小组成员讨论选出最适合的功能。</a:t>
            </a:r>
          </a:p>
          <a:p>
            <a:r>
              <a:rPr lang="zh-CN" altLang="en-US" dirty="0"/>
              <a:t>。</a:t>
            </a:r>
          </a:p>
        </p:txBody>
      </p:sp>
      <p:sp>
        <p:nvSpPr>
          <p:cNvPr id="32" name="TextBox 10"/>
          <p:cNvSpPr txBox="1"/>
          <p:nvPr/>
        </p:nvSpPr>
        <p:spPr>
          <a:xfrm>
            <a:off x="6541101" y="4150715"/>
            <a:ext cx="1674594" cy="77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</a:rPr>
              <a:t>实现功能，分工合作</a:t>
            </a:r>
            <a:r>
              <a:rPr lang="zh-CN" altLang="en-US" dirty="0"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33" name="TextBox 10"/>
          <p:cNvSpPr txBox="1"/>
          <p:nvPr/>
        </p:nvSpPr>
        <p:spPr>
          <a:xfrm>
            <a:off x="8497473" y="2428815"/>
            <a:ext cx="167459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测试完善，以及筛选功能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+mn-ea"/>
              </a:rPr>
              <a:t>发展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8811FE-B0EE-4F6E-B4A6-AA25707558AD}"/>
              </a:ext>
            </a:extLst>
          </p:cNvPr>
          <p:cNvSpPr/>
          <p:nvPr/>
        </p:nvSpPr>
        <p:spPr>
          <a:xfrm>
            <a:off x="3846076" y="4733175"/>
            <a:ext cx="1404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prstClr val="black"/>
                </a:solidFill>
              </a:rPr>
              <a:t>组建团队，确定团队目标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512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710342" y="2683218"/>
            <a:ext cx="6981199" cy="67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7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</a:p>
        </p:txBody>
      </p:sp>
      <p:sp>
        <p:nvSpPr>
          <p:cNvPr id="19" name="矩形 18"/>
          <p:cNvSpPr/>
          <p:nvPr/>
        </p:nvSpPr>
        <p:spPr>
          <a:xfrm>
            <a:off x="5272495" y="5228474"/>
            <a:ext cx="6031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2020.9.20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457">
      <a:dk1>
        <a:sysClr val="windowText" lastClr="000000"/>
      </a:dk1>
      <a:lt1>
        <a:sysClr val="window" lastClr="FFFFFF"/>
      </a:lt1>
      <a:dk2>
        <a:srgbClr val="70AB9B"/>
      </a:dk2>
      <a:lt2>
        <a:srgbClr val="E7E6E6"/>
      </a:lt2>
      <a:accent1>
        <a:srgbClr val="92D4D8"/>
      </a:accent1>
      <a:accent2>
        <a:srgbClr val="70AB9B"/>
      </a:accent2>
      <a:accent3>
        <a:srgbClr val="92D4D8"/>
      </a:accent3>
      <a:accent4>
        <a:srgbClr val="70AB9B"/>
      </a:accent4>
      <a:accent5>
        <a:srgbClr val="92D4D8"/>
      </a:accent5>
      <a:accent6>
        <a:srgbClr val="70AB9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自定义 2">
      <a:dk1>
        <a:sysClr val="windowText" lastClr="000000"/>
      </a:dk1>
      <a:lt1>
        <a:sysClr val="window" lastClr="FFFFFF"/>
      </a:lt1>
      <a:dk2>
        <a:srgbClr val="00487E"/>
      </a:dk2>
      <a:lt2>
        <a:srgbClr val="007EAE"/>
      </a:lt2>
      <a:accent1>
        <a:srgbClr val="189CFF"/>
      </a:accent1>
      <a:accent2>
        <a:srgbClr val="0081E2"/>
      </a:accent2>
      <a:accent3>
        <a:srgbClr val="5DD3FF"/>
      </a:accent3>
      <a:accent4>
        <a:srgbClr val="5DD3FF"/>
      </a:accent4>
      <a:accent5>
        <a:srgbClr val="2FA6FF"/>
      </a:accent5>
      <a:accent6>
        <a:srgbClr val="0084B4"/>
      </a:accent6>
      <a:hlink>
        <a:srgbClr val="005390"/>
      </a:hlink>
      <a:folHlink>
        <a:srgbClr val="2DC7FF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宽屏</PresentationFormat>
  <Paragraphs>59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微软雅黑</vt:lpstr>
      <vt:lpstr>Arial</vt:lpstr>
      <vt:lpstr>Arial Black</vt:lpstr>
      <vt:lpstr>Calibri</vt:lpstr>
      <vt:lpstr>Impact</vt:lpstr>
      <vt:lpstr>Wingdings</vt:lpstr>
      <vt:lpstr>Office 主题</vt:lpstr>
      <vt:lpstr>1_Custom Design</vt:lpstr>
      <vt:lpstr>PowerPoint 演示文稿</vt:lpstr>
      <vt:lpstr>PowerPoint 演示文稿</vt:lpstr>
      <vt:lpstr>PowerPoint 演示文稿</vt:lpstr>
      <vt:lpstr>PowerPoint 演示文稿</vt:lpstr>
      <vt:lpstr>功能简介</vt:lpstr>
      <vt:lpstr>体会</vt:lpstr>
      <vt:lpstr>发展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田 小群</cp:lastModifiedBy>
  <cp:revision>25</cp:revision>
  <dcterms:created xsi:type="dcterms:W3CDTF">2015-05-05T08:02:00Z</dcterms:created>
  <dcterms:modified xsi:type="dcterms:W3CDTF">2020-09-20T12:16:35Z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