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040" y="-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441913"/>
            <a:ext cx="27432000" cy="732197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1046250"/>
            <a:ext cx="27432000" cy="5077670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68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119717"/>
            <a:ext cx="78867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119717"/>
            <a:ext cx="2320290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9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5243198"/>
            <a:ext cx="31546800" cy="8748393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4074355"/>
            <a:ext cx="31546800" cy="4600573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4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5598583"/>
            <a:ext cx="155448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5598583"/>
            <a:ext cx="155448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8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119718"/>
            <a:ext cx="315468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5155567"/>
            <a:ext cx="15473361" cy="252666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7682230"/>
            <a:ext cx="15473361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5155567"/>
            <a:ext cx="15549564" cy="252666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7682230"/>
            <a:ext cx="15549564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5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402080"/>
            <a:ext cx="11796711" cy="4907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028105"/>
            <a:ext cx="18516600" cy="1494578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309360"/>
            <a:ext cx="11796711" cy="11688870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64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402080"/>
            <a:ext cx="11796711" cy="4907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028105"/>
            <a:ext cx="18516600" cy="1494578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309360"/>
            <a:ext cx="11796711" cy="11688870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119718"/>
            <a:ext cx="315468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5598583"/>
            <a:ext cx="315468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9492808"/>
            <a:ext cx="82296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508F7-1977-4DDD-BE78-A4547D08AC72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9492808"/>
            <a:ext cx="123444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9492808"/>
            <a:ext cx="82296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CE641-2533-498B-89B5-C2C5D8B2D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64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37883-B74D-9C46-E354-12E69C0021FF}"/>
              </a:ext>
            </a:extLst>
          </p:cNvPr>
          <p:cNvSpPr txBox="1"/>
          <p:nvPr/>
        </p:nvSpPr>
        <p:spPr>
          <a:xfrm>
            <a:off x="9554186" y="6556924"/>
            <a:ext cx="4378158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(Loe, </a:t>
            </a:r>
            <a:r>
              <a:rPr lang="en-US" sz="2800" dirty="0" err="1"/>
              <a:t>sLoe</a:t>
            </a:r>
            <a:r>
              <a:rPr lang="en-US" sz="2800" dirty="0"/>
              <a:t>, W, F)</a:t>
            </a:r>
          </a:p>
          <a:p>
            <a:pPr algn="ctr"/>
            <a:r>
              <a:rPr lang="en-US" sz="2800" b="1" dirty="0" err="1"/>
              <a:t>gen_LM_mat_syst</a:t>
            </a:r>
            <a:endParaRPr lang="en-US" sz="2800" b="1" dirty="0"/>
          </a:p>
          <a:p>
            <a:pPr algn="ctr"/>
            <a:r>
              <a:rPr lang="en-US" sz="2800" dirty="0"/>
              <a:t>(fr1,fr2,Sr1,Sr2,do_real)</a:t>
            </a:r>
            <a:endParaRPr lang="en-CA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342BA2-F841-D2AB-AE0E-EAD617D47080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1743265" y="7941919"/>
            <a:ext cx="0" cy="8250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3FF240-DBDF-B89F-694B-8369CDE597C2}"/>
              </a:ext>
            </a:extLst>
          </p:cNvPr>
          <p:cNvGrpSpPr/>
          <p:nvPr/>
        </p:nvGrpSpPr>
        <p:grpSpPr>
          <a:xfrm>
            <a:off x="8844422" y="8766921"/>
            <a:ext cx="5797686" cy="3560640"/>
            <a:chOff x="4531826" y="5438981"/>
            <a:chExt cx="5797686" cy="35606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1E9387-14B8-FF71-4775-1E40C96770F9}"/>
                </a:ext>
              </a:extLst>
            </p:cNvPr>
            <p:cNvSpPr txBox="1"/>
            <p:nvPr/>
          </p:nvSpPr>
          <p:spPr>
            <a:xfrm>
              <a:off x="5241590" y="5723970"/>
              <a:ext cx="4378158" cy="1384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/>
                <a:t>(LM_mat_mod)</a:t>
              </a:r>
            </a:p>
            <a:p>
              <a:pPr algn="ctr"/>
              <a:r>
                <a:rPr lang="pt-BR" sz="2800" b="1" dirty="0"/>
                <a:t>do_LM_real_trans_LHS</a:t>
              </a:r>
            </a:p>
            <a:p>
              <a:pPr algn="ctr"/>
              <a:r>
                <a:rPr lang="en-US" sz="2800" dirty="0"/>
                <a:t>(</a:t>
              </a:r>
              <a:r>
                <a:rPr lang="pt-BR" sz="2800" dirty="0"/>
                <a:t>LM, o, f2_has_zero, rev</a:t>
              </a:r>
              <a:r>
                <a:rPr lang="en-US" sz="2800" dirty="0"/>
                <a:t>)</a:t>
              </a:r>
              <a:endParaRPr lang="en-CA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903E05-65A8-DF98-98E4-66C2BBFFA49A}"/>
                </a:ext>
              </a:extLst>
            </p:cNvPr>
            <p:cNvSpPr txBox="1"/>
            <p:nvPr/>
          </p:nvSpPr>
          <p:spPr>
            <a:xfrm>
              <a:off x="5241590" y="7373975"/>
              <a:ext cx="4378158" cy="1384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/>
                <a:t>(LM_mat_mod)</a:t>
              </a:r>
            </a:p>
            <a:p>
              <a:pPr algn="ctr"/>
              <a:r>
                <a:rPr lang="pt-BR" sz="2800" b="1" dirty="0"/>
                <a:t>do_LM_real_trans_RHS</a:t>
              </a:r>
            </a:p>
            <a:p>
              <a:pPr algn="ctr"/>
              <a:r>
                <a:rPr lang="en-US" sz="2800" dirty="0"/>
                <a:t>(</a:t>
              </a:r>
              <a:r>
                <a:rPr lang="pt-BR" sz="2800" dirty="0"/>
                <a:t>LM, m, f1_has_zero, rev</a:t>
              </a:r>
              <a:r>
                <a:rPr lang="en-US" sz="2800" dirty="0"/>
                <a:t>)</a:t>
              </a:r>
              <a:endParaRPr lang="en-CA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8AF59A-780A-882D-6FDB-72C8D16C1094}"/>
                </a:ext>
              </a:extLst>
            </p:cNvPr>
            <p:cNvSpPr/>
            <p:nvPr/>
          </p:nvSpPr>
          <p:spPr>
            <a:xfrm>
              <a:off x="4531826" y="5438981"/>
              <a:ext cx="5797686" cy="3560640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A638C8-804D-0E4C-B81A-C37A0965141B}"/>
              </a:ext>
            </a:extLst>
          </p:cNvPr>
          <p:cNvSpPr txBox="1"/>
          <p:nvPr/>
        </p:nvSpPr>
        <p:spPr>
          <a:xfrm>
            <a:off x="9554186" y="4066931"/>
            <a:ext cx="4378158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da-DK" sz="2800" dirty="0"/>
              <a:t>Ef, Af, Bf, Cf, Df</a:t>
            </a:r>
            <a:r>
              <a:rPr lang="en-US" sz="2800" dirty="0"/>
              <a:t>)</a:t>
            </a:r>
          </a:p>
          <a:p>
            <a:pPr algn="ctr"/>
            <a:r>
              <a:rPr lang="en-US" sz="2800" b="1" dirty="0" err="1"/>
              <a:t>gen_LM_LTI_syst</a:t>
            </a:r>
            <a:endParaRPr lang="en-US" sz="2800" b="1" dirty="0"/>
          </a:p>
          <a:p>
            <a:pPr algn="ctr"/>
            <a:r>
              <a:rPr lang="en-US" sz="2800" dirty="0"/>
              <a:t>(fc1, fc2, Sc1, Sc2)</a:t>
            </a:r>
            <a:endParaRPr lang="en-CA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512115-2B97-8EF8-1855-CF7DB66C9D72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>
            <a:off x="11743265" y="5451926"/>
            <a:ext cx="0" cy="110499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0BEA98-3F5E-457B-24B6-AC967538AF24}"/>
              </a:ext>
            </a:extLst>
          </p:cNvPr>
          <p:cNvSpPr/>
          <p:nvPr/>
        </p:nvSpPr>
        <p:spPr>
          <a:xfrm>
            <a:off x="9554186" y="1653784"/>
            <a:ext cx="4378158" cy="1511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 complex conjugate set of frequency data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E28E9F-BB02-F5B6-8F74-E2EE6066925B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11743265" y="3165084"/>
            <a:ext cx="0" cy="90184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2C3E0A-D99E-9BA0-5D24-1EB5CC2535F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743265" y="12327561"/>
            <a:ext cx="0" cy="8250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32C95F-8B06-6BB9-CEE2-246BE8D9102A}"/>
              </a:ext>
            </a:extLst>
          </p:cNvPr>
          <p:cNvSpPr/>
          <p:nvPr/>
        </p:nvSpPr>
        <p:spPr>
          <a:xfrm>
            <a:off x="9554186" y="13152563"/>
            <a:ext cx="4378158" cy="1511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LM pencil singular value and vector computation.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(Can use random SVD)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03279A-BBF1-F303-2BE4-6A757FC04038}"/>
              </a:ext>
            </a:extLst>
          </p:cNvPr>
          <p:cNvSpPr/>
          <p:nvPr/>
        </p:nvSpPr>
        <p:spPr>
          <a:xfrm>
            <a:off x="9554186" y="15146463"/>
            <a:ext cx="4378158" cy="1511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order reduction through singular value cut-off selection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488753-A3D0-A4F8-0AA8-637E8579450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1743265" y="14663863"/>
            <a:ext cx="0" cy="4826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03BA2E-C6FA-1CC5-1F93-9DBF38440730}"/>
              </a:ext>
            </a:extLst>
          </p:cNvPr>
          <p:cNvSpPr txBox="1"/>
          <p:nvPr/>
        </p:nvSpPr>
        <p:spPr>
          <a:xfrm>
            <a:off x="16768867" y="1780089"/>
            <a:ext cx="4378158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da-DK" sz="2800" dirty="0"/>
              <a:t>stab_syst</a:t>
            </a:r>
            <a:r>
              <a:rPr lang="en-US" sz="2800" dirty="0"/>
              <a:t>)</a:t>
            </a:r>
          </a:p>
          <a:p>
            <a:pPr algn="ctr"/>
            <a:r>
              <a:rPr lang="en-US" sz="2800" b="1" dirty="0" err="1"/>
              <a:t>poles_flip_stab_enforce</a:t>
            </a:r>
            <a:endParaRPr lang="en-US" sz="2800" b="1" dirty="0"/>
          </a:p>
          <a:p>
            <a:pPr algn="ctr"/>
            <a:r>
              <a:rPr lang="en-US" sz="2800" dirty="0"/>
              <a:t>(E, A, B, C, D, </a:t>
            </a:r>
            <a:r>
              <a:rPr lang="en-US" sz="2800" dirty="0" err="1"/>
              <a:t>f_orig</a:t>
            </a:r>
            <a:r>
              <a:rPr lang="en-US" sz="2800" dirty="0"/>
              <a:t>, </a:t>
            </a:r>
            <a:r>
              <a:rPr lang="en-US" sz="2800" dirty="0" err="1"/>
              <a:t>S_orig</a:t>
            </a:r>
            <a:r>
              <a:rPr lang="en-US" sz="2800" dirty="0"/>
              <a:t>)</a:t>
            </a:r>
            <a:endParaRPr lang="en-CA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481C5E-78DA-4B3C-1F57-94141382BFC9}"/>
              </a:ext>
            </a:extLst>
          </p:cNvPr>
          <p:cNvSpPr txBox="1"/>
          <p:nvPr/>
        </p:nvSpPr>
        <p:spPr>
          <a:xfrm>
            <a:off x="15645274" y="4066930"/>
            <a:ext cx="662534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da-DK" sz="2800" dirty="0"/>
              <a:t>syst_1, syst_2</a:t>
            </a:r>
            <a:r>
              <a:rPr lang="en-US" sz="2800" dirty="0"/>
              <a:t>)</a:t>
            </a:r>
          </a:p>
          <a:p>
            <a:pPr algn="ctr"/>
            <a:r>
              <a:rPr lang="en-US" sz="2800" b="1" dirty="0" err="1"/>
              <a:t>trans_fct_quasi_triang_factorization</a:t>
            </a:r>
            <a:endParaRPr lang="en-US" sz="2800" b="1" dirty="0"/>
          </a:p>
          <a:p>
            <a:pPr algn="ctr"/>
            <a:r>
              <a:rPr lang="en-US" sz="2800" dirty="0"/>
              <a:t>(E, A, B, C, D)</a:t>
            </a:r>
            <a:endParaRPr lang="en-CA" sz="2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7B408C-0D50-27FE-BB50-2A03C8963AF7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8957946" y="3165084"/>
            <a:ext cx="0" cy="90184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91DF15-3D68-9409-5546-2BCEB8D67F9B}"/>
              </a:ext>
            </a:extLst>
          </p:cNvPr>
          <p:cNvSpPr txBox="1"/>
          <p:nvPr/>
        </p:nvSpPr>
        <p:spPr>
          <a:xfrm>
            <a:off x="16768867" y="6353771"/>
            <a:ext cx="4378158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da-DK" sz="2800" dirty="0"/>
              <a:t>E1, E2, A1, A2, P, Q</a:t>
            </a:r>
            <a:r>
              <a:rPr lang="en-US" sz="2800" dirty="0"/>
              <a:t>)</a:t>
            </a:r>
          </a:p>
          <a:p>
            <a:pPr algn="ctr"/>
            <a:r>
              <a:rPr lang="it-IT" sz="2800" b="1" dirty="0"/>
              <a:t>quasi_tri_fac_at_stab</a:t>
            </a:r>
          </a:p>
          <a:p>
            <a:pPr algn="ctr"/>
            <a:r>
              <a:rPr lang="en-US" sz="2800" dirty="0"/>
              <a:t>(E, A, B, C, D, </a:t>
            </a:r>
            <a:r>
              <a:rPr lang="en-US" sz="2800" dirty="0" err="1"/>
              <a:t>f_orig</a:t>
            </a:r>
            <a:r>
              <a:rPr lang="en-US" sz="2800" dirty="0"/>
              <a:t>, </a:t>
            </a:r>
            <a:r>
              <a:rPr lang="en-US" sz="2800" dirty="0" err="1"/>
              <a:t>S_orig</a:t>
            </a:r>
            <a:r>
              <a:rPr lang="en-US" sz="2800" dirty="0"/>
              <a:t>)</a:t>
            </a:r>
            <a:endParaRPr lang="en-CA" sz="2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659D13-69EB-5735-152A-126C63E5DB68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18957946" y="5451925"/>
            <a:ext cx="0" cy="90184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9D6FEA-0166-20A4-9CDF-46FAA83AF497}"/>
              </a:ext>
            </a:extLst>
          </p:cNvPr>
          <p:cNvSpPr/>
          <p:nvPr/>
        </p:nvSpPr>
        <p:spPr>
          <a:xfrm>
            <a:off x="15658341" y="8260359"/>
            <a:ext cx="3161845" cy="8250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qz</a:t>
            </a:r>
            <a:r>
              <a:rPr lang="en-US" sz="2400" dirty="0">
                <a:solidFill>
                  <a:schemeClr val="tx1"/>
                </a:solidFill>
              </a:rPr>
              <a:t>-decomposition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2D1B744-5722-D614-D241-A90F1826EA93}"/>
              </a:ext>
            </a:extLst>
          </p:cNvPr>
          <p:cNvSpPr/>
          <p:nvPr/>
        </p:nvSpPr>
        <p:spPr>
          <a:xfrm>
            <a:off x="19108773" y="8260359"/>
            <a:ext cx="3161845" cy="8250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order </a:t>
            </a:r>
            <a:r>
              <a:rPr lang="en-US" sz="2400" dirty="0" err="1">
                <a:solidFill>
                  <a:schemeClr val="tx1"/>
                </a:solidFill>
              </a:rPr>
              <a:t>qz</a:t>
            </a:r>
            <a:r>
              <a:rPr lang="en-US" sz="2400" dirty="0">
                <a:solidFill>
                  <a:schemeClr val="tx1"/>
                </a:solidFill>
              </a:rPr>
              <a:t>-decomposition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C0A3FDF-64F0-FB4A-76CD-6AE05D8CF883}"/>
              </a:ext>
            </a:extLst>
          </p:cNvPr>
          <p:cNvSpPr/>
          <p:nvPr/>
        </p:nvSpPr>
        <p:spPr>
          <a:xfrm>
            <a:off x="17383556" y="9611903"/>
            <a:ext cx="3161845" cy="8250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Generalised</a:t>
            </a:r>
            <a:r>
              <a:rPr lang="en-US" sz="2400" dirty="0">
                <a:solidFill>
                  <a:schemeClr val="tx1"/>
                </a:solidFill>
              </a:rPr>
              <a:t> Sylvester eq. pair generation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B1A45-C164-424A-267C-86019F44C592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flipH="1">
            <a:off x="17239264" y="7738766"/>
            <a:ext cx="1718682" cy="5215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4EECCA-88F9-E436-6988-DBD762735777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18820186" y="8672860"/>
            <a:ext cx="288587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5C59D7-3439-2488-B6C2-1704DF34141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18964479" y="9085361"/>
            <a:ext cx="1725217" cy="5265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253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Qing Xiao</dc:creator>
  <cp:lastModifiedBy>Yi Qing Xiao</cp:lastModifiedBy>
  <cp:revision>16</cp:revision>
  <dcterms:created xsi:type="dcterms:W3CDTF">2025-04-08T23:11:49Z</dcterms:created>
  <dcterms:modified xsi:type="dcterms:W3CDTF">2025-04-09T00:19:24Z</dcterms:modified>
</cp:coreProperties>
</file>