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6" r:id="rId3"/>
  </p:sldMasterIdLst>
  <p:notesMasterIdLst>
    <p:notesMasterId r:id="rId5"/>
  </p:notesMasterIdLst>
  <p:sldIdLst>
    <p:sldId id="256" r:id="rId4"/>
    <p:sldId id="1727" r:id="rId6"/>
    <p:sldId id="1766" r:id="rId7"/>
    <p:sldId id="1625" r:id="rId8"/>
    <p:sldId id="1806" r:id="rId9"/>
    <p:sldId id="1763" r:id="rId10"/>
    <p:sldId id="1823" r:id="rId11"/>
    <p:sldId id="1839" r:id="rId12"/>
    <p:sldId id="1790" r:id="rId13"/>
    <p:sldId id="1626" r:id="rId14"/>
    <p:sldId id="1768" r:id="rId15"/>
    <p:sldId id="1769" r:id="rId16"/>
    <p:sldId id="1773" r:id="rId17"/>
    <p:sldId id="1771" r:id="rId18"/>
    <p:sldId id="1772" r:id="rId19"/>
    <p:sldId id="1775" r:id="rId20"/>
    <p:sldId id="1807" r:id="rId21"/>
    <p:sldId id="1778" r:id="rId22"/>
    <p:sldId id="1780" r:id="rId23"/>
    <p:sldId id="1782" r:id="rId24"/>
    <p:sldId id="1779" r:id="rId25"/>
    <p:sldId id="1781" r:id="rId26"/>
    <p:sldId id="1783" r:id="rId27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6173" initials="8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0EA"/>
    <a:srgbClr val="CC4B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2" Type="http://schemas.openxmlformats.org/officeDocument/2006/relationships/tags" Target="tags/tag192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F90BC-B506-4944-94E0-74770609E5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EF182-2FCB-4867-99A2-224514D135E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microsoft.com/office/2007/relationships/hdphoto" Target="../media/image10.wdp"/><Relationship Id="rId4" Type="http://schemas.openxmlformats.org/officeDocument/2006/relationships/image" Target="../media/image9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7" Type="http://schemas.openxmlformats.org/officeDocument/2006/relationships/image" Target="../media/image13.jpeg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7"/>
          <p:cNvSpPr/>
          <p:nvPr/>
        </p:nvSpPr>
        <p:spPr bwMode="auto">
          <a:xfrm>
            <a:off x="1" y="0"/>
            <a:ext cx="5086350" cy="6858000"/>
          </a:xfrm>
          <a:prstGeom prst="parallelogram">
            <a:avLst>
              <a:gd name="adj" fmla="val 18186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0" y="0"/>
            <a:ext cx="12217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8"/>
          <p:cNvSpPr/>
          <p:nvPr/>
        </p:nvSpPr>
        <p:spPr bwMode="auto">
          <a:xfrm>
            <a:off x="0" y="31750"/>
            <a:ext cx="5845175" cy="6826250"/>
          </a:xfrm>
          <a:custGeom>
            <a:avLst/>
            <a:gdLst>
              <a:gd name="T0" fmla="*/ 2709 w 3682"/>
              <a:gd name="T1" fmla="*/ 4300 h 4300"/>
              <a:gd name="T2" fmla="*/ 0 w 3682"/>
              <a:gd name="T3" fmla="*/ 4300 h 4300"/>
              <a:gd name="T4" fmla="*/ 0 w 3682"/>
              <a:gd name="T5" fmla="*/ 0 h 4300"/>
              <a:gd name="T6" fmla="*/ 3682 w 3682"/>
              <a:gd name="T7" fmla="*/ 0 h 4300"/>
              <a:gd name="T8" fmla="*/ 2709 w 3682"/>
              <a:gd name="T9" fmla="*/ 4300 h 4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" h="4300">
                <a:moveTo>
                  <a:pt x="2709" y="4300"/>
                </a:moveTo>
                <a:lnTo>
                  <a:pt x="0" y="4300"/>
                </a:lnTo>
                <a:lnTo>
                  <a:pt x="0" y="0"/>
                </a:lnTo>
                <a:lnTo>
                  <a:pt x="3682" y="0"/>
                </a:lnTo>
                <a:lnTo>
                  <a:pt x="2709" y="430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0"/>
          <p:cNvSpPr/>
          <p:nvPr/>
        </p:nvSpPr>
        <p:spPr bwMode="auto">
          <a:xfrm>
            <a:off x="117475" y="0"/>
            <a:ext cx="5426075" cy="6826250"/>
          </a:xfrm>
          <a:custGeom>
            <a:avLst/>
            <a:gdLst>
              <a:gd name="T0" fmla="*/ 2447 w 3418"/>
              <a:gd name="T1" fmla="*/ 4300 h 4300"/>
              <a:gd name="T2" fmla="*/ 0 w 3418"/>
              <a:gd name="T3" fmla="*/ 4300 h 4300"/>
              <a:gd name="T4" fmla="*/ 0 w 3418"/>
              <a:gd name="T5" fmla="*/ 0 h 4300"/>
              <a:gd name="T6" fmla="*/ 3418 w 3418"/>
              <a:gd name="T7" fmla="*/ 0 h 4300"/>
              <a:gd name="T8" fmla="*/ 2447 w 3418"/>
              <a:gd name="T9" fmla="*/ 4300 h 4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8" h="4300">
                <a:moveTo>
                  <a:pt x="2447" y="4300"/>
                </a:moveTo>
                <a:lnTo>
                  <a:pt x="0" y="4300"/>
                </a:lnTo>
                <a:lnTo>
                  <a:pt x="0" y="0"/>
                </a:lnTo>
                <a:lnTo>
                  <a:pt x="3418" y="0"/>
                </a:lnTo>
                <a:lnTo>
                  <a:pt x="2447" y="430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192585" y="2574648"/>
            <a:ext cx="5304089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 baseline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单击添加学院名称 </a:t>
            </a:r>
            <a:r>
              <a:rPr lang="en-US" altLang="zh-CN" dirty="0"/>
              <a:t>/ </a:t>
            </a:r>
            <a:r>
              <a:rPr lang="zh-CN" altLang="en-US" dirty="0"/>
              <a:t>专业名称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192585" y="1446245"/>
            <a:ext cx="5304089" cy="1128403"/>
          </a:xfrm>
        </p:spPr>
        <p:txBody>
          <a:bodyPr anchor="ctr">
            <a:normAutofit/>
          </a:bodyPr>
          <a:lstStyle>
            <a:lvl1pPr algn="r">
              <a:defRPr sz="3600">
                <a:solidFill>
                  <a:sysClr val="windowText" lastClr="000000"/>
                </a:solidFill>
              </a:defRPr>
            </a:lvl1pPr>
          </a:lstStyle>
          <a:p>
            <a:r>
              <a:rPr lang="zh-CN" altLang="en-US" dirty="0"/>
              <a:t>毕业论文答辩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1" y="0"/>
            <a:ext cx="5471859" cy="6858001"/>
            <a:chOff x="1" y="0"/>
            <a:chExt cx="5471859" cy="6858001"/>
          </a:xfrm>
        </p:grpSpPr>
        <p:sp>
          <p:nvSpPr>
            <p:cNvPr id="17" name="Freeform 7"/>
            <p:cNvSpPr/>
            <p:nvPr userDrawn="1"/>
          </p:nvSpPr>
          <p:spPr bwMode="auto">
            <a:xfrm>
              <a:off x="161926" y="0"/>
              <a:ext cx="5309934" cy="6858000"/>
            </a:xfrm>
            <a:prstGeom prst="parallelogram">
              <a:avLst>
                <a:gd name="adj" fmla="val 31121"/>
              </a:avLst>
            </a:prstGeom>
            <a:solidFill>
              <a:schemeClr val="accent1">
                <a:lumMod val="75000"/>
                <a:alpha val="1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1" y="1"/>
              <a:ext cx="5010508" cy="6858000"/>
            </a:xfrm>
            <a:custGeom>
              <a:avLst/>
              <a:gdLst>
                <a:gd name="T0" fmla="*/ 2447 w 3418"/>
                <a:gd name="T1" fmla="*/ 4300 h 4300"/>
                <a:gd name="T2" fmla="*/ 0 w 3418"/>
                <a:gd name="T3" fmla="*/ 4300 h 4300"/>
                <a:gd name="T4" fmla="*/ 0 w 3418"/>
                <a:gd name="T5" fmla="*/ 0 h 4300"/>
                <a:gd name="T6" fmla="*/ 3418 w 3418"/>
                <a:gd name="T7" fmla="*/ 0 h 4300"/>
                <a:gd name="T8" fmla="*/ 2447 w 3418"/>
                <a:gd name="T9" fmla="*/ 4300 h 4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8" h="4300">
                  <a:moveTo>
                    <a:pt x="2447" y="4300"/>
                  </a:moveTo>
                  <a:lnTo>
                    <a:pt x="0" y="4300"/>
                  </a:lnTo>
                  <a:lnTo>
                    <a:pt x="0" y="0"/>
                  </a:lnTo>
                  <a:lnTo>
                    <a:pt x="3418" y="0"/>
                  </a:lnTo>
                  <a:lnTo>
                    <a:pt x="2447" y="430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29" name="组合 328"/>
          <p:cNvGrpSpPr/>
          <p:nvPr/>
        </p:nvGrpSpPr>
        <p:grpSpPr>
          <a:xfrm>
            <a:off x="590299" y="1176746"/>
            <a:ext cx="5021431" cy="4536258"/>
            <a:chOff x="423090" y="994900"/>
            <a:chExt cx="5333987" cy="4818615"/>
          </a:xfrm>
        </p:grpSpPr>
        <p:pic>
          <p:nvPicPr>
            <p:cNvPr id="327" name="图片 32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09401" y="994900"/>
              <a:ext cx="4634944" cy="4628714"/>
            </a:xfrm>
            <a:prstGeom prst="rect">
              <a:avLst/>
            </a:prstGeom>
          </p:spPr>
        </p:pic>
        <p:pic>
          <p:nvPicPr>
            <p:cNvPr id="328" name="图片 3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090" y="2857547"/>
              <a:ext cx="5333987" cy="2955968"/>
            </a:xfrm>
            <a:prstGeom prst="rect">
              <a:avLst/>
            </a:prstGeom>
          </p:spPr>
        </p:pic>
      </p:grp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192838" y="4176346"/>
            <a:ext cx="5303837" cy="271829"/>
          </a:xfrm>
        </p:spPr>
        <p:txBody>
          <a:bodyPr anchor="ctr">
            <a:normAutofit/>
          </a:bodyPr>
          <a:lstStyle>
            <a:lvl1pPr marL="0" indent="0" algn="r">
              <a:buNone/>
              <a:defRPr sz="105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答辩人</a:t>
            </a:r>
            <a:endParaRPr lang="zh-CN" altLang="en-US"/>
          </a:p>
        </p:txBody>
      </p:sp>
      <p:sp>
        <p:nvSpPr>
          <p:cNvPr id="22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92838" y="4448176"/>
            <a:ext cx="5303837" cy="271830"/>
          </a:xfrm>
        </p:spPr>
        <p:txBody>
          <a:bodyPr anchor="ctr">
            <a:normAutofit/>
          </a:bodyPr>
          <a:lstStyle>
            <a:lvl1pPr marL="0" indent="0" algn="r">
              <a:buNone/>
              <a:defRPr sz="105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指导老师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识图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636349" y="2624071"/>
            <a:ext cx="7860325" cy="428625"/>
          </a:xfrm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36349" y="3142297"/>
            <a:ext cx="7860325" cy="1095375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>
            <a:off x="760822" y="1885950"/>
            <a:ext cx="2727446" cy="2463919"/>
            <a:chOff x="423090" y="994900"/>
            <a:chExt cx="5333987" cy="4818615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9400" y="994900"/>
              <a:ext cx="4634944" cy="4628714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090" y="2857547"/>
              <a:ext cx="5333987" cy="2955968"/>
            </a:xfrm>
            <a:prstGeom prst="rect">
              <a:avLst/>
            </a:prstGeom>
          </p:spPr>
        </p:pic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45"/>
          <p:cNvSpPr/>
          <p:nvPr userDrawn="1"/>
        </p:nvSpPr>
        <p:spPr>
          <a:xfrm>
            <a:off x="695324" y="1028700"/>
            <a:ext cx="10825163" cy="876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 rot="5400000">
            <a:off x="3995736" y="-3995735"/>
            <a:ext cx="4200526" cy="12192000"/>
            <a:chOff x="1" y="0"/>
            <a:chExt cx="5471859" cy="6858001"/>
          </a:xfrm>
        </p:grpSpPr>
        <p:sp>
          <p:nvSpPr>
            <p:cNvPr id="11" name="Freeform 7"/>
            <p:cNvSpPr/>
            <p:nvPr userDrawn="1"/>
          </p:nvSpPr>
          <p:spPr bwMode="auto">
            <a:xfrm>
              <a:off x="161926" y="0"/>
              <a:ext cx="5309934" cy="6858000"/>
            </a:xfrm>
            <a:prstGeom prst="parallelogram">
              <a:avLst>
                <a:gd name="adj" fmla="val 31121"/>
              </a:avLst>
            </a:prstGeom>
            <a:solidFill>
              <a:schemeClr val="accent1">
                <a:lumMod val="75000"/>
                <a:alpha val="1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1" y="1"/>
              <a:ext cx="5010508" cy="6858000"/>
            </a:xfrm>
            <a:custGeom>
              <a:avLst/>
              <a:gdLst>
                <a:gd name="T0" fmla="*/ 2447 w 3418"/>
                <a:gd name="T1" fmla="*/ 4300 h 4300"/>
                <a:gd name="T2" fmla="*/ 0 w 3418"/>
                <a:gd name="T3" fmla="*/ 4300 h 4300"/>
                <a:gd name="T4" fmla="*/ 0 w 3418"/>
                <a:gd name="T5" fmla="*/ 0 h 4300"/>
                <a:gd name="T6" fmla="*/ 3418 w 3418"/>
                <a:gd name="T7" fmla="*/ 0 h 4300"/>
                <a:gd name="T8" fmla="*/ 2447 w 3418"/>
                <a:gd name="T9" fmla="*/ 4300 h 4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8" h="4300">
                  <a:moveTo>
                    <a:pt x="2447" y="4300"/>
                  </a:moveTo>
                  <a:lnTo>
                    <a:pt x="0" y="4300"/>
                  </a:lnTo>
                  <a:lnTo>
                    <a:pt x="0" y="0"/>
                  </a:lnTo>
                  <a:lnTo>
                    <a:pt x="3418" y="0"/>
                  </a:lnTo>
                  <a:lnTo>
                    <a:pt x="2447" y="430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925" y="3970671"/>
            <a:ext cx="10850564" cy="945734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9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致谢 感恩</a:t>
            </a:r>
            <a:endParaRPr lang="zh-CN" altLang="en-US" dirty="0"/>
          </a:p>
        </p:txBody>
      </p:sp>
      <p:sp>
        <p:nvSpPr>
          <p:cNvPr id="63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69925" y="5215495"/>
            <a:ext cx="10850564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zh-CN" altLang="en-US"/>
              <a:t>署名</a:t>
            </a:r>
            <a:endParaRPr lang="en-US" altLang="zh-CN" dirty="0"/>
          </a:p>
        </p:txBody>
      </p:sp>
      <p:grpSp>
        <p:nvGrpSpPr>
          <p:cNvPr id="193" name="组合 192"/>
          <p:cNvGrpSpPr/>
          <p:nvPr/>
        </p:nvGrpSpPr>
        <p:grpSpPr>
          <a:xfrm>
            <a:off x="4474285" y="1016000"/>
            <a:ext cx="3204984" cy="2895317"/>
            <a:chOff x="423090" y="994900"/>
            <a:chExt cx="5333987" cy="4818615"/>
          </a:xfrm>
        </p:grpSpPr>
        <p:pic>
          <p:nvPicPr>
            <p:cNvPr id="194" name="图片 19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9400" y="994900"/>
              <a:ext cx="4634944" cy="4628714"/>
            </a:xfrm>
            <a:prstGeom prst="rect">
              <a:avLst/>
            </a:prstGeom>
          </p:spPr>
        </p:pic>
        <p:pic>
          <p:nvPicPr>
            <p:cNvPr id="195" name="图片 19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090" y="2857547"/>
              <a:ext cx="5333987" cy="2955968"/>
            </a:xfrm>
            <a:prstGeom prst="rect">
              <a:avLst/>
            </a:prstGeom>
          </p:spPr>
        </p:pic>
      </p:grpSp>
      <p:sp>
        <p:nvSpPr>
          <p:cNvPr id="13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69925" y="5531129"/>
            <a:ext cx="10850564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fld id="{6F2F4490-F068-4919-AEB0-E87C65EBDA2A}" type="datetime2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5"/>
          <p:cNvSpPr/>
          <p:nvPr/>
        </p:nvSpPr>
        <p:spPr>
          <a:xfrm>
            <a:off x="-600" y="937992"/>
            <a:ext cx="12192000" cy="1063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5" y="1"/>
            <a:ext cx="9399850" cy="9205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6058" y="1125538"/>
            <a:ext cx="10859191" cy="5011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6058" y="6240463"/>
            <a:ext cx="4114800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grpSp>
        <p:nvGrpSpPr>
          <p:cNvPr id="72" name="组合 71"/>
          <p:cNvGrpSpPr/>
          <p:nvPr/>
        </p:nvGrpSpPr>
        <p:grpSpPr>
          <a:xfrm>
            <a:off x="10057075" y="331568"/>
            <a:ext cx="1963737" cy="1057275"/>
            <a:chOff x="5268913" y="2360613"/>
            <a:chExt cx="1963737" cy="1057275"/>
          </a:xfrm>
        </p:grpSpPr>
        <p:sp>
          <p:nvSpPr>
            <p:cNvPr id="39" name="Freeform 32"/>
            <p:cNvSpPr/>
            <p:nvPr/>
          </p:nvSpPr>
          <p:spPr bwMode="auto">
            <a:xfrm>
              <a:off x="7069138" y="3162300"/>
              <a:ext cx="163512" cy="192087"/>
            </a:xfrm>
            <a:custGeom>
              <a:avLst/>
              <a:gdLst>
                <a:gd name="T0" fmla="*/ 83 w 86"/>
                <a:gd name="T1" fmla="*/ 81 h 102"/>
                <a:gd name="T2" fmla="*/ 86 w 86"/>
                <a:gd name="T3" fmla="*/ 79 h 102"/>
                <a:gd name="T4" fmla="*/ 38 w 86"/>
                <a:gd name="T5" fmla="*/ 12 h 102"/>
                <a:gd name="T6" fmla="*/ 13 w 86"/>
                <a:gd name="T7" fmla="*/ 18 h 102"/>
                <a:gd name="T8" fmla="*/ 27 w 86"/>
                <a:gd name="T9" fmla="*/ 102 h 102"/>
                <a:gd name="T10" fmla="*/ 63 w 86"/>
                <a:gd name="T11" fmla="*/ 88 h 102"/>
                <a:gd name="T12" fmla="*/ 65 w 86"/>
                <a:gd name="T13" fmla="*/ 62 h 102"/>
                <a:gd name="T14" fmla="*/ 83 w 86"/>
                <a:gd name="T15" fmla="*/ 8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102">
                  <a:moveTo>
                    <a:pt x="83" y="81"/>
                  </a:moveTo>
                  <a:cubicBezTo>
                    <a:pt x="86" y="79"/>
                    <a:pt x="86" y="79"/>
                    <a:pt x="86" y="79"/>
                  </a:cubicBezTo>
                  <a:cubicBezTo>
                    <a:pt x="76" y="59"/>
                    <a:pt x="56" y="20"/>
                    <a:pt x="38" y="12"/>
                  </a:cubicBezTo>
                  <a:cubicBezTo>
                    <a:pt x="14" y="0"/>
                    <a:pt x="13" y="18"/>
                    <a:pt x="13" y="18"/>
                  </a:cubicBezTo>
                  <a:cubicBezTo>
                    <a:pt x="0" y="54"/>
                    <a:pt x="27" y="102"/>
                    <a:pt x="27" y="102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5" y="62"/>
                    <a:pt x="65" y="62"/>
                    <a:pt x="65" y="62"/>
                  </a:cubicBezTo>
                  <a:lnTo>
                    <a:pt x="83" y="81"/>
                  </a:lnTo>
                  <a:close/>
                </a:path>
              </a:pathLst>
            </a:custGeom>
            <a:solidFill>
              <a:srgbClr val="7F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3"/>
            <p:cNvSpPr/>
            <p:nvPr/>
          </p:nvSpPr>
          <p:spPr bwMode="auto">
            <a:xfrm>
              <a:off x="5764213" y="2560638"/>
              <a:ext cx="1042987" cy="857250"/>
            </a:xfrm>
            <a:custGeom>
              <a:avLst/>
              <a:gdLst>
                <a:gd name="T0" fmla="*/ 551 w 551"/>
                <a:gd name="T1" fmla="*/ 263 h 452"/>
                <a:gd name="T2" fmla="*/ 425 w 551"/>
                <a:gd name="T3" fmla="*/ 0 h 452"/>
                <a:gd name="T4" fmla="*/ 0 w 551"/>
                <a:gd name="T5" fmla="*/ 156 h 452"/>
                <a:gd name="T6" fmla="*/ 74 w 551"/>
                <a:gd name="T7" fmla="*/ 438 h 452"/>
                <a:gd name="T8" fmla="*/ 327 w 551"/>
                <a:gd name="T9" fmla="*/ 390 h 452"/>
                <a:gd name="T10" fmla="*/ 551 w 551"/>
                <a:gd name="T11" fmla="*/ 263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1" h="452">
                  <a:moveTo>
                    <a:pt x="551" y="263"/>
                  </a:moveTo>
                  <a:cubicBezTo>
                    <a:pt x="425" y="0"/>
                    <a:pt x="425" y="0"/>
                    <a:pt x="425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74" y="438"/>
                    <a:pt x="74" y="438"/>
                    <a:pt x="74" y="438"/>
                  </a:cubicBezTo>
                  <a:cubicBezTo>
                    <a:pt x="107" y="452"/>
                    <a:pt x="211" y="433"/>
                    <a:pt x="327" y="390"/>
                  </a:cubicBezTo>
                  <a:cubicBezTo>
                    <a:pt x="444" y="347"/>
                    <a:pt x="535" y="294"/>
                    <a:pt x="551" y="263"/>
                  </a:cubicBezTo>
                </a:path>
              </a:pathLst>
            </a:custGeom>
            <a:solidFill>
              <a:srgbClr val="384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4"/>
            <p:cNvSpPr/>
            <p:nvPr/>
          </p:nvSpPr>
          <p:spPr bwMode="auto">
            <a:xfrm>
              <a:off x="5764213" y="2560638"/>
              <a:ext cx="923925" cy="598487"/>
            </a:xfrm>
            <a:custGeom>
              <a:avLst/>
              <a:gdLst>
                <a:gd name="T0" fmla="*/ 507 w 582"/>
                <a:gd name="T1" fmla="*/ 0 h 377"/>
                <a:gd name="T2" fmla="*/ 507 w 582"/>
                <a:gd name="T3" fmla="*/ 0 h 377"/>
                <a:gd name="T4" fmla="*/ 0 w 582"/>
                <a:gd name="T5" fmla="*/ 187 h 377"/>
                <a:gd name="T6" fmla="*/ 44 w 582"/>
                <a:gd name="T7" fmla="*/ 355 h 377"/>
                <a:gd name="T8" fmla="*/ 358 w 582"/>
                <a:gd name="T9" fmla="*/ 377 h 377"/>
                <a:gd name="T10" fmla="*/ 582 w 582"/>
                <a:gd name="T11" fmla="*/ 157 h 377"/>
                <a:gd name="T12" fmla="*/ 507 w 582"/>
                <a:gd name="T13" fmla="*/ 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2" h="377">
                  <a:moveTo>
                    <a:pt x="507" y="0"/>
                  </a:moveTo>
                  <a:lnTo>
                    <a:pt x="507" y="0"/>
                  </a:lnTo>
                  <a:lnTo>
                    <a:pt x="0" y="187"/>
                  </a:lnTo>
                  <a:lnTo>
                    <a:pt x="44" y="355"/>
                  </a:lnTo>
                  <a:lnTo>
                    <a:pt x="358" y="377"/>
                  </a:lnTo>
                  <a:lnTo>
                    <a:pt x="582" y="157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0C1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5"/>
            <p:cNvSpPr/>
            <p:nvPr/>
          </p:nvSpPr>
          <p:spPr bwMode="auto">
            <a:xfrm>
              <a:off x="5764213" y="2560638"/>
              <a:ext cx="923925" cy="598487"/>
            </a:xfrm>
            <a:custGeom>
              <a:avLst/>
              <a:gdLst>
                <a:gd name="T0" fmla="*/ 507 w 582"/>
                <a:gd name="T1" fmla="*/ 0 h 377"/>
                <a:gd name="T2" fmla="*/ 507 w 582"/>
                <a:gd name="T3" fmla="*/ 0 h 377"/>
                <a:gd name="T4" fmla="*/ 0 w 582"/>
                <a:gd name="T5" fmla="*/ 187 h 377"/>
                <a:gd name="T6" fmla="*/ 44 w 582"/>
                <a:gd name="T7" fmla="*/ 355 h 377"/>
                <a:gd name="T8" fmla="*/ 358 w 582"/>
                <a:gd name="T9" fmla="*/ 377 h 377"/>
                <a:gd name="T10" fmla="*/ 582 w 582"/>
                <a:gd name="T11" fmla="*/ 157 h 377"/>
                <a:gd name="T12" fmla="*/ 507 w 582"/>
                <a:gd name="T13" fmla="*/ 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2" h="377">
                  <a:moveTo>
                    <a:pt x="507" y="0"/>
                  </a:moveTo>
                  <a:lnTo>
                    <a:pt x="507" y="0"/>
                  </a:lnTo>
                  <a:lnTo>
                    <a:pt x="0" y="187"/>
                  </a:lnTo>
                  <a:lnTo>
                    <a:pt x="44" y="355"/>
                  </a:lnTo>
                  <a:lnTo>
                    <a:pt x="358" y="377"/>
                  </a:lnTo>
                  <a:lnTo>
                    <a:pt x="582" y="157"/>
                  </a:lnTo>
                  <a:lnTo>
                    <a:pt x="5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6"/>
            <p:cNvSpPr/>
            <p:nvPr/>
          </p:nvSpPr>
          <p:spPr bwMode="auto">
            <a:xfrm>
              <a:off x="5281613" y="2398713"/>
              <a:ext cx="1782762" cy="730250"/>
            </a:xfrm>
            <a:custGeom>
              <a:avLst/>
              <a:gdLst>
                <a:gd name="T0" fmla="*/ 654 w 1123"/>
                <a:gd name="T1" fmla="*/ 460 h 460"/>
                <a:gd name="T2" fmla="*/ 0 w 1123"/>
                <a:gd name="T3" fmla="*/ 413 h 460"/>
                <a:gd name="T4" fmla="*/ 511 w 1123"/>
                <a:gd name="T5" fmla="*/ 71 h 460"/>
                <a:gd name="T6" fmla="*/ 1123 w 1123"/>
                <a:gd name="T7" fmla="*/ 0 h 460"/>
                <a:gd name="T8" fmla="*/ 654 w 1123"/>
                <a:gd name="T9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3" h="460">
                  <a:moveTo>
                    <a:pt x="654" y="460"/>
                  </a:moveTo>
                  <a:lnTo>
                    <a:pt x="0" y="413"/>
                  </a:lnTo>
                  <a:lnTo>
                    <a:pt x="511" y="71"/>
                  </a:lnTo>
                  <a:lnTo>
                    <a:pt x="1123" y="0"/>
                  </a:lnTo>
                  <a:lnTo>
                    <a:pt x="654" y="460"/>
                  </a:lnTo>
                  <a:close/>
                </a:path>
              </a:pathLst>
            </a:custGeom>
            <a:solidFill>
              <a:srgbClr val="1F2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37"/>
            <p:cNvSpPr/>
            <p:nvPr/>
          </p:nvSpPr>
          <p:spPr bwMode="auto">
            <a:xfrm>
              <a:off x="5268913" y="2360613"/>
              <a:ext cx="1781175" cy="730250"/>
            </a:xfrm>
            <a:custGeom>
              <a:avLst/>
              <a:gdLst>
                <a:gd name="T0" fmla="*/ 654 w 1122"/>
                <a:gd name="T1" fmla="*/ 460 h 460"/>
                <a:gd name="T2" fmla="*/ 0 w 1122"/>
                <a:gd name="T3" fmla="*/ 414 h 460"/>
                <a:gd name="T4" fmla="*/ 511 w 1122"/>
                <a:gd name="T5" fmla="*/ 72 h 460"/>
                <a:gd name="T6" fmla="*/ 1122 w 1122"/>
                <a:gd name="T7" fmla="*/ 0 h 460"/>
                <a:gd name="T8" fmla="*/ 654 w 1122"/>
                <a:gd name="T9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460">
                  <a:moveTo>
                    <a:pt x="654" y="460"/>
                  </a:moveTo>
                  <a:lnTo>
                    <a:pt x="0" y="414"/>
                  </a:lnTo>
                  <a:lnTo>
                    <a:pt x="511" y="72"/>
                  </a:lnTo>
                  <a:lnTo>
                    <a:pt x="1122" y="0"/>
                  </a:lnTo>
                  <a:lnTo>
                    <a:pt x="654" y="460"/>
                  </a:lnTo>
                  <a:close/>
                </a:path>
              </a:pathLst>
            </a:custGeom>
            <a:solidFill>
              <a:srgbClr val="5466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38"/>
            <p:cNvSpPr/>
            <p:nvPr/>
          </p:nvSpPr>
          <p:spPr bwMode="auto">
            <a:xfrm>
              <a:off x="5268913" y="3017838"/>
              <a:ext cx="1050925" cy="111125"/>
            </a:xfrm>
            <a:custGeom>
              <a:avLst/>
              <a:gdLst>
                <a:gd name="T0" fmla="*/ 0 w 662"/>
                <a:gd name="T1" fmla="*/ 0 h 70"/>
                <a:gd name="T2" fmla="*/ 8 w 662"/>
                <a:gd name="T3" fmla="*/ 23 h 70"/>
                <a:gd name="T4" fmla="*/ 662 w 662"/>
                <a:gd name="T5" fmla="*/ 70 h 70"/>
                <a:gd name="T6" fmla="*/ 654 w 662"/>
                <a:gd name="T7" fmla="*/ 46 h 70"/>
                <a:gd name="T8" fmla="*/ 0 w 662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2" h="70">
                  <a:moveTo>
                    <a:pt x="0" y="0"/>
                  </a:moveTo>
                  <a:lnTo>
                    <a:pt x="8" y="23"/>
                  </a:lnTo>
                  <a:lnTo>
                    <a:pt x="662" y="70"/>
                  </a:lnTo>
                  <a:lnTo>
                    <a:pt x="65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2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39"/>
            <p:cNvSpPr/>
            <p:nvPr/>
          </p:nvSpPr>
          <p:spPr bwMode="auto">
            <a:xfrm>
              <a:off x="6307138" y="2360613"/>
              <a:ext cx="757237" cy="768350"/>
            </a:xfrm>
            <a:custGeom>
              <a:avLst/>
              <a:gdLst>
                <a:gd name="T0" fmla="*/ 468 w 477"/>
                <a:gd name="T1" fmla="*/ 0 h 484"/>
                <a:gd name="T2" fmla="*/ 477 w 477"/>
                <a:gd name="T3" fmla="*/ 24 h 484"/>
                <a:gd name="T4" fmla="*/ 8 w 477"/>
                <a:gd name="T5" fmla="*/ 484 h 484"/>
                <a:gd name="T6" fmla="*/ 0 w 477"/>
                <a:gd name="T7" fmla="*/ 460 h 484"/>
                <a:gd name="T8" fmla="*/ 468 w 477"/>
                <a:gd name="T9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7" h="484">
                  <a:moveTo>
                    <a:pt x="468" y="0"/>
                  </a:moveTo>
                  <a:lnTo>
                    <a:pt x="477" y="24"/>
                  </a:lnTo>
                  <a:lnTo>
                    <a:pt x="8" y="484"/>
                  </a:lnTo>
                  <a:lnTo>
                    <a:pt x="0" y="460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384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40"/>
            <p:cNvSpPr/>
            <p:nvPr/>
          </p:nvSpPr>
          <p:spPr bwMode="auto">
            <a:xfrm>
              <a:off x="6088063" y="2692400"/>
              <a:ext cx="177800" cy="87312"/>
            </a:xfrm>
            <a:custGeom>
              <a:avLst/>
              <a:gdLst>
                <a:gd name="T0" fmla="*/ 91 w 94"/>
                <a:gd name="T1" fmla="*/ 7 h 46"/>
                <a:gd name="T2" fmla="*/ 51 w 94"/>
                <a:gd name="T3" fmla="*/ 36 h 46"/>
                <a:gd name="T4" fmla="*/ 3 w 94"/>
                <a:gd name="T5" fmla="*/ 40 h 46"/>
                <a:gd name="T6" fmla="*/ 42 w 94"/>
                <a:gd name="T7" fmla="*/ 11 h 46"/>
                <a:gd name="T8" fmla="*/ 91 w 94"/>
                <a:gd name="T9" fmla="*/ 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46">
                  <a:moveTo>
                    <a:pt x="91" y="7"/>
                  </a:moveTo>
                  <a:cubicBezTo>
                    <a:pt x="94" y="14"/>
                    <a:pt x="76" y="27"/>
                    <a:pt x="51" y="36"/>
                  </a:cubicBezTo>
                  <a:cubicBezTo>
                    <a:pt x="27" y="45"/>
                    <a:pt x="5" y="46"/>
                    <a:pt x="3" y="40"/>
                  </a:cubicBezTo>
                  <a:cubicBezTo>
                    <a:pt x="0" y="33"/>
                    <a:pt x="18" y="20"/>
                    <a:pt x="42" y="11"/>
                  </a:cubicBezTo>
                  <a:cubicBezTo>
                    <a:pt x="67" y="2"/>
                    <a:pt x="89" y="0"/>
                    <a:pt x="91" y="7"/>
                  </a:cubicBezTo>
                  <a:close/>
                </a:path>
              </a:pathLst>
            </a:custGeom>
            <a:solidFill>
              <a:srgbClr val="384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41"/>
            <p:cNvSpPr/>
            <p:nvPr/>
          </p:nvSpPr>
          <p:spPr bwMode="auto">
            <a:xfrm>
              <a:off x="6130925" y="2547938"/>
              <a:ext cx="1003300" cy="657225"/>
            </a:xfrm>
            <a:custGeom>
              <a:avLst/>
              <a:gdLst>
                <a:gd name="T0" fmla="*/ 32 w 530"/>
                <a:gd name="T1" fmla="*/ 111 h 347"/>
                <a:gd name="T2" fmla="*/ 322 w 530"/>
                <a:gd name="T3" fmla="*/ 30 h 347"/>
                <a:gd name="T4" fmla="*/ 361 w 530"/>
                <a:gd name="T5" fmla="*/ 28 h 347"/>
                <a:gd name="T6" fmla="*/ 359 w 530"/>
                <a:gd name="T7" fmla="*/ 20 h 347"/>
                <a:gd name="T8" fmla="*/ 376 w 530"/>
                <a:gd name="T9" fmla="*/ 60 h 347"/>
                <a:gd name="T10" fmla="*/ 496 w 530"/>
                <a:gd name="T11" fmla="*/ 330 h 347"/>
                <a:gd name="T12" fmla="*/ 522 w 530"/>
                <a:gd name="T13" fmla="*/ 320 h 347"/>
                <a:gd name="T14" fmla="*/ 385 w 530"/>
                <a:gd name="T15" fmla="*/ 9 h 347"/>
                <a:gd name="T16" fmla="*/ 370 w 530"/>
                <a:gd name="T17" fmla="*/ 0 h 347"/>
                <a:gd name="T18" fmla="*/ 16 w 530"/>
                <a:gd name="T19" fmla="*/ 88 h 347"/>
                <a:gd name="T20" fmla="*/ 32 w 530"/>
                <a:gd name="T21" fmla="*/ 111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0" h="347">
                  <a:moveTo>
                    <a:pt x="32" y="111"/>
                  </a:moveTo>
                  <a:cubicBezTo>
                    <a:pt x="119" y="59"/>
                    <a:pt x="222" y="38"/>
                    <a:pt x="322" y="30"/>
                  </a:cubicBezTo>
                  <a:cubicBezTo>
                    <a:pt x="333" y="29"/>
                    <a:pt x="350" y="32"/>
                    <a:pt x="361" y="28"/>
                  </a:cubicBezTo>
                  <a:cubicBezTo>
                    <a:pt x="379" y="22"/>
                    <a:pt x="361" y="33"/>
                    <a:pt x="359" y="20"/>
                  </a:cubicBezTo>
                  <a:cubicBezTo>
                    <a:pt x="361" y="33"/>
                    <a:pt x="371" y="48"/>
                    <a:pt x="376" y="60"/>
                  </a:cubicBezTo>
                  <a:cubicBezTo>
                    <a:pt x="416" y="150"/>
                    <a:pt x="456" y="240"/>
                    <a:pt x="496" y="330"/>
                  </a:cubicBezTo>
                  <a:cubicBezTo>
                    <a:pt x="503" y="347"/>
                    <a:pt x="530" y="337"/>
                    <a:pt x="522" y="320"/>
                  </a:cubicBezTo>
                  <a:cubicBezTo>
                    <a:pt x="476" y="217"/>
                    <a:pt x="431" y="113"/>
                    <a:pt x="385" y="9"/>
                  </a:cubicBezTo>
                  <a:cubicBezTo>
                    <a:pt x="382" y="3"/>
                    <a:pt x="377" y="0"/>
                    <a:pt x="370" y="0"/>
                  </a:cubicBezTo>
                  <a:cubicBezTo>
                    <a:pt x="249" y="0"/>
                    <a:pt x="120" y="25"/>
                    <a:pt x="16" y="88"/>
                  </a:cubicBezTo>
                  <a:cubicBezTo>
                    <a:pt x="0" y="97"/>
                    <a:pt x="17" y="120"/>
                    <a:pt x="32" y="111"/>
                  </a:cubicBezTo>
                  <a:close/>
                </a:path>
              </a:pathLst>
            </a:custGeom>
            <a:solidFill>
              <a:srgbClr val="7F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42"/>
            <p:cNvSpPr/>
            <p:nvPr/>
          </p:nvSpPr>
          <p:spPr bwMode="auto">
            <a:xfrm>
              <a:off x="7035800" y="3117850"/>
              <a:ext cx="139700" cy="138112"/>
            </a:xfrm>
            <a:custGeom>
              <a:avLst/>
              <a:gdLst>
                <a:gd name="T0" fmla="*/ 68 w 74"/>
                <a:gd name="T1" fmla="*/ 25 h 73"/>
                <a:gd name="T2" fmla="*/ 48 w 74"/>
                <a:gd name="T3" fmla="*/ 67 h 73"/>
                <a:gd name="T4" fmla="*/ 7 w 74"/>
                <a:gd name="T5" fmla="*/ 48 h 73"/>
                <a:gd name="T6" fmla="*/ 26 w 74"/>
                <a:gd name="T7" fmla="*/ 6 h 73"/>
                <a:gd name="T8" fmla="*/ 68 w 74"/>
                <a:gd name="T9" fmla="*/ 2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73">
                  <a:moveTo>
                    <a:pt x="68" y="25"/>
                  </a:moveTo>
                  <a:cubicBezTo>
                    <a:pt x="74" y="42"/>
                    <a:pt x="65" y="61"/>
                    <a:pt x="48" y="67"/>
                  </a:cubicBezTo>
                  <a:cubicBezTo>
                    <a:pt x="32" y="73"/>
                    <a:pt x="13" y="65"/>
                    <a:pt x="7" y="48"/>
                  </a:cubicBezTo>
                  <a:cubicBezTo>
                    <a:pt x="0" y="31"/>
                    <a:pt x="9" y="12"/>
                    <a:pt x="26" y="6"/>
                  </a:cubicBezTo>
                  <a:cubicBezTo>
                    <a:pt x="43" y="0"/>
                    <a:pt x="62" y="8"/>
                    <a:pt x="68" y="25"/>
                  </a:cubicBezTo>
                  <a:close/>
                </a:path>
              </a:pathLst>
            </a:custGeom>
            <a:solidFill>
              <a:srgbClr val="B5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1" Type="http://schemas.openxmlformats.org/officeDocument/2006/relationships/slideLayout" Target="../slideLayouts/slideLayout4.xml"/><Relationship Id="rId40" Type="http://schemas.openxmlformats.org/officeDocument/2006/relationships/tags" Target="../tags/tag127.xml"/><Relationship Id="rId4" Type="http://schemas.openxmlformats.org/officeDocument/2006/relationships/tags" Target="../tags/tag91.xml"/><Relationship Id="rId39" Type="http://schemas.openxmlformats.org/officeDocument/2006/relationships/tags" Target="../tags/tag126.xml"/><Relationship Id="rId38" Type="http://schemas.openxmlformats.org/officeDocument/2006/relationships/tags" Target="../tags/tag125.xml"/><Relationship Id="rId37" Type="http://schemas.openxmlformats.org/officeDocument/2006/relationships/tags" Target="../tags/tag124.xml"/><Relationship Id="rId36" Type="http://schemas.openxmlformats.org/officeDocument/2006/relationships/tags" Target="../tags/tag123.xml"/><Relationship Id="rId35" Type="http://schemas.openxmlformats.org/officeDocument/2006/relationships/tags" Target="../tags/tag122.xml"/><Relationship Id="rId34" Type="http://schemas.openxmlformats.org/officeDocument/2006/relationships/tags" Target="../tags/tag121.xml"/><Relationship Id="rId33" Type="http://schemas.openxmlformats.org/officeDocument/2006/relationships/tags" Target="../tags/tag120.xml"/><Relationship Id="rId32" Type="http://schemas.openxmlformats.org/officeDocument/2006/relationships/tags" Target="../tags/tag119.xml"/><Relationship Id="rId31" Type="http://schemas.openxmlformats.org/officeDocument/2006/relationships/tags" Target="../tags/tag118.xml"/><Relationship Id="rId30" Type="http://schemas.openxmlformats.org/officeDocument/2006/relationships/tags" Target="../tags/tag117.xml"/><Relationship Id="rId3" Type="http://schemas.openxmlformats.org/officeDocument/2006/relationships/tags" Target="../tags/tag90.xml"/><Relationship Id="rId29" Type="http://schemas.openxmlformats.org/officeDocument/2006/relationships/tags" Target="../tags/tag116.xml"/><Relationship Id="rId28" Type="http://schemas.openxmlformats.org/officeDocument/2006/relationships/tags" Target="../tags/tag115.xml"/><Relationship Id="rId27" Type="http://schemas.openxmlformats.org/officeDocument/2006/relationships/tags" Target="../tags/tag114.xml"/><Relationship Id="rId26" Type="http://schemas.openxmlformats.org/officeDocument/2006/relationships/tags" Target="../tags/tag113.xml"/><Relationship Id="rId25" Type="http://schemas.openxmlformats.org/officeDocument/2006/relationships/tags" Target="../tags/tag112.xml"/><Relationship Id="rId24" Type="http://schemas.openxmlformats.org/officeDocument/2006/relationships/tags" Target="../tags/tag111.xml"/><Relationship Id="rId23" Type="http://schemas.openxmlformats.org/officeDocument/2006/relationships/tags" Target="../tags/tag110.xml"/><Relationship Id="rId22" Type="http://schemas.openxmlformats.org/officeDocument/2006/relationships/tags" Target="../tags/tag109.xml"/><Relationship Id="rId21" Type="http://schemas.openxmlformats.org/officeDocument/2006/relationships/tags" Target="../tags/tag108.xml"/><Relationship Id="rId20" Type="http://schemas.openxmlformats.org/officeDocument/2006/relationships/tags" Target="../tags/tag107.xml"/><Relationship Id="rId2" Type="http://schemas.openxmlformats.org/officeDocument/2006/relationships/image" Target="../media/image14.png"/><Relationship Id="rId19" Type="http://schemas.openxmlformats.org/officeDocument/2006/relationships/tags" Target="../tags/tag106.xml"/><Relationship Id="rId18" Type="http://schemas.openxmlformats.org/officeDocument/2006/relationships/tags" Target="../tags/tag105.xml"/><Relationship Id="rId17" Type="http://schemas.openxmlformats.org/officeDocument/2006/relationships/tags" Target="../tags/tag104.xml"/><Relationship Id="rId16" Type="http://schemas.openxmlformats.org/officeDocument/2006/relationships/tags" Target="../tags/tag103.xml"/><Relationship Id="rId15" Type="http://schemas.openxmlformats.org/officeDocument/2006/relationships/tags" Target="../tags/tag102.xml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tags" Target="../tags/tag8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image" Target="../media/image14.png"/><Relationship Id="rId5" Type="http://schemas.openxmlformats.org/officeDocument/2006/relationships/tags" Target="../tags/tag129.xml"/><Relationship Id="rId4" Type="http://schemas.openxmlformats.org/officeDocument/2006/relationships/image" Target="../media/image19.jpeg"/><Relationship Id="rId3" Type="http://schemas.openxmlformats.org/officeDocument/2006/relationships/image" Target="../media/image18.jpeg"/><Relationship Id="rId2" Type="http://schemas.openxmlformats.org/officeDocument/2006/relationships/tags" Target="../tags/tag128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image" Target="../media/image14.png"/><Relationship Id="rId2" Type="http://schemas.openxmlformats.org/officeDocument/2006/relationships/tags" Target="../tags/tag132.xml"/><Relationship Id="rId15" Type="http://schemas.openxmlformats.org/officeDocument/2006/relationships/slideLayout" Target="../slideLayouts/slideLayout4.xml"/><Relationship Id="rId14" Type="http://schemas.openxmlformats.org/officeDocument/2006/relationships/tags" Target="../tags/tag143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image" Target="../media/image14.png"/><Relationship Id="rId3" Type="http://schemas.openxmlformats.org/officeDocument/2006/relationships/tags" Target="../tags/tag145.xml"/><Relationship Id="rId2" Type="http://schemas.openxmlformats.org/officeDocument/2006/relationships/image" Target="../media/image20.png"/><Relationship Id="rId11" Type="http://schemas.openxmlformats.org/officeDocument/2006/relationships/slideLayout" Target="../slideLayouts/slideLayout4.xml"/><Relationship Id="rId10" Type="http://schemas.openxmlformats.org/officeDocument/2006/relationships/tags" Target="../tags/tag151.xml"/><Relationship Id="rId1" Type="http://schemas.openxmlformats.org/officeDocument/2006/relationships/tags" Target="../tags/tag144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3.xml"/><Relationship Id="rId2" Type="http://schemas.openxmlformats.org/officeDocument/2006/relationships/image" Target="../media/image14.png"/><Relationship Id="rId1" Type="http://schemas.openxmlformats.org/officeDocument/2006/relationships/tags" Target="../tags/tag15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image" Target="../media/image14.png"/><Relationship Id="rId4" Type="http://schemas.openxmlformats.org/officeDocument/2006/relationships/tags" Target="../tags/tag154.xml"/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tags" Target="../tags/tag159.xml"/><Relationship Id="rId2" Type="http://schemas.openxmlformats.org/officeDocument/2006/relationships/image" Target="../media/image14.png"/><Relationship Id="rId12" Type="http://schemas.openxmlformats.org/officeDocument/2006/relationships/slideLayout" Target="../slideLayouts/slideLayout4.xml"/><Relationship Id="rId11" Type="http://schemas.openxmlformats.org/officeDocument/2006/relationships/tags" Target="../tags/tag167.xml"/><Relationship Id="rId10" Type="http://schemas.openxmlformats.org/officeDocument/2006/relationships/tags" Target="../tags/tag166.xml"/><Relationship Id="rId1" Type="http://schemas.openxmlformats.org/officeDocument/2006/relationships/tags" Target="../tags/tag158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tags" Target="../tags/tag171.xml"/><Relationship Id="rId4" Type="http://schemas.openxmlformats.org/officeDocument/2006/relationships/tags" Target="../tags/tag170.xml"/><Relationship Id="rId3" Type="http://schemas.openxmlformats.org/officeDocument/2006/relationships/tags" Target="../tags/tag169.xml"/><Relationship Id="rId2" Type="http://schemas.openxmlformats.org/officeDocument/2006/relationships/image" Target="../media/image14.png"/><Relationship Id="rId1" Type="http://schemas.openxmlformats.org/officeDocument/2006/relationships/tags" Target="../tags/tag168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3.xml"/><Relationship Id="rId2" Type="http://schemas.openxmlformats.org/officeDocument/2006/relationships/image" Target="../media/image14.png"/><Relationship Id="rId1" Type="http://schemas.openxmlformats.org/officeDocument/2006/relationships/tags" Target="../tags/tag17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4.png"/><Relationship Id="rId3" Type="http://schemas.openxmlformats.org/officeDocument/2006/relationships/tags" Target="../tags/tag175.xml"/><Relationship Id="rId2" Type="http://schemas.openxmlformats.org/officeDocument/2006/relationships/image" Target="../media/image14.png"/><Relationship Id="rId1" Type="http://schemas.openxmlformats.org/officeDocument/2006/relationships/tags" Target="../tags/tag17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tags" Target="../tags/tag181.xml"/><Relationship Id="rId7" Type="http://schemas.openxmlformats.org/officeDocument/2006/relationships/tags" Target="../tags/tag180.xml"/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4" Type="http://schemas.openxmlformats.org/officeDocument/2006/relationships/image" Target="../media/image14.png"/><Relationship Id="rId3" Type="http://schemas.openxmlformats.org/officeDocument/2006/relationships/tags" Target="../tags/tag177.xml"/><Relationship Id="rId2" Type="http://schemas.openxmlformats.org/officeDocument/2006/relationships/image" Target="../media/image20.png"/><Relationship Id="rId1" Type="http://schemas.openxmlformats.org/officeDocument/2006/relationships/tags" Target="../tags/tag176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3.xml"/><Relationship Id="rId2" Type="http://schemas.openxmlformats.org/officeDocument/2006/relationships/image" Target="../media/image14.png"/><Relationship Id="rId1" Type="http://schemas.openxmlformats.org/officeDocument/2006/relationships/tags" Target="../tags/tag182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5.png"/><Relationship Id="rId3" Type="http://schemas.openxmlformats.org/officeDocument/2006/relationships/tags" Target="../tags/tag185.xml"/><Relationship Id="rId2" Type="http://schemas.openxmlformats.org/officeDocument/2006/relationships/image" Target="../media/image14.png"/><Relationship Id="rId1" Type="http://schemas.openxmlformats.org/officeDocument/2006/relationships/tags" Target="../tags/tag184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image" Target="../media/image14.png"/><Relationship Id="rId3" Type="http://schemas.openxmlformats.org/officeDocument/2006/relationships/tags" Target="../tags/tag187.xml"/><Relationship Id="rId2" Type="http://schemas.openxmlformats.org/officeDocument/2006/relationships/image" Target="../media/image20.png"/><Relationship Id="rId1" Type="http://schemas.openxmlformats.org/officeDocument/2006/relationships/tags" Target="../tags/tag18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image" Target="../media/image14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3" Type="http://schemas.openxmlformats.org/officeDocument/2006/relationships/slideLayout" Target="../slideLayouts/slideLayout4.xml"/><Relationship Id="rId22" Type="http://schemas.openxmlformats.org/officeDocument/2006/relationships/tags" Target="../tags/tag23.xml"/><Relationship Id="rId21" Type="http://schemas.openxmlformats.org/officeDocument/2006/relationships/tags" Target="../tags/tag22.xml"/><Relationship Id="rId20" Type="http://schemas.openxmlformats.org/officeDocument/2006/relationships/tags" Target="../tags/tag21.xml"/><Relationship Id="rId2" Type="http://schemas.openxmlformats.org/officeDocument/2006/relationships/tags" Target="../tags/tag3.xml"/><Relationship Id="rId19" Type="http://schemas.openxmlformats.org/officeDocument/2006/relationships/tags" Target="../tags/tag20.xml"/><Relationship Id="rId18" Type="http://schemas.openxmlformats.org/officeDocument/2006/relationships/tags" Target="../tags/tag19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tags" Target="../tags/tag15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0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5" Type="http://schemas.openxmlformats.org/officeDocument/2006/relationships/slideLayout" Target="../slideLayouts/slideLayout4.xml"/><Relationship Id="rId54" Type="http://schemas.openxmlformats.org/officeDocument/2006/relationships/tags" Target="../tags/tag86.xml"/><Relationship Id="rId53" Type="http://schemas.openxmlformats.org/officeDocument/2006/relationships/tags" Target="../tags/tag85.xml"/><Relationship Id="rId52" Type="http://schemas.openxmlformats.org/officeDocument/2006/relationships/tags" Target="../tags/tag84.xml"/><Relationship Id="rId51" Type="http://schemas.openxmlformats.org/officeDocument/2006/relationships/tags" Target="../tags/tag83.xml"/><Relationship Id="rId50" Type="http://schemas.openxmlformats.org/officeDocument/2006/relationships/tags" Target="../tags/tag82.xml"/><Relationship Id="rId5" Type="http://schemas.openxmlformats.org/officeDocument/2006/relationships/tags" Target="../tags/tag37.xml"/><Relationship Id="rId49" Type="http://schemas.openxmlformats.org/officeDocument/2006/relationships/tags" Target="../tags/tag81.xml"/><Relationship Id="rId48" Type="http://schemas.openxmlformats.org/officeDocument/2006/relationships/tags" Target="../tags/tag80.xml"/><Relationship Id="rId47" Type="http://schemas.openxmlformats.org/officeDocument/2006/relationships/tags" Target="../tags/tag79.xml"/><Relationship Id="rId46" Type="http://schemas.openxmlformats.org/officeDocument/2006/relationships/tags" Target="../tags/tag78.xml"/><Relationship Id="rId45" Type="http://schemas.openxmlformats.org/officeDocument/2006/relationships/tags" Target="../tags/tag77.xml"/><Relationship Id="rId44" Type="http://schemas.openxmlformats.org/officeDocument/2006/relationships/tags" Target="../tags/tag76.xml"/><Relationship Id="rId43" Type="http://schemas.openxmlformats.org/officeDocument/2006/relationships/tags" Target="../tags/tag75.xml"/><Relationship Id="rId42" Type="http://schemas.openxmlformats.org/officeDocument/2006/relationships/tags" Target="../tags/tag74.xml"/><Relationship Id="rId41" Type="http://schemas.openxmlformats.org/officeDocument/2006/relationships/tags" Target="../tags/tag73.xml"/><Relationship Id="rId40" Type="http://schemas.openxmlformats.org/officeDocument/2006/relationships/tags" Target="../tags/tag72.xml"/><Relationship Id="rId4" Type="http://schemas.openxmlformats.org/officeDocument/2006/relationships/tags" Target="../tags/tag36.xml"/><Relationship Id="rId39" Type="http://schemas.openxmlformats.org/officeDocument/2006/relationships/tags" Target="../tags/tag71.xml"/><Relationship Id="rId38" Type="http://schemas.openxmlformats.org/officeDocument/2006/relationships/tags" Target="../tags/tag70.xml"/><Relationship Id="rId37" Type="http://schemas.openxmlformats.org/officeDocument/2006/relationships/tags" Target="../tags/tag69.xml"/><Relationship Id="rId36" Type="http://schemas.openxmlformats.org/officeDocument/2006/relationships/tags" Target="../tags/tag68.xml"/><Relationship Id="rId35" Type="http://schemas.openxmlformats.org/officeDocument/2006/relationships/tags" Target="../tags/tag67.xml"/><Relationship Id="rId34" Type="http://schemas.openxmlformats.org/officeDocument/2006/relationships/tags" Target="../tags/tag66.xml"/><Relationship Id="rId33" Type="http://schemas.openxmlformats.org/officeDocument/2006/relationships/tags" Target="../tags/tag65.xml"/><Relationship Id="rId32" Type="http://schemas.openxmlformats.org/officeDocument/2006/relationships/tags" Target="../tags/tag64.xml"/><Relationship Id="rId31" Type="http://schemas.openxmlformats.org/officeDocument/2006/relationships/tags" Target="../tags/tag63.xml"/><Relationship Id="rId30" Type="http://schemas.openxmlformats.org/officeDocument/2006/relationships/tags" Target="../tags/tag62.xml"/><Relationship Id="rId3" Type="http://schemas.openxmlformats.org/officeDocument/2006/relationships/tags" Target="../tags/tag35.xml"/><Relationship Id="rId29" Type="http://schemas.openxmlformats.org/officeDocument/2006/relationships/tags" Target="../tags/tag61.xml"/><Relationship Id="rId28" Type="http://schemas.openxmlformats.org/officeDocument/2006/relationships/tags" Target="../tags/tag60.xml"/><Relationship Id="rId27" Type="http://schemas.openxmlformats.org/officeDocument/2006/relationships/tags" Target="../tags/tag59.xml"/><Relationship Id="rId26" Type="http://schemas.openxmlformats.org/officeDocument/2006/relationships/tags" Target="../tags/tag58.xml"/><Relationship Id="rId25" Type="http://schemas.openxmlformats.org/officeDocument/2006/relationships/tags" Target="../tags/tag57.xml"/><Relationship Id="rId24" Type="http://schemas.openxmlformats.org/officeDocument/2006/relationships/tags" Target="../tags/tag56.xml"/><Relationship Id="rId23" Type="http://schemas.openxmlformats.org/officeDocument/2006/relationships/tags" Target="../tags/tag55.xml"/><Relationship Id="rId22" Type="http://schemas.openxmlformats.org/officeDocument/2006/relationships/tags" Target="../tags/tag54.xml"/><Relationship Id="rId21" Type="http://schemas.openxmlformats.org/officeDocument/2006/relationships/tags" Target="../tags/tag53.xml"/><Relationship Id="rId20" Type="http://schemas.openxmlformats.org/officeDocument/2006/relationships/tags" Target="../tags/tag52.xml"/><Relationship Id="rId2" Type="http://schemas.openxmlformats.org/officeDocument/2006/relationships/tags" Target="../tags/tag34.xml"/><Relationship Id="rId19" Type="http://schemas.openxmlformats.org/officeDocument/2006/relationships/tags" Target="../tags/tag51.xml"/><Relationship Id="rId18" Type="http://schemas.openxmlformats.org/officeDocument/2006/relationships/tags" Target="../tags/tag50.xml"/><Relationship Id="rId17" Type="http://schemas.openxmlformats.org/officeDocument/2006/relationships/tags" Target="../tags/tag49.xml"/><Relationship Id="rId16" Type="http://schemas.openxmlformats.org/officeDocument/2006/relationships/tags" Target="../tags/tag48.xml"/><Relationship Id="rId15" Type="http://schemas.openxmlformats.org/officeDocument/2006/relationships/tags" Target="../tags/tag47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8.xml"/><Relationship Id="rId2" Type="http://schemas.openxmlformats.org/officeDocument/2006/relationships/image" Target="../media/image14.png"/><Relationship Id="rId1" Type="http://schemas.openxmlformats.org/officeDocument/2006/relationships/tags" Target="../tags/tag8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ctrTitle"/>
          </p:nvPr>
        </p:nvSpPr>
        <p:spPr>
          <a:xfrm>
            <a:off x="4429760" y="2865120"/>
            <a:ext cx="7309485" cy="1128395"/>
          </a:xfrm>
        </p:spPr>
        <p:txBody>
          <a:bodyPr>
            <a:noAutofit/>
          </a:bodyPr>
          <a:lstStyle/>
          <a:p>
            <a:r>
              <a:rPr lang="zh-CN" altLang="en-US" sz="6600" dirty="0" err="1">
                <a:latin typeface="华文楷体" panose="02010600040101010101" charset="-122"/>
                <a:ea typeface="华文楷体" panose="02010600040101010101" charset="-122"/>
              </a:rPr>
              <a:t>进制与进制转换</a:t>
            </a:r>
            <a:endParaRPr lang="zh-CN" altLang="en-US" sz="6600" dirty="0" err="1"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2" name="Picture 1" descr="app_ic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4" name="Text Box 3"/>
            <p:cNvSpPr txBox="1"/>
            <p:nvPr/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非十进制数转换为十进制</a:t>
            </a:r>
            <a:r>
              <a:rPr lang="zh-CN" altLang="en-US" dirty="0">
                <a:sym typeface="+mn-ea"/>
              </a:rPr>
              <a:t>数</a:t>
            </a:r>
            <a:endParaRPr lang="zh-CN" altLang="en-US" dirty="0">
              <a:sym typeface="+mn-ea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24" name="Picture 23" descr="app_icon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25" name="Text Box 24"/>
            <p:cNvSpPr txBox="1"/>
            <p:nvPr>
              <p:custDataLst>
                <p:tags r:id="rId3"/>
              </p:custDataLst>
            </p:nvPr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669290" y="1452880"/>
            <a:ext cx="10859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规则：将非十进制数按位权展开，求出各位数值之和，就可以得到对应的十进制</a:t>
            </a:r>
            <a:r>
              <a:rPr lang="zh-CN" altLang="en-US"/>
              <a:t>数</a:t>
            </a:r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678180" y="3482340"/>
            <a:ext cx="1556385" cy="435610"/>
            <a:chOff x="1068" y="3124"/>
            <a:chExt cx="2451" cy="686"/>
          </a:xfrm>
        </p:grpSpPr>
        <p:sp>
          <p:nvSpPr>
            <p:cNvPr id="4" name="Text Box 3"/>
            <p:cNvSpPr txBox="1"/>
            <p:nvPr/>
          </p:nvSpPr>
          <p:spPr>
            <a:xfrm>
              <a:off x="1068" y="3124"/>
              <a:ext cx="190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(1011.01)</a:t>
              </a:r>
              <a:endParaRPr lang="en-US" altLang="zh-CN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2589" y="3488"/>
              <a:ext cx="435" cy="32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2955" y="3166"/>
              <a:ext cx="5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=</a:t>
              </a:r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120900" y="3484245"/>
            <a:ext cx="912495" cy="393065"/>
            <a:chOff x="4229" y="3278"/>
            <a:chExt cx="1437" cy="619"/>
          </a:xfrm>
        </p:grpSpPr>
        <p:sp>
          <p:nvSpPr>
            <p:cNvPr id="8" name="Text Box 7"/>
            <p:cNvSpPr txBox="1"/>
            <p:nvPr/>
          </p:nvSpPr>
          <p:spPr>
            <a:xfrm>
              <a:off x="4229" y="3317"/>
              <a:ext cx="5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1</a:t>
              </a:r>
              <a:endParaRPr lang="en-US"/>
            </a:p>
          </p:txBody>
        </p:sp>
        <p:sp>
          <p:nvSpPr>
            <p:cNvPr id="9" name="Text Box 8"/>
            <p:cNvSpPr txBox="1"/>
            <p:nvPr>
              <p:custDataLst>
                <p:tags r:id="rId4"/>
              </p:custDataLst>
            </p:nvPr>
          </p:nvSpPr>
          <p:spPr>
            <a:xfrm>
              <a:off x="4637" y="3293"/>
              <a:ext cx="5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x</a:t>
              </a:r>
              <a:endParaRPr lang="en-US"/>
            </a:p>
          </p:txBody>
        </p:sp>
        <p:sp>
          <p:nvSpPr>
            <p:cNvPr id="10" name="Text Box 9"/>
            <p:cNvSpPr txBox="1"/>
            <p:nvPr>
              <p:custDataLst>
                <p:tags r:id="rId5"/>
              </p:custDataLst>
            </p:nvPr>
          </p:nvSpPr>
          <p:spPr>
            <a:xfrm>
              <a:off x="4981" y="3317"/>
              <a:ext cx="5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2</a:t>
              </a:r>
              <a:endParaRPr lang="en-US"/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5232" y="3278"/>
              <a:ext cx="43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3</a:t>
              </a:r>
              <a:endParaRPr lang="en-US" sz="800"/>
            </a:p>
          </p:txBody>
        </p:sp>
      </p:grpSp>
      <p:sp>
        <p:nvSpPr>
          <p:cNvPr id="13" name="Text Box 12"/>
          <p:cNvSpPr txBox="1"/>
          <p:nvPr/>
        </p:nvSpPr>
        <p:spPr>
          <a:xfrm>
            <a:off x="2903220" y="3509010"/>
            <a:ext cx="358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+</a:t>
            </a:r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131820" y="3489325"/>
            <a:ext cx="913130" cy="393065"/>
            <a:chOff x="4229" y="3278"/>
            <a:chExt cx="1438" cy="619"/>
          </a:xfrm>
        </p:grpSpPr>
        <p:sp>
          <p:nvSpPr>
            <p:cNvPr id="15" name="Text Box 14"/>
            <p:cNvSpPr txBox="1"/>
            <p:nvPr>
              <p:custDataLst>
                <p:tags r:id="rId6"/>
              </p:custDataLst>
            </p:nvPr>
          </p:nvSpPr>
          <p:spPr>
            <a:xfrm>
              <a:off x="4229" y="3317"/>
              <a:ext cx="5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0</a:t>
              </a:r>
              <a:endParaRPr lang="en-US"/>
            </a:p>
          </p:txBody>
        </p:sp>
        <p:sp>
          <p:nvSpPr>
            <p:cNvPr id="16" name="Text Box 15"/>
            <p:cNvSpPr txBox="1"/>
            <p:nvPr>
              <p:custDataLst>
                <p:tags r:id="rId7"/>
              </p:custDataLst>
            </p:nvPr>
          </p:nvSpPr>
          <p:spPr>
            <a:xfrm>
              <a:off x="4637" y="3293"/>
              <a:ext cx="5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x</a:t>
              </a:r>
              <a:endParaRPr lang="en-US"/>
            </a:p>
          </p:txBody>
        </p:sp>
        <p:sp>
          <p:nvSpPr>
            <p:cNvPr id="17" name="Text Box 16"/>
            <p:cNvSpPr txBox="1"/>
            <p:nvPr>
              <p:custDataLst>
                <p:tags r:id="rId8"/>
              </p:custDataLst>
            </p:nvPr>
          </p:nvSpPr>
          <p:spPr>
            <a:xfrm>
              <a:off x="4981" y="3317"/>
              <a:ext cx="5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2</a:t>
              </a:r>
              <a:endParaRPr lang="en-US"/>
            </a:p>
          </p:txBody>
        </p:sp>
        <p:sp>
          <p:nvSpPr>
            <p:cNvPr id="18" name="Text Box 17"/>
            <p:cNvSpPr txBox="1"/>
            <p:nvPr>
              <p:custDataLst>
                <p:tags r:id="rId9"/>
              </p:custDataLst>
            </p:nvPr>
          </p:nvSpPr>
          <p:spPr>
            <a:xfrm>
              <a:off x="5232" y="3278"/>
              <a:ext cx="43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</p:grpSp>
      <p:sp>
        <p:nvSpPr>
          <p:cNvPr id="19" name="Text Box 18"/>
          <p:cNvSpPr txBox="1"/>
          <p:nvPr/>
        </p:nvSpPr>
        <p:spPr>
          <a:xfrm>
            <a:off x="3893820" y="3514090"/>
            <a:ext cx="358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+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132580" y="3484245"/>
            <a:ext cx="913130" cy="393065"/>
            <a:chOff x="4229" y="3278"/>
            <a:chExt cx="1438" cy="619"/>
          </a:xfrm>
        </p:grpSpPr>
        <p:sp>
          <p:nvSpPr>
            <p:cNvPr id="22" name="Text Box 21"/>
            <p:cNvSpPr txBox="1"/>
            <p:nvPr>
              <p:custDataLst>
                <p:tags r:id="rId10"/>
              </p:custDataLst>
            </p:nvPr>
          </p:nvSpPr>
          <p:spPr>
            <a:xfrm>
              <a:off x="4229" y="3317"/>
              <a:ext cx="5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1</a:t>
              </a:r>
              <a:endParaRPr lang="en-US"/>
            </a:p>
          </p:txBody>
        </p:sp>
        <p:sp>
          <p:nvSpPr>
            <p:cNvPr id="26" name="Text Box 25"/>
            <p:cNvSpPr txBox="1"/>
            <p:nvPr>
              <p:custDataLst>
                <p:tags r:id="rId11"/>
              </p:custDataLst>
            </p:nvPr>
          </p:nvSpPr>
          <p:spPr>
            <a:xfrm>
              <a:off x="4637" y="3293"/>
              <a:ext cx="5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x</a:t>
              </a:r>
              <a:endParaRPr lang="en-US"/>
            </a:p>
          </p:txBody>
        </p:sp>
        <p:sp>
          <p:nvSpPr>
            <p:cNvPr id="27" name="Text Box 26"/>
            <p:cNvSpPr txBox="1"/>
            <p:nvPr>
              <p:custDataLst>
                <p:tags r:id="rId12"/>
              </p:custDataLst>
            </p:nvPr>
          </p:nvSpPr>
          <p:spPr>
            <a:xfrm>
              <a:off x="4981" y="3317"/>
              <a:ext cx="5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2</a:t>
              </a:r>
              <a:endParaRPr lang="en-US"/>
            </a:p>
          </p:txBody>
        </p:sp>
        <p:sp>
          <p:nvSpPr>
            <p:cNvPr id="28" name="Text Box 27"/>
            <p:cNvSpPr txBox="1"/>
            <p:nvPr>
              <p:custDataLst>
                <p:tags r:id="rId13"/>
              </p:custDataLst>
            </p:nvPr>
          </p:nvSpPr>
          <p:spPr>
            <a:xfrm>
              <a:off x="5232" y="3278"/>
              <a:ext cx="43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1</a:t>
              </a:r>
              <a:endParaRPr lang="en-US" sz="80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04460" y="3489325"/>
            <a:ext cx="913130" cy="393065"/>
            <a:chOff x="4229" y="3278"/>
            <a:chExt cx="1438" cy="619"/>
          </a:xfrm>
        </p:grpSpPr>
        <p:sp>
          <p:nvSpPr>
            <p:cNvPr id="30" name="Text Box 29"/>
            <p:cNvSpPr txBox="1"/>
            <p:nvPr>
              <p:custDataLst>
                <p:tags r:id="rId14"/>
              </p:custDataLst>
            </p:nvPr>
          </p:nvSpPr>
          <p:spPr>
            <a:xfrm>
              <a:off x="4229" y="3317"/>
              <a:ext cx="5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1</a:t>
              </a:r>
              <a:endParaRPr lang="en-US"/>
            </a:p>
          </p:txBody>
        </p:sp>
        <p:sp>
          <p:nvSpPr>
            <p:cNvPr id="31" name="Text Box 30"/>
            <p:cNvSpPr txBox="1"/>
            <p:nvPr>
              <p:custDataLst>
                <p:tags r:id="rId15"/>
              </p:custDataLst>
            </p:nvPr>
          </p:nvSpPr>
          <p:spPr>
            <a:xfrm>
              <a:off x="4637" y="3293"/>
              <a:ext cx="5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x</a:t>
              </a:r>
              <a:endParaRPr lang="en-US"/>
            </a:p>
          </p:txBody>
        </p:sp>
        <p:sp>
          <p:nvSpPr>
            <p:cNvPr id="32" name="Text Box 31"/>
            <p:cNvSpPr txBox="1"/>
            <p:nvPr>
              <p:custDataLst>
                <p:tags r:id="rId16"/>
              </p:custDataLst>
            </p:nvPr>
          </p:nvSpPr>
          <p:spPr>
            <a:xfrm>
              <a:off x="4981" y="3317"/>
              <a:ext cx="5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2</a:t>
              </a:r>
              <a:endParaRPr lang="en-US"/>
            </a:p>
          </p:txBody>
        </p:sp>
        <p:sp>
          <p:nvSpPr>
            <p:cNvPr id="33" name="Text Box 32"/>
            <p:cNvSpPr txBox="1"/>
            <p:nvPr>
              <p:custDataLst>
                <p:tags r:id="rId17"/>
              </p:custDataLst>
            </p:nvPr>
          </p:nvSpPr>
          <p:spPr>
            <a:xfrm>
              <a:off x="5232" y="3278"/>
              <a:ext cx="43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0</a:t>
              </a:r>
              <a:endParaRPr lang="en-US" sz="800"/>
            </a:p>
          </p:txBody>
        </p:sp>
      </p:grpSp>
      <p:sp>
        <p:nvSpPr>
          <p:cNvPr id="34" name="Text Box 33"/>
          <p:cNvSpPr txBox="1"/>
          <p:nvPr/>
        </p:nvSpPr>
        <p:spPr>
          <a:xfrm>
            <a:off x="4945380" y="3519170"/>
            <a:ext cx="358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+</a:t>
            </a:r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5966460" y="3514090"/>
            <a:ext cx="358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+</a:t>
            </a:r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6184900" y="3494405"/>
            <a:ext cx="913130" cy="393065"/>
            <a:chOff x="4229" y="3278"/>
            <a:chExt cx="1438" cy="619"/>
          </a:xfrm>
        </p:grpSpPr>
        <p:sp>
          <p:nvSpPr>
            <p:cNvPr id="37" name="Text Box 36"/>
            <p:cNvSpPr txBox="1"/>
            <p:nvPr>
              <p:custDataLst>
                <p:tags r:id="rId18"/>
              </p:custDataLst>
            </p:nvPr>
          </p:nvSpPr>
          <p:spPr>
            <a:xfrm>
              <a:off x="4229" y="3317"/>
              <a:ext cx="5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0</a:t>
              </a:r>
              <a:endParaRPr lang="en-US"/>
            </a:p>
          </p:txBody>
        </p:sp>
        <p:sp>
          <p:nvSpPr>
            <p:cNvPr id="38" name="Text Box 37"/>
            <p:cNvSpPr txBox="1"/>
            <p:nvPr>
              <p:custDataLst>
                <p:tags r:id="rId19"/>
              </p:custDataLst>
            </p:nvPr>
          </p:nvSpPr>
          <p:spPr>
            <a:xfrm>
              <a:off x="4637" y="3293"/>
              <a:ext cx="5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x</a:t>
              </a:r>
              <a:endParaRPr lang="en-US"/>
            </a:p>
          </p:txBody>
        </p:sp>
        <p:sp>
          <p:nvSpPr>
            <p:cNvPr id="39" name="Text Box 38"/>
            <p:cNvSpPr txBox="1"/>
            <p:nvPr>
              <p:custDataLst>
                <p:tags r:id="rId20"/>
              </p:custDataLst>
            </p:nvPr>
          </p:nvSpPr>
          <p:spPr>
            <a:xfrm>
              <a:off x="4981" y="3317"/>
              <a:ext cx="5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2</a:t>
              </a:r>
              <a:endParaRPr lang="en-US"/>
            </a:p>
          </p:txBody>
        </p:sp>
        <p:sp>
          <p:nvSpPr>
            <p:cNvPr id="40" name="Text Box 39"/>
            <p:cNvSpPr txBox="1"/>
            <p:nvPr>
              <p:custDataLst>
                <p:tags r:id="rId21"/>
              </p:custDataLst>
            </p:nvPr>
          </p:nvSpPr>
          <p:spPr>
            <a:xfrm>
              <a:off x="5232" y="3278"/>
              <a:ext cx="43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-1</a:t>
              </a:r>
              <a:endParaRPr lang="en-US" sz="800"/>
            </a:p>
          </p:txBody>
        </p:sp>
      </p:grpSp>
      <p:sp>
        <p:nvSpPr>
          <p:cNvPr id="41" name="Text Box 40"/>
          <p:cNvSpPr txBox="1"/>
          <p:nvPr/>
        </p:nvSpPr>
        <p:spPr>
          <a:xfrm>
            <a:off x="6997700" y="3519170"/>
            <a:ext cx="358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+</a:t>
            </a:r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7226300" y="3499485"/>
            <a:ext cx="913130" cy="393065"/>
            <a:chOff x="4229" y="3278"/>
            <a:chExt cx="1438" cy="619"/>
          </a:xfrm>
        </p:grpSpPr>
        <p:sp>
          <p:nvSpPr>
            <p:cNvPr id="43" name="Text Box 42"/>
            <p:cNvSpPr txBox="1"/>
            <p:nvPr>
              <p:custDataLst>
                <p:tags r:id="rId22"/>
              </p:custDataLst>
            </p:nvPr>
          </p:nvSpPr>
          <p:spPr>
            <a:xfrm>
              <a:off x="4229" y="3317"/>
              <a:ext cx="5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1</a:t>
              </a:r>
              <a:endParaRPr lang="en-US"/>
            </a:p>
          </p:txBody>
        </p:sp>
        <p:sp>
          <p:nvSpPr>
            <p:cNvPr id="44" name="Text Box 43"/>
            <p:cNvSpPr txBox="1"/>
            <p:nvPr>
              <p:custDataLst>
                <p:tags r:id="rId23"/>
              </p:custDataLst>
            </p:nvPr>
          </p:nvSpPr>
          <p:spPr>
            <a:xfrm>
              <a:off x="4637" y="3293"/>
              <a:ext cx="5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x</a:t>
              </a:r>
              <a:endParaRPr lang="en-US"/>
            </a:p>
          </p:txBody>
        </p:sp>
        <p:sp>
          <p:nvSpPr>
            <p:cNvPr id="45" name="Text Box 44"/>
            <p:cNvSpPr txBox="1"/>
            <p:nvPr>
              <p:custDataLst>
                <p:tags r:id="rId24"/>
              </p:custDataLst>
            </p:nvPr>
          </p:nvSpPr>
          <p:spPr>
            <a:xfrm>
              <a:off x="4981" y="3317"/>
              <a:ext cx="5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2</a:t>
              </a:r>
              <a:endParaRPr lang="en-US"/>
            </a:p>
          </p:txBody>
        </p:sp>
        <p:sp>
          <p:nvSpPr>
            <p:cNvPr id="46" name="Text Box 45"/>
            <p:cNvSpPr txBox="1"/>
            <p:nvPr>
              <p:custDataLst>
                <p:tags r:id="rId25"/>
              </p:custDataLst>
            </p:nvPr>
          </p:nvSpPr>
          <p:spPr>
            <a:xfrm>
              <a:off x="5232" y="3278"/>
              <a:ext cx="43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-2</a:t>
              </a:r>
              <a:endParaRPr lang="en-US" sz="800"/>
            </a:p>
          </p:txBody>
        </p:sp>
      </p:grpSp>
      <p:sp>
        <p:nvSpPr>
          <p:cNvPr id="47" name="Text Box 46"/>
          <p:cNvSpPr txBox="1"/>
          <p:nvPr/>
        </p:nvSpPr>
        <p:spPr>
          <a:xfrm>
            <a:off x="689610" y="3114040"/>
            <a:ext cx="571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如：</a:t>
            </a:r>
            <a:endParaRPr lang="zh-CN" altLang="en-US"/>
          </a:p>
        </p:txBody>
      </p:sp>
      <p:grpSp>
        <p:nvGrpSpPr>
          <p:cNvPr id="77" name="Group 76"/>
          <p:cNvGrpSpPr/>
          <p:nvPr/>
        </p:nvGrpSpPr>
        <p:grpSpPr>
          <a:xfrm>
            <a:off x="679450" y="4043680"/>
            <a:ext cx="708660" cy="387985"/>
            <a:chOff x="1070" y="4528"/>
            <a:chExt cx="1116" cy="611"/>
          </a:xfrm>
        </p:grpSpPr>
        <p:sp>
          <p:nvSpPr>
            <p:cNvPr id="48" name="Text Box 47"/>
            <p:cNvSpPr txBox="1"/>
            <p:nvPr/>
          </p:nvSpPr>
          <p:spPr>
            <a:xfrm>
              <a:off x="1070" y="4528"/>
              <a:ext cx="111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(45)</a:t>
              </a:r>
              <a:endParaRPr lang="en-US" altLang="zh-CN"/>
            </a:p>
          </p:txBody>
        </p:sp>
        <p:sp>
          <p:nvSpPr>
            <p:cNvPr id="49" name="Text Box 48"/>
            <p:cNvSpPr txBox="1"/>
            <p:nvPr/>
          </p:nvSpPr>
          <p:spPr>
            <a:xfrm>
              <a:off x="1742" y="4803"/>
              <a:ext cx="366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8</a:t>
              </a:r>
              <a:endParaRPr lang="en-US" sz="800"/>
            </a:p>
          </p:txBody>
        </p:sp>
      </p:grpSp>
      <p:sp>
        <p:nvSpPr>
          <p:cNvPr id="50" name="Text Box 49"/>
          <p:cNvSpPr txBox="1"/>
          <p:nvPr/>
        </p:nvSpPr>
        <p:spPr>
          <a:xfrm>
            <a:off x="1338580" y="4051935"/>
            <a:ext cx="358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=</a:t>
            </a:r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1696720" y="4018915"/>
            <a:ext cx="804545" cy="412750"/>
            <a:chOff x="5129" y="5614"/>
            <a:chExt cx="1267" cy="650"/>
          </a:xfrm>
        </p:grpSpPr>
        <p:sp>
          <p:nvSpPr>
            <p:cNvPr id="51" name="Text Box 50"/>
            <p:cNvSpPr txBox="1"/>
            <p:nvPr/>
          </p:nvSpPr>
          <p:spPr>
            <a:xfrm>
              <a:off x="5129" y="5671"/>
              <a:ext cx="8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4 x </a:t>
              </a:r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5728" y="5614"/>
              <a:ext cx="669" cy="650"/>
              <a:chOff x="8082" y="7030"/>
              <a:chExt cx="669" cy="650"/>
            </a:xfrm>
          </p:grpSpPr>
          <p:sp>
            <p:nvSpPr>
              <p:cNvPr id="52" name="Text Box 51"/>
              <p:cNvSpPr txBox="1"/>
              <p:nvPr/>
            </p:nvSpPr>
            <p:spPr>
              <a:xfrm>
                <a:off x="8082" y="7100"/>
                <a:ext cx="56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8</a:t>
                </a:r>
                <a:endParaRPr lang="en-US"/>
              </a:p>
            </p:txBody>
          </p:sp>
          <p:sp>
            <p:nvSpPr>
              <p:cNvPr id="53" name="Text Box 52"/>
              <p:cNvSpPr txBox="1"/>
              <p:nvPr/>
            </p:nvSpPr>
            <p:spPr>
              <a:xfrm>
                <a:off x="8287" y="7030"/>
                <a:ext cx="464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800"/>
                  <a:t>1</a:t>
                </a:r>
                <a:endParaRPr lang="en-US" sz="800"/>
              </a:p>
            </p:txBody>
          </p:sp>
        </p:grpSp>
      </p:grpSp>
      <p:sp>
        <p:nvSpPr>
          <p:cNvPr id="56" name="Text Box 55"/>
          <p:cNvSpPr txBox="1"/>
          <p:nvPr/>
        </p:nvSpPr>
        <p:spPr>
          <a:xfrm>
            <a:off x="2377440" y="4068445"/>
            <a:ext cx="358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+</a:t>
            </a:r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2607945" y="4022090"/>
            <a:ext cx="805180" cy="412750"/>
            <a:chOff x="5129" y="5614"/>
            <a:chExt cx="1268" cy="650"/>
          </a:xfrm>
        </p:grpSpPr>
        <p:sp>
          <p:nvSpPr>
            <p:cNvPr id="58" name="Text Box 57"/>
            <p:cNvSpPr txBox="1"/>
            <p:nvPr>
              <p:custDataLst>
                <p:tags r:id="rId26"/>
              </p:custDataLst>
            </p:nvPr>
          </p:nvSpPr>
          <p:spPr>
            <a:xfrm>
              <a:off x="5129" y="5671"/>
              <a:ext cx="8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5 x </a:t>
              </a:r>
              <a:endParaRPr lang="en-US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5728" y="5614"/>
              <a:ext cx="669" cy="650"/>
              <a:chOff x="8082" y="7030"/>
              <a:chExt cx="669" cy="650"/>
            </a:xfrm>
          </p:grpSpPr>
          <p:sp>
            <p:nvSpPr>
              <p:cNvPr id="60" name="Text Box 59"/>
              <p:cNvSpPr txBox="1"/>
              <p:nvPr>
                <p:custDataLst>
                  <p:tags r:id="rId27"/>
                </p:custDataLst>
              </p:nvPr>
            </p:nvSpPr>
            <p:spPr>
              <a:xfrm>
                <a:off x="8082" y="7100"/>
                <a:ext cx="56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8</a:t>
                </a:r>
                <a:endParaRPr lang="en-US"/>
              </a:p>
            </p:txBody>
          </p:sp>
          <p:sp>
            <p:nvSpPr>
              <p:cNvPr id="61" name="Text Box 60"/>
              <p:cNvSpPr txBox="1"/>
              <p:nvPr>
                <p:custDataLst>
                  <p:tags r:id="rId28"/>
                </p:custDataLst>
              </p:nvPr>
            </p:nvSpPr>
            <p:spPr>
              <a:xfrm>
                <a:off x="8287" y="7030"/>
                <a:ext cx="464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800"/>
                  <a:t>0</a:t>
                </a:r>
                <a:endParaRPr lang="en-US" sz="800"/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682625" y="4608195"/>
            <a:ext cx="764540" cy="387985"/>
            <a:chOff x="1075" y="5417"/>
            <a:chExt cx="1204" cy="611"/>
          </a:xfrm>
        </p:grpSpPr>
        <p:sp>
          <p:nvSpPr>
            <p:cNvPr id="62" name="Text Box 61"/>
            <p:cNvSpPr txBox="1"/>
            <p:nvPr/>
          </p:nvSpPr>
          <p:spPr>
            <a:xfrm>
              <a:off x="1075" y="5417"/>
              <a:ext cx="111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(5F)</a:t>
              </a:r>
              <a:endParaRPr lang="en-US" altLang="zh-CN"/>
            </a:p>
          </p:txBody>
        </p:sp>
        <p:sp>
          <p:nvSpPr>
            <p:cNvPr id="63" name="Text Box 62"/>
            <p:cNvSpPr txBox="1"/>
            <p:nvPr>
              <p:custDataLst>
                <p:tags r:id="rId29"/>
              </p:custDataLst>
            </p:nvPr>
          </p:nvSpPr>
          <p:spPr>
            <a:xfrm>
              <a:off x="1747" y="5692"/>
              <a:ext cx="532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16</a:t>
              </a:r>
              <a:endParaRPr lang="en-US" sz="800"/>
            </a:p>
          </p:txBody>
        </p:sp>
      </p:grpSp>
      <p:sp>
        <p:nvSpPr>
          <p:cNvPr id="64" name="Text Box 63"/>
          <p:cNvSpPr txBox="1"/>
          <p:nvPr/>
        </p:nvSpPr>
        <p:spPr>
          <a:xfrm>
            <a:off x="1341755" y="4616450"/>
            <a:ext cx="358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=</a:t>
            </a:r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1699895" y="4583430"/>
            <a:ext cx="912495" cy="412750"/>
            <a:chOff x="5129" y="5614"/>
            <a:chExt cx="1437" cy="650"/>
          </a:xfrm>
        </p:grpSpPr>
        <p:sp>
          <p:nvSpPr>
            <p:cNvPr id="66" name="Text Box 65"/>
            <p:cNvSpPr txBox="1"/>
            <p:nvPr>
              <p:custDataLst>
                <p:tags r:id="rId30"/>
              </p:custDataLst>
            </p:nvPr>
          </p:nvSpPr>
          <p:spPr>
            <a:xfrm>
              <a:off x="5129" y="5671"/>
              <a:ext cx="8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5 x </a:t>
              </a:r>
              <a:endParaRPr lang="en-US"/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5728" y="5614"/>
              <a:ext cx="838" cy="650"/>
              <a:chOff x="8082" y="7030"/>
              <a:chExt cx="838" cy="650"/>
            </a:xfrm>
          </p:grpSpPr>
          <p:sp>
            <p:nvSpPr>
              <p:cNvPr id="68" name="Text Box 67"/>
              <p:cNvSpPr txBox="1"/>
              <p:nvPr>
                <p:custDataLst>
                  <p:tags r:id="rId31"/>
                </p:custDataLst>
              </p:nvPr>
            </p:nvSpPr>
            <p:spPr>
              <a:xfrm>
                <a:off x="8082" y="7100"/>
                <a:ext cx="80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16</a:t>
                </a:r>
                <a:endParaRPr lang="en-US"/>
              </a:p>
            </p:txBody>
          </p:sp>
          <p:sp>
            <p:nvSpPr>
              <p:cNvPr id="69" name="Text Box 68"/>
              <p:cNvSpPr txBox="1"/>
              <p:nvPr>
                <p:custDataLst>
                  <p:tags r:id="rId32"/>
                </p:custDataLst>
              </p:nvPr>
            </p:nvSpPr>
            <p:spPr>
              <a:xfrm>
                <a:off x="8456" y="7030"/>
                <a:ext cx="464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800"/>
                  <a:t>1</a:t>
                </a:r>
                <a:endParaRPr lang="en-US" sz="800"/>
              </a:p>
            </p:txBody>
          </p:sp>
        </p:grpSp>
      </p:grpSp>
      <p:sp>
        <p:nvSpPr>
          <p:cNvPr id="70" name="Text Box 69"/>
          <p:cNvSpPr txBox="1"/>
          <p:nvPr/>
        </p:nvSpPr>
        <p:spPr>
          <a:xfrm>
            <a:off x="2421890" y="4632960"/>
            <a:ext cx="358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+</a:t>
            </a:r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2611120" y="4586605"/>
            <a:ext cx="1003300" cy="412750"/>
            <a:chOff x="5129" y="5614"/>
            <a:chExt cx="1580" cy="650"/>
          </a:xfrm>
        </p:grpSpPr>
        <p:sp>
          <p:nvSpPr>
            <p:cNvPr id="72" name="Text Box 71"/>
            <p:cNvSpPr txBox="1"/>
            <p:nvPr>
              <p:custDataLst>
                <p:tags r:id="rId33"/>
              </p:custDataLst>
            </p:nvPr>
          </p:nvSpPr>
          <p:spPr>
            <a:xfrm>
              <a:off x="5129" y="5671"/>
              <a:ext cx="102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15 x </a:t>
              </a:r>
              <a:endParaRPr lang="en-US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5867" y="5614"/>
              <a:ext cx="842" cy="650"/>
              <a:chOff x="8221" y="7030"/>
              <a:chExt cx="842" cy="650"/>
            </a:xfrm>
          </p:grpSpPr>
          <p:sp>
            <p:nvSpPr>
              <p:cNvPr id="74" name="Text Box 73"/>
              <p:cNvSpPr txBox="1"/>
              <p:nvPr>
                <p:custDataLst>
                  <p:tags r:id="rId34"/>
                </p:custDataLst>
              </p:nvPr>
            </p:nvSpPr>
            <p:spPr>
              <a:xfrm>
                <a:off x="8221" y="7100"/>
                <a:ext cx="78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16</a:t>
                </a:r>
                <a:endParaRPr lang="en-US"/>
              </a:p>
            </p:txBody>
          </p:sp>
          <p:sp>
            <p:nvSpPr>
              <p:cNvPr id="75" name="Text Box 74"/>
              <p:cNvSpPr txBox="1"/>
              <p:nvPr>
                <p:custDataLst>
                  <p:tags r:id="rId35"/>
                </p:custDataLst>
              </p:nvPr>
            </p:nvSpPr>
            <p:spPr>
              <a:xfrm>
                <a:off x="8599" y="7030"/>
                <a:ext cx="464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800"/>
                  <a:t>0</a:t>
                </a:r>
                <a:endParaRPr lang="en-US" sz="800"/>
              </a:p>
            </p:txBody>
          </p:sp>
        </p:grpSp>
      </p:grpSp>
      <p:sp>
        <p:nvSpPr>
          <p:cNvPr id="76" name="Text Box 75"/>
          <p:cNvSpPr txBox="1"/>
          <p:nvPr/>
        </p:nvSpPr>
        <p:spPr>
          <a:xfrm>
            <a:off x="689610" y="52641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这种方法叫：</a:t>
            </a:r>
            <a:r>
              <a:rPr lang="en-US" altLang="zh-CN" dirty="0">
                <a:sym typeface="+mn-ea"/>
              </a:rPr>
              <a:t>按位权展开</a:t>
            </a:r>
            <a:r>
              <a:rPr lang="zh-CN" altLang="en-US" dirty="0">
                <a:sym typeface="+mn-ea"/>
              </a:rPr>
              <a:t>法</a:t>
            </a:r>
            <a:endParaRPr lang="zh-CN" altLang="en-US"/>
          </a:p>
        </p:txBody>
      </p:sp>
      <p:grpSp>
        <p:nvGrpSpPr>
          <p:cNvPr id="82" name="Group 81"/>
          <p:cNvGrpSpPr/>
          <p:nvPr/>
        </p:nvGrpSpPr>
        <p:grpSpPr>
          <a:xfrm>
            <a:off x="669290" y="2522220"/>
            <a:ext cx="5593080" cy="447040"/>
            <a:chOff x="1360" y="3152"/>
            <a:chExt cx="8808" cy="704"/>
          </a:xfrm>
        </p:grpSpPr>
        <p:sp>
          <p:nvSpPr>
            <p:cNvPr id="21" name="Text Box 20"/>
            <p:cNvSpPr txBox="1"/>
            <p:nvPr/>
          </p:nvSpPr>
          <p:spPr>
            <a:xfrm>
              <a:off x="1360" y="3276"/>
              <a:ext cx="878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对比十进制数的组成：</a:t>
              </a:r>
              <a:r>
                <a:rPr lang="en-US" altLang="zh-CN"/>
                <a:t>998 = 9 </a:t>
              </a:r>
              <a:r>
                <a:rPr lang="en-US" altLang="zh-CN"/>
                <a:t>x 10 + 9 x 10 + 8 x 10</a:t>
              </a:r>
              <a:endParaRPr lang="en-US" altLang="zh-CN"/>
            </a:p>
          </p:txBody>
        </p:sp>
        <p:sp>
          <p:nvSpPr>
            <p:cNvPr id="79" name="Text Box 78"/>
            <p:cNvSpPr txBox="1"/>
            <p:nvPr>
              <p:custDataLst>
                <p:tags r:id="rId36"/>
              </p:custDataLst>
            </p:nvPr>
          </p:nvSpPr>
          <p:spPr>
            <a:xfrm>
              <a:off x="6956" y="3152"/>
              <a:ext cx="435" cy="3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  <p:sp>
          <p:nvSpPr>
            <p:cNvPr id="80" name="Text Box 79"/>
            <p:cNvSpPr txBox="1"/>
            <p:nvPr>
              <p:custDataLst>
                <p:tags r:id="rId37"/>
              </p:custDataLst>
            </p:nvPr>
          </p:nvSpPr>
          <p:spPr>
            <a:xfrm>
              <a:off x="8316" y="3152"/>
              <a:ext cx="435" cy="3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800"/>
                <a:t>1</a:t>
              </a:r>
              <a:endParaRPr lang="en-US" sz="800"/>
            </a:p>
          </p:txBody>
        </p:sp>
        <p:sp>
          <p:nvSpPr>
            <p:cNvPr id="81" name="Text Box 80"/>
            <p:cNvSpPr txBox="1"/>
            <p:nvPr>
              <p:custDataLst>
                <p:tags r:id="rId38"/>
              </p:custDataLst>
            </p:nvPr>
          </p:nvSpPr>
          <p:spPr>
            <a:xfrm>
              <a:off x="9734" y="3152"/>
              <a:ext cx="435" cy="3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800"/>
                <a:t>0</a:t>
              </a:r>
              <a:endParaRPr lang="en-US" sz="800"/>
            </a:p>
          </p:txBody>
        </p:sp>
      </p:grpSp>
      <p:sp>
        <p:nvSpPr>
          <p:cNvPr id="83" name="Text Box 82"/>
          <p:cNvSpPr txBox="1"/>
          <p:nvPr/>
        </p:nvSpPr>
        <p:spPr>
          <a:xfrm>
            <a:off x="656590" y="2041525"/>
            <a:ext cx="4157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相当于把数用位权组合表示，然后求和</a:t>
            </a:r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8061960" y="3524250"/>
            <a:ext cx="1067435" cy="368300"/>
            <a:chOff x="12696" y="5550"/>
            <a:chExt cx="1681" cy="580"/>
          </a:xfrm>
        </p:grpSpPr>
        <p:sp>
          <p:nvSpPr>
            <p:cNvPr id="85" name="Text Box 84"/>
            <p:cNvSpPr txBox="1"/>
            <p:nvPr/>
          </p:nvSpPr>
          <p:spPr>
            <a:xfrm>
              <a:off x="12696" y="5550"/>
              <a:ext cx="56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=</a:t>
              </a:r>
              <a:endParaRPr lang="en-US"/>
            </a:p>
          </p:txBody>
        </p:sp>
        <p:sp>
          <p:nvSpPr>
            <p:cNvPr id="88" name="Text Box 87"/>
            <p:cNvSpPr txBox="1"/>
            <p:nvPr/>
          </p:nvSpPr>
          <p:spPr>
            <a:xfrm>
              <a:off x="13141" y="5550"/>
              <a:ext cx="12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11.25</a:t>
              </a:r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346450" y="4055110"/>
            <a:ext cx="804545" cy="382270"/>
            <a:chOff x="5270" y="6386"/>
            <a:chExt cx="1267" cy="602"/>
          </a:xfrm>
        </p:grpSpPr>
        <p:sp>
          <p:nvSpPr>
            <p:cNvPr id="86" name="Text Box 85"/>
            <p:cNvSpPr txBox="1"/>
            <p:nvPr>
              <p:custDataLst>
                <p:tags r:id="rId39"/>
              </p:custDataLst>
            </p:nvPr>
          </p:nvSpPr>
          <p:spPr>
            <a:xfrm>
              <a:off x="5270" y="6408"/>
              <a:ext cx="56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=</a:t>
              </a:r>
              <a:endParaRPr lang="en-US"/>
            </a:p>
          </p:txBody>
        </p:sp>
        <p:sp>
          <p:nvSpPr>
            <p:cNvPr id="89" name="Text Box 88"/>
            <p:cNvSpPr txBox="1"/>
            <p:nvPr/>
          </p:nvSpPr>
          <p:spPr>
            <a:xfrm>
              <a:off x="5797" y="6386"/>
              <a:ext cx="7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37</a:t>
              </a:r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486150" y="4632960"/>
            <a:ext cx="725805" cy="368300"/>
            <a:chOff x="5490" y="7296"/>
            <a:chExt cx="1143" cy="580"/>
          </a:xfrm>
        </p:grpSpPr>
        <p:sp>
          <p:nvSpPr>
            <p:cNvPr id="87" name="Text Box 86"/>
            <p:cNvSpPr txBox="1"/>
            <p:nvPr>
              <p:custDataLst>
                <p:tags r:id="rId40"/>
              </p:custDataLst>
            </p:nvPr>
          </p:nvSpPr>
          <p:spPr>
            <a:xfrm>
              <a:off x="5490" y="7296"/>
              <a:ext cx="56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=</a:t>
              </a:r>
              <a:endParaRPr lang="en-US"/>
            </a:p>
          </p:txBody>
        </p:sp>
        <p:sp>
          <p:nvSpPr>
            <p:cNvPr id="90" name="Text Box 89"/>
            <p:cNvSpPr txBox="1"/>
            <p:nvPr/>
          </p:nvSpPr>
          <p:spPr>
            <a:xfrm>
              <a:off x="5935" y="7296"/>
              <a:ext cx="6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95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7" grpId="0"/>
      <p:bldP spid="47" grpId="1"/>
      <p:bldP spid="13" grpId="0"/>
      <p:bldP spid="13" grpId="1"/>
      <p:bldP spid="19" grpId="0"/>
      <p:bldP spid="19" grpId="1"/>
      <p:bldP spid="34" grpId="0"/>
      <p:bldP spid="34" grpId="1"/>
      <p:bldP spid="35" grpId="0"/>
      <p:bldP spid="35" grpId="1"/>
      <p:bldP spid="41" grpId="0"/>
      <p:bldP spid="41" grpId="1"/>
      <p:bldP spid="50" grpId="0"/>
      <p:bldP spid="50" grpId="1"/>
      <p:bldP spid="56" grpId="0"/>
      <p:bldP spid="56" grpId="1"/>
      <p:bldP spid="64" grpId="0"/>
      <p:bldP spid="64" grpId="1"/>
      <p:bldP spid="76" grpId="0"/>
      <p:bldP spid="76" grpId="1"/>
      <p:bldP spid="70" grpId="0"/>
      <p:bldP spid="70" grpId="1"/>
      <p:bldP spid="83" grpId="0"/>
      <p:bldP spid="8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按位权展开</a:t>
            </a:r>
            <a:r>
              <a:rPr lang="zh-CN" altLang="en-US" dirty="0">
                <a:sym typeface="+mn-ea"/>
              </a:rPr>
              <a:t>法</a:t>
            </a:r>
            <a:r>
              <a:rPr lang="en-US" altLang="zh-CN" dirty="0">
                <a:sym typeface="+mn-ea"/>
              </a:rPr>
              <a:t> - </a:t>
            </a:r>
            <a:r>
              <a:rPr lang="zh-CN" altLang="en-US" dirty="0">
                <a:sym typeface="+mn-ea"/>
              </a:rPr>
              <a:t>技巧</a:t>
            </a:r>
            <a:endParaRPr lang="zh-CN" altLang="en-US" dirty="0"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30300" y="1238250"/>
            <a:ext cx="980186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>
              <a:lnSpc>
                <a:spcPct val="150000"/>
              </a:lnSpc>
            </a:pPr>
            <a:r>
              <a:rPr lang="zh-CN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技巧</a:t>
            </a:r>
            <a:r>
              <a:rPr lang="zh-CN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：</a:t>
            </a:r>
            <a:r>
              <a:rPr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在所有的二进制上面依次标出位权后相加可以快速的求出结果，而无需一个个展开</a:t>
            </a:r>
            <a:endParaRPr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59515" y="0"/>
            <a:ext cx="766445" cy="920750"/>
          </a:xfrm>
          <a:prstGeom prst="rect">
            <a:avLst/>
          </a:prstGeom>
        </p:spPr>
      </p:pic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1150620" y="2611755"/>
          <a:ext cx="10297795" cy="1398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625"/>
                <a:gridCol w="934720"/>
                <a:gridCol w="937260"/>
                <a:gridCol w="934720"/>
                <a:gridCol w="935990"/>
                <a:gridCol w="939165"/>
                <a:gridCol w="934085"/>
                <a:gridCol w="937260"/>
                <a:gridCol w="933450"/>
                <a:gridCol w="937895"/>
                <a:gridCol w="936625"/>
              </a:tblGrid>
              <a:tr h="466090">
                <a:tc gridSpan="11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常见的二次幂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0F3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660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2</a:t>
                      </a:r>
                      <a:r>
                        <a:rPr lang="en-US" sz="2400" b="0" baseline="3000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0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0F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2</a:t>
                      </a:r>
                      <a:r>
                        <a:rPr lang="en-US" sz="2400" b="0" baseline="3000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1 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0F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2</a:t>
                      </a:r>
                      <a:r>
                        <a:rPr lang="en-US" sz="2400" b="0" baseline="3000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2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0F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2</a:t>
                      </a:r>
                      <a:r>
                        <a:rPr lang="en-US" sz="2400" b="0" baseline="3000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3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0F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2</a:t>
                      </a:r>
                      <a:r>
                        <a:rPr lang="en-US" sz="2400" b="0" baseline="3000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4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0F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2</a:t>
                      </a:r>
                      <a:r>
                        <a:rPr lang="en-US" sz="2400" b="0" baseline="3000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5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0F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2</a:t>
                      </a:r>
                      <a:r>
                        <a:rPr lang="en-US" sz="2400" b="0" baseline="3000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6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0F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2</a:t>
                      </a:r>
                      <a:r>
                        <a:rPr lang="en-US" sz="2400" b="0" baseline="3000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7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0F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2</a:t>
                      </a:r>
                      <a:r>
                        <a:rPr lang="en-US" sz="2400" b="0" baseline="3000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8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0F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2</a:t>
                      </a:r>
                      <a:r>
                        <a:rPr lang="en-US" sz="2400" b="0" baseline="3000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9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0F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2</a:t>
                      </a:r>
                      <a:r>
                        <a:rPr lang="en-US" sz="2400" b="0" baseline="3000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10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0F3"/>
                    </a:solidFill>
                  </a:tcPr>
                </a:tc>
              </a:tr>
              <a:tr h="4660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1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E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2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E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4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E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8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E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16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E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32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E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64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E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128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E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256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E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512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E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1024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E7"/>
                    </a:solidFill>
                  </a:tcPr>
                </a:tc>
              </a:tr>
            </a:tbl>
          </a:graphicData>
        </a:graphic>
      </p:graphicFrame>
      <p:pic>
        <p:nvPicPr>
          <p:cNvPr id="19" name="图片 18"/>
          <p:cNvPicPr/>
          <p:nvPr/>
        </p:nvPicPr>
        <p:blipFill>
          <a:blip r:embed="rId3"/>
          <a:stretch>
            <a:fillRect/>
          </a:stretch>
        </p:blipFill>
        <p:spPr>
          <a:xfrm>
            <a:off x="3334385" y="4316730"/>
            <a:ext cx="896620" cy="2838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0" name="图片 109"/>
          <p:cNvPicPr/>
          <p:nvPr/>
        </p:nvPicPr>
        <p:blipFill>
          <a:blip r:embed="rId4"/>
          <a:stretch>
            <a:fillRect/>
          </a:stretch>
        </p:blipFill>
        <p:spPr>
          <a:xfrm>
            <a:off x="3594100" y="5230495"/>
            <a:ext cx="1291590" cy="24638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3" name="Group 22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24" name="Picture 23" descr="app_icon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25" name="Text Box 24"/>
            <p:cNvSpPr txBox="1"/>
            <p:nvPr>
              <p:custDataLst>
                <p:tags r:id="rId7"/>
              </p:custDataLst>
            </p:nvPr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141095" y="4044315"/>
            <a:ext cx="9812655" cy="1938020"/>
            <a:chOff x="1780" y="6369"/>
            <a:chExt cx="15453" cy="3052"/>
          </a:xfrm>
        </p:grpSpPr>
        <p:sp>
          <p:nvSpPr>
            <p:cNvPr id="111" name="文本框 110"/>
            <p:cNvSpPr txBox="1"/>
            <p:nvPr/>
          </p:nvSpPr>
          <p:spPr>
            <a:xfrm>
              <a:off x="1780" y="6369"/>
              <a:ext cx="15453" cy="30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indent="266700">
                <a:lnSpc>
                  <a:spcPct val="250000"/>
                </a:lnSpc>
              </a:pPr>
              <a:r>
                <a:rPr 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例：(1011) = 1011  = 1 + 2 + 8 = 11 例：(100101) = 1 0 0 1 0 1  = 1 + 4 + 32 = 37</a:t>
              </a:r>
              <a:endPara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endParaRPr>
            </a:p>
          </p:txBody>
        </p:sp>
        <p:sp>
          <p:nvSpPr>
            <p:cNvPr id="3" name="Text Box 2"/>
            <p:cNvSpPr txBox="1"/>
            <p:nvPr/>
          </p:nvSpPr>
          <p:spPr>
            <a:xfrm>
              <a:off x="4416" y="7574"/>
              <a:ext cx="43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  <p:sp>
          <p:nvSpPr>
            <p:cNvPr id="4" name="Text Box 3"/>
            <p:cNvSpPr txBox="1"/>
            <p:nvPr>
              <p:custDataLst>
                <p:tags r:id="rId8"/>
              </p:custDataLst>
            </p:nvPr>
          </p:nvSpPr>
          <p:spPr>
            <a:xfrm>
              <a:off x="4651" y="8978"/>
              <a:ext cx="43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按位权展开</a:t>
            </a:r>
            <a:r>
              <a:rPr lang="zh-CN" altLang="en-US" dirty="0">
                <a:sym typeface="+mn-ea"/>
              </a:rPr>
              <a:t>法</a:t>
            </a:r>
            <a:r>
              <a:rPr lang="en-US" altLang="zh-CN" dirty="0">
                <a:sym typeface="+mn-ea"/>
              </a:rPr>
              <a:t> - </a:t>
            </a:r>
            <a:r>
              <a:rPr lang="zh-CN" altLang="en-US" dirty="0">
                <a:sym typeface="+mn-ea"/>
              </a:rPr>
              <a:t>特殊</a:t>
            </a:r>
            <a:endParaRPr lang="zh-CN" altLang="en-US" dirty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59515" y="0"/>
            <a:ext cx="766445" cy="920750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24" name="Picture 23" descr="app_icon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25" name="Text Box 24"/>
            <p:cNvSpPr txBox="1"/>
            <p:nvPr>
              <p:custDataLst>
                <p:tags r:id="rId4"/>
              </p:custDataLst>
            </p:nvPr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12595" y="3411855"/>
            <a:ext cx="9812655" cy="1938020"/>
            <a:chOff x="2697" y="5373"/>
            <a:chExt cx="15453" cy="3052"/>
          </a:xfrm>
        </p:grpSpPr>
        <p:sp>
          <p:nvSpPr>
            <p:cNvPr id="111" name="文本框 110"/>
            <p:cNvSpPr txBox="1"/>
            <p:nvPr/>
          </p:nvSpPr>
          <p:spPr>
            <a:xfrm>
              <a:off x="2697" y="5373"/>
              <a:ext cx="15453" cy="30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indent="266700">
                <a:lnSpc>
                  <a:spcPct val="250000"/>
                </a:lnSpc>
              </a:pPr>
              <a:r>
                <a:rPr 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例：(1111) = </a:t>
              </a:r>
              <a:r>
                <a:rPr 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2</a:t>
              </a:r>
              <a:r>
                <a:rPr lang="en-US" sz="2400" baseline="30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4</a:t>
              </a:r>
              <a:r>
                <a:rPr 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 - 1 = 16 - 1 = 15</a:t>
              </a:r>
              <a:r>
                <a:rPr 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   例：(11111111) = </a:t>
              </a:r>
              <a:r>
                <a:rPr 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 </a:t>
              </a:r>
              <a:r>
                <a:rPr 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2</a:t>
              </a:r>
              <a:r>
                <a:rPr lang="en-US" sz="2400" baseline="30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8</a:t>
              </a:r>
              <a:r>
                <a:rPr 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 - 1 = 256 - 1 = 255</a:t>
              </a:r>
              <a:endPara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endParaRPr>
            </a:p>
          </p:txBody>
        </p:sp>
        <p:sp>
          <p:nvSpPr>
            <p:cNvPr id="3" name="Text Box 2"/>
            <p:cNvSpPr txBox="1"/>
            <p:nvPr/>
          </p:nvSpPr>
          <p:spPr>
            <a:xfrm>
              <a:off x="5318" y="6560"/>
              <a:ext cx="435" cy="3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  <p:sp>
          <p:nvSpPr>
            <p:cNvPr id="4" name="Text Box 3"/>
            <p:cNvSpPr txBox="1"/>
            <p:nvPr>
              <p:custDataLst>
                <p:tags r:id="rId5"/>
              </p:custDataLst>
            </p:nvPr>
          </p:nvSpPr>
          <p:spPr>
            <a:xfrm>
              <a:off x="6597" y="7988"/>
              <a:ext cx="435" cy="3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92835" y="1475105"/>
            <a:ext cx="9801860" cy="1752600"/>
            <a:chOff x="1721" y="2323"/>
            <a:chExt cx="15436" cy="2760"/>
          </a:xfrm>
        </p:grpSpPr>
        <p:sp>
          <p:nvSpPr>
            <p:cNvPr id="21" name="文本框 20"/>
            <p:cNvSpPr txBox="1"/>
            <p:nvPr/>
          </p:nvSpPr>
          <p:spPr>
            <a:xfrm>
              <a:off x="1721" y="2323"/>
              <a:ext cx="15436" cy="27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indent="266700" fontAlgn="auto">
                <a:lnSpc>
                  <a:spcPct val="150000"/>
                </a:lnSpc>
              </a:pPr>
              <a:r>
                <a:rPr lang="en-US" sz="2400" b="1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  </a:t>
              </a:r>
              <a:r>
                <a:rPr sz="2400" b="1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特殊</a:t>
              </a:r>
              <a:r>
                <a:rPr lang="zh-CN" sz="2400" b="1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：</a:t>
              </a:r>
              <a:r>
                <a:rPr sz="2400" b="1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(n个1) = 2</a:t>
              </a:r>
              <a:r>
                <a:rPr sz="2400" b="1" baseline="300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n</a:t>
              </a:r>
              <a:r>
                <a:rPr sz="2400" b="1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-1</a:t>
              </a:r>
              <a:r>
                <a:rPr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，例如</a:t>
              </a:r>
              <a:r>
                <a:rPr lang="en-US"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(</a:t>
              </a:r>
              <a:r>
                <a:rPr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1111</a:t>
              </a:r>
              <a:r>
                <a:rPr lang="en-US"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)</a:t>
              </a:r>
              <a:r>
                <a:rPr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= 2</a:t>
              </a:r>
              <a:r>
                <a:rPr sz="2400" baseline="300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4</a:t>
              </a:r>
              <a:r>
                <a:rPr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 - 1，根据二进制运算规则的逢2进1，即二进制中</a:t>
              </a:r>
              <a:r>
                <a:rPr lang="en-US"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(</a:t>
              </a:r>
              <a:r>
                <a:rPr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1+1</a:t>
              </a:r>
              <a:r>
                <a:rPr lang="en-US"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)</a:t>
              </a:r>
              <a:r>
                <a:rPr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=</a:t>
              </a:r>
              <a:r>
                <a:rPr lang="en-US"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(</a:t>
              </a:r>
              <a:r>
                <a:rPr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10</a:t>
              </a:r>
              <a:r>
                <a:rPr lang="en-US"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)</a:t>
              </a:r>
              <a:r>
                <a:rPr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，可得</a:t>
              </a:r>
              <a:r>
                <a:rPr lang="en-US"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(</a:t>
              </a:r>
              <a:r>
                <a:rPr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1111</a:t>
              </a:r>
              <a:r>
                <a:rPr lang="en-US"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)</a:t>
              </a:r>
              <a:r>
                <a:rPr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 + </a:t>
              </a:r>
              <a:r>
                <a:rPr lang="en-US"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(</a:t>
              </a:r>
              <a:r>
                <a:rPr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1</a:t>
              </a:r>
              <a:r>
                <a:rPr lang="en-US"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)</a:t>
              </a:r>
              <a:r>
                <a:rPr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 = </a:t>
              </a:r>
              <a:r>
                <a:rPr lang="en-US"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(</a:t>
              </a:r>
              <a:r>
                <a:rPr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10000</a:t>
              </a:r>
              <a:r>
                <a:rPr lang="en-US"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)</a:t>
              </a:r>
              <a:r>
                <a:rPr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 = 2</a:t>
              </a:r>
              <a:r>
                <a:rPr sz="2400" baseline="300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4</a:t>
              </a:r>
              <a:r>
                <a:rPr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，故</a:t>
              </a:r>
              <a:r>
                <a:rPr lang="en-US"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(</a:t>
              </a:r>
              <a:r>
                <a:rPr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1111</a:t>
              </a:r>
              <a:r>
                <a:rPr lang="en-US"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)</a:t>
              </a:r>
              <a:r>
                <a:rPr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 = </a:t>
              </a:r>
              <a:r>
                <a:rPr lang="en-US"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(</a:t>
              </a:r>
              <a:r>
                <a:rPr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10000</a:t>
              </a:r>
              <a:r>
                <a:rPr lang="en-US"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)</a:t>
              </a:r>
              <a:r>
                <a:rPr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 - </a:t>
              </a:r>
              <a:r>
                <a:rPr lang="en-US"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(</a:t>
              </a:r>
              <a:r>
                <a:rPr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1</a:t>
              </a:r>
              <a:r>
                <a:rPr lang="en-US"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)</a:t>
              </a:r>
              <a:r>
                <a:rPr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 = 2</a:t>
              </a:r>
              <a:r>
                <a:rPr sz="2400" baseline="300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4</a:t>
              </a:r>
              <a:r>
                <a:rPr sz="2400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 - 1</a:t>
              </a:r>
              <a:endParaRPr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endParaRPr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5318" y="2910"/>
              <a:ext cx="435" cy="3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  <p:sp>
          <p:nvSpPr>
            <p:cNvPr id="8" name="Text Box 7"/>
            <p:cNvSpPr txBox="1"/>
            <p:nvPr>
              <p:custDataLst>
                <p:tags r:id="rId6"/>
              </p:custDataLst>
            </p:nvPr>
          </p:nvSpPr>
          <p:spPr>
            <a:xfrm>
              <a:off x="9663" y="3010"/>
              <a:ext cx="435" cy="3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  <p:sp>
          <p:nvSpPr>
            <p:cNvPr id="9" name="Text Box 8"/>
            <p:cNvSpPr txBox="1"/>
            <p:nvPr>
              <p:custDataLst>
                <p:tags r:id="rId7"/>
              </p:custDataLst>
            </p:nvPr>
          </p:nvSpPr>
          <p:spPr>
            <a:xfrm>
              <a:off x="7590" y="3862"/>
              <a:ext cx="435" cy="3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  <p:sp>
          <p:nvSpPr>
            <p:cNvPr id="10" name="Text Box 9"/>
            <p:cNvSpPr txBox="1"/>
            <p:nvPr>
              <p:custDataLst>
                <p:tags r:id="rId8"/>
              </p:custDataLst>
            </p:nvPr>
          </p:nvSpPr>
          <p:spPr>
            <a:xfrm>
              <a:off x="8666" y="3862"/>
              <a:ext cx="435" cy="3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  <p:sp>
          <p:nvSpPr>
            <p:cNvPr id="11" name="Text Box 10"/>
            <p:cNvSpPr txBox="1"/>
            <p:nvPr>
              <p:custDataLst>
                <p:tags r:id="rId9"/>
              </p:custDataLst>
            </p:nvPr>
          </p:nvSpPr>
          <p:spPr>
            <a:xfrm>
              <a:off x="11369" y="3862"/>
              <a:ext cx="435" cy="3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  <p:sp>
          <p:nvSpPr>
            <p:cNvPr id="12" name="Text Box 11"/>
            <p:cNvSpPr txBox="1"/>
            <p:nvPr>
              <p:custDataLst>
                <p:tags r:id="rId10"/>
              </p:custDataLst>
            </p:nvPr>
          </p:nvSpPr>
          <p:spPr>
            <a:xfrm>
              <a:off x="12710" y="3862"/>
              <a:ext cx="435" cy="3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  <p:sp>
          <p:nvSpPr>
            <p:cNvPr id="13" name="Text Box 12"/>
            <p:cNvSpPr txBox="1"/>
            <p:nvPr>
              <p:custDataLst>
                <p:tags r:id="rId11"/>
              </p:custDataLst>
            </p:nvPr>
          </p:nvSpPr>
          <p:spPr>
            <a:xfrm>
              <a:off x="14986" y="3862"/>
              <a:ext cx="435" cy="3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  <p:sp>
          <p:nvSpPr>
            <p:cNvPr id="14" name="Text Box 13"/>
            <p:cNvSpPr txBox="1"/>
            <p:nvPr>
              <p:custDataLst>
                <p:tags r:id="rId12"/>
              </p:custDataLst>
            </p:nvPr>
          </p:nvSpPr>
          <p:spPr>
            <a:xfrm>
              <a:off x="3427" y="4742"/>
              <a:ext cx="435" cy="3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  <p:sp>
          <p:nvSpPr>
            <p:cNvPr id="15" name="Text Box 14"/>
            <p:cNvSpPr txBox="1"/>
            <p:nvPr>
              <p:custDataLst>
                <p:tags r:id="rId13"/>
              </p:custDataLst>
            </p:nvPr>
          </p:nvSpPr>
          <p:spPr>
            <a:xfrm>
              <a:off x="5753" y="4742"/>
              <a:ext cx="435" cy="3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  <p:sp>
          <p:nvSpPr>
            <p:cNvPr id="16" name="Text Box 15"/>
            <p:cNvSpPr txBox="1"/>
            <p:nvPr>
              <p:custDataLst>
                <p:tags r:id="rId14"/>
              </p:custDataLst>
            </p:nvPr>
          </p:nvSpPr>
          <p:spPr>
            <a:xfrm>
              <a:off x="7032" y="4742"/>
              <a:ext cx="435" cy="3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按位权展开</a:t>
            </a:r>
            <a:r>
              <a:rPr lang="zh-CN" altLang="en-US" dirty="0">
                <a:sym typeface="+mn-ea"/>
              </a:rPr>
              <a:t>法</a:t>
            </a:r>
            <a:r>
              <a:rPr lang="en-US" altLang="zh-CN" dirty="0">
                <a:sym typeface="+mn-ea"/>
              </a:rPr>
              <a:t> - </a:t>
            </a:r>
            <a:r>
              <a:rPr lang="zh-CN" altLang="en-US" dirty="0">
                <a:sym typeface="+mn-ea"/>
              </a:rPr>
              <a:t>练习</a:t>
            </a:r>
            <a:endParaRPr lang="zh-CN" altLang="en-US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13320000">
            <a:off x="11068050" y="174625"/>
            <a:ext cx="1031875" cy="8534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34110" y="1743075"/>
            <a:ext cx="51612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给下</a:t>
            </a:r>
            <a:r>
              <a:rPr 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列各进制数转换为十进制</a:t>
            </a:r>
            <a:r>
              <a:rPr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？</a:t>
            </a:r>
            <a:endParaRPr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134110" y="4109085"/>
            <a:ext cx="95504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dk1"/>
                </a:solidFill>
                <a:sym typeface="+mn-ea"/>
              </a:rPr>
              <a:t>10</a:t>
            </a:r>
            <a:endParaRPr lang="en-US" altLang="zh-CN" sz="2000" b="1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69895" y="4109085"/>
            <a:ext cx="95504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dk1"/>
                </a:solidFill>
                <a:sym typeface="+mn-ea"/>
              </a:rPr>
              <a:t>11</a:t>
            </a:r>
            <a:endParaRPr lang="en-US" altLang="zh-CN" sz="2000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95520" y="4109085"/>
            <a:ext cx="95504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dk1"/>
                </a:solidFill>
                <a:sym typeface="+mn-ea"/>
              </a:rPr>
              <a:t>53</a:t>
            </a:r>
            <a:endParaRPr lang="en-US" altLang="zh-CN" sz="2000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21145" y="4109085"/>
            <a:ext cx="95504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dk1"/>
                </a:solidFill>
                <a:sym typeface="+mn-ea"/>
              </a:rPr>
              <a:t>38</a:t>
            </a:r>
            <a:endParaRPr lang="en-US" altLang="zh-CN" sz="2000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446770" y="4109085"/>
            <a:ext cx="95504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dk1"/>
                </a:solidFill>
                <a:sym typeface="+mn-ea"/>
              </a:rPr>
              <a:t>10</a:t>
            </a:r>
            <a:endParaRPr lang="en-US" altLang="zh-CN" sz="2000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272395" y="4109085"/>
            <a:ext cx="95504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dk1"/>
                </a:solidFill>
                <a:sym typeface="+mn-ea"/>
              </a:rPr>
              <a:t>42</a:t>
            </a:r>
            <a:endParaRPr lang="en-US" altLang="zh-CN" sz="2000" dirty="0">
              <a:solidFill>
                <a:schemeClr val="dk1"/>
              </a:solidFill>
              <a:sym typeface="+mn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24" name="Picture 23" descr="app_icon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25" name="Text Box 24"/>
            <p:cNvSpPr txBox="1"/>
            <p:nvPr>
              <p:custDataLst>
                <p:tags r:id="rId5"/>
              </p:custDataLst>
            </p:nvPr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15670" y="3018790"/>
            <a:ext cx="1412240" cy="721360"/>
            <a:chOff x="1442" y="4754"/>
            <a:chExt cx="2224" cy="1136"/>
          </a:xfrm>
        </p:grpSpPr>
        <p:sp>
          <p:nvSpPr>
            <p:cNvPr id="15" name="圆角矩形 14"/>
            <p:cNvSpPr/>
            <p:nvPr/>
          </p:nvSpPr>
          <p:spPr>
            <a:xfrm>
              <a:off x="1442" y="4754"/>
              <a:ext cx="2224" cy="113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dirty="0">
                  <a:sym typeface="+mn-ea"/>
                </a:rPr>
                <a:t>（</a:t>
              </a:r>
              <a:r>
                <a:rPr lang="en-US" altLang="zh-CN" dirty="0">
                  <a:sym typeface="+mn-ea"/>
                </a:rPr>
                <a:t>1010</a:t>
              </a:r>
              <a:r>
                <a:rPr lang="zh-CN" altLang="en-US" dirty="0">
                  <a:sym typeface="+mn-ea"/>
                </a:rPr>
                <a:t>）</a:t>
              </a:r>
              <a:endParaRPr lang="en-US" altLang="zh-CN" dirty="0">
                <a:solidFill>
                  <a:schemeClr val="accent1"/>
                </a:solidFill>
                <a:sym typeface="+mn-ea"/>
              </a:endParaRPr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2999" y="5367"/>
              <a:ext cx="435" cy="27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741295" y="3018790"/>
            <a:ext cx="1412240" cy="721360"/>
            <a:chOff x="4317" y="4754"/>
            <a:chExt cx="2224" cy="1136"/>
          </a:xfrm>
        </p:grpSpPr>
        <p:sp>
          <p:nvSpPr>
            <p:cNvPr id="16" name="圆角矩形 15"/>
            <p:cNvSpPr/>
            <p:nvPr/>
          </p:nvSpPr>
          <p:spPr>
            <a:xfrm>
              <a:off x="4317" y="4754"/>
              <a:ext cx="2224" cy="113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sym typeface="+mn-ea"/>
                </a:rPr>
                <a:t>（</a:t>
              </a:r>
              <a:r>
                <a:rPr lang="en-US" altLang="zh-CN">
                  <a:sym typeface="+mn-ea"/>
                </a:rPr>
                <a:t>1011</a:t>
              </a:r>
              <a:r>
                <a:rPr lang="zh-CN" altLang="en-US">
                  <a:sym typeface="+mn-ea"/>
                </a:rPr>
                <a:t>）</a:t>
              </a:r>
              <a:endParaRPr lang="zh-CN" altLang="en-US">
                <a:solidFill>
                  <a:schemeClr val="accent1"/>
                </a:solidFill>
                <a:sym typeface="+mn-ea"/>
              </a:endParaRPr>
            </a:p>
          </p:txBody>
        </p:sp>
        <p:sp>
          <p:nvSpPr>
            <p:cNvPr id="10" name="Text Box 9"/>
            <p:cNvSpPr txBox="1"/>
            <p:nvPr>
              <p:custDataLst>
                <p:tags r:id="rId6"/>
              </p:custDataLst>
            </p:nvPr>
          </p:nvSpPr>
          <p:spPr>
            <a:xfrm>
              <a:off x="5879" y="5367"/>
              <a:ext cx="435" cy="27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66920" y="3018790"/>
            <a:ext cx="1412240" cy="721360"/>
            <a:chOff x="7192" y="4754"/>
            <a:chExt cx="2224" cy="1136"/>
          </a:xfrm>
        </p:grpSpPr>
        <p:sp>
          <p:nvSpPr>
            <p:cNvPr id="17" name="圆角矩形 16"/>
            <p:cNvSpPr/>
            <p:nvPr/>
          </p:nvSpPr>
          <p:spPr>
            <a:xfrm>
              <a:off x="7192" y="4754"/>
              <a:ext cx="2224" cy="113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sym typeface="+mn-ea"/>
                </a:rPr>
                <a:t>（</a:t>
              </a:r>
              <a:r>
                <a:rPr lang="en-US" altLang="zh-CN">
                  <a:sym typeface="+mn-ea"/>
                </a:rPr>
                <a:t>110101</a:t>
              </a:r>
              <a:r>
                <a:rPr lang="zh-CN" altLang="en-US">
                  <a:sym typeface="+mn-ea"/>
                </a:rPr>
                <a:t>）</a:t>
              </a:r>
              <a:endParaRPr lang="zh-CN" altLang="en-US" dirty="0">
                <a:solidFill>
                  <a:schemeClr val="accent1"/>
                </a:solidFill>
                <a:sym typeface="+mn-ea"/>
              </a:endParaRPr>
            </a:p>
          </p:txBody>
        </p:sp>
        <p:sp>
          <p:nvSpPr>
            <p:cNvPr id="11" name="Text Box 10"/>
            <p:cNvSpPr txBox="1"/>
            <p:nvPr>
              <p:custDataLst>
                <p:tags r:id="rId7"/>
              </p:custDataLst>
            </p:nvPr>
          </p:nvSpPr>
          <p:spPr>
            <a:xfrm>
              <a:off x="8939" y="5387"/>
              <a:ext cx="435" cy="27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392545" y="3018790"/>
            <a:ext cx="1412240" cy="721360"/>
            <a:chOff x="10067" y="4754"/>
            <a:chExt cx="2224" cy="1136"/>
          </a:xfrm>
        </p:grpSpPr>
        <p:sp>
          <p:nvSpPr>
            <p:cNvPr id="18" name="圆角矩形 17"/>
            <p:cNvSpPr/>
            <p:nvPr/>
          </p:nvSpPr>
          <p:spPr>
            <a:xfrm>
              <a:off x="10067" y="4754"/>
              <a:ext cx="2224" cy="113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sym typeface="+mn-ea"/>
                </a:rPr>
                <a:t>（</a:t>
              </a:r>
              <a:r>
                <a:rPr lang="en-US" altLang="zh-CN">
                  <a:sym typeface="+mn-ea"/>
                </a:rPr>
                <a:t>100110</a:t>
              </a:r>
              <a:r>
                <a:rPr lang="zh-CN" altLang="en-US">
                  <a:sym typeface="+mn-ea"/>
                </a:rPr>
                <a:t>）</a:t>
              </a:r>
              <a:endParaRPr lang="zh-CN" altLang="en-US" dirty="0">
                <a:solidFill>
                  <a:schemeClr val="accent1"/>
                </a:solidFill>
                <a:sym typeface="+mn-ea"/>
              </a:endParaRPr>
            </a:p>
          </p:txBody>
        </p:sp>
        <p:sp>
          <p:nvSpPr>
            <p:cNvPr id="19" name="Text Box 18"/>
            <p:cNvSpPr txBox="1"/>
            <p:nvPr>
              <p:custDataLst>
                <p:tags r:id="rId8"/>
              </p:custDataLst>
            </p:nvPr>
          </p:nvSpPr>
          <p:spPr>
            <a:xfrm>
              <a:off x="11799" y="5387"/>
              <a:ext cx="435" cy="27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218170" y="3018790"/>
            <a:ext cx="1412240" cy="721360"/>
            <a:chOff x="12942" y="4754"/>
            <a:chExt cx="2224" cy="1136"/>
          </a:xfrm>
        </p:grpSpPr>
        <p:sp>
          <p:nvSpPr>
            <p:cNvPr id="8" name="圆角矩形 7"/>
            <p:cNvSpPr/>
            <p:nvPr/>
          </p:nvSpPr>
          <p:spPr>
            <a:xfrm>
              <a:off x="12942" y="4754"/>
              <a:ext cx="2224" cy="113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sym typeface="+mn-ea"/>
                </a:rPr>
                <a:t>（</a:t>
              </a:r>
              <a:r>
                <a:rPr lang="en-US" altLang="zh-CN">
                  <a:sym typeface="+mn-ea"/>
                </a:rPr>
                <a:t>12</a:t>
              </a:r>
              <a:r>
                <a:rPr lang="zh-CN" altLang="en-US">
                  <a:sym typeface="+mn-ea"/>
                </a:rPr>
                <a:t>）</a:t>
              </a:r>
              <a:endParaRPr lang="zh-CN" altLang="en-US" dirty="0">
                <a:solidFill>
                  <a:schemeClr val="accent1"/>
                </a:solidFill>
                <a:sym typeface="+mn-ea"/>
              </a:endParaRPr>
            </a:p>
          </p:txBody>
        </p:sp>
        <p:sp>
          <p:nvSpPr>
            <p:cNvPr id="21" name="Text Box 20"/>
            <p:cNvSpPr txBox="1"/>
            <p:nvPr>
              <p:custDataLst>
                <p:tags r:id="rId9"/>
              </p:custDataLst>
            </p:nvPr>
          </p:nvSpPr>
          <p:spPr>
            <a:xfrm>
              <a:off x="14279" y="5387"/>
              <a:ext cx="435" cy="27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800"/>
                <a:t>8</a:t>
              </a:r>
              <a:endParaRPr lang="en-US" sz="80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0043795" y="3018790"/>
            <a:ext cx="1412240" cy="721360"/>
            <a:chOff x="15817" y="4754"/>
            <a:chExt cx="2224" cy="1136"/>
          </a:xfrm>
        </p:grpSpPr>
        <p:sp>
          <p:nvSpPr>
            <p:cNvPr id="9" name="圆角矩形 8"/>
            <p:cNvSpPr/>
            <p:nvPr/>
          </p:nvSpPr>
          <p:spPr>
            <a:xfrm>
              <a:off x="15817" y="4754"/>
              <a:ext cx="2224" cy="113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dirty="0">
                  <a:sym typeface="+mn-ea"/>
                </a:rPr>
                <a:t>（</a:t>
              </a:r>
              <a:r>
                <a:rPr lang="en-US" altLang="zh-CN" dirty="0">
                  <a:sym typeface="+mn-ea"/>
                </a:rPr>
                <a:t>2A</a:t>
              </a:r>
              <a:r>
                <a:rPr lang="zh-CN" altLang="en-US" dirty="0">
                  <a:sym typeface="+mn-ea"/>
                </a:rPr>
                <a:t>）</a:t>
              </a:r>
              <a:endParaRPr lang="zh-CN" altLang="en-US" dirty="0">
                <a:solidFill>
                  <a:schemeClr val="accent1"/>
                </a:solidFill>
                <a:sym typeface="+mn-ea"/>
              </a:endParaRPr>
            </a:p>
          </p:txBody>
        </p:sp>
        <p:sp>
          <p:nvSpPr>
            <p:cNvPr id="26" name="Text Box 25"/>
            <p:cNvSpPr txBox="1"/>
            <p:nvPr>
              <p:custDataLst>
                <p:tags r:id="rId10"/>
              </p:custDataLst>
            </p:nvPr>
          </p:nvSpPr>
          <p:spPr>
            <a:xfrm>
              <a:off x="17199" y="5387"/>
              <a:ext cx="482" cy="25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800"/>
                <a:t>16</a:t>
              </a:r>
              <a:endParaRPr lang="en-US" sz="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12" grpId="0"/>
      <p:bldP spid="12" grpId="1"/>
      <p:bldP spid="13" grpId="0"/>
      <p:bldP spid="13" grpId="1"/>
      <p:bldP spid="14" grpId="0"/>
      <p:bldP spid="14" grpId="1"/>
      <p:bldP spid="20" grpId="0"/>
      <p:bldP spid="20" grpId="1"/>
      <p:bldP spid="22" grpId="0"/>
      <p:bldP spid="2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70400" y="2816225"/>
            <a:ext cx="6411595" cy="859155"/>
          </a:xfrm>
        </p:spPr>
        <p:txBody>
          <a:bodyPr>
            <a:normAutofit fontScale="90000"/>
          </a:bodyPr>
          <a:lstStyle/>
          <a:p>
            <a:r>
              <a:rPr lang="zh-CN" sz="6665" dirty="0" smtClean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十进制转非十</a:t>
            </a:r>
            <a:r>
              <a:rPr lang="zh-CN" sz="6665" dirty="0" smtClean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进制</a:t>
            </a:r>
            <a:endParaRPr lang="zh-CN" sz="6665" dirty="0" smtClean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24" name="Picture 23" descr="app_icon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25" name="Text Box 24"/>
            <p:cNvSpPr txBox="1"/>
            <p:nvPr>
              <p:custDataLst>
                <p:tags r:id="rId3"/>
              </p:custDataLst>
            </p:nvPr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2"/>
      <p:bldP spid="2" grpId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除</a:t>
            </a:r>
            <a:r>
              <a:rPr lang="zh-CN" altLang="en-US" dirty="0">
                <a:sym typeface="+mn-ea"/>
              </a:rPr>
              <a:t>基倒序取余法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整数</a:t>
            </a:r>
            <a:r>
              <a:rPr lang="en-US" altLang="zh-CN" dirty="0">
                <a:sym typeface="+mn-ea"/>
              </a:rPr>
              <a:t> </a:t>
            </a:r>
            <a:endParaRPr lang="en-US" altLang="zh-CN" dirty="0">
              <a:sym typeface="+mn-ea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1880235" y="1138555"/>
            <a:ext cx="8431530" cy="230695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marL="171450" indent="-1714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反复除以</a:t>
            </a:r>
            <a:r>
              <a:rPr lang="zh-CN"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基数</a:t>
            </a:r>
            <a:r>
              <a:rPr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得到商和余数</a:t>
            </a:r>
            <a:endParaRPr sz="2400" b="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  <a:cs typeface="+mj-ea"/>
            </a:endParaRPr>
          </a:p>
          <a:p>
            <a:pPr marL="171450" indent="-1714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商继续除</a:t>
            </a:r>
            <a:r>
              <a:rPr lang="zh-CN"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基数</a:t>
            </a:r>
            <a:r>
              <a:rPr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直到为0为止(当X小于</a:t>
            </a:r>
            <a:r>
              <a:rPr lang="zh-CN"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基数</a:t>
            </a:r>
            <a:r>
              <a:rPr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时，X除</a:t>
            </a:r>
            <a:r>
              <a:rPr lang="zh-CN"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基数</a:t>
            </a:r>
            <a:r>
              <a:rPr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等于0余X )</a:t>
            </a:r>
            <a:endParaRPr sz="2400" b="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  <a:cs typeface="+mj-ea"/>
            </a:endParaRPr>
          </a:p>
          <a:p>
            <a:pPr marL="171450" indent="-1714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余数倒序即为结果</a:t>
            </a:r>
            <a:endParaRPr sz="2400" b="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  <a:cs typeface="+mj-ea"/>
            </a:endParaRPr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2742565" y="4195445"/>
            <a:ext cx="1769110" cy="23660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4" name="文本框 113"/>
          <p:cNvSpPr txBox="1"/>
          <p:nvPr/>
        </p:nvSpPr>
        <p:spPr>
          <a:xfrm>
            <a:off x="8220710" y="312229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0">
                <a:latin typeface="Calibri" charset="0"/>
                <a:ea typeface="宋体" pitchFamily="2" charset="-122"/>
                <a:cs typeface="Times New Roman" panose="02020603050405020304" charset="0"/>
              </a:rPr>
              <a:t>   </a:t>
            </a:r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5162550" y="4204970"/>
            <a:ext cx="1655445" cy="23564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5" name="文本框 114"/>
          <p:cNvSpPr txBox="1"/>
          <p:nvPr/>
        </p:nvSpPr>
        <p:spPr>
          <a:xfrm>
            <a:off x="8220710" y="478472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0">
                <a:latin typeface="Calibri" charset="0"/>
                <a:ea typeface="宋体" pitchFamily="2" charset="-122"/>
                <a:cs typeface="Times New Roman" panose="02020603050405020304" charset="0"/>
              </a:rPr>
              <a:t>   </a:t>
            </a:r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7637780" y="4196080"/>
            <a:ext cx="1757045" cy="236474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7" name="Group 6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24" name="Picture 23" descr="app_icon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25" name="Text Box 24"/>
            <p:cNvSpPr txBox="1"/>
            <p:nvPr>
              <p:custDataLst>
                <p:tags r:id="rId6"/>
              </p:custDataLst>
            </p:nvPr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063750" y="3475355"/>
            <a:ext cx="8702040" cy="555625"/>
            <a:chOff x="3250" y="5413"/>
            <a:chExt cx="13704" cy="875"/>
          </a:xfrm>
        </p:grpSpPr>
        <p:sp>
          <p:nvSpPr>
            <p:cNvPr id="113" name="文本框 112"/>
            <p:cNvSpPr txBox="1"/>
            <p:nvPr/>
          </p:nvSpPr>
          <p:spPr>
            <a:xfrm>
              <a:off x="3250" y="5413"/>
              <a:ext cx="13704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indent="0"/>
              <a:r>
                <a:rPr lang="en-US" sz="24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例：13 = (1101)       127 = (177)       127 = (7F)</a:t>
              </a:r>
              <a:endPara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6860" y="5750"/>
              <a:ext cx="440" cy="39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  <p:sp>
          <p:nvSpPr>
            <p:cNvPr id="9" name="Text Box 8"/>
            <p:cNvSpPr txBox="1"/>
            <p:nvPr>
              <p:custDataLst>
                <p:tags r:id="rId7"/>
              </p:custDataLst>
            </p:nvPr>
          </p:nvSpPr>
          <p:spPr>
            <a:xfrm>
              <a:off x="11073" y="5836"/>
              <a:ext cx="623" cy="45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800"/>
                <a:t>8</a:t>
              </a:r>
              <a:endParaRPr lang="en-US" sz="800"/>
            </a:p>
          </p:txBody>
        </p:sp>
        <p:sp>
          <p:nvSpPr>
            <p:cNvPr id="10" name="Text Box 9"/>
            <p:cNvSpPr txBox="1"/>
            <p:nvPr>
              <p:custDataLst>
                <p:tags r:id="rId8"/>
              </p:custDataLst>
            </p:nvPr>
          </p:nvSpPr>
          <p:spPr>
            <a:xfrm>
              <a:off x="14979" y="5827"/>
              <a:ext cx="623" cy="45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800"/>
                <a:t>16</a:t>
              </a:r>
              <a:endParaRPr lang="en-US" sz="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ldLvl="0" animBg="1"/>
      <p:bldP spid="10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按位权拆分法</a:t>
            </a:r>
            <a:r>
              <a:rPr lang="en-US" altLang="zh-CN" dirty="0">
                <a:sym typeface="+mn-ea"/>
              </a:rPr>
              <a:t> </a:t>
            </a:r>
            <a:endParaRPr lang="en-US" altLang="zh-CN" dirty="0">
              <a:sym typeface="+mn-ea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944880" y="1351280"/>
            <a:ext cx="10090785" cy="1198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marL="171450" indent="-1714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应熟练掌握16以内的按位权拆分，即8、4、2、1的组合相加</a:t>
            </a:r>
            <a:endParaRPr sz="2400" b="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  <a:cs typeface="+mj-ea"/>
            </a:endParaRPr>
          </a:p>
          <a:p>
            <a:pPr marL="171450" indent="-1714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不要去纠结拆分后的数字是2的几次幂，顺序标出位权后依次填充即可</a:t>
            </a:r>
            <a:endParaRPr sz="2400" b="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  <a:cs typeface="+mj-ea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8220710" y="312229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0">
                <a:latin typeface="Calibri" charset="0"/>
                <a:ea typeface="宋体" pitchFamily="2" charset="-122"/>
                <a:cs typeface="Times New Roman" panose="02020603050405020304" charset="0"/>
              </a:rPr>
              <a:t>   </a:t>
            </a:r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8220710" y="478472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0">
                <a:latin typeface="Calibri" charset="0"/>
                <a:ea typeface="宋体" pitchFamily="2" charset="-122"/>
                <a:cs typeface="Times New Roman" panose="02020603050405020304" charset="0"/>
              </a:rPr>
              <a:t>   </a:t>
            </a:r>
            <a:endParaRPr lang="zh-CN" altLang="en-US"/>
          </a:p>
        </p:txBody>
      </p:sp>
      <p:grpSp>
        <p:nvGrpSpPr>
          <p:cNvPr id="4" name="Group 3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24" name="Picture 23" descr="app_icon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25" name="Text Box 24"/>
            <p:cNvSpPr txBox="1"/>
            <p:nvPr>
              <p:custDataLst>
                <p:tags r:id="rId3"/>
              </p:custDataLst>
            </p:nvPr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44880" y="3457575"/>
            <a:ext cx="6333490" cy="426085"/>
            <a:chOff x="1488" y="4665"/>
            <a:chExt cx="9974" cy="671"/>
          </a:xfrm>
        </p:grpSpPr>
        <p:sp>
          <p:nvSpPr>
            <p:cNvPr id="3" name="Text Box 2"/>
            <p:cNvSpPr txBox="1"/>
            <p:nvPr/>
          </p:nvSpPr>
          <p:spPr>
            <a:xfrm>
              <a:off x="1488" y="4694"/>
              <a:ext cx="25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13 = 8 + 4 + 1</a:t>
              </a:r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632" y="4665"/>
              <a:ext cx="816" cy="634"/>
              <a:chOff x="6623" y="5884"/>
              <a:chExt cx="816" cy="634"/>
            </a:xfrm>
          </p:grpSpPr>
          <p:sp>
            <p:nvSpPr>
              <p:cNvPr id="5" name="Text Box 4"/>
              <p:cNvSpPr txBox="1"/>
              <p:nvPr/>
            </p:nvSpPr>
            <p:spPr>
              <a:xfrm>
                <a:off x="6623" y="5938"/>
                <a:ext cx="56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2</a:t>
                </a:r>
                <a:endParaRPr lang="en-US"/>
              </a:p>
            </p:txBody>
          </p:sp>
          <p:sp>
            <p:nvSpPr>
              <p:cNvPr id="6" name="Text Box 5"/>
              <p:cNvSpPr txBox="1"/>
              <p:nvPr/>
            </p:nvSpPr>
            <p:spPr>
              <a:xfrm>
                <a:off x="6871" y="5884"/>
                <a:ext cx="569" cy="25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 sz="800"/>
                  <a:t>3</a:t>
                </a:r>
                <a:endParaRPr lang="en-US" sz="80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240" y="4665"/>
              <a:ext cx="816" cy="634"/>
              <a:chOff x="6623" y="5884"/>
              <a:chExt cx="816" cy="634"/>
            </a:xfrm>
          </p:grpSpPr>
          <p:sp>
            <p:nvSpPr>
              <p:cNvPr id="10" name="Text Box 9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6623" y="5938"/>
                <a:ext cx="56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2</a:t>
                </a:r>
                <a:endParaRPr lang="en-US"/>
              </a:p>
            </p:txBody>
          </p:sp>
          <p:sp>
            <p:nvSpPr>
              <p:cNvPr id="11" name="Text Box 10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6871" y="5884"/>
                <a:ext cx="569" cy="25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 sz="800"/>
                  <a:t>2</a:t>
                </a:r>
                <a:endParaRPr lang="en-US" sz="80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8104" y="4678"/>
              <a:ext cx="817" cy="634"/>
              <a:chOff x="6623" y="5884"/>
              <a:chExt cx="817" cy="634"/>
            </a:xfrm>
          </p:grpSpPr>
          <p:sp>
            <p:nvSpPr>
              <p:cNvPr id="13" name="Text Box 12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6623" y="5938"/>
                <a:ext cx="56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2</a:t>
                </a:r>
                <a:endParaRPr lang="en-US"/>
              </a:p>
            </p:txBody>
          </p:sp>
          <p:sp>
            <p:nvSpPr>
              <p:cNvPr id="14" name="Text Box 13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6871" y="5884"/>
                <a:ext cx="569" cy="25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 sz="800"/>
                  <a:t>0</a:t>
                </a:r>
                <a:endParaRPr lang="en-US" sz="800"/>
              </a:p>
            </p:txBody>
          </p:sp>
        </p:grpSp>
        <p:sp>
          <p:nvSpPr>
            <p:cNvPr id="16" name="Text Box 15"/>
            <p:cNvSpPr txBox="1"/>
            <p:nvPr/>
          </p:nvSpPr>
          <p:spPr>
            <a:xfrm>
              <a:off x="4029" y="4694"/>
              <a:ext cx="5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=</a:t>
              </a:r>
              <a:endParaRPr lang="en-US"/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5449" y="4699"/>
              <a:ext cx="5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+</a:t>
              </a:r>
              <a:endParaRPr lang="en-US"/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7198" y="4738"/>
              <a:ext cx="5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+</a:t>
              </a:r>
              <a:endParaRPr lang="en-US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9197" y="4698"/>
              <a:ext cx="5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=</a:t>
              </a:r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9968" y="4698"/>
              <a:ext cx="1495" cy="639"/>
              <a:chOff x="10239" y="6689"/>
              <a:chExt cx="1495" cy="639"/>
            </a:xfrm>
          </p:grpSpPr>
          <p:sp>
            <p:nvSpPr>
              <p:cNvPr id="20" name="Text Box 19"/>
              <p:cNvSpPr txBox="1"/>
              <p:nvPr/>
            </p:nvSpPr>
            <p:spPr>
              <a:xfrm>
                <a:off x="10239" y="6689"/>
                <a:ext cx="144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(1101)</a:t>
                </a:r>
                <a:endParaRPr lang="en-US"/>
              </a:p>
            </p:txBody>
          </p:sp>
          <p:sp>
            <p:nvSpPr>
              <p:cNvPr id="21" name="Text Box 20"/>
              <p:cNvSpPr txBox="1"/>
              <p:nvPr/>
            </p:nvSpPr>
            <p:spPr>
              <a:xfrm>
                <a:off x="11298" y="6991"/>
                <a:ext cx="436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800"/>
                  <a:t>2</a:t>
                </a:r>
                <a:endParaRPr lang="en-US" sz="800"/>
              </a:p>
            </p:txBody>
          </p:sp>
        </p:grpSp>
      </p:grpSp>
      <p:sp>
        <p:nvSpPr>
          <p:cNvPr id="8" name="Text Box 7"/>
          <p:cNvSpPr txBox="1"/>
          <p:nvPr/>
        </p:nvSpPr>
        <p:spPr>
          <a:xfrm>
            <a:off x="953770" y="2875280"/>
            <a:ext cx="10081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相当于将十进制数用其它进制的位权组合表示，然后根据位权组合写出对应的数码组合</a:t>
            </a:r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945515" y="4019550"/>
            <a:ext cx="4184650" cy="477520"/>
            <a:chOff x="1489" y="6330"/>
            <a:chExt cx="6590" cy="752"/>
          </a:xfrm>
        </p:grpSpPr>
        <p:grpSp>
          <p:nvGrpSpPr>
            <p:cNvPr id="33" name="Group 32"/>
            <p:cNvGrpSpPr/>
            <p:nvPr/>
          </p:nvGrpSpPr>
          <p:grpSpPr>
            <a:xfrm>
              <a:off x="1489" y="6330"/>
              <a:ext cx="6400" cy="660"/>
              <a:chOff x="1489" y="6330"/>
              <a:chExt cx="6400" cy="660"/>
            </a:xfrm>
          </p:grpSpPr>
          <p:sp>
            <p:nvSpPr>
              <p:cNvPr id="15" name="Text Box 14"/>
              <p:cNvSpPr txBox="1"/>
              <p:nvPr/>
            </p:nvSpPr>
            <p:spPr>
              <a:xfrm>
                <a:off x="1489" y="6410"/>
                <a:ext cx="64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127 = 1 x 8 + 7 x 8 + 7 x 8   </a:t>
                </a:r>
                <a:endParaRPr lang="en-US"/>
              </a:p>
            </p:txBody>
          </p:sp>
          <p:sp>
            <p:nvSpPr>
              <p:cNvPr id="26" name="Text Box 25"/>
              <p:cNvSpPr txBox="1"/>
              <p:nvPr/>
            </p:nvSpPr>
            <p:spPr>
              <a:xfrm>
                <a:off x="3275" y="6330"/>
                <a:ext cx="435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800"/>
                  <a:t>2</a:t>
                </a:r>
                <a:endParaRPr lang="en-US" sz="800"/>
              </a:p>
            </p:txBody>
          </p:sp>
          <p:sp>
            <p:nvSpPr>
              <p:cNvPr id="27" name="Text Box 26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4455" y="6330"/>
                <a:ext cx="435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800"/>
                  <a:t>1</a:t>
                </a:r>
                <a:endParaRPr lang="en-US" sz="800"/>
              </a:p>
            </p:txBody>
          </p:sp>
          <p:sp>
            <p:nvSpPr>
              <p:cNvPr id="28" name="Text Box 27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5655" y="6330"/>
                <a:ext cx="435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800"/>
                  <a:t>0</a:t>
                </a:r>
                <a:endParaRPr lang="en-US" sz="800"/>
              </a:p>
            </p:txBody>
          </p:sp>
        </p:grpSp>
        <p:sp>
          <p:nvSpPr>
            <p:cNvPr id="29" name="Text Box 28"/>
            <p:cNvSpPr txBox="1"/>
            <p:nvPr/>
          </p:nvSpPr>
          <p:spPr>
            <a:xfrm>
              <a:off x="6101" y="6410"/>
              <a:ext cx="6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=</a:t>
              </a:r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635" y="6410"/>
              <a:ext cx="1444" cy="673"/>
              <a:chOff x="10666" y="8437"/>
              <a:chExt cx="1444" cy="673"/>
            </a:xfrm>
          </p:grpSpPr>
          <p:sp>
            <p:nvSpPr>
              <p:cNvPr id="30" name="Text Box 29"/>
              <p:cNvSpPr txBox="1"/>
              <p:nvPr/>
            </p:nvSpPr>
            <p:spPr>
              <a:xfrm>
                <a:off x="10666" y="8437"/>
                <a:ext cx="144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(177)</a:t>
                </a:r>
                <a:endParaRPr lang="en-US"/>
              </a:p>
            </p:txBody>
          </p:sp>
          <p:sp>
            <p:nvSpPr>
              <p:cNvPr id="31" name="Text Box 30"/>
              <p:cNvSpPr txBox="1"/>
              <p:nvPr/>
            </p:nvSpPr>
            <p:spPr>
              <a:xfrm>
                <a:off x="11554" y="8774"/>
                <a:ext cx="436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800"/>
                  <a:t>8</a:t>
                </a:r>
                <a:endParaRPr lang="en-US" sz="800"/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944880" y="4640580"/>
            <a:ext cx="3952240" cy="481330"/>
            <a:chOff x="1488" y="7308"/>
            <a:chExt cx="6224" cy="758"/>
          </a:xfrm>
        </p:grpSpPr>
        <p:sp>
          <p:nvSpPr>
            <p:cNvPr id="35" name="Text Box 34"/>
            <p:cNvSpPr txBox="1"/>
            <p:nvPr/>
          </p:nvSpPr>
          <p:spPr>
            <a:xfrm>
              <a:off x="1488" y="7389"/>
              <a:ext cx="12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127 = </a:t>
              </a:r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2635" y="7308"/>
              <a:ext cx="3206" cy="681"/>
              <a:chOff x="3275" y="7868"/>
              <a:chExt cx="3206" cy="681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3827" y="7906"/>
                <a:ext cx="848" cy="642"/>
                <a:chOff x="4835" y="8151"/>
                <a:chExt cx="848" cy="642"/>
              </a:xfrm>
            </p:grpSpPr>
            <p:sp>
              <p:nvSpPr>
                <p:cNvPr id="36" name="Text Box 35"/>
                <p:cNvSpPr txBox="1"/>
                <p:nvPr/>
              </p:nvSpPr>
              <p:spPr>
                <a:xfrm>
                  <a:off x="4835" y="8213"/>
                  <a:ext cx="819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/>
                    <a:t>16</a:t>
                  </a:r>
                  <a:endParaRPr lang="en-US"/>
                </a:p>
              </p:txBody>
            </p:sp>
            <p:sp>
              <p:nvSpPr>
                <p:cNvPr id="38" name="Text Box 37"/>
                <p:cNvSpPr txBox="1"/>
                <p:nvPr/>
              </p:nvSpPr>
              <p:spPr>
                <a:xfrm>
                  <a:off x="5249" y="8151"/>
                  <a:ext cx="435" cy="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sz="800"/>
                    <a:t>1</a:t>
                  </a:r>
                  <a:endParaRPr lang="en-US" sz="800"/>
                </a:p>
              </p:txBody>
            </p:sp>
          </p:grpSp>
          <p:sp>
            <p:nvSpPr>
              <p:cNvPr id="43" name="Text Box 42"/>
              <p:cNvSpPr txBox="1"/>
              <p:nvPr/>
            </p:nvSpPr>
            <p:spPr>
              <a:xfrm>
                <a:off x="3275" y="7949"/>
                <a:ext cx="135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7 x </a:t>
                </a:r>
                <a:endParaRPr lang="en-US"/>
              </a:p>
            </p:txBody>
          </p:sp>
          <p:sp>
            <p:nvSpPr>
              <p:cNvPr id="44" name="Text Box 43"/>
              <p:cNvSpPr txBox="1"/>
              <p:nvPr/>
            </p:nvSpPr>
            <p:spPr>
              <a:xfrm>
                <a:off x="4532" y="7969"/>
                <a:ext cx="56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+</a:t>
                </a:r>
                <a:endParaRPr lang="en-US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4935" y="7868"/>
                <a:ext cx="1546" cy="661"/>
                <a:chOff x="5215" y="7888"/>
                <a:chExt cx="1546" cy="661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5917" y="7888"/>
                  <a:ext cx="844" cy="661"/>
                  <a:chOff x="6379" y="8211"/>
                  <a:chExt cx="844" cy="661"/>
                </a:xfrm>
              </p:grpSpPr>
              <p:sp>
                <p:nvSpPr>
                  <p:cNvPr id="37" name="Text Box 36"/>
                  <p:cNvSpPr txBox="1"/>
                  <p:nvPr>
                    <p:custDataLst>
                      <p:tags r:id="rId10"/>
                    </p:custDataLst>
                  </p:nvPr>
                </p:nvSpPr>
                <p:spPr>
                  <a:xfrm>
                    <a:off x="6379" y="8292"/>
                    <a:ext cx="819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/>
                      <a:t>16</a:t>
                    </a:r>
                    <a:endParaRPr lang="en-US"/>
                  </a:p>
                </p:txBody>
              </p:sp>
              <p:sp>
                <p:nvSpPr>
                  <p:cNvPr id="39" name="Text Box 38"/>
                  <p:cNvSpPr txBox="1"/>
                  <p:nvPr>
                    <p:custDataLst>
                      <p:tags r:id="rId11"/>
                    </p:custDataLst>
                  </p:nvPr>
                </p:nvSpPr>
                <p:spPr>
                  <a:xfrm>
                    <a:off x="6789" y="8211"/>
                    <a:ext cx="435" cy="3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sz="800"/>
                      <a:t>0</a:t>
                    </a:r>
                    <a:endParaRPr lang="en-US" sz="800"/>
                  </a:p>
                </p:txBody>
              </p:sp>
            </p:grpSp>
            <p:sp>
              <p:nvSpPr>
                <p:cNvPr id="45" name="Text Box 44"/>
                <p:cNvSpPr txBox="1"/>
                <p:nvPr/>
              </p:nvSpPr>
              <p:spPr>
                <a:xfrm>
                  <a:off x="5215" y="7969"/>
                  <a:ext cx="105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/>
                    <a:t>15 x</a:t>
                  </a:r>
                  <a:endParaRPr lang="en-US"/>
                </a:p>
              </p:txBody>
            </p:sp>
          </p:grpSp>
        </p:grpSp>
        <p:grpSp>
          <p:nvGrpSpPr>
            <p:cNvPr id="53" name="Group 52"/>
            <p:cNvGrpSpPr/>
            <p:nvPr/>
          </p:nvGrpSpPr>
          <p:grpSpPr>
            <a:xfrm>
              <a:off x="5732" y="7352"/>
              <a:ext cx="1980" cy="714"/>
              <a:chOff x="11697" y="8071"/>
              <a:chExt cx="1980" cy="714"/>
            </a:xfrm>
          </p:grpSpPr>
          <p:sp>
            <p:nvSpPr>
              <p:cNvPr id="48" name="Text Box 47"/>
              <p:cNvSpPr txBox="1"/>
              <p:nvPr/>
            </p:nvSpPr>
            <p:spPr>
              <a:xfrm>
                <a:off x="11697" y="8112"/>
                <a:ext cx="59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=</a:t>
                </a:r>
                <a:endParaRPr lang="en-US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12191" y="8071"/>
                <a:ext cx="1486" cy="714"/>
                <a:chOff x="12291" y="8071"/>
                <a:chExt cx="1486" cy="714"/>
              </a:xfrm>
            </p:grpSpPr>
            <p:sp>
              <p:nvSpPr>
                <p:cNvPr id="50" name="Text Box 49"/>
                <p:cNvSpPr txBox="1"/>
                <p:nvPr/>
              </p:nvSpPr>
              <p:spPr>
                <a:xfrm>
                  <a:off x="12291" y="8071"/>
                  <a:ext cx="105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/>
                    <a:t>(7F)</a:t>
                  </a:r>
                  <a:endParaRPr lang="en-US"/>
                </a:p>
              </p:txBody>
            </p:sp>
            <p:sp>
              <p:nvSpPr>
                <p:cNvPr id="51" name="Text Box 50"/>
                <p:cNvSpPr txBox="1"/>
                <p:nvPr/>
              </p:nvSpPr>
              <p:spPr>
                <a:xfrm>
                  <a:off x="12959" y="8449"/>
                  <a:ext cx="819" cy="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sz="800"/>
                    <a:t>16</a:t>
                  </a:r>
                  <a:endParaRPr lang="en-US" sz="800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ldLvl="0" animBg="1"/>
      <p:bldP spid="102" grpId="1" animBg="1"/>
      <p:bldP spid="8" grpId="0"/>
      <p:bldP spid="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乘</a:t>
            </a:r>
            <a:r>
              <a:rPr lang="zh-CN" altLang="en-US" dirty="0">
                <a:sym typeface="+mn-ea"/>
              </a:rPr>
              <a:t>基取整法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小数</a:t>
            </a:r>
            <a:endParaRPr lang="en-US" altLang="zh-CN" dirty="0">
              <a:sym typeface="+mn-ea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8220710" y="312229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0">
                <a:latin typeface="Calibri" charset="0"/>
                <a:ea typeface="宋体" pitchFamily="2" charset="-122"/>
                <a:cs typeface="Times New Roman" panose="02020603050405020304" charset="0"/>
              </a:rPr>
              <a:t>   </a:t>
            </a:r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8220710" y="478472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0">
                <a:latin typeface="Calibri" charset="0"/>
                <a:ea typeface="宋体" pitchFamily="2" charset="-122"/>
                <a:cs typeface="Times New Roman" panose="02020603050405020304" charset="0"/>
              </a:rPr>
              <a:t>   </a:t>
            </a:r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24" name="Picture 23" descr="app_icon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25" name="Text Box 24"/>
            <p:cNvSpPr txBox="1"/>
            <p:nvPr>
              <p:custDataLst>
                <p:tags r:id="rId3"/>
              </p:custDataLst>
            </p:nvPr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  <p:sp>
        <p:nvSpPr>
          <p:cNvPr id="8" name="Text Box 7"/>
          <p:cNvSpPr txBox="1"/>
          <p:nvPr/>
        </p:nvSpPr>
        <p:spPr>
          <a:xfrm>
            <a:off x="669925" y="1280160"/>
            <a:ext cx="108635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>
              <a:lnSpc>
                <a:spcPct val="150000"/>
              </a:lnSpc>
            </a:pPr>
            <a:r>
              <a:rPr lang="zh-CN" altLang="en-US"/>
              <a:t>用目的数制的基数</a:t>
            </a:r>
            <a:r>
              <a:rPr lang="en-US" altLang="zh-CN"/>
              <a:t>R</a:t>
            </a:r>
            <a:r>
              <a:rPr lang="zh-CN" altLang="en-US"/>
              <a:t>乘以十进制数，对于第一次相乘得到的结果，将整数部分作为最高位，把结果的小数部分再乘以</a:t>
            </a:r>
            <a:r>
              <a:rPr lang="en-US" altLang="zh-CN"/>
              <a:t>R</a:t>
            </a:r>
            <a:r>
              <a:rPr lang="zh-CN" altLang="en-US"/>
              <a:t>，所得结果整数部分作为次高位，以此类推，直至小数部分为</a:t>
            </a:r>
            <a:r>
              <a:rPr lang="en-US" altLang="zh-CN"/>
              <a:t>0</a:t>
            </a:r>
            <a:r>
              <a:rPr lang="zh-CN" altLang="en-US"/>
              <a:t>，或者达到要求的精度为</a:t>
            </a:r>
            <a:r>
              <a:rPr lang="zh-CN" altLang="en-US"/>
              <a:t>止。</a:t>
            </a:r>
            <a:endParaRPr lang="zh-CN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69925" y="2480310"/>
            <a:ext cx="4064000" cy="433070"/>
            <a:chOff x="1055" y="3906"/>
            <a:chExt cx="6400" cy="682"/>
          </a:xfrm>
        </p:grpSpPr>
        <p:sp>
          <p:nvSpPr>
            <p:cNvPr id="9" name="Text Box 8"/>
            <p:cNvSpPr txBox="1"/>
            <p:nvPr/>
          </p:nvSpPr>
          <p:spPr>
            <a:xfrm>
              <a:off x="1055" y="3906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如将十进制数</a:t>
              </a:r>
              <a:r>
                <a:rPr lang="en-US" altLang="zh-CN"/>
                <a:t>(0.625)  </a:t>
              </a:r>
              <a:r>
                <a:rPr lang="zh-CN" altLang="en-US"/>
                <a:t>转换为</a:t>
              </a:r>
              <a:r>
                <a:rPr lang="zh-CN" altLang="en-US"/>
                <a:t>二进制</a:t>
              </a:r>
              <a:endParaRPr lang="zh-CN" alt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4361" y="4190"/>
              <a:ext cx="539" cy="39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800"/>
                <a:t>10</a:t>
              </a:r>
              <a:endParaRPr lang="en-US" sz="800"/>
            </a:p>
          </p:txBody>
        </p:sp>
      </p:grpSp>
      <p:sp>
        <p:nvSpPr>
          <p:cNvPr id="12" name="Text Box 11"/>
          <p:cNvSpPr txBox="1"/>
          <p:nvPr/>
        </p:nvSpPr>
        <p:spPr>
          <a:xfrm>
            <a:off x="908685" y="3300095"/>
            <a:ext cx="1860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0.625 x 2 = 1.25</a:t>
            </a:r>
            <a:endParaRPr lang="zh-CN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908685" y="3642995"/>
            <a:ext cx="1860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0.25 x 2 = 0.5</a:t>
            </a:r>
            <a:endParaRPr lang="zh-CN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908685" y="3973195"/>
            <a:ext cx="1860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0.5 x 2 = 1</a:t>
            </a:r>
            <a:endParaRPr lang="zh-CN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2782570" y="2984500"/>
            <a:ext cx="658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整数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2898775" y="3300095"/>
            <a:ext cx="426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911475" y="3630295"/>
            <a:ext cx="426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0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2911475" y="3973195"/>
            <a:ext cx="426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41985" y="4620895"/>
            <a:ext cx="5285105" cy="514350"/>
            <a:chOff x="1011" y="7277"/>
            <a:chExt cx="8323" cy="810"/>
          </a:xfrm>
        </p:grpSpPr>
        <p:sp>
          <p:nvSpPr>
            <p:cNvPr id="19" name="Text Box 18"/>
            <p:cNvSpPr txBox="1"/>
            <p:nvPr/>
          </p:nvSpPr>
          <p:spPr>
            <a:xfrm>
              <a:off x="1011" y="7317"/>
              <a:ext cx="504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最后依次写出整数，可以</a:t>
              </a:r>
              <a:r>
                <a:rPr lang="zh-CN" altLang="en-US"/>
                <a:t>得到</a:t>
              </a:r>
              <a:endParaRPr lang="zh-CN" alt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5872" y="7277"/>
              <a:ext cx="3462" cy="810"/>
              <a:chOff x="8573" y="7400"/>
              <a:chExt cx="3462" cy="81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573" y="7400"/>
                <a:ext cx="1635" cy="811"/>
                <a:chOff x="8573" y="7400"/>
                <a:chExt cx="1635" cy="811"/>
              </a:xfrm>
            </p:grpSpPr>
            <p:sp>
              <p:nvSpPr>
                <p:cNvPr id="20" name="Text Box 19"/>
                <p:cNvSpPr txBox="1"/>
                <p:nvPr/>
              </p:nvSpPr>
              <p:spPr>
                <a:xfrm>
                  <a:off x="8573" y="7400"/>
                  <a:ext cx="151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/>
                    <a:t>(0.625)</a:t>
                  </a:r>
                  <a:endParaRPr lang="zh-CN" altLang="en-US"/>
                </a:p>
              </p:txBody>
            </p:sp>
            <p:sp>
              <p:nvSpPr>
                <p:cNvPr id="21" name="Text Box 20"/>
                <p:cNvSpPr txBox="1"/>
                <p:nvPr/>
              </p:nvSpPr>
              <p:spPr>
                <a:xfrm>
                  <a:off x="9670" y="7813"/>
                  <a:ext cx="539" cy="3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r>
                    <a:rPr lang="en-US" sz="800"/>
                    <a:t>10</a:t>
                  </a:r>
                  <a:endParaRPr lang="en-US" sz="800"/>
                </a:p>
              </p:txBody>
            </p:sp>
          </p:grpSp>
          <p:sp>
            <p:nvSpPr>
              <p:cNvPr id="23" name="Text Box 22"/>
              <p:cNvSpPr txBox="1"/>
              <p:nvPr/>
            </p:nvSpPr>
            <p:spPr>
              <a:xfrm>
                <a:off x="9914" y="7400"/>
                <a:ext cx="67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=</a:t>
                </a:r>
                <a:endParaRPr lang="en-US"/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10359" y="7404"/>
                <a:ext cx="1676" cy="791"/>
                <a:chOff x="8573" y="7400"/>
                <a:chExt cx="1676" cy="791"/>
              </a:xfrm>
            </p:grpSpPr>
            <p:sp>
              <p:nvSpPr>
                <p:cNvPr id="27" name="Text Box 26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8573" y="7400"/>
                  <a:ext cx="151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/>
                    <a:t>(0.101)</a:t>
                  </a:r>
                  <a:endParaRPr lang="zh-CN" altLang="en-US"/>
                </a:p>
              </p:txBody>
            </p:sp>
            <p:sp>
              <p:nvSpPr>
                <p:cNvPr id="28" name="Text Box 27"/>
                <p:cNvSpPr txBox="1"/>
                <p:nvPr>
                  <p:custDataLst>
                    <p:tags r:id="rId5"/>
                  </p:custDataLst>
                </p:nvPr>
              </p:nvSpPr>
              <p:spPr>
                <a:xfrm>
                  <a:off x="9710" y="7793"/>
                  <a:ext cx="539" cy="3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r>
                    <a:rPr lang="en-US" sz="800"/>
                    <a:t>2</a:t>
                  </a:r>
                  <a:endParaRPr lang="en-US" sz="800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2" grpId="0"/>
      <p:bldP spid="12" grpId="1"/>
      <p:bldP spid="15" grpId="0"/>
      <p:bldP spid="15" grpId="1"/>
      <p:bldP spid="16" grpId="0"/>
      <p:bldP spid="16" grpId="1"/>
      <p:bldP spid="13" grpId="0"/>
      <p:bldP spid="13" grpId="1"/>
      <p:bldP spid="17" grpId="0"/>
      <p:bldP spid="17" grpId="1"/>
      <p:bldP spid="14" grpId="0"/>
      <p:bldP spid="14" grpId="1"/>
      <p:bldP spid="18" grpId="0"/>
      <p:bldP spid="1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0140" y="2816225"/>
            <a:ext cx="7127240" cy="859155"/>
          </a:xfrm>
        </p:spPr>
        <p:txBody>
          <a:bodyPr>
            <a:normAutofit fontScale="90000"/>
          </a:bodyPr>
          <a:lstStyle/>
          <a:p>
            <a:r>
              <a:rPr lang="zh-CN" altLang="en-US" sz="6665" dirty="0" smtClean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二进制与八进制</a:t>
            </a:r>
            <a:r>
              <a:rPr lang="zh-CN" altLang="en-US" sz="6665" dirty="0" smtClean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转换</a:t>
            </a:r>
            <a:endParaRPr lang="zh-CN" altLang="en-US" sz="6665" dirty="0" smtClean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24" name="Picture 23" descr="app_icon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25" name="Text Box 24"/>
            <p:cNvSpPr txBox="1"/>
            <p:nvPr>
              <p:custDataLst>
                <p:tags r:id="rId3"/>
              </p:custDataLst>
            </p:nvPr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2"/>
      <p:bldP spid="2" grpId="3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三分法</a:t>
            </a:r>
            <a:r>
              <a:rPr lang="en-US" altLang="zh-CN" dirty="0">
                <a:sym typeface="+mn-ea"/>
              </a:rPr>
              <a:t> </a:t>
            </a:r>
            <a:endParaRPr lang="en-US" altLang="zh-CN" dirty="0">
              <a:sym typeface="+mn-ea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944880" y="1351280"/>
            <a:ext cx="10090785" cy="1753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marL="171450" indent="-1714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二进制转八进制，以</a:t>
            </a:r>
            <a:r>
              <a:rPr lang="en-US"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3</a:t>
            </a:r>
            <a:r>
              <a:rPr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个二进制为一个组，每组转换为十进制数字</a:t>
            </a:r>
            <a:endParaRPr sz="2400" b="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  <a:cs typeface="+mj-ea"/>
            </a:endParaRPr>
          </a:p>
          <a:p>
            <a:pPr marL="171450" indent="-1714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八进制转换二进制,每个数字拆分为3个二进制</a:t>
            </a:r>
            <a:endParaRPr sz="2400" b="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  <a:cs typeface="+mj-ea"/>
            </a:endParaRPr>
          </a:p>
          <a:p>
            <a:pPr marL="171450" indent="-1714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在数字前方添加或者减少0不会影响结果</a:t>
            </a:r>
            <a:endParaRPr sz="2400" b="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  <a:cs typeface="+mj-ea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8220710" y="312229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0">
                <a:latin typeface="Calibri" charset="0"/>
                <a:ea typeface="宋体" pitchFamily="2" charset="-122"/>
                <a:cs typeface="Times New Roman" panose="02020603050405020304" charset="0"/>
              </a:rPr>
              <a:t>   </a:t>
            </a:r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8220710" y="478472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0">
                <a:latin typeface="Calibri" charset="0"/>
                <a:ea typeface="宋体" pitchFamily="2" charset="-122"/>
                <a:cs typeface="Times New Roman" panose="02020603050405020304" charset="0"/>
              </a:rPr>
              <a:t>   </a:t>
            </a:r>
            <a:endParaRPr lang="zh-CN" altLang="en-US"/>
          </a:p>
        </p:txBody>
      </p:sp>
      <p:grpSp>
        <p:nvGrpSpPr>
          <p:cNvPr id="4" name="Group 3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24" name="Picture 23" descr="app_icon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25" name="Text Box 24"/>
            <p:cNvSpPr txBox="1"/>
            <p:nvPr>
              <p:custDataLst>
                <p:tags r:id="rId3"/>
              </p:custDataLst>
            </p:nvPr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  <p:pic>
        <p:nvPicPr>
          <p:cNvPr id="3" name="Picture 2" descr="Screen Shot 2024-04-16 at 3.39.48 P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3535045"/>
            <a:ext cx="10090785" cy="2328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ldLvl="0" animBg="1"/>
      <p:bldP spid="10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没有进制会怎么</a:t>
            </a:r>
            <a:r>
              <a:rPr lang="zh-CN" altLang="en-US" dirty="0"/>
              <a:t>样</a:t>
            </a:r>
            <a:endParaRPr lang="zh-CN" altLang="en-US" dirty="0"/>
          </a:p>
        </p:txBody>
      </p:sp>
      <p:sp>
        <p:nvSpPr>
          <p:cNvPr id="3" name="Text Box 2"/>
          <p:cNvSpPr txBox="1"/>
          <p:nvPr/>
        </p:nvSpPr>
        <p:spPr>
          <a:xfrm>
            <a:off x="592455" y="1479550"/>
            <a:ext cx="1999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latin typeface="Arial Bold" panose="020B0604020202090204" charset="0"/>
                <a:cs typeface="Arial Bold" panose="020B0604020202090204" charset="0"/>
              </a:rPr>
              <a:t>3 + 4 = ?</a:t>
            </a:r>
            <a:endParaRPr lang="en-US" altLang="en-US" sz="36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39115" y="2207260"/>
            <a:ext cx="5697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/>
              <a:t>我们小时候会怎样</a:t>
            </a:r>
            <a:r>
              <a:rPr lang="zh-CN" altLang="en-US" sz="3600" b="1"/>
              <a:t>去计算？</a:t>
            </a:r>
            <a:endParaRPr lang="zh-CN" altLang="en-US" sz="3600" b="1"/>
          </a:p>
        </p:txBody>
      </p:sp>
      <p:pic>
        <p:nvPicPr>
          <p:cNvPr id="5" name="Picture 4" descr="fdd059b4-bff2-43cd-8b11-539d851f04f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225" y="2919730"/>
            <a:ext cx="4622800" cy="31572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461125" y="155448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latin typeface="Arial Bold" panose="020B0604020202090204" charset="0"/>
                <a:cs typeface="Arial Bold" panose="020B0604020202090204" charset="0"/>
              </a:rPr>
              <a:t>5 + 6 = ?</a:t>
            </a:r>
            <a:endParaRPr lang="en-US" sz="36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412865" y="2199640"/>
            <a:ext cx="5697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/>
              <a:t>我们小时候会怎样</a:t>
            </a:r>
            <a:r>
              <a:rPr lang="zh-CN" altLang="en-US" sz="3600" b="1"/>
              <a:t>去计算？</a:t>
            </a:r>
            <a:endParaRPr lang="zh-CN" altLang="en-US" sz="3600" b="1"/>
          </a:p>
        </p:txBody>
      </p:sp>
      <p:pic>
        <p:nvPicPr>
          <p:cNvPr id="8" name="Picture 7" descr="Screen Shot 2024-04-15 at 06.04.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565" y="2919730"/>
            <a:ext cx="4783455" cy="268478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10" name="Picture 9" descr="app_icon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11" name="Text Box 10"/>
            <p:cNvSpPr txBox="1"/>
            <p:nvPr/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6" grpId="0"/>
      <p:bldP spid="6" grpId="1"/>
      <p:bldP spid="7" grpId="0"/>
      <p:bldP spid="7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三分法</a:t>
            </a:r>
            <a:r>
              <a:rPr lang="en-US" altLang="zh-CN" dirty="0">
                <a:sym typeface="+mn-ea"/>
              </a:rPr>
              <a:t> - </a:t>
            </a:r>
            <a:r>
              <a:rPr lang="zh-CN" altLang="en-US" dirty="0">
                <a:sym typeface="+mn-ea"/>
              </a:rPr>
              <a:t>练习</a:t>
            </a:r>
            <a:endParaRPr lang="zh-CN" altLang="en-US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13320000">
            <a:off x="11068050" y="174625"/>
            <a:ext cx="1031875" cy="8534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34110" y="1743075"/>
            <a:ext cx="80060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利用三分法完成下列二进制与八进制的相互转换</a:t>
            </a:r>
            <a:r>
              <a:rPr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？</a:t>
            </a:r>
            <a:endParaRPr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19885" y="4109085"/>
            <a:ext cx="95504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dk1"/>
                </a:solidFill>
                <a:sym typeface="+mn-ea"/>
              </a:rPr>
              <a:t>45</a:t>
            </a:r>
            <a:endParaRPr lang="en-US" altLang="zh-CN" sz="2000" b="1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47820" y="4109085"/>
            <a:ext cx="124650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dk1"/>
                </a:solidFill>
                <a:sym typeface="+mn-ea"/>
              </a:rPr>
              <a:t>35</a:t>
            </a:r>
            <a:endParaRPr lang="en-US" altLang="zh-CN" sz="2000" b="1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833870" y="4109085"/>
            <a:ext cx="124650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dk1"/>
                </a:solidFill>
                <a:sym typeface="+mn-ea"/>
              </a:rPr>
              <a:t>110111</a:t>
            </a:r>
            <a:endParaRPr lang="en-US" altLang="zh-CN" sz="2000" b="1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719945" y="4109085"/>
            <a:ext cx="124650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dk1"/>
                </a:solidFill>
                <a:sym typeface="+mn-ea"/>
              </a:rPr>
              <a:t>1010011</a:t>
            </a:r>
            <a:endParaRPr lang="en-US" altLang="zh-CN" sz="2000" b="1" dirty="0">
              <a:solidFill>
                <a:schemeClr val="dk1"/>
              </a:solidFill>
              <a:sym typeface="+mn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24" name="Picture 23" descr="app_icon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25" name="Text Box 24"/>
            <p:cNvSpPr txBox="1"/>
            <p:nvPr>
              <p:custDataLst>
                <p:tags r:id="rId5"/>
              </p:custDataLst>
            </p:nvPr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15670" y="3018790"/>
            <a:ext cx="2078990" cy="721360"/>
            <a:chOff x="1442" y="4754"/>
            <a:chExt cx="3274" cy="1136"/>
          </a:xfrm>
        </p:grpSpPr>
        <p:sp>
          <p:nvSpPr>
            <p:cNvPr id="15" name="圆角矩形 14"/>
            <p:cNvSpPr/>
            <p:nvPr/>
          </p:nvSpPr>
          <p:spPr>
            <a:xfrm>
              <a:off x="1442" y="4754"/>
              <a:ext cx="3275" cy="113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100101  = ( ) </a:t>
              </a:r>
              <a:endParaRPr lang="en-US" altLang="zh-CN" dirty="0">
                <a:solidFill>
                  <a:schemeClr val="accent1"/>
                </a:solidFill>
                <a:sym typeface="+mn-ea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4022" y="5400"/>
              <a:ext cx="489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8</a:t>
              </a:r>
              <a:endParaRPr lang="en-US" sz="8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589020" y="2986405"/>
            <a:ext cx="2363470" cy="721360"/>
            <a:chOff x="5652" y="4703"/>
            <a:chExt cx="3722" cy="1136"/>
          </a:xfrm>
        </p:grpSpPr>
        <p:sp>
          <p:nvSpPr>
            <p:cNvPr id="6" name="圆角矩形 5"/>
            <p:cNvSpPr/>
            <p:nvPr/>
          </p:nvSpPr>
          <p:spPr>
            <a:xfrm>
              <a:off x="5652" y="4703"/>
              <a:ext cx="3723" cy="113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>
                <a:buNone/>
              </a:pPr>
              <a:r>
                <a:rPr lang="en-US" altLang="zh-CN">
                  <a:sym typeface="+mn-ea"/>
                </a:rPr>
                <a:t>11101  = ( ) </a:t>
              </a:r>
              <a:endParaRPr lang="en-US" altLang="zh-CN" dirty="0"/>
            </a:p>
          </p:txBody>
        </p:sp>
        <p:sp>
          <p:nvSpPr>
            <p:cNvPr id="9" name="Text Box 8"/>
            <p:cNvSpPr txBox="1"/>
            <p:nvPr>
              <p:custDataLst>
                <p:tags r:id="rId6"/>
              </p:custDataLst>
            </p:nvPr>
          </p:nvSpPr>
          <p:spPr>
            <a:xfrm>
              <a:off x="8315" y="5340"/>
              <a:ext cx="489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8</a:t>
              </a:r>
              <a:endParaRPr lang="en-US" sz="80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75070" y="3018790"/>
            <a:ext cx="2363470" cy="721360"/>
            <a:chOff x="9882" y="4754"/>
            <a:chExt cx="3722" cy="1136"/>
          </a:xfrm>
        </p:grpSpPr>
        <p:sp>
          <p:nvSpPr>
            <p:cNvPr id="7" name="圆角矩形 6"/>
            <p:cNvSpPr/>
            <p:nvPr/>
          </p:nvSpPr>
          <p:spPr>
            <a:xfrm>
              <a:off x="9882" y="4754"/>
              <a:ext cx="3723" cy="113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>
                <a:buNone/>
              </a:pPr>
              <a:r>
                <a:rPr lang="en-US" altLang="zh-CN">
                  <a:sym typeface="+mn-ea"/>
                </a:rPr>
                <a:t>67  = ( ) </a:t>
              </a:r>
              <a:endParaRPr lang="en-US" altLang="zh-CN" dirty="0">
                <a:solidFill>
                  <a:schemeClr val="accent1"/>
                </a:solidFill>
                <a:sym typeface="+mn-ea"/>
              </a:endParaRPr>
            </a:p>
          </p:txBody>
        </p:sp>
        <p:sp>
          <p:nvSpPr>
            <p:cNvPr id="12" name="Text Box 11"/>
            <p:cNvSpPr txBox="1"/>
            <p:nvPr>
              <p:custDataLst>
                <p:tags r:id="rId7"/>
              </p:custDataLst>
            </p:nvPr>
          </p:nvSpPr>
          <p:spPr>
            <a:xfrm>
              <a:off x="12256" y="5340"/>
              <a:ext cx="489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161145" y="3018790"/>
            <a:ext cx="2363470" cy="721360"/>
            <a:chOff x="14427" y="4754"/>
            <a:chExt cx="3722" cy="1136"/>
          </a:xfrm>
        </p:grpSpPr>
        <p:sp>
          <p:nvSpPr>
            <p:cNvPr id="10" name="圆角矩形 9"/>
            <p:cNvSpPr/>
            <p:nvPr/>
          </p:nvSpPr>
          <p:spPr>
            <a:xfrm>
              <a:off x="14427" y="4754"/>
              <a:ext cx="3723" cy="113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>
                <a:buNone/>
              </a:pPr>
              <a:r>
                <a:rPr lang="en-US">
                  <a:sym typeface="+mn-ea"/>
                </a:rPr>
                <a:t>123 </a:t>
              </a:r>
              <a:r>
                <a:rPr lang="en-US" altLang="zh-CN">
                  <a:solidFill>
                    <a:srgbClr val="00B0F0"/>
                  </a:solidFill>
                  <a:sym typeface="+mn-ea"/>
                </a:rPr>
                <a:t> </a:t>
              </a:r>
              <a:r>
                <a:rPr lang="en-US">
                  <a:sym typeface="+mn-ea"/>
                </a:rPr>
                <a:t>= ( ) </a:t>
              </a:r>
              <a:endParaRPr lang="en-US" altLang="zh-CN" dirty="0">
                <a:solidFill>
                  <a:schemeClr val="accent1"/>
                </a:solidFill>
                <a:sym typeface="+mn-ea"/>
              </a:endParaRPr>
            </a:p>
          </p:txBody>
        </p:sp>
        <p:sp>
          <p:nvSpPr>
            <p:cNvPr id="13" name="Text Box 12"/>
            <p:cNvSpPr txBox="1"/>
            <p:nvPr>
              <p:custDataLst>
                <p:tags r:id="rId8"/>
              </p:custDataLst>
            </p:nvPr>
          </p:nvSpPr>
          <p:spPr>
            <a:xfrm>
              <a:off x="16915" y="5400"/>
              <a:ext cx="489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11" grpId="0"/>
      <p:bldP spid="11" grpId="1"/>
      <p:bldP spid="19" grpId="0"/>
      <p:bldP spid="19" grpId="1"/>
      <p:bldP spid="21" grpId="0"/>
      <p:bldP spid="21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2585" y="2816225"/>
            <a:ext cx="7884795" cy="859155"/>
          </a:xfrm>
        </p:spPr>
        <p:txBody>
          <a:bodyPr>
            <a:normAutofit fontScale="90000"/>
          </a:bodyPr>
          <a:lstStyle/>
          <a:p>
            <a:r>
              <a:rPr lang="zh-CN" sz="6665" dirty="0" smtClean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二进制与十六进制</a:t>
            </a:r>
            <a:r>
              <a:rPr lang="zh-CN" sz="6665" dirty="0" smtClean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转换</a:t>
            </a:r>
            <a:endParaRPr lang="zh-CN" sz="6665" dirty="0" smtClean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24" name="Picture 23" descr="app_icon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25" name="Text Box 24"/>
            <p:cNvSpPr txBox="1"/>
            <p:nvPr>
              <p:custDataLst>
                <p:tags r:id="rId3"/>
              </p:custDataLst>
            </p:nvPr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2"/>
      <p:bldP spid="2" grpId="3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四分法</a:t>
            </a:r>
            <a:r>
              <a:rPr lang="en-US" altLang="zh-CN" dirty="0">
                <a:sym typeface="+mn-ea"/>
              </a:rPr>
              <a:t> </a:t>
            </a:r>
            <a:endParaRPr lang="en-US" altLang="zh-CN" dirty="0">
              <a:sym typeface="+mn-ea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944880" y="1351280"/>
            <a:ext cx="10090785" cy="1753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marL="171450" indent="-1714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二进制转</a:t>
            </a:r>
            <a:r>
              <a:rPr lang="zh-CN"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十六</a:t>
            </a:r>
            <a:r>
              <a:rPr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进制，以</a:t>
            </a:r>
            <a:r>
              <a:rPr lang="en-US" altLang="zh-CN"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4</a:t>
            </a:r>
            <a:r>
              <a:rPr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个二进制为一个组，每组转换为十进制数字</a:t>
            </a:r>
            <a:endParaRPr sz="2400" b="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  <a:cs typeface="+mj-ea"/>
            </a:endParaRPr>
          </a:p>
          <a:p>
            <a:pPr marL="171450" indent="-1714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八进制转换二进制,每个数字拆分为</a:t>
            </a:r>
            <a:r>
              <a:rPr lang="en-US"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4</a:t>
            </a:r>
            <a:r>
              <a:rPr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个二进制</a:t>
            </a:r>
            <a:endParaRPr sz="2400" b="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  <a:cs typeface="+mj-ea"/>
            </a:endParaRPr>
          </a:p>
          <a:p>
            <a:pPr marL="171450" indent="-1714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在数字前方添加或者减少0不会影响结果</a:t>
            </a:r>
            <a:endParaRPr sz="2400" b="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  <a:cs typeface="+mj-ea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8220710" y="312229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0">
                <a:latin typeface="Calibri" charset="0"/>
                <a:ea typeface="宋体" pitchFamily="2" charset="-122"/>
                <a:cs typeface="Times New Roman" panose="02020603050405020304" charset="0"/>
              </a:rPr>
              <a:t>   </a:t>
            </a:r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8220710" y="478472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0">
                <a:latin typeface="Calibri" charset="0"/>
                <a:ea typeface="宋体" pitchFamily="2" charset="-122"/>
                <a:cs typeface="Times New Roman" panose="02020603050405020304" charset="0"/>
              </a:rPr>
              <a:t>   </a:t>
            </a:r>
            <a:endParaRPr lang="zh-CN" altLang="en-US"/>
          </a:p>
        </p:txBody>
      </p:sp>
      <p:grpSp>
        <p:nvGrpSpPr>
          <p:cNvPr id="4" name="Group 3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24" name="Picture 23" descr="app_icon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25" name="Text Box 24"/>
            <p:cNvSpPr txBox="1"/>
            <p:nvPr>
              <p:custDataLst>
                <p:tags r:id="rId3"/>
              </p:custDataLst>
            </p:nvPr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  <p:pic>
        <p:nvPicPr>
          <p:cNvPr id="3" name="Picture 2" descr="Screen Shot 2024-04-16 at 3.45.58 P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3375025"/>
            <a:ext cx="9934575" cy="1753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ldLvl="0" animBg="1"/>
      <p:bldP spid="102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四分法</a:t>
            </a:r>
            <a:r>
              <a:rPr lang="en-US" altLang="zh-CN" dirty="0">
                <a:sym typeface="+mn-ea"/>
              </a:rPr>
              <a:t> - </a:t>
            </a:r>
            <a:r>
              <a:rPr lang="zh-CN" altLang="en-US" dirty="0">
                <a:sym typeface="+mn-ea"/>
              </a:rPr>
              <a:t>练习</a:t>
            </a:r>
            <a:r>
              <a:rPr lang="en-US" altLang="zh-CN" dirty="0">
                <a:sym typeface="+mn-ea"/>
              </a:rPr>
              <a:t> </a:t>
            </a:r>
            <a:endParaRPr lang="zh-CN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13320000">
            <a:off x="11068050" y="174625"/>
            <a:ext cx="1031875" cy="8534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34110" y="1743075"/>
            <a:ext cx="8361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利用四分法完成下列二进制与十六进制的</a:t>
            </a:r>
            <a:r>
              <a:rPr 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相互</a:t>
            </a:r>
            <a:r>
              <a:rPr 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转换</a:t>
            </a:r>
            <a:r>
              <a:rPr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？</a:t>
            </a:r>
            <a:endParaRPr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19885" y="4109085"/>
            <a:ext cx="95504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dk1"/>
                </a:solidFill>
                <a:sym typeface="+mn-ea"/>
              </a:rPr>
              <a:t>15D</a:t>
            </a:r>
            <a:endParaRPr lang="en-US" altLang="zh-CN" sz="2000" b="1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47185" y="4109085"/>
            <a:ext cx="124650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dk1"/>
                </a:solidFill>
                <a:sym typeface="+mn-ea"/>
              </a:rPr>
              <a:t>CF</a:t>
            </a:r>
            <a:endParaRPr lang="en-US" altLang="zh-CN" sz="2000" b="1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801485" y="4109085"/>
            <a:ext cx="131127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dk1"/>
                </a:solidFill>
                <a:sym typeface="+mn-ea"/>
              </a:rPr>
              <a:t>10101100</a:t>
            </a:r>
            <a:endParaRPr lang="en-US" altLang="zh-CN" sz="2000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520555" y="4109085"/>
            <a:ext cx="164465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dk1"/>
                </a:solidFill>
                <a:sym typeface="+mn-ea"/>
              </a:rPr>
              <a:t>100101111</a:t>
            </a:r>
            <a:endParaRPr lang="en-US" altLang="zh-CN" sz="2000" dirty="0">
              <a:solidFill>
                <a:schemeClr val="dk1"/>
              </a:solidFill>
              <a:sym typeface="+mn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24" name="Picture 23" descr="app_icon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25" name="Text Box 24"/>
            <p:cNvSpPr txBox="1"/>
            <p:nvPr>
              <p:custDataLst>
                <p:tags r:id="rId5"/>
              </p:custDataLst>
            </p:nvPr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15670" y="3018790"/>
            <a:ext cx="2363470" cy="721360"/>
            <a:chOff x="1442" y="4754"/>
            <a:chExt cx="3722" cy="1136"/>
          </a:xfrm>
        </p:grpSpPr>
        <p:sp>
          <p:nvSpPr>
            <p:cNvPr id="15" name="圆角矩形 14"/>
            <p:cNvSpPr/>
            <p:nvPr/>
          </p:nvSpPr>
          <p:spPr>
            <a:xfrm>
              <a:off x="1442" y="4754"/>
              <a:ext cx="3723" cy="113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>
                <a:buNone/>
              </a:pPr>
              <a:r>
                <a:rPr lang="en-US" altLang="zh-CN">
                  <a:sym typeface="+mn-ea"/>
                </a:rPr>
                <a:t>101011101 = ()</a:t>
              </a:r>
              <a:endParaRPr lang="en-US" altLang="zh-CN" dirty="0">
                <a:solidFill>
                  <a:schemeClr val="accent1"/>
                </a:solidFill>
                <a:sym typeface="+mn-ea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4388" y="5400"/>
              <a:ext cx="569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16</a:t>
              </a:r>
              <a:endParaRPr lang="en-US" sz="8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589020" y="2986405"/>
            <a:ext cx="2363470" cy="721360"/>
            <a:chOff x="5652" y="4703"/>
            <a:chExt cx="3722" cy="1136"/>
          </a:xfrm>
        </p:grpSpPr>
        <p:sp>
          <p:nvSpPr>
            <p:cNvPr id="6" name="圆角矩形 5"/>
            <p:cNvSpPr/>
            <p:nvPr/>
          </p:nvSpPr>
          <p:spPr>
            <a:xfrm>
              <a:off x="5652" y="4703"/>
              <a:ext cx="3723" cy="113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>
                <a:buNone/>
              </a:pPr>
              <a:r>
                <a:rPr lang="en-US" altLang="zh-CN">
                  <a:sym typeface="+mn-ea"/>
                </a:rPr>
                <a:t>11001111 = ()</a:t>
              </a:r>
              <a:endParaRPr lang="en-US" altLang="zh-CN" dirty="0"/>
            </a:p>
          </p:txBody>
        </p:sp>
        <p:sp>
          <p:nvSpPr>
            <p:cNvPr id="9" name="Text Box 8"/>
            <p:cNvSpPr txBox="1"/>
            <p:nvPr>
              <p:custDataLst>
                <p:tags r:id="rId6"/>
              </p:custDataLst>
            </p:nvPr>
          </p:nvSpPr>
          <p:spPr>
            <a:xfrm>
              <a:off x="8491" y="5400"/>
              <a:ext cx="569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16</a:t>
              </a:r>
              <a:endParaRPr lang="en-US" sz="80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75070" y="3018790"/>
            <a:ext cx="2363470" cy="721360"/>
            <a:chOff x="9882" y="4754"/>
            <a:chExt cx="3722" cy="1136"/>
          </a:xfrm>
        </p:grpSpPr>
        <p:sp>
          <p:nvSpPr>
            <p:cNvPr id="7" name="圆角矩形 6"/>
            <p:cNvSpPr/>
            <p:nvPr/>
          </p:nvSpPr>
          <p:spPr>
            <a:xfrm>
              <a:off x="9882" y="4754"/>
              <a:ext cx="3723" cy="113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>
                <a:buNone/>
              </a:pPr>
              <a:r>
                <a:rPr lang="en-US" altLang="zh-CN">
                  <a:sym typeface="+mn-ea"/>
                </a:rPr>
                <a:t>AC = ()</a:t>
              </a:r>
              <a:endParaRPr lang="en-US" altLang="zh-CN" dirty="0">
                <a:solidFill>
                  <a:schemeClr val="accent1"/>
                </a:solidFill>
                <a:sym typeface="+mn-ea"/>
              </a:endParaRPr>
            </a:p>
          </p:txBody>
        </p:sp>
        <p:sp>
          <p:nvSpPr>
            <p:cNvPr id="12" name="Text Box 11"/>
            <p:cNvSpPr txBox="1"/>
            <p:nvPr>
              <p:custDataLst>
                <p:tags r:id="rId7"/>
              </p:custDataLst>
            </p:nvPr>
          </p:nvSpPr>
          <p:spPr>
            <a:xfrm>
              <a:off x="12207" y="5400"/>
              <a:ext cx="569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161145" y="3018790"/>
            <a:ext cx="2363470" cy="721360"/>
            <a:chOff x="14427" y="4754"/>
            <a:chExt cx="3722" cy="1136"/>
          </a:xfrm>
        </p:grpSpPr>
        <p:sp>
          <p:nvSpPr>
            <p:cNvPr id="10" name="圆角矩形 9"/>
            <p:cNvSpPr/>
            <p:nvPr/>
          </p:nvSpPr>
          <p:spPr>
            <a:xfrm>
              <a:off x="14427" y="4754"/>
              <a:ext cx="3723" cy="113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>
                <a:buNone/>
              </a:pPr>
              <a:r>
                <a:rPr lang="en-US">
                  <a:sym typeface="+mn-ea"/>
                </a:rPr>
                <a:t>12F = ()</a:t>
              </a:r>
              <a:endParaRPr lang="en-US" altLang="zh-CN" dirty="0">
                <a:solidFill>
                  <a:schemeClr val="accent1"/>
                </a:solidFill>
                <a:sym typeface="+mn-ea"/>
              </a:endParaRPr>
            </a:p>
          </p:txBody>
        </p:sp>
        <p:sp>
          <p:nvSpPr>
            <p:cNvPr id="13" name="Text Box 12"/>
            <p:cNvSpPr txBox="1"/>
            <p:nvPr>
              <p:custDataLst>
                <p:tags r:id="rId8"/>
              </p:custDataLst>
            </p:nvPr>
          </p:nvSpPr>
          <p:spPr>
            <a:xfrm>
              <a:off x="16800" y="5423"/>
              <a:ext cx="569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11" grpId="0"/>
      <p:bldP spid="11" grpId="1"/>
      <p:bldP spid="19" grpId="0"/>
      <p:bldP spid="19" grpId="1"/>
      <p:bldP spid="21" grpId="0"/>
      <p:bldP spid="2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1110" y="2816225"/>
            <a:ext cx="4766310" cy="859155"/>
          </a:xfrm>
        </p:spPr>
        <p:txBody>
          <a:bodyPr>
            <a:normAutofit fontScale="90000"/>
          </a:bodyPr>
          <a:lstStyle/>
          <a:p>
            <a:r>
              <a:rPr lang="zh-CN" altLang="en-US" sz="6665" dirty="0">
                <a:latin typeface="华文楷体" panose="02010600040101010101" charset="-122"/>
                <a:ea typeface="华文楷体" panose="02010600040101010101" charset="-122"/>
              </a:rPr>
              <a:t>进位计数</a:t>
            </a:r>
            <a:r>
              <a:rPr lang="zh-CN" altLang="en-US" sz="6665" dirty="0">
                <a:latin typeface="华文楷体" panose="02010600040101010101" charset="-122"/>
                <a:ea typeface="华文楷体" panose="02010600040101010101" charset="-122"/>
              </a:rPr>
              <a:t>制</a:t>
            </a:r>
            <a:endParaRPr lang="zh-CN" altLang="en-US" sz="6665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24" name="Picture 23" descr="app_icon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25" name="Text Box 24"/>
            <p:cNvSpPr txBox="1"/>
            <p:nvPr>
              <p:custDataLst>
                <p:tags r:id="rId3"/>
              </p:custDataLst>
            </p:nvPr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2"/>
      <p:bldP spid="2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进制的概念</a:t>
            </a:r>
            <a:endParaRPr lang="zh-CN" altLang="en-US" dirty="0"/>
          </a:p>
        </p:txBody>
      </p:sp>
      <p:sp>
        <p:nvSpPr>
          <p:cNvPr id="101" name="文本框 100"/>
          <p:cNvSpPr txBox="1"/>
          <p:nvPr/>
        </p:nvSpPr>
        <p:spPr>
          <a:xfrm>
            <a:off x="1184275" y="2703830"/>
            <a:ext cx="10211435" cy="1198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indent="266700">
              <a:lnSpc>
                <a:spcPct val="150000"/>
              </a:lnSpc>
            </a:pPr>
            <a:r>
              <a:rPr lang="zh-CN" altLang="en-US" sz="2400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进制也就是进位计数制,是人为定义的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带进位的计数方法</a:t>
            </a:r>
            <a:r>
              <a:rPr lang="zh-CN" altLang="en-US" sz="2400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。对于任何一种进制—N进制，就表示每一位上的数运算时都是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逢N进一</a:t>
            </a:r>
            <a:r>
              <a:rPr lang="zh-CN" altLang="en-US" sz="2400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。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19" name="Picture 18" descr="app_ic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20" name="Text Box 19"/>
            <p:cNvSpPr txBox="1"/>
            <p:nvPr/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幂</a:t>
            </a:r>
            <a:r>
              <a:rPr lang="zh-CN" altLang="en-US" dirty="0"/>
              <a:t>运算（</a:t>
            </a:r>
            <a:r>
              <a:rPr lang="zh-CN" altLang="en-US" dirty="0"/>
              <a:t>补充）</a:t>
            </a:r>
            <a:endParaRPr lang="zh-CN" alt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19" name="Picture 18" descr="app_ic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20" name="Text Box 19"/>
            <p:cNvSpPr txBox="1"/>
            <p:nvPr/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669925" y="1336040"/>
            <a:ext cx="5280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幂运算是指：一个数乘以它自身的指定次数的</a:t>
            </a:r>
            <a:r>
              <a:rPr lang="zh-CN" altLang="en-US"/>
              <a:t>运算</a:t>
            </a:r>
            <a:endParaRPr lang="zh-CN" altLang="en-US"/>
          </a:p>
        </p:txBody>
      </p:sp>
      <p:sp>
        <p:nvSpPr>
          <p:cNvPr id="47" name="Text Box 46"/>
          <p:cNvSpPr txBox="1"/>
          <p:nvPr/>
        </p:nvSpPr>
        <p:spPr>
          <a:xfrm>
            <a:off x="689610" y="1813560"/>
            <a:ext cx="571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如：</a:t>
            </a:r>
            <a:endParaRPr lang="zh-CN" altLang="en-US"/>
          </a:p>
        </p:txBody>
      </p:sp>
      <p:grpSp>
        <p:nvGrpSpPr>
          <p:cNvPr id="76" name="Group 75"/>
          <p:cNvGrpSpPr/>
          <p:nvPr/>
        </p:nvGrpSpPr>
        <p:grpSpPr>
          <a:xfrm>
            <a:off x="708660" y="2591435"/>
            <a:ext cx="2146300" cy="393700"/>
            <a:chOff x="1116" y="4081"/>
            <a:chExt cx="3380" cy="620"/>
          </a:xfrm>
        </p:grpSpPr>
        <p:grpSp>
          <p:nvGrpSpPr>
            <p:cNvPr id="9" name="Group 8"/>
            <p:cNvGrpSpPr/>
            <p:nvPr/>
          </p:nvGrpSpPr>
          <p:grpSpPr>
            <a:xfrm>
              <a:off x="1116" y="4081"/>
              <a:ext cx="863" cy="611"/>
              <a:chOff x="1918" y="3504"/>
              <a:chExt cx="863" cy="611"/>
            </a:xfrm>
          </p:grpSpPr>
          <p:sp>
            <p:nvSpPr>
              <p:cNvPr id="10" name="Text Box 9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918" y="3535"/>
                <a:ext cx="71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10</a:t>
                </a:r>
                <a:endParaRPr lang="en-US"/>
              </a:p>
            </p:txBody>
          </p:sp>
          <p:sp>
            <p:nvSpPr>
              <p:cNvPr id="11" name="Text Box 10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2346" y="3504"/>
                <a:ext cx="435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800"/>
                  <a:t>3</a:t>
                </a:r>
                <a:endParaRPr lang="en-US" sz="800"/>
              </a:p>
            </p:txBody>
          </p:sp>
        </p:grpSp>
        <p:sp>
          <p:nvSpPr>
            <p:cNvPr id="12" name="Text Box 11"/>
            <p:cNvSpPr txBox="1"/>
            <p:nvPr>
              <p:custDataLst>
                <p:tags r:id="rId4"/>
              </p:custDataLst>
            </p:nvPr>
          </p:nvSpPr>
          <p:spPr>
            <a:xfrm>
              <a:off x="1801" y="4121"/>
              <a:ext cx="59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=</a:t>
              </a:r>
              <a:endParaRPr lang="en-US"/>
            </a:p>
          </p:txBody>
        </p:sp>
        <p:sp>
          <p:nvSpPr>
            <p:cNvPr id="13" name="Text Box 12"/>
            <p:cNvSpPr txBox="1"/>
            <p:nvPr>
              <p:custDataLst>
                <p:tags r:id="rId5"/>
              </p:custDataLst>
            </p:nvPr>
          </p:nvSpPr>
          <p:spPr>
            <a:xfrm>
              <a:off x="2140" y="4112"/>
              <a:ext cx="235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10 </a:t>
              </a:r>
              <a:r>
                <a:rPr lang="en-US"/>
                <a:t>x 10 x 10</a:t>
              </a:r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13740" y="2225040"/>
            <a:ext cx="4247515" cy="396240"/>
            <a:chOff x="1124" y="3504"/>
            <a:chExt cx="6689" cy="624"/>
          </a:xfrm>
        </p:grpSpPr>
        <p:grpSp>
          <p:nvGrpSpPr>
            <p:cNvPr id="6" name="Group 5"/>
            <p:cNvGrpSpPr/>
            <p:nvPr/>
          </p:nvGrpSpPr>
          <p:grpSpPr>
            <a:xfrm>
              <a:off x="1124" y="3504"/>
              <a:ext cx="862" cy="611"/>
              <a:chOff x="1918" y="3504"/>
              <a:chExt cx="862" cy="611"/>
            </a:xfrm>
          </p:grpSpPr>
          <p:sp>
            <p:nvSpPr>
              <p:cNvPr id="4" name="Text Box 3"/>
              <p:cNvSpPr txBox="1"/>
              <p:nvPr/>
            </p:nvSpPr>
            <p:spPr>
              <a:xfrm>
                <a:off x="1918" y="3535"/>
                <a:ext cx="71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10</a:t>
                </a:r>
                <a:endParaRPr lang="en-US"/>
              </a:p>
            </p:txBody>
          </p:sp>
          <p:sp>
            <p:nvSpPr>
              <p:cNvPr id="5" name="Text Box 4"/>
              <p:cNvSpPr txBox="1"/>
              <p:nvPr/>
            </p:nvSpPr>
            <p:spPr>
              <a:xfrm>
                <a:off x="2346" y="3504"/>
                <a:ext cx="435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800"/>
                  <a:t>2</a:t>
                </a:r>
                <a:endParaRPr lang="en-US" sz="800"/>
              </a:p>
            </p:txBody>
          </p:sp>
        </p:grpSp>
        <p:sp>
          <p:nvSpPr>
            <p:cNvPr id="7" name="Text Box 6"/>
            <p:cNvSpPr txBox="1"/>
            <p:nvPr/>
          </p:nvSpPr>
          <p:spPr>
            <a:xfrm>
              <a:off x="1809" y="3544"/>
              <a:ext cx="59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=</a:t>
              </a:r>
              <a:endParaRPr lang="en-US"/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2311" y="3544"/>
              <a:ext cx="155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10 </a:t>
              </a:r>
              <a:r>
                <a:rPr lang="en-US"/>
                <a:t>x 10</a:t>
              </a:r>
              <a:endParaRPr lang="en-US"/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3673" y="3548"/>
              <a:ext cx="41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其中</a:t>
              </a:r>
              <a:r>
                <a:rPr lang="en-US" altLang="zh-CN"/>
                <a:t>10</a:t>
              </a:r>
              <a:r>
                <a:rPr lang="zh-CN" altLang="en-US"/>
                <a:t>为底数，</a:t>
              </a:r>
              <a:r>
                <a:rPr lang="en-US" altLang="zh-CN"/>
                <a:t>2</a:t>
              </a:r>
              <a:r>
                <a:rPr lang="zh-CN" altLang="en-US"/>
                <a:t>为</a:t>
              </a:r>
              <a:r>
                <a:rPr lang="zh-CN" altLang="en-US"/>
                <a:t>指数</a:t>
              </a:r>
              <a:endParaRPr lang="zh-CN" altLang="en-US"/>
            </a:p>
          </p:txBody>
        </p:sp>
      </p:grpSp>
      <p:sp>
        <p:nvSpPr>
          <p:cNvPr id="15" name="Text Box 14"/>
          <p:cNvSpPr txBox="1"/>
          <p:nvPr/>
        </p:nvSpPr>
        <p:spPr>
          <a:xfrm>
            <a:off x="690880" y="3071495"/>
            <a:ext cx="772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注意：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1090930" y="3557905"/>
            <a:ext cx="2871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1. </a:t>
            </a:r>
            <a:r>
              <a:rPr lang="zh-CN" altLang="en-US"/>
              <a:t>在幂运算中底数不能为</a:t>
            </a:r>
            <a:r>
              <a:rPr lang="en-US" altLang="zh-CN"/>
              <a:t>0</a:t>
            </a:r>
            <a:endParaRPr lang="en-US" altLang="zh-CN"/>
          </a:p>
        </p:txBody>
      </p:sp>
      <p:grpSp>
        <p:nvGrpSpPr>
          <p:cNvPr id="24" name="Group 23"/>
          <p:cNvGrpSpPr/>
          <p:nvPr/>
        </p:nvGrpSpPr>
        <p:grpSpPr>
          <a:xfrm>
            <a:off x="4067175" y="3557905"/>
            <a:ext cx="899160" cy="375920"/>
            <a:chOff x="6735" y="5767"/>
            <a:chExt cx="1416" cy="592"/>
          </a:xfrm>
        </p:grpSpPr>
        <p:sp>
          <p:nvSpPr>
            <p:cNvPr id="17" name="Text Box 16"/>
            <p:cNvSpPr txBox="1"/>
            <p:nvPr/>
          </p:nvSpPr>
          <p:spPr>
            <a:xfrm>
              <a:off x="6735" y="5767"/>
              <a:ext cx="9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如：</a:t>
              </a:r>
              <a:endParaRPr lang="zh-CN" alt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459" y="5767"/>
              <a:ext cx="693" cy="593"/>
              <a:chOff x="7919" y="5971"/>
              <a:chExt cx="693" cy="593"/>
            </a:xfrm>
          </p:grpSpPr>
          <p:sp>
            <p:nvSpPr>
              <p:cNvPr id="21" name="Text Box 20"/>
              <p:cNvSpPr txBox="1"/>
              <p:nvPr/>
            </p:nvSpPr>
            <p:spPr>
              <a:xfrm>
                <a:off x="7919" y="5984"/>
                <a:ext cx="58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>
                    <a:solidFill>
                      <a:srgbClr val="FF0000"/>
                    </a:solidFill>
                  </a:rPr>
                  <a:t>0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Text Box 21"/>
              <p:cNvSpPr txBox="1"/>
              <p:nvPr/>
            </p:nvSpPr>
            <p:spPr>
              <a:xfrm>
                <a:off x="8178" y="5971"/>
                <a:ext cx="435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800">
                    <a:solidFill>
                      <a:srgbClr val="FF0000"/>
                    </a:solidFill>
                  </a:rPr>
                  <a:t>2</a:t>
                </a:r>
                <a:endParaRPr lang="en-US" sz="80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5" name="Text Box 24"/>
          <p:cNvSpPr txBox="1"/>
          <p:nvPr/>
        </p:nvSpPr>
        <p:spPr>
          <a:xfrm>
            <a:off x="4979035" y="3574415"/>
            <a:ext cx="2258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错误，没有这种</a:t>
            </a:r>
            <a:r>
              <a:rPr lang="zh-CN" altLang="en-US">
                <a:solidFill>
                  <a:srgbClr val="FF0000"/>
                </a:solidFill>
              </a:rPr>
              <a:t>写法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1094105" y="3965575"/>
            <a:ext cx="2973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2. </a:t>
            </a:r>
            <a:r>
              <a:rPr lang="zh-CN" altLang="en-US"/>
              <a:t>任何非</a:t>
            </a:r>
            <a:r>
              <a:rPr lang="en-US" altLang="zh-CN"/>
              <a:t>0</a:t>
            </a:r>
            <a:r>
              <a:rPr lang="zh-CN" altLang="en-US"/>
              <a:t>数的</a:t>
            </a:r>
            <a:r>
              <a:rPr lang="en-US" altLang="zh-CN"/>
              <a:t>0</a:t>
            </a:r>
            <a:r>
              <a:rPr lang="zh-CN" altLang="en-US"/>
              <a:t>次方等于</a:t>
            </a:r>
            <a:r>
              <a:rPr lang="en-US" altLang="zh-CN"/>
              <a:t>1</a:t>
            </a:r>
            <a:endParaRPr lang="en-US" altLang="zh-CN"/>
          </a:p>
        </p:txBody>
      </p:sp>
      <p:grpSp>
        <p:nvGrpSpPr>
          <p:cNvPr id="34" name="Group 33"/>
          <p:cNvGrpSpPr/>
          <p:nvPr/>
        </p:nvGrpSpPr>
        <p:grpSpPr>
          <a:xfrm>
            <a:off x="4067810" y="3946525"/>
            <a:ext cx="2797810" cy="405130"/>
            <a:chOff x="6748" y="6429"/>
            <a:chExt cx="4406" cy="638"/>
          </a:xfrm>
        </p:grpSpPr>
        <p:sp>
          <p:nvSpPr>
            <p:cNvPr id="27" name="Text Box 26"/>
            <p:cNvSpPr txBox="1"/>
            <p:nvPr/>
          </p:nvSpPr>
          <p:spPr>
            <a:xfrm>
              <a:off x="6748" y="6474"/>
              <a:ext cx="9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即：</a:t>
              </a:r>
              <a:endParaRPr lang="zh-CN" altLang="en-US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456" y="6429"/>
              <a:ext cx="653" cy="599"/>
              <a:chOff x="8123" y="6605"/>
              <a:chExt cx="653" cy="599"/>
            </a:xfrm>
          </p:grpSpPr>
          <p:sp>
            <p:nvSpPr>
              <p:cNvPr id="28" name="Text Box 27"/>
              <p:cNvSpPr txBox="1"/>
              <p:nvPr/>
            </p:nvSpPr>
            <p:spPr>
              <a:xfrm>
                <a:off x="8123" y="6624"/>
                <a:ext cx="58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a</a:t>
                </a:r>
                <a:endParaRPr lang="en-US"/>
              </a:p>
            </p:txBody>
          </p:sp>
          <p:sp>
            <p:nvSpPr>
              <p:cNvPr id="29" name="Text Box 28"/>
              <p:cNvSpPr txBox="1"/>
              <p:nvPr/>
            </p:nvSpPr>
            <p:spPr>
              <a:xfrm>
                <a:off x="8342" y="6605"/>
                <a:ext cx="434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800"/>
                  <a:t>0</a:t>
                </a:r>
                <a:endParaRPr lang="en-US" sz="800"/>
              </a:p>
            </p:txBody>
          </p:sp>
        </p:grpSp>
        <p:sp>
          <p:nvSpPr>
            <p:cNvPr id="31" name="Text Box 30"/>
            <p:cNvSpPr txBox="1"/>
            <p:nvPr/>
          </p:nvSpPr>
          <p:spPr>
            <a:xfrm>
              <a:off x="7941" y="6487"/>
              <a:ext cx="5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=</a:t>
              </a:r>
              <a:endParaRPr lang="en-US"/>
            </a:p>
          </p:txBody>
        </p:sp>
        <p:sp>
          <p:nvSpPr>
            <p:cNvPr id="32" name="Text Box 31"/>
            <p:cNvSpPr txBox="1"/>
            <p:nvPr/>
          </p:nvSpPr>
          <p:spPr>
            <a:xfrm>
              <a:off x="8310" y="6474"/>
              <a:ext cx="5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1</a:t>
              </a:r>
              <a:endParaRPr lang="en-US"/>
            </a:p>
          </p:txBody>
        </p:sp>
        <p:sp>
          <p:nvSpPr>
            <p:cNvPr id="33" name="Text Box 32"/>
            <p:cNvSpPr txBox="1"/>
            <p:nvPr/>
          </p:nvSpPr>
          <p:spPr>
            <a:xfrm>
              <a:off x="8626" y="6487"/>
              <a:ext cx="25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只要</a:t>
              </a:r>
              <a:r>
                <a:rPr lang="en-US" altLang="zh-CN"/>
                <a:t>a</a:t>
              </a:r>
              <a:r>
                <a:rPr lang="zh-CN" altLang="en-US"/>
                <a:t>不等于</a:t>
              </a:r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926580" y="3966845"/>
            <a:ext cx="1410970" cy="387985"/>
            <a:chOff x="10908" y="6247"/>
            <a:chExt cx="2222" cy="611"/>
          </a:xfrm>
        </p:grpSpPr>
        <p:sp>
          <p:nvSpPr>
            <p:cNvPr id="35" name="Text Box 34"/>
            <p:cNvSpPr txBox="1"/>
            <p:nvPr>
              <p:custDataLst>
                <p:tags r:id="rId6"/>
              </p:custDataLst>
            </p:nvPr>
          </p:nvSpPr>
          <p:spPr>
            <a:xfrm>
              <a:off x="10908" y="6273"/>
              <a:ext cx="9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如：</a:t>
              </a:r>
              <a:endParaRPr lang="zh-CN" alt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1484" y="6247"/>
              <a:ext cx="863" cy="611"/>
              <a:chOff x="1918" y="3504"/>
              <a:chExt cx="863" cy="611"/>
            </a:xfrm>
          </p:grpSpPr>
          <p:sp>
            <p:nvSpPr>
              <p:cNvPr id="37" name="Text Box 36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1918" y="3535"/>
                <a:ext cx="71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10</a:t>
                </a:r>
                <a:endParaRPr lang="en-US"/>
              </a:p>
            </p:txBody>
          </p:sp>
          <p:sp>
            <p:nvSpPr>
              <p:cNvPr id="38" name="Text Box 37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2346" y="3504"/>
                <a:ext cx="435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800"/>
                  <a:t>0</a:t>
                </a:r>
                <a:endParaRPr lang="en-US" sz="800"/>
              </a:p>
            </p:txBody>
          </p:sp>
        </p:grpSp>
        <p:sp>
          <p:nvSpPr>
            <p:cNvPr id="39" name="Text Box 38"/>
            <p:cNvSpPr txBox="1"/>
            <p:nvPr/>
          </p:nvSpPr>
          <p:spPr>
            <a:xfrm>
              <a:off x="12123" y="6278"/>
              <a:ext cx="71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=</a:t>
              </a:r>
              <a:endParaRPr lang="en-US"/>
            </a:p>
          </p:txBody>
        </p:sp>
        <p:sp>
          <p:nvSpPr>
            <p:cNvPr id="40" name="Text Box 39"/>
            <p:cNvSpPr txBox="1"/>
            <p:nvPr/>
          </p:nvSpPr>
          <p:spPr>
            <a:xfrm>
              <a:off x="12542" y="6278"/>
              <a:ext cx="5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1</a:t>
              </a:r>
              <a:endParaRPr lang="en-US"/>
            </a:p>
          </p:txBody>
        </p:sp>
      </p:grpSp>
      <p:sp>
        <p:nvSpPr>
          <p:cNvPr id="45" name="Text Box 44"/>
          <p:cNvSpPr txBox="1"/>
          <p:nvPr/>
        </p:nvSpPr>
        <p:spPr>
          <a:xfrm>
            <a:off x="1089025" y="4373245"/>
            <a:ext cx="4744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3. </a:t>
            </a:r>
            <a:r>
              <a:rPr lang="zh-CN" altLang="en-US"/>
              <a:t>任何非</a:t>
            </a:r>
            <a:r>
              <a:rPr lang="en-US" altLang="zh-CN"/>
              <a:t>0</a:t>
            </a:r>
            <a:r>
              <a:rPr lang="zh-CN" altLang="en-US"/>
              <a:t>数的负数次方等于正数次方的</a:t>
            </a:r>
            <a:r>
              <a:rPr lang="zh-CN" altLang="en-US"/>
              <a:t>倒数</a:t>
            </a:r>
            <a:endParaRPr lang="zh-CN" altLang="en-US"/>
          </a:p>
        </p:txBody>
      </p:sp>
      <p:grpSp>
        <p:nvGrpSpPr>
          <p:cNvPr id="77" name="Group 76"/>
          <p:cNvGrpSpPr/>
          <p:nvPr/>
        </p:nvGrpSpPr>
        <p:grpSpPr>
          <a:xfrm>
            <a:off x="5779770" y="4232275"/>
            <a:ext cx="1444625" cy="661670"/>
            <a:chOff x="9102" y="6665"/>
            <a:chExt cx="2275" cy="1042"/>
          </a:xfrm>
        </p:grpSpPr>
        <p:sp>
          <p:nvSpPr>
            <p:cNvPr id="46" name="Text Box 45"/>
            <p:cNvSpPr txBox="1"/>
            <p:nvPr>
              <p:custDataLst>
                <p:tags r:id="rId9"/>
              </p:custDataLst>
            </p:nvPr>
          </p:nvSpPr>
          <p:spPr>
            <a:xfrm>
              <a:off x="9102" y="6889"/>
              <a:ext cx="9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即：</a:t>
              </a:r>
              <a:endParaRPr lang="zh-CN" altLang="en-US"/>
            </a:p>
          </p:txBody>
        </p:sp>
        <p:sp>
          <p:nvSpPr>
            <p:cNvPr id="48" name="Text Box 47"/>
            <p:cNvSpPr txBox="1"/>
            <p:nvPr>
              <p:custDataLst>
                <p:tags r:id="rId10"/>
              </p:custDataLst>
            </p:nvPr>
          </p:nvSpPr>
          <p:spPr>
            <a:xfrm>
              <a:off x="9810" y="6863"/>
              <a:ext cx="5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a</a:t>
              </a:r>
              <a:endParaRPr lang="en-US"/>
            </a:p>
          </p:txBody>
        </p:sp>
        <p:sp>
          <p:nvSpPr>
            <p:cNvPr id="49" name="Text Box 48"/>
            <p:cNvSpPr txBox="1"/>
            <p:nvPr>
              <p:custDataLst>
                <p:tags r:id="rId11"/>
              </p:custDataLst>
            </p:nvPr>
          </p:nvSpPr>
          <p:spPr>
            <a:xfrm>
              <a:off x="10029" y="6844"/>
              <a:ext cx="434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-</a:t>
              </a:r>
              <a:r>
                <a:rPr lang="en-US" sz="800"/>
                <a:t>n</a:t>
              </a:r>
              <a:endParaRPr lang="en-US" sz="800"/>
            </a:p>
          </p:txBody>
        </p:sp>
        <p:sp>
          <p:nvSpPr>
            <p:cNvPr id="50" name="Text Box 49"/>
            <p:cNvSpPr txBox="1"/>
            <p:nvPr>
              <p:custDataLst>
                <p:tags r:id="rId12"/>
              </p:custDataLst>
            </p:nvPr>
          </p:nvSpPr>
          <p:spPr>
            <a:xfrm>
              <a:off x="10295" y="6902"/>
              <a:ext cx="5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=</a:t>
              </a:r>
              <a:endParaRPr lang="en-US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10695" y="6665"/>
              <a:ext cx="682" cy="1042"/>
              <a:chOff x="10799" y="6691"/>
              <a:chExt cx="682" cy="1042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10829" y="7135"/>
                <a:ext cx="653" cy="599"/>
                <a:chOff x="10842" y="7252"/>
                <a:chExt cx="653" cy="599"/>
              </a:xfrm>
            </p:grpSpPr>
            <p:sp>
              <p:nvSpPr>
                <p:cNvPr id="51" name="Text Box 50"/>
                <p:cNvSpPr txBox="1"/>
                <p:nvPr>
                  <p:custDataLst>
                    <p:tags r:id="rId13"/>
                  </p:custDataLst>
                </p:nvPr>
              </p:nvSpPr>
              <p:spPr>
                <a:xfrm>
                  <a:off x="10842" y="7271"/>
                  <a:ext cx="589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/>
                    <a:t>a</a:t>
                  </a:r>
                  <a:endParaRPr lang="en-US"/>
                </a:p>
              </p:txBody>
            </p:sp>
            <p:sp>
              <p:nvSpPr>
                <p:cNvPr id="52" name="Text Box 51"/>
                <p:cNvSpPr txBox="1"/>
                <p:nvPr>
                  <p:custDataLst>
                    <p:tags r:id="rId14"/>
                  </p:custDataLst>
                </p:nvPr>
              </p:nvSpPr>
              <p:spPr>
                <a:xfrm>
                  <a:off x="11061" y="7252"/>
                  <a:ext cx="434" cy="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sz="800"/>
                    <a:t>n</a:t>
                  </a:r>
                  <a:endParaRPr lang="en-US" sz="800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10799" y="6691"/>
                <a:ext cx="588" cy="664"/>
                <a:chOff x="13284" y="8237"/>
                <a:chExt cx="588" cy="664"/>
              </a:xfrm>
            </p:grpSpPr>
            <p:sp>
              <p:nvSpPr>
                <p:cNvPr id="54" name="Text Box 53"/>
                <p:cNvSpPr txBox="1"/>
                <p:nvPr/>
              </p:nvSpPr>
              <p:spPr>
                <a:xfrm>
                  <a:off x="13284" y="8449"/>
                  <a:ext cx="589" cy="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r>
                    <a:rPr lang="en-US"/>
                    <a:t>--</a:t>
                  </a:r>
                  <a:endParaRPr lang="en-US"/>
                </a:p>
              </p:txBody>
            </p:sp>
            <p:sp>
              <p:nvSpPr>
                <p:cNvPr id="55" name="Text Box 54"/>
                <p:cNvSpPr txBox="1"/>
                <p:nvPr/>
              </p:nvSpPr>
              <p:spPr>
                <a:xfrm>
                  <a:off x="13297" y="8237"/>
                  <a:ext cx="43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/>
                    <a:t>1</a:t>
                  </a:r>
                  <a:endParaRPr lang="en-US"/>
                </a:p>
              </p:txBody>
            </p:sp>
          </p:grpSp>
        </p:grpSp>
      </p:grpSp>
      <p:grpSp>
        <p:nvGrpSpPr>
          <p:cNvPr id="78" name="Group 77"/>
          <p:cNvGrpSpPr/>
          <p:nvPr/>
        </p:nvGrpSpPr>
        <p:grpSpPr>
          <a:xfrm>
            <a:off x="7136130" y="4230370"/>
            <a:ext cx="1431290" cy="703580"/>
            <a:chOff x="11238" y="6662"/>
            <a:chExt cx="2254" cy="1108"/>
          </a:xfrm>
        </p:grpSpPr>
        <p:grpSp>
          <p:nvGrpSpPr>
            <p:cNvPr id="59" name="Group 58"/>
            <p:cNvGrpSpPr/>
            <p:nvPr/>
          </p:nvGrpSpPr>
          <p:grpSpPr>
            <a:xfrm>
              <a:off x="11238" y="6876"/>
              <a:ext cx="1927" cy="611"/>
              <a:chOff x="10908" y="6247"/>
              <a:chExt cx="1927" cy="611"/>
            </a:xfrm>
          </p:grpSpPr>
          <p:sp>
            <p:nvSpPr>
              <p:cNvPr id="60" name="Text Box 59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10908" y="6273"/>
                <a:ext cx="9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如：</a:t>
                </a:r>
                <a:endParaRPr lang="zh-CN" altLang="en-US"/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11484" y="6247"/>
                <a:ext cx="863" cy="611"/>
                <a:chOff x="1918" y="3504"/>
                <a:chExt cx="863" cy="611"/>
              </a:xfrm>
            </p:grpSpPr>
            <p:sp>
              <p:nvSpPr>
                <p:cNvPr id="62" name="Text Box 61"/>
                <p:cNvSpPr txBox="1"/>
                <p:nvPr>
                  <p:custDataLst>
                    <p:tags r:id="rId16"/>
                  </p:custDataLst>
                </p:nvPr>
              </p:nvSpPr>
              <p:spPr>
                <a:xfrm>
                  <a:off x="1918" y="3535"/>
                  <a:ext cx="7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/>
                    <a:t>10</a:t>
                  </a:r>
                  <a:endParaRPr lang="en-US"/>
                </a:p>
              </p:txBody>
            </p:sp>
            <p:sp>
              <p:nvSpPr>
                <p:cNvPr id="63" name="Text Box 62"/>
                <p:cNvSpPr txBox="1"/>
                <p:nvPr>
                  <p:custDataLst>
                    <p:tags r:id="rId17"/>
                  </p:custDataLst>
                </p:nvPr>
              </p:nvSpPr>
              <p:spPr>
                <a:xfrm>
                  <a:off x="2346" y="3504"/>
                  <a:ext cx="435" cy="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sz="800"/>
                    <a:t>-2</a:t>
                  </a:r>
                  <a:endParaRPr lang="en-US" sz="800"/>
                </a:p>
              </p:txBody>
            </p:sp>
          </p:grpSp>
          <p:sp>
            <p:nvSpPr>
              <p:cNvPr id="64" name="Text Box 63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12123" y="6278"/>
                <a:ext cx="71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=</a:t>
                </a:r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12702" y="6662"/>
              <a:ext cx="790" cy="1108"/>
              <a:chOff x="10692" y="6691"/>
              <a:chExt cx="790" cy="1108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10692" y="7135"/>
                <a:ext cx="790" cy="664"/>
                <a:chOff x="10705" y="7252"/>
                <a:chExt cx="790" cy="664"/>
              </a:xfrm>
            </p:grpSpPr>
            <p:sp>
              <p:nvSpPr>
                <p:cNvPr id="69" name="Text Box 68"/>
                <p:cNvSpPr txBox="1"/>
                <p:nvPr>
                  <p:custDataLst>
                    <p:tags r:id="rId19"/>
                  </p:custDataLst>
                </p:nvPr>
              </p:nvSpPr>
              <p:spPr>
                <a:xfrm>
                  <a:off x="10705" y="7336"/>
                  <a:ext cx="7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/>
                    <a:t>10</a:t>
                  </a:r>
                  <a:endParaRPr lang="en-US"/>
                </a:p>
              </p:txBody>
            </p:sp>
            <p:sp>
              <p:nvSpPr>
                <p:cNvPr id="70" name="Text Box 69"/>
                <p:cNvSpPr txBox="1"/>
                <p:nvPr>
                  <p:custDataLst>
                    <p:tags r:id="rId20"/>
                  </p:custDataLst>
                </p:nvPr>
              </p:nvSpPr>
              <p:spPr>
                <a:xfrm>
                  <a:off x="11061" y="7252"/>
                  <a:ext cx="434" cy="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sz="800"/>
                    <a:t>2</a:t>
                  </a:r>
                  <a:endParaRPr lang="zh-CN" altLang="en-US" sz="800"/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10799" y="6691"/>
                <a:ext cx="589" cy="664"/>
                <a:chOff x="13284" y="8237"/>
                <a:chExt cx="589" cy="664"/>
              </a:xfrm>
            </p:grpSpPr>
            <p:sp>
              <p:nvSpPr>
                <p:cNvPr id="72" name="Text Box 71"/>
                <p:cNvSpPr txBox="1"/>
                <p:nvPr>
                  <p:custDataLst>
                    <p:tags r:id="rId21"/>
                  </p:custDataLst>
                </p:nvPr>
              </p:nvSpPr>
              <p:spPr>
                <a:xfrm>
                  <a:off x="13284" y="8449"/>
                  <a:ext cx="589" cy="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r>
                    <a:rPr lang="en-US"/>
                    <a:t>--</a:t>
                  </a:r>
                  <a:endParaRPr lang="en-US"/>
                </a:p>
              </p:txBody>
            </p:sp>
            <p:sp>
              <p:nvSpPr>
                <p:cNvPr id="73" name="Text Box 72"/>
                <p:cNvSpPr txBox="1"/>
                <p:nvPr>
                  <p:custDataLst>
                    <p:tags r:id="rId22"/>
                  </p:custDataLst>
                </p:nvPr>
              </p:nvSpPr>
              <p:spPr>
                <a:xfrm>
                  <a:off x="13297" y="8237"/>
                  <a:ext cx="43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/>
                    <a:t>1</a:t>
                  </a: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7" grpId="0"/>
      <p:bldP spid="47" grpId="1"/>
      <p:bldP spid="15" grpId="0"/>
      <p:bldP spid="15" grpId="1"/>
      <p:bldP spid="16" grpId="0"/>
      <p:bldP spid="16" grpId="1"/>
      <p:bldP spid="25" grpId="0"/>
      <p:bldP spid="25" grpId="1"/>
      <p:bldP spid="26" grpId="0"/>
      <p:bldP spid="26" grpId="1"/>
      <p:bldP spid="45" grpId="0"/>
      <p:bldP spid="4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进制三要素</a:t>
            </a:r>
            <a:endParaRPr lang="zh-CN" altLang="en-US" dirty="0"/>
          </a:p>
        </p:txBody>
      </p:sp>
      <p:sp>
        <p:nvSpPr>
          <p:cNvPr id="101" name="文本框 100"/>
          <p:cNvSpPr txBox="1"/>
          <p:nvPr/>
        </p:nvSpPr>
        <p:spPr>
          <a:xfrm>
            <a:off x="669925" y="1356360"/>
            <a:ext cx="10692765" cy="1753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marL="342900" indent="-34290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+mj-ea"/>
              </a:rPr>
              <a:t>数码：数制中的可表示的数字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+mj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+mj-ea"/>
              </a:rPr>
              <a:t>基数：数码的个数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+mj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+mj-ea"/>
              </a:rPr>
              <a:t>位权：基数的数位次方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+mj-ea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24" name="Picture 23" descr="app_ic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25" name="Text Box 24"/>
            <p:cNvSpPr txBox="1"/>
            <p:nvPr/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669925" y="3314700"/>
            <a:ext cx="1035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十进制</a:t>
            </a:r>
            <a:endParaRPr lang="zh-C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668020" y="3689350"/>
            <a:ext cx="650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数码：</a:t>
            </a:r>
            <a:endParaRPr lang="zh-CN" altLang="en-US" sz="1400"/>
          </a:p>
        </p:txBody>
      </p:sp>
      <p:sp>
        <p:nvSpPr>
          <p:cNvPr id="6" name="Text Box 5"/>
          <p:cNvSpPr txBox="1"/>
          <p:nvPr/>
        </p:nvSpPr>
        <p:spPr>
          <a:xfrm>
            <a:off x="1318260" y="3690620"/>
            <a:ext cx="21082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0  1  2  3  4  5  6  7  8  9  </a:t>
            </a:r>
            <a:endParaRPr lang="en-US" altLang="zh-CN" sz="1400"/>
          </a:p>
        </p:txBody>
      </p:sp>
      <p:sp>
        <p:nvSpPr>
          <p:cNvPr id="8" name="Text Box 7"/>
          <p:cNvSpPr txBox="1"/>
          <p:nvPr/>
        </p:nvSpPr>
        <p:spPr>
          <a:xfrm>
            <a:off x="657860" y="4014470"/>
            <a:ext cx="650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基数：</a:t>
            </a:r>
            <a:endParaRPr lang="zh-CN" altLang="en-US" sz="1400"/>
          </a:p>
        </p:txBody>
      </p:sp>
      <p:sp>
        <p:nvSpPr>
          <p:cNvPr id="10" name="Text Box 9"/>
          <p:cNvSpPr txBox="1"/>
          <p:nvPr/>
        </p:nvSpPr>
        <p:spPr>
          <a:xfrm>
            <a:off x="1300480" y="4015105"/>
            <a:ext cx="494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10</a:t>
            </a:r>
            <a:endParaRPr lang="en-US" altLang="zh-CN" sz="1400"/>
          </a:p>
        </p:txBody>
      </p:sp>
      <p:sp>
        <p:nvSpPr>
          <p:cNvPr id="20" name="Text Box 19"/>
          <p:cNvSpPr txBox="1"/>
          <p:nvPr/>
        </p:nvSpPr>
        <p:spPr>
          <a:xfrm>
            <a:off x="2620645" y="4549775"/>
            <a:ext cx="153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accent2"/>
                </a:solidFill>
              </a:rPr>
              <a:t>2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3005455" y="4547235"/>
            <a:ext cx="2762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accent2"/>
                </a:solidFill>
              </a:rPr>
              <a:t>0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2809240" y="4547235"/>
            <a:ext cx="153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accent2"/>
                </a:solidFill>
              </a:rPr>
              <a:t>1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2421890" y="4547870"/>
            <a:ext cx="153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accent2"/>
                </a:solidFill>
              </a:rPr>
              <a:t>3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2605405" y="4117975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accent2"/>
                </a:solidFill>
              </a:rPr>
              <a:t>百</a:t>
            </a:r>
            <a:endParaRPr lang="zh-CN" altLang="en-US" sz="1200">
              <a:solidFill>
                <a:schemeClr val="accent2"/>
              </a:solidFill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2994025" y="4117975"/>
            <a:ext cx="3816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accent2"/>
                </a:solidFill>
              </a:rPr>
              <a:t>个</a:t>
            </a:r>
            <a:endParaRPr lang="zh-CN" altLang="en-US" sz="1200">
              <a:solidFill>
                <a:schemeClr val="accent2"/>
              </a:solidFill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2794000" y="4118610"/>
            <a:ext cx="237490" cy="274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>
                <a:solidFill>
                  <a:schemeClr val="accent2"/>
                </a:solidFill>
              </a:rPr>
              <a:t>十</a:t>
            </a:r>
            <a:endParaRPr lang="zh-CN" altLang="en-US" sz="1200">
              <a:solidFill>
                <a:schemeClr val="accent2"/>
              </a:solidFill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2409190" y="411861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accent2"/>
                </a:solidFill>
              </a:rPr>
              <a:t>千</a:t>
            </a:r>
            <a:endParaRPr lang="zh-CN" altLang="en-US" sz="1200">
              <a:solidFill>
                <a:schemeClr val="accent2"/>
              </a:solidFill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655320" y="4956810"/>
            <a:ext cx="650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位</a:t>
            </a:r>
            <a:r>
              <a:rPr lang="zh-CN" altLang="en-US" sz="1400"/>
              <a:t>权：</a:t>
            </a:r>
            <a:endParaRPr lang="zh-CN" altLang="en-US" sz="1400"/>
          </a:p>
        </p:txBody>
      </p:sp>
      <p:sp>
        <p:nvSpPr>
          <p:cNvPr id="40" name="Text Box 39"/>
          <p:cNvSpPr txBox="1"/>
          <p:nvPr/>
        </p:nvSpPr>
        <p:spPr>
          <a:xfrm>
            <a:off x="1280160" y="4958080"/>
            <a:ext cx="6261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个位</a:t>
            </a:r>
            <a:endParaRPr lang="zh-CN" altLang="en-US" sz="1400"/>
          </a:p>
        </p:txBody>
      </p:sp>
      <p:sp>
        <p:nvSpPr>
          <p:cNvPr id="42" name="Text Box 41"/>
          <p:cNvSpPr txBox="1"/>
          <p:nvPr/>
        </p:nvSpPr>
        <p:spPr>
          <a:xfrm>
            <a:off x="1704975" y="4948555"/>
            <a:ext cx="395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10</a:t>
            </a:r>
            <a:endParaRPr lang="en-US" sz="1400"/>
          </a:p>
        </p:txBody>
      </p:sp>
      <p:sp>
        <p:nvSpPr>
          <p:cNvPr id="43" name="Text Box 42"/>
          <p:cNvSpPr txBox="1"/>
          <p:nvPr/>
        </p:nvSpPr>
        <p:spPr>
          <a:xfrm>
            <a:off x="1906270" y="4915535"/>
            <a:ext cx="2374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0</a:t>
            </a:r>
            <a:endParaRPr lang="en-US" sz="800"/>
          </a:p>
        </p:txBody>
      </p:sp>
      <p:sp>
        <p:nvSpPr>
          <p:cNvPr id="44" name="Text Box 43"/>
          <p:cNvSpPr txBox="1"/>
          <p:nvPr/>
        </p:nvSpPr>
        <p:spPr>
          <a:xfrm>
            <a:off x="1285240" y="5267960"/>
            <a:ext cx="6261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十位</a:t>
            </a:r>
            <a:endParaRPr lang="zh-CN" altLang="en-US" sz="1400"/>
          </a:p>
        </p:txBody>
      </p:sp>
      <p:sp>
        <p:nvSpPr>
          <p:cNvPr id="45" name="Text Box 44"/>
          <p:cNvSpPr txBox="1"/>
          <p:nvPr/>
        </p:nvSpPr>
        <p:spPr>
          <a:xfrm>
            <a:off x="1710055" y="5258435"/>
            <a:ext cx="395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10</a:t>
            </a:r>
            <a:endParaRPr lang="en-US" sz="1400"/>
          </a:p>
        </p:txBody>
      </p:sp>
      <p:sp>
        <p:nvSpPr>
          <p:cNvPr id="46" name="Text Box 45"/>
          <p:cNvSpPr txBox="1"/>
          <p:nvPr/>
        </p:nvSpPr>
        <p:spPr>
          <a:xfrm>
            <a:off x="1285240" y="5580380"/>
            <a:ext cx="6261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百位</a:t>
            </a:r>
            <a:endParaRPr lang="zh-CN" altLang="en-US" sz="1400"/>
          </a:p>
        </p:txBody>
      </p:sp>
      <p:sp>
        <p:nvSpPr>
          <p:cNvPr id="47" name="Text Box 46"/>
          <p:cNvSpPr txBox="1"/>
          <p:nvPr/>
        </p:nvSpPr>
        <p:spPr>
          <a:xfrm>
            <a:off x="1710055" y="5570855"/>
            <a:ext cx="395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10</a:t>
            </a:r>
            <a:endParaRPr lang="en-US" sz="1400"/>
          </a:p>
        </p:txBody>
      </p:sp>
      <p:sp>
        <p:nvSpPr>
          <p:cNvPr id="48" name="Text Box 47"/>
          <p:cNvSpPr txBox="1"/>
          <p:nvPr/>
        </p:nvSpPr>
        <p:spPr>
          <a:xfrm>
            <a:off x="1911350" y="5537835"/>
            <a:ext cx="2374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2</a:t>
            </a:r>
            <a:endParaRPr lang="en-US" sz="800"/>
          </a:p>
        </p:txBody>
      </p:sp>
      <p:sp>
        <p:nvSpPr>
          <p:cNvPr id="49" name="Text Box 48"/>
          <p:cNvSpPr txBox="1"/>
          <p:nvPr/>
        </p:nvSpPr>
        <p:spPr>
          <a:xfrm>
            <a:off x="1290320" y="5890260"/>
            <a:ext cx="6261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千位</a:t>
            </a:r>
            <a:endParaRPr lang="zh-CN" altLang="en-US" sz="1400"/>
          </a:p>
        </p:txBody>
      </p:sp>
      <p:sp>
        <p:nvSpPr>
          <p:cNvPr id="50" name="Text Box 49"/>
          <p:cNvSpPr txBox="1"/>
          <p:nvPr/>
        </p:nvSpPr>
        <p:spPr>
          <a:xfrm>
            <a:off x="1715135" y="5880735"/>
            <a:ext cx="395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10</a:t>
            </a:r>
            <a:endParaRPr lang="en-US" sz="1400"/>
          </a:p>
        </p:txBody>
      </p:sp>
      <p:sp>
        <p:nvSpPr>
          <p:cNvPr id="51" name="Text Box 50"/>
          <p:cNvSpPr txBox="1"/>
          <p:nvPr/>
        </p:nvSpPr>
        <p:spPr>
          <a:xfrm>
            <a:off x="1911350" y="5233035"/>
            <a:ext cx="2374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1</a:t>
            </a:r>
            <a:endParaRPr lang="en-US" sz="800"/>
          </a:p>
        </p:txBody>
      </p:sp>
      <p:sp>
        <p:nvSpPr>
          <p:cNvPr id="52" name="Text Box 51"/>
          <p:cNvSpPr txBox="1"/>
          <p:nvPr/>
        </p:nvSpPr>
        <p:spPr>
          <a:xfrm>
            <a:off x="1908810" y="5840095"/>
            <a:ext cx="2374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3</a:t>
            </a:r>
            <a:endParaRPr lang="en-US" sz="800"/>
          </a:p>
        </p:txBody>
      </p:sp>
      <p:sp>
        <p:nvSpPr>
          <p:cNvPr id="53" name="Text Box 52"/>
          <p:cNvSpPr txBox="1"/>
          <p:nvPr/>
        </p:nvSpPr>
        <p:spPr>
          <a:xfrm>
            <a:off x="3783965" y="3312160"/>
            <a:ext cx="1035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二制</a:t>
            </a:r>
            <a:endParaRPr lang="zh-CN" altLang="en-US"/>
          </a:p>
        </p:txBody>
      </p:sp>
      <p:sp>
        <p:nvSpPr>
          <p:cNvPr id="54" name="Text Box 53"/>
          <p:cNvSpPr txBox="1"/>
          <p:nvPr/>
        </p:nvSpPr>
        <p:spPr>
          <a:xfrm>
            <a:off x="3782060" y="3686810"/>
            <a:ext cx="650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数码：</a:t>
            </a:r>
            <a:endParaRPr lang="zh-CN" altLang="en-US" sz="1400"/>
          </a:p>
        </p:txBody>
      </p:sp>
      <p:sp>
        <p:nvSpPr>
          <p:cNvPr id="55" name="Text Box 54"/>
          <p:cNvSpPr txBox="1"/>
          <p:nvPr/>
        </p:nvSpPr>
        <p:spPr>
          <a:xfrm>
            <a:off x="4432300" y="3688080"/>
            <a:ext cx="21082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0  1  </a:t>
            </a:r>
            <a:endParaRPr lang="en-US" altLang="zh-CN" sz="1400"/>
          </a:p>
        </p:txBody>
      </p:sp>
      <p:sp>
        <p:nvSpPr>
          <p:cNvPr id="56" name="Text Box 55"/>
          <p:cNvSpPr txBox="1"/>
          <p:nvPr/>
        </p:nvSpPr>
        <p:spPr>
          <a:xfrm>
            <a:off x="3771900" y="4011930"/>
            <a:ext cx="650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基数：</a:t>
            </a:r>
            <a:endParaRPr lang="zh-CN" altLang="en-US" sz="1400"/>
          </a:p>
        </p:txBody>
      </p:sp>
      <p:sp>
        <p:nvSpPr>
          <p:cNvPr id="57" name="Text Box 56"/>
          <p:cNvSpPr txBox="1"/>
          <p:nvPr/>
        </p:nvSpPr>
        <p:spPr>
          <a:xfrm>
            <a:off x="4414520" y="4012565"/>
            <a:ext cx="494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</a:t>
            </a:r>
            <a:endParaRPr lang="en-US" altLang="zh-CN" sz="1400"/>
          </a:p>
        </p:txBody>
      </p:sp>
      <p:sp>
        <p:nvSpPr>
          <p:cNvPr id="59" name="Text Box 58"/>
          <p:cNvSpPr txBox="1"/>
          <p:nvPr/>
        </p:nvSpPr>
        <p:spPr>
          <a:xfrm>
            <a:off x="5727065" y="4547235"/>
            <a:ext cx="153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accent2"/>
                </a:solidFill>
              </a:rPr>
              <a:t>2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60" name="Text Box 59"/>
          <p:cNvSpPr txBox="1"/>
          <p:nvPr/>
        </p:nvSpPr>
        <p:spPr>
          <a:xfrm>
            <a:off x="6119495" y="4544695"/>
            <a:ext cx="2762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accent2"/>
                </a:solidFill>
              </a:rPr>
              <a:t>0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61" name="Text Box 60"/>
          <p:cNvSpPr txBox="1"/>
          <p:nvPr/>
        </p:nvSpPr>
        <p:spPr>
          <a:xfrm>
            <a:off x="5923280" y="4544695"/>
            <a:ext cx="153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accent2"/>
                </a:solidFill>
              </a:rPr>
              <a:t>1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62" name="Text Box 61"/>
          <p:cNvSpPr txBox="1"/>
          <p:nvPr/>
        </p:nvSpPr>
        <p:spPr>
          <a:xfrm>
            <a:off x="5535930" y="4545330"/>
            <a:ext cx="153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accent2"/>
                </a:solidFill>
              </a:rPr>
              <a:t>3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67" name="Text Box 66"/>
          <p:cNvSpPr txBox="1"/>
          <p:nvPr/>
        </p:nvSpPr>
        <p:spPr>
          <a:xfrm>
            <a:off x="3769360" y="4954270"/>
            <a:ext cx="650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位</a:t>
            </a:r>
            <a:r>
              <a:rPr lang="zh-CN" altLang="en-US" sz="1400"/>
              <a:t>权：</a:t>
            </a:r>
            <a:endParaRPr lang="zh-CN" altLang="en-US" sz="1400"/>
          </a:p>
        </p:txBody>
      </p:sp>
      <p:sp>
        <p:nvSpPr>
          <p:cNvPr id="68" name="Text Box 67"/>
          <p:cNvSpPr txBox="1"/>
          <p:nvPr/>
        </p:nvSpPr>
        <p:spPr>
          <a:xfrm>
            <a:off x="4297045" y="4955540"/>
            <a:ext cx="7232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第一位</a:t>
            </a:r>
            <a:endParaRPr lang="zh-CN" altLang="en-US" sz="1400"/>
          </a:p>
        </p:txBody>
      </p:sp>
      <p:sp>
        <p:nvSpPr>
          <p:cNvPr id="69" name="Text Box 68"/>
          <p:cNvSpPr txBox="1"/>
          <p:nvPr/>
        </p:nvSpPr>
        <p:spPr>
          <a:xfrm>
            <a:off x="4918075" y="4946015"/>
            <a:ext cx="395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2</a:t>
            </a:r>
            <a:endParaRPr lang="en-US" sz="1400"/>
          </a:p>
        </p:txBody>
      </p:sp>
      <p:sp>
        <p:nvSpPr>
          <p:cNvPr id="70" name="Text Box 69"/>
          <p:cNvSpPr txBox="1"/>
          <p:nvPr/>
        </p:nvSpPr>
        <p:spPr>
          <a:xfrm>
            <a:off x="5037455" y="4912995"/>
            <a:ext cx="2374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0</a:t>
            </a:r>
            <a:endParaRPr lang="en-US" sz="800"/>
          </a:p>
        </p:txBody>
      </p:sp>
      <p:sp>
        <p:nvSpPr>
          <p:cNvPr id="71" name="Text Box 70"/>
          <p:cNvSpPr txBox="1"/>
          <p:nvPr/>
        </p:nvSpPr>
        <p:spPr>
          <a:xfrm>
            <a:off x="4302760" y="5265420"/>
            <a:ext cx="722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第</a:t>
            </a:r>
            <a:r>
              <a:rPr lang="zh-CN" altLang="en-US" sz="1400"/>
              <a:t>二位</a:t>
            </a:r>
            <a:endParaRPr lang="zh-CN" altLang="en-US" sz="1400"/>
          </a:p>
        </p:txBody>
      </p:sp>
      <p:sp>
        <p:nvSpPr>
          <p:cNvPr id="72" name="Text Box 71"/>
          <p:cNvSpPr txBox="1"/>
          <p:nvPr/>
        </p:nvSpPr>
        <p:spPr>
          <a:xfrm>
            <a:off x="4915535" y="5255895"/>
            <a:ext cx="395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2</a:t>
            </a:r>
            <a:endParaRPr lang="en-US" sz="1400"/>
          </a:p>
        </p:txBody>
      </p:sp>
      <p:sp>
        <p:nvSpPr>
          <p:cNvPr id="73" name="Text Box 72"/>
          <p:cNvSpPr txBox="1"/>
          <p:nvPr/>
        </p:nvSpPr>
        <p:spPr>
          <a:xfrm>
            <a:off x="4302125" y="5577840"/>
            <a:ext cx="7232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第</a:t>
            </a:r>
            <a:r>
              <a:rPr lang="zh-CN" altLang="en-US" sz="1400"/>
              <a:t>三位</a:t>
            </a:r>
            <a:endParaRPr lang="zh-CN" altLang="en-US" sz="1400"/>
          </a:p>
        </p:txBody>
      </p:sp>
      <p:sp>
        <p:nvSpPr>
          <p:cNvPr id="74" name="Text Box 73"/>
          <p:cNvSpPr txBox="1"/>
          <p:nvPr/>
        </p:nvSpPr>
        <p:spPr>
          <a:xfrm>
            <a:off x="4923155" y="5568315"/>
            <a:ext cx="395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2</a:t>
            </a:r>
            <a:endParaRPr lang="en-US" sz="1400"/>
          </a:p>
        </p:txBody>
      </p:sp>
      <p:sp>
        <p:nvSpPr>
          <p:cNvPr id="75" name="Text Box 74"/>
          <p:cNvSpPr txBox="1"/>
          <p:nvPr/>
        </p:nvSpPr>
        <p:spPr>
          <a:xfrm>
            <a:off x="5041900" y="5535295"/>
            <a:ext cx="2374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2</a:t>
            </a:r>
            <a:endParaRPr lang="en-US" sz="800"/>
          </a:p>
        </p:txBody>
      </p:sp>
      <p:sp>
        <p:nvSpPr>
          <p:cNvPr id="76" name="Text Box 75"/>
          <p:cNvSpPr txBox="1"/>
          <p:nvPr/>
        </p:nvSpPr>
        <p:spPr>
          <a:xfrm>
            <a:off x="4307840" y="5887720"/>
            <a:ext cx="722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第</a:t>
            </a:r>
            <a:r>
              <a:rPr lang="zh-CN" altLang="en-US" sz="1400"/>
              <a:t>四位</a:t>
            </a:r>
            <a:endParaRPr lang="zh-CN" altLang="en-US" sz="1400"/>
          </a:p>
        </p:txBody>
      </p:sp>
      <p:sp>
        <p:nvSpPr>
          <p:cNvPr id="77" name="Text Box 76"/>
          <p:cNvSpPr txBox="1"/>
          <p:nvPr/>
        </p:nvSpPr>
        <p:spPr>
          <a:xfrm>
            <a:off x="4928235" y="5878195"/>
            <a:ext cx="395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2</a:t>
            </a:r>
            <a:endParaRPr lang="en-US" sz="1400"/>
          </a:p>
        </p:txBody>
      </p:sp>
      <p:sp>
        <p:nvSpPr>
          <p:cNvPr id="78" name="Text Box 77"/>
          <p:cNvSpPr txBox="1"/>
          <p:nvPr/>
        </p:nvSpPr>
        <p:spPr>
          <a:xfrm>
            <a:off x="5042535" y="5230495"/>
            <a:ext cx="2374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1</a:t>
            </a:r>
            <a:endParaRPr lang="en-US" sz="800"/>
          </a:p>
        </p:txBody>
      </p:sp>
      <p:sp>
        <p:nvSpPr>
          <p:cNvPr id="79" name="Text Box 78"/>
          <p:cNvSpPr txBox="1"/>
          <p:nvPr/>
        </p:nvSpPr>
        <p:spPr>
          <a:xfrm>
            <a:off x="5039360" y="5837555"/>
            <a:ext cx="2374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3</a:t>
            </a:r>
            <a:endParaRPr lang="en-US" sz="800"/>
          </a:p>
        </p:txBody>
      </p:sp>
      <p:grpSp>
        <p:nvGrpSpPr>
          <p:cNvPr id="82" name="Group 81"/>
          <p:cNvGrpSpPr/>
          <p:nvPr/>
        </p:nvGrpSpPr>
        <p:grpSpPr>
          <a:xfrm>
            <a:off x="655320" y="4331970"/>
            <a:ext cx="2908935" cy="325755"/>
            <a:chOff x="1032" y="6822"/>
            <a:chExt cx="4581" cy="513"/>
          </a:xfrm>
        </p:grpSpPr>
        <p:sp>
          <p:nvSpPr>
            <p:cNvPr id="11" name="Text Box 10"/>
            <p:cNvSpPr txBox="1"/>
            <p:nvPr/>
          </p:nvSpPr>
          <p:spPr>
            <a:xfrm>
              <a:off x="1032" y="6822"/>
              <a:ext cx="455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数位：</a:t>
              </a:r>
              <a:r>
                <a:rPr lang="en-US" altLang="zh-CN" sz="1400"/>
                <a:t>  </a:t>
              </a:r>
              <a:r>
                <a:rPr lang="zh-CN" altLang="en-US" sz="1400"/>
                <a:t>如十进制数</a:t>
              </a:r>
              <a:r>
                <a:rPr lang="en-US" altLang="zh-CN" sz="1400"/>
                <a:t> </a:t>
              </a:r>
              <a:r>
                <a:rPr lang="zh-CN" altLang="en-US" sz="1400"/>
                <a:t>（</a:t>
              </a:r>
              <a:r>
                <a:rPr lang="en-US" altLang="zh-CN" sz="1400"/>
                <a:t>1  0  0  0</a:t>
              </a:r>
              <a:r>
                <a:rPr lang="zh-CN" altLang="en-US" sz="1400"/>
                <a:t>）</a:t>
              </a:r>
              <a:r>
                <a:rPr lang="en-US" altLang="zh-CN" sz="1400"/>
                <a:t> </a:t>
              </a:r>
              <a:endParaRPr lang="en-US" altLang="zh-CN" sz="1400"/>
            </a:p>
          </p:txBody>
        </p:sp>
        <p:sp>
          <p:nvSpPr>
            <p:cNvPr id="81" name="Text Box 80"/>
            <p:cNvSpPr txBox="1"/>
            <p:nvPr/>
          </p:nvSpPr>
          <p:spPr>
            <a:xfrm>
              <a:off x="5013" y="6999"/>
              <a:ext cx="601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10</a:t>
              </a:r>
              <a:endParaRPr lang="en-US" sz="80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769360" y="4329430"/>
            <a:ext cx="2808605" cy="337820"/>
            <a:chOff x="5936" y="6818"/>
            <a:chExt cx="4423" cy="532"/>
          </a:xfrm>
        </p:grpSpPr>
        <p:sp>
          <p:nvSpPr>
            <p:cNvPr id="58" name="Text Box 57"/>
            <p:cNvSpPr txBox="1"/>
            <p:nvPr/>
          </p:nvSpPr>
          <p:spPr>
            <a:xfrm>
              <a:off x="5936" y="6818"/>
              <a:ext cx="4257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数位：</a:t>
              </a:r>
              <a:r>
                <a:rPr lang="en-US" altLang="zh-CN" sz="1400"/>
                <a:t>  </a:t>
              </a:r>
              <a:r>
                <a:rPr lang="zh-CN" altLang="en-US" sz="1400"/>
                <a:t>如二进制数</a:t>
              </a:r>
              <a:r>
                <a:rPr lang="en-US" altLang="zh-CN" sz="1400"/>
                <a:t> </a:t>
              </a:r>
              <a:r>
                <a:rPr lang="zh-CN" altLang="en-US" sz="1400"/>
                <a:t>（</a:t>
              </a:r>
              <a:r>
                <a:rPr lang="en-US" altLang="zh-CN" sz="1400"/>
                <a:t>1  0  0  0</a:t>
              </a:r>
              <a:r>
                <a:rPr lang="zh-CN" altLang="en-US" sz="1400"/>
                <a:t>）</a:t>
              </a:r>
              <a:r>
                <a:rPr lang="en-US" altLang="zh-CN" sz="1400"/>
                <a:t> </a:t>
              </a:r>
              <a:endParaRPr lang="en-US" altLang="zh-CN" sz="1400"/>
            </a:p>
          </p:txBody>
        </p:sp>
        <p:sp>
          <p:nvSpPr>
            <p:cNvPr id="83" name="Text Box 82"/>
            <p:cNvSpPr txBox="1"/>
            <p:nvPr/>
          </p:nvSpPr>
          <p:spPr>
            <a:xfrm>
              <a:off x="9923" y="7014"/>
              <a:ext cx="436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</p:grpSp>
      <p:sp>
        <p:nvSpPr>
          <p:cNvPr id="84" name="Text Box 83"/>
          <p:cNvSpPr txBox="1"/>
          <p:nvPr/>
        </p:nvSpPr>
        <p:spPr>
          <a:xfrm>
            <a:off x="6646545" y="3317240"/>
            <a:ext cx="1035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八制</a:t>
            </a:r>
            <a:endParaRPr lang="zh-CN" altLang="en-US"/>
          </a:p>
        </p:txBody>
      </p:sp>
      <p:sp>
        <p:nvSpPr>
          <p:cNvPr id="85" name="Text Box 84"/>
          <p:cNvSpPr txBox="1"/>
          <p:nvPr/>
        </p:nvSpPr>
        <p:spPr>
          <a:xfrm>
            <a:off x="6644640" y="3691890"/>
            <a:ext cx="650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数码：</a:t>
            </a:r>
            <a:endParaRPr lang="zh-CN" altLang="en-US" sz="1400"/>
          </a:p>
        </p:txBody>
      </p:sp>
      <p:sp>
        <p:nvSpPr>
          <p:cNvPr id="86" name="Text Box 85"/>
          <p:cNvSpPr txBox="1"/>
          <p:nvPr/>
        </p:nvSpPr>
        <p:spPr>
          <a:xfrm>
            <a:off x="7294880" y="3693160"/>
            <a:ext cx="21082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0  1  2  3  4  5  6  7  </a:t>
            </a:r>
            <a:endParaRPr lang="en-US" altLang="zh-CN" sz="1400"/>
          </a:p>
        </p:txBody>
      </p:sp>
      <p:sp>
        <p:nvSpPr>
          <p:cNvPr id="87" name="Text Box 86"/>
          <p:cNvSpPr txBox="1"/>
          <p:nvPr/>
        </p:nvSpPr>
        <p:spPr>
          <a:xfrm>
            <a:off x="6634480" y="4017010"/>
            <a:ext cx="650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基数：</a:t>
            </a:r>
            <a:endParaRPr lang="zh-CN" altLang="en-US" sz="1400"/>
          </a:p>
        </p:txBody>
      </p:sp>
      <p:sp>
        <p:nvSpPr>
          <p:cNvPr id="88" name="Text Box 87"/>
          <p:cNvSpPr txBox="1"/>
          <p:nvPr/>
        </p:nvSpPr>
        <p:spPr>
          <a:xfrm>
            <a:off x="7277100" y="4017645"/>
            <a:ext cx="494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8</a:t>
            </a:r>
            <a:endParaRPr lang="en-US" altLang="zh-CN" sz="1400"/>
          </a:p>
        </p:txBody>
      </p:sp>
      <p:sp>
        <p:nvSpPr>
          <p:cNvPr id="90" name="Text Box 89"/>
          <p:cNvSpPr txBox="1"/>
          <p:nvPr/>
        </p:nvSpPr>
        <p:spPr>
          <a:xfrm>
            <a:off x="8589645" y="4552315"/>
            <a:ext cx="153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accent2"/>
                </a:solidFill>
              </a:rPr>
              <a:t>2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91" name="Text Box 90"/>
          <p:cNvSpPr txBox="1"/>
          <p:nvPr/>
        </p:nvSpPr>
        <p:spPr>
          <a:xfrm>
            <a:off x="8982075" y="4549775"/>
            <a:ext cx="2762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accent2"/>
                </a:solidFill>
              </a:rPr>
              <a:t>0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92" name="Text Box 91"/>
          <p:cNvSpPr txBox="1"/>
          <p:nvPr/>
        </p:nvSpPr>
        <p:spPr>
          <a:xfrm>
            <a:off x="8785860" y="4549775"/>
            <a:ext cx="153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accent2"/>
                </a:solidFill>
              </a:rPr>
              <a:t>1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93" name="Text Box 92"/>
          <p:cNvSpPr txBox="1"/>
          <p:nvPr/>
        </p:nvSpPr>
        <p:spPr>
          <a:xfrm>
            <a:off x="8398510" y="4550410"/>
            <a:ext cx="153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accent2"/>
                </a:solidFill>
              </a:rPr>
              <a:t>3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94" name="Text Box 93"/>
          <p:cNvSpPr txBox="1"/>
          <p:nvPr/>
        </p:nvSpPr>
        <p:spPr>
          <a:xfrm>
            <a:off x="6631940" y="4959350"/>
            <a:ext cx="650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位</a:t>
            </a:r>
            <a:r>
              <a:rPr lang="zh-CN" altLang="en-US" sz="1400"/>
              <a:t>权：</a:t>
            </a:r>
            <a:endParaRPr lang="zh-CN" altLang="en-US" sz="1400"/>
          </a:p>
        </p:txBody>
      </p:sp>
      <p:sp>
        <p:nvSpPr>
          <p:cNvPr id="95" name="Text Box 94"/>
          <p:cNvSpPr txBox="1"/>
          <p:nvPr/>
        </p:nvSpPr>
        <p:spPr>
          <a:xfrm>
            <a:off x="7159625" y="4960620"/>
            <a:ext cx="7232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第一位</a:t>
            </a:r>
            <a:endParaRPr lang="zh-CN" altLang="en-US" sz="1400"/>
          </a:p>
        </p:txBody>
      </p:sp>
      <p:sp>
        <p:nvSpPr>
          <p:cNvPr id="96" name="Text Box 95"/>
          <p:cNvSpPr txBox="1"/>
          <p:nvPr/>
        </p:nvSpPr>
        <p:spPr>
          <a:xfrm>
            <a:off x="7780655" y="4951095"/>
            <a:ext cx="395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8</a:t>
            </a:r>
            <a:endParaRPr lang="en-US" sz="1400"/>
          </a:p>
        </p:txBody>
      </p:sp>
      <p:sp>
        <p:nvSpPr>
          <p:cNvPr id="97" name="Text Box 96"/>
          <p:cNvSpPr txBox="1"/>
          <p:nvPr/>
        </p:nvSpPr>
        <p:spPr>
          <a:xfrm>
            <a:off x="7900035" y="4918075"/>
            <a:ext cx="2374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0</a:t>
            </a:r>
            <a:endParaRPr lang="en-US" sz="800"/>
          </a:p>
        </p:txBody>
      </p:sp>
      <p:sp>
        <p:nvSpPr>
          <p:cNvPr id="98" name="Text Box 97"/>
          <p:cNvSpPr txBox="1"/>
          <p:nvPr/>
        </p:nvSpPr>
        <p:spPr>
          <a:xfrm>
            <a:off x="7165340" y="5270500"/>
            <a:ext cx="722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第</a:t>
            </a:r>
            <a:r>
              <a:rPr lang="zh-CN" altLang="en-US" sz="1400"/>
              <a:t>二位</a:t>
            </a:r>
            <a:endParaRPr lang="zh-CN" altLang="en-US" sz="1400"/>
          </a:p>
        </p:txBody>
      </p:sp>
      <p:sp>
        <p:nvSpPr>
          <p:cNvPr id="99" name="Text Box 98"/>
          <p:cNvSpPr txBox="1"/>
          <p:nvPr/>
        </p:nvSpPr>
        <p:spPr>
          <a:xfrm>
            <a:off x="7778115" y="5260975"/>
            <a:ext cx="395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8</a:t>
            </a:r>
            <a:endParaRPr lang="en-US" sz="1400"/>
          </a:p>
        </p:txBody>
      </p:sp>
      <p:sp>
        <p:nvSpPr>
          <p:cNvPr id="100" name="Text Box 99"/>
          <p:cNvSpPr txBox="1"/>
          <p:nvPr/>
        </p:nvSpPr>
        <p:spPr>
          <a:xfrm>
            <a:off x="7164705" y="5582920"/>
            <a:ext cx="7232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第</a:t>
            </a:r>
            <a:r>
              <a:rPr lang="zh-CN" altLang="en-US" sz="1400"/>
              <a:t>三位</a:t>
            </a:r>
            <a:endParaRPr lang="zh-CN" altLang="en-US" sz="1400"/>
          </a:p>
        </p:txBody>
      </p:sp>
      <p:sp>
        <p:nvSpPr>
          <p:cNvPr id="102" name="Text Box 101"/>
          <p:cNvSpPr txBox="1"/>
          <p:nvPr/>
        </p:nvSpPr>
        <p:spPr>
          <a:xfrm>
            <a:off x="7785735" y="5573395"/>
            <a:ext cx="395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8</a:t>
            </a:r>
            <a:endParaRPr lang="en-US" sz="1400"/>
          </a:p>
        </p:txBody>
      </p:sp>
      <p:sp>
        <p:nvSpPr>
          <p:cNvPr id="103" name="Text Box 102"/>
          <p:cNvSpPr txBox="1"/>
          <p:nvPr/>
        </p:nvSpPr>
        <p:spPr>
          <a:xfrm>
            <a:off x="7904480" y="5540375"/>
            <a:ext cx="2374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2</a:t>
            </a:r>
            <a:endParaRPr lang="en-US" sz="800"/>
          </a:p>
        </p:txBody>
      </p:sp>
      <p:sp>
        <p:nvSpPr>
          <p:cNvPr id="104" name="Text Box 103"/>
          <p:cNvSpPr txBox="1"/>
          <p:nvPr/>
        </p:nvSpPr>
        <p:spPr>
          <a:xfrm>
            <a:off x="7170420" y="5892800"/>
            <a:ext cx="722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第</a:t>
            </a:r>
            <a:r>
              <a:rPr lang="zh-CN" altLang="en-US" sz="1400"/>
              <a:t>四位</a:t>
            </a:r>
            <a:endParaRPr lang="zh-CN" altLang="en-US" sz="1400"/>
          </a:p>
        </p:txBody>
      </p:sp>
      <p:sp>
        <p:nvSpPr>
          <p:cNvPr id="105" name="Text Box 104"/>
          <p:cNvSpPr txBox="1"/>
          <p:nvPr/>
        </p:nvSpPr>
        <p:spPr>
          <a:xfrm>
            <a:off x="7790815" y="5883275"/>
            <a:ext cx="395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8</a:t>
            </a:r>
            <a:endParaRPr lang="en-US" sz="1400"/>
          </a:p>
        </p:txBody>
      </p:sp>
      <p:sp>
        <p:nvSpPr>
          <p:cNvPr id="106" name="Text Box 105"/>
          <p:cNvSpPr txBox="1"/>
          <p:nvPr/>
        </p:nvSpPr>
        <p:spPr>
          <a:xfrm>
            <a:off x="7905115" y="5235575"/>
            <a:ext cx="2374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1</a:t>
            </a:r>
            <a:endParaRPr lang="en-US" sz="800"/>
          </a:p>
        </p:txBody>
      </p:sp>
      <p:sp>
        <p:nvSpPr>
          <p:cNvPr id="107" name="Text Box 106"/>
          <p:cNvSpPr txBox="1"/>
          <p:nvPr/>
        </p:nvSpPr>
        <p:spPr>
          <a:xfrm>
            <a:off x="7901940" y="5842635"/>
            <a:ext cx="2374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3</a:t>
            </a:r>
            <a:endParaRPr lang="en-US" sz="800"/>
          </a:p>
        </p:txBody>
      </p:sp>
      <p:grpSp>
        <p:nvGrpSpPr>
          <p:cNvPr id="7" name="Group 6"/>
          <p:cNvGrpSpPr/>
          <p:nvPr/>
        </p:nvGrpSpPr>
        <p:grpSpPr>
          <a:xfrm>
            <a:off x="6631940" y="4334510"/>
            <a:ext cx="2808605" cy="337820"/>
            <a:chOff x="10444" y="6826"/>
            <a:chExt cx="4423" cy="532"/>
          </a:xfrm>
        </p:grpSpPr>
        <p:sp>
          <p:nvSpPr>
            <p:cNvPr id="89" name="Text Box 88"/>
            <p:cNvSpPr txBox="1"/>
            <p:nvPr/>
          </p:nvSpPr>
          <p:spPr>
            <a:xfrm>
              <a:off x="10444" y="6826"/>
              <a:ext cx="4257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数位：</a:t>
              </a:r>
              <a:r>
                <a:rPr lang="en-US" altLang="zh-CN" sz="1400"/>
                <a:t>  </a:t>
              </a:r>
              <a:r>
                <a:rPr lang="zh-CN" altLang="en-US" sz="1400"/>
                <a:t>如</a:t>
              </a:r>
              <a:r>
                <a:rPr lang="zh-CN" altLang="en-US" sz="1400"/>
                <a:t>八进制数</a:t>
              </a:r>
              <a:r>
                <a:rPr lang="en-US" altLang="zh-CN" sz="1400"/>
                <a:t> </a:t>
              </a:r>
              <a:r>
                <a:rPr lang="zh-CN" altLang="en-US" sz="1400"/>
                <a:t>（</a:t>
              </a:r>
              <a:r>
                <a:rPr lang="en-US" altLang="zh-CN" sz="1400"/>
                <a:t>1  0  0  0</a:t>
              </a:r>
              <a:r>
                <a:rPr lang="zh-CN" altLang="en-US" sz="1400"/>
                <a:t>）</a:t>
              </a:r>
              <a:r>
                <a:rPr lang="en-US" altLang="zh-CN" sz="1400"/>
                <a:t> </a:t>
              </a:r>
              <a:endParaRPr lang="en-US" altLang="zh-CN" sz="1400"/>
            </a:p>
          </p:txBody>
        </p:sp>
        <p:sp>
          <p:nvSpPr>
            <p:cNvPr id="108" name="Text Box 107"/>
            <p:cNvSpPr txBox="1"/>
            <p:nvPr>
              <p:custDataLst>
                <p:tags r:id="rId2"/>
              </p:custDataLst>
            </p:nvPr>
          </p:nvSpPr>
          <p:spPr>
            <a:xfrm>
              <a:off x="14431" y="7022"/>
              <a:ext cx="436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8</a:t>
              </a:r>
              <a:endParaRPr lang="en-US" sz="800"/>
            </a:p>
          </p:txBody>
        </p:sp>
      </p:grpSp>
      <p:sp>
        <p:nvSpPr>
          <p:cNvPr id="109" name="Text Box 108"/>
          <p:cNvSpPr txBox="1"/>
          <p:nvPr/>
        </p:nvSpPr>
        <p:spPr>
          <a:xfrm>
            <a:off x="9394825" y="3314700"/>
            <a:ext cx="1035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十六制</a:t>
            </a:r>
            <a:endParaRPr lang="zh-CN" altLang="en-US"/>
          </a:p>
        </p:txBody>
      </p:sp>
      <p:sp>
        <p:nvSpPr>
          <p:cNvPr id="110" name="Text Box 109"/>
          <p:cNvSpPr txBox="1"/>
          <p:nvPr/>
        </p:nvSpPr>
        <p:spPr>
          <a:xfrm>
            <a:off x="9392920" y="3689350"/>
            <a:ext cx="650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数码：</a:t>
            </a:r>
            <a:endParaRPr lang="zh-CN" altLang="en-US" sz="1400"/>
          </a:p>
        </p:txBody>
      </p:sp>
      <p:sp>
        <p:nvSpPr>
          <p:cNvPr id="111" name="Text Box 110"/>
          <p:cNvSpPr txBox="1"/>
          <p:nvPr/>
        </p:nvSpPr>
        <p:spPr>
          <a:xfrm>
            <a:off x="10043160" y="3690620"/>
            <a:ext cx="21082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0123456789ABCDEF  </a:t>
            </a:r>
            <a:endParaRPr lang="en-US" altLang="zh-CN" sz="1400"/>
          </a:p>
        </p:txBody>
      </p:sp>
      <p:sp>
        <p:nvSpPr>
          <p:cNvPr id="112" name="Text Box 111"/>
          <p:cNvSpPr txBox="1"/>
          <p:nvPr/>
        </p:nvSpPr>
        <p:spPr>
          <a:xfrm>
            <a:off x="9382760" y="4014470"/>
            <a:ext cx="650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基数：</a:t>
            </a:r>
            <a:endParaRPr lang="zh-CN" altLang="en-US" sz="1400"/>
          </a:p>
        </p:txBody>
      </p:sp>
      <p:sp>
        <p:nvSpPr>
          <p:cNvPr id="113" name="Text Box 112"/>
          <p:cNvSpPr txBox="1"/>
          <p:nvPr/>
        </p:nvSpPr>
        <p:spPr>
          <a:xfrm>
            <a:off x="10025380" y="4015105"/>
            <a:ext cx="494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16</a:t>
            </a:r>
            <a:endParaRPr lang="en-US" altLang="zh-CN" sz="1400"/>
          </a:p>
        </p:txBody>
      </p:sp>
      <p:sp>
        <p:nvSpPr>
          <p:cNvPr id="115" name="Text Box 114"/>
          <p:cNvSpPr txBox="1"/>
          <p:nvPr/>
        </p:nvSpPr>
        <p:spPr>
          <a:xfrm>
            <a:off x="11337925" y="4549775"/>
            <a:ext cx="153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accent2"/>
                </a:solidFill>
              </a:rPr>
              <a:t>2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116" name="Text Box 115"/>
          <p:cNvSpPr txBox="1"/>
          <p:nvPr/>
        </p:nvSpPr>
        <p:spPr>
          <a:xfrm>
            <a:off x="11730355" y="4547235"/>
            <a:ext cx="2762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accent2"/>
                </a:solidFill>
              </a:rPr>
              <a:t>0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117" name="Text Box 116"/>
          <p:cNvSpPr txBox="1"/>
          <p:nvPr/>
        </p:nvSpPr>
        <p:spPr>
          <a:xfrm>
            <a:off x="11534140" y="4547235"/>
            <a:ext cx="153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accent2"/>
                </a:solidFill>
              </a:rPr>
              <a:t>1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118" name="Text Box 117"/>
          <p:cNvSpPr txBox="1"/>
          <p:nvPr/>
        </p:nvSpPr>
        <p:spPr>
          <a:xfrm>
            <a:off x="11146790" y="4547870"/>
            <a:ext cx="153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accent2"/>
                </a:solidFill>
              </a:rPr>
              <a:t>3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119" name="Text Box 118"/>
          <p:cNvSpPr txBox="1"/>
          <p:nvPr/>
        </p:nvSpPr>
        <p:spPr>
          <a:xfrm>
            <a:off x="9380220" y="4956810"/>
            <a:ext cx="650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位</a:t>
            </a:r>
            <a:r>
              <a:rPr lang="zh-CN" altLang="en-US" sz="1400"/>
              <a:t>权：</a:t>
            </a:r>
            <a:endParaRPr lang="zh-CN" altLang="en-US" sz="1400"/>
          </a:p>
        </p:txBody>
      </p:sp>
      <p:sp>
        <p:nvSpPr>
          <p:cNvPr id="120" name="Text Box 119"/>
          <p:cNvSpPr txBox="1"/>
          <p:nvPr/>
        </p:nvSpPr>
        <p:spPr>
          <a:xfrm>
            <a:off x="9907905" y="4958080"/>
            <a:ext cx="7232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第一位</a:t>
            </a:r>
            <a:endParaRPr lang="zh-CN" altLang="en-US" sz="1400"/>
          </a:p>
        </p:txBody>
      </p:sp>
      <p:sp>
        <p:nvSpPr>
          <p:cNvPr id="121" name="Text Box 120"/>
          <p:cNvSpPr txBox="1"/>
          <p:nvPr/>
        </p:nvSpPr>
        <p:spPr>
          <a:xfrm>
            <a:off x="10528935" y="4948555"/>
            <a:ext cx="395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16</a:t>
            </a:r>
            <a:endParaRPr lang="en-US" sz="1400"/>
          </a:p>
        </p:txBody>
      </p:sp>
      <p:sp>
        <p:nvSpPr>
          <p:cNvPr id="122" name="Text Box 121"/>
          <p:cNvSpPr txBox="1"/>
          <p:nvPr/>
        </p:nvSpPr>
        <p:spPr>
          <a:xfrm>
            <a:off x="10739755" y="4915535"/>
            <a:ext cx="2374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0</a:t>
            </a:r>
            <a:endParaRPr lang="en-US" sz="800"/>
          </a:p>
        </p:txBody>
      </p:sp>
      <p:sp>
        <p:nvSpPr>
          <p:cNvPr id="123" name="Text Box 122"/>
          <p:cNvSpPr txBox="1"/>
          <p:nvPr/>
        </p:nvSpPr>
        <p:spPr>
          <a:xfrm>
            <a:off x="9913620" y="5267960"/>
            <a:ext cx="722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第</a:t>
            </a:r>
            <a:r>
              <a:rPr lang="zh-CN" altLang="en-US" sz="1400"/>
              <a:t>二位</a:t>
            </a:r>
            <a:endParaRPr lang="zh-CN" altLang="en-US" sz="1400"/>
          </a:p>
        </p:txBody>
      </p:sp>
      <p:sp>
        <p:nvSpPr>
          <p:cNvPr id="124" name="Text Box 123"/>
          <p:cNvSpPr txBox="1"/>
          <p:nvPr/>
        </p:nvSpPr>
        <p:spPr>
          <a:xfrm>
            <a:off x="10526395" y="5258435"/>
            <a:ext cx="395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16</a:t>
            </a:r>
            <a:endParaRPr lang="en-US" sz="1400"/>
          </a:p>
        </p:txBody>
      </p:sp>
      <p:sp>
        <p:nvSpPr>
          <p:cNvPr id="125" name="Text Box 124"/>
          <p:cNvSpPr txBox="1"/>
          <p:nvPr/>
        </p:nvSpPr>
        <p:spPr>
          <a:xfrm>
            <a:off x="9912985" y="5580380"/>
            <a:ext cx="7232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第</a:t>
            </a:r>
            <a:r>
              <a:rPr lang="zh-CN" altLang="en-US" sz="1400"/>
              <a:t>三位</a:t>
            </a:r>
            <a:endParaRPr lang="zh-CN" altLang="en-US" sz="1400"/>
          </a:p>
        </p:txBody>
      </p:sp>
      <p:sp>
        <p:nvSpPr>
          <p:cNvPr id="126" name="Text Box 125"/>
          <p:cNvSpPr txBox="1"/>
          <p:nvPr/>
        </p:nvSpPr>
        <p:spPr>
          <a:xfrm>
            <a:off x="10534015" y="5570855"/>
            <a:ext cx="395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16</a:t>
            </a:r>
            <a:endParaRPr lang="en-US" sz="1400"/>
          </a:p>
        </p:txBody>
      </p:sp>
      <p:sp>
        <p:nvSpPr>
          <p:cNvPr id="127" name="Text Box 126"/>
          <p:cNvSpPr txBox="1"/>
          <p:nvPr/>
        </p:nvSpPr>
        <p:spPr>
          <a:xfrm>
            <a:off x="10744200" y="5537835"/>
            <a:ext cx="2374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2</a:t>
            </a:r>
            <a:endParaRPr lang="en-US" sz="800"/>
          </a:p>
        </p:txBody>
      </p:sp>
      <p:sp>
        <p:nvSpPr>
          <p:cNvPr id="128" name="Text Box 127"/>
          <p:cNvSpPr txBox="1"/>
          <p:nvPr/>
        </p:nvSpPr>
        <p:spPr>
          <a:xfrm>
            <a:off x="9918700" y="5890260"/>
            <a:ext cx="722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第</a:t>
            </a:r>
            <a:r>
              <a:rPr lang="zh-CN" altLang="en-US" sz="1400"/>
              <a:t>四位</a:t>
            </a:r>
            <a:endParaRPr lang="zh-CN" altLang="en-US" sz="1400"/>
          </a:p>
        </p:txBody>
      </p:sp>
      <p:sp>
        <p:nvSpPr>
          <p:cNvPr id="129" name="Text Box 128"/>
          <p:cNvSpPr txBox="1"/>
          <p:nvPr/>
        </p:nvSpPr>
        <p:spPr>
          <a:xfrm>
            <a:off x="10539095" y="5880735"/>
            <a:ext cx="395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16</a:t>
            </a:r>
            <a:endParaRPr lang="en-US" sz="1400"/>
          </a:p>
        </p:txBody>
      </p:sp>
      <p:sp>
        <p:nvSpPr>
          <p:cNvPr id="130" name="Text Box 129"/>
          <p:cNvSpPr txBox="1"/>
          <p:nvPr/>
        </p:nvSpPr>
        <p:spPr>
          <a:xfrm>
            <a:off x="10721975" y="5217795"/>
            <a:ext cx="2374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1</a:t>
            </a:r>
            <a:endParaRPr lang="en-US" sz="800"/>
          </a:p>
        </p:txBody>
      </p:sp>
      <p:sp>
        <p:nvSpPr>
          <p:cNvPr id="131" name="Text Box 130"/>
          <p:cNvSpPr txBox="1"/>
          <p:nvPr/>
        </p:nvSpPr>
        <p:spPr>
          <a:xfrm>
            <a:off x="10741660" y="5840095"/>
            <a:ext cx="2374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3</a:t>
            </a:r>
            <a:endParaRPr lang="en-US" sz="800"/>
          </a:p>
        </p:txBody>
      </p:sp>
      <p:grpSp>
        <p:nvGrpSpPr>
          <p:cNvPr id="9" name="Group 8"/>
          <p:cNvGrpSpPr/>
          <p:nvPr/>
        </p:nvGrpSpPr>
        <p:grpSpPr>
          <a:xfrm>
            <a:off x="9380220" y="4331970"/>
            <a:ext cx="2830830" cy="337820"/>
            <a:chOff x="14772" y="6822"/>
            <a:chExt cx="4458" cy="532"/>
          </a:xfrm>
        </p:grpSpPr>
        <p:sp>
          <p:nvSpPr>
            <p:cNvPr id="114" name="Text Box 113"/>
            <p:cNvSpPr txBox="1"/>
            <p:nvPr/>
          </p:nvSpPr>
          <p:spPr>
            <a:xfrm>
              <a:off x="14772" y="6822"/>
              <a:ext cx="4257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数位：</a:t>
              </a:r>
              <a:r>
                <a:rPr lang="en-US" altLang="zh-CN" sz="1400"/>
                <a:t>  </a:t>
              </a:r>
              <a:r>
                <a:rPr lang="zh-CN" altLang="en-US" sz="1400"/>
                <a:t>如</a:t>
              </a:r>
              <a:r>
                <a:rPr lang="zh-CN" altLang="en-US" sz="1400"/>
                <a:t>八进制数</a:t>
              </a:r>
              <a:r>
                <a:rPr lang="en-US" altLang="zh-CN" sz="1400"/>
                <a:t> </a:t>
              </a:r>
              <a:r>
                <a:rPr lang="zh-CN" altLang="en-US" sz="1400"/>
                <a:t>（</a:t>
              </a:r>
              <a:r>
                <a:rPr lang="en-US" altLang="zh-CN" sz="1400"/>
                <a:t>1  0  0  0</a:t>
              </a:r>
              <a:r>
                <a:rPr lang="zh-CN" altLang="en-US" sz="1400"/>
                <a:t>）</a:t>
              </a:r>
              <a:r>
                <a:rPr lang="en-US" altLang="zh-CN" sz="1400"/>
                <a:t> </a:t>
              </a:r>
              <a:endParaRPr lang="en-US" altLang="zh-CN" sz="1400"/>
            </a:p>
          </p:txBody>
        </p:sp>
        <p:sp>
          <p:nvSpPr>
            <p:cNvPr id="132" name="Text Box 131"/>
            <p:cNvSpPr txBox="1"/>
            <p:nvPr>
              <p:custDataLst>
                <p:tags r:id="rId3"/>
              </p:custDataLst>
            </p:nvPr>
          </p:nvSpPr>
          <p:spPr>
            <a:xfrm>
              <a:off x="18718" y="7018"/>
              <a:ext cx="513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16</a:t>
              </a:r>
              <a:endParaRPr lang="en-US" sz="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1" animBg="1"/>
      <p:bldP spid="3" grpId="0"/>
      <p:bldP spid="3" grpId="1"/>
      <p:bldP spid="4" grpId="0"/>
      <p:bldP spid="4" grpId="1"/>
      <p:bldP spid="6" grpId="0"/>
      <p:bldP spid="6" grpId="1"/>
      <p:bldP spid="8" grpId="0"/>
      <p:bldP spid="8" grpId="1"/>
      <p:bldP spid="10" grpId="0"/>
      <p:bldP spid="10" grpId="1"/>
      <p:bldP spid="31" grpId="0"/>
      <p:bldP spid="31" grpId="1"/>
      <p:bldP spid="21" grpId="0"/>
      <p:bldP spid="21" grpId="1"/>
      <p:bldP spid="32" grpId="0"/>
      <p:bldP spid="32" grpId="1"/>
      <p:bldP spid="22" grpId="0"/>
      <p:bldP spid="22" grpId="1"/>
      <p:bldP spid="30" grpId="0"/>
      <p:bldP spid="30" grpId="1"/>
      <p:bldP spid="20" grpId="0"/>
      <p:bldP spid="20" grpId="1"/>
      <p:bldP spid="33" grpId="0"/>
      <p:bldP spid="33" grpId="1"/>
      <p:bldP spid="29" grpId="0"/>
      <p:bldP spid="29" grpId="1"/>
      <p:bldP spid="39" grpId="0"/>
      <p:bldP spid="39" grpId="1"/>
      <p:bldP spid="40" grpId="0"/>
      <p:bldP spid="40" grpId="1"/>
      <p:bldP spid="42" grpId="0"/>
      <p:bldP spid="43" grpId="0"/>
      <p:bldP spid="42" grpId="1"/>
      <p:bldP spid="43" grpId="1"/>
      <p:bldP spid="44" grpId="0"/>
      <p:bldP spid="44" grpId="1"/>
      <p:bldP spid="45" grpId="0"/>
      <p:bldP spid="51" grpId="0"/>
      <p:bldP spid="45" grpId="1"/>
      <p:bldP spid="51" grpId="1"/>
      <p:bldP spid="46" grpId="0"/>
      <p:bldP spid="46" grpId="1"/>
      <p:bldP spid="47" grpId="0"/>
      <p:bldP spid="48" grpId="0"/>
      <p:bldP spid="47" grpId="1"/>
      <p:bldP spid="48" grpId="1"/>
      <p:bldP spid="49" grpId="0"/>
      <p:bldP spid="49" grpId="1"/>
      <p:bldP spid="50" grpId="0"/>
      <p:bldP spid="52" grpId="0"/>
      <p:bldP spid="50" grpId="1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7" grpId="0"/>
      <p:bldP spid="57" grpId="1"/>
      <p:bldP spid="60" grpId="0"/>
      <p:bldP spid="60" grpId="1"/>
      <p:bldP spid="61" grpId="0"/>
      <p:bldP spid="61" grpId="1"/>
      <p:bldP spid="59" grpId="0"/>
      <p:bldP spid="59" grpId="1"/>
      <p:bldP spid="62" grpId="0"/>
      <p:bldP spid="62" grpId="1"/>
      <p:bldP spid="67" grpId="0"/>
      <p:bldP spid="67" grpId="1"/>
      <p:bldP spid="68" grpId="0"/>
      <p:bldP spid="68" grpId="1"/>
      <p:bldP spid="69" grpId="0"/>
      <p:bldP spid="70" grpId="0"/>
      <p:bldP spid="69" grpId="1"/>
      <p:bldP spid="70" grpId="1"/>
      <p:bldP spid="71" grpId="0"/>
      <p:bldP spid="71" grpId="1"/>
      <p:bldP spid="72" grpId="0"/>
      <p:bldP spid="78" grpId="0"/>
      <p:bldP spid="72" grpId="1"/>
      <p:bldP spid="78" grpId="1"/>
      <p:bldP spid="73" grpId="0"/>
      <p:bldP spid="73" grpId="1"/>
      <p:bldP spid="74" grpId="0"/>
      <p:bldP spid="75" grpId="0"/>
      <p:bldP spid="74" grpId="1"/>
      <p:bldP spid="75" grpId="1"/>
      <p:bldP spid="76" grpId="0"/>
      <p:bldP spid="76" grpId="1"/>
      <p:bldP spid="77" grpId="0"/>
      <p:bldP spid="79" grpId="0"/>
      <p:bldP spid="77" grpId="1"/>
      <p:bldP spid="79" grpId="1"/>
      <p:bldP spid="84" grpId="0"/>
      <p:bldP spid="84" grpId="1"/>
      <p:bldP spid="85" grpId="0"/>
      <p:bldP spid="85" grpId="1"/>
      <p:bldP spid="86" grpId="0"/>
      <p:bldP spid="86" grpId="1"/>
      <p:bldP spid="87" grpId="0"/>
      <p:bldP spid="87" grpId="1"/>
      <p:bldP spid="88" grpId="0"/>
      <p:bldP spid="88" grpId="1"/>
      <p:bldP spid="91" grpId="0"/>
      <p:bldP spid="91" grpId="1"/>
      <p:bldP spid="92" grpId="0"/>
      <p:bldP spid="92" grpId="1"/>
      <p:bldP spid="90" grpId="0"/>
      <p:bldP spid="90" grpId="1"/>
      <p:bldP spid="93" grpId="0"/>
      <p:bldP spid="93" grpId="1"/>
      <p:bldP spid="94" grpId="0"/>
      <p:bldP spid="94" grpId="1"/>
      <p:bldP spid="95" grpId="0"/>
      <p:bldP spid="95" grpId="1"/>
      <p:bldP spid="97" grpId="0"/>
      <p:bldP spid="96" grpId="0"/>
      <p:bldP spid="97" grpId="1"/>
      <p:bldP spid="96" grpId="1"/>
      <p:bldP spid="98" grpId="0"/>
      <p:bldP spid="98" grpId="1"/>
      <p:bldP spid="99" grpId="0"/>
      <p:bldP spid="106" grpId="0"/>
      <p:bldP spid="99" grpId="1"/>
      <p:bldP spid="106" grpId="1"/>
      <p:bldP spid="100" grpId="0"/>
      <p:bldP spid="100" grpId="1"/>
      <p:bldP spid="102" grpId="0"/>
      <p:bldP spid="103" grpId="0"/>
      <p:bldP spid="102" grpId="1"/>
      <p:bldP spid="103" grpId="1"/>
      <p:bldP spid="104" grpId="0"/>
      <p:bldP spid="104" grpId="1"/>
      <p:bldP spid="105" grpId="0"/>
      <p:bldP spid="107" grpId="0"/>
      <p:bldP spid="105" grpId="1"/>
      <p:bldP spid="107" grpId="1"/>
      <p:bldP spid="109" grpId="0"/>
      <p:bldP spid="109" grpId="1"/>
      <p:bldP spid="110" grpId="0"/>
      <p:bldP spid="110" grpId="1"/>
      <p:bldP spid="111" grpId="0"/>
      <p:bldP spid="111" grpId="1"/>
      <p:bldP spid="112" grpId="0"/>
      <p:bldP spid="112" grpId="1"/>
      <p:bldP spid="113" grpId="0"/>
      <p:bldP spid="113" grpId="1"/>
      <p:bldP spid="116" grpId="0"/>
      <p:bldP spid="116" grpId="1"/>
      <p:bldP spid="117" grpId="0"/>
      <p:bldP spid="117" grpId="1"/>
      <p:bldP spid="115" grpId="0"/>
      <p:bldP spid="115" grpId="1"/>
      <p:bldP spid="118" grpId="0"/>
      <p:bldP spid="118" grpId="1"/>
      <p:bldP spid="119" grpId="0"/>
      <p:bldP spid="119" grpId="1"/>
      <p:bldP spid="120" grpId="0"/>
      <p:bldP spid="120" grpId="1"/>
      <p:bldP spid="121" grpId="0"/>
      <p:bldP spid="122" grpId="0"/>
      <p:bldP spid="121" grpId="1"/>
      <p:bldP spid="122" grpId="1"/>
      <p:bldP spid="123" grpId="0"/>
      <p:bldP spid="123" grpId="1"/>
      <p:bldP spid="124" grpId="0"/>
      <p:bldP spid="130" grpId="0"/>
      <p:bldP spid="124" grpId="1"/>
      <p:bldP spid="130" grpId="1"/>
      <p:bldP spid="125" grpId="0"/>
      <p:bldP spid="125" grpId="1"/>
      <p:bldP spid="126" grpId="0"/>
      <p:bldP spid="127" grpId="0"/>
      <p:bldP spid="126" grpId="1"/>
      <p:bldP spid="127" grpId="1"/>
      <p:bldP spid="128" grpId="0"/>
      <p:bldP spid="128" grpId="1"/>
      <p:bldP spid="129" grpId="0"/>
      <p:bldP spid="131" grpId="0"/>
      <p:bldP spid="129" grpId="1"/>
      <p:bldP spid="13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计数法</a:t>
            </a:r>
            <a:endParaRPr lang="zh-CN" alt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19" name="Picture 18" descr="app_ic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20" name="Text Box 19"/>
            <p:cNvSpPr txBox="1"/>
            <p:nvPr/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644525" y="1267460"/>
            <a:ext cx="10896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任何一个数都可以由数码组合表示和位权组合表示，且一个数的数码组合和位权组合是一一对应</a:t>
            </a:r>
            <a:r>
              <a:rPr lang="zh-CN" altLang="en-US">
                <a:solidFill>
                  <a:srgbClr val="FF0000"/>
                </a:solidFill>
              </a:rPr>
              <a:t>的。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69925" y="1670050"/>
            <a:ext cx="108712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如</a:t>
            </a:r>
            <a:r>
              <a:rPr lang="en-US" altLang="zh-CN"/>
              <a:t>25</a:t>
            </a:r>
            <a:r>
              <a:rPr lang="zh-CN" altLang="en-US"/>
              <a:t>、</a:t>
            </a:r>
            <a:r>
              <a:rPr lang="en-US" altLang="zh-CN"/>
              <a:t>128</a:t>
            </a:r>
            <a:r>
              <a:rPr lang="zh-CN" altLang="en-US"/>
              <a:t>、</a:t>
            </a:r>
            <a:r>
              <a:rPr lang="en-US" altLang="zh-CN"/>
              <a:t>567</a:t>
            </a:r>
            <a:r>
              <a:rPr lang="zh-CN" altLang="en-US"/>
              <a:t>这种书写形式是数的数码组合，每个数都是由十进制数的数码组合而成；如</a:t>
            </a:r>
            <a:r>
              <a:rPr lang="en-US" altLang="zh-CN"/>
              <a:t>25</a:t>
            </a:r>
            <a:r>
              <a:rPr lang="zh-CN" altLang="en-US"/>
              <a:t>由数码</a:t>
            </a:r>
            <a:r>
              <a:rPr lang="en-US" altLang="zh-CN"/>
              <a:t>2</a:t>
            </a:r>
            <a:r>
              <a:rPr lang="zh-CN" altLang="en-US"/>
              <a:t>和</a:t>
            </a:r>
            <a:r>
              <a:rPr lang="en-US" altLang="zh-CN"/>
              <a:t>5</a:t>
            </a:r>
            <a:r>
              <a:rPr lang="zh-CN" altLang="en-US"/>
              <a:t>组成。</a:t>
            </a:r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1142365" y="3160395"/>
            <a:ext cx="2373630" cy="391795"/>
            <a:chOff x="1099" y="4377"/>
            <a:chExt cx="3738" cy="617"/>
          </a:xfrm>
        </p:grpSpPr>
        <p:sp>
          <p:nvSpPr>
            <p:cNvPr id="5" name="Text Box 4"/>
            <p:cNvSpPr txBox="1"/>
            <p:nvPr/>
          </p:nvSpPr>
          <p:spPr>
            <a:xfrm>
              <a:off x="1099" y="4414"/>
              <a:ext cx="373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25 = 2 </a:t>
              </a:r>
              <a:r>
                <a:rPr lang="en-US"/>
                <a:t>x 10 + 5 x 10</a:t>
              </a:r>
              <a:endParaRPr lang="en-US"/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2886" y="4377"/>
              <a:ext cx="43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1</a:t>
              </a:r>
              <a:endParaRPr lang="en-US" sz="800"/>
            </a:p>
          </p:txBody>
        </p:sp>
        <p:sp>
          <p:nvSpPr>
            <p:cNvPr id="7" name="Text Box 6"/>
            <p:cNvSpPr txBox="1"/>
            <p:nvPr>
              <p:custDataLst>
                <p:tags r:id="rId2"/>
              </p:custDataLst>
            </p:nvPr>
          </p:nvSpPr>
          <p:spPr>
            <a:xfrm>
              <a:off x="4286" y="4377"/>
              <a:ext cx="43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0</a:t>
              </a:r>
              <a:endParaRPr lang="en-US" sz="8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91565" y="3630295"/>
            <a:ext cx="4914900" cy="429260"/>
            <a:chOff x="1099" y="5117"/>
            <a:chExt cx="7740" cy="676"/>
          </a:xfrm>
        </p:grpSpPr>
        <p:grpSp>
          <p:nvGrpSpPr>
            <p:cNvPr id="9" name="Group 8"/>
            <p:cNvGrpSpPr/>
            <p:nvPr/>
          </p:nvGrpSpPr>
          <p:grpSpPr>
            <a:xfrm>
              <a:off x="1099" y="5117"/>
              <a:ext cx="7740" cy="677"/>
              <a:chOff x="1099" y="4317"/>
              <a:chExt cx="3738" cy="677"/>
            </a:xfrm>
          </p:grpSpPr>
          <p:sp>
            <p:nvSpPr>
              <p:cNvPr id="10" name="Text Box 9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099" y="4414"/>
                <a:ext cx="373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128 = 1 x 10 + 2 </a:t>
                </a:r>
                <a:r>
                  <a:rPr lang="en-US"/>
                  <a:t>x 10 +  8 x 10</a:t>
                </a:r>
                <a:endParaRPr lang="en-US"/>
              </a:p>
            </p:txBody>
          </p:sp>
          <p:sp>
            <p:nvSpPr>
              <p:cNvPr id="11" name="Text Box 10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734" y="4317"/>
                <a:ext cx="210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800"/>
                  <a:t>1</a:t>
                </a:r>
                <a:endParaRPr lang="en-US" sz="800"/>
              </a:p>
            </p:txBody>
          </p:sp>
          <p:sp>
            <p:nvSpPr>
              <p:cNvPr id="12" name="Text Box 11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3480" y="4357"/>
                <a:ext cx="210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800"/>
                  <a:t>0</a:t>
                </a:r>
                <a:endParaRPr lang="en-US" sz="800"/>
              </a:p>
            </p:txBody>
          </p:sp>
        </p:grpSp>
        <p:sp>
          <p:nvSpPr>
            <p:cNvPr id="13" name="Text Box 12"/>
            <p:cNvSpPr txBox="1"/>
            <p:nvPr>
              <p:custDataLst>
                <p:tags r:id="rId6"/>
              </p:custDataLst>
            </p:nvPr>
          </p:nvSpPr>
          <p:spPr>
            <a:xfrm>
              <a:off x="3101" y="5117"/>
              <a:ext cx="43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</p:grpSp>
      <p:sp>
        <p:nvSpPr>
          <p:cNvPr id="16" name="Text Box 15"/>
          <p:cNvSpPr txBox="1"/>
          <p:nvPr/>
        </p:nvSpPr>
        <p:spPr>
          <a:xfrm>
            <a:off x="663575" y="2815590"/>
            <a:ext cx="1174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数码</a:t>
            </a:r>
            <a:r>
              <a:rPr lang="zh-CN" altLang="en-US"/>
              <a:t>组合</a:t>
            </a:r>
            <a:endParaRPr lang="zh-CN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1971675" y="2815590"/>
            <a:ext cx="1174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位</a:t>
            </a:r>
            <a:r>
              <a:rPr lang="zh-CN" altLang="en-US"/>
              <a:t>权组合</a:t>
            </a:r>
            <a:endParaRPr lang="zh-CN" altLang="en-US"/>
          </a:p>
        </p:txBody>
      </p:sp>
      <p:grpSp>
        <p:nvGrpSpPr>
          <p:cNvPr id="31" name="Group 30"/>
          <p:cNvGrpSpPr/>
          <p:nvPr/>
        </p:nvGrpSpPr>
        <p:grpSpPr>
          <a:xfrm>
            <a:off x="1014730" y="4107180"/>
            <a:ext cx="4380230" cy="492125"/>
            <a:chOff x="1178" y="7068"/>
            <a:chExt cx="6898" cy="775"/>
          </a:xfrm>
        </p:grpSpPr>
        <p:grpSp>
          <p:nvGrpSpPr>
            <p:cNvPr id="14" name="Group 13"/>
            <p:cNvGrpSpPr/>
            <p:nvPr/>
          </p:nvGrpSpPr>
          <p:grpSpPr>
            <a:xfrm>
              <a:off x="1178" y="7157"/>
              <a:ext cx="1715" cy="686"/>
              <a:chOff x="1178" y="7157"/>
              <a:chExt cx="1716" cy="686"/>
            </a:xfrm>
          </p:grpSpPr>
          <p:sp>
            <p:nvSpPr>
              <p:cNvPr id="21" name="Text Box 20"/>
              <p:cNvSpPr txBox="1"/>
              <p:nvPr/>
            </p:nvSpPr>
            <p:spPr>
              <a:xfrm>
                <a:off x="1178" y="7157"/>
                <a:ext cx="171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(1001)</a:t>
                </a:r>
                <a:endParaRPr lang="en-US"/>
              </a:p>
            </p:txBody>
          </p:sp>
          <p:sp>
            <p:nvSpPr>
              <p:cNvPr id="22" name="Text Box 21"/>
              <p:cNvSpPr txBox="1"/>
              <p:nvPr/>
            </p:nvSpPr>
            <p:spPr>
              <a:xfrm>
                <a:off x="2234" y="7490"/>
                <a:ext cx="509" cy="35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 sz="800"/>
                  <a:t>2</a:t>
                </a:r>
                <a:endParaRPr lang="en-US" sz="800"/>
              </a:p>
            </p:txBody>
          </p:sp>
        </p:grpSp>
        <p:sp>
          <p:nvSpPr>
            <p:cNvPr id="23" name="Text Box 22"/>
            <p:cNvSpPr txBox="1"/>
            <p:nvPr/>
          </p:nvSpPr>
          <p:spPr>
            <a:xfrm>
              <a:off x="2742" y="7157"/>
              <a:ext cx="6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=</a:t>
              </a:r>
              <a:endParaRPr lang="en-US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3302" y="7068"/>
              <a:ext cx="4775" cy="666"/>
              <a:chOff x="4083" y="7274"/>
              <a:chExt cx="6400" cy="666"/>
            </a:xfrm>
          </p:grpSpPr>
          <p:sp>
            <p:nvSpPr>
              <p:cNvPr id="24" name="Text Box 23"/>
              <p:cNvSpPr txBox="1"/>
              <p:nvPr/>
            </p:nvSpPr>
            <p:spPr>
              <a:xfrm>
                <a:off x="4083" y="7360"/>
                <a:ext cx="64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1 x 2 + 0 x 2 + 0 x 2 + 1 x 2</a:t>
                </a:r>
                <a:endParaRPr lang="zh-CN" altLang="en-US"/>
              </a:p>
            </p:txBody>
          </p:sp>
          <p:sp>
            <p:nvSpPr>
              <p:cNvPr id="25" name="Text Box 24"/>
              <p:cNvSpPr txBox="1"/>
              <p:nvPr/>
            </p:nvSpPr>
            <p:spPr>
              <a:xfrm>
                <a:off x="5156" y="7300"/>
                <a:ext cx="435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800"/>
                  <a:t>3</a:t>
                </a:r>
                <a:endParaRPr lang="en-US" sz="800"/>
              </a:p>
            </p:txBody>
          </p:sp>
          <p:sp>
            <p:nvSpPr>
              <p:cNvPr id="26" name="Text Box 25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6741" y="7300"/>
                <a:ext cx="435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800"/>
                  <a:t>2</a:t>
                </a:r>
                <a:endParaRPr lang="en-US" sz="800"/>
              </a:p>
            </p:txBody>
          </p:sp>
          <p:sp>
            <p:nvSpPr>
              <p:cNvPr id="27" name="Text Box 26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8313" y="7280"/>
                <a:ext cx="435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800"/>
                  <a:t>1</a:t>
                </a:r>
                <a:endParaRPr lang="en-US" sz="800"/>
              </a:p>
            </p:txBody>
          </p:sp>
          <p:sp>
            <p:nvSpPr>
              <p:cNvPr id="29" name="Text Box 28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9946" y="7274"/>
                <a:ext cx="435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800"/>
                  <a:t>0</a:t>
                </a:r>
                <a:endParaRPr lang="en-US" sz="8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16" grpId="0"/>
      <p:bldP spid="16" grpId="1"/>
      <p:bldP spid="17" grpId="0"/>
      <p:bldP spid="1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zh-CN" alt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19" name="Picture 18" descr="app_ic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20" name="Text Box 19"/>
            <p:cNvSpPr txBox="1"/>
            <p:nvPr/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762635" y="1399540"/>
            <a:ext cx="1857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87</a:t>
            </a:r>
            <a:r>
              <a:rPr lang="zh-CN" altLang="en-US"/>
              <a:t>的位权组合</a:t>
            </a:r>
            <a:r>
              <a:rPr lang="zh-CN" altLang="en-US"/>
              <a:t>是：</a:t>
            </a:r>
            <a:endParaRPr lang="zh-CN" altLang="en-US"/>
          </a:p>
        </p:txBody>
      </p:sp>
      <p:grpSp>
        <p:nvGrpSpPr>
          <p:cNvPr id="21" name="Group 20"/>
          <p:cNvGrpSpPr/>
          <p:nvPr/>
        </p:nvGrpSpPr>
        <p:grpSpPr>
          <a:xfrm>
            <a:off x="2776855" y="1333500"/>
            <a:ext cx="2358390" cy="434340"/>
            <a:chOff x="4591" y="4390"/>
            <a:chExt cx="3714" cy="684"/>
          </a:xfrm>
        </p:grpSpPr>
        <p:grpSp>
          <p:nvGrpSpPr>
            <p:cNvPr id="16" name="Group 15"/>
            <p:cNvGrpSpPr/>
            <p:nvPr/>
          </p:nvGrpSpPr>
          <p:grpSpPr>
            <a:xfrm>
              <a:off x="4591" y="4412"/>
              <a:ext cx="1587" cy="662"/>
              <a:chOff x="4611" y="4412"/>
              <a:chExt cx="1587" cy="662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5364" y="4412"/>
                <a:ext cx="834" cy="662"/>
                <a:chOff x="6521" y="2524"/>
                <a:chExt cx="834" cy="662"/>
              </a:xfrm>
            </p:grpSpPr>
            <p:sp>
              <p:nvSpPr>
                <p:cNvPr id="5" name="Text Box 4"/>
                <p:cNvSpPr txBox="1"/>
                <p:nvPr/>
              </p:nvSpPr>
              <p:spPr>
                <a:xfrm>
                  <a:off x="6521" y="2606"/>
                  <a:ext cx="834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/>
                    <a:t>10</a:t>
                  </a:r>
                  <a:endParaRPr lang="en-US"/>
                </a:p>
              </p:txBody>
            </p:sp>
            <p:sp>
              <p:nvSpPr>
                <p:cNvPr id="6" name="Text Box 5"/>
                <p:cNvSpPr txBox="1"/>
                <p:nvPr/>
              </p:nvSpPr>
              <p:spPr>
                <a:xfrm>
                  <a:off x="6920" y="2524"/>
                  <a:ext cx="435" cy="4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r>
                    <a:rPr lang="en-US" sz="800"/>
                    <a:t>1</a:t>
                  </a:r>
                  <a:endParaRPr lang="en-US" sz="800"/>
                </a:p>
              </p:txBody>
            </p:sp>
          </p:grpSp>
          <p:sp>
            <p:nvSpPr>
              <p:cNvPr id="11" name="Text Box 10"/>
              <p:cNvSpPr txBox="1"/>
              <p:nvPr/>
            </p:nvSpPr>
            <p:spPr>
              <a:xfrm>
                <a:off x="4611" y="4494"/>
                <a:ext cx="43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8 </a:t>
                </a:r>
                <a:endParaRPr lang="en-US"/>
              </a:p>
            </p:txBody>
          </p:sp>
          <p:sp>
            <p:nvSpPr>
              <p:cNvPr id="12" name="Text Box 11"/>
              <p:cNvSpPr txBox="1"/>
              <p:nvPr/>
            </p:nvSpPr>
            <p:spPr>
              <a:xfrm>
                <a:off x="5046" y="4474"/>
                <a:ext cx="47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x</a:t>
                </a:r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755" y="4390"/>
              <a:ext cx="1550" cy="684"/>
              <a:chOff x="10035" y="4594"/>
              <a:chExt cx="1550" cy="68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0751" y="4594"/>
                <a:ext cx="834" cy="683"/>
                <a:chOff x="6521" y="2524"/>
                <a:chExt cx="834" cy="683"/>
              </a:xfrm>
            </p:grpSpPr>
            <p:sp>
              <p:nvSpPr>
                <p:cNvPr id="9" name="Text Box 8"/>
                <p:cNvSpPr txBox="1"/>
                <p:nvPr>
                  <p:custDataLst>
                    <p:tags r:id="rId2"/>
                  </p:custDataLst>
                </p:nvPr>
              </p:nvSpPr>
              <p:spPr>
                <a:xfrm>
                  <a:off x="6521" y="2627"/>
                  <a:ext cx="834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/>
                    <a:t>10</a:t>
                  </a:r>
                  <a:endParaRPr lang="en-US"/>
                </a:p>
              </p:txBody>
            </p:sp>
            <p:sp>
              <p:nvSpPr>
                <p:cNvPr id="10" name="Text Box 9"/>
                <p:cNvSpPr txBox="1"/>
                <p:nvPr>
                  <p:custDataLst>
                    <p:tags r:id="rId3"/>
                  </p:custDataLst>
                </p:nvPr>
              </p:nvSpPr>
              <p:spPr>
                <a:xfrm>
                  <a:off x="6920" y="2524"/>
                  <a:ext cx="435" cy="4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r>
                    <a:rPr lang="en-US" sz="800"/>
                    <a:t>0</a:t>
                  </a:r>
                  <a:endParaRPr lang="en-US" sz="800"/>
                </a:p>
              </p:txBody>
            </p:sp>
          </p:grpSp>
          <p:sp>
            <p:nvSpPr>
              <p:cNvPr id="13" name="Text Box 12"/>
              <p:cNvSpPr txBox="1"/>
              <p:nvPr/>
            </p:nvSpPr>
            <p:spPr>
              <a:xfrm>
                <a:off x="10035" y="4698"/>
                <a:ext cx="47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7</a:t>
                </a:r>
                <a:endParaRPr lang="en-US"/>
              </a:p>
            </p:txBody>
          </p:sp>
          <p:sp>
            <p:nvSpPr>
              <p:cNvPr id="14" name="Text Box 13"/>
              <p:cNvSpPr txBox="1"/>
              <p:nvPr/>
            </p:nvSpPr>
            <p:spPr>
              <a:xfrm>
                <a:off x="10433" y="4658"/>
                <a:ext cx="47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x</a:t>
                </a:r>
                <a:endParaRPr lang="en-US"/>
              </a:p>
            </p:txBody>
          </p:sp>
        </p:grpSp>
        <p:sp>
          <p:nvSpPr>
            <p:cNvPr id="15" name="Text Box 14"/>
            <p:cNvSpPr txBox="1"/>
            <p:nvPr/>
          </p:nvSpPr>
          <p:spPr>
            <a:xfrm>
              <a:off x="6156" y="4494"/>
              <a:ext cx="4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+</a:t>
              </a:r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54380" y="2070100"/>
            <a:ext cx="5410200" cy="434340"/>
            <a:chOff x="1188" y="3260"/>
            <a:chExt cx="8520" cy="684"/>
          </a:xfrm>
        </p:grpSpPr>
        <p:grpSp>
          <p:nvGrpSpPr>
            <p:cNvPr id="42" name="Group 41"/>
            <p:cNvGrpSpPr/>
            <p:nvPr/>
          </p:nvGrpSpPr>
          <p:grpSpPr>
            <a:xfrm>
              <a:off x="1188" y="3260"/>
              <a:ext cx="5994" cy="684"/>
              <a:chOff x="1188" y="3440"/>
              <a:chExt cx="5994" cy="684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1188" y="3440"/>
                <a:ext cx="3714" cy="684"/>
                <a:chOff x="4591" y="4390"/>
                <a:chExt cx="3714" cy="684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4591" y="4412"/>
                  <a:ext cx="1587" cy="662"/>
                  <a:chOff x="4611" y="4412"/>
                  <a:chExt cx="1587" cy="662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5364" y="4412"/>
                    <a:ext cx="834" cy="662"/>
                    <a:chOff x="6521" y="2524"/>
                    <a:chExt cx="834" cy="662"/>
                  </a:xfrm>
                </p:grpSpPr>
                <p:sp>
                  <p:nvSpPr>
                    <p:cNvPr id="25" name="Text Box 24"/>
                    <p:cNvSpPr txBox="1"/>
                    <p:nvPr>
                      <p:custDataLst>
                        <p:tags r:id="rId4"/>
                      </p:custDataLst>
                    </p:nvPr>
                  </p:nvSpPr>
                  <p:spPr>
                    <a:xfrm>
                      <a:off x="6521" y="2606"/>
                      <a:ext cx="834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/>
                        <a:t>10</a:t>
                      </a:r>
                      <a:endParaRPr lang="en-US"/>
                    </a:p>
                  </p:txBody>
                </p:sp>
                <p:sp>
                  <p:nvSpPr>
                    <p:cNvPr id="26" name="Text Box 25"/>
                    <p:cNvSpPr txBox="1"/>
                    <p:nvPr>
                      <p:custDataLst>
                        <p:tags r:id="rId5"/>
                      </p:custDataLst>
                    </p:nvPr>
                  </p:nvSpPr>
                  <p:spPr>
                    <a:xfrm>
                      <a:off x="6920" y="2524"/>
                      <a:ext cx="435" cy="45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p>
                      <a:r>
                        <a:rPr lang="en-US" sz="800"/>
                        <a:t>2</a:t>
                      </a:r>
                      <a:endParaRPr lang="en-US" sz="800"/>
                    </a:p>
                  </p:txBody>
                </p:sp>
              </p:grpSp>
              <p:sp>
                <p:nvSpPr>
                  <p:cNvPr id="27" name="Text Box 26"/>
                  <p:cNvSpPr txBox="1"/>
                  <p:nvPr>
                    <p:custDataLst>
                      <p:tags r:id="rId6"/>
                    </p:custDataLst>
                  </p:nvPr>
                </p:nvSpPr>
                <p:spPr>
                  <a:xfrm>
                    <a:off x="4611" y="4494"/>
                    <a:ext cx="435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/>
                      <a:t>9 </a:t>
                    </a:r>
                    <a:endParaRPr lang="en-US"/>
                  </a:p>
                </p:txBody>
              </p:sp>
              <p:sp>
                <p:nvSpPr>
                  <p:cNvPr id="28" name="Text Box 27"/>
                  <p:cNvSpPr txBox="1"/>
                  <p:nvPr>
                    <p:custDataLst>
                      <p:tags r:id="rId7"/>
                    </p:custDataLst>
                  </p:nvPr>
                </p:nvSpPr>
                <p:spPr>
                  <a:xfrm>
                    <a:off x="5046" y="4474"/>
                    <a:ext cx="478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/>
                      <a:t>x</a:t>
                    </a:r>
                    <a:endParaRPr lang="en-US"/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6755" y="4390"/>
                  <a:ext cx="1550" cy="684"/>
                  <a:chOff x="10035" y="4594"/>
                  <a:chExt cx="1550" cy="684"/>
                </a:xfrm>
              </p:grpSpPr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10751" y="4594"/>
                    <a:ext cx="834" cy="683"/>
                    <a:chOff x="6521" y="2524"/>
                    <a:chExt cx="834" cy="683"/>
                  </a:xfrm>
                </p:grpSpPr>
                <p:sp>
                  <p:nvSpPr>
                    <p:cNvPr id="31" name="Text Box 30"/>
                    <p:cNvSpPr txBox="1"/>
                    <p:nvPr>
                      <p:custDataLst>
                        <p:tags r:id="rId8"/>
                      </p:custDataLst>
                    </p:nvPr>
                  </p:nvSpPr>
                  <p:spPr>
                    <a:xfrm>
                      <a:off x="6521" y="2627"/>
                      <a:ext cx="834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/>
                        <a:t>10</a:t>
                      </a:r>
                      <a:endParaRPr lang="en-US"/>
                    </a:p>
                  </p:txBody>
                </p:sp>
                <p:sp>
                  <p:nvSpPr>
                    <p:cNvPr id="32" name="Text Box 31"/>
                    <p:cNvSpPr txBox="1"/>
                    <p:nvPr>
                      <p:custDataLst>
                        <p:tags r:id="rId9"/>
                      </p:custDataLst>
                    </p:nvPr>
                  </p:nvSpPr>
                  <p:spPr>
                    <a:xfrm>
                      <a:off x="6920" y="2524"/>
                      <a:ext cx="435" cy="45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p>
                      <a:r>
                        <a:rPr lang="en-US" sz="800"/>
                        <a:t>1</a:t>
                      </a:r>
                      <a:endParaRPr lang="en-US" sz="800"/>
                    </a:p>
                  </p:txBody>
                </p:sp>
              </p:grpSp>
              <p:sp>
                <p:nvSpPr>
                  <p:cNvPr id="33" name="Text Box 32"/>
                  <p:cNvSpPr txBox="1"/>
                  <p:nvPr>
                    <p:custDataLst>
                      <p:tags r:id="rId10"/>
                    </p:custDataLst>
                  </p:nvPr>
                </p:nvSpPr>
                <p:spPr>
                  <a:xfrm>
                    <a:off x="10035" y="4698"/>
                    <a:ext cx="478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/>
                      <a:t>0</a:t>
                    </a:r>
                    <a:endParaRPr lang="en-US"/>
                  </a:p>
                </p:txBody>
              </p:sp>
              <p:sp>
                <p:nvSpPr>
                  <p:cNvPr id="34" name="Text Box 33"/>
                  <p:cNvSpPr txBox="1"/>
                  <p:nvPr>
                    <p:custDataLst>
                      <p:tags r:id="rId11"/>
                    </p:custDataLst>
                  </p:nvPr>
                </p:nvSpPr>
                <p:spPr>
                  <a:xfrm>
                    <a:off x="10433" y="4658"/>
                    <a:ext cx="478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/>
                      <a:t>x</a:t>
                    </a:r>
                    <a:endParaRPr lang="en-US"/>
                  </a:p>
                </p:txBody>
              </p:sp>
            </p:grpSp>
            <p:sp>
              <p:nvSpPr>
                <p:cNvPr id="35" name="Text Box 34"/>
                <p:cNvSpPr txBox="1"/>
                <p:nvPr>
                  <p:custDataLst>
                    <p:tags r:id="rId12"/>
                  </p:custDataLst>
                </p:nvPr>
              </p:nvSpPr>
              <p:spPr>
                <a:xfrm>
                  <a:off x="6156" y="4494"/>
                  <a:ext cx="478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/>
                    <a:t>+</a:t>
                  </a:r>
                  <a:endParaRPr lang="en-US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5632" y="3440"/>
                <a:ext cx="1550" cy="684"/>
                <a:chOff x="5972" y="3640"/>
                <a:chExt cx="1550" cy="684"/>
              </a:xfrm>
            </p:grpSpPr>
            <p:sp>
              <p:nvSpPr>
                <p:cNvPr id="36" name="Text Box 35"/>
                <p:cNvSpPr txBox="1"/>
                <p:nvPr>
                  <p:custDataLst>
                    <p:tags r:id="rId13"/>
                  </p:custDataLst>
                </p:nvPr>
              </p:nvSpPr>
              <p:spPr>
                <a:xfrm>
                  <a:off x="6688" y="3743"/>
                  <a:ext cx="834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/>
                    <a:t>10</a:t>
                  </a:r>
                  <a:endParaRPr lang="en-US"/>
                </a:p>
              </p:txBody>
            </p:sp>
            <p:sp>
              <p:nvSpPr>
                <p:cNvPr id="37" name="Text Box 36"/>
                <p:cNvSpPr txBox="1"/>
                <p:nvPr>
                  <p:custDataLst>
                    <p:tags r:id="rId14"/>
                  </p:custDataLst>
                </p:nvPr>
              </p:nvSpPr>
              <p:spPr>
                <a:xfrm>
                  <a:off x="7087" y="3640"/>
                  <a:ext cx="435" cy="4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r>
                    <a:rPr lang="en-US" sz="800"/>
                    <a:t>0</a:t>
                  </a:r>
                  <a:endParaRPr lang="en-US" sz="800"/>
                </a:p>
              </p:txBody>
            </p:sp>
            <p:sp>
              <p:nvSpPr>
                <p:cNvPr id="38" name="Text Box 37"/>
                <p:cNvSpPr txBox="1"/>
                <p:nvPr>
                  <p:custDataLst>
                    <p:tags r:id="rId15"/>
                  </p:custDataLst>
                </p:nvPr>
              </p:nvSpPr>
              <p:spPr>
                <a:xfrm>
                  <a:off x="5972" y="3744"/>
                  <a:ext cx="478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/>
                    <a:t>8</a:t>
                  </a:r>
                  <a:endParaRPr lang="en-US"/>
                </a:p>
              </p:txBody>
            </p:sp>
            <p:sp>
              <p:nvSpPr>
                <p:cNvPr id="39" name="Text Box 38"/>
                <p:cNvSpPr txBox="1"/>
                <p:nvPr>
                  <p:custDataLst>
                    <p:tags r:id="rId16"/>
                  </p:custDataLst>
                </p:nvPr>
              </p:nvSpPr>
              <p:spPr>
                <a:xfrm>
                  <a:off x="6370" y="3704"/>
                  <a:ext cx="478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/>
                    <a:t>x</a:t>
                  </a:r>
                  <a:endParaRPr lang="en-US"/>
                </a:p>
              </p:txBody>
            </p:sp>
          </p:grpSp>
          <p:sp>
            <p:nvSpPr>
              <p:cNvPr id="41" name="Text Box 40"/>
              <p:cNvSpPr txBox="1"/>
              <p:nvPr/>
            </p:nvSpPr>
            <p:spPr>
              <a:xfrm>
                <a:off x="4919" y="3538"/>
                <a:ext cx="47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+</a:t>
                </a:r>
                <a:endParaRPr lang="en-US"/>
              </a:p>
            </p:txBody>
          </p:sp>
        </p:grpSp>
        <p:sp>
          <p:nvSpPr>
            <p:cNvPr id="43" name="Text Box 42"/>
            <p:cNvSpPr txBox="1"/>
            <p:nvPr/>
          </p:nvSpPr>
          <p:spPr>
            <a:xfrm>
              <a:off x="7172" y="3364"/>
              <a:ext cx="2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的数码组合</a:t>
              </a:r>
              <a:r>
                <a:rPr lang="zh-CN" altLang="en-US"/>
                <a:t>是：</a:t>
              </a:r>
              <a:endParaRPr lang="zh-CN" altLang="en-US"/>
            </a:p>
          </p:txBody>
        </p:sp>
      </p:grpSp>
      <p:sp>
        <p:nvSpPr>
          <p:cNvPr id="45" name="Text Box 44"/>
          <p:cNvSpPr txBox="1"/>
          <p:nvPr/>
        </p:nvSpPr>
        <p:spPr>
          <a:xfrm>
            <a:off x="6412865" y="2136140"/>
            <a:ext cx="586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908</a:t>
            </a:r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749300" y="2870200"/>
            <a:ext cx="2560320" cy="422910"/>
            <a:chOff x="1340" y="4840"/>
            <a:chExt cx="4032" cy="666"/>
          </a:xfrm>
        </p:grpSpPr>
        <p:grpSp>
          <p:nvGrpSpPr>
            <p:cNvPr id="48" name="Group 47"/>
            <p:cNvGrpSpPr/>
            <p:nvPr/>
          </p:nvGrpSpPr>
          <p:grpSpPr>
            <a:xfrm>
              <a:off x="1340" y="4840"/>
              <a:ext cx="1716" cy="667"/>
              <a:chOff x="1340" y="4840"/>
              <a:chExt cx="1716" cy="667"/>
            </a:xfrm>
          </p:grpSpPr>
          <p:sp>
            <p:nvSpPr>
              <p:cNvPr id="46" name="Text Box 45"/>
              <p:cNvSpPr txBox="1"/>
              <p:nvPr/>
            </p:nvSpPr>
            <p:spPr>
              <a:xfrm>
                <a:off x="1340" y="4840"/>
                <a:ext cx="171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(1011)</a:t>
                </a:r>
                <a:endParaRPr lang="en-US"/>
              </a:p>
            </p:txBody>
          </p:sp>
          <p:sp>
            <p:nvSpPr>
              <p:cNvPr id="47" name="Text Box 46"/>
              <p:cNvSpPr txBox="1"/>
              <p:nvPr/>
            </p:nvSpPr>
            <p:spPr>
              <a:xfrm>
                <a:off x="2400" y="5171"/>
                <a:ext cx="478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800"/>
                  <a:t>2</a:t>
                </a:r>
                <a:endParaRPr lang="en-US" sz="800"/>
              </a:p>
            </p:txBody>
          </p:sp>
        </p:grpSp>
        <p:sp>
          <p:nvSpPr>
            <p:cNvPr id="49" name="Text Box 48"/>
            <p:cNvSpPr txBox="1"/>
            <p:nvPr/>
          </p:nvSpPr>
          <p:spPr>
            <a:xfrm>
              <a:off x="2682" y="4880"/>
              <a:ext cx="269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的位权组合</a:t>
              </a:r>
              <a:r>
                <a:rPr lang="zh-CN" altLang="en-US"/>
                <a:t>是：</a:t>
              </a:r>
              <a:endParaRPr lang="zh-CN" alt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204210" y="2867025"/>
            <a:ext cx="3996690" cy="403225"/>
            <a:chOff x="3340" y="5487"/>
            <a:chExt cx="6294" cy="635"/>
          </a:xfrm>
        </p:grpSpPr>
        <p:grpSp>
          <p:nvGrpSpPr>
            <p:cNvPr id="51" name="Group 50"/>
            <p:cNvGrpSpPr/>
            <p:nvPr/>
          </p:nvGrpSpPr>
          <p:grpSpPr>
            <a:xfrm>
              <a:off x="3340" y="5487"/>
              <a:ext cx="1437" cy="619"/>
              <a:chOff x="4229" y="3278"/>
              <a:chExt cx="1437" cy="619"/>
            </a:xfrm>
          </p:grpSpPr>
          <p:sp>
            <p:nvSpPr>
              <p:cNvPr id="52" name="Text Box 51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4229" y="3317"/>
                <a:ext cx="56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1</a:t>
                </a:r>
                <a:endParaRPr lang="en-US"/>
              </a:p>
            </p:txBody>
          </p:sp>
          <p:sp>
            <p:nvSpPr>
              <p:cNvPr id="53" name="Text Box 52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4637" y="3293"/>
                <a:ext cx="56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x</a:t>
                </a:r>
                <a:endParaRPr lang="en-US"/>
              </a:p>
            </p:txBody>
          </p:sp>
          <p:sp>
            <p:nvSpPr>
              <p:cNvPr id="54" name="Text Box 53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4981" y="3317"/>
                <a:ext cx="56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2</a:t>
                </a:r>
                <a:endParaRPr lang="en-US"/>
              </a:p>
            </p:txBody>
          </p:sp>
          <p:sp>
            <p:nvSpPr>
              <p:cNvPr id="55" name="Text Box 54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5232" y="3278"/>
                <a:ext cx="435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800"/>
                  <a:t>3</a:t>
                </a:r>
                <a:endParaRPr lang="en-US" sz="800"/>
              </a:p>
            </p:txBody>
          </p:sp>
        </p:grpSp>
        <p:sp>
          <p:nvSpPr>
            <p:cNvPr id="56" name="Text Box 55"/>
            <p:cNvSpPr txBox="1"/>
            <p:nvPr>
              <p:custDataLst>
                <p:tags r:id="rId21"/>
              </p:custDataLst>
            </p:nvPr>
          </p:nvSpPr>
          <p:spPr>
            <a:xfrm>
              <a:off x="4572" y="5526"/>
              <a:ext cx="5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+</a:t>
              </a:r>
              <a:endParaRPr lang="en-US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4932" y="5495"/>
              <a:ext cx="1438" cy="619"/>
              <a:chOff x="4229" y="3278"/>
              <a:chExt cx="1438" cy="619"/>
            </a:xfrm>
          </p:grpSpPr>
          <p:sp>
            <p:nvSpPr>
              <p:cNvPr id="58" name="Text Box 57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4229" y="3317"/>
                <a:ext cx="56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0</a:t>
                </a:r>
                <a:endParaRPr lang="en-US"/>
              </a:p>
            </p:txBody>
          </p:sp>
          <p:sp>
            <p:nvSpPr>
              <p:cNvPr id="59" name="Text Box 58"/>
              <p:cNvSpPr txBox="1"/>
              <p:nvPr>
                <p:custDataLst>
                  <p:tags r:id="rId23"/>
                </p:custDataLst>
              </p:nvPr>
            </p:nvSpPr>
            <p:spPr>
              <a:xfrm>
                <a:off x="4637" y="3293"/>
                <a:ext cx="56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x</a:t>
                </a:r>
                <a:endParaRPr lang="en-US"/>
              </a:p>
            </p:txBody>
          </p:sp>
          <p:sp>
            <p:nvSpPr>
              <p:cNvPr id="60" name="Text Box 59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4981" y="3317"/>
                <a:ext cx="56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2</a:t>
                </a:r>
                <a:endParaRPr lang="en-US"/>
              </a:p>
            </p:txBody>
          </p:sp>
          <p:sp>
            <p:nvSpPr>
              <p:cNvPr id="61" name="Text Box 60"/>
              <p:cNvSpPr txBox="1"/>
              <p:nvPr>
                <p:custDataLst>
                  <p:tags r:id="rId25"/>
                </p:custDataLst>
              </p:nvPr>
            </p:nvSpPr>
            <p:spPr>
              <a:xfrm>
                <a:off x="5232" y="3278"/>
                <a:ext cx="435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800"/>
                  <a:t>2</a:t>
                </a:r>
                <a:endParaRPr lang="en-US" sz="800"/>
              </a:p>
            </p:txBody>
          </p:sp>
        </p:grpSp>
        <p:sp>
          <p:nvSpPr>
            <p:cNvPr id="62" name="Text Box 61"/>
            <p:cNvSpPr txBox="1"/>
            <p:nvPr>
              <p:custDataLst>
                <p:tags r:id="rId26"/>
              </p:custDataLst>
            </p:nvPr>
          </p:nvSpPr>
          <p:spPr>
            <a:xfrm>
              <a:off x="6132" y="5534"/>
              <a:ext cx="5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+</a:t>
              </a:r>
              <a:endParaRPr lang="en-US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508" y="5487"/>
              <a:ext cx="1438" cy="619"/>
              <a:chOff x="4229" y="3278"/>
              <a:chExt cx="1438" cy="619"/>
            </a:xfrm>
          </p:grpSpPr>
          <p:sp>
            <p:nvSpPr>
              <p:cNvPr id="64" name="Text Box 63"/>
              <p:cNvSpPr txBox="1"/>
              <p:nvPr>
                <p:custDataLst>
                  <p:tags r:id="rId27"/>
                </p:custDataLst>
              </p:nvPr>
            </p:nvSpPr>
            <p:spPr>
              <a:xfrm>
                <a:off x="4229" y="3317"/>
                <a:ext cx="56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1</a:t>
                </a:r>
                <a:endParaRPr lang="en-US"/>
              </a:p>
            </p:txBody>
          </p:sp>
          <p:sp>
            <p:nvSpPr>
              <p:cNvPr id="65" name="Text Box 64"/>
              <p:cNvSpPr txBox="1"/>
              <p:nvPr>
                <p:custDataLst>
                  <p:tags r:id="rId28"/>
                </p:custDataLst>
              </p:nvPr>
            </p:nvSpPr>
            <p:spPr>
              <a:xfrm>
                <a:off x="4637" y="3293"/>
                <a:ext cx="56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x</a:t>
                </a:r>
                <a:endParaRPr lang="en-US"/>
              </a:p>
            </p:txBody>
          </p:sp>
          <p:sp>
            <p:nvSpPr>
              <p:cNvPr id="66" name="Text Box 65"/>
              <p:cNvSpPr txBox="1"/>
              <p:nvPr>
                <p:custDataLst>
                  <p:tags r:id="rId29"/>
                </p:custDataLst>
              </p:nvPr>
            </p:nvSpPr>
            <p:spPr>
              <a:xfrm>
                <a:off x="4981" y="3317"/>
                <a:ext cx="56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2</a:t>
                </a:r>
                <a:endParaRPr lang="en-US"/>
              </a:p>
            </p:txBody>
          </p:sp>
          <p:sp>
            <p:nvSpPr>
              <p:cNvPr id="67" name="Text Box 66"/>
              <p:cNvSpPr txBox="1"/>
              <p:nvPr>
                <p:custDataLst>
                  <p:tags r:id="rId30"/>
                </p:custDataLst>
              </p:nvPr>
            </p:nvSpPr>
            <p:spPr>
              <a:xfrm>
                <a:off x="5232" y="3278"/>
                <a:ext cx="435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800"/>
                  <a:t>1</a:t>
                </a:r>
                <a:endParaRPr lang="en-US" sz="800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8196" y="5495"/>
              <a:ext cx="1438" cy="619"/>
              <a:chOff x="4229" y="3278"/>
              <a:chExt cx="1438" cy="619"/>
            </a:xfrm>
          </p:grpSpPr>
          <p:sp>
            <p:nvSpPr>
              <p:cNvPr id="69" name="Text Box 68"/>
              <p:cNvSpPr txBox="1"/>
              <p:nvPr>
                <p:custDataLst>
                  <p:tags r:id="rId31"/>
                </p:custDataLst>
              </p:nvPr>
            </p:nvSpPr>
            <p:spPr>
              <a:xfrm>
                <a:off x="4229" y="3317"/>
                <a:ext cx="56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1</a:t>
                </a:r>
                <a:endParaRPr lang="en-US"/>
              </a:p>
            </p:txBody>
          </p:sp>
          <p:sp>
            <p:nvSpPr>
              <p:cNvPr id="70" name="Text Box 69"/>
              <p:cNvSpPr txBox="1"/>
              <p:nvPr>
                <p:custDataLst>
                  <p:tags r:id="rId32"/>
                </p:custDataLst>
              </p:nvPr>
            </p:nvSpPr>
            <p:spPr>
              <a:xfrm>
                <a:off x="4637" y="3293"/>
                <a:ext cx="56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x</a:t>
                </a:r>
                <a:endParaRPr lang="en-US"/>
              </a:p>
            </p:txBody>
          </p:sp>
          <p:sp>
            <p:nvSpPr>
              <p:cNvPr id="71" name="Text Box 70"/>
              <p:cNvSpPr txBox="1"/>
              <p:nvPr>
                <p:custDataLst>
                  <p:tags r:id="rId33"/>
                </p:custDataLst>
              </p:nvPr>
            </p:nvSpPr>
            <p:spPr>
              <a:xfrm>
                <a:off x="4981" y="3317"/>
                <a:ext cx="56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2</a:t>
                </a:r>
                <a:endParaRPr lang="en-US"/>
              </a:p>
            </p:txBody>
          </p:sp>
          <p:sp>
            <p:nvSpPr>
              <p:cNvPr id="72" name="Text Box 71"/>
              <p:cNvSpPr txBox="1"/>
              <p:nvPr>
                <p:custDataLst>
                  <p:tags r:id="rId34"/>
                </p:custDataLst>
              </p:nvPr>
            </p:nvSpPr>
            <p:spPr>
              <a:xfrm>
                <a:off x="5232" y="3278"/>
                <a:ext cx="435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800"/>
                  <a:t>0</a:t>
                </a:r>
                <a:endParaRPr lang="en-US" sz="800"/>
              </a:p>
            </p:txBody>
          </p:sp>
        </p:grpSp>
        <p:sp>
          <p:nvSpPr>
            <p:cNvPr id="73" name="Text Box 72"/>
            <p:cNvSpPr txBox="1"/>
            <p:nvPr>
              <p:custDataLst>
                <p:tags r:id="rId35"/>
              </p:custDataLst>
            </p:nvPr>
          </p:nvSpPr>
          <p:spPr>
            <a:xfrm>
              <a:off x="7788" y="5542"/>
              <a:ext cx="5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+</a:t>
              </a:r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46760" y="3689350"/>
            <a:ext cx="5614670" cy="410845"/>
            <a:chOff x="1176" y="5810"/>
            <a:chExt cx="8842" cy="647"/>
          </a:xfrm>
        </p:grpSpPr>
        <p:grpSp>
          <p:nvGrpSpPr>
            <p:cNvPr id="75" name="Group 74"/>
            <p:cNvGrpSpPr/>
            <p:nvPr/>
          </p:nvGrpSpPr>
          <p:grpSpPr>
            <a:xfrm>
              <a:off x="1176" y="5810"/>
              <a:ext cx="6294" cy="635"/>
              <a:chOff x="3340" y="5487"/>
              <a:chExt cx="6294" cy="635"/>
            </a:xfrm>
          </p:grpSpPr>
          <p:sp>
            <p:nvSpPr>
              <p:cNvPr id="98" name="Text Box 97"/>
              <p:cNvSpPr txBox="1"/>
              <p:nvPr>
                <p:custDataLst>
                  <p:tags r:id="rId36"/>
                </p:custDataLst>
              </p:nvPr>
            </p:nvSpPr>
            <p:spPr>
              <a:xfrm>
                <a:off x="7788" y="5542"/>
                <a:ext cx="56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+</a:t>
                </a:r>
                <a:endParaRPr lang="en-US"/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3340" y="5487"/>
                <a:ext cx="1437" cy="619"/>
                <a:chOff x="4229" y="3278"/>
                <a:chExt cx="1437" cy="619"/>
              </a:xfrm>
            </p:grpSpPr>
            <p:sp>
              <p:nvSpPr>
                <p:cNvPr id="77" name="Text Box 76"/>
                <p:cNvSpPr txBox="1"/>
                <p:nvPr>
                  <p:custDataLst>
                    <p:tags r:id="rId37"/>
                  </p:custDataLst>
                </p:nvPr>
              </p:nvSpPr>
              <p:spPr>
                <a:xfrm>
                  <a:off x="4229" y="3317"/>
                  <a:ext cx="564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/>
                    <a:t>1</a:t>
                  </a:r>
                  <a:endParaRPr lang="en-US"/>
                </a:p>
              </p:txBody>
            </p:sp>
            <p:sp>
              <p:nvSpPr>
                <p:cNvPr id="78" name="Text Box 77"/>
                <p:cNvSpPr txBox="1"/>
                <p:nvPr>
                  <p:custDataLst>
                    <p:tags r:id="rId38"/>
                  </p:custDataLst>
                </p:nvPr>
              </p:nvSpPr>
              <p:spPr>
                <a:xfrm>
                  <a:off x="4637" y="3293"/>
                  <a:ext cx="564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/>
                    <a:t>x</a:t>
                  </a:r>
                  <a:endParaRPr lang="en-US"/>
                </a:p>
              </p:txBody>
            </p:sp>
            <p:sp>
              <p:nvSpPr>
                <p:cNvPr id="79" name="Text Box 78"/>
                <p:cNvSpPr txBox="1"/>
                <p:nvPr>
                  <p:custDataLst>
                    <p:tags r:id="rId39"/>
                  </p:custDataLst>
                </p:nvPr>
              </p:nvSpPr>
              <p:spPr>
                <a:xfrm>
                  <a:off x="4981" y="3317"/>
                  <a:ext cx="564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/>
                    <a:t>2</a:t>
                  </a:r>
                  <a:endParaRPr lang="en-US"/>
                </a:p>
              </p:txBody>
            </p:sp>
            <p:sp>
              <p:nvSpPr>
                <p:cNvPr id="80" name="Text Box 79"/>
                <p:cNvSpPr txBox="1"/>
                <p:nvPr>
                  <p:custDataLst>
                    <p:tags r:id="rId40"/>
                  </p:custDataLst>
                </p:nvPr>
              </p:nvSpPr>
              <p:spPr>
                <a:xfrm>
                  <a:off x="5232" y="3278"/>
                  <a:ext cx="435" cy="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sz="800"/>
                    <a:t>3</a:t>
                  </a:r>
                  <a:endParaRPr lang="en-US" sz="800"/>
                </a:p>
              </p:txBody>
            </p:sp>
          </p:grpSp>
          <p:sp>
            <p:nvSpPr>
              <p:cNvPr id="81" name="Text Box 80"/>
              <p:cNvSpPr txBox="1"/>
              <p:nvPr>
                <p:custDataLst>
                  <p:tags r:id="rId41"/>
                </p:custDataLst>
              </p:nvPr>
            </p:nvSpPr>
            <p:spPr>
              <a:xfrm>
                <a:off x="4572" y="5526"/>
                <a:ext cx="56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+</a:t>
                </a:r>
                <a:endParaRPr lang="en-US"/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4932" y="5495"/>
                <a:ext cx="1438" cy="619"/>
                <a:chOff x="4229" y="3278"/>
                <a:chExt cx="1438" cy="619"/>
              </a:xfrm>
            </p:grpSpPr>
            <p:sp>
              <p:nvSpPr>
                <p:cNvPr id="83" name="Text Box 82"/>
                <p:cNvSpPr txBox="1"/>
                <p:nvPr>
                  <p:custDataLst>
                    <p:tags r:id="rId42"/>
                  </p:custDataLst>
                </p:nvPr>
              </p:nvSpPr>
              <p:spPr>
                <a:xfrm>
                  <a:off x="4229" y="3317"/>
                  <a:ext cx="564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/>
                    <a:t>1</a:t>
                  </a:r>
                  <a:endParaRPr lang="en-US"/>
                </a:p>
              </p:txBody>
            </p:sp>
            <p:sp>
              <p:nvSpPr>
                <p:cNvPr id="84" name="Text Box 83"/>
                <p:cNvSpPr txBox="1"/>
                <p:nvPr>
                  <p:custDataLst>
                    <p:tags r:id="rId43"/>
                  </p:custDataLst>
                </p:nvPr>
              </p:nvSpPr>
              <p:spPr>
                <a:xfrm>
                  <a:off x="4637" y="3293"/>
                  <a:ext cx="564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/>
                    <a:t>x</a:t>
                  </a:r>
                  <a:endParaRPr lang="en-US"/>
                </a:p>
              </p:txBody>
            </p:sp>
            <p:sp>
              <p:nvSpPr>
                <p:cNvPr id="85" name="Text Box 84"/>
                <p:cNvSpPr txBox="1"/>
                <p:nvPr>
                  <p:custDataLst>
                    <p:tags r:id="rId44"/>
                  </p:custDataLst>
                </p:nvPr>
              </p:nvSpPr>
              <p:spPr>
                <a:xfrm>
                  <a:off x="4981" y="3317"/>
                  <a:ext cx="564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/>
                    <a:t>2</a:t>
                  </a:r>
                  <a:endParaRPr lang="en-US"/>
                </a:p>
              </p:txBody>
            </p:sp>
            <p:sp>
              <p:nvSpPr>
                <p:cNvPr id="86" name="Text Box 85"/>
                <p:cNvSpPr txBox="1"/>
                <p:nvPr>
                  <p:custDataLst>
                    <p:tags r:id="rId45"/>
                  </p:custDataLst>
                </p:nvPr>
              </p:nvSpPr>
              <p:spPr>
                <a:xfrm>
                  <a:off x="5232" y="3278"/>
                  <a:ext cx="435" cy="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sz="800"/>
                    <a:t>2</a:t>
                  </a:r>
                  <a:endParaRPr lang="en-US" sz="800"/>
                </a:p>
              </p:txBody>
            </p:sp>
          </p:grpSp>
          <p:sp>
            <p:nvSpPr>
              <p:cNvPr id="87" name="Text Box 86"/>
              <p:cNvSpPr txBox="1"/>
              <p:nvPr>
                <p:custDataLst>
                  <p:tags r:id="rId46"/>
                </p:custDataLst>
              </p:nvPr>
            </p:nvSpPr>
            <p:spPr>
              <a:xfrm>
                <a:off x="6132" y="5534"/>
                <a:ext cx="56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+</a:t>
                </a:r>
                <a:endParaRPr lang="en-US"/>
              </a:p>
            </p:txBody>
          </p:sp>
          <p:grpSp>
            <p:nvGrpSpPr>
              <p:cNvPr id="88" name="Group 87"/>
              <p:cNvGrpSpPr/>
              <p:nvPr/>
            </p:nvGrpSpPr>
            <p:grpSpPr>
              <a:xfrm>
                <a:off x="6508" y="5487"/>
                <a:ext cx="1438" cy="619"/>
                <a:chOff x="4229" y="3278"/>
                <a:chExt cx="1438" cy="619"/>
              </a:xfrm>
            </p:grpSpPr>
            <p:sp>
              <p:nvSpPr>
                <p:cNvPr id="89" name="Text Box 88"/>
                <p:cNvSpPr txBox="1"/>
                <p:nvPr>
                  <p:custDataLst>
                    <p:tags r:id="rId47"/>
                  </p:custDataLst>
                </p:nvPr>
              </p:nvSpPr>
              <p:spPr>
                <a:xfrm>
                  <a:off x="4229" y="3317"/>
                  <a:ext cx="564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/>
                    <a:t>0</a:t>
                  </a:r>
                  <a:endParaRPr lang="en-US"/>
                </a:p>
              </p:txBody>
            </p:sp>
            <p:sp>
              <p:nvSpPr>
                <p:cNvPr id="90" name="Text Box 89"/>
                <p:cNvSpPr txBox="1"/>
                <p:nvPr>
                  <p:custDataLst>
                    <p:tags r:id="rId48"/>
                  </p:custDataLst>
                </p:nvPr>
              </p:nvSpPr>
              <p:spPr>
                <a:xfrm>
                  <a:off x="4637" y="3293"/>
                  <a:ext cx="564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/>
                    <a:t>x</a:t>
                  </a:r>
                  <a:endParaRPr lang="en-US"/>
                </a:p>
              </p:txBody>
            </p:sp>
            <p:sp>
              <p:nvSpPr>
                <p:cNvPr id="91" name="Text Box 90"/>
                <p:cNvSpPr txBox="1"/>
                <p:nvPr>
                  <p:custDataLst>
                    <p:tags r:id="rId49"/>
                  </p:custDataLst>
                </p:nvPr>
              </p:nvSpPr>
              <p:spPr>
                <a:xfrm>
                  <a:off x="4981" y="3317"/>
                  <a:ext cx="564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/>
                    <a:t>2</a:t>
                  </a:r>
                  <a:endParaRPr lang="en-US"/>
                </a:p>
              </p:txBody>
            </p:sp>
            <p:sp>
              <p:nvSpPr>
                <p:cNvPr id="92" name="Text Box 91"/>
                <p:cNvSpPr txBox="1"/>
                <p:nvPr>
                  <p:custDataLst>
                    <p:tags r:id="rId50"/>
                  </p:custDataLst>
                </p:nvPr>
              </p:nvSpPr>
              <p:spPr>
                <a:xfrm>
                  <a:off x="5232" y="3278"/>
                  <a:ext cx="435" cy="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sz="800"/>
                    <a:t>1</a:t>
                  </a:r>
                  <a:endParaRPr lang="en-US" sz="800"/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8196" y="5495"/>
                <a:ext cx="1438" cy="619"/>
                <a:chOff x="4229" y="3278"/>
                <a:chExt cx="1438" cy="619"/>
              </a:xfrm>
            </p:grpSpPr>
            <p:sp>
              <p:nvSpPr>
                <p:cNvPr id="94" name="Text Box 93"/>
                <p:cNvSpPr txBox="1"/>
                <p:nvPr>
                  <p:custDataLst>
                    <p:tags r:id="rId51"/>
                  </p:custDataLst>
                </p:nvPr>
              </p:nvSpPr>
              <p:spPr>
                <a:xfrm>
                  <a:off x="4229" y="3317"/>
                  <a:ext cx="564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/>
                    <a:t>0</a:t>
                  </a:r>
                  <a:endParaRPr lang="en-US"/>
                </a:p>
              </p:txBody>
            </p:sp>
            <p:sp>
              <p:nvSpPr>
                <p:cNvPr id="95" name="Text Box 94"/>
                <p:cNvSpPr txBox="1"/>
                <p:nvPr>
                  <p:custDataLst>
                    <p:tags r:id="rId52"/>
                  </p:custDataLst>
                </p:nvPr>
              </p:nvSpPr>
              <p:spPr>
                <a:xfrm>
                  <a:off x="4637" y="3293"/>
                  <a:ext cx="564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/>
                    <a:t>x</a:t>
                  </a:r>
                  <a:endParaRPr lang="en-US"/>
                </a:p>
              </p:txBody>
            </p:sp>
            <p:sp>
              <p:nvSpPr>
                <p:cNvPr id="96" name="Text Box 95"/>
                <p:cNvSpPr txBox="1"/>
                <p:nvPr>
                  <p:custDataLst>
                    <p:tags r:id="rId53"/>
                  </p:custDataLst>
                </p:nvPr>
              </p:nvSpPr>
              <p:spPr>
                <a:xfrm>
                  <a:off x="4981" y="3317"/>
                  <a:ext cx="564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/>
                    <a:t>2</a:t>
                  </a:r>
                  <a:endParaRPr lang="en-US"/>
                </a:p>
              </p:txBody>
            </p:sp>
            <p:sp>
              <p:nvSpPr>
                <p:cNvPr id="97" name="Text Box 96"/>
                <p:cNvSpPr txBox="1"/>
                <p:nvPr>
                  <p:custDataLst>
                    <p:tags r:id="rId54"/>
                  </p:custDataLst>
                </p:nvPr>
              </p:nvSpPr>
              <p:spPr>
                <a:xfrm>
                  <a:off x="5232" y="3278"/>
                  <a:ext cx="435" cy="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sz="800"/>
                    <a:t>0</a:t>
                  </a:r>
                  <a:endParaRPr lang="en-US" sz="800"/>
                </a:p>
              </p:txBody>
            </p:sp>
          </p:grpSp>
        </p:grpSp>
        <p:sp>
          <p:nvSpPr>
            <p:cNvPr id="99" name="Text Box 98"/>
            <p:cNvSpPr txBox="1"/>
            <p:nvPr/>
          </p:nvSpPr>
          <p:spPr>
            <a:xfrm>
              <a:off x="7328" y="5877"/>
              <a:ext cx="26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的位权组合</a:t>
              </a:r>
              <a:r>
                <a:rPr lang="zh-CN" altLang="en-US"/>
                <a:t>是：</a:t>
              </a:r>
              <a:endParaRPr lang="zh-CN" alt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339840" y="3707765"/>
            <a:ext cx="940435" cy="445770"/>
            <a:chOff x="10564" y="5999"/>
            <a:chExt cx="1481" cy="702"/>
          </a:xfrm>
        </p:grpSpPr>
        <p:sp>
          <p:nvSpPr>
            <p:cNvPr id="100" name="Text Box 99"/>
            <p:cNvSpPr txBox="1"/>
            <p:nvPr/>
          </p:nvSpPr>
          <p:spPr>
            <a:xfrm>
              <a:off x="10564" y="5999"/>
              <a:ext cx="13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(1100)</a:t>
              </a:r>
              <a:endParaRPr lang="en-US"/>
            </a:p>
          </p:txBody>
        </p:sp>
        <p:sp>
          <p:nvSpPr>
            <p:cNvPr id="102" name="Text Box 101"/>
            <p:cNvSpPr txBox="1"/>
            <p:nvPr/>
          </p:nvSpPr>
          <p:spPr>
            <a:xfrm>
              <a:off x="11611" y="6365"/>
              <a:ext cx="43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5" grpId="0"/>
      <p:bldP spid="4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1110" y="2816225"/>
            <a:ext cx="4766310" cy="859155"/>
          </a:xfrm>
        </p:spPr>
        <p:txBody>
          <a:bodyPr>
            <a:normAutofit fontScale="90000"/>
          </a:bodyPr>
          <a:lstStyle/>
          <a:p>
            <a:r>
              <a:rPr lang="zh-CN" altLang="en-US" sz="6665" dirty="0">
                <a:latin typeface="华文楷体" panose="02010600040101010101" charset="-122"/>
                <a:ea typeface="华文楷体" panose="02010600040101010101" charset="-122"/>
              </a:rPr>
              <a:t>进制间的</a:t>
            </a:r>
            <a:r>
              <a:rPr lang="zh-CN" altLang="en-US" sz="6665" dirty="0">
                <a:latin typeface="华文楷体" panose="02010600040101010101" charset="-122"/>
                <a:ea typeface="华文楷体" panose="02010600040101010101" charset="-122"/>
              </a:rPr>
              <a:t>转换</a:t>
            </a:r>
            <a:endParaRPr lang="zh-CN" altLang="en-US" sz="6665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24" name="Picture 23" descr="app_icon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25" name="Text Box 24"/>
            <p:cNvSpPr txBox="1"/>
            <p:nvPr>
              <p:custDataLst>
                <p:tags r:id="rId3"/>
              </p:custDataLst>
            </p:nvPr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2"/>
      <p:bldP spid="2" grpId="3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UNIT_TABLE_BEAUTIFY" val="smartTable{e0f12626-b2ec-4ba2-bc12-75b2714c1f4f}"/>
  <p:tag name="TABLE_ENDDRAG_ORIGIN_RECT" val="810*110"/>
  <p:tag name="TABLE_ENDDRAG_RECT" val="73*205*810*110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UNIT_PLACING_PICTURE_USER_VIEWPORT" val="{&quot;height&quot;:2670,&quot;width&quot;:3230}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UNIT_PLACING_PICTURE_USER_VIEWPORT" val="{&quot;height&quot;:2670,&quot;width&quot;:3230}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UNIT_PLACING_PICTURE_USER_VIEWPORT" val="{&quot;height&quot;:2670,&quot;width&quot;:3230}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ISLIDE.GUIDESSETTING" val="{&quot;Name&quot;:&quot;正常&quot;,&quot;HeaderHeight&quot;:15.0,&quot;TopMargin&quot;:0.0,&quot;FooterHeight&quot;:9.0,&quot;BottomMargin&quot;:0.0,&quot;SideMargin&quot;:5.5,&quot;IntervalMargin&quot;:1.5,&quot;Id&quot;:&quot;GuidesStyle_Normal&quot;}"/>
  <p:tag name="ISLIDE.THEME" val="717a22b7-3976-409a-a111-595a184d472a"/>
  <p:tag name="COMMONDATA" val="eyJoZGlkIjoiN2Q3ODk0YWVjMDRhNDJkM2U0Zjk3YTY1ZDExNjBjZjAifQ==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毕业主题1">
  <a:themeElements>
    <a:clrScheme name="自定义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6A1C6"/>
      </a:accent1>
      <a:accent2>
        <a:srgbClr val="EE3C30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2797</Words>
  <Application>WPS Presentation</Application>
  <PresentationFormat>宽屏</PresentationFormat>
  <Paragraphs>1041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42" baseType="lpstr">
      <vt:lpstr>Arial</vt:lpstr>
      <vt:lpstr>宋体</vt:lpstr>
      <vt:lpstr>Wingdings</vt:lpstr>
      <vt:lpstr>Segoe UI Light</vt:lpstr>
      <vt:lpstr>苹方-简</vt:lpstr>
      <vt:lpstr>微软雅黑</vt:lpstr>
      <vt:lpstr>汉仪旗黑</vt:lpstr>
      <vt:lpstr>华文楷体</vt:lpstr>
      <vt:lpstr>Arial Bold</vt:lpstr>
      <vt:lpstr>宋体</vt:lpstr>
      <vt:lpstr>Arial Unicode MS</vt:lpstr>
      <vt:lpstr>Calibri</vt:lpstr>
      <vt:lpstr>Helvetica Neue</vt:lpstr>
      <vt:lpstr>汉仪书宋二KW</vt:lpstr>
      <vt:lpstr>Wingdings</vt:lpstr>
      <vt:lpstr>Times New Roman</vt:lpstr>
      <vt:lpstr>Century Gothic</vt:lpstr>
      <vt:lpstr>毕业主题1</vt:lpstr>
      <vt:lpstr>OfficePLUS</vt:lpstr>
      <vt:lpstr>进制与进制转换</vt:lpstr>
      <vt:lpstr>没有进制会怎么样</vt:lpstr>
      <vt:lpstr>进位计数制</vt:lpstr>
      <vt:lpstr>进制的概念</vt:lpstr>
      <vt:lpstr>幂运算（补充）</vt:lpstr>
      <vt:lpstr>进制三要素</vt:lpstr>
      <vt:lpstr>计数法</vt:lpstr>
      <vt:lpstr>练习</vt:lpstr>
      <vt:lpstr>进制间的转换</vt:lpstr>
      <vt:lpstr>非十进制数转换为十进制数</vt:lpstr>
      <vt:lpstr>按位权展开法 - 技巧</vt:lpstr>
      <vt:lpstr>按位权展开法 - 特殊</vt:lpstr>
      <vt:lpstr>按位权展开法 - 练习</vt:lpstr>
      <vt:lpstr>十进制转非十进制</vt:lpstr>
      <vt:lpstr>除基倒序取余法-整数 </vt:lpstr>
      <vt:lpstr>按位权拆分法 </vt:lpstr>
      <vt:lpstr>乘基取整法-小数</vt:lpstr>
      <vt:lpstr>二进制与八进制转换</vt:lpstr>
      <vt:lpstr>三分法 </vt:lpstr>
      <vt:lpstr>三分法 - 练习</vt:lpstr>
      <vt:lpstr>二进制与十六进制转换</vt:lpstr>
      <vt:lpstr>四分法 </vt:lpstr>
      <vt:lpstr>四分法 - 练习 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category>oral defense</cp:category>
  <cp:lastModifiedBy>Julien</cp:lastModifiedBy>
  <cp:revision>338</cp:revision>
  <cp:lastPrinted>2024-04-16T13:59:10Z</cp:lastPrinted>
  <dcterms:created xsi:type="dcterms:W3CDTF">2024-04-16T13:59:10Z</dcterms:created>
  <dcterms:modified xsi:type="dcterms:W3CDTF">2024-04-16T13:59:10Z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717a22b7-3976-409a-a111-595a184d472a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2018-11-07T08:40:11.1642059Z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ICV">
    <vt:lpwstr>0280764BC3C4174EAA401C66583D5AB6_41</vt:lpwstr>
  </property>
  <property fmtid="{D5CDD505-2E9C-101B-9397-08002B2CF9AE}" pid="12" name="KSOProductBuildVer">
    <vt:lpwstr>1033-6.6.1.8808</vt:lpwstr>
  </property>
</Properties>
</file>