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61" r:id="rId5"/>
    <p:sldId id="260" r:id="rId6"/>
    <p:sldId id="277" r:id="rId7"/>
    <p:sldId id="279" r:id="rId8"/>
    <p:sldId id="278" r:id="rId9"/>
    <p:sldId id="280" r:id="rId10"/>
    <p:sldId id="281" r:id="rId11"/>
    <p:sldId id="262" r:id="rId12"/>
    <p:sldId id="263" r:id="rId13"/>
    <p:sldId id="264" r:id="rId14"/>
    <p:sldId id="265" r:id="rId15"/>
    <p:sldId id="269" r:id="rId16"/>
    <p:sldId id="266" r:id="rId17"/>
    <p:sldId id="282" r:id="rId18"/>
    <p:sldId id="283" r:id="rId19"/>
    <p:sldId id="285" r:id="rId20"/>
    <p:sldId id="286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57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3" userDrawn="1">
          <p15:clr>
            <a:srgbClr val="A4A3A4"/>
          </p15:clr>
        </p15:guide>
        <p15:guide id="2" pos="7368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4" orient="horz" pos="3133" userDrawn="1">
          <p15:clr>
            <a:srgbClr val="A4A3A4"/>
          </p15:clr>
        </p15:guide>
        <p15:guide id="5" orient="horz" pos="727" userDrawn="1">
          <p15:clr>
            <a:srgbClr val="A4A3A4"/>
          </p15:clr>
        </p15:guide>
        <p15:guide id="6" orient="horz" pos="39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FAA"/>
    <a:srgbClr val="FF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06" y="144"/>
      </p:cViewPr>
      <p:guideLst>
        <p:guide pos="313"/>
        <p:guide pos="7368"/>
        <p:guide orient="horz" pos="560"/>
        <p:guide orient="horz" pos="3133"/>
        <p:guide orient="horz" pos="727"/>
        <p:guide orient="horz" pos="39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5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6"/>
          <a:stretch>
            <a:fillRect/>
          </a:stretch>
        </p:blipFill>
        <p:spPr>
          <a:xfrm>
            <a:off x="264323" y="1570325"/>
            <a:ext cx="5831677" cy="412124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255302" y="2184400"/>
            <a:ext cx="6205398" cy="2922810"/>
            <a:chOff x="5672082" y="2380708"/>
            <a:chExt cx="5371838" cy="2530194"/>
          </a:xfrm>
        </p:grpSpPr>
        <p:grpSp>
          <p:nvGrpSpPr>
            <p:cNvPr id="14" name="组合 13"/>
            <p:cNvGrpSpPr/>
            <p:nvPr/>
          </p:nvGrpSpPr>
          <p:grpSpPr>
            <a:xfrm>
              <a:off x="6888865" y="4616262"/>
              <a:ext cx="2785872" cy="294640"/>
              <a:chOff x="6888865" y="4616262"/>
              <a:chExt cx="2785872" cy="294640"/>
            </a:xfrm>
          </p:grpSpPr>
          <p:sp>
            <p:nvSpPr>
              <p:cNvPr id="12" name="TOP-PPT原创-7"/>
              <p:cNvSpPr/>
              <p:nvPr/>
            </p:nvSpPr>
            <p:spPr>
              <a:xfrm>
                <a:off x="6888865" y="4616262"/>
                <a:ext cx="1316736" cy="29464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老师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:TOP-PPT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3" name="TOP-PPT原创-8"/>
              <p:cNvSpPr/>
              <p:nvPr/>
            </p:nvSpPr>
            <p:spPr>
              <a:xfrm>
                <a:off x="8358001" y="4616262"/>
                <a:ext cx="1316736" cy="29464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时间：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20XX.X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5672082" y="2380708"/>
              <a:ext cx="5371838" cy="13577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48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《</a:t>
              </a:r>
              <a:r>
                <a:rPr lang="zh-CN" altLang="en-US" sz="48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自然数、整数、有理数、实数及其运算</a:t>
              </a:r>
              <a:r>
                <a:rPr lang="en-US" altLang="zh-CN" sz="48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》</a:t>
              </a:r>
              <a:endParaRPr lang="zh-CN" altLang="en-US" sz="48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2174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有理数的概念</a:t>
            </a:r>
            <a:endParaRPr lang="zh-CN" altLang="zh-CN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12006" y="2069076"/>
            <a:ext cx="4379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808080"/>
              </a:buClr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我们以前学过的数，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816673" y="5770669"/>
            <a:ext cx="6727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808080"/>
              </a:buClr>
            </a:pPr>
            <a:r>
              <a:rPr lang="zh-CN" altLang="en-US" sz="2000" b="1" dirty="0">
                <a:solidFill>
                  <a:srgbClr val="54AFAA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特别提示：零既不是正数，也不是负数！</a:t>
            </a:r>
            <a:endParaRPr lang="zh-CN" altLang="en-US" sz="2000" b="1" dirty="0">
              <a:solidFill>
                <a:srgbClr val="54AFAA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7" name="椭圆形标注 207880"/>
          <p:cNvSpPr/>
          <p:nvPr/>
        </p:nvSpPr>
        <p:spPr>
          <a:xfrm>
            <a:off x="8539065" y="4693439"/>
            <a:ext cx="2103056" cy="1060983"/>
          </a:xfrm>
          <a:prstGeom prst="wedgeEllipseCallout">
            <a:avLst>
              <a:gd name="adj1" fmla="val -171691"/>
              <a:gd name="adj2" fmla="val 66879"/>
            </a:avLst>
          </a:prstGeom>
          <a:solidFill>
            <a:srgbClr val="54AFAA"/>
          </a:solidFill>
          <a:ln w="9525" cap="flat" cmpd="sng">
            <a:solidFill>
              <a:srgbClr val="54AFAA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defTabSz="457200" eaLnBrk="0" hangingPunct="0">
              <a:lnSpc>
                <a:spcPct val="120000"/>
              </a:lnSpc>
              <a:buClr>
                <a:srgbClr val="808080"/>
              </a:buClr>
              <a:defRPr/>
            </a:pPr>
            <a:r>
              <a:rPr lang="zh-CN" altLang="en-US" sz="2000" noProof="1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分类的时候别丢了</a:t>
            </a:r>
            <a:r>
              <a:rPr lang="en-US" altLang="zh-CN" sz="2000" noProof="1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0</a:t>
            </a:r>
            <a:r>
              <a:rPr lang="zh-CN" altLang="en-US" sz="2000" noProof="1">
                <a:solidFill>
                  <a:schemeClr val="bg1"/>
                </a:solidFill>
                <a:latin typeface="Arial" panose="020B0604020202090204" pitchFamily="34" charset="0"/>
                <a:ea typeface="思源黑体 CN Regular" panose="020B0500000000000000" pitchFamily="34" charset="-122"/>
                <a:cs typeface="+mn-ea"/>
                <a:sym typeface="Arial" panose="020B0604020202090204" pitchFamily="34" charset="0"/>
              </a:rPr>
              <a:t>哦</a:t>
            </a:r>
            <a:endParaRPr lang="zh-CN" altLang="en-US" sz="2000" noProof="1">
              <a:solidFill>
                <a:schemeClr val="bg1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7562095" y="4132687"/>
            <a:ext cx="236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808080"/>
              </a:buClr>
            </a:pPr>
            <a:r>
              <a:rPr lang="zh-CN" altLang="en-US" sz="2400">
                <a:solidFill>
                  <a:srgbClr val="0000FF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还有小数呢？</a:t>
            </a:r>
            <a:endParaRPr lang="zh-CN" altLang="en-US" sz="2400">
              <a:solidFill>
                <a:srgbClr val="0000FF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695440" y="3162438"/>
            <a:ext cx="1198442" cy="985867"/>
          </a:xfrm>
          <a:prstGeom prst="line">
            <a:avLst/>
          </a:prstGeom>
          <a:noFill/>
          <a:ln w="57150">
            <a:solidFill>
              <a:srgbClr val="54AFA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994567" y="4374915"/>
            <a:ext cx="5551488" cy="461665"/>
          </a:xfrm>
          <a:prstGeom prst="rect">
            <a:avLst/>
          </a:prstGeom>
          <a:solidFill>
            <a:srgbClr val="54AFAA"/>
          </a:solidFill>
          <a:ln>
            <a:noFill/>
          </a:ln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808080"/>
              </a:buClr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－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1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，－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2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，－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3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，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…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称为</a:t>
            </a:r>
            <a:r>
              <a:rPr lang="zh-CN" altLang="en-US" sz="2400" dirty="0">
                <a:solidFill>
                  <a:schemeClr val="bg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负整数；</a:t>
            </a:r>
            <a:endParaRPr lang="zh-CN" altLang="en-US" sz="2400" dirty="0">
              <a:solidFill>
                <a:schemeClr val="bg1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812006" y="2684888"/>
            <a:ext cx="500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808080"/>
              </a:buClr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像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1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，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2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，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3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，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…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称为</a:t>
            </a:r>
            <a:r>
              <a:rPr lang="zh-CN" altLang="en-US" sz="2400" dirty="0">
                <a:solidFill>
                  <a:srgbClr val="54AFAA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正整数；</a:t>
            </a:r>
            <a:endParaRPr lang="zh-CN" altLang="en-US" sz="2400" dirty="0">
              <a:solidFill>
                <a:srgbClr val="54AFAA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32" name="组合 5"/>
          <p:cNvGrpSpPr/>
          <p:nvPr/>
        </p:nvGrpSpPr>
        <p:grpSpPr>
          <a:xfrm>
            <a:off x="1138491" y="4927387"/>
            <a:ext cx="4076700" cy="752475"/>
            <a:chOff x="-671" y="9973"/>
            <a:chExt cx="6442" cy="1186"/>
          </a:xfrm>
        </p:grpSpPr>
        <p:sp>
          <p:nvSpPr>
            <p:cNvPr id="33" name="文本框 3"/>
            <p:cNvSpPr txBox="1">
              <a:spLocks noChangeArrowheads="1"/>
            </p:cNvSpPr>
            <p:nvPr/>
          </p:nvSpPr>
          <p:spPr bwMode="auto">
            <a:xfrm>
              <a:off x="1558" y="10334"/>
              <a:ext cx="421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  <a:buClr>
                  <a:srgbClr val="808080"/>
                </a:buClr>
              </a:pPr>
              <a:r>
                <a:rPr lang="zh-CN" altLang="en-US" sz="2000" dirty="0">
                  <a:ea typeface="思源黑体 CN Regular" panose="020B0500000000000000" pitchFamily="34" charset="-122"/>
                  <a:sym typeface="Arial" panose="020B0604020202090204" pitchFamily="34" charset="0"/>
                </a:rPr>
                <a:t>，</a:t>
              </a:r>
              <a:r>
                <a:rPr lang="en-US" altLang="zh-CN" sz="2000" dirty="0">
                  <a:ea typeface="思源黑体 CN Regular" panose="020B0500000000000000" pitchFamily="34" charset="-122"/>
                  <a:sym typeface="Arial" panose="020B0604020202090204" pitchFamily="34" charset="0"/>
                </a:rPr>
                <a:t>…</a:t>
              </a:r>
              <a:r>
                <a:rPr lang="zh-CN" altLang="en-US" sz="2400" dirty="0">
                  <a:ea typeface="思源黑体 CN Regular" panose="020B0500000000000000" pitchFamily="34" charset="-122"/>
                  <a:sym typeface="Arial" panose="020B0604020202090204" pitchFamily="34" charset="0"/>
                </a:rPr>
                <a:t>称为</a:t>
              </a:r>
              <a:r>
                <a:rPr lang="zh-CN" altLang="en-US" sz="2400" dirty="0">
                  <a:solidFill>
                    <a:srgbClr val="54AFAA"/>
                  </a:solidFill>
                  <a:ea typeface="思源黑体 CN Regular" panose="020B0500000000000000" pitchFamily="34" charset="-122"/>
                  <a:sym typeface="Arial" panose="020B0604020202090204" pitchFamily="34" charset="0"/>
                </a:rPr>
                <a:t>负分数</a:t>
              </a:r>
              <a:r>
                <a:rPr lang="en-US" altLang="zh-CN" sz="2400" dirty="0">
                  <a:solidFill>
                    <a:srgbClr val="54AFAA"/>
                  </a:solidFill>
                  <a:ea typeface="思源黑体 CN Regular" panose="020B0500000000000000" pitchFamily="34" charset="-122"/>
                  <a:sym typeface="Arial" panose="020B0604020202090204" pitchFamily="34" charset="0"/>
                </a:rPr>
                <a:t>.</a:t>
              </a:r>
              <a:endParaRPr lang="en-US" altLang="zh-CN" sz="2400" dirty="0">
                <a:solidFill>
                  <a:srgbClr val="54AFAA"/>
                </a:solidFill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graphicFrame>
          <p:nvGraphicFramePr>
            <p:cNvPr id="34" name="对象 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-671" y="9973"/>
            <a:ext cx="2410" cy="1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800735" imgH="393700" progId="Equation.KSEE3">
                    <p:embed/>
                  </p:oleObj>
                </mc:Choice>
                <mc:Fallback>
                  <p:oleObj name="" r:id="rId1" imgW="800735" imgH="393700" progId="Equation.KSEE3">
                    <p:embed/>
                    <p:pic>
                      <p:nvPicPr>
                        <p:cNvPr id="0" name="对象 4">
                          <a:hlinkClick r:id="" action="ppaction://ole?verb=1"/>
                        </p:cNvPr>
                        <p:cNvPicPr/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-671" y="9973"/>
                          <a:ext cx="2410" cy="1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6"/>
          <p:cNvGrpSpPr/>
          <p:nvPr/>
        </p:nvGrpSpPr>
        <p:grpSpPr>
          <a:xfrm>
            <a:off x="4915693" y="2388474"/>
            <a:ext cx="3919316" cy="754062"/>
            <a:chOff x="127" y="9973"/>
            <a:chExt cx="6193" cy="1186"/>
          </a:xfrm>
        </p:grpSpPr>
        <p:sp>
          <p:nvSpPr>
            <p:cNvPr id="36" name="文本框 7"/>
            <p:cNvSpPr txBox="1">
              <a:spLocks noChangeArrowheads="1"/>
            </p:cNvSpPr>
            <p:nvPr/>
          </p:nvSpPr>
          <p:spPr bwMode="auto">
            <a:xfrm>
              <a:off x="1558" y="10334"/>
              <a:ext cx="476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defTabSz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  <a:buClr>
                  <a:srgbClr val="808080"/>
                </a:buClr>
              </a:pPr>
              <a:r>
                <a:rPr lang="zh-CN" altLang="en-US" sz="2000" dirty="0">
                  <a:ea typeface="思源黑体 CN Regular" panose="020B0500000000000000" pitchFamily="34" charset="-122"/>
                  <a:sym typeface="Arial" panose="020B0604020202090204" pitchFamily="34" charset="0"/>
                </a:rPr>
                <a:t>，</a:t>
              </a:r>
              <a:r>
                <a:rPr lang="en-US" altLang="zh-CN" sz="2000" dirty="0">
                  <a:ea typeface="思源黑体 CN Regular" panose="020B0500000000000000" pitchFamily="34" charset="-122"/>
                  <a:sym typeface="Arial" panose="020B0604020202090204" pitchFamily="34" charset="0"/>
                </a:rPr>
                <a:t>…</a:t>
              </a:r>
              <a:r>
                <a:rPr lang="zh-CN" altLang="en-US" sz="2400" dirty="0">
                  <a:ea typeface="思源黑体 CN Regular" panose="020B0500000000000000" pitchFamily="34" charset="-122"/>
                  <a:sym typeface="Arial" panose="020B0604020202090204" pitchFamily="34" charset="0"/>
                </a:rPr>
                <a:t>称为</a:t>
              </a:r>
              <a:r>
                <a:rPr lang="zh-CN" altLang="en-US" sz="2400" dirty="0">
                  <a:solidFill>
                    <a:srgbClr val="54AFAA"/>
                  </a:solidFill>
                  <a:ea typeface="思源黑体 CN Regular" panose="020B0500000000000000" pitchFamily="34" charset="-122"/>
                  <a:sym typeface="Arial" panose="020B0604020202090204" pitchFamily="34" charset="0"/>
                </a:rPr>
                <a:t>正分数</a:t>
              </a:r>
              <a:r>
                <a:rPr lang="zh-CN" altLang="en-US" sz="2000" dirty="0">
                  <a:solidFill>
                    <a:srgbClr val="54AFAA"/>
                  </a:solidFill>
                  <a:ea typeface="思源黑体 CN Regular" panose="020B0500000000000000" pitchFamily="34" charset="-122"/>
                  <a:sym typeface="Arial" panose="020B0604020202090204" pitchFamily="34" charset="0"/>
                </a:rPr>
                <a:t>。</a:t>
              </a:r>
              <a:endParaRPr lang="en-US" altLang="zh-CN" sz="2000" dirty="0">
                <a:solidFill>
                  <a:srgbClr val="54AFAA"/>
                </a:solidFill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  <p:graphicFrame>
          <p:nvGraphicFramePr>
            <p:cNvPr id="37" name="对象 8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27" y="9973"/>
            <a:ext cx="1490" cy="1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495935" imgH="394335" progId="Equation.KSEE3">
                    <p:embed/>
                  </p:oleObj>
                </mc:Choice>
                <mc:Fallback>
                  <p:oleObj name="" r:id="rId3" imgW="495935" imgH="394335" progId="Equation.KSEE3">
                    <p:embed/>
                    <p:pic>
                      <p:nvPicPr>
                        <p:cNvPr id="0" name="对象 8">
                          <a:hlinkClick r:id="" action="ppaction://ole?verb=1"/>
                        </p:cNvPr>
                        <p:cNvPicPr/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7" y="9973"/>
                          <a:ext cx="1490" cy="1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923170" y="3561562"/>
            <a:ext cx="6970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rgbClr val="808080"/>
              </a:buClr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那么在以上这些数的前面添上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“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－</a:t>
            </a:r>
            <a:r>
              <a:rPr lang="en-US" altLang="zh-CN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”</a:t>
            </a: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号后，</a:t>
            </a:r>
            <a:endParaRPr lang="en-US" altLang="zh-CN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9" name="直接连接符 38"/>
          <p:cNvSpPr>
            <a:spLocks noChangeShapeType="1"/>
          </p:cNvSpPr>
          <p:nvPr/>
        </p:nvSpPr>
        <p:spPr bwMode="auto">
          <a:xfrm flipV="1">
            <a:off x="5323840" y="4664498"/>
            <a:ext cx="2852578" cy="454056"/>
          </a:xfrm>
          <a:prstGeom prst="line">
            <a:avLst/>
          </a:prstGeom>
          <a:noFill/>
          <a:ln w="57150">
            <a:solidFill>
              <a:srgbClr val="54AFAA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30" grpId="0" bldLvl="0" animBg="1"/>
      <p:bldP spid="31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有理数的概念</a:t>
            </a:r>
            <a:endParaRPr lang="zh-CN" altLang="zh-CN" sz="20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009744" y="3095134"/>
            <a:ext cx="4700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ea typeface="思源黑体 CN Regular" panose="020B0500000000000000" pitchFamily="34" charset="-122"/>
                <a:sym typeface="Arial" panose="020B0604020202090204" pitchFamily="34" charset="0"/>
              </a:rPr>
              <a:t>正整数、零和负整数统称整数。</a:t>
            </a:r>
            <a:endParaRPr lang="en-US" altLang="zh-CN" sz="2400" b="1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790784" y="3867229"/>
            <a:ext cx="4762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54AFAA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整数和分数统称为有理数。</a:t>
            </a:r>
            <a:endParaRPr lang="en-US" altLang="zh-CN" sz="2400" b="1" dirty="0">
              <a:solidFill>
                <a:srgbClr val="54AFAA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009744" y="4492740"/>
            <a:ext cx="39741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ea typeface="思源黑体 CN Regular" panose="020B0500000000000000" pitchFamily="34" charset="-122"/>
                <a:sym typeface="Arial" panose="020B0604020202090204" pitchFamily="34" charset="0"/>
              </a:rPr>
              <a:t>正分数和负分数统称分数。</a:t>
            </a:r>
            <a:endParaRPr lang="en-US" altLang="zh-CN" sz="2400" b="1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5911168" y="2664301"/>
            <a:ext cx="654144" cy="3329186"/>
          </a:xfrm>
          <a:prstGeom prst="rightBrace">
            <a:avLst/>
          </a:prstGeom>
          <a:ln>
            <a:solidFill>
              <a:srgbClr val="54A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练习巩固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827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判断表中各数分别是什么数，在相应的空格内打“</a:t>
            </a:r>
            <a:r>
              <a:rPr lang="en-US" altLang="zh-CN" sz="2000" b="1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√”</a:t>
            </a:r>
            <a:r>
              <a:rPr lang="zh-CN" altLang="en-US" sz="2000" b="1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。</a:t>
            </a:r>
            <a:endParaRPr lang="zh-CN" altLang="en-US" sz="2000" b="1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64640" y="2468880"/>
          <a:ext cx="9062720" cy="3355352"/>
        </p:xfrm>
        <a:graphic>
          <a:graphicData uri="http://schemas.openxmlformats.org/drawingml/2006/table">
            <a:tbl>
              <a:tblPr/>
              <a:tblGrid>
                <a:gridCol w="1585976"/>
                <a:gridCol w="1359408"/>
                <a:gridCol w="1472692"/>
                <a:gridCol w="1359408"/>
                <a:gridCol w="1359408"/>
                <a:gridCol w="1925828"/>
              </a:tblGrid>
              <a:tr h="5596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 dirty="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zh-CN" altLang="en-US" sz="20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整数</a:t>
                      </a:r>
                      <a:endParaRPr lang="zh-CN" altLang="en-US" sz="20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zh-CN" altLang="en-US" sz="2000" dirty="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分数</a:t>
                      </a:r>
                      <a:endParaRPr lang="zh-CN" altLang="en-US" sz="2000" dirty="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zh-CN" altLang="en-US" sz="20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正数</a:t>
                      </a:r>
                      <a:endParaRPr lang="zh-CN" altLang="en-US" sz="20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zh-CN" altLang="en-US" sz="20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负数</a:t>
                      </a:r>
                      <a:endParaRPr lang="zh-CN" altLang="en-US" sz="20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zh-CN" altLang="en-US" sz="20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有理数</a:t>
                      </a:r>
                      <a:endParaRPr lang="zh-CN" altLang="en-US" sz="20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35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en-US" altLang="zh-CN" sz="20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2017</a:t>
                      </a:r>
                      <a:endParaRPr lang="en-US" altLang="zh-CN" sz="20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en-US" altLang="zh-CN" sz="18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√</a:t>
                      </a:r>
                      <a:endParaRPr lang="en-US" altLang="zh-CN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en-US" altLang="zh-CN" sz="18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√</a:t>
                      </a:r>
                      <a:endParaRPr lang="en-US" altLang="zh-CN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en-US" altLang="zh-CN" sz="18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√</a:t>
                      </a:r>
                      <a:endParaRPr lang="en-US" altLang="zh-CN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6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6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en-US" altLang="zh-CN" sz="18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-4.9</a:t>
                      </a:r>
                      <a:endParaRPr lang="en-US" altLang="zh-CN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35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en-US" altLang="zh-CN" sz="18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0</a:t>
                      </a:r>
                      <a:endParaRPr lang="en-US" altLang="zh-CN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6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r>
                        <a:rPr lang="en-US" altLang="zh-CN" sz="1800">
                          <a:latin typeface="Arial" panose="020B0604020202090204" pitchFamily="34" charset="0"/>
                          <a:ea typeface="思源黑体 CN Regular" panose="020B0500000000000000" pitchFamily="34" charset="-122"/>
                          <a:sym typeface="Arial" panose="020B0604020202090204" pitchFamily="34" charset="0"/>
                        </a:rPr>
                        <a:t>-12</a:t>
                      </a:r>
                      <a:endParaRPr lang="en-US" altLang="zh-CN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9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algn="ctr" defTabSz="685800" eaLnBrk="1" hangingPunct="1">
                        <a:buNone/>
                      </a:pPr>
                      <a:endParaRPr lang="zh-CN" altLang="en-US" sz="1800" dirty="0">
                        <a:latin typeface="Arial" panose="020B0604020202090204" pitchFamily="34" charset="0"/>
                        <a:ea typeface="思源黑体 CN Regular" panose="020B0500000000000000" pitchFamily="34" charset="-122"/>
                        <a:sym typeface="Arial" panose="020B060402020209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对象 28732"/>
          <p:cNvGraphicFramePr/>
          <p:nvPr/>
        </p:nvGraphicFramePr>
        <p:xfrm>
          <a:off x="2265682" y="3572281"/>
          <a:ext cx="222248" cy="574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53035" imgH="394970" progId="Equation.3">
                  <p:embed/>
                </p:oleObj>
              </mc:Choice>
              <mc:Fallback>
                <p:oleObj name="" r:id="rId1" imgW="153035" imgH="394970" progId="Equation.3">
                  <p:embed/>
                  <p:pic>
                    <p:nvPicPr>
                      <p:cNvPr id="0" name="对象 28732"/>
                      <p:cNvPicPr/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65682" y="3572281"/>
                        <a:ext cx="222248" cy="574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598562" y="5377170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98562" y="4739642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23433" y="4285902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23433" y="3648374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76089" y="3648374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49949" y="3648374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41920" y="4285902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49949" y="4285902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49949" y="4789332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49949" y="5377863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41920" y="5377170"/>
            <a:ext cx="3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　　　　　　　　</a:t>
            </a:r>
            <a:endParaRPr lang="zh-CN" altLang="en-US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82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4AFAA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有理数的分类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4AFAA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520" y="21413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你能根据有理数的定义对有理数分类吗？</a:t>
            </a:r>
            <a:endParaRPr lang="zh-CN" altLang="en-US" sz="2000" dirty="0"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332319" y="4240004"/>
            <a:ext cx="1799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思源黑体 CN Regular" panose="020B0500000000000000" pitchFamily="34" charset="-122"/>
                <a:sym typeface="Arial" panose="020B0604020202090204" pitchFamily="34" charset="0"/>
              </a:rPr>
              <a:t> </a:t>
            </a:r>
            <a:r>
              <a:rPr lang="zh-CN" altLang="en-US" sz="2800">
                <a:ea typeface="思源黑体 CN Regular" panose="020B0500000000000000" pitchFamily="34" charset="-122"/>
                <a:sym typeface="Arial" panose="020B0604020202090204" pitchFamily="34" charset="0"/>
              </a:rPr>
              <a:t>有理数</a:t>
            </a:r>
            <a:endParaRPr lang="zh-CN" altLang="en-US" sz="28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822776" y="3012856"/>
            <a:ext cx="2473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正整数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710937" y="4670206"/>
            <a:ext cx="269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正分数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710936" y="5533806"/>
            <a:ext cx="2884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思源黑体 CN Regular" panose="020B0500000000000000" pitchFamily="34" charset="-122"/>
                <a:sym typeface="Arial" panose="020B0604020202090204" pitchFamily="34" charset="0"/>
              </a:rPr>
              <a:t>负分数</a:t>
            </a:r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4" name="左大括号 33"/>
          <p:cNvSpPr/>
          <p:nvPr/>
        </p:nvSpPr>
        <p:spPr bwMode="auto">
          <a:xfrm>
            <a:off x="3866231" y="3772040"/>
            <a:ext cx="629498" cy="1512887"/>
          </a:xfrm>
          <a:prstGeom prst="leftBrace">
            <a:avLst>
              <a:gd name="adj1" fmla="val 3463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4512180" y="3540055"/>
            <a:ext cx="1760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整数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4477921" y="5054633"/>
            <a:ext cx="1011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ea typeface="思源黑体 CN Regular" panose="020B0500000000000000" pitchFamily="34" charset="-122"/>
                <a:sym typeface="Arial" panose="020B0604020202090204" pitchFamily="34" charset="0"/>
              </a:rPr>
              <a:t>分数</a:t>
            </a:r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7" name="左大括号 36"/>
          <p:cNvSpPr/>
          <p:nvPr/>
        </p:nvSpPr>
        <p:spPr bwMode="auto">
          <a:xfrm>
            <a:off x="5461021" y="3265627"/>
            <a:ext cx="374370" cy="1012825"/>
          </a:xfrm>
          <a:prstGeom prst="leftBrace">
            <a:avLst>
              <a:gd name="adj1" fmla="val 4975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038678" y="3590706"/>
            <a:ext cx="1039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零</a:t>
            </a:r>
            <a:endParaRPr lang="zh-CN" altLang="en-US" sz="2400">
              <a:solidFill>
                <a:srgbClr val="0000FF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824363" y="4095531"/>
            <a:ext cx="3017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思源黑体 CN Regular" panose="020B0500000000000000" pitchFamily="34" charset="-122"/>
                <a:sym typeface="Arial" panose="020B0604020202090204" pitchFamily="34" charset="0"/>
              </a:rPr>
              <a:t>负整数</a:t>
            </a:r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0" name="右大括号 39"/>
          <p:cNvSpPr/>
          <p:nvPr/>
        </p:nvSpPr>
        <p:spPr bwMode="auto">
          <a:xfrm>
            <a:off x="7000526" y="3167202"/>
            <a:ext cx="314294" cy="901736"/>
          </a:xfrm>
          <a:prstGeom prst="rightBrace">
            <a:avLst>
              <a:gd name="adj1" fmla="val 3031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7404588" y="3359873"/>
            <a:ext cx="2237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自然数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2" name="左大括号 41"/>
          <p:cNvSpPr/>
          <p:nvPr/>
        </p:nvSpPr>
        <p:spPr bwMode="auto">
          <a:xfrm>
            <a:off x="5455953" y="4853127"/>
            <a:ext cx="254984" cy="1012824"/>
          </a:xfrm>
          <a:prstGeom prst="leftBrace">
            <a:avLst>
              <a:gd name="adj1" fmla="val 498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2" grpId="0"/>
      <p:bldP spid="33" grpId="0"/>
      <p:bldP spid="34" grpId="0" animBg="1"/>
      <p:bldP spid="35" grpId="0"/>
      <p:bldP spid="36" grpId="0"/>
      <p:bldP spid="37" grpId="0" animBg="1"/>
      <p:bldP spid="38" grpId="0"/>
      <p:bldP spid="39" grpId="0"/>
      <p:bldP spid="41" grpId="0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练习巩固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87443" y="1279110"/>
            <a:ext cx="11521280" cy="47644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sz="2800" b="1" kern="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填一填：</a:t>
            </a:r>
            <a:endParaRPr lang="zh-CN" altLang="en-US" sz="2800" b="1" kern="0" dirty="0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（1）既是分数又是负数的数是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</a:t>
            </a: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；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（2）非负数包括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________</a:t>
            </a: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；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（3）非正数包括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________</a:t>
            </a: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；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（4）非负整数包括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________</a:t>
            </a: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；</a:t>
            </a: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又称为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；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（5）非负分数包括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________</a:t>
            </a: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；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  <a:p>
            <a:pPr>
              <a:lnSpc>
                <a:spcPct val="140000"/>
              </a:lnSpc>
              <a:buFontTx/>
              <a:buNone/>
              <a:defRPr/>
            </a:pPr>
            <a:r>
              <a:rPr lang="zh-CN" altLang="en-US" sz="2800" kern="0" noProof="1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（6）非正分数包括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________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和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_______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556317" y="1961735"/>
            <a:ext cx="160020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负分数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637030" y="2658649"/>
            <a:ext cx="1676400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正数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 flipH="1">
            <a:off x="5905568" y="2658649"/>
            <a:ext cx="396875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0</a:t>
            </a:r>
            <a:endParaRPr lang="en-US" altLang="zh-CN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 flipH="1">
            <a:off x="5905568" y="3271424"/>
            <a:ext cx="396875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0</a:t>
            </a:r>
            <a:endParaRPr lang="en-US" altLang="zh-CN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756092" y="3400010"/>
            <a:ext cx="99695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负数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8705917" y="4103272"/>
            <a:ext cx="140335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自然数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08480" y="4104860"/>
            <a:ext cx="1676400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正整数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 flipH="1">
            <a:off x="6157981" y="4104860"/>
            <a:ext cx="396875" cy="520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0</a:t>
            </a:r>
            <a:endParaRPr lang="en-US" altLang="zh-CN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060892" y="4744390"/>
            <a:ext cx="1066800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整数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5879741" y="4744390"/>
            <a:ext cx="1676400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正分数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060892" y="5460149"/>
            <a:ext cx="106680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整数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879741" y="5403254"/>
            <a:ext cx="1276776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负分数</a:t>
            </a:r>
            <a:endParaRPr lang="zh-CN" altLang="en-US" sz="3200" b="1">
              <a:solidFill>
                <a:srgbClr val="54AFA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  <p:bldP spid="38" grpId="0" bldLvl="0"/>
      <p:bldP spid="39" grpId="0" bldLvl="0"/>
      <p:bldP spid="40" grpId="0" bldLvl="0"/>
      <p:bldP spid="41" grpId="0" bldLvl="0"/>
      <p:bldP spid="42" grpId="0" bldLvl="0"/>
      <p:bldP spid="43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思考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520" y="3131959"/>
            <a:ext cx="997712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 有没有一些数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4AFAA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不是有理数呢？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54AFAA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63365" y="2838450"/>
            <a:ext cx="4064000" cy="1445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8800" b="1">
                <a:solidFill>
                  <a:schemeClr val="bg1"/>
                </a:solidFill>
              </a:rPr>
              <a:t>无理数</a:t>
            </a:r>
            <a:endParaRPr lang="zh-CN" altLang="en-US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无理数的定义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8315" y="2503805"/>
            <a:ext cx="10791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400" b="1"/>
              <a:t>无理数是实数中不能精确表示为两个整数之比的数，即它们不能写成分数形式。无理数的特点是，如果将其转换为小数形式，小数点后的数字将是无限的，并且不会形成任何循环模式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0" y="2900998"/>
            <a:ext cx="12192635" cy="13220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无理数是怎么被发现的？</a:t>
            </a:r>
            <a:endParaRPr lang="zh-CN" altLang="en-US" sz="8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情景引入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Picture 3" descr="927d4fd8a393747901894b5883d272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153795"/>
            <a:ext cx="9239885" cy="51873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784475" y="1271905"/>
            <a:ext cx="662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54AFAA"/>
                </a:solidFill>
                <a:latin typeface="Arial Hebrew Scholar Bold" charset="0"/>
              </a:rPr>
              <a:t>引发了第一次数学危机</a:t>
            </a:r>
            <a:endParaRPr lang="zh-CN" altLang="en-US" sz="4800" b="1">
              <a:solidFill>
                <a:srgbClr val="54AFAA"/>
              </a:solidFill>
              <a:latin typeface="Arial Hebrew Scholar Bold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975600" y="3563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= √2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016375" y="51784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被处死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63365" y="2838450"/>
            <a:ext cx="4064000" cy="1445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8800" b="1">
                <a:solidFill>
                  <a:schemeClr val="bg1"/>
                </a:solidFill>
              </a:rPr>
              <a:t>自然数</a:t>
            </a:r>
            <a:endParaRPr lang="zh-CN" altLang="en-US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情景引入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101" y="3106707"/>
            <a:ext cx="491363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常见的无理数还有哪些</a:t>
            </a:r>
            <a:r>
              <a:rPr lang="en-US" altLang="zh-CN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:</a:t>
            </a:r>
            <a:endParaRPr lang="en-US" altLang="zh-CN" sz="3600" b="1" noProof="1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Picture 3" descr="a3003ca75070f8dd921f05ea05c0fad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0520" y="2223770"/>
            <a:ext cx="406400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情景引入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101" y="1483647"/>
            <a:ext cx="125095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练习</a:t>
            </a:r>
            <a:r>
              <a:rPr lang="en-US" altLang="zh-CN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:</a:t>
            </a:r>
            <a:endParaRPr lang="en-US" altLang="zh-CN" sz="3600" b="1" noProof="1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610995" y="2529205"/>
            <a:ext cx="5737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1. 0.333333..... </a:t>
            </a:r>
            <a:r>
              <a:rPr lang="zh-CN" altLang="en-US" sz="2400" dirty="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是什么数？</a:t>
            </a:r>
            <a:endParaRPr lang="zh-CN" altLang="en-US" sz="2400" dirty="0">
              <a:solidFill>
                <a:schemeClr val="tx1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17345" y="3364865"/>
            <a:ext cx="5463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2. π</a:t>
            </a:r>
            <a:r>
              <a:rPr lang="zh-CN" altLang="en-US"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是什么数</a:t>
            </a:r>
            <a:r>
              <a:rPr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？</a:t>
            </a:r>
            <a:endParaRPr sz="2400">
              <a:solidFill>
                <a:schemeClr val="tx1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pic>
        <p:nvPicPr>
          <p:cNvPr id="13" name="图片 17" descr="8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22103">
            <a:off x="8593647" y="2584450"/>
            <a:ext cx="2440994" cy="325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63365" y="2838450"/>
            <a:ext cx="4064000" cy="1445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8800" b="1">
                <a:solidFill>
                  <a:schemeClr val="bg1"/>
                </a:solidFill>
              </a:rPr>
              <a:t>实数</a:t>
            </a:r>
            <a:endParaRPr lang="zh-CN" altLang="en-US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实数的定义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8315" y="2503805"/>
            <a:ext cx="10791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400" b="1"/>
              <a:t>实数是数学中的一个基本概念，它包括有理数和无理数两大类。在数学上，实数定义为与数轴上的点相对应的数，这意味着每个实数都可以在数轴上找到一个对应的点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51469" y="2754104"/>
            <a:ext cx="1799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思源黑体 CN Regular" panose="020B0500000000000000" pitchFamily="34" charset="-122"/>
                <a:sym typeface="Arial" panose="020B0604020202090204" pitchFamily="34" charset="0"/>
              </a:rPr>
              <a:t> </a:t>
            </a:r>
            <a:r>
              <a:rPr lang="zh-CN" altLang="en-US" sz="2800">
                <a:ea typeface="思源黑体 CN Regular" panose="020B0500000000000000" pitchFamily="34" charset="-122"/>
                <a:sym typeface="Arial" panose="020B0604020202090204" pitchFamily="34" charset="0"/>
              </a:rPr>
              <a:t>有理数</a:t>
            </a:r>
            <a:endParaRPr lang="zh-CN" altLang="en-US" sz="28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641926" y="1526956"/>
            <a:ext cx="2473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正整数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530087" y="3184306"/>
            <a:ext cx="269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正分数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530086" y="4047906"/>
            <a:ext cx="2884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思源黑体 CN Regular" panose="020B0500000000000000" pitchFamily="34" charset="-122"/>
                <a:sym typeface="Arial" panose="020B0604020202090204" pitchFamily="34" charset="0"/>
              </a:rPr>
              <a:t>负分数</a:t>
            </a:r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4" name="左大括号 33"/>
          <p:cNvSpPr/>
          <p:nvPr/>
        </p:nvSpPr>
        <p:spPr bwMode="auto">
          <a:xfrm>
            <a:off x="4685381" y="2286140"/>
            <a:ext cx="629498" cy="1512887"/>
          </a:xfrm>
          <a:prstGeom prst="leftBrace">
            <a:avLst>
              <a:gd name="adj1" fmla="val 3463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5331330" y="2054155"/>
            <a:ext cx="1760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整数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5297071" y="3568733"/>
            <a:ext cx="1011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ea typeface="思源黑体 CN Regular" panose="020B0500000000000000" pitchFamily="34" charset="-122"/>
                <a:sym typeface="Arial" panose="020B0604020202090204" pitchFamily="34" charset="0"/>
              </a:rPr>
              <a:t>分数</a:t>
            </a:r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7" name="左大括号 36"/>
          <p:cNvSpPr/>
          <p:nvPr/>
        </p:nvSpPr>
        <p:spPr bwMode="auto">
          <a:xfrm>
            <a:off x="6280171" y="1779727"/>
            <a:ext cx="374370" cy="1012825"/>
          </a:xfrm>
          <a:prstGeom prst="leftBrace">
            <a:avLst>
              <a:gd name="adj1" fmla="val 4975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7010228" y="2276256"/>
            <a:ext cx="10394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零</a:t>
            </a:r>
            <a:endParaRPr lang="zh-CN" altLang="en-US" sz="2400">
              <a:solidFill>
                <a:srgbClr val="0000FF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6643513" y="2609631"/>
            <a:ext cx="3017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思源黑体 CN Regular" panose="020B0500000000000000" pitchFamily="34" charset="-122"/>
                <a:sym typeface="Arial" panose="020B0604020202090204" pitchFamily="34" charset="0"/>
              </a:rPr>
              <a:t>负整数</a:t>
            </a:r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0" name="右大括号 39"/>
          <p:cNvSpPr/>
          <p:nvPr/>
        </p:nvSpPr>
        <p:spPr bwMode="auto">
          <a:xfrm>
            <a:off x="7819676" y="1681302"/>
            <a:ext cx="314294" cy="901736"/>
          </a:xfrm>
          <a:prstGeom prst="rightBrace">
            <a:avLst>
              <a:gd name="adj1" fmla="val 3031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8223738" y="1873973"/>
            <a:ext cx="22379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思源黑体 CN Regular" panose="020B0500000000000000" pitchFamily="34" charset="-122"/>
                <a:sym typeface="Arial" panose="020B0604020202090204" pitchFamily="34" charset="0"/>
              </a:rPr>
              <a:t>自然数</a:t>
            </a:r>
            <a:endParaRPr lang="zh-CN" altLang="en-US" sz="2400" dirty="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2" name="左大括号 41"/>
          <p:cNvSpPr/>
          <p:nvPr/>
        </p:nvSpPr>
        <p:spPr bwMode="auto">
          <a:xfrm>
            <a:off x="6275103" y="3367227"/>
            <a:ext cx="254984" cy="1012824"/>
          </a:xfrm>
          <a:prstGeom prst="leftBrace">
            <a:avLst>
              <a:gd name="adj1" fmla="val 498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0"/>
          <p:cNvSpPr txBox="1">
            <a:spLocks noChangeArrowheads="1"/>
          </p:cNvSpPr>
          <p:nvPr/>
        </p:nvSpPr>
        <p:spPr bwMode="auto">
          <a:xfrm>
            <a:off x="3126069" y="4234279"/>
            <a:ext cx="17991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思源黑体 CN Regular" panose="020B0500000000000000" pitchFamily="34" charset="-122"/>
                <a:sym typeface="Arial" panose="020B0604020202090204" pitchFamily="34" charset="0"/>
              </a:rPr>
              <a:t> </a:t>
            </a:r>
            <a:r>
              <a:rPr lang="zh-CN" altLang="en-US" sz="2800">
                <a:ea typeface="思源黑体 CN Regular" panose="020B0500000000000000" pitchFamily="34" charset="-122"/>
                <a:sym typeface="Arial" panose="020B0604020202090204" pitchFamily="34" charset="0"/>
              </a:rPr>
              <a:t>无理数</a:t>
            </a:r>
            <a:endParaRPr lang="zh-CN" altLang="en-US" sz="28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4" name="左大括号 33"/>
          <p:cNvSpPr/>
          <p:nvPr/>
        </p:nvSpPr>
        <p:spPr bwMode="auto">
          <a:xfrm>
            <a:off x="2526381" y="3003690"/>
            <a:ext cx="629498" cy="1512887"/>
          </a:xfrm>
          <a:prstGeom prst="leftBrace">
            <a:avLst>
              <a:gd name="adj1" fmla="val 3463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24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5" name="文本框 20"/>
          <p:cNvSpPr txBox="1">
            <a:spLocks noChangeArrowheads="1"/>
          </p:cNvSpPr>
          <p:nvPr/>
        </p:nvSpPr>
        <p:spPr bwMode="auto">
          <a:xfrm>
            <a:off x="1519519" y="3465929"/>
            <a:ext cx="17991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思源黑体 CN Regular" panose="020B0500000000000000" pitchFamily="34" charset="-122"/>
                <a:sym typeface="Arial" panose="020B0604020202090204" pitchFamily="34" charset="0"/>
              </a:rPr>
              <a:t> </a:t>
            </a:r>
            <a:r>
              <a:rPr lang="zh-CN" altLang="en-US" sz="2800">
                <a:ea typeface="思源黑体 CN Regular" panose="020B0500000000000000" pitchFamily="34" charset="-122"/>
                <a:sym typeface="Arial" panose="020B0604020202090204" pitchFamily="34" charset="0"/>
              </a:rPr>
              <a:t>实数</a:t>
            </a:r>
            <a:endParaRPr lang="zh-CN" altLang="en-US" sz="2800"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animBg="1"/>
      <p:bldP spid="4" grpId="1" animBg="1"/>
      <p:bldP spid="21" grpId="0"/>
      <p:bldP spid="21" grpId="1"/>
      <p:bldP spid="3" grpId="0"/>
      <p:bldP spid="3" grpId="1"/>
      <p:bldP spid="34" grpId="0" animBg="1"/>
      <p:bldP spid="34" grpId="1" animBg="1"/>
      <p:bldP spid="35" grpId="0"/>
      <p:bldP spid="35" grpId="1"/>
      <p:bldP spid="36" grpId="0"/>
      <p:bldP spid="36" grpId="1"/>
      <p:bldP spid="37" grpId="0" animBg="1"/>
      <p:bldP spid="37" grpId="1" animBg="1"/>
      <p:bldP spid="22" grpId="0"/>
      <p:bldP spid="22" grpId="1"/>
      <p:bldP spid="38" grpId="0"/>
      <p:bldP spid="38" grpId="1"/>
      <p:bldP spid="40" grpId="0" animBg="1"/>
      <p:bldP spid="40" grpId="1" animBg="1"/>
      <p:bldP spid="41" grpId="0"/>
      <p:bldP spid="41" grpId="1"/>
      <p:bldP spid="42" grpId="0" animBg="1"/>
      <p:bldP spid="42" grpId="1" animBg="1"/>
      <p:bldP spid="32" grpId="0"/>
      <p:bldP spid="32" grpId="1"/>
      <p:bldP spid="33" grpId="0"/>
      <p:bldP spid="3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753485" y="2839085"/>
            <a:ext cx="4685030" cy="1445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8800" b="1">
                <a:solidFill>
                  <a:schemeClr val="bg1"/>
                </a:solidFill>
              </a:rPr>
              <a:t>运算规则</a:t>
            </a:r>
            <a:endParaRPr lang="zh-CN" altLang="en-US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注意以下几点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8505" y="23507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1. 两个负数相加/减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751205" y="3011170"/>
            <a:ext cx="4359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 一个正数和一个负数相加/减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44855" y="37096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3. 两个负数相乘/除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738505" y="4427220"/>
            <a:ext cx="437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4. 一个正数和一个负数相乘/除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两个负数相加</a:t>
            </a:r>
            <a:r>
              <a:rPr lang="en-US" altLang="zh-CN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/</a:t>
            </a:r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减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7375" y="24136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(-12) + (-8) = ?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87375" y="3243580"/>
            <a:ext cx="2567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(-8) - (-12) = ?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3001645" y="3276600"/>
            <a:ext cx="112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相当于</a:t>
            </a:r>
            <a:endParaRPr lang="zh-CN" alt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4515485" y="32467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(-8) + 12</a:t>
            </a:r>
            <a:endParaRPr lang="en-US" sz="2400"/>
          </a:p>
        </p:txBody>
      </p:sp>
      <p:sp>
        <p:nvSpPr>
          <p:cNvPr id="13" name="Text Box 12"/>
          <p:cNvSpPr txBox="1"/>
          <p:nvPr/>
        </p:nvSpPr>
        <p:spPr>
          <a:xfrm>
            <a:off x="574040" y="3775075"/>
            <a:ext cx="5969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减去一个负数相当于加上负数对应的正数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8" grpId="0"/>
      <p:bldP spid="8" grpId="1"/>
      <p:bldP spid="9" grpId="0"/>
      <p:bldP spid="9" grpId="1"/>
      <p:bldP spid="12" grpId="0"/>
      <p:bldP spid="12" grpId="1"/>
      <p:bldP spid="13" grpId="0"/>
      <p:bldP spid="1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一个正数和一个负数相加</a:t>
            </a:r>
            <a:r>
              <a:rPr lang="en-US" altLang="zh-CN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/</a:t>
            </a:r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减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7840" y="2348865"/>
            <a:ext cx="2158365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12 + (-8) = ?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2656205" y="2401570"/>
            <a:ext cx="112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相当于</a:t>
            </a:r>
            <a:endParaRPr lang="zh-CN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3977640" y="2380615"/>
            <a:ext cx="2158365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12 - 8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27685" y="2914650"/>
            <a:ext cx="609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加一个负数相当于减去这个负数对应的正数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9" grpId="0"/>
      <p:bldP spid="9" grpId="1"/>
      <p:bldP spid="4" grpId="0"/>
      <p:bldP spid="4" grpId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两个负数相乘</a:t>
            </a:r>
            <a:r>
              <a:rPr lang="en-US" altLang="zh-CN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/</a:t>
            </a:r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除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2930" y="2446020"/>
            <a:ext cx="1971040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(-8) * (-12) = ?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2656205" y="2458720"/>
            <a:ext cx="112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相当于</a:t>
            </a:r>
            <a:endParaRPr lang="zh-CN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3855720" y="2450465"/>
            <a:ext cx="755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(-8) * (-12) = (-1) * 8 * (-1) * 12 = (-1) * (-1) * 8 * 12 = 96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77215" y="3401695"/>
            <a:ext cx="1971040" cy="44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(-8) ÷ (-4) = ?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2637155" y="3439795"/>
            <a:ext cx="1244600" cy="44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相当于</a:t>
            </a:r>
            <a:endParaRPr lang="zh-CN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799840" y="34016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[(-1) * 8] ÷ [(-1) * 4] = 2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48640" y="4140835"/>
            <a:ext cx="4352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两个负数相乘</a:t>
            </a:r>
            <a:r>
              <a:rPr lang="en-US" altLang="zh-CN" sz="2400"/>
              <a:t>/</a:t>
            </a:r>
            <a:r>
              <a:rPr lang="zh-CN" altLang="en-US" sz="2400"/>
              <a:t>除的结果是正数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3" grpId="0"/>
      <p:bldP spid="3" grpId="1"/>
      <p:bldP spid="9" grpId="0"/>
      <p:bldP spid="9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自然数的定义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8315" y="2503805"/>
            <a:ext cx="10791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400" b="1"/>
              <a:t>自然数简单来说就是大于等于零的整数，用以计量事物的件数或表示事物次序的数。即用数码0, 1, 2, 3, 4, ……所表示的数。自然数由0开始，一个接一个，组成一个无穷集合。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一个正数和一个负数相乘</a:t>
            </a:r>
            <a:r>
              <a:rPr lang="en-US" altLang="zh-CN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/</a:t>
            </a:r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除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4205" y="2411095"/>
            <a:ext cx="1971040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8 * (-12) = ?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4496435" y="2411095"/>
            <a:ext cx="4549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8 * (-1) * 12 = (-1) * 8 * 12 = -96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2896870" y="2466340"/>
            <a:ext cx="1297940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相当于</a:t>
            </a:r>
            <a:endParaRPr lang="zh-CN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24205" y="3429000"/>
            <a:ext cx="1971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8 ÷ (-4) = ?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2877820" y="3448050"/>
            <a:ext cx="1297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相当于</a:t>
            </a:r>
            <a:endParaRPr lang="zh-CN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4452620" y="34290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8 ÷ (-4) = (1*8) ÷ (-1 * 4) 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497840" y="4384040"/>
            <a:ext cx="590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一个正数和一个负数相乘</a:t>
            </a:r>
            <a:r>
              <a:rPr lang="en-US" altLang="zh-CN" sz="2400"/>
              <a:t>/</a:t>
            </a:r>
            <a:r>
              <a:rPr lang="zh-CN" altLang="en-US" sz="2400"/>
              <a:t>除的结果是负数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5" grpId="0"/>
      <p:bldP spid="5" grpId="1"/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6"/>
          <a:stretch>
            <a:fillRect/>
          </a:stretch>
        </p:blipFill>
        <p:spPr>
          <a:xfrm>
            <a:off x="264323" y="1570325"/>
            <a:ext cx="5831677" cy="412124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255302" y="2396593"/>
            <a:ext cx="6205398" cy="2710618"/>
            <a:chOff x="5672082" y="2564397"/>
            <a:chExt cx="5371838" cy="2346505"/>
          </a:xfrm>
        </p:grpSpPr>
        <p:grpSp>
          <p:nvGrpSpPr>
            <p:cNvPr id="14" name="组合 13"/>
            <p:cNvGrpSpPr/>
            <p:nvPr/>
          </p:nvGrpSpPr>
          <p:grpSpPr>
            <a:xfrm>
              <a:off x="6888865" y="4616262"/>
              <a:ext cx="2785872" cy="294640"/>
              <a:chOff x="6888865" y="4616262"/>
              <a:chExt cx="2785872" cy="294640"/>
            </a:xfrm>
          </p:grpSpPr>
          <p:sp>
            <p:nvSpPr>
              <p:cNvPr id="12" name="TOP-PPT原创-7"/>
              <p:cNvSpPr/>
              <p:nvPr/>
            </p:nvSpPr>
            <p:spPr>
              <a:xfrm>
                <a:off x="6888865" y="4616262"/>
                <a:ext cx="1316736" cy="29464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老师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:TOP-PPT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3" name="TOP-PPT原创-8"/>
              <p:cNvSpPr/>
              <p:nvPr/>
            </p:nvSpPr>
            <p:spPr>
              <a:xfrm>
                <a:off x="8358001" y="4616262"/>
                <a:ext cx="1316736" cy="29464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时间：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ea typeface="思源黑体 CN Regular" panose="020B0500000000000000" pitchFamily="34" charset="-122"/>
                    <a:sym typeface="Arial" panose="020B0604020202090204" pitchFamily="34" charset="0"/>
                  </a:rPr>
                  <a:t>20XX.X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5672082" y="2564397"/>
              <a:ext cx="5371838" cy="1252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8800" dirty="0">
                  <a:solidFill>
                    <a:schemeClr val="bg1"/>
                  </a:solidFill>
                  <a:latin typeface="Arial" panose="020B0604020202090204" pitchFamily="34" charset="0"/>
                  <a:ea typeface="思源黑体 CN Regular" panose="020B0500000000000000" pitchFamily="34" charset="-122"/>
                  <a:sym typeface="Arial" panose="020B0604020202090204" pitchFamily="34" charset="0"/>
                </a:rPr>
                <a:t>THE END</a:t>
              </a:r>
              <a:endParaRPr lang="zh-CN" altLang="en-US" sz="8800" dirty="0"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情景引入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101" y="1483647"/>
            <a:ext cx="125095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思考</a:t>
            </a:r>
            <a:r>
              <a:rPr lang="en-US" altLang="zh-CN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:</a:t>
            </a:r>
            <a:endParaRPr lang="en-US" altLang="zh-CN" sz="3600" b="1" noProof="1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17345" y="2888615"/>
            <a:ext cx="6979285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1. </a:t>
            </a:r>
            <a:r>
              <a:rPr lang="zh-CN" altLang="en-US"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日常生活中，什么情形下，我们会用到自然数？</a:t>
            </a:r>
            <a:endParaRPr lang="zh-CN" altLang="en-US" sz="2400">
              <a:solidFill>
                <a:schemeClr val="tx1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pic>
        <p:nvPicPr>
          <p:cNvPr id="13" name="图片 17" descr="8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22103">
            <a:off x="8593647" y="2584450"/>
            <a:ext cx="2440994" cy="325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0995" y="3758565"/>
            <a:ext cx="697992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2. </a:t>
            </a:r>
            <a:r>
              <a:rPr lang="zh-CN" altLang="en-US"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有最小的自然数吗？有最大的自然数吗？如果有的话，那分别是什么呢？</a:t>
            </a:r>
            <a:endParaRPr lang="zh-CN" altLang="en-US" sz="2400">
              <a:solidFill>
                <a:schemeClr val="tx1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63365" y="2838450"/>
            <a:ext cx="4064000" cy="1445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8800" b="1">
                <a:solidFill>
                  <a:schemeClr val="bg1"/>
                </a:solidFill>
              </a:rPr>
              <a:t>整数</a:t>
            </a:r>
            <a:endParaRPr lang="zh-CN" altLang="en-US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整数的定义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8315" y="2503805"/>
            <a:ext cx="10791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400" b="1"/>
              <a:t>整数是由自然数（即0,1, 2, 3, ...）以及负整数（如-1, -2, -3, ...）组成的集合，其中还包括零（0）。整数可以表示为没有小数部分的数值，既可以是正数也可以是负数。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情景引入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101" y="1483647"/>
            <a:ext cx="125095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思考</a:t>
            </a:r>
            <a:r>
              <a:rPr lang="en-US" altLang="zh-CN" sz="3600" b="1" noProof="1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:</a:t>
            </a:r>
            <a:endParaRPr lang="en-US" altLang="zh-CN" sz="3600" b="1" noProof="1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610995" y="2529205"/>
            <a:ext cx="5737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整数和自然数有什么区别？</a:t>
            </a:r>
            <a:endParaRPr lang="zh-CN" altLang="en-US" sz="2400" dirty="0">
              <a:solidFill>
                <a:schemeClr val="tx1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17345" y="3650615"/>
            <a:ext cx="5463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2. </a:t>
            </a:r>
            <a:r>
              <a:rPr sz="2400">
                <a:solidFill>
                  <a:schemeClr val="tx1"/>
                </a:solidFill>
                <a:ea typeface="思源黑体 CN Regular" panose="020B0500000000000000" pitchFamily="34" charset="-122"/>
                <a:sym typeface="Arial" panose="020B0604020202090204" pitchFamily="34" charset="0"/>
              </a:rPr>
              <a:t>有最小的整数吗？有最大的整数吗？</a:t>
            </a:r>
            <a:endParaRPr sz="2400">
              <a:solidFill>
                <a:schemeClr val="tx1"/>
              </a:solidFill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pic>
        <p:nvPicPr>
          <p:cNvPr id="13" name="图片 17" descr="8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22103">
            <a:off x="8593647" y="2584450"/>
            <a:ext cx="2440994" cy="325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63365" y="2838450"/>
            <a:ext cx="4064000" cy="1445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8800" b="1">
                <a:solidFill>
                  <a:schemeClr val="bg1"/>
                </a:solidFill>
              </a:rPr>
              <a:t>有理数</a:t>
            </a:r>
            <a:endParaRPr lang="zh-CN" altLang="en-US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3770"/>
            <a:ext cx="12192000" cy="542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0480" y="276870"/>
            <a:ext cx="197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知识精讲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40" y="1446014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54AFAA"/>
                </a:solidFill>
                <a:latin typeface="Arial" panose="020B0604020202090204" pitchFamily="34" charset="0"/>
                <a:ea typeface="思源黑体 CN Regular" panose="020B0500000000000000" pitchFamily="34" charset="-122"/>
                <a:sym typeface="Arial" panose="020B0604020202090204" pitchFamily="34" charset="0"/>
              </a:rPr>
              <a:t>有理数的定义</a:t>
            </a:r>
            <a:endParaRPr lang="zh-CN" altLang="en-US" sz="3600" dirty="0">
              <a:solidFill>
                <a:srgbClr val="54AFAA"/>
              </a:solidFill>
              <a:latin typeface="Arial" panose="020B0604020202090204" pitchFamily="34" charset="0"/>
              <a:ea typeface="思源黑体 CN Regular" panose="020B05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8315" y="2503805"/>
            <a:ext cx="1079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400" b="1"/>
              <a:t>有理数是指可以表示为两个整数比（即分数形式）的数，包括正整数、负整数、正分数、负分数以及零。有理数也可以表示为有限小数或无限循环小数的形式</a:t>
            </a: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131.310236220473,&quot;width&quot;:3844.085039370079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5131.310236220473,&quot;width&quot;:3844.085039370079}"/>
</p:tagLst>
</file>

<file path=ppt/tags/tag4.xml><?xml version="1.0" encoding="utf-8"?>
<p:tagLst xmlns:p="http://schemas.openxmlformats.org/presentationml/2006/main">
  <p:tag name="KSO_WM_UNIT_PLACING_PICTURE_USER_VIEWPORT" val="{&quot;height&quot;:5131.310236220473,&quot;width&quot;:3844.085039370079}"/>
</p:tagLst>
</file>

<file path=ppt/tags/tag5.xml><?xml version="1.0" encoding="utf-8"?>
<p:tagLst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WPS Presentation</Application>
  <PresentationFormat>宽屏</PresentationFormat>
  <Paragraphs>334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思源黑体 CN Regular</vt:lpstr>
      <vt:lpstr>汉仪中黑KW</vt:lpstr>
      <vt:lpstr>微软雅黑</vt:lpstr>
      <vt:lpstr>汉仪旗黑</vt:lpstr>
      <vt:lpstr>宋体</vt:lpstr>
      <vt:lpstr>Arial Unicode MS</vt:lpstr>
      <vt:lpstr>Calibri</vt:lpstr>
      <vt:lpstr>Helvetica Neue</vt:lpstr>
      <vt:lpstr>Arial Hebrew Scholar Bold</vt:lpstr>
      <vt:lpstr>汉仪书宋二KW</vt:lpstr>
      <vt:lpstr>Office 主题</vt:lpstr>
      <vt:lpstr>Equation.KSEE3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Julien</cp:lastModifiedBy>
  <cp:revision>73</cp:revision>
  <dcterms:created xsi:type="dcterms:W3CDTF">2024-04-14T06:03:42Z</dcterms:created>
  <dcterms:modified xsi:type="dcterms:W3CDTF">2024-04-14T06:03:42Z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1033-6.2.2.8394</vt:lpwstr>
  </property>
  <property fmtid="{D5CDD505-2E9C-101B-9397-08002B2CF9AE}" pid="3" name="KSOTemplateUUID">
    <vt:lpwstr>v1.0_mb_iuqH6zp1O1WVBKM5HKBc9A==</vt:lpwstr>
  </property>
  <property fmtid="{D5CDD505-2E9C-101B-9397-08002B2CF9AE}" pid="4" name="ICV">
    <vt:lpwstr>9ACA509FAE458F64BE711B667D88C327_43</vt:lpwstr>
  </property>
</Properties>
</file>