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99" d="100"/>
          <a:sy n="199" d="100"/>
        </p:scale>
        <p:origin x="68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0b58c10769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30b58c10769_0_1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 everyone, I am Tianyu Li, a first year Phd student working in Prof. Prateek group.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I’m very glad to be here to have a talk about my current work. Today I’m also talking about script program translation.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/>
              <a:t>If not mentioned, all the following discussion is about python to javascript.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30b58c10769_0_1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竖排标题与文本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0" name="Google Shape;130;p25"/>
          <p:cNvCxnSpPr>
            <a:stCxn id="131" idx="3"/>
            <a:endCxn id="132" idx="1"/>
          </p:cNvCxnSpPr>
          <p:nvPr/>
        </p:nvCxnSpPr>
        <p:spPr>
          <a:xfrm>
            <a:off x="1669331" y="3318169"/>
            <a:ext cx="2352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1" name="Google Shape;131;p25"/>
          <p:cNvSpPr/>
          <p:nvPr/>
        </p:nvSpPr>
        <p:spPr>
          <a:xfrm>
            <a:off x="1650131" y="3277969"/>
            <a:ext cx="19200" cy="8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33" name="Google Shape;133;p25"/>
          <p:cNvSpPr/>
          <p:nvPr/>
        </p:nvSpPr>
        <p:spPr>
          <a:xfrm>
            <a:off x="2062071" y="3277969"/>
            <a:ext cx="19200" cy="8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34" name="Google Shape;134;p25"/>
          <p:cNvSpPr/>
          <p:nvPr/>
        </p:nvSpPr>
        <p:spPr>
          <a:xfrm>
            <a:off x="2475951" y="3277969"/>
            <a:ext cx="19200" cy="8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35" name="Google Shape;135;p25"/>
          <p:cNvSpPr/>
          <p:nvPr/>
        </p:nvSpPr>
        <p:spPr>
          <a:xfrm>
            <a:off x="2889859" y="3277969"/>
            <a:ext cx="19200" cy="8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36" name="Google Shape;136;p25"/>
          <p:cNvSpPr/>
          <p:nvPr/>
        </p:nvSpPr>
        <p:spPr>
          <a:xfrm>
            <a:off x="3302698" y="3277969"/>
            <a:ext cx="19200" cy="8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37" name="Google Shape;137;p25"/>
          <p:cNvSpPr/>
          <p:nvPr/>
        </p:nvSpPr>
        <p:spPr>
          <a:xfrm>
            <a:off x="3710869" y="3277969"/>
            <a:ext cx="19200" cy="8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Google Shape;138;p25"/>
              <p:cNvSpPr txBox="1"/>
              <p:nvPr/>
            </p:nvSpPr>
            <p:spPr>
              <a:xfrm>
                <a:off x="1557685" y="3051714"/>
                <a:ext cx="251700" cy="26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68575" rIns="68575" bIns="6857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80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Times New Roman"/>
                              <a:sym typeface="Times New Roman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Times New Roman"/>
                              <a:sym typeface="Times New Roman"/>
                            </a:rPr>
                            <m:t>𝐻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Times New Roman"/>
                              <a:sym typeface="Times New Roman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sz="8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mc:Choice>
        <mc:Fallback>
          <p:sp>
            <p:nvSpPr>
              <p:cNvPr id="138" name="Google Shape;138;p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685" y="3051714"/>
                <a:ext cx="251700" cy="2616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Google Shape;144;p25"/>
              <p:cNvSpPr txBox="1"/>
              <p:nvPr/>
            </p:nvSpPr>
            <p:spPr>
              <a:xfrm>
                <a:off x="1411332" y="3526219"/>
                <a:ext cx="492300" cy="2721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68575" rIns="68575" bIns="6857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8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en-GB" sz="8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𝜖</m:t>
                        </m:r>
                      </m:e>
                      <m:sub>
                        <m:sSub>
                          <m:sSubPr>
                            <m:ctrlPr>
                              <a:rPr lang="en-GB" sz="80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𝑝</m:t>
                            </m:r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GB" sz="800" dirty="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= 𝜖/8</a:t>
                </a:r>
                <a:endParaRPr sz="8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mc:Choice>
        <mc:Fallback>
          <p:sp>
            <p:nvSpPr>
              <p:cNvPr id="144" name="Google Shape;144;p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332" y="3526219"/>
                <a:ext cx="492300" cy="2721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6" name="Google Shape;146;p25"/>
          <p:cNvSpPr txBox="1"/>
          <p:nvPr/>
        </p:nvSpPr>
        <p:spPr>
          <a:xfrm>
            <a:off x="1562888" y="2063025"/>
            <a:ext cx="615300" cy="584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GB" sz="800" b="1" dirty="0">
                <a:solidFill>
                  <a:schemeClr val="dk1"/>
                </a:solidFill>
              </a:rPr>
              <a:t>–</a:t>
            </a:r>
            <a:r>
              <a:rPr lang="en-GB" sz="700" dirty="0">
                <a:solidFill>
                  <a:schemeClr val="dk1"/>
                </a:solidFill>
              </a:rPr>
              <a:t> </a:t>
            </a:r>
            <a:r>
              <a:rPr lang="en-GB" sz="600" dirty="0">
                <a:solidFill>
                  <a:schemeClr val="dk1"/>
                </a:solidFill>
              </a:rPr>
              <a:t>Not release</a:t>
            </a:r>
            <a:endParaRPr sz="7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𝑤 = 3</a:t>
            </a:r>
            <a:endParaRPr sz="7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𝜖</a:t>
            </a:r>
            <a:r>
              <a:rPr lang="en-GB" sz="700" i="1" baseline="-25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GB" sz="7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𝜖/4</a:t>
            </a:r>
            <a:endParaRPr sz="7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𝜖</a:t>
            </a:r>
            <a:r>
              <a:rPr lang="en-GB" sz="700" i="1" baseline="-25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GB" sz="7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3𝜖/4</a:t>
            </a:r>
            <a:endParaRPr sz="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Google Shape;147;p25"/>
              <p:cNvSpPr txBox="1"/>
              <p:nvPr/>
            </p:nvSpPr>
            <p:spPr>
              <a:xfrm>
                <a:off x="1839675" y="3526219"/>
                <a:ext cx="458400" cy="2773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68575" rIns="68575" bIns="6857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8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en-GB" sz="8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𝜖</m:t>
                        </m:r>
                      </m:e>
                      <m:sub>
                        <m:sSub>
                          <m:sSubPr>
                            <m:ctrlPr>
                              <a:rPr lang="en-GB" sz="80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𝑝</m:t>
                            </m:r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8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Times New Roman"/>
                        <a:sym typeface="Times New Roman"/>
                      </a:rPr>
                      <m:t> </m:t>
                    </m:r>
                  </m:oMath>
                </a14:m>
                <a:r>
                  <a:rPr lang="en-GB" sz="800" dirty="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= 0</a:t>
                </a:r>
                <a:endParaRPr sz="8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mc:Choice>
        <mc:Fallback>
          <p:sp>
            <p:nvSpPr>
              <p:cNvPr id="147" name="Google Shape;147;p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675" y="3526219"/>
                <a:ext cx="458400" cy="2773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Google Shape;149;p25"/>
              <p:cNvSpPr txBox="1"/>
              <p:nvPr/>
            </p:nvSpPr>
            <p:spPr>
              <a:xfrm>
                <a:off x="2219675" y="3526225"/>
                <a:ext cx="527700" cy="2773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68575" rIns="68575" bIns="6857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8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en-GB" sz="8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𝜖</m:t>
                        </m:r>
                      </m:e>
                      <m:sub>
                        <m:sSub>
                          <m:sSubPr>
                            <m:ctrlPr>
                              <a:rPr lang="en-GB" sz="80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𝑝</m:t>
                            </m:r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3</m:t>
                            </m:r>
                          </m:sub>
                        </m:sSub>
                      </m:sub>
                    </m:sSub>
                    <m:r>
                      <a:rPr lang="en-US" sz="8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Times New Roman"/>
                        <a:sym typeface="Times New Roman"/>
                      </a:rPr>
                      <m:t> </m:t>
                    </m:r>
                  </m:oMath>
                </a14:m>
                <a:r>
                  <a:rPr lang="en-GB" sz="800" dirty="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= 𝜖/4</a:t>
                </a:r>
                <a:endParaRPr sz="8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mc:Choice>
        <mc:Fallback>
          <p:sp>
            <p:nvSpPr>
              <p:cNvPr id="149" name="Google Shape;149;p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675" y="3526225"/>
                <a:ext cx="527700" cy="2773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Google Shape;151;p25"/>
              <p:cNvSpPr txBox="1"/>
              <p:nvPr/>
            </p:nvSpPr>
            <p:spPr>
              <a:xfrm>
                <a:off x="2633025" y="3526225"/>
                <a:ext cx="527700" cy="2773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68575" rIns="68575" bIns="6857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8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en-GB" sz="8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𝜖</m:t>
                        </m:r>
                      </m:e>
                      <m:sub>
                        <m:sSub>
                          <m:sSubPr>
                            <m:ctrlPr>
                              <a:rPr lang="en-GB" sz="80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𝑝</m:t>
                            </m:r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4</m:t>
                            </m:r>
                          </m:sub>
                        </m:sSub>
                      </m:sub>
                    </m:sSub>
                    <m:r>
                      <a:rPr lang="en-US" sz="8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Times New Roman"/>
                        <a:sym typeface="Times New Roman"/>
                      </a:rPr>
                      <m:t> </m:t>
                    </m:r>
                  </m:oMath>
                </a14:m>
                <a:r>
                  <a:rPr lang="en-GB" sz="800" dirty="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= 𝜖/4</a:t>
                </a:r>
                <a:endParaRPr sz="8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mc:Choice>
        <mc:Fallback>
          <p:sp>
            <p:nvSpPr>
              <p:cNvPr id="151" name="Google Shape;151;p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025" y="3526225"/>
                <a:ext cx="527700" cy="2773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Google Shape;153;p25"/>
              <p:cNvSpPr txBox="1"/>
              <p:nvPr/>
            </p:nvSpPr>
            <p:spPr>
              <a:xfrm>
                <a:off x="3039000" y="3526225"/>
                <a:ext cx="527700" cy="2773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68575" rIns="68575" bIns="6857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8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en-GB" sz="8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𝜖</m:t>
                        </m:r>
                      </m:e>
                      <m:sub>
                        <m:sSub>
                          <m:sSubPr>
                            <m:ctrlPr>
                              <a:rPr lang="en-GB" sz="80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𝑝</m:t>
                            </m:r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5</m:t>
                            </m:r>
                          </m:sub>
                        </m:sSub>
                      </m:sub>
                    </m:sSub>
                    <m:r>
                      <a:rPr lang="en-US" sz="8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Times New Roman"/>
                        <a:sym typeface="Times New Roman"/>
                      </a:rPr>
                      <m:t> </m:t>
                    </m:r>
                  </m:oMath>
                </a14:m>
                <a:r>
                  <a:rPr lang="en-GB" sz="800" dirty="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= 𝜖/4</a:t>
                </a:r>
                <a:endParaRPr sz="8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mc:Choice>
        <mc:Fallback>
          <p:sp>
            <p:nvSpPr>
              <p:cNvPr id="153" name="Google Shape;153;p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000" y="3526225"/>
                <a:ext cx="527700" cy="2773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Google Shape;155;p25"/>
              <p:cNvSpPr txBox="1"/>
              <p:nvPr/>
            </p:nvSpPr>
            <p:spPr>
              <a:xfrm>
                <a:off x="3493688" y="3526219"/>
                <a:ext cx="579471" cy="2728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68575" rIns="68575" bIns="6857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en-GB" sz="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𝜖</m:t>
                        </m:r>
                      </m:e>
                      <m:sub>
                        <m:sSub>
                          <m:sSubPr>
                            <m:ctrlPr>
                              <a:rPr lang="en-GB" sz="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𝑝</m:t>
                            </m:r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6</m:t>
                            </m:r>
                          </m:sub>
                        </m:sSub>
                      </m:sub>
                    </m:sSub>
                    <m:r>
                      <a:rPr lang="en-US" sz="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/>
                        <a:sym typeface="Times New Roman"/>
                      </a:rPr>
                      <m:t> </m:t>
                    </m:r>
                  </m:oMath>
                </a14:m>
                <a:r>
                  <a:rPr lang="en-GB" sz="800" dirty="0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= 3𝜖/8</a:t>
                </a:r>
                <a:endParaRPr sz="800" dirty="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mc:Choice>
        <mc:Fallback>
          <p:sp>
            <p:nvSpPr>
              <p:cNvPr id="155" name="Google Shape;155;p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688" y="3526219"/>
                <a:ext cx="579471" cy="27288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Google Shape;157;p25"/>
          <p:cNvSpPr/>
          <p:nvPr/>
        </p:nvSpPr>
        <p:spPr>
          <a:xfrm rot="5400000">
            <a:off x="2029906" y="2616419"/>
            <a:ext cx="80400" cy="8478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Google Shape;158;p25"/>
              <p:cNvSpPr txBox="1"/>
              <p:nvPr/>
            </p:nvSpPr>
            <p:spPr>
              <a:xfrm>
                <a:off x="1449499" y="2779544"/>
                <a:ext cx="1243800" cy="2596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68575" rIns="68575" bIns="68575" anchor="t" anchorCtr="0">
                <a:spAutoFit/>
              </a:bodyPr>
              <a:lstStyle/>
              <a:p>
                <a:pPr lvl="0" algn="ctr"/>
                <a:r>
                  <a:rPr lang="en-GB" sz="700" dirty="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𝜖</a:t>
                </a:r>
                <a:r>
                  <a:rPr lang="en-GB" sz="800" i="1" baseline="-25000" dirty="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 </a:t>
                </a:r>
                <a:r>
                  <a:rPr lang="en-GB" sz="700" dirty="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7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en-GB" sz="7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𝜖</m:t>
                        </m:r>
                      </m:e>
                      <m:sub>
                        <m:sSub>
                          <m:sSubPr>
                            <m:ctrlPr>
                              <a:rPr lang="en-GB" sz="70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</m:ctrlPr>
                          </m:sSubPr>
                          <m:e>
                            <m:r>
                              <a:rPr lang="en-US" sz="7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𝑝</m:t>
                            </m:r>
                          </m:e>
                          <m:sub>
                            <m:r>
                              <a:rPr lang="en-US" sz="7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7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Times New Roman"/>
                        <a:sym typeface="Times New Roman"/>
                      </a:rPr>
                      <m:t> </m:t>
                    </m:r>
                  </m:oMath>
                </a14:m>
                <a:r>
                  <a:rPr lang="en-GB" sz="700" dirty="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7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en-GB" sz="7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𝜖</m:t>
                        </m:r>
                      </m:e>
                      <m:sub>
                        <m:sSub>
                          <m:sSubPr>
                            <m:ctrlPr>
                              <a:rPr lang="en-GB" sz="70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</m:ctrlPr>
                          </m:sSubPr>
                          <m:e>
                            <m:r>
                              <a:rPr lang="en-US" sz="7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𝑝</m:t>
                            </m:r>
                          </m:e>
                          <m:sub>
                            <m:r>
                              <a:rPr lang="en-US" sz="7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GB" sz="700" dirty="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7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en-GB" sz="7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𝜖</m:t>
                        </m:r>
                      </m:e>
                      <m:sub>
                        <m:sSub>
                          <m:sSubPr>
                            <m:ctrlPr>
                              <a:rPr lang="en-GB" sz="7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</m:ctrlPr>
                          </m:sSubPr>
                          <m:e>
                            <m:r>
                              <a:rPr lang="en-US" sz="7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𝑝</m:t>
                            </m:r>
                          </m:e>
                          <m:sub>
                            <m:r>
                              <a:rPr lang="en-US" sz="7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3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GB" sz="700" baseline="-25000" dirty="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lang="en-GB" sz="700" dirty="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= 5𝜖/8 ≤ 𝜖</a:t>
                </a:r>
                <a:endParaRPr sz="7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mc:Choice>
        <mc:Fallback>
          <p:sp>
            <p:nvSpPr>
              <p:cNvPr id="158" name="Google Shape;158;p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499" y="2779544"/>
                <a:ext cx="1243800" cy="25967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Google Shape;159;p25"/>
          <p:cNvSpPr/>
          <p:nvPr/>
        </p:nvSpPr>
        <p:spPr>
          <a:xfrm rot="5400000">
            <a:off x="2446569" y="2379419"/>
            <a:ext cx="80400" cy="847800"/>
          </a:xfrm>
          <a:prstGeom prst="leftBrace">
            <a:avLst>
              <a:gd name="adj1" fmla="val 50000"/>
              <a:gd name="adj2" fmla="val 49938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0" name="Google Shape;160;p25"/>
              <p:cNvSpPr txBox="1"/>
              <p:nvPr/>
            </p:nvSpPr>
            <p:spPr>
              <a:xfrm>
                <a:off x="1862449" y="2544644"/>
                <a:ext cx="1243800" cy="2596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68575" rIns="68575" bIns="68575" anchor="t" anchorCtr="0">
                <a:spAutoFit/>
              </a:bodyPr>
              <a:lstStyle/>
              <a:p>
                <a:pPr lvl="0" algn="ctr"/>
                <a:r>
                  <a:rPr lang="en-GB" sz="700" dirty="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𝜖</a:t>
                </a:r>
                <a:r>
                  <a:rPr lang="en-GB" sz="800" i="1" baseline="-25000" dirty="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 </a:t>
                </a:r>
                <a:r>
                  <a:rPr lang="en-GB" sz="700" dirty="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7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en-GB" sz="7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𝜖</m:t>
                        </m:r>
                      </m:e>
                      <m:sub>
                        <m:sSub>
                          <m:sSubPr>
                            <m:ctrlPr>
                              <a:rPr lang="en-GB" sz="70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</m:ctrlPr>
                          </m:sSubPr>
                          <m:e>
                            <m:r>
                              <a:rPr lang="en-US" sz="7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𝑝</m:t>
                            </m:r>
                          </m:e>
                          <m:sub>
                            <m:r>
                              <a:rPr lang="en-US" sz="7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7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Times New Roman"/>
                        <a:sym typeface="Times New Roman"/>
                      </a:rPr>
                      <m:t> </m:t>
                    </m:r>
                  </m:oMath>
                </a14:m>
                <a:r>
                  <a:rPr lang="en-GB" sz="700" dirty="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7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en-GB" sz="7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𝜖</m:t>
                        </m:r>
                      </m:e>
                      <m:sub>
                        <m:sSub>
                          <m:sSubPr>
                            <m:ctrlPr>
                              <a:rPr lang="en-GB" sz="7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</m:ctrlPr>
                          </m:sSubPr>
                          <m:e>
                            <m:r>
                              <a:rPr lang="en-US" sz="7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𝑝</m:t>
                            </m:r>
                          </m:e>
                          <m:sub>
                            <m:r>
                              <a:rPr lang="en-US" sz="7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3</m:t>
                            </m:r>
                          </m:sub>
                        </m:sSub>
                      </m:sub>
                    </m:sSub>
                    <m:r>
                      <a:rPr lang="en-US" sz="7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Times New Roman"/>
                        <a:sym typeface="Times New Roman"/>
                      </a:rPr>
                      <m:t> </m:t>
                    </m:r>
                  </m:oMath>
                </a14:m>
                <a:r>
                  <a:rPr lang="en-GB" sz="700" dirty="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7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en-GB" sz="7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𝜖</m:t>
                        </m:r>
                      </m:e>
                      <m:sub>
                        <m:sSub>
                          <m:sSubPr>
                            <m:ctrlPr>
                              <a:rPr lang="en-GB" sz="7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</m:ctrlPr>
                          </m:sSubPr>
                          <m:e>
                            <m:r>
                              <a:rPr lang="en-US" sz="7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𝑝</m:t>
                            </m:r>
                          </m:e>
                          <m:sub>
                            <m:r>
                              <a:rPr lang="en-US" sz="7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4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GB" sz="700" baseline="-25000" dirty="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lang="en-GB" sz="700" dirty="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= 3𝜖/4 ≤ 𝜖</a:t>
                </a:r>
                <a:endParaRPr sz="7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mc:Choice>
        <mc:Fallback>
          <p:sp>
            <p:nvSpPr>
              <p:cNvPr id="160" name="Google Shape;160;p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2449" y="2544644"/>
                <a:ext cx="1243800" cy="25967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1" name="Google Shape;161;p25"/>
          <p:cNvSpPr/>
          <p:nvPr/>
        </p:nvSpPr>
        <p:spPr>
          <a:xfrm rot="5400000">
            <a:off x="2854400" y="2169494"/>
            <a:ext cx="80400" cy="847800"/>
          </a:xfrm>
          <a:prstGeom prst="leftBrace">
            <a:avLst>
              <a:gd name="adj1" fmla="val 50000"/>
              <a:gd name="adj2" fmla="val 49938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Google Shape;162;p25"/>
              <p:cNvSpPr txBox="1"/>
              <p:nvPr/>
            </p:nvSpPr>
            <p:spPr>
              <a:xfrm>
                <a:off x="2270280" y="2334719"/>
                <a:ext cx="1243800" cy="2596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68575" rIns="68575" bIns="68575" anchor="t" anchorCtr="0">
                <a:spAutoFit/>
              </a:bodyPr>
              <a:lstStyle/>
              <a:p>
                <a:pPr lvl="0" algn="ctr"/>
                <a:r>
                  <a:rPr lang="en-GB" sz="700" dirty="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𝜖</a:t>
                </a:r>
                <a:r>
                  <a:rPr lang="en-GB" sz="800" i="1" baseline="-25000" dirty="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 </a:t>
                </a:r>
                <a:r>
                  <a:rPr lang="en-GB" sz="700" dirty="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7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en-GB" sz="7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𝜖</m:t>
                        </m:r>
                      </m:e>
                      <m:sub>
                        <m:sSub>
                          <m:sSubPr>
                            <m:ctrlPr>
                              <a:rPr lang="en-GB" sz="70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</m:ctrlPr>
                          </m:sSubPr>
                          <m:e>
                            <m:r>
                              <a:rPr lang="en-US" sz="7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𝑝</m:t>
                            </m:r>
                          </m:e>
                          <m:sub>
                            <m:r>
                              <a:rPr lang="en-US" sz="7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3</m:t>
                            </m:r>
                          </m:sub>
                        </m:sSub>
                      </m:sub>
                    </m:sSub>
                    <m:r>
                      <a:rPr lang="en-US" sz="7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Times New Roman"/>
                        <a:sym typeface="Times New Roman"/>
                      </a:rPr>
                      <m:t> </m:t>
                    </m:r>
                  </m:oMath>
                </a14:m>
                <a:r>
                  <a:rPr lang="en-GB" sz="700" dirty="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7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en-GB" sz="7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𝜖</m:t>
                        </m:r>
                      </m:e>
                      <m:sub>
                        <m:sSub>
                          <m:sSubPr>
                            <m:ctrlPr>
                              <a:rPr lang="en-GB" sz="7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</m:ctrlPr>
                          </m:sSubPr>
                          <m:e>
                            <m:r>
                              <a:rPr lang="en-US" sz="7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𝑝</m:t>
                            </m:r>
                          </m:e>
                          <m:sub>
                            <m:r>
                              <a:rPr lang="en-US" sz="7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4</m:t>
                            </m:r>
                          </m:sub>
                        </m:sSub>
                      </m:sub>
                    </m:sSub>
                    <m:r>
                      <a:rPr lang="en-US" sz="7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Times New Roman"/>
                        <a:sym typeface="Times New Roman"/>
                      </a:rPr>
                      <m:t> </m:t>
                    </m:r>
                  </m:oMath>
                </a14:m>
                <a:r>
                  <a:rPr lang="en-GB" sz="700" dirty="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7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en-GB" sz="7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𝜖</m:t>
                        </m:r>
                      </m:e>
                      <m:sub>
                        <m:sSub>
                          <m:sSubPr>
                            <m:ctrlPr>
                              <a:rPr lang="en-GB" sz="7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</m:ctrlPr>
                          </m:sSubPr>
                          <m:e>
                            <m:r>
                              <a:rPr lang="en-US" sz="7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𝑝</m:t>
                            </m:r>
                          </m:e>
                          <m:sub>
                            <m:r>
                              <a:rPr lang="en-US" sz="7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5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GB" sz="700" baseline="-25000" dirty="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lang="en-GB" sz="700" dirty="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= 𝜖 ≤ 𝜖</a:t>
                </a:r>
                <a:endParaRPr sz="7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mc:Choice>
        <mc:Fallback>
          <p:sp>
            <p:nvSpPr>
              <p:cNvPr id="162" name="Google Shape;162;p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280" y="2334719"/>
                <a:ext cx="1243800" cy="25967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Google Shape;163;p25"/>
          <p:cNvSpPr/>
          <p:nvPr/>
        </p:nvSpPr>
        <p:spPr>
          <a:xfrm rot="5400000">
            <a:off x="3265906" y="1959569"/>
            <a:ext cx="80400" cy="847800"/>
          </a:xfrm>
          <a:prstGeom prst="leftBrace">
            <a:avLst>
              <a:gd name="adj1" fmla="val 50000"/>
              <a:gd name="adj2" fmla="val 49938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4" name="Google Shape;164;p25"/>
              <p:cNvSpPr txBox="1"/>
              <p:nvPr/>
            </p:nvSpPr>
            <p:spPr>
              <a:xfrm>
                <a:off x="2681786" y="2124794"/>
                <a:ext cx="1243800" cy="2596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68575" rIns="68575" bIns="68575" anchor="t" anchorCtr="0">
                <a:spAutoFit/>
              </a:bodyPr>
              <a:lstStyle/>
              <a:p>
                <a:pPr lvl="0" algn="ctr"/>
                <a:r>
                  <a:rPr lang="en-GB" sz="700" dirty="0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𝜖</a:t>
                </a:r>
                <a:r>
                  <a:rPr lang="en-GB" sz="800" i="1" baseline="-25000" dirty="0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 </a:t>
                </a:r>
                <a:r>
                  <a:rPr lang="en-GB" sz="700" dirty="0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7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en-GB" sz="7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𝜖</m:t>
                        </m:r>
                      </m:e>
                      <m:sub>
                        <m:sSub>
                          <m:sSubPr>
                            <m:ctrlPr>
                              <a:rPr lang="en-GB" sz="7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</m:ctrlPr>
                          </m:sSubPr>
                          <m:e>
                            <m:r>
                              <a:rPr lang="en-US" sz="7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𝑝</m:t>
                            </m:r>
                          </m:e>
                          <m:sub>
                            <m:r>
                              <a:rPr lang="en-US" sz="7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4</m:t>
                            </m:r>
                          </m:sub>
                        </m:sSub>
                      </m:sub>
                    </m:sSub>
                    <m:r>
                      <a:rPr lang="en-US" sz="7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/>
                        <a:sym typeface="Times New Roman"/>
                      </a:rPr>
                      <m:t> </m:t>
                    </m:r>
                  </m:oMath>
                </a14:m>
                <a:r>
                  <a:rPr lang="en-GB" sz="700" dirty="0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7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en-GB" sz="7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𝜖</m:t>
                        </m:r>
                      </m:e>
                      <m:sub>
                        <m:sSub>
                          <m:sSubPr>
                            <m:ctrlPr>
                              <a:rPr lang="en-GB" sz="7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</m:ctrlPr>
                          </m:sSubPr>
                          <m:e>
                            <m:r>
                              <a:rPr lang="en-US" sz="7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𝑝</m:t>
                            </m:r>
                          </m:e>
                          <m:sub>
                            <m:r>
                              <a:rPr lang="en-US" sz="7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5</m:t>
                            </m:r>
                          </m:sub>
                        </m:sSub>
                      </m:sub>
                    </m:sSub>
                    <m:r>
                      <a:rPr lang="en-US" sz="7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/>
                        <a:sym typeface="Times New Roman"/>
                      </a:rPr>
                      <m:t> </m:t>
                    </m:r>
                  </m:oMath>
                </a14:m>
                <a:r>
                  <a:rPr lang="en-GB" sz="700" dirty="0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7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en-GB" sz="7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𝜖</m:t>
                        </m:r>
                      </m:e>
                      <m:sub>
                        <m:sSub>
                          <m:sSubPr>
                            <m:ctrlPr>
                              <a:rPr lang="en-GB" sz="7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</m:ctrlPr>
                          </m:sSubPr>
                          <m:e>
                            <m:r>
                              <a:rPr lang="en-US" sz="7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𝑝</m:t>
                            </m:r>
                          </m:e>
                          <m:sub>
                            <m:r>
                              <a:rPr lang="en-US" sz="7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6</m:t>
                            </m:r>
                          </m:sub>
                        </m:sSub>
                      </m:sub>
                    </m:sSub>
                    <m:r>
                      <a:rPr lang="en-US" sz="7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Times New Roman"/>
                        <a:sym typeface="Times New Roman"/>
                      </a:rPr>
                      <m:t> </m:t>
                    </m:r>
                  </m:oMath>
                </a14:m>
                <a:r>
                  <a:rPr lang="en-GB" sz="700" dirty="0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= 9𝜖/8 </a:t>
                </a:r>
                <a:r>
                  <a:rPr lang="en-GB" sz="700" b="1" dirty="0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&gt;</a:t>
                </a:r>
                <a:r>
                  <a:rPr lang="en-GB" sz="700" dirty="0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𝜖</a:t>
                </a:r>
                <a:endParaRPr sz="700" dirty="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mc:Choice>
        <mc:Fallback>
          <p:sp>
            <p:nvSpPr>
              <p:cNvPr id="164" name="Google Shape;164;p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786" y="2124794"/>
                <a:ext cx="1243800" cy="25967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5" name="Google Shape;165;p25"/>
          <p:cNvSpPr txBox="1"/>
          <p:nvPr/>
        </p:nvSpPr>
        <p:spPr>
          <a:xfrm>
            <a:off x="4005559" y="3182538"/>
            <a:ext cx="687487" cy="246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dirty="0">
                <a:solidFill>
                  <a:schemeClr val="dk1"/>
                </a:solidFill>
              </a:rPr>
              <a:t>Timestamps</a:t>
            </a:r>
            <a:endParaRPr sz="700" dirty="0">
              <a:solidFill>
                <a:schemeClr val="dk1"/>
              </a:solidFill>
            </a:endParaRPr>
          </a:p>
        </p:txBody>
      </p:sp>
      <p:sp>
        <p:nvSpPr>
          <p:cNvPr id="166" name="Google Shape;166;p25"/>
          <p:cNvSpPr txBox="1"/>
          <p:nvPr/>
        </p:nvSpPr>
        <p:spPr>
          <a:xfrm>
            <a:off x="3939581" y="3329584"/>
            <a:ext cx="8112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dirty="0">
                <a:solidFill>
                  <a:schemeClr val="dk1"/>
                </a:solidFill>
              </a:rPr>
              <a:t>Sampling Count</a:t>
            </a:r>
            <a:endParaRPr sz="700" dirty="0">
              <a:solidFill>
                <a:schemeClr val="dk1"/>
              </a:solidFill>
            </a:endParaRPr>
          </a:p>
        </p:txBody>
      </p:sp>
      <p:sp>
        <p:nvSpPr>
          <p:cNvPr id="167" name="Google Shape;167;p25"/>
          <p:cNvSpPr txBox="1"/>
          <p:nvPr/>
        </p:nvSpPr>
        <p:spPr>
          <a:xfrm>
            <a:off x="3888200" y="3533875"/>
            <a:ext cx="9444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dirty="0">
                <a:solidFill>
                  <a:schemeClr val="dk1"/>
                </a:solidFill>
              </a:rPr>
              <a:t>Privacy Budget</a:t>
            </a:r>
            <a:endParaRPr sz="700" dirty="0">
              <a:solidFill>
                <a:schemeClr val="dk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9E9FB84-1780-88F2-DDF8-F1502DA73676}"/>
                  </a:ext>
                </a:extLst>
              </p:cNvPr>
              <p:cNvSpPr txBox="1"/>
              <p:nvPr/>
            </p:nvSpPr>
            <p:spPr>
              <a:xfrm>
                <a:off x="1494036" y="3393398"/>
                <a:ext cx="326821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9E9FB84-1780-88F2-DDF8-F1502DA73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036" y="3393398"/>
                <a:ext cx="326821" cy="123111"/>
              </a:xfrm>
              <a:prstGeom prst="rect">
                <a:avLst/>
              </a:prstGeom>
              <a:blipFill>
                <a:blip r:embed="rId14"/>
                <a:stretch>
                  <a:fillRect l="-7407" r="-5556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068A063-0F8D-A8C4-D916-6ADBA2864757}"/>
                  </a:ext>
                </a:extLst>
              </p:cNvPr>
              <p:cNvSpPr txBox="1"/>
              <p:nvPr/>
            </p:nvSpPr>
            <p:spPr>
              <a:xfrm>
                <a:off x="1919098" y="3399596"/>
                <a:ext cx="326821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068A063-0F8D-A8C4-D916-6ADBA2864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098" y="3399596"/>
                <a:ext cx="326821" cy="123111"/>
              </a:xfrm>
              <a:prstGeom prst="rect">
                <a:avLst/>
              </a:prstGeom>
              <a:blipFill>
                <a:blip r:embed="rId15"/>
                <a:stretch>
                  <a:fillRect l="-7547" r="-7547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D567E7E-6068-AE3B-900F-04FD9449172B}"/>
                  </a:ext>
                </a:extLst>
              </p:cNvPr>
              <p:cNvSpPr txBox="1"/>
              <p:nvPr/>
            </p:nvSpPr>
            <p:spPr>
              <a:xfrm>
                <a:off x="2314291" y="3390582"/>
                <a:ext cx="326821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D567E7E-6068-AE3B-900F-04FD94491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291" y="3390582"/>
                <a:ext cx="326821" cy="123111"/>
              </a:xfrm>
              <a:prstGeom prst="rect">
                <a:avLst/>
              </a:prstGeom>
              <a:blipFill>
                <a:blip r:embed="rId16"/>
                <a:stretch>
                  <a:fillRect l="-7547" r="-754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7670DA8-170D-0F05-02D1-A9858319BC94}"/>
                  </a:ext>
                </a:extLst>
              </p:cNvPr>
              <p:cNvSpPr txBox="1"/>
              <p:nvPr/>
            </p:nvSpPr>
            <p:spPr>
              <a:xfrm>
                <a:off x="2733292" y="3399008"/>
                <a:ext cx="326821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7670DA8-170D-0F05-02D1-A9858319BC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292" y="3399008"/>
                <a:ext cx="326821" cy="123111"/>
              </a:xfrm>
              <a:prstGeom prst="rect">
                <a:avLst/>
              </a:prstGeom>
              <a:blipFill>
                <a:blip r:embed="rId17"/>
                <a:stretch>
                  <a:fillRect l="-7407" r="-5556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C723ED6-536B-905D-FD76-59B7511FE04C}"/>
                  </a:ext>
                </a:extLst>
              </p:cNvPr>
              <p:cNvSpPr txBox="1"/>
              <p:nvPr/>
            </p:nvSpPr>
            <p:spPr>
              <a:xfrm>
                <a:off x="3135825" y="3399007"/>
                <a:ext cx="326821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C723ED6-536B-905D-FD76-59B7511FE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5825" y="3399007"/>
                <a:ext cx="326821" cy="123111"/>
              </a:xfrm>
              <a:prstGeom prst="rect">
                <a:avLst/>
              </a:prstGeom>
              <a:blipFill>
                <a:blip r:embed="rId18"/>
                <a:stretch>
                  <a:fillRect l="-7407" r="-5556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6148D1-7FC8-52A1-8645-44EA5E44F3A0}"/>
                  </a:ext>
                </a:extLst>
              </p:cNvPr>
              <p:cNvSpPr txBox="1"/>
              <p:nvPr/>
            </p:nvSpPr>
            <p:spPr>
              <a:xfrm>
                <a:off x="3547458" y="3390582"/>
                <a:ext cx="326821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6148D1-7FC8-52A1-8645-44EA5E44F3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458" y="3390582"/>
                <a:ext cx="326821" cy="123111"/>
              </a:xfrm>
              <a:prstGeom prst="rect">
                <a:avLst/>
              </a:prstGeom>
              <a:blipFill>
                <a:blip r:embed="rId19"/>
                <a:stretch>
                  <a:fillRect l="-7407" r="-555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D9C7A706-9788-94C8-16DC-ADF4FAB62F46}"/>
              </a:ext>
            </a:extLst>
          </p:cNvPr>
          <p:cNvSpPr/>
          <p:nvPr/>
        </p:nvSpPr>
        <p:spPr>
          <a:xfrm>
            <a:off x="1562888" y="2159133"/>
            <a:ext cx="553158" cy="43526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Google Shape;138;p25">
                <a:extLst>
                  <a:ext uri="{FF2B5EF4-FFF2-40B4-BE49-F238E27FC236}">
                    <a16:creationId xmlns:a16="http://schemas.microsoft.com/office/drawing/2014/main" id="{A907E1F4-B3E3-88FB-8AEC-F073A7463108}"/>
                  </a:ext>
                </a:extLst>
              </p:cNvPr>
              <p:cNvSpPr txBox="1"/>
              <p:nvPr/>
            </p:nvSpPr>
            <p:spPr>
              <a:xfrm>
                <a:off x="1948593" y="3050307"/>
                <a:ext cx="251700" cy="26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68575" rIns="68575" bIns="6857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800" i="1" strike="sngStrike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Times New Roman"/>
                              <a:sym typeface="Times New Roman"/>
                            </a:rPr>
                          </m:ctrlPr>
                        </m:sSubPr>
                        <m:e>
                          <m:r>
                            <a:rPr lang="en-US" sz="800" b="0" i="1" strike="sngStrike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Times New Roman"/>
                              <a:sym typeface="Times New Roman"/>
                            </a:rPr>
                            <m:t>𝐻</m:t>
                          </m:r>
                        </m:e>
                        <m:sub>
                          <m:r>
                            <a:rPr lang="en-US" sz="800" b="0" i="1" strike="sngStrike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Times New Roman"/>
                              <a:sym typeface="Times New Roman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sz="800" strike="sngStrike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mc:Choice>
        <mc:Fallback>
          <p:sp>
            <p:nvSpPr>
              <p:cNvPr id="9" name="Google Shape;138;p25">
                <a:extLst>
                  <a:ext uri="{FF2B5EF4-FFF2-40B4-BE49-F238E27FC236}">
                    <a16:creationId xmlns:a16="http://schemas.microsoft.com/office/drawing/2014/main" id="{A907E1F4-B3E3-88FB-8AEC-F073A7463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8593" y="3050307"/>
                <a:ext cx="251700" cy="26160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Google Shape;138;p25">
                <a:extLst>
                  <a:ext uri="{FF2B5EF4-FFF2-40B4-BE49-F238E27FC236}">
                    <a16:creationId xmlns:a16="http://schemas.microsoft.com/office/drawing/2014/main" id="{423F218B-5533-81C7-7D54-DAD2A9B281B7}"/>
                  </a:ext>
                </a:extLst>
              </p:cNvPr>
              <p:cNvSpPr txBox="1"/>
              <p:nvPr/>
            </p:nvSpPr>
            <p:spPr>
              <a:xfrm>
                <a:off x="2382114" y="3036469"/>
                <a:ext cx="251700" cy="26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68575" rIns="68575" bIns="6857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80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Times New Roman"/>
                              <a:sym typeface="Times New Roman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Times New Roman"/>
                              <a:sym typeface="Times New Roman"/>
                            </a:rPr>
                            <m:t>𝐻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Times New Roman"/>
                              <a:sym typeface="Times New Roman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sz="8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mc:Choice>
        <mc:Fallback>
          <p:sp>
            <p:nvSpPr>
              <p:cNvPr id="10" name="Google Shape;138;p25">
                <a:extLst>
                  <a:ext uri="{FF2B5EF4-FFF2-40B4-BE49-F238E27FC236}">
                    <a16:creationId xmlns:a16="http://schemas.microsoft.com/office/drawing/2014/main" id="{423F218B-5533-81C7-7D54-DAD2A9B281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2114" y="3036469"/>
                <a:ext cx="251700" cy="26160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Google Shape;138;p25">
                <a:extLst>
                  <a:ext uri="{FF2B5EF4-FFF2-40B4-BE49-F238E27FC236}">
                    <a16:creationId xmlns:a16="http://schemas.microsoft.com/office/drawing/2014/main" id="{A4C8B46D-D419-5D04-39B5-95513AEBE4F6}"/>
                  </a:ext>
                </a:extLst>
              </p:cNvPr>
              <p:cNvSpPr txBox="1"/>
              <p:nvPr/>
            </p:nvSpPr>
            <p:spPr>
              <a:xfrm>
                <a:off x="2793789" y="3041179"/>
                <a:ext cx="251700" cy="26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68575" rIns="68575" bIns="6857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80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Times New Roman"/>
                              <a:sym typeface="Times New Roman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Times New Roman"/>
                              <a:sym typeface="Times New Roman"/>
                            </a:rPr>
                            <m:t>𝐻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Times New Roman"/>
                              <a:sym typeface="Times New Roman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sz="8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mc:Choice>
        <mc:Fallback>
          <p:sp>
            <p:nvSpPr>
              <p:cNvPr id="11" name="Google Shape;138;p25">
                <a:extLst>
                  <a:ext uri="{FF2B5EF4-FFF2-40B4-BE49-F238E27FC236}">
                    <a16:creationId xmlns:a16="http://schemas.microsoft.com/office/drawing/2014/main" id="{A4C8B46D-D419-5D04-39B5-95513AEBE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3789" y="3041179"/>
                <a:ext cx="251700" cy="26160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Google Shape;138;p25">
                <a:extLst>
                  <a:ext uri="{FF2B5EF4-FFF2-40B4-BE49-F238E27FC236}">
                    <a16:creationId xmlns:a16="http://schemas.microsoft.com/office/drawing/2014/main" id="{9F00B4C9-B628-CA1A-52CD-3503E8585F86}"/>
                  </a:ext>
                </a:extLst>
              </p:cNvPr>
              <p:cNvSpPr txBox="1"/>
              <p:nvPr/>
            </p:nvSpPr>
            <p:spPr>
              <a:xfrm>
                <a:off x="3209133" y="3041179"/>
                <a:ext cx="251700" cy="26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68575" rIns="68575" bIns="6857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80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Times New Roman"/>
                              <a:sym typeface="Times New Roman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Times New Roman"/>
                              <a:sym typeface="Times New Roman"/>
                            </a:rPr>
                            <m:t>𝐻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Times New Roman"/>
                              <a:sym typeface="Times New Roman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sz="8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mc:Choice>
        <mc:Fallback>
          <p:sp>
            <p:nvSpPr>
              <p:cNvPr id="12" name="Google Shape;138;p25">
                <a:extLst>
                  <a:ext uri="{FF2B5EF4-FFF2-40B4-BE49-F238E27FC236}">
                    <a16:creationId xmlns:a16="http://schemas.microsoft.com/office/drawing/2014/main" id="{9F00B4C9-B628-CA1A-52CD-3503E8585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133" y="3041179"/>
                <a:ext cx="251700" cy="26160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Google Shape;138;p25">
                <a:extLst>
                  <a:ext uri="{FF2B5EF4-FFF2-40B4-BE49-F238E27FC236}">
                    <a16:creationId xmlns:a16="http://schemas.microsoft.com/office/drawing/2014/main" id="{7BD1724A-52AB-D15E-F487-3B6F71ED9554}"/>
                  </a:ext>
                </a:extLst>
              </p:cNvPr>
              <p:cNvSpPr txBox="1"/>
              <p:nvPr/>
            </p:nvSpPr>
            <p:spPr>
              <a:xfrm>
                <a:off x="3606036" y="3031065"/>
                <a:ext cx="251700" cy="26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68575" rIns="68575" bIns="6857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80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/>
                              <a:sym typeface="Times New Roman"/>
                            </a:rPr>
                          </m:ctrlPr>
                        </m:sSubPr>
                        <m:e>
                          <m:r>
                            <a:rPr lang="en-US" sz="800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/>
                              <a:sym typeface="Times New Roman"/>
                            </a:rPr>
                            <m:t>𝐻</m:t>
                          </m:r>
                        </m:e>
                        <m:sub>
                          <m:r>
                            <a:rPr lang="en-US" sz="800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/>
                              <a:sym typeface="Times New Roman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sz="800" strike="sngStrike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mc:Choice>
        <mc:Fallback>
          <p:sp>
            <p:nvSpPr>
              <p:cNvPr id="13" name="Google Shape;138;p25">
                <a:extLst>
                  <a:ext uri="{FF2B5EF4-FFF2-40B4-BE49-F238E27FC236}">
                    <a16:creationId xmlns:a16="http://schemas.microsoft.com/office/drawing/2014/main" id="{7BD1724A-52AB-D15E-F487-3B6F71ED9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036" y="3031065"/>
                <a:ext cx="251700" cy="26160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193</Words>
  <Application>Microsoft Office PowerPoint</Application>
  <PresentationFormat>On-screen Show (16:9)</PresentationFormat>
  <Paragraphs>34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Cambria Math</vt:lpstr>
      <vt:lpstr>Times New Roman</vt:lpstr>
      <vt:lpstr>Simple Light</vt:lpstr>
      <vt:lpstr>Office 主题​​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xiaochen li</dc:creator>
  <cp:lastModifiedBy>xiaochen li</cp:lastModifiedBy>
  <cp:revision>2</cp:revision>
  <dcterms:modified xsi:type="dcterms:W3CDTF">2024-10-15T14:17:38Z</dcterms:modified>
</cp:coreProperties>
</file>