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
  </p:notesMasterIdLst>
  <p:sldIdLst>
    <p:sldId id="256" r:id="rId2"/>
    <p:sldId id="257" r:id="rId3"/>
  </p:sldIdLst>
  <p:sldSz cx="6858000" cy="1188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3"/>
    <p:restoredTop sz="94596"/>
  </p:normalViewPr>
  <p:slideViewPr>
    <p:cSldViewPr snapToGrid="0" snapToObjects="1">
      <p:cViewPr>
        <p:scale>
          <a:sx n="80" d="100"/>
          <a:sy n="80" d="100"/>
        </p:scale>
        <p:origin x="4360" y="36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DBE86-040D-484F-8A37-B2CC69801E9E}" type="datetimeFigureOut">
              <a:rPr lang="en-US" smtClean="0"/>
              <a:t>6/12/20</a:t>
            </a:fld>
            <a:endParaRPr lang="en-US"/>
          </a:p>
        </p:txBody>
      </p:sp>
      <p:sp>
        <p:nvSpPr>
          <p:cNvPr id="4" name="Slide Image Placeholder 3"/>
          <p:cNvSpPr>
            <a:spLocks noGrp="1" noRot="1" noChangeAspect="1"/>
          </p:cNvSpPr>
          <p:nvPr>
            <p:ph type="sldImg" idx="2"/>
          </p:nvPr>
        </p:nvSpPr>
        <p:spPr>
          <a:xfrm>
            <a:off x="2538413" y="1143000"/>
            <a:ext cx="1781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2BE3B-C28C-5541-BBD8-6801E4BEC69A}" type="slidenum">
              <a:rPr lang="en-US" smtClean="0"/>
              <a:t>‹#›</a:t>
            </a:fld>
            <a:endParaRPr lang="en-US"/>
          </a:p>
        </p:txBody>
      </p:sp>
    </p:spTree>
    <p:extLst>
      <p:ext uri="{BB962C8B-B14F-4D97-AF65-F5344CB8AC3E}">
        <p14:creationId xmlns:p14="http://schemas.microsoft.com/office/powerpoint/2010/main" val="2187191962"/>
      </p:ext>
    </p:extLst>
  </p:cSld>
  <p:clrMap bg1="lt1" tx1="dk1" bg2="lt2" tx2="dk2" accent1="accent1" accent2="accent2" accent3="accent3" accent4="accent4" accent5="accent5" accent6="accent6" hlink="hlink" folHlink="folHlink"/>
  <p:notesStyle>
    <a:lvl1pPr marL="0" algn="l" defTabSz="804565" rtl="0" eaLnBrk="1" latinLnBrk="0" hangingPunct="1">
      <a:defRPr sz="1056" kern="1200">
        <a:solidFill>
          <a:schemeClr val="tx1"/>
        </a:solidFill>
        <a:latin typeface="+mn-lt"/>
        <a:ea typeface="+mn-ea"/>
        <a:cs typeface="+mn-cs"/>
      </a:defRPr>
    </a:lvl1pPr>
    <a:lvl2pPr marL="402282" algn="l" defTabSz="804565" rtl="0" eaLnBrk="1" latinLnBrk="0" hangingPunct="1">
      <a:defRPr sz="1056" kern="1200">
        <a:solidFill>
          <a:schemeClr val="tx1"/>
        </a:solidFill>
        <a:latin typeface="+mn-lt"/>
        <a:ea typeface="+mn-ea"/>
        <a:cs typeface="+mn-cs"/>
      </a:defRPr>
    </a:lvl2pPr>
    <a:lvl3pPr marL="804565" algn="l" defTabSz="804565" rtl="0" eaLnBrk="1" latinLnBrk="0" hangingPunct="1">
      <a:defRPr sz="1056" kern="1200">
        <a:solidFill>
          <a:schemeClr val="tx1"/>
        </a:solidFill>
        <a:latin typeface="+mn-lt"/>
        <a:ea typeface="+mn-ea"/>
        <a:cs typeface="+mn-cs"/>
      </a:defRPr>
    </a:lvl3pPr>
    <a:lvl4pPr marL="1206848" algn="l" defTabSz="804565" rtl="0" eaLnBrk="1" latinLnBrk="0" hangingPunct="1">
      <a:defRPr sz="1056" kern="1200">
        <a:solidFill>
          <a:schemeClr val="tx1"/>
        </a:solidFill>
        <a:latin typeface="+mn-lt"/>
        <a:ea typeface="+mn-ea"/>
        <a:cs typeface="+mn-cs"/>
      </a:defRPr>
    </a:lvl4pPr>
    <a:lvl5pPr marL="1609131" algn="l" defTabSz="804565" rtl="0" eaLnBrk="1" latinLnBrk="0" hangingPunct="1">
      <a:defRPr sz="1056" kern="1200">
        <a:solidFill>
          <a:schemeClr val="tx1"/>
        </a:solidFill>
        <a:latin typeface="+mn-lt"/>
        <a:ea typeface="+mn-ea"/>
        <a:cs typeface="+mn-cs"/>
      </a:defRPr>
    </a:lvl5pPr>
    <a:lvl6pPr marL="2011413" algn="l" defTabSz="804565" rtl="0" eaLnBrk="1" latinLnBrk="0" hangingPunct="1">
      <a:defRPr sz="1056" kern="1200">
        <a:solidFill>
          <a:schemeClr val="tx1"/>
        </a:solidFill>
        <a:latin typeface="+mn-lt"/>
        <a:ea typeface="+mn-ea"/>
        <a:cs typeface="+mn-cs"/>
      </a:defRPr>
    </a:lvl6pPr>
    <a:lvl7pPr marL="2413695" algn="l" defTabSz="804565" rtl="0" eaLnBrk="1" latinLnBrk="0" hangingPunct="1">
      <a:defRPr sz="1056" kern="1200">
        <a:solidFill>
          <a:schemeClr val="tx1"/>
        </a:solidFill>
        <a:latin typeface="+mn-lt"/>
        <a:ea typeface="+mn-ea"/>
        <a:cs typeface="+mn-cs"/>
      </a:defRPr>
    </a:lvl7pPr>
    <a:lvl8pPr marL="2815978" algn="l" defTabSz="804565" rtl="0" eaLnBrk="1" latinLnBrk="0" hangingPunct="1">
      <a:defRPr sz="1056" kern="1200">
        <a:solidFill>
          <a:schemeClr val="tx1"/>
        </a:solidFill>
        <a:latin typeface="+mn-lt"/>
        <a:ea typeface="+mn-ea"/>
        <a:cs typeface="+mn-cs"/>
      </a:defRPr>
    </a:lvl8pPr>
    <a:lvl9pPr marL="3218261" algn="l" defTabSz="804565" rtl="0" eaLnBrk="1" latinLnBrk="0" hangingPunct="1">
      <a:defRPr sz="10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38413" y="1143000"/>
            <a:ext cx="1781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2BE3B-C28C-5541-BBD8-6801E4BEC69A}" type="slidenum">
              <a:rPr lang="en-US" smtClean="0"/>
              <a:t>1</a:t>
            </a:fld>
            <a:endParaRPr lang="en-US"/>
          </a:p>
        </p:txBody>
      </p:sp>
    </p:spTree>
    <p:extLst>
      <p:ext uri="{BB962C8B-B14F-4D97-AF65-F5344CB8AC3E}">
        <p14:creationId xmlns:p14="http://schemas.microsoft.com/office/powerpoint/2010/main" val="225958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38413" y="1143000"/>
            <a:ext cx="17811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2BE3B-C28C-5541-BBD8-6801E4BEC69A}" type="slidenum">
              <a:rPr lang="en-US" smtClean="0"/>
              <a:t>2</a:t>
            </a:fld>
            <a:endParaRPr lang="en-US"/>
          </a:p>
        </p:txBody>
      </p:sp>
    </p:spTree>
    <p:extLst>
      <p:ext uri="{BB962C8B-B14F-4D97-AF65-F5344CB8AC3E}">
        <p14:creationId xmlns:p14="http://schemas.microsoft.com/office/powerpoint/2010/main" val="39250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45429"/>
            <a:ext cx="5829300" cy="413850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243533"/>
            <a:ext cx="5143500" cy="286998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1293753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91511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32883"/>
            <a:ext cx="1478756" cy="100738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32883"/>
            <a:ext cx="4350544" cy="10073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2847863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189963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963549"/>
            <a:ext cx="5915025" cy="4944744"/>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955072"/>
            <a:ext cx="5915025" cy="2600324"/>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31435-89FE-C544-8695-5DEEEF6060EE}" type="datetimeFigureOut">
              <a:rPr lang="en-US" smtClean="0"/>
              <a:t>6/12/20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922818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164417"/>
            <a:ext cx="2914650" cy="754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164417"/>
            <a:ext cx="2914650" cy="754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31435-89FE-C544-8695-5DEEEF6060EE}" type="datetimeFigureOut">
              <a:rPr lang="en-US" smtClean="0"/>
              <a:t>6/12/20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27382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32886"/>
            <a:ext cx="5915025" cy="22976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14016"/>
            <a:ext cx="2901255" cy="142811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342130"/>
            <a:ext cx="2901255" cy="6386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14016"/>
            <a:ext cx="2915543" cy="142811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342130"/>
            <a:ext cx="2915543" cy="63866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31435-89FE-C544-8695-5DEEEF6060EE}" type="datetimeFigureOut">
              <a:rPr lang="en-US" smtClean="0"/>
              <a:t>6/12/20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12344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31435-89FE-C544-8695-5DEEEF6060EE}" type="datetimeFigureOut">
              <a:rPr lang="en-US" smtClean="0"/>
              <a:t>6/12/20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234387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31435-89FE-C544-8695-5DEEEF6060EE}" type="datetimeFigureOut">
              <a:rPr lang="en-US" smtClean="0"/>
              <a:t>6/12/20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86951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92480"/>
            <a:ext cx="2211884" cy="277368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11539"/>
            <a:ext cx="3471863" cy="844761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566160"/>
            <a:ext cx="2211884" cy="660675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531435-89FE-C544-8695-5DEEEF6060EE}" type="datetimeFigureOut">
              <a:rPr lang="en-US" smtClean="0"/>
              <a:t>6/12/20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282674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92480"/>
            <a:ext cx="2211884" cy="277368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11539"/>
            <a:ext cx="3471863" cy="844761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566160"/>
            <a:ext cx="2211884" cy="660675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531435-89FE-C544-8695-5DEEEF6060EE}" type="datetimeFigureOut">
              <a:rPr lang="en-US" smtClean="0"/>
              <a:t>6/12/20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72749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32886"/>
            <a:ext cx="5915025" cy="22976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164417"/>
            <a:ext cx="5915025" cy="75423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017676"/>
            <a:ext cx="1543050" cy="632883"/>
          </a:xfrm>
          <a:prstGeom prst="rect">
            <a:avLst/>
          </a:prstGeom>
        </p:spPr>
        <p:txBody>
          <a:bodyPr vert="horz" lIns="91440" tIns="45720" rIns="91440" bIns="45720" rtlCol="0" anchor="ctr"/>
          <a:lstStyle>
            <a:lvl1pPr algn="l">
              <a:defRPr sz="900">
                <a:solidFill>
                  <a:schemeClr val="tx1">
                    <a:tint val="75000"/>
                  </a:schemeClr>
                </a:solidFill>
              </a:defRPr>
            </a:lvl1pPr>
          </a:lstStyle>
          <a:p>
            <a:fld id="{E9531435-89FE-C544-8695-5DEEEF6060EE}" type="datetimeFigureOut">
              <a:rPr lang="en-US" smtClean="0"/>
              <a:t>6/12/20</a:t>
            </a:fld>
            <a:endParaRPr lang="en-US"/>
          </a:p>
        </p:txBody>
      </p:sp>
      <p:sp>
        <p:nvSpPr>
          <p:cNvPr id="5" name="Footer Placeholder 4"/>
          <p:cNvSpPr>
            <a:spLocks noGrp="1"/>
          </p:cNvSpPr>
          <p:nvPr>
            <p:ph type="ftr" sz="quarter" idx="3"/>
          </p:nvPr>
        </p:nvSpPr>
        <p:spPr>
          <a:xfrm>
            <a:off x="2271713" y="11017676"/>
            <a:ext cx="2314575" cy="63288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017676"/>
            <a:ext cx="1543050" cy="632883"/>
          </a:xfrm>
          <a:prstGeom prst="rect">
            <a:avLst/>
          </a:prstGeom>
        </p:spPr>
        <p:txBody>
          <a:bodyPr vert="horz" lIns="91440" tIns="45720" rIns="91440" bIns="45720" rtlCol="0" anchor="ctr"/>
          <a:lstStyle>
            <a:lvl1pPr algn="r">
              <a:defRPr sz="900">
                <a:solidFill>
                  <a:schemeClr val="tx1">
                    <a:tint val="75000"/>
                  </a:schemeClr>
                </a:solidFill>
              </a:defRPr>
            </a:lvl1pPr>
          </a:lstStyle>
          <a:p>
            <a:fld id="{9FC0387A-C027-0744-8A50-158C1D581BC6}" type="slidenum">
              <a:rPr lang="en-US" smtClean="0"/>
              <a:t>‹#›</a:t>
            </a:fld>
            <a:endParaRPr lang="en-US"/>
          </a:p>
        </p:txBody>
      </p:sp>
    </p:spTree>
    <p:extLst>
      <p:ext uri="{BB962C8B-B14F-4D97-AF65-F5344CB8AC3E}">
        <p14:creationId xmlns:p14="http://schemas.microsoft.com/office/powerpoint/2010/main" val="14310924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3.png"/><Relationship Id="rId5" Type="http://schemas.openxmlformats.org/officeDocument/2006/relationships/image" Target="../media/image2.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E24ACB5-030F-AC48-9F9B-5FAA2DBE270B}"/>
              </a:ext>
            </a:extLst>
          </p:cNvPr>
          <p:cNvGrpSpPr/>
          <p:nvPr/>
        </p:nvGrpSpPr>
        <p:grpSpPr>
          <a:xfrm>
            <a:off x="-222906" y="4329916"/>
            <a:ext cx="2267191" cy="1780949"/>
            <a:chOff x="1869925" y="3159791"/>
            <a:chExt cx="1299883" cy="1021097"/>
          </a:xfrm>
        </p:grpSpPr>
        <p:pic>
          <p:nvPicPr>
            <p:cNvPr id="5" name="Picture 4">
              <a:extLst>
                <a:ext uri="{FF2B5EF4-FFF2-40B4-BE49-F238E27FC236}">
                  <a16:creationId xmlns:a16="http://schemas.microsoft.com/office/drawing/2014/main" id="{4B5163EF-1934-C74D-A294-0EE74B9D44E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66" t="32554" r="84167" b="18616"/>
            <a:stretch/>
          </p:blipFill>
          <p:spPr>
            <a:xfrm>
              <a:off x="2183197" y="3159791"/>
              <a:ext cx="648427" cy="613749"/>
            </a:xfrm>
            <a:prstGeom prst="rect">
              <a:avLst/>
            </a:prstGeom>
          </p:spPr>
        </p:pic>
        <p:sp>
          <p:nvSpPr>
            <p:cNvPr id="6" name="Rectangle 5">
              <a:extLst>
                <a:ext uri="{FF2B5EF4-FFF2-40B4-BE49-F238E27FC236}">
                  <a16:creationId xmlns:a16="http://schemas.microsoft.com/office/drawing/2014/main" id="{7A50A59F-8003-A544-8260-1A2E8505CA22}"/>
                </a:ext>
              </a:extLst>
            </p:cNvPr>
            <p:cNvSpPr/>
            <p:nvPr/>
          </p:nvSpPr>
          <p:spPr>
            <a:xfrm>
              <a:off x="1869925" y="3798186"/>
              <a:ext cx="1299883" cy="382702"/>
            </a:xfrm>
            <a:prstGeom prst="rect">
              <a:avLst/>
            </a:prstGeom>
          </p:spPr>
          <p:txBody>
            <a:bodyPr wrap="square">
              <a:spAutoFit/>
            </a:bodyPr>
            <a:lstStyle/>
            <a:p>
              <a:pPr algn="ctr"/>
              <a:r>
                <a:rPr lang="en-US" sz="1246" dirty="0">
                  <a:latin typeface="Helvetica Neue" charset="0"/>
                  <a:ea typeface="Helvetica Neue" charset="0"/>
                  <a:cs typeface="Helvetica Neue" charset="0"/>
                </a:rPr>
                <a:t>11 studies</a:t>
              </a:r>
            </a:p>
            <a:p>
              <a:pPr algn="ctr"/>
              <a:r>
                <a:rPr lang="en-US" sz="1246" dirty="0">
                  <a:latin typeface="Helvetica Neue" charset="0"/>
                  <a:ea typeface="Helvetica Neue" charset="0"/>
                  <a:cs typeface="Helvetica Neue" charset="0"/>
                </a:rPr>
                <a:t>378 participants</a:t>
              </a:r>
            </a:p>
            <a:p>
              <a:pPr algn="ctr"/>
              <a:r>
                <a:rPr lang="en-US" sz="1246" dirty="0">
                  <a:latin typeface="Helvetica Neue" charset="0"/>
                  <a:ea typeface="Helvetica Neue" charset="0"/>
                  <a:cs typeface="Helvetica Neue" charset="0"/>
                </a:rPr>
                <a:t>23,493 single-trial images</a:t>
              </a:r>
            </a:p>
          </p:txBody>
        </p:sp>
      </p:grpSp>
      <p:sp>
        <p:nvSpPr>
          <p:cNvPr id="7" name="TextBox 6">
            <a:extLst>
              <a:ext uri="{FF2B5EF4-FFF2-40B4-BE49-F238E27FC236}">
                <a16:creationId xmlns:a16="http://schemas.microsoft.com/office/drawing/2014/main" id="{E315115D-A95F-D743-B53E-FDD6CE2DC264}"/>
              </a:ext>
            </a:extLst>
          </p:cNvPr>
          <p:cNvSpPr txBox="1"/>
          <p:nvPr/>
        </p:nvSpPr>
        <p:spPr>
          <a:xfrm>
            <a:off x="128542" y="3769581"/>
            <a:ext cx="1688091" cy="305468"/>
          </a:xfrm>
          <a:prstGeom prst="rect">
            <a:avLst/>
          </a:prstGeom>
          <a:noFill/>
        </p:spPr>
        <p:txBody>
          <a:bodyPr wrap="none" rtlCol="0">
            <a:spAutoFit/>
          </a:bodyPr>
          <a:lstStyle/>
          <a:p>
            <a:r>
              <a:rPr lang="en-US" altLang="zh-CN" sz="1385" b="1" dirty="0"/>
              <a:t>Single-trial</a:t>
            </a:r>
            <a:r>
              <a:rPr lang="zh-CN" altLang="en-US" sz="1385" b="1" dirty="0"/>
              <a:t> </a:t>
            </a:r>
            <a:r>
              <a:rPr lang="en-US" altLang="zh-CN" sz="1385" b="1" dirty="0"/>
              <a:t>database</a:t>
            </a:r>
            <a:endParaRPr lang="en-US" sz="1385" b="1" dirty="0"/>
          </a:p>
        </p:txBody>
      </p:sp>
      <p:cxnSp>
        <p:nvCxnSpPr>
          <p:cNvPr id="9" name="Straight Connector 8">
            <a:extLst>
              <a:ext uri="{FF2B5EF4-FFF2-40B4-BE49-F238E27FC236}">
                <a16:creationId xmlns:a16="http://schemas.microsoft.com/office/drawing/2014/main" id="{7D7DBAEA-AC50-DF4D-90EA-E52A10732FA0}"/>
              </a:ext>
            </a:extLst>
          </p:cNvPr>
          <p:cNvCxnSpPr/>
          <p:nvPr/>
        </p:nvCxnSpPr>
        <p:spPr>
          <a:xfrm>
            <a:off x="-80424" y="4050937"/>
            <a:ext cx="20010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529597-6DA2-9E41-8E1F-F694128E231F}"/>
              </a:ext>
            </a:extLst>
          </p:cNvPr>
          <p:cNvSpPr txBox="1"/>
          <p:nvPr/>
        </p:nvSpPr>
        <p:spPr>
          <a:xfrm>
            <a:off x="174164" y="4080403"/>
            <a:ext cx="1616276" cy="284052"/>
          </a:xfrm>
          <a:prstGeom prst="rect">
            <a:avLst/>
          </a:prstGeom>
          <a:noFill/>
        </p:spPr>
        <p:txBody>
          <a:bodyPr wrap="none" rtlCol="0">
            <a:spAutoFit/>
          </a:bodyPr>
          <a:lstStyle/>
          <a:p>
            <a:r>
              <a:rPr lang="en-US" altLang="zh-CN" sz="1246" dirty="0"/>
              <a:t>Induction</a:t>
            </a:r>
            <a:r>
              <a:rPr lang="zh-CN" altLang="en-US" sz="1246" dirty="0"/>
              <a:t> </a:t>
            </a:r>
            <a:r>
              <a:rPr lang="en-US" altLang="zh-CN" sz="1246" dirty="0"/>
              <a:t>of</a:t>
            </a:r>
            <a:r>
              <a:rPr lang="zh-CN" altLang="en-US" sz="1246" dirty="0"/>
              <a:t> </a:t>
            </a:r>
            <a:r>
              <a:rPr lang="en-US" altLang="zh-CN" sz="1246" dirty="0"/>
              <a:t>heat</a:t>
            </a:r>
            <a:r>
              <a:rPr lang="zh-CN" altLang="en-US" sz="1246" dirty="0"/>
              <a:t> </a:t>
            </a:r>
            <a:r>
              <a:rPr lang="en-US" altLang="zh-CN" sz="1246" dirty="0"/>
              <a:t>pain</a:t>
            </a:r>
            <a:endParaRPr lang="en-US" sz="1246" dirty="0"/>
          </a:p>
        </p:txBody>
      </p:sp>
      <p:grpSp>
        <p:nvGrpSpPr>
          <p:cNvPr id="25" name="Group 24">
            <a:extLst>
              <a:ext uri="{FF2B5EF4-FFF2-40B4-BE49-F238E27FC236}">
                <a16:creationId xmlns:a16="http://schemas.microsoft.com/office/drawing/2014/main" id="{4DD8853A-02C2-3D4B-B329-3F33F818C8D9}"/>
              </a:ext>
            </a:extLst>
          </p:cNvPr>
          <p:cNvGrpSpPr/>
          <p:nvPr/>
        </p:nvGrpSpPr>
        <p:grpSpPr>
          <a:xfrm>
            <a:off x="2509106" y="4195736"/>
            <a:ext cx="2151770" cy="1870562"/>
            <a:chOff x="4404796" y="192959"/>
            <a:chExt cx="4239113" cy="3685117"/>
          </a:xfrm>
        </p:grpSpPr>
        <p:grpSp>
          <p:nvGrpSpPr>
            <p:cNvPr id="11" name="Group 10">
              <a:extLst>
                <a:ext uri="{FF2B5EF4-FFF2-40B4-BE49-F238E27FC236}">
                  <a16:creationId xmlns:a16="http://schemas.microsoft.com/office/drawing/2014/main" id="{120F859A-346E-7347-A78E-F4F1459509A2}"/>
                </a:ext>
              </a:extLst>
            </p:cNvPr>
            <p:cNvGrpSpPr/>
            <p:nvPr/>
          </p:nvGrpSpPr>
          <p:grpSpPr>
            <a:xfrm>
              <a:off x="5149253" y="364131"/>
              <a:ext cx="3494656" cy="2646433"/>
              <a:chOff x="1280193" y="1676345"/>
              <a:chExt cx="3963028" cy="3001118"/>
            </a:xfrm>
          </p:grpSpPr>
          <p:pic>
            <p:nvPicPr>
              <p:cNvPr id="12" name="Picture 11" descr="2013-04-09_15-55-23.png">
                <a:extLst>
                  <a:ext uri="{FF2B5EF4-FFF2-40B4-BE49-F238E27FC236}">
                    <a16:creationId xmlns:a16="http://schemas.microsoft.com/office/drawing/2014/main" id="{2CE0236F-C34D-774D-9FC2-24BC7902D3B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0193" y="2484406"/>
                <a:ext cx="2333990" cy="2193057"/>
              </a:xfrm>
              <a:prstGeom prst="rect">
                <a:avLst/>
              </a:prstGeom>
              <a:noFill/>
              <a:ln w="6350" cmpd="sng">
                <a:noFill/>
                <a:prstDash val="solid"/>
              </a:ln>
            </p:spPr>
          </p:pic>
          <p:pic>
            <p:nvPicPr>
              <p:cNvPr id="13" name="Picture 12" descr="2013-12-09_22-11-44.png">
                <a:extLst>
                  <a:ext uri="{FF2B5EF4-FFF2-40B4-BE49-F238E27FC236}">
                    <a16:creationId xmlns:a16="http://schemas.microsoft.com/office/drawing/2014/main" id="{930BAD8E-DD03-2C46-816E-39DB35ADBF83}"/>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039819" y="1681686"/>
                <a:ext cx="2203402" cy="1525204"/>
              </a:xfrm>
              <a:prstGeom prst="rect">
                <a:avLst/>
              </a:prstGeom>
              <a:ln w="6350" cmpd="sng">
                <a:solidFill>
                  <a:schemeClr val="tx1">
                    <a:lumMod val="75000"/>
                    <a:lumOff val="25000"/>
                  </a:schemeClr>
                </a:solidFill>
                <a:prstDash val="solid"/>
              </a:ln>
            </p:spPr>
          </p:pic>
          <p:sp>
            <p:nvSpPr>
              <p:cNvPr id="14" name="Rectangle 13">
                <a:extLst>
                  <a:ext uri="{FF2B5EF4-FFF2-40B4-BE49-F238E27FC236}">
                    <a16:creationId xmlns:a16="http://schemas.microsoft.com/office/drawing/2014/main" id="{D07959AB-D66B-754D-A6D9-FDF2FDA3E431}"/>
                  </a:ext>
                </a:extLst>
              </p:cNvPr>
              <p:cNvSpPr/>
              <p:nvPr/>
            </p:nvSpPr>
            <p:spPr>
              <a:xfrm>
                <a:off x="2501971" y="3216751"/>
                <a:ext cx="519664" cy="423762"/>
              </a:xfrm>
              <a:prstGeom prst="rect">
                <a:avLst/>
              </a:prstGeom>
              <a:noFill/>
              <a:ln w="6350" cmpd="sng">
                <a:solidFill>
                  <a:schemeClr val="tx1">
                    <a:lumMod val="75000"/>
                    <a:lumOff val="2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cxnSp>
            <p:nvCxnSpPr>
              <p:cNvPr id="15" name="Straight Connector 14">
                <a:extLst>
                  <a:ext uri="{FF2B5EF4-FFF2-40B4-BE49-F238E27FC236}">
                    <a16:creationId xmlns:a16="http://schemas.microsoft.com/office/drawing/2014/main" id="{26320C32-DB23-2A4D-BB00-CA912AC92CF8}"/>
                  </a:ext>
                </a:extLst>
              </p:cNvPr>
              <p:cNvCxnSpPr/>
              <p:nvPr/>
            </p:nvCxnSpPr>
            <p:spPr>
              <a:xfrm flipV="1">
                <a:off x="2503195" y="1676345"/>
                <a:ext cx="536624" cy="1566351"/>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4E936AE-C513-DF49-B5DF-B9B2110C75A7}"/>
                  </a:ext>
                </a:extLst>
              </p:cNvPr>
              <p:cNvCxnSpPr/>
              <p:nvPr/>
            </p:nvCxnSpPr>
            <p:spPr>
              <a:xfrm flipV="1">
                <a:off x="3020508" y="3206890"/>
                <a:ext cx="2222713" cy="433622"/>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7" name="Right Triangle 16">
                <a:extLst>
                  <a:ext uri="{FF2B5EF4-FFF2-40B4-BE49-F238E27FC236}">
                    <a16:creationId xmlns:a16="http://schemas.microsoft.com/office/drawing/2014/main" id="{E11ED360-DCEF-8E47-AF90-E919C381EF67}"/>
                  </a:ext>
                </a:extLst>
              </p:cNvPr>
              <p:cNvSpPr/>
              <p:nvPr/>
            </p:nvSpPr>
            <p:spPr>
              <a:xfrm flipH="1">
                <a:off x="2539836" y="1681686"/>
                <a:ext cx="493213" cy="1521362"/>
              </a:xfrm>
              <a:prstGeom prst="rtTriangle">
                <a:avLst/>
              </a:pr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sp>
            <p:nvSpPr>
              <p:cNvPr id="18" name="Right Triangle 17">
                <a:extLst>
                  <a:ext uri="{FF2B5EF4-FFF2-40B4-BE49-F238E27FC236}">
                    <a16:creationId xmlns:a16="http://schemas.microsoft.com/office/drawing/2014/main" id="{7B759DA2-3BC9-3549-A46A-5C920D3EA57D}"/>
                  </a:ext>
                </a:extLst>
              </p:cNvPr>
              <p:cNvSpPr/>
              <p:nvPr/>
            </p:nvSpPr>
            <p:spPr>
              <a:xfrm rot="5400000">
                <a:off x="3911249" y="2338372"/>
                <a:ext cx="413576" cy="2190704"/>
              </a:xfrm>
              <a:prstGeom prst="rtTriangle">
                <a:avLst/>
              </a:pr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grpSp>
        <p:pic>
          <p:nvPicPr>
            <p:cNvPr id="19" name="Picture 18" descr="2013-12-09_22-39-51.png">
              <a:extLst>
                <a:ext uri="{FF2B5EF4-FFF2-40B4-BE49-F238E27FC236}">
                  <a16:creationId xmlns:a16="http://schemas.microsoft.com/office/drawing/2014/main" id="{6A57FA66-5DC6-1941-9DDB-DD6E204DEFB6}"/>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1661" y="192959"/>
              <a:ext cx="1559374" cy="1217406"/>
            </a:xfrm>
            <a:prstGeom prst="rect">
              <a:avLst/>
            </a:prstGeom>
            <a:ln w="6350" cmpd="sng">
              <a:solidFill>
                <a:schemeClr val="tx1">
                  <a:lumMod val="75000"/>
                  <a:lumOff val="25000"/>
                </a:schemeClr>
              </a:solidFill>
              <a:prstDash val="solid"/>
            </a:ln>
          </p:spPr>
        </p:pic>
        <p:cxnSp>
          <p:nvCxnSpPr>
            <p:cNvPr id="20" name="Straight Connector 19">
              <a:extLst>
                <a:ext uri="{FF2B5EF4-FFF2-40B4-BE49-F238E27FC236}">
                  <a16:creationId xmlns:a16="http://schemas.microsoft.com/office/drawing/2014/main" id="{8A0809F4-71E6-9E40-AFE6-45501AEF2258}"/>
                </a:ext>
              </a:extLst>
            </p:cNvPr>
            <p:cNvCxnSpPr/>
            <p:nvPr/>
          </p:nvCxnSpPr>
          <p:spPr>
            <a:xfrm flipH="1" flipV="1">
              <a:off x="4440750" y="1410366"/>
              <a:ext cx="914400" cy="300037"/>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EE17672-17AE-6846-83DC-5D049354746A}"/>
                </a:ext>
              </a:extLst>
            </p:cNvPr>
            <p:cNvCxnSpPr/>
            <p:nvPr/>
          </p:nvCxnSpPr>
          <p:spPr>
            <a:xfrm flipV="1">
              <a:off x="5790837" y="1404256"/>
              <a:ext cx="210198" cy="306324"/>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2D9F1519-D316-6B4D-A855-074BC02B850C}"/>
                </a:ext>
              </a:extLst>
            </p:cNvPr>
            <p:cNvSpPr/>
            <p:nvPr/>
          </p:nvSpPr>
          <p:spPr>
            <a:xfrm>
              <a:off x="5345432" y="1710580"/>
              <a:ext cx="445405" cy="320761"/>
            </a:xfrm>
            <a:prstGeom prst="rect">
              <a:avLst/>
            </a:prstGeom>
            <a:noFill/>
            <a:ln w="6350" cmpd="sng">
              <a:solidFill>
                <a:schemeClr val="tx1">
                  <a:lumMod val="75000"/>
                  <a:lumOff val="2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sp>
          <p:nvSpPr>
            <p:cNvPr id="23" name="Freeform 22">
              <a:extLst>
                <a:ext uri="{FF2B5EF4-FFF2-40B4-BE49-F238E27FC236}">
                  <a16:creationId xmlns:a16="http://schemas.microsoft.com/office/drawing/2014/main" id="{B4C15A4A-B8F4-944F-BD95-97D018D3C3E5}"/>
                </a:ext>
              </a:extLst>
            </p:cNvPr>
            <p:cNvSpPr/>
            <p:nvPr/>
          </p:nvSpPr>
          <p:spPr>
            <a:xfrm>
              <a:off x="4460964" y="1405603"/>
              <a:ext cx="1532361" cy="304800"/>
            </a:xfrm>
            <a:custGeom>
              <a:avLst/>
              <a:gdLst>
                <a:gd name="connsiteX0" fmla="*/ 0 w 1552575"/>
                <a:gd name="connsiteY0" fmla="*/ 0 h 304800"/>
                <a:gd name="connsiteX1" fmla="*/ 900112 w 1552575"/>
                <a:gd name="connsiteY1" fmla="*/ 295275 h 304800"/>
                <a:gd name="connsiteX2" fmla="*/ 1338262 w 1552575"/>
                <a:gd name="connsiteY2" fmla="*/ 304800 h 304800"/>
                <a:gd name="connsiteX3" fmla="*/ 1552575 w 1552575"/>
                <a:gd name="connsiteY3" fmla="*/ 4762 h 304800"/>
                <a:gd name="connsiteX4" fmla="*/ 0 w 155257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5" h="304800">
                  <a:moveTo>
                    <a:pt x="0" y="0"/>
                  </a:moveTo>
                  <a:lnTo>
                    <a:pt x="900112" y="295275"/>
                  </a:lnTo>
                  <a:lnTo>
                    <a:pt x="1338262" y="304800"/>
                  </a:lnTo>
                  <a:lnTo>
                    <a:pt x="1552575" y="4762"/>
                  </a:lnTo>
                  <a:lnTo>
                    <a:pt x="0" y="0"/>
                  </a:lnTo>
                  <a:close/>
                </a:path>
              </a:pathLst>
            </a:cu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pic>
          <p:nvPicPr>
            <p:cNvPr id="24" name="Picture 23" descr="2013-04-09_16-07-12.png">
              <a:extLst>
                <a:ext uri="{FF2B5EF4-FFF2-40B4-BE49-F238E27FC236}">
                  <a16:creationId xmlns:a16="http://schemas.microsoft.com/office/drawing/2014/main" id="{2FCA995F-00EC-0F4A-A02C-CE7207A6BC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4796" y="2979923"/>
              <a:ext cx="3913380" cy="898153"/>
            </a:xfrm>
            <a:prstGeom prst="rect">
              <a:avLst/>
            </a:prstGeom>
          </p:spPr>
        </p:pic>
      </p:grpSp>
      <p:sp>
        <p:nvSpPr>
          <p:cNvPr id="26" name="TextBox 25">
            <a:extLst>
              <a:ext uri="{FF2B5EF4-FFF2-40B4-BE49-F238E27FC236}">
                <a16:creationId xmlns:a16="http://schemas.microsoft.com/office/drawing/2014/main" id="{AFAA55B9-C37A-DB41-97C6-2020C573AD45}"/>
              </a:ext>
            </a:extLst>
          </p:cNvPr>
          <p:cNvSpPr txBox="1"/>
          <p:nvPr/>
        </p:nvSpPr>
        <p:spPr>
          <a:xfrm>
            <a:off x="2291146" y="3763940"/>
            <a:ext cx="2657394" cy="305468"/>
          </a:xfrm>
          <a:prstGeom prst="rect">
            <a:avLst/>
          </a:prstGeom>
          <a:noFill/>
        </p:spPr>
        <p:txBody>
          <a:bodyPr wrap="none" rtlCol="0">
            <a:spAutoFit/>
          </a:bodyPr>
          <a:lstStyle/>
          <a:p>
            <a:r>
              <a:rPr lang="en-US" altLang="zh-CN" sz="1385" b="1" dirty="0"/>
              <a:t>Neurological</a:t>
            </a:r>
            <a:r>
              <a:rPr lang="zh-CN" altLang="en-US" sz="1385" b="1" dirty="0"/>
              <a:t> </a:t>
            </a:r>
            <a:r>
              <a:rPr lang="en-US" altLang="zh-CN" sz="1385" b="1" dirty="0"/>
              <a:t>Pain</a:t>
            </a:r>
            <a:r>
              <a:rPr lang="zh-CN" altLang="en-US" sz="1385" b="1" dirty="0"/>
              <a:t> </a:t>
            </a:r>
            <a:r>
              <a:rPr lang="en-US" altLang="zh-CN" sz="1385" b="1" dirty="0"/>
              <a:t>Signature</a:t>
            </a:r>
            <a:r>
              <a:rPr lang="zh-CN" altLang="en-US" sz="1385" b="1" dirty="0"/>
              <a:t> </a:t>
            </a:r>
            <a:r>
              <a:rPr lang="en-US" altLang="zh-CN" sz="1385" b="1" dirty="0"/>
              <a:t>(NPS)</a:t>
            </a:r>
            <a:endParaRPr lang="en-US" sz="1385" b="1" dirty="0"/>
          </a:p>
        </p:txBody>
      </p:sp>
      <p:cxnSp>
        <p:nvCxnSpPr>
          <p:cNvPr id="27" name="Straight Connector 26">
            <a:extLst>
              <a:ext uri="{FF2B5EF4-FFF2-40B4-BE49-F238E27FC236}">
                <a16:creationId xmlns:a16="http://schemas.microsoft.com/office/drawing/2014/main" id="{11CC64A8-601E-C04C-AB6A-8EF47BB48F18}"/>
              </a:ext>
            </a:extLst>
          </p:cNvPr>
          <p:cNvCxnSpPr>
            <a:cxnSpLocks/>
          </p:cNvCxnSpPr>
          <p:nvPr/>
        </p:nvCxnSpPr>
        <p:spPr>
          <a:xfrm>
            <a:off x="2291147" y="4049915"/>
            <a:ext cx="2601215" cy="1"/>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4" name="Picture 33" descr="A picture containing food&#10;&#10;Description automatically generated">
            <a:extLst>
              <a:ext uri="{FF2B5EF4-FFF2-40B4-BE49-F238E27FC236}">
                <a16:creationId xmlns:a16="http://schemas.microsoft.com/office/drawing/2014/main" id="{8EEA1B22-5DED-F145-87A0-099AE915922B}"/>
              </a:ext>
            </a:extLst>
          </p:cNvPr>
          <p:cNvPicPr>
            <a:picLocks noChangeAspect="1"/>
          </p:cNvPicPr>
          <p:nvPr/>
        </p:nvPicPr>
        <p:blipFill>
          <a:blip r:embed="rId8"/>
          <a:stretch>
            <a:fillRect/>
          </a:stretch>
        </p:blipFill>
        <p:spPr>
          <a:xfrm>
            <a:off x="-565671" y="6416757"/>
            <a:ext cx="2061631" cy="1546224"/>
          </a:xfrm>
          <a:prstGeom prst="rect">
            <a:avLst/>
          </a:prstGeom>
        </p:spPr>
      </p:pic>
      <p:pic>
        <p:nvPicPr>
          <p:cNvPr id="36" name="Picture 35" descr="A close up of a mans face&#10;&#10;Description automatically generated">
            <a:extLst>
              <a:ext uri="{FF2B5EF4-FFF2-40B4-BE49-F238E27FC236}">
                <a16:creationId xmlns:a16="http://schemas.microsoft.com/office/drawing/2014/main" id="{3DA703DF-A91E-5B42-BE36-D26EE9D3D19E}"/>
              </a:ext>
            </a:extLst>
          </p:cNvPr>
          <p:cNvPicPr>
            <a:picLocks noChangeAspect="1"/>
          </p:cNvPicPr>
          <p:nvPr/>
        </p:nvPicPr>
        <p:blipFill>
          <a:blip r:embed="rId9"/>
          <a:stretch>
            <a:fillRect/>
          </a:stretch>
        </p:blipFill>
        <p:spPr>
          <a:xfrm>
            <a:off x="1420466" y="6422656"/>
            <a:ext cx="2053758" cy="1540319"/>
          </a:xfrm>
          <a:prstGeom prst="rect">
            <a:avLst/>
          </a:prstGeom>
        </p:spPr>
      </p:pic>
      <p:pic>
        <p:nvPicPr>
          <p:cNvPr id="38" name="Picture 37" descr="A picture containing drawing&#10;&#10;Description automatically generated">
            <a:extLst>
              <a:ext uri="{FF2B5EF4-FFF2-40B4-BE49-F238E27FC236}">
                <a16:creationId xmlns:a16="http://schemas.microsoft.com/office/drawing/2014/main" id="{37CA5E31-1F8D-B440-BAFB-CDB69A932063}"/>
              </a:ext>
            </a:extLst>
          </p:cNvPr>
          <p:cNvPicPr>
            <a:picLocks noChangeAspect="1"/>
          </p:cNvPicPr>
          <p:nvPr/>
        </p:nvPicPr>
        <p:blipFill>
          <a:blip r:embed="rId10"/>
          <a:stretch>
            <a:fillRect/>
          </a:stretch>
        </p:blipFill>
        <p:spPr>
          <a:xfrm>
            <a:off x="3366180" y="6422654"/>
            <a:ext cx="2088807" cy="1566605"/>
          </a:xfrm>
          <a:prstGeom prst="rect">
            <a:avLst/>
          </a:prstGeom>
        </p:spPr>
      </p:pic>
    </p:spTree>
    <p:extLst>
      <p:ext uri="{BB962C8B-B14F-4D97-AF65-F5344CB8AC3E}">
        <p14:creationId xmlns:p14="http://schemas.microsoft.com/office/powerpoint/2010/main" val="956248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131">
            <a:extLst>
              <a:ext uri="{FF2B5EF4-FFF2-40B4-BE49-F238E27FC236}">
                <a16:creationId xmlns:a16="http://schemas.microsoft.com/office/drawing/2014/main" id="{E4F09C42-6C0B-9C48-B8C1-C1AD9976BD0C}"/>
              </a:ext>
            </a:extLst>
          </p:cNvPr>
          <p:cNvPicPr>
            <a:picLocks noChangeAspect="1"/>
          </p:cNvPicPr>
          <p:nvPr/>
        </p:nvPicPr>
        <p:blipFill>
          <a:blip r:embed="rId3"/>
          <a:stretch>
            <a:fillRect/>
          </a:stretch>
        </p:blipFill>
        <p:spPr>
          <a:xfrm>
            <a:off x="1418945" y="8934303"/>
            <a:ext cx="1962782" cy="981391"/>
          </a:xfrm>
          <a:prstGeom prst="rect">
            <a:avLst/>
          </a:prstGeom>
        </p:spPr>
      </p:pic>
      <p:sp>
        <p:nvSpPr>
          <p:cNvPr id="4" name="TextBox 3">
            <a:extLst>
              <a:ext uri="{FF2B5EF4-FFF2-40B4-BE49-F238E27FC236}">
                <a16:creationId xmlns:a16="http://schemas.microsoft.com/office/drawing/2014/main" id="{E49FA1EE-B315-DA42-BB4E-AE27DA650798}"/>
              </a:ext>
            </a:extLst>
          </p:cNvPr>
          <p:cNvSpPr txBox="1"/>
          <p:nvPr/>
        </p:nvSpPr>
        <p:spPr>
          <a:xfrm>
            <a:off x="928469" y="58291"/>
            <a:ext cx="5668310" cy="284052"/>
          </a:xfrm>
          <a:prstGeom prst="rect">
            <a:avLst/>
          </a:prstGeom>
          <a:noFill/>
        </p:spPr>
        <p:txBody>
          <a:bodyPr wrap="square" rtlCol="0">
            <a:spAutoFit/>
          </a:bodyPr>
          <a:lstStyle/>
          <a:p>
            <a:r>
              <a:rPr lang="en-US" sz="1246" b="1" dirty="0"/>
              <a:t>Effect size and reliability of the Neurological Pain Signature</a:t>
            </a:r>
            <a:endParaRPr lang="en-US" sz="1246" dirty="0"/>
          </a:p>
        </p:txBody>
      </p:sp>
      <p:pic>
        <p:nvPicPr>
          <p:cNvPr id="6" name="Picture 5" descr="A close up of a logo&#10;&#10;Description automatically generated">
            <a:extLst>
              <a:ext uri="{FF2B5EF4-FFF2-40B4-BE49-F238E27FC236}">
                <a16:creationId xmlns:a16="http://schemas.microsoft.com/office/drawing/2014/main" id="{4E5DD4DC-DC72-5249-88BE-231041CE233D}"/>
              </a:ext>
            </a:extLst>
          </p:cNvPr>
          <p:cNvPicPr>
            <a:picLocks noChangeAspect="1"/>
          </p:cNvPicPr>
          <p:nvPr/>
        </p:nvPicPr>
        <p:blipFill>
          <a:blip r:embed="rId4"/>
          <a:stretch>
            <a:fillRect/>
          </a:stretch>
        </p:blipFill>
        <p:spPr>
          <a:xfrm>
            <a:off x="60962" y="82741"/>
            <a:ext cx="844062" cy="637773"/>
          </a:xfrm>
          <a:prstGeom prst="rect">
            <a:avLst/>
          </a:prstGeom>
        </p:spPr>
      </p:pic>
      <p:sp>
        <p:nvSpPr>
          <p:cNvPr id="7" name="Rectangle 6">
            <a:extLst>
              <a:ext uri="{FF2B5EF4-FFF2-40B4-BE49-F238E27FC236}">
                <a16:creationId xmlns:a16="http://schemas.microsoft.com/office/drawing/2014/main" id="{8653E3DC-0B14-B045-98C0-3E0A77F7287C}"/>
              </a:ext>
            </a:extLst>
          </p:cNvPr>
          <p:cNvSpPr/>
          <p:nvPr/>
        </p:nvSpPr>
        <p:spPr>
          <a:xfrm>
            <a:off x="784102" y="255138"/>
            <a:ext cx="6013938" cy="200055"/>
          </a:xfrm>
          <a:prstGeom prst="rect">
            <a:avLst/>
          </a:prstGeom>
        </p:spPr>
        <p:txBody>
          <a:bodyPr wrap="square">
            <a:spAutoFit/>
          </a:bodyPr>
          <a:lstStyle/>
          <a:p>
            <a:pPr algn="ctr"/>
            <a:r>
              <a:rPr lang="en-US" sz="700" dirty="0">
                <a:latin typeface="Times New Roman" panose="02020603050405020304" pitchFamily="18" charset="0"/>
                <a:ea typeface="DengXian" panose="02010600030101010101" pitchFamily="2" charset="-122"/>
                <a:cs typeface="Times New Roman" panose="02020603050405020304" pitchFamily="18" charset="0"/>
              </a:rPr>
              <a:t>Xiaochun Han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700" dirty="0">
                <a:latin typeface="Times New Roman" panose="02020603050405020304" pitchFamily="18" charset="0"/>
                <a:ea typeface="DengXian" panose="02010600030101010101" pitchFamily="2" charset="-122"/>
                <a:cs typeface="Times New Roman" panose="02020603050405020304" pitchFamily="18" charset="0"/>
              </a:rPr>
              <a:t>, Lauren Y. Atlas</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2,3,4</a:t>
            </a:r>
            <a:r>
              <a:rPr lang="en-US" sz="700" dirty="0">
                <a:latin typeface="Times New Roman" panose="02020603050405020304" pitchFamily="18" charset="0"/>
                <a:ea typeface="DengXian" panose="02010600030101010101" pitchFamily="2" charset="-122"/>
                <a:cs typeface="Times New Roman" panose="02020603050405020304" pitchFamily="18" charset="0"/>
              </a:rPr>
              <a:t>, </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Luke J. Chang</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700" dirty="0">
                <a:latin typeface="Times New Roman" panose="02020603050405020304" pitchFamily="18" charset="0"/>
                <a:ea typeface="DengXian" panose="02010600030101010101" pitchFamily="2" charset="-122"/>
                <a:cs typeface="Times New Roman" panose="02020603050405020304" pitchFamily="18" charset="0"/>
              </a:rPr>
              <a:t>, Leonie Koban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5,6</a:t>
            </a:r>
            <a:r>
              <a:rPr lang="en-US" sz="700" dirty="0">
                <a:latin typeface="Times New Roman" panose="02020603050405020304" pitchFamily="18" charset="0"/>
                <a:ea typeface="DengXian" panose="02010600030101010101" pitchFamily="2" charset="-122"/>
                <a:cs typeface="Times New Roman" panose="02020603050405020304" pitchFamily="18" charset="0"/>
              </a:rPr>
              <a:t>, Elizabeth A. Reynolds Losin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7</a:t>
            </a:r>
            <a:r>
              <a:rPr lang="en-US" sz="700" dirty="0">
                <a:latin typeface="Times New Roman" panose="02020603050405020304" pitchFamily="18" charset="0"/>
                <a:ea typeface="DengXian" panose="02010600030101010101" pitchFamily="2" charset="-122"/>
                <a:cs typeface="Times New Roman" panose="02020603050405020304" pitchFamily="18" charset="0"/>
              </a:rPr>
              <a:t>, </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Mathieu Roy</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8</a:t>
            </a:r>
            <a:r>
              <a:rPr lang="en-US" sz="700" dirty="0">
                <a:latin typeface="Times New Roman" panose="02020603050405020304" pitchFamily="18" charset="0"/>
                <a:ea typeface="DengXian" panose="02010600030101010101" pitchFamily="2" charset="-122"/>
                <a:cs typeface="Times New Roman" panose="02020603050405020304" pitchFamily="18" charset="0"/>
              </a:rPr>
              <a:t>, </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Choong-Wan Woo</a:t>
            </a:r>
            <a:r>
              <a:rPr lang="en-US" sz="7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9,10</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sz="700" dirty="0">
                <a:latin typeface="Times New Roman" panose="02020603050405020304" pitchFamily="18" charset="0"/>
                <a:ea typeface="DengXian" panose="02010600030101010101" pitchFamily="2" charset="-122"/>
                <a:cs typeface="Times New Roman" panose="02020603050405020304" pitchFamily="18" charset="0"/>
              </a:rPr>
              <a:t> Tor D. Wager</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1</a:t>
            </a:r>
            <a:endParaRPr lang="en-US" sz="7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A8F9F471-00E9-214B-ABA0-30DC255895B7}"/>
              </a:ext>
            </a:extLst>
          </p:cNvPr>
          <p:cNvSpPr/>
          <p:nvPr/>
        </p:nvSpPr>
        <p:spPr>
          <a:xfrm>
            <a:off x="930398" y="377604"/>
            <a:ext cx="5927602" cy="400110"/>
          </a:xfrm>
          <a:prstGeom prst="rect">
            <a:avLst/>
          </a:prstGeom>
        </p:spPr>
        <p:txBody>
          <a:bodyPr wrap="square">
            <a:spAutoFit/>
          </a:bodyPr>
          <a:lstStyle/>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a:t>
            </a:r>
            <a:r>
              <a:rPr lang="en-US" sz="5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500" dirty="0">
                <a:latin typeface="Times New Roman" panose="02020603050405020304" pitchFamily="18" charset="0"/>
                <a:ea typeface="DengXian" panose="02010600030101010101" pitchFamily="2" charset="-122"/>
                <a:cs typeface="Times New Roman" panose="02020603050405020304" pitchFamily="18" charset="0"/>
              </a:rPr>
              <a:t>Department of Psychological and Brain Sciences, Dartmouth College, Hanover NH,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2</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Center for Complementary and Integrative Health, National Institutes of Health, Bethesda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3</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Institute of Mental Health, National Institutes of Health, Bethesda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4</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Institute on Drug Abuse, National Institutes of Health, Baltimore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5</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INSEAD, Fontainebleau, France;</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6</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Brain &amp; Spine Institute (ICM), Paris, France;</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7</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Psychology, University of Miami, Miami FL,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8</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Psychology, McGill University, CA;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9</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Center for Neuroscience Imaging Research, Institute for Basic Science, Republic of Korea;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10</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Biomedical Engineering, Sungkyunkwan University, Republic of Korea.</a:t>
            </a:r>
            <a:r>
              <a:rPr lang="en-US" altLang="zh-CN"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sz="5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9" name="Rounded Rectangle 8">
            <a:extLst>
              <a:ext uri="{FF2B5EF4-FFF2-40B4-BE49-F238E27FC236}">
                <a16:creationId xmlns:a16="http://schemas.microsoft.com/office/drawing/2014/main" id="{25921066-0F41-B947-9258-C43F421A227F}"/>
              </a:ext>
            </a:extLst>
          </p:cNvPr>
          <p:cNvSpPr/>
          <p:nvPr/>
        </p:nvSpPr>
        <p:spPr>
          <a:xfrm>
            <a:off x="201195" y="885882"/>
            <a:ext cx="6454364" cy="13205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AA86DB-24CB-EF45-9C92-14304489DE41}"/>
              </a:ext>
            </a:extLst>
          </p:cNvPr>
          <p:cNvSpPr txBox="1"/>
          <p:nvPr/>
        </p:nvSpPr>
        <p:spPr>
          <a:xfrm>
            <a:off x="360422" y="867151"/>
            <a:ext cx="5668310" cy="246221"/>
          </a:xfrm>
          <a:prstGeom prst="rect">
            <a:avLst/>
          </a:prstGeom>
          <a:noFill/>
        </p:spPr>
        <p:txBody>
          <a:bodyPr wrap="square" rtlCol="0">
            <a:spAutoFit/>
          </a:bodyPr>
          <a:lstStyle/>
          <a:p>
            <a:r>
              <a:rPr lang="en-US" altLang="zh-CN" sz="1000" b="1" dirty="0"/>
              <a:t>Introduction</a:t>
            </a:r>
            <a:endParaRPr lang="en-US" sz="1000" dirty="0"/>
          </a:p>
        </p:txBody>
      </p:sp>
      <p:grpSp>
        <p:nvGrpSpPr>
          <p:cNvPr id="17" name="Group 16">
            <a:extLst>
              <a:ext uri="{FF2B5EF4-FFF2-40B4-BE49-F238E27FC236}">
                <a16:creationId xmlns:a16="http://schemas.microsoft.com/office/drawing/2014/main" id="{FE4A9892-9ED9-BB4B-A6D4-582A1740953D}"/>
              </a:ext>
            </a:extLst>
          </p:cNvPr>
          <p:cNvGrpSpPr/>
          <p:nvPr/>
        </p:nvGrpSpPr>
        <p:grpSpPr>
          <a:xfrm>
            <a:off x="5158853" y="1174468"/>
            <a:ext cx="1172137" cy="996186"/>
            <a:chOff x="4404796" y="192959"/>
            <a:chExt cx="4239113" cy="3685117"/>
          </a:xfrm>
        </p:grpSpPr>
        <p:grpSp>
          <p:nvGrpSpPr>
            <p:cNvPr id="18" name="Group 17">
              <a:extLst>
                <a:ext uri="{FF2B5EF4-FFF2-40B4-BE49-F238E27FC236}">
                  <a16:creationId xmlns:a16="http://schemas.microsoft.com/office/drawing/2014/main" id="{C8D0B9CB-CCC7-5D4A-BB9C-05B679D71F9F}"/>
                </a:ext>
              </a:extLst>
            </p:cNvPr>
            <p:cNvGrpSpPr/>
            <p:nvPr/>
          </p:nvGrpSpPr>
          <p:grpSpPr>
            <a:xfrm>
              <a:off x="5149253" y="364131"/>
              <a:ext cx="3494656" cy="2646433"/>
              <a:chOff x="1280193" y="1676345"/>
              <a:chExt cx="3963028" cy="3001118"/>
            </a:xfrm>
          </p:grpSpPr>
          <p:pic>
            <p:nvPicPr>
              <p:cNvPr id="25" name="Picture 24" descr="2013-04-09_15-55-23.png">
                <a:extLst>
                  <a:ext uri="{FF2B5EF4-FFF2-40B4-BE49-F238E27FC236}">
                    <a16:creationId xmlns:a16="http://schemas.microsoft.com/office/drawing/2014/main" id="{E4F425B7-B97A-D941-8C71-820A02E9A95A}"/>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0193" y="2484406"/>
                <a:ext cx="2333990" cy="2193057"/>
              </a:xfrm>
              <a:prstGeom prst="rect">
                <a:avLst/>
              </a:prstGeom>
              <a:noFill/>
              <a:ln w="6350" cmpd="sng">
                <a:noFill/>
                <a:prstDash val="solid"/>
              </a:ln>
            </p:spPr>
          </p:pic>
          <p:pic>
            <p:nvPicPr>
              <p:cNvPr id="26" name="Picture 25" descr="2013-12-09_22-11-44.png">
                <a:extLst>
                  <a:ext uri="{FF2B5EF4-FFF2-40B4-BE49-F238E27FC236}">
                    <a16:creationId xmlns:a16="http://schemas.microsoft.com/office/drawing/2014/main" id="{32314DAF-1915-574F-85F7-7A4785CEFB9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039819" y="1681686"/>
                <a:ext cx="2203402" cy="1525204"/>
              </a:xfrm>
              <a:prstGeom prst="rect">
                <a:avLst/>
              </a:prstGeom>
              <a:ln w="6350" cmpd="sng">
                <a:solidFill>
                  <a:schemeClr val="tx1">
                    <a:lumMod val="75000"/>
                    <a:lumOff val="25000"/>
                  </a:schemeClr>
                </a:solidFill>
                <a:prstDash val="solid"/>
              </a:ln>
            </p:spPr>
          </p:pic>
          <p:sp>
            <p:nvSpPr>
              <p:cNvPr id="27" name="Rectangle 26">
                <a:extLst>
                  <a:ext uri="{FF2B5EF4-FFF2-40B4-BE49-F238E27FC236}">
                    <a16:creationId xmlns:a16="http://schemas.microsoft.com/office/drawing/2014/main" id="{04885BF6-AAFB-0443-8A25-79D4FBEA2C29}"/>
                  </a:ext>
                </a:extLst>
              </p:cNvPr>
              <p:cNvSpPr/>
              <p:nvPr/>
            </p:nvSpPr>
            <p:spPr>
              <a:xfrm>
                <a:off x="2501971" y="3216751"/>
                <a:ext cx="519664" cy="423762"/>
              </a:xfrm>
              <a:prstGeom prst="rect">
                <a:avLst/>
              </a:prstGeom>
              <a:noFill/>
              <a:ln w="6350" cmpd="sng">
                <a:solidFill>
                  <a:schemeClr val="tx1">
                    <a:lumMod val="75000"/>
                    <a:lumOff val="2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cxnSp>
            <p:nvCxnSpPr>
              <p:cNvPr id="28" name="Straight Connector 27">
                <a:extLst>
                  <a:ext uri="{FF2B5EF4-FFF2-40B4-BE49-F238E27FC236}">
                    <a16:creationId xmlns:a16="http://schemas.microsoft.com/office/drawing/2014/main" id="{EE12E8A6-723E-4640-BA6C-D63AB51F8FC6}"/>
                  </a:ext>
                </a:extLst>
              </p:cNvPr>
              <p:cNvCxnSpPr/>
              <p:nvPr/>
            </p:nvCxnSpPr>
            <p:spPr>
              <a:xfrm flipV="1">
                <a:off x="2503195" y="1676345"/>
                <a:ext cx="536624" cy="1566351"/>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32E9196-69F4-5B4C-88D2-D546E6553AF6}"/>
                  </a:ext>
                </a:extLst>
              </p:cNvPr>
              <p:cNvCxnSpPr/>
              <p:nvPr/>
            </p:nvCxnSpPr>
            <p:spPr>
              <a:xfrm flipV="1">
                <a:off x="3020508" y="3206890"/>
                <a:ext cx="2222713" cy="433622"/>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30" name="Right Triangle 29">
                <a:extLst>
                  <a:ext uri="{FF2B5EF4-FFF2-40B4-BE49-F238E27FC236}">
                    <a16:creationId xmlns:a16="http://schemas.microsoft.com/office/drawing/2014/main" id="{3F90A672-D540-A74D-A455-4F8EA5B7667B}"/>
                  </a:ext>
                </a:extLst>
              </p:cNvPr>
              <p:cNvSpPr/>
              <p:nvPr/>
            </p:nvSpPr>
            <p:spPr>
              <a:xfrm flipH="1">
                <a:off x="2539836" y="1681686"/>
                <a:ext cx="493213" cy="1521362"/>
              </a:xfrm>
              <a:prstGeom prst="rtTriangle">
                <a:avLst/>
              </a:pr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sp>
            <p:nvSpPr>
              <p:cNvPr id="31" name="Right Triangle 30">
                <a:extLst>
                  <a:ext uri="{FF2B5EF4-FFF2-40B4-BE49-F238E27FC236}">
                    <a16:creationId xmlns:a16="http://schemas.microsoft.com/office/drawing/2014/main" id="{28A291B0-D359-0C46-8EB2-3F2CF8B42661}"/>
                  </a:ext>
                </a:extLst>
              </p:cNvPr>
              <p:cNvSpPr/>
              <p:nvPr/>
            </p:nvSpPr>
            <p:spPr>
              <a:xfrm rot="5400000">
                <a:off x="3911249" y="2338372"/>
                <a:ext cx="413576" cy="2190704"/>
              </a:xfrm>
              <a:prstGeom prst="rtTriangle">
                <a:avLst/>
              </a:pr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grpSp>
        <p:pic>
          <p:nvPicPr>
            <p:cNvPr id="19" name="Picture 18" descr="2013-12-09_22-39-51.png">
              <a:extLst>
                <a:ext uri="{FF2B5EF4-FFF2-40B4-BE49-F238E27FC236}">
                  <a16:creationId xmlns:a16="http://schemas.microsoft.com/office/drawing/2014/main" id="{AB607D97-E4FE-9E44-9FD5-EEE31C136A4B}"/>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1661" y="192959"/>
              <a:ext cx="1559374" cy="1217406"/>
            </a:xfrm>
            <a:prstGeom prst="rect">
              <a:avLst/>
            </a:prstGeom>
            <a:ln w="6350" cmpd="sng">
              <a:solidFill>
                <a:schemeClr val="tx1">
                  <a:lumMod val="75000"/>
                  <a:lumOff val="25000"/>
                </a:schemeClr>
              </a:solidFill>
              <a:prstDash val="solid"/>
            </a:ln>
          </p:spPr>
        </p:pic>
        <p:cxnSp>
          <p:nvCxnSpPr>
            <p:cNvPr id="20" name="Straight Connector 19">
              <a:extLst>
                <a:ext uri="{FF2B5EF4-FFF2-40B4-BE49-F238E27FC236}">
                  <a16:creationId xmlns:a16="http://schemas.microsoft.com/office/drawing/2014/main" id="{1FFA241B-9EB1-214B-BDC9-6EA05AE997B5}"/>
                </a:ext>
              </a:extLst>
            </p:cNvPr>
            <p:cNvCxnSpPr/>
            <p:nvPr/>
          </p:nvCxnSpPr>
          <p:spPr>
            <a:xfrm flipH="1" flipV="1">
              <a:off x="4440750" y="1410366"/>
              <a:ext cx="914400" cy="300037"/>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DA79308-DA24-1C45-892A-744BF430C13A}"/>
                </a:ext>
              </a:extLst>
            </p:cNvPr>
            <p:cNvCxnSpPr/>
            <p:nvPr/>
          </p:nvCxnSpPr>
          <p:spPr>
            <a:xfrm flipV="1">
              <a:off x="5790837" y="1404256"/>
              <a:ext cx="210198" cy="306324"/>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723AEEF1-8E1F-AF49-B3E8-712D5886B5FD}"/>
                </a:ext>
              </a:extLst>
            </p:cNvPr>
            <p:cNvSpPr/>
            <p:nvPr/>
          </p:nvSpPr>
          <p:spPr>
            <a:xfrm>
              <a:off x="5345432" y="1710580"/>
              <a:ext cx="445405" cy="320761"/>
            </a:xfrm>
            <a:prstGeom prst="rect">
              <a:avLst/>
            </a:prstGeom>
            <a:noFill/>
            <a:ln w="6350" cmpd="sng">
              <a:solidFill>
                <a:schemeClr val="tx1">
                  <a:lumMod val="75000"/>
                  <a:lumOff val="2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sp>
          <p:nvSpPr>
            <p:cNvPr id="23" name="Freeform 22">
              <a:extLst>
                <a:ext uri="{FF2B5EF4-FFF2-40B4-BE49-F238E27FC236}">
                  <a16:creationId xmlns:a16="http://schemas.microsoft.com/office/drawing/2014/main" id="{CDF04F2E-73A0-A645-AE51-C0D967E53839}"/>
                </a:ext>
              </a:extLst>
            </p:cNvPr>
            <p:cNvSpPr/>
            <p:nvPr/>
          </p:nvSpPr>
          <p:spPr>
            <a:xfrm>
              <a:off x="4460964" y="1405603"/>
              <a:ext cx="1532361" cy="304800"/>
            </a:xfrm>
            <a:custGeom>
              <a:avLst/>
              <a:gdLst>
                <a:gd name="connsiteX0" fmla="*/ 0 w 1552575"/>
                <a:gd name="connsiteY0" fmla="*/ 0 h 304800"/>
                <a:gd name="connsiteX1" fmla="*/ 900112 w 1552575"/>
                <a:gd name="connsiteY1" fmla="*/ 295275 h 304800"/>
                <a:gd name="connsiteX2" fmla="*/ 1338262 w 1552575"/>
                <a:gd name="connsiteY2" fmla="*/ 304800 h 304800"/>
                <a:gd name="connsiteX3" fmla="*/ 1552575 w 1552575"/>
                <a:gd name="connsiteY3" fmla="*/ 4762 h 304800"/>
                <a:gd name="connsiteX4" fmla="*/ 0 w 155257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5" h="304800">
                  <a:moveTo>
                    <a:pt x="0" y="0"/>
                  </a:moveTo>
                  <a:lnTo>
                    <a:pt x="900112" y="295275"/>
                  </a:lnTo>
                  <a:lnTo>
                    <a:pt x="1338262" y="304800"/>
                  </a:lnTo>
                  <a:lnTo>
                    <a:pt x="1552575" y="4762"/>
                  </a:lnTo>
                  <a:lnTo>
                    <a:pt x="0" y="0"/>
                  </a:lnTo>
                  <a:close/>
                </a:path>
              </a:pathLst>
            </a:cu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pic>
          <p:nvPicPr>
            <p:cNvPr id="24" name="Picture 23" descr="2013-04-09_16-07-12.png">
              <a:extLst>
                <a:ext uri="{FF2B5EF4-FFF2-40B4-BE49-F238E27FC236}">
                  <a16:creationId xmlns:a16="http://schemas.microsoft.com/office/drawing/2014/main" id="{5CF40312-FD1C-3140-B88F-FCE434FB85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04796" y="2979923"/>
              <a:ext cx="3913380" cy="898153"/>
            </a:xfrm>
            <a:prstGeom prst="rect">
              <a:avLst/>
            </a:prstGeom>
          </p:spPr>
        </p:pic>
      </p:grpSp>
      <p:sp>
        <p:nvSpPr>
          <p:cNvPr id="32" name="TextBox 31">
            <a:extLst>
              <a:ext uri="{FF2B5EF4-FFF2-40B4-BE49-F238E27FC236}">
                <a16:creationId xmlns:a16="http://schemas.microsoft.com/office/drawing/2014/main" id="{4EB62262-FDFB-4E4C-900B-62CB3B396B7C}"/>
              </a:ext>
            </a:extLst>
          </p:cNvPr>
          <p:cNvSpPr txBox="1"/>
          <p:nvPr/>
        </p:nvSpPr>
        <p:spPr>
          <a:xfrm>
            <a:off x="4891294" y="885108"/>
            <a:ext cx="1616148" cy="215444"/>
          </a:xfrm>
          <a:prstGeom prst="rect">
            <a:avLst/>
          </a:prstGeom>
          <a:noFill/>
        </p:spPr>
        <p:txBody>
          <a:bodyPr wrap="none" rtlCol="0">
            <a:spAutoFit/>
          </a:bodyPr>
          <a:lstStyle/>
          <a:p>
            <a:r>
              <a:rPr lang="en-US" altLang="zh-CN" sz="800" b="1" dirty="0"/>
              <a:t>Neurological</a:t>
            </a:r>
            <a:r>
              <a:rPr lang="zh-CN" altLang="en-US" sz="800" b="1" dirty="0"/>
              <a:t> </a:t>
            </a:r>
            <a:r>
              <a:rPr lang="en-US" altLang="zh-CN" sz="800" b="1" dirty="0"/>
              <a:t>Pain</a:t>
            </a:r>
            <a:r>
              <a:rPr lang="zh-CN" altLang="en-US" sz="800" b="1" dirty="0"/>
              <a:t> </a:t>
            </a:r>
            <a:r>
              <a:rPr lang="en-US" altLang="zh-CN" sz="800" b="1" dirty="0"/>
              <a:t>Signature</a:t>
            </a:r>
            <a:r>
              <a:rPr lang="zh-CN" altLang="en-US" sz="800" b="1" dirty="0"/>
              <a:t> </a:t>
            </a:r>
            <a:r>
              <a:rPr lang="en-US" altLang="zh-CN" sz="800" b="1" dirty="0"/>
              <a:t>(NPS)</a:t>
            </a:r>
            <a:endParaRPr lang="en-US" sz="800" b="1" dirty="0"/>
          </a:p>
        </p:txBody>
      </p:sp>
      <p:cxnSp>
        <p:nvCxnSpPr>
          <p:cNvPr id="33" name="Straight Connector 32">
            <a:extLst>
              <a:ext uri="{FF2B5EF4-FFF2-40B4-BE49-F238E27FC236}">
                <a16:creationId xmlns:a16="http://schemas.microsoft.com/office/drawing/2014/main" id="{EE54640E-49AE-8840-99CF-720E4D11FBFE}"/>
              </a:ext>
            </a:extLst>
          </p:cNvPr>
          <p:cNvCxnSpPr>
            <a:cxnSpLocks/>
          </p:cNvCxnSpPr>
          <p:nvPr/>
        </p:nvCxnSpPr>
        <p:spPr>
          <a:xfrm flipV="1">
            <a:off x="4942386" y="1097102"/>
            <a:ext cx="154234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A27B2DB-F166-774D-B29D-D2E3B8BEC964}"/>
              </a:ext>
            </a:extLst>
          </p:cNvPr>
          <p:cNvSpPr/>
          <p:nvPr/>
        </p:nvSpPr>
        <p:spPr>
          <a:xfrm>
            <a:off x="364971" y="998283"/>
            <a:ext cx="4496576" cy="1200329"/>
          </a:xfrm>
          <a:prstGeom prst="rect">
            <a:avLst/>
          </a:prstGeom>
        </p:spPr>
        <p:txBody>
          <a:bodyPr wrap="square">
            <a:spAutoFit/>
          </a:bodyPr>
          <a:lstStyle/>
          <a:p>
            <a:r>
              <a:rPr lang="en-US" sz="800" dirty="0">
                <a:latin typeface="Times New Roman" panose="02020603050405020304" pitchFamily="18" charset="0"/>
                <a:ea typeface="DengXian" panose="02010600030101010101" pitchFamily="2" charset="-122"/>
                <a:cs typeface="Times New Roman" panose="02020603050405020304" pitchFamily="18" charset="0"/>
              </a:rPr>
              <a:t>There is an increasing movement towards establishing neurophysiological markers of mental processes. A priori markers can provide quantitative predictions that can be tested across laboratories, serve as targets for interventions, and increase reproducibility by decreasing analytic flexibility. As markers become more widely shared across labs and translated into practical applications, robust validation of their psychometric properties and performance benchmarks across contexts will become increasingly important. </a:t>
            </a:r>
          </a:p>
          <a:p>
            <a:r>
              <a:rPr lang="en-US" sz="800" dirty="0">
                <a:latin typeface="Times New Roman" panose="02020603050405020304" pitchFamily="18" charset="0"/>
                <a:ea typeface="DengXian" panose="02010600030101010101" pitchFamily="2" charset="-122"/>
                <a:cs typeface="Times New Roman" panose="02020603050405020304" pitchFamily="18" charset="0"/>
              </a:rPr>
              <a:t>One such marker is the Neurologic Pain Signature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800" dirty="0">
                <a:latin typeface="Times New Roman" panose="02020603050405020304" pitchFamily="18" charset="0"/>
                <a:ea typeface="DengXian" panose="02010600030101010101" pitchFamily="2" charset="-122"/>
                <a:cs typeface="Times New Roman" panose="02020603050405020304" pitchFamily="18" charset="0"/>
              </a:rPr>
              <a:t>, a multivariate brain measure trained to track pain induced by nociceptive input. Here, we test the effect size and reliability of the NPS in a large dataset of pain studies.   </a:t>
            </a:r>
            <a:endParaRPr lang="en-US" sz="8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74" name="TextBox 73">
            <a:extLst>
              <a:ext uri="{FF2B5EF4-FFF2-40B4-BE49-F238E27FC236}">
                <a16:creationId xmlns:a16="http://schemas.microsoft.com/office/drawing/2014/main" id="{48E239CE-C08F-4E46-BEF4-782E05DBF91B}"/>
              </a:ext>
            </a:extLst>
          </p:cNvPr>
          <p:cNvSpPr txBox="1"/>
          <p:nvPr/>
        </p:nvSpPr>
        <p:spPr>
          <a:xfrm>
            <a:off x="329815" y="2323098"/>
            <a:ext cx="5668310" cy="246221"/>
          </a:xfrm>
          <a:prstGeom prst="rect">
            <a:avLst/>
          </a:prstGeom>
          <a:noFill/>
        </p:spPr>
        <p:txBody>
          <a:bodyPr wrap="square" rtlCol="0">
            <a:spAutoFit/>
          </a:bodyPr>
          <a:lstStyle/>
          <a:p>
            <a:r>
              <a:rPr lang="en-US" altLang="zh-CN" sz="1000" b="1" dirty="0"/>
              <a:t>Method</a:t>
            </a:r>
            <a:endParaRPr lang="en-US" sz="1000" dirty="0"/>
          </a:p>
        </p:txBody>
      </p:sp>
      <p:sp>
        <p:nvSpPr>
          <p:cNvPr id="76" name="TextBox 75">
            <a:extLst>
              <a:ext uri="{FF2B5EF4-FFF2-40B4-BE49-F238E27FC236}">
                <a16:creationId xmlns:a16="http://schemas.microsoft.com/office/drawing/2014/main" id="{B32DEF2F-C2D7-F448-A9D2-5C83F3201AA1}"/>
              </a:ext>
            </a:extLst>
          </p:cNvPr>
          <p:cNvSpPr txBox="1"/>
          <p:nvPr/>
        </p:nvSpPr>
        <p:spPr>
          <a:xfrm>
            <a:off x="5148267" y="2494293"/>
            <a:ext cx="1058303" cy="215444"/>
          </a:xfrm>
          <a:prstGeom prst="rect">
            <a:avLst/>
          </a:prstGeom>
          <a:noFill/>
        </p:spPr>
        <p:txBody>
          <a:bodyPr wrap="none" rtlCol="0">
            <a:spAutoFit/>
          </a:bodyPr>
          <a:lstStyle/>
          <a:p>
            <a:r>
              <a:rPr lang="en-US" altLang="zh-CN" sz="800" b="1" dirty="0"/>
              <a:t>Single-trial</a:t>
            </a:r>
            <a:r>
              <a:rPr lang="zh-CN" altLang="en-US" sz="800" b="1" dirty="0"/>
              <a:t> </a:t>
            </a:r>
            <a:r>
              <a:rPr lang="en-US" altLang="zh-CN" sz="800" b="1" dirty="0"/>
              <a:t>database</a:t>
            </a:r>
            <a:endParaRPr lang="en-US" sz="800" b="1" dirty="0"/>
          </a:p>
        </p:txBody>
      </p:sp>
      <p:cxnSp>
        <p:nvCxnSpPr>
          <p:cNvPr id="77" name="Straight Connector 76">
            <a:extLst>
              <a:ext uri="{FF2B5EF4-FFF2-40B4-BE49-F238E27FC236}">
                <a16:creationId xmlns:a16="http://schemas.microsoft.com/office/drawing/2014/main" id="{8F89D751-7ECC-DD4D-A2C8-B08F94CE9FE8}"/>
              </a:ext>
            </a:extLst>
          </p:cNvPr>
          <p:cNvCxnSpPr>
            <a:cxnSpLocks/>
          </p:cNvCxnSpPr>
          <p:nvPr/>
        </p:nvCxnSpPr>
        <p:spPr>
          <a:xfrm flipV="1">
            <a:off x="4954940" y="2705000"/>
            <a:ext cx="154234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descr="A picture containing device&#10;&#10;Description automatically generated">
            <a:extLst>
              <a:ext uri="{FF2B5EF4-FFF2-40B4-BE49-F238E27FC236}">
                <a16:creationId xmlns:a16="http://schemas.microsoft.com/office/drawing/2014/main" id="{4BB36195-1373-CF40-BC1A-E9C41A98D65B}"/>
              </a:ext>
            </a:extLst>
          </p:cNvPr>
          <p:cNvPicPr>
            <a:picLocks noChangeAspect="1"/>
          </p:cNvPicPr>
          <p:nvPr/>
        </p:nvPicPr>
        <p:blipFill>
          <a:blip r:embed="rId9"/>
          <a:stretch>
            <a:fillRect/>
          </a:stretch>
        </p:blipFill>
        <p:spPr>
          <a:xfrm>
            <a:off x="5237911" y="2957288"/>
            <a:ext cx="893703" cy="819485"/>
          </a:xfrm>
          <a:prstGeom prst="rect">
            <a:avLst/>
          </a:prstGeom>
        </p:spPr>
      </p:pic>
      <p:sp>
        <p:nvSpPr>
          <p:cNvPr id="80" name="TextBox 79">
            <a:extLst>
              <a:ext uri="{FF2B5EF4-FFF2-40B4-BE49-F238E27FC236}">
                <a16:creationId xmlns:a16="http://schemas.microsoft.com/office/drawing/2014/main" id="{F8B268A1-E1B8-9348-A363-630E02018744}"/>
              </a:ext>
            </a:extLst>
          </p:cNvPr>
          <p:cNvSpPr txBox="1"/>
          <p:nvPr/>
        </p:nvSpPr>
        <p:spPr>
          <a:xfrm>
            <a:off x="5150771" y="3782430"/>
            <a:ext cx="1221808" cy="461665"/>
          </a:xfrm>
          <a:prstGeom prst="rect">
            <a:avLst/>
          </a:prstGeom>
          <a:noFill/>
        </p:spPr>
        <p:txBody>
          <a:bodyPr wrap="none" rtlCol="0">
            <a:spAutoFit/>
          </a:bodyPr>
          <a:lstStyle/>
          <a:p>
            <a:pPr algn="ctr"/>
            <a:r>
              <a:rPr lang="en-US" altLang="zh-CN" sz="800" dirty="0"/>
              <a:t>9</a:t>
            </a:r>
            <a:r>
              <a:rPr lang="zh-CN" altLang="en-US" sz="800" dirty="0"/>
              <a:t> </a:t>
            </a:r>
            <a:r>
              <a:rPr lang="en-US" altLang="zh-CN" sz="800" dirty="0"/>
              <a:t>studies</a:t>
            </a:r>
            <a:r>
              <a:rPr lang="zh-CN" altLang="en-US" sz="800" dirty="0"/>
              <a:t> </a:t>
            </a:r>
            <a:endParaRPr lang="en-US" altLang="zh-CN" sz="800" dirty="0"/>
          </a:p>
          <a:p>
            <a:pPr algn="ctr"/>
            <a:r>
              <a:rPr lang="en-US" altLang="zh-CN" sz="800" dirty="0"/>
              <a:t>305</a:t>
            </a:r>
            <a:r>
              <a:rPr lang="zh-CN" altLang="en-US" sz="800" dirty="0"/>
              <a:t> </a:t>
            </a:r>
            <a:r>
              <a:rPr lang="en-US" altLang="zh-CN" sz="800" dirty="0"/>
              <a:t>subjects</a:t>
            </a:r>
          </a:p>
          <a:p>
            <a:pPr algn="ctr"/>
            <a:r>
              <a:rPr lang="en-US" altLang="zh-CN" sz="800" dirty="0"/>
              <a:t>16294</a:t>
            </a:r>
            <a:r>
              <a:rPr lang="zh-CN" altLang="en-US" sz="800" dirty="0"/>
              <a:t> </a:t>
            </a:r>
            <a:r>
              <a:rPr lang="en-US" altLang="zh-CN" sz="800" dirty="0"/>
              <a:t>single-trial</a:t>
            </a:r>
            <a:r>
              <a:rPr lang="zh-CN" altLang="en-US" sz="800" dirty="0"/>
              <a:t> </a:t>
            </a:r>
            <a:r>
              <a:rPr lang="en-US" altLang="zh-CN" sz="800" dirty="0"/>
              <a:t>images</a:t>
            </a:r>
          </a:p>
        </p:txBody>
      </p:sp>
      <p:sp>
        <p:nvSpPr>
          <p:cNvPr id="81" name="TextBox 80">
            <a:extLst>
              <a:ext uri="{FF2B5EF4-FFF2-40B4-BE49-F238E27FC236}">
                <a16:creationId xmlns:a16="http://schemas.microsoft.com/office/drawing/2014/main" id="{7DE432DE-14AB-084D-A981-FE0FA46E62D8}"/>
              </a:ext>
            </a:extLst>
          </p:cNvPr>
          <p:cNvSpPr txBox="1"/>
          <p:nvPr/>
        </p:nvSpPr>
        <p:spPr>
          <a:xfrm>
            <a:off x="5351832" y="2880166"/>
            <a:ext cx="518856" cy="169277"/>
          </a:xfrm>
          <a:prstGeom prst="rect">
            <a:avLst/>
          </a:prstGeom>
          <a:noFill/>
        </p:spPr>
        <p:txBody>
          <a:bodyPr wrap="square" rtlCol="0">
            <a:spAutoFit/>
          </a:bodyPr>
          <a:lstStyle/>
          <a:p>
            <a:r>
              <a:rPr lang="en-US" altLang="zh-CN" sz="500" dirty="0"/>
              <a:t>bmrk3pain</a:t>
            </a:r>
            <a:r>
              <a:rPr lang="en-US" altLang="zh-CN" sz="500" baseline="30000" dirty="0"/>
              <a:t>[2]</a:t>
            </a:r>
            <a:endParaRPr lang="en-US" sz="500" baseline="30000" dirty="0"/>
          </a:p>
        </p:txBody>
      </p:sp>
      <p:sp>
        <p:nvSpPr>
          <p:cNvPr id="82" name="TextBox 81">
            <a:extLst>
              <a:ext uri="{FF2B5EF4-FFF2-40B4-BE49-F238E27FC236}">
                <a16:creationId xmlns:a16="http://schemas.microsoft.com/office/drawing/2014/main" id="{BF83F169-A23F-BB44-A8DC-2939F41A2583}"/>
              </a:ext>
            </a:extLst>
          </p:cNvPr>
          <p:cNvSpPr txBox="1"/>
          <p:nvPr/>
        </p:nvSpPr>
        <p:spPr>
          <a:xfrm>
            <a:off x="5779745" y="2914570"/>
            <a:ext cx="428854" cy="169277"/>
          </a:xfrm>
          <a:prstGeom prst="rect">
            <a:avLst/>
          </a:prstGeom>
          <a:noFill/>
        </p:spPr>
        <p:txBody>
          <a:bodyPr wrap="square" rtlCol="0">
            <a:spAutoFit/>
          </a:bodyPr>
          <a:lstStyle/>
          <a:p>
            <a:r>
              <a:rPr lang="en-US" altLang="zh-CN" sz="500" dirty="0" err="1"/>
              <a:t>scebl</a:t>
            </a:r>
            <a:r>
              <a:rPr lang="en-US" altLang="zh-CN" sz="500" baseline="30000" dirty="0"/>
              <a:t>[3]</a:t>
            </a:r>
            <a:endParaRPr lang="en-US" sz="500" baseline="30000" dirty="0"/>
          </a:p>
        </p:txBody>
      </p:sp>
      <p:sp>
        <p:nvSpPr>
          <p:cNvPr id="83" name="TextBox 82">
            <a:extLst>
              <a:ext uri="{FF2B5EF4-FFF2-40B4-BE49-F238E27FC236}">
                <a16:creationId xmlns:a16="http://schemas.microsoft.com/office/drawing/2014/main" id="{F055E286-E80D-4640-99DF-A94394874114}"/>
              </a:ext>
            </a:extLst>
          </p:cNvPr>
          <p:cNvSpPr txBox="1"/>
          <p:nvPr/>
        </p:nvSpPr>
        <p:spPr>
          <a:xfrm>
            <a:off x="5970151" y="3103600"/>
            <a:ext cx="428854" cy="169277"/>
          </a:xfrm>
          <a:prstGeom prst="rect">
            <a:avLst/>
          </a:prstGeom>
          <a:noFill/>
        </p:spPr>
        <p:txBody>
          <a:bodyPr wrap="square" rtlCol="0">
            <a:spAutoFit/>
          </a:bodyPr>
          <a:lstStyle/>
          <a:p>
            <a:r>
              <a:rPr lang="en-US" altLang="zh-CN" sz="500" dirty="0" err="1"/>
              <a:t>nsf</a:t>
            </a:r>
            <a:r>
              <a:rPr lang="en-US" altLang="zh-CN" sz="500" baseline="30000" dirty="0"/>
              <a:t>[4]</a:t>
            </a:r>
            <a:endParaRPr lang="en-US" sz="500" baseline="30000" dirty="0"/>
          </a:p>
        </p:txBody>
      </p:sp>
      <p:sp>
        <p:nvSpPr>
          <p:cNvPr id="84" name="TextBox 83">
            <a:extLst>
              <a:ext uri="{FF2B5EF4-FFF2-40B4-BE49-F238E27FC236}">
                <a16:creationId xmlns:a16="http://schemas.microsoft.com/office/drawing/2014/main" id="{8936F253-0CE5-8842-A19D-645FEE82E654}"/>
              </a:ext>
            </a:extLst>
          </p:cNvPr>
          <p:cNvSpPr txBox="1"/>
          <p:nvPr/>
        </p:nvSpPr>
        <p:spPr>
          <a:xfrm>
            <a:off x="5986452" y="3336038"/>
            <a:ext cx="428854" cy="169277"/>
          </a:xfrm>
          <a:prstGeom prst="rect">
            <a:avLst/>
          </a:prstGeom>
          <a:noFill/>
        </p:spPr>
        <p:txBody>
          <a:bodyPr wrap="square" rtlCol="0">
            <a:spAutoFit/>
          </a:bodyPr>
          <a:lstStyle/>
          <a:p>
            <a:r>
              <a:rPr lang="en-US" altLang="zh-CN" sz="500" dirty="0" err="1"/>
              <a:t>ilcp</a:t>
            </a:r>
            <a:r>
              <a:rPr lang="en-US" altLang="zh-CN" sz="500" baseline="30000" dirty="0"/>
              <a:t>[5]</a:t>
            </a:r>
            <a:endParaRPr lang="en-US" sz="500" baseline="30000" dirty="0"/>
          </a:p>
        </p:txBody>
      </p:sp>
      <p:sp>
        <p:nvSpPr>
          <p:cNvPr id="85" name="TextBox 84">
            <a:extLst>
              <a:ext uri="{FF2B5EF4-FFF2-40B4-BE49-F238E27FC236}">
                <a16:creationId xmlns:a16="http://schemas.microsoft.com/office/drawing/2014/main" id="{E9D1FA9D-D53E-F44F-8392-B519D7A99487}"/>
              </a:ext>
            </a:extLst>
          </p:cNvPr>
          <p:cNvSpPr txBox="1"/>
          <p:nvPr/>
        </p:nvSpPr>
        <p:spPr>
          <a:xfrm>
            <a:off x="5863149" y="3539996"/>
            <a:ext cx="428854" cy="169277"/>
          </a:xfrm>
          <a:prstGeom prst="rect">
            <a:avLst/>
          </a:prstGeom>
          <a:noFill/>
        </p:spPr>
        <p:txBody>
          <a:bodyPr wrap="square" rtlCol="0">
            <a:spAutoFit/>
          </a:bodyPr>
          <a:lstStyle/>
          <a:p>
            <a:r>
              <a:rPr lang="en-US" altLang="zh-CN" sz="500" dirty="0"/>
              <a:t>ie2</a:t>
            </a:r>
            <a:r>
              <a:rPr lang="en-US" altLang="zh-CN" sz="500" baseline="30000" dirty="0"/>
              <a:t>[6]</a:t>
            </a:r>
            <a:endParaRPr lang="en-US" sz="500" baseline="30000" dirty="0"/>
          </a:p>
        </p:txBody>
      </p:sp>
      <p:sp>
        <p:nvSpPr>
          <p:cNvPr id="86" name="TextBox 85">
            <a:extLst>
              <a:ext uri="{FF2B5EF4-FFF2-40B4-BE49-F238E27FC236}">
                <a16:creationId xmlns:a16="http://schemas.microsoft.com/office/drawing/2014/main" id="{B1247D99-8869-954A-ADC2-56E07454D622}"/>
              </a:ext>
            </a:extLst>
          </p:cNvPr>
          <p:cNvSpPr txBox="1"/>
          <p:nvPr/>
        </p:nvSpPr>
        <p:spPr>
          <a:xfrm>
            <a:off x="5635071" y="3666569"/>
            <a:ext cx="428854" cy="169277"/>
          </a:xfrm>
          <a:prstGeom prst="rect">
            <a:avLst/>
          </a:prstGeom>
          <a:noFill/>
        </p:spPr>
        <p:txBody>
          <a:bodyPr wrap="square" rtlCol="0">
            <a:spAutoFit/>
          </a:bodyPr>
          <a:lstStyle/>
          <a:p>
            <a:r>
              <a:rPr lang="en-US" altLang="zh-CN" sz="500" dirty="0" err="1"/>
              <a:t>ie</a:t>
            </a:r>
            <a:r>
              <a:rPr lang="en-US" altLang="zh-CN" sz="500" baseline="30000" dirty="0"/>
              <a:t>[7]</a:t>
            </a:r>
            <a:endParaRPr lang="en-US" sz="500" baseline="30000" dirty="0"/>
          </a:p>
        </p:txBody>
      </p:sp>
      <p:sp>
        <p:nvSpPr>
          <p:cNvPr id="87" name="TextBox 86">
            <a:extLst>
              <a:ext uri="{FF2B5EF4-FFF2-40B4-BE49-F238E27FC236}">
                <a16:creationId xmlns:a16="http://schemas.microsoft.com/office/drawing/2014/main" id="{8F92AF40-9A56-4045-8D6C-3D4A97EB7B7C}"/>
              </a:ext>
            </a:extLst>
          </p:cNvPr>
          <p:cNvSpPr txBox="1"/>
          <p:nvPr/>
        </p:nvSpPr>
        <p:spPr>
          <a:xfrm>
            <a:off x="5397137" y="3644771"/>
            <a:ext cx="318799" cy="169277"/>
          </a:xfrm>
          <a:prstGeom prst="rect">
            <a:avLst/>
          </a:prstGeom>
          <a:noFill/>
        </p:spPr>
        <p:txBody>
          <a:bodyPr wrap="square" rtlCol="0">
            <a:spAutoFit/>
          </a:bodyPr>
          <a:lstStyle/>
          <a:p>
            <a:r>
              <a:rPr lang="en-US" altLang="zh-CN" sz="500" dirty="0"/>
              <a:t>exp</a:t>
            </a:r>
            <a:r>
              <a:rPr lang="en-US" altLang="zh-CN" sz="500" baseline="30000" dirty="0"/>
              <a:t>[8]</a:t>
            </a:r>
            <a:endParaRPr lang="en-US" sz="500" baseline="30000" dirty="0"/>
          </a:p>
        </p:txBody>
      </p:sp>
      <p:sp>
        <p:nvSpPr>
          <p:cNvPr id="88" name="TextBox 87">
            <a:extLst>
              <a:ext uri="{FF2B5EF4-FFF2-40B4-BE49-F238E27FC236}">
                <a16:creationId xmlns:a16="http://schemas.microsoft.com/office/drawing/2014/main" id="{54FBA9E3-9CB4-1149-A81D-5262C92216E1}"/>
              </a:ext>
            </a:extLst>
          </p:cNvPr>
          <p:cNvSpPr txBox="1"/>
          <p:nvPr/>
        </p:nvSpPr>
        <p:spPr>
          <a:xfrm>
            <a:off x="4928094" y="3393093"/>
            <a:ext cx="508119" cy="169277"/>
          </a:xfrm>
          <a:prstGeom prst="rect">
            <a:avLst/>
          </a:prstGeom>
          <a:noFill/>
        </p:spPr>
        <p:txBody>
          <a:bodyPr wrap="square" rtlCol="0">
            <a:spAutoFit/>
          </a:bodyPr>
          <a:lstStyle/>
          <a:p>
            <a:r>
              <a:rPr lang="en-US" altLang="zh-CN" sz="500" dirty="0"/>
              <a:t>bmrk5pain</a:t>
            </a:r>
            <a:r>
              <a:rPr lang="en-US" altLang="zh-CN" sz="500" baseline="30000" dirty="0"/>
              <a:t>[9]</a:t>
            </a:r>
            <a:endParaRPr lang="en-US" sz="500" baseline="30000" dirty="0"/>
          </a:p>
        </p:txBody>
      </p:sp>
      <p:sp>
        <p:nvSpPr>
          <p:cNvPr id="89" name="TextBox 88">
            <a:extLst>
              <a:ext uri="{FF2B5EF4-FFF2-40B4-BE49-F238E27FC236}">
                <a16:creationId xmlns:a16="http://schemas.microsoft.com/office/drawing/2014/main" id="{7560B0AE-512C-5448-B51F-42429D0677DF}"/>
              </a:ext>
            </a:extLst>
          </p:cNvPr>
          <p:cNvSpPr txBox="1"/>
          <p:nvPr/>
        </p:nvSpPr>
        <p:spPr>
          <a:xfrm>
            <a:off x="5062003" y="3078297"/>
            <a:ext cx="443113" cy="169277"/>
          </a:xfrm>
          <a:prstGeom prst="rect">
            <a:avLst/>
          </a:prstGeom>
          <a:noFill/>
        </p:spPr>
        <p:txBody>
          <a:bodyPr wrap="square" rtlCol="0">
            <a:spAutoFit/>
          </a:bodyPr>
          <a:lstStyle/>
          <a:p>
            <a:r>
              <a:rPr lang="en-US" altLang="zh-CN" sz="500" dirty="0"/>
              <a:t>bmrk4</a:t>
            </a:r>
            <a:r>
              <a:rPr lang="en-US" altLang="zh-CN" sz="500" baseline="30000" dirty="0"/>
              <a:t>[10]</a:t>
            </a:r>
            <a:endParaRPr lang="en-US" sz="500" baseline="30000" dirty="0"/>
          </a:p>
        </p:txBody>
      </p:sp>
      <p:sp>
        <p:nvSpPr>
          <p:cNvPr id="90" name="Rounded Rectangle 89">
            <a:extLst>
              <a:ext uri="{FF2B5EF4-FFF2-40B4-BE49-F238E27FC236}">
                <a16:creationId xmlns:a16="http://schemas.microsoft.com/office/drawing/2014/main" id="{E69AE72B-4A5A-0549-9344-4635CD05923F}"/>
              </a:ext>
            </a:extLst>
          </p:cNvPr>
          <p:cNvSpPr/>
          <p:nvPr/>
        </p:nvSpPr>
        <p:spPr>
          <a:xfrm>
            <a:off x="201195" y="2329945"/>
            <a:ext cx="6454364" cy="3449539"/>
          </a:xfrm>
          <a:prstGeom prst="roundRect">
            <a:avLst>
              <a:gd name="adj" fmla="val 53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4F5DDF7-330D-8846-B3A9-9B5C058B7DC8}"/>
              </a:ext>
            </a:extLst>
          </p:cNvPr>
          <p:cNvSpPr/>
          <p:nvPr/>
        </p:nvSpPr>
        <p:spPr>
          <a:xfrm>
            <a:off x="342610" y="2486541"/>
            <a:ext cx="4490501" cy="2062103"/>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Single-trial</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heat</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pain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database</a:t>
            </a:r>
            <a:endParaRPr lang="en-US" sz="800" b="1" dirty="0">
              <a:latin typeface="Times New Roman" panose="02020603050405020304" pitchFamily="18" charset="0"/>
              <a:ea typeface="DengXian" panose="02010600030101010101" pitchFamily="2" charset="-122"/>
              <a:cs typeface="Times New Roman" panose="02020603050405020304" pitchFamily="18" charset="0"/>
            </a:endParaRPr>
          </a:p>
          <a:p>
            <a:r>
              <a:rPr lang="en-US" sz="800" dirty="0">
                <a:latin typeface="Times New Roman" panose="02020603050405020304" pitchFamily="18" charset="0"/>
                <a:ea typeface="DengXian" panose="02010600030101010101" pitchFamily="2" charset="-122"/>
                <a:cs typeface="Times New Roman" panose="02020603050405020304" pitchFamily="18" charset="0"/>
              </a:rPr>
              <a:t>The data used for this study are based on a single trial database on healthy subjects during pain tasks including comprehensive behavioral and fMRI data. The data set included overall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16</a:t>
            </a:r>
            <a:r>
              <a:rPr lang="en-US" sz="8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294</a:t>
            </a:r>
            <a:r>
              <a:rPr lang="en-US" sz="800" dirty="0">
                <a:latin typeface="Times New Roman" panose="02020603050405020304" pitchFamily="18" charset="0"/>
                <a:ea typeface="DengXian" panose="02010600030101010101" pitchFamily="2" charset="-122"/>
                <a:cs typeface="Times New Roman" panose="02020603050405020304" pitchFamily="18" charset="0"/>
              </a:rPr>
              <a:t> single-trial images of fMRI activity associated with multiple levels of noxious heat and pain ratings, across over health 3</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05</a:t>
            </a:r>
            <a:r>
              <a:rPr lang="en-US" sz="800" dirty="0">
                <a:latin typeface="Times New Roman" panose="02020603050405020304" pitchFamily="18" charset="0"/>
                <a:ea typeface="DengXian" panose="02010600030101010101" pitchFamily="2" charset="-122"/>
                <a:cs typeface="Times New Roman" panose="02020603050405020304" pitchFamily="18" charset="0"/>
              </a:rPr>
              <a:t> participants from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9</a:t>
            </a:r>
            <a:r>
              <a:rPr lang="en-US" sz="800" dirty="0">
                <a:latin typeface="Times New Roman" panose="02020603050405020304" pitchFamily="18" charset="0"/>
                <a:ea typeface="DengXian" panose="02010600030101010101" pitchFamily="2" charset="-122"/>
                <a:cs typeface="Times New Roman" panose="02020603050405020304" pitchFamily="18" charset="0"/>
              </a:rPr>
              <a:t> studies. In each study, thermal stimulations were delivered to multiple skin sites with temperatures ranging from 41 °C to 50 °C and durations from 1.85 to 16 seconds. On each trial, after the offset of stimulation, participants rated the magnitude of pain they experienced. Quantification of single trial response magnitudes was done by constructing a GLM design matrix with separate regressors for each trial.</a:t>
            </a:r>
          </a:p>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Effect</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size</a:t>
            </a: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calculated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four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types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effect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size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to</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quantify</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performance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response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to</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heat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pain:</a:t>
            </a:r>
          </a:p>
          <a:p>
            <a:pPr marL="628650" lvl="1" indent="-171450">
              <a:buSzPct val="50000"/>
              <a:buFont typeface="Courier New" panose="02070309020205020404" pitchFamily="49" charset="0"/>
              <a:buChar char="o"/>
            </a:pPr>
            <a:r>
              <a:rPr lang="en-US" sz="800" dirty="0">
                <a:latin typeface="Times New Roman" panose="02020603050405020304" pitchFamily="18" charset="0"/>
                <a:cs typeface="Times New Roman" panose="02020603050405020304" pitchFamily="18" charset="0"/>
              </a:rPr>
              <a:t>NPS responses in the contrast of [Pain minus Baseline]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each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a:t>
            </a:r>
            <a:endParaRPr lang="en-US" sz="800" dirty="0">
              <a:latin typeface="Times New Roman" panose="02020603050405020304" pitchFamily="18" charset="0"/>
              <a:cs typeface="Times New Roman" panose="02020603050405020304" pitchFamily="18" charset="0"/>
            </a:endParaRPr>
          </a:p>
          <a:p>
            <a:pPr marL="628650" lvl="1" indent="-171450">
              <a:buSzPct val="50000"/>
              <a:buFont typeface="Courier New" panose="02070309020205020404" pitchFamily="49" charset="0"/>
              <a:buChar char="o"/>
            </a:pP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temperature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each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a:t>
            </a:r>
          </a:p>
          <a:p>
            <a:pPr marL="628650" lvl="1" indent="-171450">
              <a:buSzPct val="50000"/>
              <a:buFont typeface="Courier New" panose="02070309020205020404" pitchFamily="49" charset="0"/>
              <a:buChar char="o"/>
            </a:pP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each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a:t>
            </a:r>
          </a:p>
          <a:p>
            <a:pPr marL="628650" lvl="1" indent="-171450">
              <a:buSzPct val="50000"/>
              <a:buFont typeface="Courier New" panose="02070309020205020404" pitchFamily="49" charset="0"/>
              <a:buChar char="o"/>
            </a:pP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across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different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subjects</a:t>
            </a:r>
            <a:endParaRPr lang="en-US" sz="8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endParaRPr lang="en-US" sz="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2" name="Rounded Rectangle 91">
            <a:extLst>
              <a:ext uri="{FF2B5EF4-FFF2-40B4-BE49-F238E27FC236}">
                <a16:creationId xmlns:a16="http://schemas.microsoft.com/office/drawing/2014/main" id="{F554A466-7E43-CA42-9CE1-D48F6BF94F69}"/>
              </a:ext>
            </a:extLst>
          </p:cNvPr>
          <p:cNvSpPr/>
          <p:nvPr/>
        </p:nvSpPr>
        <p:spPr>
          <a:xfrm>
            <a:off x="201818" y="5900493"/>
            <a:ext cx="6454364" cy="4988424"/>
          </a:xfrm>
          <a:prstGeom prst="roundRect">
            <a:avLst>
              <a:gd name="adj" fmla="val 62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C3EFD6F9-7F3F-D346-91C4-EBDE0C8CBB73}"/>
              </a:ext>
            </a:extLst>
          </p:cNvPr>
          <p:cNvSpPr txBox="1"/>
          <p:nvPr/>
        </p:nvSpPr>
        <p:spPr>
          <a:xfrm>
            <a:off x="402101" y="5902261"/>
            <a:ext cx="5668310" cy="246221"/>
          </a:xfrm>
          <a:prstGeom prst="rect">
            <a:avLst/>
          </a:prstGeom>
          <a:noFill/>
        </p:spPr>
        <p:txBody>
          <a:bodyPr wrap="square" rtlCol="0">
            <a:spAutoFit/>
          </a:bodyPr>
          <a:lstStyle/>
          <a:p>
            <a:r>
              <a:rPr lang="en-US" altLang="zh-CN" sz="1000" b="1" dirty="0"/>
              <a:t>Results</a:t>
            </a:r>
            <a:endParaRPr lang="en-US" sz="1000" b="1" dirty="0"/>
          </a:p>
        </p:txBody>
      </p:sp>
      <p:sp>
        <p:nvSpPr>
          <p:cNvPr id="101" name="Rectangle 100">
            <a:extLst>
              <a:ext uri="{FF2B5EF4-FFF2-40B4-BE49-F238E27FC236}">
                <a16:creationId xmlns:a16="http://schemas.microsoft.com/office/drawing/2014/main" id="{E9061C8B-09DD-5447-8CCC-35DCF122F49E}"/>
              </a:ext>
            </a:extLst>
          </p:cNvPr>
          <p:cNvSpPr/>
          <p:nvPr/>
        </p:nvSpPr>
        <p:spPr>
          <a:xfrm>
            <a:off x="354367" y="6096066"/>
            <a:ext cx="3074634" cy="830997"/>
          </a:xfrm>
          <a:prstGeom prst="rect">
            <a:avLst/>
          </a:prstGeom>
        </p:spPr>
        <p:txBody>
          <a:bodyPr wrap="square">
            <a:spAutoFit/>
          </a:bodyPr>
          <a:lstStyle/>
          <a:p>
            <a:pPr marL="171450" indent="-171450">
              <a:buFont typeface="Arial" panose="020B0604020202020204" pitchFamily="34" charset="0"/>
              <a:buChar char="•"/>
            </a:pPr>
            <a:r>
              <a:rPr lang="en-US" sz="800" b="1" dirty="0">
                <a:latin typeface="Times New Roman" panose="02020603050405020304" pitchFamily="18" charset="0"/>
                <a:cs typeface="Times New Roman" panose="02020603050405020304" pitchFamily="18" charset="0"/>
              </a:rPr>
              <a:t>NPS responses in the contrast of [Pain minus Baseline]</a:t>
            </a:r>
          </a:p>
          <a:p>
            <a:r>
              <a:rPr lang="en-US" sz="800" dirty="0">
                <a:latin typeface="Times New Roman" panose="02020603050405020304" pitchFamily="18" charset="0"/>
                <a:cs typeface="Times New Roman" panose="02020603050405020304" pitchFamily="18" charset="0"/>
              </a:rPr>
              <a:t>The results showed that NPS responses in the contrast of [Pain minus Baseline] are signi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greater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each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 with effect sizes ranging from Cohen‘s d = 1.</a:t>
            </a:r>
            <a:r>
              <a:rPr lang="en-US" altLang="zh-CN" sz="800" dirty="0">
                <a:latin typeface="Times New Roman" panose="02020603050405020304" pitchFamily="18" charset="0"/>
                <a:cs typeface="Times New Roman" panose="02020603050405020304" pitchFamily="18" charset="0"/>
              </a:rPr>
              <a:t>43</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3.56</a:t>
            </a:r>
            <a:r>
              <a:rPr lang="en-US" sz="800" dirty="0">
                <a:latin typeface="Times New Roman" panose="02020603050405020304" pitchFamily="18" charset="0"/>
                <a:cs typeface="Times New Roman" panose="02020603050405020304" pitchFamily="18" charset="0"/>
              </a:rPr>
              <a:t>. A</a:t>
            </a:r>
            <a:r>
              <a:rPr lang="en-US" altLang="zh-CN" sz="800" dirty="0">
                <a:latin typeface="Times New Roman" panose="02020603050405020304" pitchFamily="18" charset="0"/>
                <a:cs typeface="Times New Roman" panose="02020603050405020304" pitchFamily="18" charset="0"/>
              </a:rPr>
              <a:t>mong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three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pattern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expression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indexes,</a:t>
            </a:r>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NPScorr</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2.29).</a:t>
            </a:r>
            <a:endParaRPr lang="en-US" sz="800" dirty="0">
              <a:latin typeface="Times New Roman" panose="02020603050405020304" pitchFamily="18" charset="0"/>
              <a:cs typeface="Times New Roman" panose="02020603050405020304" pitchFamily="18" charset="0"/>
            </a:endParaRPr>
          </a:p>
        </p:txBody>
      </p:sp>
      <p:sp>
        <p:nvSpPr>
          <p:cNvPr id="104" name="Rectangle 103">
            <a:extLst>
              <a:ext uri="{FF2B5EF4-FFF2-40B4-BE49-F238E27FC236}">
                <a16:creationId xmlns:a16="http://schemas.microsoft.com/office/drawing/2014/main" id="{FF9CEAE4-DDAD-1544-8649-E9D33716C2AD}"/>
              </a:ext>
            </a:extLst>
          </p:cNvPr>
          <p:cNvSpPr/>
          <p:nvPr/>
        </p:nvSpPr>
        <p:spPr>
          <a:xfrm>
            <a:off x="342609" y="4335384"/>
            <a:ext cx="6254170" cy="338554"/>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Reliability</a:t>
            </a: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calculate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internal</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consistency</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response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each</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subject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with</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split-half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correlation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and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corrected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by</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Spearman-Brown formula.</a:t>
            </a:r>
          </a:p>
        </p:txBody>
      </p:sp>
      <p:sp>
        <p:nvSpPr>
          <p:cNvPr id="105" name="Rectangle 104">
            <a:extLst>
              <a:ext uri="{FF2B5EF4-FFF2-40B4-BE49-F238E27FC236}">
                <a16:creationId xmlns:a16="http://schemas.microsoft.com/office/drawing/2014/main" id="{73A7CFDF-1AB5-C94F-B77C-04378266698C}"/>
              </a:ext>
            </a:extLst>
          </p:cNvPr>
          <p:cNvSpPr/>
          <p:nvPr/>
        </p:nvSpPr>
        <p:spPr>
          <a:xfrm>
            <a:off x="342609" y="4612812"/>
            <a:ext cx="6254170"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Pattern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similarity</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representation</a:t>
            </a:r>
            <a:endParaRPr lang="en-US" sz="800" b="1" dirty="0">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 computed for each trial and each subject a single scalar value representing their expression of the NPS pattern.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also</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compared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with</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performance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three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commonly</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used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methods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used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to</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calculate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expression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pattern,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e.g.,</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dot-product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NPSdot</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correlation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NPScorr</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and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cosine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similarity</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NPScos</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endParaRPr lang="en-US" sz="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6" name="Rectangle 105">
            <a:extLst>
              <a:ext uri="{FF2B5EF4-FFF2-40B4-BE49-F238E27FC236}">
                <a16:creationId xmlns:a16="http://schemas.microsoft.com/office/drawing/2014/main" id="{B395CEA9-19A6-9B4C-A372-FAFDB9683C4D}"/>
              </a:ext>
            </a:extLst>
          </p:cNvPr>
          <p:cNvSpPr/>
          <p:nvPr/>
        </p:nvSpPr>
        <p:spPr>
          <a:xfrm>
            <a:off x="342609" y="5153534"/>
            <a:ext cx="6312950"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vs.</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Single</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brain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regions</a:t>
            </a:r>
            <a:r>
              <a:rPr lang="en-US" sz="800" dirty="0">
                <a:latin typeface="Times New Roman" panose="02020603050405020304" pitchFamily="18" charset="0"/>
                <a:ea typeface="DengXian" panose="02010600030101010101" pitchFamily="2" charset="-122"/>
                <a:cs typeface="Times New Roman" panose="02020603050405020304" pitchFamily="18" charset="0"/>
              </a:rPr>
              <a:t> </a:t>
            </a: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To</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test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performance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each</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individual</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brain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region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within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and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further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test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whether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performance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exceeds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any</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individual</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brain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region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within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 we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also</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computed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pattern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expressions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for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each</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individual</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brain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cluster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within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and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compared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effect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size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and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reliability</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with</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complete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pattern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representation.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endParaRPr lang="en-US" sz="800" dirty="0"/>
          </a:p>
        </p:txBody>
      </p:sp>
      <p:sp>
        <p:nvSpPr>
          <p:cNvPr id="107" name="TextBox 106">
            <a:extLst>
              <a:ext uri="{FF2B5EF4-FFF2-40B4-BE49-F238E27FC236}">
                <a16:creationId xmlns:a16="http://schemas.microsoft.com/office/drawing/2014/main" id="{80FB47D6-B050-4448-9BF4-EB9B24B58537}"/>
              </a:ext>
            </a:extLst>
          </p:cNvPr>
          <p:cNvSpPr txBox="1"/>
          <p:nvPr/>
        </p:nvSpPr>
        <p:spPr>
          <a:xfrm>
            <a:off x="5144569" y="2717318"/>
            <a:ext cx="1109599" cy="215444"/>
          </a:xfrm>
          <a:prstGeom prst="rect">
            <a:avLst/>
          </a:prstGeom>
          <a:noFill/>
        </p:spPr>
        <p:txBody>
          <a:bodyPr wrap="none" rtlCol="0">
            <a:spAutoFit/>
          </a:bodyPr>
          <a:lstStyle/>
          <a:p>
            <a:r>
              <a:rPr lang="en-US" altLang="zh-CN" sz="800" dirty="0"/>
              <a:t>Induction</a:t>
            </a:r>
            <a:r>
              <a:rPr lang="zh-CN" altLang="en-US" sz="800" dirty="0"/>
              <a:t> </a:t>
            </a:r>
            <a:r>
              <a:rPr lang="en-US" altLang="zh-CN" sz="800" dirty="0"/>
              <a:t>of</a:t>
            </a:r>
            <a:r>
              <a:rPr lang="zh-CN" altLang="en-US" sz="800" dirty="0"/>
              <a:t> </a:t>
            </a:r>
            <a:r>
              <a:rPr lang="en-US" altLang="zh-CN" sz="800" dirty="0"/>
              <a:t>heat</a:t>
            </a:r>
            <a:r>
              <a:rPr lang="zh-CN" altLang="en-US" sz="800" dirty="0"/>
              <a:t> </a:t>
            </a:r>
            <a:r>
              <a:rPr lang="en-US" altLang="zh-CN" sz="800" dirty="0"/>
              <a:t>pain</a:t>
            </a:r>
            <a:endParaRPr lang="en-US" sz="800" dirty="0"/>
          </a:p>
        </p:txBody>
      </p:sp>
      <p:sp>
        <p:nvSpPr>
          <p:cNvPr id="108" name="Rectangle 107">
            <a:extLst>
              <a:ext uri="{FF2B5EF4-FFF2-40B4-BE49-F238E27FC236}">
                <a16:creationId xmlns:a16="http://schemas.microsoft.com/office/drawing/2014/main" id="{F465EDEA-7AD9-514E-A30C-E9B59786CD90}"/>
              </a:ext>
            </a:extLst>
          </p:cNvPr>
          <p:cNvSpPr/>
          <p:nvPr/>
        </p:nvSpPr>
        <p:spPr>
          <a:xfrm>
            <a:off x="3427945" y="6085377"/>
            <a:ext cx="3075689" cy="830997"/>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temperature</a:t>
            </a:r>
            <a:endParaRPr lang="en-US" sz="800" b="1"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The results showed that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NPS responses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temperature</a:t>
            </a:r>
            <a:r>
              <a:rPr lang="en-US" sz="800" dirty="0">
                <a:latin typeface="Times New Roman" panose="02020603050405020304" pitchFamily="18" charset="0"/>
                <a:cs typeface="Times New Roman" panose="02020603050405020304" pitchFamily="18" charset="0"/>
              </a:rPr>
              <a:t> are signi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greater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a:t>
            </a:r>
            <a:r>
              <a:rPr lang="en-US" altLang="zh-CN" sz="800" dirty="0">
                <a:latin typeface="Times New Roman" panose="02020603050405020304" pitchFamily="18" charset="0"/>
                <a:cs typeface="Times New Roman" panose="02020603050405020304" pitchFamily="18" charset="0"/>
              </a:rPr>
              <a:t>8</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out</a:t>
            </a:r>
            <a:r>
              <a:rPr lang="en-US" sz="800" dirty="0">
                <a:latin typeface="Times New Roman" panose="02020603050405020304" pitchFamily="18" charset="0"/>
                <a:cs typeface="Times New Roman" panose="02020603050405020304" pitchFamily="18" charset="0"/>
              </a:rPr>
              <a:t>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 with effect sizes ranging from Cohen‘s d = </a:t>
            </a:r>
            <a:r>
              <a:rPr lang="en-US" altLang="zh-CN" sz="800" dirty="0">
                <a:latin typeface="Times New Roman" panose="02020603050405020304" pitchFamily="18" charset="0"/>
                <a:cs typeface="Times New Roman" panose="02020603050405020304" pitchFamily="18" charset="0"/>
              </a:rPr>
              <a:t>0.19</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3.04</a:t>
            </a:r>
            <a:r>
              <a:rPr lang="en-US" sz="800" dirty="0">
                <a:latin typeface="Times New Roman" panose="02020603050405020304" pitchFamily="18" charset="0"/>
                <a:cs typeface="Times New Roman" panose="02020603050405020304" pitchFamily="18" charset="0"/>
              </a:rPr>
              <a:t>. A</a:t>
            </a:r>
            <a:r>
              <a:rPr lang="en-US" altLang="zh-CN" sz="800" dirty="0">
                <a:latin typeface="Times New Roman" panose="02020603050405020304" pitchFamily="18" charset="0"/>
                <a:cs typeface="Times New Roman" panose="02020603050405020304" pitchFamily="18" charset="0"/>
              </a:rPr>
              <a:t>mong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three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pattern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expression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indexes,</a:t>
            </a:r>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NPSdot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1.63).</a:t>
            </a:r>
            <a:endParaRPr lang="en-US" sz="800" dirty="0">
              <a:latin typeface="Times New Roman" panose="02020603050405020304" pitchFamily="18" charset="0"/>
              <a:cs typeface="Times New Roman" panose="02020603050405020304" pitchFamily="18" charset="0"/>
            </a:endParaRPr>
          </a:p>
        </p:txBody>
      </p:sp>
      <p:grpSp>
        <p:nvGrpSpPr>
          <p:cNvPr id="121" name="Group 120">
            <a:extLst>
              <a:ext uri="{FF2B5EF4-FFF2-40B4-BE49-F238E27FC236}">
                <a16:creationId xmlns:a16="http://schemas.microsoft.com/office/drawing/2014/main" id="{E753797C-B974-404F-9675-9B8538C17E6F}"/>
              </a:ext>
            </a:extLst>
          </p:cNvPr>
          <p:cNvGrpSpPr/>
          <p:nvPr/>
        </p:nvGrpSpPr>
        <p:grpSpPr>
          <a:xfrm>
            <a:off x="309096" y="6945515"/>
            <a:ext cx="3118849" cy="991239"/>
            <a:chOff x="309096" y="6931339"/>
            <a:chExt cx="3454831" cy="1098022"/>
          </a:xfrm>
        </p:grpSpPr>
        <p:pic>
          <p:nvPicPr>
            <p:cNvPr id="120" name="Picture 119" descr="A screenshot of a video game&#10;&#10;Description automatically generated">
              <a:extLst>
                <a:ext uri="{FF2B5EF4-FFF2-40B4-BE49-F238E27FC236}">
                  <a16:creationId xmlns:a16="http://schemas.microsoft.com/office/drawing/2014/main" id="{FDA76875-36FC-0147-A543-84EAD3A93973}"/>
                </a:ext>
              </a:extLst>
            </p:cNvPr>
            <p:cNvPicPr>
              <a:picLocks noChangeAspect="1"/>
            </p:cNvPicPr>
            <p:nvPr/>
          </p:nvPicPr>
          <p:blipFill>
            <a:blip r:embed="rId10"/>
            <a:stretch>
              <a:fillRect/>
            </a:stretch>
          </p:blipFill>
          <p:spPr>
            <a:xfrm>
              <a:off x="1580709" y="6937752"/>
              <a:ext cx="2183218" cy="1091609"/>
            </a:xfrm>
            <a:prstGeom prst="rect">
              <a:avLst/>
            </a:prstGeom>
          </p:spPr>
        </p:pic>
        <p:pic>
          <p:nvPicPr>
            <p:cNvPr id="118" name="Picture 117" descr="A screenshot of a cell phone&#10;&#10;Description automatically generated">
              <a:extLst>
                <a:ext uri="{FF2B5EF4-FFF2-40B4-BE49-F238E27FC236}">
                  <a16:creationId xmlns:a16="http://schemas.microsoft.com/office/drawing/2014/main" id="{4B3CE44A-CAD9-BC42-B243-7221937F4AC7}"/>
                </a:ext>
              </a:extLst>
            </p:cNvPr>
            <p:cNvPicPr>
              <a:picLocks noChangeAspect="1"/>
            </p:cNvPicPr>
            <p:nvPr/>
          </p:nvPicPr>
          <p:blipFill>
            <a:blip r:embed="rId11"/>
            <a:stretch>
              <a:fillRect/>
            </a:stretch>
          </p:blipFill>
          <p:spPr>
            <a:xfrm>
              <a:off x="309096" y="6931339"/>
              <a:ext cx="1453116" cy="1089837"/>
            </a:xfrm>
            <a:prstGeom prst="rect">
              <a:avLst/>
            </a:prstGeom>
          </p:spPr>
        </p:pic>
      </p:grpSp>
      <p:grpSp>
        <p:nvGrpSpPr>
          <p:cNvPr id="128" name="Group 127">
            <a:extLst>
              <a:ext uri="{FF2B5EF4-FFF2-40B4-BE49-F238E27FC236}">
                <a16:creationId xmlns:a16="http://schemas.microsoft.com/office/drawing/2014/main" id="{8B1644CB-0217-F249-B897-824F2B1BB90B}"/>
              </a:ext>
            </a:extLst>
          </p:cNvPr>
          <p:cNvGrpSpPr/>
          <p:nvPr/>
        </p:nvGrpSpPr>
        <p:grpSpPr>
          <a:xfrm>
            <a:off x="3514096" y="6953905"/>
            <a:ext cx="3113834" cy="992815"/>
            <a:chOff x="3514096" y="6953905"/>
            <a:chExt cx="3113834" cy="992815"/>
          </a:xfrm>
        </p:grpSpPr>
        <p:pic>
          <p:nvPicPr>
            <p:cNvPr id="125" name="Picture 124">
              <a:extLst>
                <a:ext uri="{FF2B5EF4-FFF2-40B4-BE49-F238E27FC236}">
                  <a16:creationId xmlns:a16="http://schemas.microsoft.com/office/drawing/2014/main" id="{3BB3E6B3-988D-274D-9024-A3C5C7B5B7B5}"/>
                </a:ext>
              </a:extLst>
            </p:cNvPr>
            <p:cNvPicPr>
              <a:picLocks noChangeAspect="1"/>
            </p:cNvPicPr>
            <p:nvPr/>
          </p:nvPicPr>
          <p:blipFill>
            <a:blip r:embed="rId12"/>
            <a:stretch>
              <a:fillRect/>
            </a:stretch>
          </p:blipFill>
          <p:spPr>
            <a:xfrm>
              <a:off x="4657030" y="6953905"/>
              <a:ext cx="1970900" cy="985450"/>
            </a:xfrm>
            <a:prstGeom prst="rect">
              <a:avLst/>
            </a:prstGeom>
          </p:spPr>
        </p:pic>
        <p:pic>
          <p:nvPicPr>
            <p:cNvPr id="123" name="Picture 122" descr="A picture containing different&#10;&#10;Description automatically generated">
              <a:extLst>
                <a:ext uri="{FF2B5EF4-FFF2-40B4-BE49-F238E27FC236}">
                  <a16:creationId xmlns:a16="http://schemas.microsoft.com/office/drawing/2014/main" id="{3358F57F-058D-794B-B5D5-0A151AD64A58}"/>
                </a:ext>
              </a:extLst>
            </p:cNvPr>
            <p:cNvPicPr>
              <a:picLocks noChangeAspect="1"/>
            </p:cNvPicPr>
            <p:nvPr/>
          </p:nvPicPr>
          <p:blipFill>
            <a:blip r:embed="rId13"/>
            <a:stretch>
              <a:fillRect/>
            </a:stretch>
          </p:blipFill>
          <p:spPr>
            <a:xfrm>
              <a:off x="3514096" y="6962869"/>
              <a:ext cx="1311802" cy="983851"/>
            </a:xfrm>
            <a:prstGeom prst="rect">
              <a:avLst/>
            </a:prstGeom>
          </p:spPr>
        </p:pic>
      </p:grpSp>
      <p:sp>
        <p:nvSpPr>
          <p:cNvPr id="127" name="Rectangle 126">
            <a:extLst>
              <a:ext uri="{FF2B5EF4-FFF2-40B4-BE49-F238E27FC236}">
                <a16:creationId xmlns:a16="http://schemas.microsoft.com/office/drawing/2014/main" id="{EE3D28C6-4C26-1647-BBFC-AEB9A96D0D9D}"/>
              </a:ext>
            </a:extLst>
          </p:cNvPr>
          <p:cNvSpPr/>
          <p:nvPr/>
        </p:nvSpPr>
        <p:spPr>
          <a:xfrm>
            <a:off x="353311" y="8098938"/>
            <a:ext cx="3074634" cy="830997"/>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subjective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pain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rating</a:t>
            </a:r>
            <a:endParaRPr lang="en-US" sz="800" b="1"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The results showed that NPS responses in the contrast of [Pain minus Baseline] are signi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greater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each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 with effect sizes ranging from Cohen‘s d = </a:t>
            </a:r>
            <a:r>
              <a:rPr lang="en-US" altLang="zh-CN" sz="800" dirty="0">
                <a:latin typeface="Times New Roman" panose="02020603050405020304" pitchFamily="18" charset="0"/>
                <a:cs typeface="Times New Roman" panose="02020603050405020304" pitchFamily="18" charset="0"/>
              </a:rPr>
              <a:t>0.29</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2.13</a:t>
            </a:r>
            <a:r>
              <a:rPr lang="en-US" sz="800" dirty="0">
                <a:latin typeface="Times New Roman" panose="02020603050405020304" pitchFamily="18" charset="0"/>
                <a:cs typeface="Times New Roman" panose="02020603050405020304" pitchFamily="18" charset="0"/>
              </a:rPr>
              <a:t>. A</a:t>
            </a:r>
            <a:r>
              <a:rPr lang="en-US" altLang="zh-CN" sz="800" dirty="0">
                <a:latin typeface="Times New Roman" panose="02020603050405020304" pitchFamily="18" charset="0"/>
                <a:cs typeface="Times New Roman" panose="02020603050405020304" pitchFamily="18" charset="0"/>
              </a:rPr>
              <a:t>mong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three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pattern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expression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indexes,</a:t>
            </a:r>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NPSdot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1.52).</a:t>
            </a:r>
            <a:endParaRPr lang="en-US" sz="800" dirty="0">
              <a:latin typeface="Times New Roman" panose="02020603050405020304" pitchFamily="18" charset="0"/>
              <a:cs typeface="Times New Roman" panose="02020603050405020304" pitchFamily="18" charset="0"/>
            </a:endParaRPr>
          </a:p>
        </p:txBody>
      </p:sp>
      <p:pic>
        <p:nvPicPr>
          <p:cNvPr id="130" name="Picture 129" descr="A picture containing different&#10;&#10;Description automatically generated">
            <a:extLst>
              <a:ext uri="{FF2B5EF4-FFF2-40B4-BE49-F238E27FC236}">
                <a16:creationId xmlns:a16="http://schemas.microsoft.com/office/drawing/2014/main" id="{A5F6B687-0E7F-6749-ACB9-76F05B57B586}"/>
              </a:ext>
            </a:extLst>
          </p:cNvPr>
          <p:cNvPicPr>
            <a:picLocks noChangeAspect="1"/>
          </p:cNvPicPr>
          <p:nvPr/>
        </p:nvPicPr>
        <p:blipFill>
          <a:blip r:embed="rId14"/>
          <a:stretch>
            <a:fillRect/>
          </a:stretch>
        </p:blipFill>
        <p:spPr>
          <a:xfrm>
            <a:off x="272567" y="8940413"/>
            <a:ext cx="1311803" cy="983853"/>
          </a:xfrm>
          <a:prstGeom prst="rect">
            <a:avLst/>
          </a:prstGeom>
        </p:spPr>
      </p:pic>
      <p:sp>
        <p:nvSpPr>
          <p:cNvPr id="133" name="Rectangle 132">
            <a:extLst>
              <a:ext uri="{FF2B5EF4-FFF2-40B4-BE49-F238E27FC236}">
                <a16:creationId xmlns:a16="http://schemas.microsoft.com/office/drawing/2014/main" id="{AC21942F-26A3-2642-B2A5-88A6DA64C3AD}"/>
              </a:ext>
            </a:extLst>
          </p:cNvPr>
          <p:cNvSpPr/>
          <p:nvPr/>
        </p:nvSpPr>
        <p:spPr>
          <a:xfrm>
            <a:off x="3428999" y="8098938"/>
            <a:ext cx="3167779" cy="830997"/>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subjective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pain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rating</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between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subjects</a:t>
            </a:r>
            <a:endParaRPr lang="en-US" sz="800" b="1"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The results showed that NPS responses in the contrast of [Pain minus Baseline] are signi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greater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each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 with effect sizes ranging from Cohen‘s d = </a:t>
            </a:r>
            <a:r>
              <a:rPr lang="en-US" altLang="zh-CN" sz="800" dirty="0">
                <a:latin typeface="Times New Roman" panose="02020603050405020304" pitchFamily="18" charset="0"/>
                <a:cs typeface="Times New Roman" panose="02020603050405020304" pitchFamily="18" charset="0"/>
              </a:rPr>
              <a:t>0.29</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2.13</a:t>
            </a:r>
            <a:r>
              <a:rPr lang="en-US" sz="800" dirty="0">
                <a:latin typeface="Times New Roman" panose="02020603050405020304" pitchFamily="18" charset="0"/>
                <a:cs typeface="Times New Roman" panose="02020603050405020304" pitchFamily="18" charset="0"/>
              </a:rPr>
              <a:t>. A</a:t>
            </a:r>
            <a:r>
              <a:rPr lang="en-US" altLang="zh-CN" sz="800" dirty="0">
                <a:latin typeface="Times New Roman" panose="02020603050405020304" pitchFamily="18" charset="0"/>
                <a:cs typeface="Times New Roman" panose="02020603050405020304" pitchFamily="18" charset="0"/>
              </a:rPr>
              <a:t>mong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three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pattern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expression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indexes,</a:t>
            </a:r>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NPSdot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1.52).</a:t>
            </a: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552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1610</TotalTime>
  <Words>983</Words>
  <Application>Microsoft Macintosh PowerPoint</Application>
  <PresentationFormat>Custom</PresentationFormat>
  <Paragraphs>53</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Courier New</vt:lpstr>
      <vt:lpstr>Helvetica Neue</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Xiaochun Han</dc:creator>
  <cp:lastModifiedBy>Xiaochun Han</cp:lastModifiedBy>
  <cp:revision>39</cp:revision>
  <dcterms:created xsi:type="dcterms:W3CDTF">2019-12-17T23:39:56Z</dcterms:created>
  <dcterms:modified xsi:type="dcterms:W3CDTF">2020-06-13T15:14:43Z</dcterms:modified>
</cp:coreProperties>
</file>