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3"/>
  </p:notesMasterIdLst>
  <p:sldIdLst>
    <p:sldId id="257" r:id="rId2"/>
  </p:sldIdLst>
  <p:sldSz cx="6858000" cy="14630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9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600"/>
    <p:restoredTop sz="94520"/>
  </p:normalViewPr>
  <p:slideViewPr>
    <p:cSldViewPr snapToGrid="0" snapToObjects="1">
      <p:cViewPr>
        <p:scale>
          <a:sx n="56" d="100"/>
          <a:sy n="56" d="100"/>
        </p:scale>
        <p:origin x="5496" y="76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DBE86-040D-484F-8A37-B2CC69801E9E}" type="datetimeFigureOut">
              <a:rPr lang="en-US" smtClean="0"/>
              <a:t>6/15/20</a:t>
            </a:fld>
            <a:endParaRPr lang="en-US"/>
          </a:p>
        </p:txBody>
      </p:sp>
      <p:sp>
        <p:nvSpPr>
          <p:cNvPr id="4" name="Slide Image Placeholder 3"/>
          <p:cNvSpPr>
            <a:spLocks noGrp="1" noRot="1" noChangeAspect="1"/>
          </p:cNvSpPr>
          <p:nvPr>
            <p:ph type="sldImg" idx="2"/>
          </p:nvPr>
        </p:nvSpPr>
        <p:spPr>
          <a:xfrm>
            <a:off x="2706688" y="1143000"/>
            <a:ext cx="1444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2BE3B-C28C-5541-BBD8-6801E4BEC69A}" type="slidenum">
              <a:rPr lang="en-US" smtClean="0"/>
              <a:t>‹#›</a:t>
            </a:fld>
            <a:endParaRPr lang="en-US"/>
          </a:p>
        </p:txBody>
      </p:sp>
    </p:spTree>
    <p:extLst>
      <p:ext uri="{BB962C8B-B14F-4D97-AF65-F5344CB8AC3E}">
        <p14:creationId xmlns:p14="http://schemas.microsoft.com/office/powerpoint/2010/main" val="2187191962"/>
      </p:ext>
    </p:extLst>
  </p:cSld>
  <p:clrMap bg1="lt1" tx1="dk1" bg2="lt2" tx2="dk2" accent1="accent1" accent2="accent2" accent3="accent3" accent4="accent4" accent5="accent5" accent6="accent6" hlink="hlink" folHlink="folHlink"/>
  <p:notesStyle>
    <a:lvl1pPr marL="0" algn="l" defTabSz="804565" rtl="0" eaLnBrk="1" latinLnBrk="0" hangingPunct="1">
      <a:defRPr sz="1056" kern="1200">
        <a:solidFill>
          <a:schemeClr val="tx1"/>
        </a:solidFill>
        <a:latin typeface="+mn-lt"/>
        <a:ea typeface="+mn-ea"/>
        <a:cs typeface="+mn-cs"/>
      </a:defRPr>
    </a:lvl1pPr>
    <a:lvl2pPr marL="402282" algn="l" defTabSz="804565" rtl="0" eaLnBrk="1" latinLnBrk="0" hangingPunct="1">
      <a:defRPr sz="1056" kern="1200">
        <a:solidFill>
          <a:schemeClr val="tx1"/>
        </a:solidFill>
        <a:latin typeface="+mn-lt"/>
        <a:ea typeface="+mn-ea"/>
        <a:cs typeface="+mn-cs"/>
      </a:defRPr>
    </a:lvl2pPr>
    <a:lvl3pPr marL="804565" algn="l" defTabSz="804565" rtl="0" eaLnBrk="1" latinLnBrk="0" hangingPunct="1">
      <a:defRPr sz="1056" kern="1200">
        <a:solidFill>
          <a:schemeClr val="tx1"/>
        </a:solidFill>
        <a:latin typeface="+mn-lt"/>
        <a:ea typeface="+mn-ea"/>
        <a:cs typeface="+mn-cs"/>
      </a:defRPr>
    </a:lvl3pPr>
    <a:lvl4pPr marL="1206848" algn="l" defTabSz="804565" rtl="0" eaLnBrk="1" latinLnBrk="0" hangingPunct="1">
      <a:defRPr sz="1056" kern="1200">
        <a:solidFill>
          <a:schemeClr val="tx1"/>
        </a:solidFill>
        <a:latin typeface="+mn-lt"/>
        <a:ea typeface="+mn-ea"/>
        <a:cs typeface="+mn-cs"/>
      </a:defRPr>
    </a:lvl4pPr>
    <a:lvl5pPr marL="1609131" algn="l" defTabSz="804565" rtl="0" eaLnBrk="1" latinLnBrk="0" hangingPunct="1">
      <a:defRPr sz="1056" kern="1200">
        <a:solidFill>
          <a:schemeClr val="tx1"/>
        </a:solidFill>
        <a:latin typeface="+mn-lt"/>
        <a:ea typeface="+mn-ea"/>
        <a:cs typeface="+mn-cs"/>
      </a:defRPr>
    </a:lvl5pPr>
    <a:lvl6pPr marL="2011413" algn="l" defTabSz="804565" rtl="0" eaLnBrk="1" latinLnBrk="0" hangingPunct="1">
      <a:defRPr sz="1056" kern="1200">
        <a:solidFill>
          <a:schemeClr val="tx1"/>
        </a:solidFill>
        <a:latin typeface="+mn-lt"/>
        <a:ea typeface="+mn-ea"/>
        <a:cs typeface="+mn-cs"/>
      </a:defRPr>
    </a:lvl6pPr>
    <a:lvl7pPr marL="2413695" algn="l" defTabSz="804565" rtl="0" eaLnBrk="1" latinLnBrk="0" hangingPunct="1">
      <a:defRPr sz="1056" kern="1200">
        <a:solidFill>
          <a:schemeClr val="tx1"/>
        </a:solidFill>
        <a:latin typeface="+mn-lt"/>
        <a:ea typeface="+mn-ea"/>
        <a:cs typeface="+mn-cs"/>
      </a:defRPr>
    </a:lvl7pPr>
    <a:lvl8pPr marL="2815978" algn="l" defTabSz="804565" rtl="0" eaLnBrk="1" latinLnBrk="0" hangingPunct="1">
      <a:defRPr sz="1056" kern="1200">
        <a:solidFill>
          <a:schemeClr val="tx1"/>
        </a:solidFill>
        <a:latin typeface="+mn-lt"/>
        <a:ea typeface="+mn-ea"/>
        <a:cs typeface="+mn-cs"/>
      </a:defRPr>
    </a:lvl8pPr>
    <a:lvl9pPr marL="3218261" algn="l" defTabSz="804565" rtl="0" eaLnBrk="1" latinLnBrk="0" hangingPunct="1">
      <a:defRPr sz="10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06688" y="1143000"/>
            <a:ext cx="144462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62BE3B-C28C-5541-BBD8-6801E4BEC69A}" type="slidenum">
              <a:rPr lang="en-US" smtClean="0"/>
              <a:t>1</a:t>
            </a:fld>
            <a:endParaRPr lang="en-US"/>
          </a:p>
        </p:txBody>
      </p:sp>
    </p:spTree>
    <p:extLst>
      <p:ext uri="{BB962C8B-B14F-4D97-AF65-F5344CB8AC3E}">
        <p14:creationId xmlns:p14="http://schemas.microsoft.com/office/powerpoint/2010/main" val="392505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394374"/>
            <a:ext cx="5829300" cy="509354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7684348"/>
            <a:ext cx="5143500" cy="353229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31435-89FE-C544-8695-5DEEEF6060EE}" type="datetimeFigureOut">
              <a:rPr lang="en-US" smtClean="0"/>
              <a:t>6/15/20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4013185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31435-89FE-C544-8695-5DEEEF6060EE}" type="datetimeFigureOut">
              <a:rPr lang="en-US" smtClean="0"/>
              <a:t>6/15/20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41828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778933"/>
            <a:ext cx="1478756" cy="123985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778933"/>
            <a:ext cx="4350544" cy="1239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31435-89FE-C544-8695-5DEEEF6060EE}" type="datetimeFigureOut">
              <a:rPr lang="en-US" smtClean="0"/>
              <a:t>6/15/20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4041671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31435-89FE-C544-8695-5DEEEF6060EE}" type="datetimeFigureOut">
              <a:rPr lang="en-US" smtClean="0"/>
              <a:t>6/15/20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308301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647444"/>
            <a:ext cx="5915025" cy="608583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9790858"/>
            <a:ext cx="5915025" cy="32003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31435-89FE-C544-8695-5DEEEF6060EE}" type="datetimeFigureOut">
              <a:rPr lang="en-US" smtClean="0"/>
              <a:t>6/15/20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410244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894667"/>
            <a:ext cx="2914650" cy="92828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894667"/>
            <a:ext cx="2914650" cy="92828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31435-89FE-C544-8695-5DEEEF6060EE}" type="datetimeFigureOut">
              <a:rPr lang="en-US" smtClean="0"/>
              <a:t>6/15/20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151825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778936"/>
            <a:ext cx="5915025" cy="28278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3586481"/>
            <a:ext cx="2901255" cy="175767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5344160"/>
            <a:ext cx="2901255" cy="78604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3586481"/>
            <a:ext cx="2915543" cy="175767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5344160"/>
            <a:ext cx="2915543" cy="78604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31435-89FE-C544-8695-5DEEEF6060EE}" type="datetimeFigureOut">
              <a:rPr lang="en-US" smtClean="0"/>
              <a:t>6/15/20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88046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31435-89FE-C544-8695-5DEEEF6060EE}" type="datetimeFigureOut">
              <a:rPr lang="en-US" smtClean="0"/>
              <a:t>6/15/20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1062269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31435-89FE-C544-8695-5DEEEF6060EE}" type="datetimeFigureOut">
              <a:rPr lang="en-US" smtClean="0"/>
              <a:t>6/15/20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1084466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975360"/>
            <a:ext cx="2211884" cy="341376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2106510"/>
            <a:ext cx="3471863" cy="103970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4389120"/>
            <a:ext cx="2211884" cy="81313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531435-89FE-C544-8695-5DEEEF6060EE}" type="datetimeFigureOut">
              <a:rPr lang="en-US" smtClean="0"/>
              <a:t>6/15/20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3853562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975360"/>
            <a:ext cx="2211884" cy="341376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2106510"/>
            <a:ext cx="3471863" cy="103970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4389120"/>
            <a:ext cx="2211884" cy="81313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531435-89FE-C544-8695-5DEEEF6060EE}" type="datetimeFigureOut">
              <a:rPr lang="en-US" smtClean="0"/>
              <a:t>6/15/20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C0387A-C027-0744-8A50-158C1D581BC6}" type="slidenum">
              <a:rPr lang="en-US" smtClean="0"/>
              <a:t>‹#›</a:t>
            </a:fld>
            <a:endParaRPr lang="en-US"/>
          </a:p>
        </p:txBody>
      </p:sp>
    </p:spTree>
    <p:extLst>
      <p:ext uri="{BB962C8B-B14F-4D97-AF65-F5344CB8AC3E}">
        <p14:creationId xmlns:p14="http://schemas.microsoft.com/office/powerpoint/2010/main" val="2771130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778936"/>
            <a:ext cx="5915025" cy="282786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894667"/>
            <a:ext cx="5915025" cy="92828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3560217"/>
            <a:ext cx="1543050" cy="778933"/>
          </a:xfrm>
          <a:prstGeom prst="rect">
            <a:avLst/>
          </a:prstGeom>
        </p:spPr>
        <p:txBody>
          <a:bodyPr vert="horz" lIns="91440" tIns="45720" rIns="91440" bIns="45720" rtlCol="0" anchor="ctr"/>
          <a:lstStyle>
            <a:lvl1pPr algn="l">
              <a:defRPr sz="900">
                <a:solidFill>
                  <a:schemeClr val="tx1">
                    <a:tint val="75000"/>
                  </a:schemeClr>
                </a:solidFill>
              </a:defRPr>
            </a:lvl1pPr>
          </a:lstStyle>
          <a:p>
            <a:fld id="{E9531435-89FE-C544-8695-5DEEEF6060EE}" type="datetimeFigureOut">
              <a:rPr lang="en-US" smtClean="0"/>
              <a:t>6/15/20</a:t>
            </a:fld>
            <a:endParaRPr lang="en-US"/>
          </a:p>
        </p:txBody>
      </p:sp>
      <p:sp>
        <p:nvSpPr>
          <p:cNvPr id="5" name="Footer Placeholder 4"/>
          <p:cNvSpPr>
            <a:spLocks noGrp="1"/>
          </p:cNvSpPr>
          <p:nvPr>
            <p:ph type="ftr" sz="quarter" idx="3"/>
          </p:nvPr>
        </p:nvSpPr>
        <p:spPr>
          <a:xfrm>
            <a:off x="2271713" y="13560217"/>
            <a:ext cx="2314575" cy="7789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13560217"/>
            <a:ext cx="1543050" cy="778933"/>
          </a:xfrm>
          <a:prstGeom prst="rect">
            <a:avLst/>
          </a:prstGeom>
        </p:spPr>
        <p:txBody>
          <a:bodyPr vert="horz" lIns="91440" tIns="45720" rIns="91440" bIns="45720" rtlCol="0" anchor="ctr"/>
          <a:lstStyle>
            <a:lvl1pPr algn="r">
              <a:defRPr sz="900">
                <a:solidFill>
                  <a:schemeClr val="tx1">
                    <a:tint val="75000"/>
                  </a:schemeClr>
                </a:solidFill>
              </a:defRPr>
            </a:lvl1pPr>
          </a:lstStyle>
          <a:p>
            <a:fld id="{9FC0387A-C027-0744-8A50-158C1D581BC6}" type="slidenum">
              <a:rPr lang="en-US" smtClean="0"/>
              <a:t>‹#›</a:t>
            </a:fld>
            <a:endParaRPr lang="en-US"/>
          </a:p>
        </p:txBody>
      </p:sp>
    </p:spTree>
    <p:extLst>
      <p:ext uri="{BB962C8B-B14F-4D97-AF65-F5344CB8AC3E}">
        <p14:creationId xmlns:p14="http://schemas.microsoft.com/office/powerpoint/2010/main" val="118432093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sv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A screenshot of a cell phone&#10;&#10;Description automatically generated">
            <a:extLst>
              <a:ext uri="{FF2B5EF4-FFF2-40B4-BE49-F238E27FC236}">
                <a16:creationId xmlns:a16="http://schemas.microsoft.com/office/drawing/2014/main" id="{C35CA650-52D9-B741-BFDF-DB19F8261172}"/>
              </a:ext>
            </a:extLst>
          </p:cNvPr>
          <p:cNvPicPr>
            <a:picLocks noChangeAspect="1"/>
          </p:cNvPicPr>
          <p:nvPr/>
        </p:nvPicPr>
        <p:blipFill>
          <a:blip r:embed="rId3"/>
          <a:stretch>
            <a:fillRect/>
          </a:stretch>
        </p:blipFill>
        <p:spPr>
          <a:xfrm>
            <a:off x="5371622" y="11408520"/>
            <a:ext cx="1347974" cy="1010981"/>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40E03CA6-B53E-1E49-A310-82354BFB025D}"/>
              </a:ext>
            </a:extLst>
          </p:cNvPr>
          <p:cNvPicPr>
            <a:picLocks noChangeAspect="1"/>
          </p:cNvPicPr>
          <p:nvPr/>
        </p:nvPicPr>
        <p:blipFill>
          <a:blip r:embed="rId4"/>
          <a:stretch>
            <a:fillRect/>
          </a:stretch>
        </p:blipFill>
        <p:spPr>
          <a:xfrm>
            <a:off x="246761" y="11413664"/>
            <a:ext cx="1324853" cy="993640"/>
          </a:xfrm>
          <a:prstGeom prst="rect">
            <a:avLst/>
          </a:prstGeom>
        </p:spPr>
      </p:pic>
      <p:pic>
        <p:nvPicPr>
          <p:cNvPr id="135" name="Picture 134" descr="A close up of a map&#10;&#10;Description automatically generated">
            <a:extLst>
              <a:ext uri="{FF2B5EF4-FFF2-40B4-BE49-F238E27FC236}">
                <a16:creationId xmlns:a16="http://schemas.microsoft.com/office/drawing/2014/main" id="{6AAECD03-2B52-6A42-8F1C-00AF642CE0B4}"/>
              </a:ext>
            </a:extLst>
          </p:cNvPr>
          <p:cNvPicPr>
            <a:picLocks noChangeAspect="1"/>
          </p:cNvPicPr>
          <p:nvPr/>
        </p:nvPicPr>
        <p:blipFill>
          <a:blip r:embed="rId5"/>
          <a:stretch>
            <a:fillRect/>
          </a:stretch>
        </p:blipFill>
        <p:spPr>
          <a:xfrm>
            <a:off x="3395470" y="7909855"/>
            <a:ext cx="2040747" cy="2040747"/>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5841AF70-47CB-1A44-A2D3-305CA0A5612D}"/>
              </a:ext>
            </a:extLst>
          </p:cNvPr>
          <p:cNvPicPr>
            <a:picLocks noChangeAspect="1"/>
          </p:cNvPicPr>
          <p:nvPr/>
        </p:nvPicPr>
        <p:blipFill>
          <a:blip r:embed="rId6"/>
          <a:stretch>
            <a:fillRect/>
          </a:stretch>
        </p:blipFill>
        <p:spPr>
          <a:xfrm>
            <a:off x="5311289" y="8050540"/>
            <a:ext cx="1347974" cy="1713153"/>
          </a:xfrm>
          <a:prstGeom prst="rect">
            <a:avLst/>
          </a:prstGeom>
        </p:spPr>
      </p:pic>
      <p:pic>
        <p:nvPicPr>
          <p:cNvPr id="144" name="Picture 143" descr="A screenshot of a map&#10;&#10;Description automatically generated">
            <a:extLst>
              <a:ext uri="{FF2B5EF4-FFF2-40B4-BE49-F238E27FC236}">
                <a16:creationId xmlns:a16="http://schemas.microsoft.com/office/drawing/2014/main" id="{606B660D-E24D-1245-A9B7-08E894FCB1CB}"/>
              </a:ext>
            </a:extLst>
          </p:cNvPr>
          <p:cNvPicPr>
            <a:picLocks noChangeAspect="1"/>
          </p:cNvPicPr>
          <p:nvPr/>
        </p:nvPicPr>
        <p:blipFill>
          <a:blip r:embed="rId7"/>
          <a:stretch>
            <a:fillRect/>
          </a:stretch>
        </p:blipFill>
        <p:spPr>
          <a:xfrm>
            <a:off x="-927873" y="10261305"/>
            <a:ext cx="4426957" cy="981309"/>
          </a:xfrm>
          <a:prstGeom prst="rect">
            <a:avLst/>
          </a:prstGeom>
        </p:spPr>
      </p:pic>
      <p:pic>
        <p:nvPicPr>
          <p:cNvPr id="132" name="Picture 131">
            <a:extLst>
              <a:ext uri="{FF2B5EF4-FFF2-40B4-BE49-F238E27FC236}">
                <a16:creationId xmlns:a16="http://schemas.microsoft.com/office/drawing/2014/main" id="{E4F09C42-6C0B-9C48-B8C1-C1AD9976BD0C}"/>
              </a:ext>
            </a:extLst>
          </p:cNvPr>
          <p:cNvPicPr>
            <a:picLocks noChangeAspect="1"/>
          </p:cNvPicPr>
          <p:nvPr/>
        </p:nvPicPr>
        <p:blipFill>
          <a:blip r:embed="rId8"/>
          <a:stretch>
            <a:fillRect/>
          </a:stretch>
        </p:blipFill>
        <p:spPr>
          <a:xfrm>
            <a:off x="1418945" y="8056686"/>
            <a:ext cx="1962782" cy="981391"/>
          </a:xfrm>
          <a:prstGeom prst="rect">
            <a:avLst/>
          </a:prstGeom>
        </p:spPr>
      </p:pic>
      <p:sp>
        <p:nvSpPr>
          <p:cNvPr id="4" name="TextBox 3">
            <a:extLst>
              <a:ext uri="{FF2B5EF4-FFF2-40B4-BE49-F238E27FC236}">
                <a16:creationId xmlns:a16="http://schemas.microsoft.com/office/drawing/2014/main" id="{E49FA1EE-B315-DA42-BB4E-AE27DA650798}"/>
              </a:ext>
            </a:extLst>
          </p:cNvPr>
          <p:cNvSpPr txBox="1"/>
          <p:nvPr/>
        </p:nvSpPr>
        <p:spPr>
          <a:xfrm>
            <a:off x="928469" y="76435"/>
            <a:ext cx="5668310" cy="284052"/>
          </a:xfrm>
          <a:prstGeom prst="rect">
            <a:avLst/>
          </a:prstGeom>
          <a:noFill/>
        </p:spPr>
        <p:txBody>
          <a:bodyPr wrap="square" rtlCol="0">
            <a:spAutoFit/>
          </a:bodyPr>
          <a:lstStyle/>
          <a:p>
            <a:r>
              <a:rPr lang="en-US" sz="1246" b="1" dirty="0"/>
              <a:t>Effect size and reliability of the Neurological Pain Signature</a:t>
            </a:r>
            <a:endParaRPr lang="en-US" sz="1246" dirty="0"/>
          </a:p>
        </p:txBody>
      </p:sp>
      <p:pic>
        <p:nvPicPr>
          <p:cNvPr id="6" name="Picture 5" descr="A close up of a logo&#10;&#10;Description automatically generated">
            <a:extLst>
              <a:ext uri="{FF2B5EF4-FFF2-40B4-BE49-F238E27FC236}">
                <a16:creationId xmlns:a16="http://schemas.microsoft.com/office/drawing/2014/main" id="{4E5DD4DC-DC72-5249-88BE-231041CE233D}"/>
              </a:ext>
            </a:extLst>
          </p:cNvPr>
          <p:cNvPicPr>
            <a:picLocks noChangeAspect="1"/>
          </p:cNvPicPr>
          <p:nvPr/>
        </p:nvPicPr>
        <p:blipFill>
          <a:blip r:embed="rId9"/>
          <a:stretch>
            <a:fillRect/>
          </a:stretch>
        </p:blipFill>
        <p:spPr>
          <a:xfrm>
            <a:off x="60962" y="100888"/>
            <a:ext cx="844062" cy="637773"/>
          </a:xfrm>
          <a:prstGeom prst="rect">
            <a:avLst/>
          </a:prstGeom>
        </p:spPr>
      </p:pic>
      <p:sp>
        <p:nvSpPr>
          <p:cNvPr id="7" name="Rectangle 6">
            <a:extLst>
              <a:ext uri="{FF2B5EF4-FFF2-40B4-BE49-F238E27FC236}">
                <a16:creationId xmlns:a16="http://schemas.microsoft.com/office/drawing/2014/main" id="{8653E3DC-0B14-B045-98C0-3E0A77F7287C}"/>
              </a:ext>
            </a:extLst>
          </p:cNvPr>
          <p:cNvSpPr/>
          <p:nvPr/>
        </p:nvSpPr>
        <p:spPr>
          <a:xfrm>
            <a:off x="492002" y="273285"/>
            <a:ext cx="6013938" cy="200055"/>
          </a:xfrm>
          <a:prstGeom prst="rect">
            <a:avLst/>
          </a:prstGeom>
        </p:spPr>
        <p:txBody>
          <a:bodyPr wrap="square">
            <a:spAutoFit/>
          </a:bodyPr>
          <a:lstStyle/>
          <a:p>
            <a:pPr algn="ctr"/>
            <a:r>
              <a:rPr lang="en-US" sz="700" dirty="0">
                <a:latin typeface="Times New Roman" panose="02020603050405020304" pitchFamily="18" charset="0"/>
                <a:ea typeface="DengXian" panose="02010600030101010101" pitchFamily="2" charset="-122"/>
                <a:cs typeface="Times New Roman" panose="02020603050405020304" pitchFamily="18" charset="0"/>
              </a:rPr>
              <a:t>Xiaochun Han</a:t>
            </a:r>
            <a:r>
              <a:rPr lang="en-US" sz="700" baseline="30000" dirty="0">
                <a:latin typeface="Times New Roman" panose="02020603050405020304" pitchFamily="18" charset="0"/>
                <a:ea typeface="DengXian" panose="02010600030101010101" pitchFamily="2" charset="-122"/>
                <a:cs typeface="Times New Roman" panose="02020603050405020304" pitchFamily="18" charset="0"/>
              </a:rPr>
              <a:t>1</a:t>
            </a:r>
            <a:r>
              <a:rPr lang="en-US" sz="700" dirty="0">
                <a:latin typeface="Times New Roman" panose="02020603050405020304" pitchFamily="18" charset="0"/>
                <a:ea typeface="DengXian" panose="02010600030101010101" pitchFamily="2" charset="-122"/>
                <a:cs typeface="Times New Roman" panose="02020603050405020304" pitchFamily="18" charset="0"/>
              </a:rPr>
              <a:t>, Lauren Y. Atlas</a:t>
            </a:r>
            <a:r>
              <a:rPr lang="en-US" sz="700" baseline="30000" dirty="0">
                <a:latin typeface="Times New Roman" panose="02020603050405020304" pitchFamily="18" charset="0"/>
                <a:ea typeface="DengXian" panose="02010600030101010101" pitchFamily="2" charset="-122"/>
                <a:cs typeface="Times New Roman" panose="02020603050405020304" pitchFamily="18" charset="0"/>
              </a:rPr>
              <a:t>2,3,4</a:t>
            </a:r>
            <a:r>
              <a:rPr lang="en-US" sz="700" dirty="0">
                <a:latin typeface="Times New Roman" panose="02020603050405020304" pitchFamily="18" charset="0"/>
                <a:ea typeface="DengXian" panose="02010600030101010101" pitchFamily="2" charset="-122"/>
                <a:cs typeface="Times New Roman" panose="02020603050405020304" pitchFamily="18" charset="0"/>
              </a:rPr>
              <a:t>, Leonie Koban</a:t>
            </a:r>
            <a:r>
              <a:rPr lang="en-US" sz="700" baseline="30000" dirty="0">
                <a:latin typeface="Times New Roman" panose="02020603050405020304" pitchFamily="18" charset="0"/>
                <a:ea typeface="DengXian" panose="02010600030101010101" pitchFamily="2" charset="-122"/>
                <a:cs typeface="Times New Roman" panose="02020603050405020304" pitchFamily="18" charset="0"/>
              </a:rPr>
              <a:t>5,6</a:t>
            </a:r>
            <a:r>
              <a:rPr lang="en-US" sz="700" dirty="0">
                <a:latin typeface="Times New Roman" panose="02020603050405020304" pitchFamily="18" charset="0"/>
                <a:ea typeface="DengXian" panose="02010600030101010101" pitchFamily="2" charset="-122"/>
                <a:cs typeface="Times New Roman" panose="02020603050405020304" pitchFamily="18" charset="0"/>
              </a:rPr>
              <a:t>, Elizabeth A. Reynolds Losin</a:t>
            </a:r>
            <a:r>
              <a:rPr lang="en-US" sz="700" baseline="30000" dirty="0">
                <a:latin typeface="Times New Roman" panose="02020603050405020304" pitchFamily="18" charset="0"/>
                <a:ea typeface="DengXian" panose="02010600030101010101" pitchFamily="2" charset="-122"/>
                <a:cs typeface="Times New Roman" panose="02020603050405020304" pitchFamily="18" charset="0"/>
              </a:rPr>
              <a:t>7</a:t>
            </a:r>
            <a:r>
              <a:rPr lang="en-US" sz="700" dirty="0">
                <a:latin typeface="Times New Roman" panose="02020603050405020304" pitchFamily="18" charset="0"/>
                <a:ea typeface="DengXian" panose="02010600030101010101" pitchFamily="2" charset="-122"/>
                <a:cs typeface="Times New Roman" panose="02020603050405020304" pitchFamily="18" charset="0"/>
              </a:rPr>
              <a:t>, </a:t>
            </a:r>
            <a:r>
              <a:rPr lang="en-US" sz="7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Mathieu Roy</a:t>
            </a:r>
            <a:r>
              <a:rPr lang="en-US" sz="700" baseline="30000" dirty="0">
                <a:latin typeface="Times New Roman" panose="02020603050405020304" pitchFamily="18" charset="0"/>
                <a:ea typeface="DengXian" panose="02010600030101010101" pitchFamily="2" charset="-122"/>
                <a:cs typeface="Times New Roman" panose="02020603050405020304" pitchFamily="18" charset="0"/>
              </a:rPr>
              <a:t>8</a:t>
            </a:r>
            <a:r>
              <a:rPr lang="en-US" sz="700" dirty="0">
                <a:latin typeface="Times New Roman" panose="02020603050405020304" pitchFamily="18" charset="0"/>
                <a:ea typeface="DengXian" panose="02010600030101010101" pitchFamily="2" charset="-122"/>
                <a:cs typeface="Times New Roman" panose="02020603050405020304" pitchFamily="18" charset="0"/>
              </a:rPr>
              <a:t>, </a:t>
            </a:r>
            <a:r>
              <a:rPr lang="en-US" sz="7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Choong-Wan Woo</a:t>
            </a:r>
            <a:r>
              <a:rPr lang="en-US" sz="7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9,10</a:t>
            </a:r>
            <a:r>
              <a:rPr lang="en-US" sz="7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r>
              <a:rPr lang="en-US" sz="700" dirty="0">
                <a:latin typeface="Times New Roman" panose="02020603050405020304" pitchFamily="18" charset="0"/>
                <a:ea typeface="DengXian" panose="02010600030101010101" pitchFamily="2" charset="-122"/>
                <a:cs typeface="Times New Roman" panose="02020603050405020304" pitchFamily="18" charset="0"/>
              </a:rPr>
              <a:t> Tor D. Wager</a:t>
            </a:r>
            <a:r>
              <a:rPr lang="en-US" sz="700" baseline="30000" dirty="0">
                <a:latin typeface="Times New Roman" panose="02020603050405020304" pitchFamily="18" charset="0"/>
                <a:ea typeface="DengXian" panose="02010600030101010101" pitchFamily="2" charset="-122"/>
                <a:cs typeface="Times New Roman" panose="02020603050405020304" pitchFamily="18" charset="0"/>
              </a:rPr>
              <a:t>1</a:t>
            </a:r>
            <a:endParaRPr lang="en-US" sz="7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A8F9F471-00E9-214B-ABA0-30DC255895B7}"/>
              </a:ext>
            </a:extLst>
          </p:cNvPr>
          <p:cNvSpPr/>
          <p:nvPr/>
        </p:nvSpPr>
        <p:spPr>
          <a:xfrm>
            <a:off x="930398" y="395748"/>
            <a:ext cx="5796536" cy="400110"/>
          </a:xfrm>
          <a:prstGeom prst="rect">
            <a:avLst/>
          </a:prstGeom>
        </p:spPr>
        <p:txBody>
          <a:bodyPr wrap="square">
            <a:spAutoFit/>
          </a:bodyPr>
          <a:lstStyle/>
          <a:p>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a:t>
            </a:r>
            <a:r>
              <a:rPr lang="en-US" sz="500" baseline="30000" dirty="0">
                <a:latin typeface="Times New Roman" panose="02020603050405020304" pitchFamily="18" charset="0"/>
                <a:ea typeface="DengXian" panose="02010600030101010101" pitchFamily="2" charset="-122"/>
                <a:cs typeface="Times New Roman" panose="02020603050405020304" pitchFamily="18" charset="0"/>
              </a:rPr>
              <a:t>1</a:t>
            </a:r>
            <a:r>
              <a:rPr lang="en-US" sz="500" dirty="0">
                <a:latin typeface="Times New Roman" panose="02020603050405020304" pitchFamily="18" charset="0"/>
                <a:ea typeface="DengXian" panose="02010600030101010101" pitchFamily="2" charset="-122"/>
                <a:cs typeface="Times New Roman" panose="02020603050405020304" pitchFamily="18" charset="0"/>
              </a:rPr>
              <a:t>Department of Psychological and Brain Sciences, Dartmouth College, Hanover NH, USA;</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2</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National Center for Complementary and Integrative Health, National Institutes of Health, Bethesda MD</a:t>
            </a:r>
            <a:r>
              <a:rPr lang="en-US" sz="500" dirty="0">
                <a:latin typeface="Times New Roman" panose="02020603050405020304" pitchFamily="18" charset="0"/>
                <a:ea typeface="DengXian" panose="02010600030101010101" pitchFamily="2" charset="-122"/>
                <a:cs typeface="Times New Roman" panose="02020603050405020304" pitchFamily="18" charset="0"/>
              </a:rPr>
              <a:t>, USA;</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3</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National Institute of Mental Health, National Institutes of Health, Bethesda MD</a:t>
            </a:r>
            <a:r>
              <a:rPr lang="en-US" sz="500" dirty="0">
                <a:latin typeface="Times New Roman" panose="02020603050405020304" pitchFamily="18" charset="0"/>
                <a:ea typeface="DengXian" panose="02010600030101010101" pitchFamily="2" charset="-122"/>
                <a:cs typeface="Times New Roman" panose="02020603050405020304" pitchFamily="18" charset="0"/>
              </a:rPr>
              <a:t>, USA;</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4</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National Institute on Drug Abuse, National Institutes of Health, Baltimore MD</a:t>
            </a:r>
            <a:r>
              <a:rPr lang="en-US" sz="500" dirty="0">
                <a:latin typeface="Times New Roman" panose="02020603050405020304" pitchFamily="18" charset="0"/>
                <a:ea typeface="DengXian" panose="02010600030101010101" pitchFamily="2" charset="-122"/>
                <a:cs typeface="Times New Roman" panose="02020603050405020304" pitchFamily="18" charset="0"/>
              </a:rPr>
              <a:t>, USA;</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5</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INSEAD, Fontainebleau, France;</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6</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Brain &amp; Spine Institute (ICM), Paris, France;</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7</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Department of Psychology, University of Miami, Miami FL, USA;</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8</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Department of Psychology, McGill University, CA;</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9</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Center for Neuroscience Imaging Research, Institute for Basic Science, Republic of Korea;</a:t>
            </a:r>
            <a:r>
              <a:rPr lang="en-US" sz="500" dirty="0">
                <a:latin typeface="Calibri" panose="020F0502020204030204" pitchFamily="34" charset="0"/>
                <a:ea typeface="DengXian" panose="02010600030101010101" pitchFamily="2" charset="-122"/>
                <a:cs typeface="Times New Roman" panose="02020603050405020304" pitchFamily="18" charset="0"/>
              </a:rPr>
              <a:t> </a:t>
            </a:r>
            <a:r>
              <a:rPr lang="en-US" sz="500" baseline="300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10</a:t>
            </a:r>
            <a:r>
              <a:rPr lang="en-US"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Department of Biomedical Engineering, Sungkyunkwan University, Republic of Korea.</a:t>
            </a:r>
            <a:r>
              <a:rPr lang="en-US" altLang="zh-CN" sz="500"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a:t>
            </a:r>
            <a:endParaRPr lang="en-US" sz="5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9" name="Rounded Rectangle 8">
            <a:extLst>
              <a:ext uri="{FF2B5EF4-FFF2-40B4-BE49-F238E27FC236}">
                <a16:creationId xmlns:a16="http://schemas.microsoft.com/office/drawing/2014/main" id="{25921066-0F41-B947-9258-C43F421A227F}"/>
              </a:ext>
            </a:extLst>
          </p:cNvPr>
          <p:cNvSpPr/>
          <p:nvPr/>
        </p:nvSpPr>
        <p:spPr>
          <a:xfrm>
            <a:off x="201195" y="827826"/>
            <a:ext cx="6454364" cy="13205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FAA86DB-24CB-EF45-9C92-14304489DE41}"/>
              </a:ext>
            </a:extLst>
          </p:cNvPr>
          <p:cNvSpPr txBox="1"/>
          <p:nvPr/>
        </p:nvSpPr>
        <p:spPr>
          <a:xfrm>
            <a:off x="360422" y="809098"/>
            <a:ext cx="5668310" cy="246221"/>
          </a:xfrm>
          <a:prstGeom prst="rect">
            <a:avLst/>
          </a:prstGeom>
          <a:noFill/>
        </p:spPr>
        <p:txBody>
          <a:bodyPr wrap="square" rtlCol="0">
            <a:spAutoFit/>
          </a:bodyPr>
          <a:lstStyle/>
          <a:p>
            <a:r>
              <a:rPr lang="en-US" altLang="zh-CN" sz="1000" b="1" dirty="0"/>
              <a:t>Introduction</a:t>
            </a:r>
            <a:endParaRPr lang="en-US" sz="1000" dirty="0"/>
          </a:p>
        </p:txBody>
      </p:sp>
      <p:grpSp>
        <p:nvGrpSpPr>
          <p:cNvPr id="17" name="Group 16">
            <a:extLst>
              <a:ext uri="{FF2B5EF4-FFF2-40B4-BE49-F238E27FC236}">
                <a16:creationId xmlns:a16="http://schemas.microsoft.com/office/drawing/2014/main" id="{FE4A9892-9ED9-BB4B-A6D4-582A1740953D}"/>
              </a:ext>
            </a:extLst>
          </p:cNvPr>
          <p:cNvGrpSpPr/>
          <p:nvPr/>
        </p:nvGrpSpPr>
        <p:grpSpPr>
          <a:xfrm>
            <a:off x="5158857" y="1116412"/>
            <a:ext cx="1172137" cy="996186"/>
            <a:chOff x="4404796" y="192959"/>
            <a:chExt cx="4239113" cy="3685117"/>
          </a:xfrm>
        </p:grpSpPr>
        <p:grpSp>
          <p:nvGrpSpPr>
            <p:cNvPr id="18" name="Group 17">
              <a:extLst>
                <a:ext uri="{FF2B5EF4-FFF2-40B4-BE49-F238E27FC236}">
                  <a16:creationId xmlns:a16="http://schemas.microsoft.com/office/drawing/2014/main" id="{C8D0B9CB-CCC7-5D4A-BB9C-05B679D71F9F}"/>
                </a:ext>
              </a:extLst>
            </p:cNvPr>
            <p:cNvGrpSpPr/>
            <p:nvPr/>
          </p:nvGrpSpPr>
          <p:grpSpPr>
            <a:xfrm>
              <a:off x="5149253" y="364131"/>
              <a:ext cx="3494656" cy="2646433"/>
              <a:chOff x="1280193" y="1676345"/>
              <a:chExt cx="3963028" cy="3001118"/>
            </a:xfrm>
          </p:grpSpPr>
          <p:pic>
            <p:nvPicPr>
              <p:cNvPr id="25" name="Picture 24" descr="2013-04-09_15-55-23.png">
                <a:extLst>
                  <a:ext uri="{FF2B5EF4-FFF2-40B4-BE49-F238E27FC236}">
                    <a16:creationId xmlns:a16="http://schemas.microsoft.com/office/drawing/2014/main" id="{E4F425B7-B97A-D941-8C71-820A02E9A95A}"/>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80193" y="2484406"/>
                <a:ext cx="2333990" cy="2193057"/>
              </a:xfrm>
              <a:prstGeom prst="rect">
                <a:avLst/>
              </a:prstGeom>
              <a:noFill/>
              <a:ln w="6350" cmpd="sng">
                <a:noFill/>
                <a:prstDash val="solid"/>
              </a:ln>
            </p:spPr>
          </p:pic>
          <p:pic>
            <p:nvPicPr>
              <p:cNvPr id="26" name="Picture 25" descr="2013-12-09_22-11-44.png">
                <a:extLst>
                  <a:ext uri="{FF2B5EF4-FFF2-40B4-BE49-F238E27FC236}">
                    <a16:creationId xmlns:a16="http://schemas.microsoft.com/office/drawing/2014/main" id="{32314DAF-1915-574F-85F7-7A4785CEFB9D}"/>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flipH="1">
                <a:off x="3039819" y="1681686"/>
                <a:ext cx="2203402" cy="1525204"/>
              </a:xfrm>
              <a:prstGeom prst="rect">
                <a:avLst/>
              </a:prstGeom>
              <a:ln w="6350" cmpd="sng">
                <a:solidFill>
                  <a:schemeClr val="tx1">
                    <a:lumMod val="75000"/>
                    <a:lumOff val="25000"/>
                  </a:schemeClr>
                </a:solidFill>
                <a:prstDash val="solid"/>
              </a:ln>
            </p:spPr>
          </p:pic>
          <p:sp>
            <p:nvSpPr>
              <p:cNvPr id="27" name="Rectangle 26">
                <a:extLst>
                  <a:ext uri="{FF2B5EF4-FFF2-40B4-BE49-F238E27FC236}">
                    <a16:creationId xmlns:a16="http://schemas.microsoft.com/office/drawing/2014/main" id="{04885BF6-AAFB-0443-8A25-79D4FBEA2C29}"/>
                  </a:ext>
                </a:extLst>
              </p:cNvPr>
              <p:cNvSpPr/>
              <p:nvPr/>
            </p:nvSpPr>
            <p:spPr>
              <a:xfrm>
                <a:off x="2501971" y="3216751"/>
                <a:ext cx="519664" cy="423762"/>
              </a:xfrm>
              <a:prstGeom prst="rect">
                <a:avLst/>
              </a:prstGeom>
              <a:noFill/>
              <a:ln w="6350" cmpd="sng">
                <a:solidFill>
                  <a:schemeClr val="tx1">
                    <a:lumMod val="75000"/>
                    <a:lumOff val="25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6">
                  <a:solidFill>
                    <a:schemeClr val="accent1">
                      <a:lumMod val="75000"/>
                    </a:schemeClr>
                  </a:solidFill>
                </a:endParaRPr>
              </a:p>
            </p:txBody>
          </p:sp>
          <p:cxnSp>
            <p:nvCxnSpPr>
              <p:cNvPr id="28" name="Straight Connector 27">
                <a:extLst>
                  <a:ext uri="{FF2B5EF4-FFF2-40B4-BE49-F238E27FC236}">
                    <a16:creationId xmlns:a16="http://schemas.microsoft.com/office/drawing/2014/main" id="{EE12E8A6-723E-4640-BA6C-D63AB51F8FC6}"/>
                  </a:ext>
                </a:extLst>
              </p:cNvPr>
              <p:cNvCxnSpPr/>
              <p:nvPr/>
            </p:nvCxnSpPr>
            <p:spPr>
              <a:xfrm flipV="1">
                <a:off x="2503195" y="1676345"/>
                <a:ext cx="536624" cy="1566351"/>
              </a:xfrm>
              <a:prstGeom prst="line">
                <a:avLst/>
              </a:prstGeom>
              <a:ln w="635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32E9196-69F4-5B4C-88D2-D546E6553AF6}"/>
                  </a:ext>
                </a:extLst>
              </p:cNvPr>
              <p:cNvCxnSpPr/>
              <p:nvPr/>
            </p:nvCxnSpPr>
            <p:spPr>
              <a:xfrm flipV="1">
                <a:off x="3020508" y="3206890"/>
                <a:ext cx="2222713" cy="433622"/>
              </a:xfrm>
              <a:prstGeom prst="line">
                <a:avLst/>
              </a:prstGeom>
              <a:ln w="635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30" name="Right Triangle 29">
                <a:extLst>
                  <a:ext uri="{FF2B5EF4-FFF2-40B4-BE49-F238E27FC236}">
                    <a16:creationId xmlns:a16="http://schemas.microsoft.com/office/drawing/2014/main" id="{3F90A672-D540-A74D-A455-4F8EA5B7667B}"/>
                  </a:ext>
                </a:extLst>
              </p:cNvPr>
              <p:cNvSpPr/>
              <p:nvPr/>
            </p:nvSpPr>
            <p:spPr>
              <a:xfrm flipH="1">
                <a:off x="2539836" y="1681686"/>
                <a:ext cx="493213" cy="1521362"/>
              </a:xfrm>
              <a:prstGeom prst="rtTriangle">
                <a:avLst/>
              </a:prstGeom>
              <a:solidFill>
                <a:schemeClr val="bg1">
                  <a:lumMod val="85000"/>
                  <a:alpha val="45000"/>
                </a:schemeClr>
              </a:solidFill>
              <a:ln w="63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6">
                  <a:solidFill>
                    <a:schemeClr val="accent1">
                      <a:lumMod val="75000"/>
                    </a:schemeClr>
                  </a:solidFill>
                </a:endParaRPr>
              </a:p>
            </p:txBody>
          </p:sp>
          <p:sp>
            <p:nvSpPr>
              <p:cNvPr id="31" name="Right Triangle 30">
                <a:extLst>
                  <a:ext uri="{FF2B5EF4-FFF2-40B4-BE49-F238E27FC236}">
                    <a16:creationId xmlns:a16="http://schemas.microsoft.com/office/drawing/2014/main" id="{28A291B0-D359-0C46-8EB2-3F2CF8B42661}"/>
                  </a:ext>
                </a:extLst>
              </p:cNvPr>
              <p:cNvSpPr/>
              <p:nvPr/>
            </p:nvSpPr>
            <p:spPr>
              <a:xfrm rot="5400000">
                <a:off x="3911249" y="2338372"/>
                <a:ext cx="413576" cy="2190704"/>
              </a:xfrm>
              <a:prstGeom prst="rtTriangle">
                <a:avLst/>
              </a:prstGeom>
              <a:solidFill>
                <a:schemeClr val="bg1">
                  <a:lumMod val="85000"/>
                  <a:alpha val="45000"/>
                </a:schemeClr>
              </a:solidFill>
              <a:ln w="63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6">
                  <a:solidFill>
                    <a:schemeClr val="accent1">
                      <a:lumMod val="75000"/>
                    </a:schemeClr>
                  </a:solidFill>
                </a:endParaRPr>
              </a:p>
            </p:txBody>
          </p:sp>
        </p:grpSp>
        <p:pic>
          <p:nvPicPr>
            <p:cNvPr id="19" name="Picture 18" descr="2013-12-09_22-39-51.png">
              <a:extLst>
                <a:ext uri="{FF2B5EF4-FFF2-40B4-BE49-F238E27FC236}">
                  <a16:creationId xmlns:a16="http://schemas.microsoft.com/office/drawing/2014/main" id="{AB607D97-E4FE-9E44-9FD5-EEE31C136A4B}"/>
                </a:ext>
              </a:extLst>
            </p:cNvPr>
            <p:cNvPicPr>
              <a:picLocks noChangeAspect="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41661" y="192959"/>
              <a:ext cx="1559374" cy="1217406"/>
            </a:xfrm>
            <a:prstGeom prst="rect">
              <a:avLst/>
            </a:prstGeom>
            <a:ln w="6350" cmpd="sng">
              <a:solidFill>
                <a:schemeClr val="tx1">
                  <a:lumMod val="75000"/>
                  <a:lumOff val="25000"/>
                </a:schemeClr>
              </a:solidFill>
              <a:prstDash val="solid"/>
            </a:ln>
          </p:spPr>
        </p:pic>
        <p:cxnSp>
          <p:nvCxnSpPr>
            <p:cNvPr id="20" name="Straight Connector 19">
              <a:extLst>
                <a:ext uri="{FF2B5EF4-FFF2-40B4-BE49-F238E27FC236}">
                  <a16:creationId xmlns:a16="http://schemas.microsoft.com/office/drawing/2014/main" id="{1FFA241B-9EB1-214B-BDC9-6EA05AE997B5}"/>
                </a:ext>
              </a:extLst>
            </p:cNvPr>
            <p:cNvCxnSpPr/>
            <p:nvPr/>
          </p:nvCxnSpPr>
          <p:spPr>
            <a:xfrm flipH="1" flipV="1">
              <a:off x="4440750" y="1410366"/>
              <a:ext cx="914400" cy="300037"/>
            </a:xfrm>
            <a:prstGeom prst="line">
              <a:avLst/>
            </a:prstGeom>
            <a:ln w="635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2DA79308-DA24-1C45-892A-744BF430C13A}"/>
                </a:ext>
              </a:extLst>
            </p:cNvPr>
            <p:cNvCxnSpPr/>
            <p:nvPr/>
          </p:nvCxnSpPr>
          <p:spPr>
            <a:xfrm flipV="1">
              <a:off x="5790837" y="1404256"/>
              <a:ext cx="210198" cy="306324"/>
            </a:xfrm>
            <a:prstGeom prst="line">
              <a:avLst/>
            </a:prstGeom>
            <a:ln w="635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723AEEF1-8E1F-AF49-B3E8-712D5886B5FD}"/>
                </a:ext>
              </a:extLst>
            </p:cNvPr>
            <p:cNvSpPr/>
            <p:nvPr/>
          </p:nvSpPr>
          <p:spPr>
            <a:xfrm>
              <a:off x="5345432" y="1710580"/>
              <a:ext cx="445405" cy="320761"/>
            </a:xfrm>
            <a:prstGeom prst="rect">
              <a:avLst/>
            </a:prstGeom>
            <a:noFill/>
            <a:ln w="6350" cmpd="sng">
              <a:solidFill>
                <a:schemeClr val="tx1">
                  <a:lumMod val="75000"/>
                  <a:lumOff val="25000"/>
                </a:schemeClr>
              </a:solidFill>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6">
                <a:solidFill>
                  <a:schemeClr val="accent1">
                    <a:lumMod val="75000"/>
                  </a:schemeClr>
                </a:solidFill>
              </a:endParaRPr>
            </a:p>
          </p:txBody>
        </p:sp>
        <p:sp>
          <p:nvSpPr>
            <p:cNvPr id="23" name="Freeform 22">
              <a:extLst>
                <a:ext uri="{FF2B5EF4-FFF2-40B4-BE49-F238E27FC236}">
                  <a16:creationId xmlns:a16="http://schemas.microsoft.com/office/drawing/2014/main" id="{CDF04F2E-73A0-A645-AE51-C0D967E53839}"/>
                </a:ext>
              </a:extLst>
            </p:cNvPr>
            <p:cNvSpPr/>
            <p:nvPr/>
          </p:nvSpPr>
          <p:spPr>
            <a:xfrm>
              <a:off x="4460964" y="1405603"/>
              <a:ext cx="1532361" cy="304800"/>
            </a:xfrm>
            <a:custGeom>
              <a:avLst/>
              <a:gdLst>
                <a:gd name="connsiteX0" fmla="*/ 0 w 1552575"/>
                <a:gd name="connsiteY0" fmla="*/ 0 h 304800"/>
                <a:gd name="connsiteX1" fmla="*/ 900112 w 1552575"/>
                <a:gd name="connsiteY1" fmla="*/ 295275 h 304800"/>
                <a:gd name="connsiteX2" fmla="*/ 1338262 w 1552575"/>
                <a:gd name="connsiteY2" fmla="*/ 304800 h 304800"/>
                <a:gd name="connsiteX3" fmla="*/ 1552575 w 1552575"/>
                <a:gd name="connsiteY3" fmla="*/ 4762 h 304800"/>
                <a:gd name="connsiteX4" fmla="*/ 0 w 1552575"/>
                <a:gd name="connsiteY4" fmla="*/ 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575" h="304800">
                  <a:moveTo>
                    <a:pt x="0" y="0"/>
                  </a:moveTo>
                  <a:lnTo>
                    <a:pt x="900112" y="295275"/>
                  </a:lnTo>
                  <a:lnTo>
                    <a:pt x="1338262" y="304800"/>
                  </a:lnTo>
                  <a:lnTo>
                    <a:pt x="1552575" y="4762"/>
                  </a:lnTo>
                  <a:lnTo>
                    <a:pt x="0" y="0"/>
                  </a:lnTo>
                  <a:close/>
                </a:path>
              </a:pathLst>
            </a:custGeom>
            <a:solidFill>
              <a:schemeClr val="bg1">
                <a:lumMod val="85000"/>
                <a:alpha val="45000"/>
              </a:schemeClr>
            </a:solidFill>
            <a:ln w="635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46">
                <a:solidFill>
                  <a:schemeClr val="accent1">
                    <a:lumMod val="75000"/>
                  </a:schemeClr>
                </a:solidFill>
              </a:endParaRPr>
            </a:p>
          </p:txBody>
        </p:sp>
        <p:pic>
          <p:nvPicPr>
            <p:cNvPr id="24" name="Picture 23" descr="2013-04-09_16-07-12.png">
              <a:extLst>
                <a:ext uri="{FF2B5EF4-FFF2-40B4-BE49-F238E27FC236}">
                  <a16:creationId xmlns:a16="http://schemas.microsoft.com/office/drawing/2014/main" id="{5CF40312-FD1C-3140-B88F-FCE434FB853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404796" y="2979923"/>
              <a:ext cx="3913380" cy="898153"/>
            </a:xfrm>
            <a:prstGeom prst="rect">
              <a:avLst/>
            </a:prstGeom>
          </p:spPr>
        </p:pic>
      </p:grpSp>
      <p:sp>
        <p:nvSpPr>
          <p:cNvPr id="32" name="TextBox 31">
            <a:extLst>
              <a:ext uri="{FF2B5EF4-FFF2-40B4-BE49-F238E27FC236}">
                <a16:creationId xmlns:a16="http://schemas.microsoft.com/office/drawing/2014/main" id="{4EB62262-FDFB-4E4C-900B-62CB3B396B7C}"/>
              </a:ext>
            </a:extLst>
          </p:cNvPr>
          <p:cNvSpPr txBox="1"/>
          <p:nvPr/>
        </p:nvSpPr>
        <p:spPr>
          <a:xfrm>
            <a:off x="4891294" y="827052"/>
            <a:ext cx="1616148" cy="215444"/>
          </a:xfrm>
          <a:prstGeom prst="rect">
            <a:avLst/>
          </a:prstGeom>
          <a:noFill/>
        </p:spPr>
        <p:txBody>
          <a:bodyPr wrap="none" rtlCol="0">
            <a:spAutoFit/>
          </a:bodyPr>
          <a:lstStyle/>
          <a:p>
            <a:r>
              <a:rPr lang="en-US" altLang="zh-CN" sz="800" b="1" dirty="0"/>
              <a:t>Neurological</a:t>
            </a:r>
            <a:r>
              <a:rPr lang="zh-CN" altLang="en-US" sz="800" b="1" dirty="0"/>
              <a:t> </a:t>
            </a:r>
            <a:r>
              <a:rPr lang="en-US" altLang="zh-CN" sz="800" b="1" dirty="0"/>
              <a:t>Pain</a:t>
            </a:r>
            <a:r>
              <a:rPr lang="zh-CN" altLang="en-US" sz="800" b="1" dirty="0"/>
              <a:t> </a:t>
            </a:r>
            <a:r>
              <a:rPr lang="en-US" altLang="zh-CN" sz="800" b="1" dirty="0"/>
              <a:t>Signature</a:t>
            </a:r>
            <a:r>
              <a:rPr lang="zh-CN" altLang="en-US" sz="800" b="1" dirty="0"/>
              <a:t> </a:t>
            </a:r>
            <a:r>
              <a:rPr lang="en-US" altLang="zh-CN" sz="800" b="1" dirty="0"/>
              <a:t>(NPS)</a:t>
            </a:r>
            <a:endParaRPr lang="en-US" sz="800" b="1" dirty="0"/>
          </a:p>
        </p:txBody>
      </p:sp>
      <p:cxnSp>
        <p:nvCxnSpPr>
          <p:cNvPr id="33" name="Straight Connector 32">
            <a:extLst>
              <a:ext uri="{FF2B5EF4-FFF2-40B4-BE49-F238E27FC236}">
                <a16:creationId xmlns:a16="http://schemas.microsoft.com/office/drawing/2014/main" id="{EE54640E-49AE-8840-99CF-720E4D11FBFE}"/>
              </a:ext>
            </a:extLst>
          </p:cNvPr>
          <p:cNvCxnSpPr>
            <a:cxnSpLocks/>
          </p:cNvCxnSpPr>
          <p:nvPr/>
        </p:nvCxnSpPr>
        <p:spPr>
          <a:xfrm flipV="1">
            <a:off x="4942386" y="1039050"/>
            <a:ext cx="1542340"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BA27B2DB-F166-774D-B29D-D2E3B8BEC964}"/>
              </a:ext>
            </a:extLst>
          </p:cNvPr>
          <p:cNvSpPr/>
          <p:nvPr/>
        </p:nvSpPr>
        <p:spPr>
          <a:xfrm>
            <a:off x="364971" y="952182"/>
            <a:ext cx="4496576" cy="1200329"/>
          </a:xfrm>
          <a:prstGeom prst="rect">
            <a:avLst/>
          </a:prstGeom>
        </p:spPr>
        <p:txBody>
          <a:bodyPr wrap="square">
            <a:spAutoFit/>
          </a:bodyPr>
          <a:lstStyle/>
          <a:p>
            <a:r>
              <a:rPr lang="en-US" sz="800" dirty="0">
                <a:latin typeface="Times New Roman" panose="02020603050405020304" pitchFamily="18" charset="0"/>
                <a:ea typeface="DengXian" panose="02010600030101010101" pitchFamily="2" charset="-122"/>
                <a:cs typeface="Times New Roman" panose="02020603050405020304" pitchFamily="18" charset="0"/>
              </a:rPr>
              <a:t>There is an increasing movement towards establishing neurophysiological markers of mental processes. A priori markers can provide quantitative predictions that can be tested across laboratories, serve as targets for interventions, and increase reproducibility by decreasing analytic flexibility. As markers become more widely shared across labs and translated into practical applications, robust validation of their psychometric properties and performance benchmarks across contexts will become increasingly important. </a:t>
            </a:r>
          </a:p>
          <a:p>
            <a:r>
              <a:rPr lang="en-US" sz="800" dirty="0">
                <a:latin typeface="Times New Roman" panose="02020603050405020304" pitchFamily="18" charset="0"/>
                <a:ea typeface="DengXian" panose="02010600030101010101" pitchFamily="2" charset="-122"/>
                <a:cs typeface="Times New Roman" panose="02020603050405020304" pitchFamily="18" charset="0"/>
              </a:rPr>
              <a:t>One such marker is the Neurologic Pain Signature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(NPS)</a:t>
            </a:r>
            <a:r>
              <a:rPr 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aseline="30000" dirty="0">
                <a:latin typeface="Times New Roman" panose="02020603050405020304" pitchFamily="18" charset="0"/>
                <a:ea typeface="DengXian" panose="02010600030101010101" pitchFamily="2" charset="-122"/>
                <a:cs typeface="Times New Roman" panose="02020603050405020304" pitchFamily="18" charset="0"/>
              </a:rPr>
              <a:t>[1]</a:t>
            </a:r>
            <a:r>
              <a:rPr lang="en-US" sz="800" dirty="0">
                <a:latin typeface="Times New Roman" panose="02020603050405020304" pitchFamily="18" charset="0"/>
                <a:ea typeface="DengXian" panose="02010600030101010101" pitchFamily="2" charset="-122"/>
                <a:cs typeface="Times New Roman" panose="02020603050405020304" pitchFamily="18" charset="0"/>
              </a:rPr>
              <a:t>, a multivariate brain measure trained to track pain induced by nociceptive input. Here, we test the effect size and reliability of the NPS in a large dataset of pain studies.   </a:t>
            </a:r>
            <a:endParaRPr lang="en-US" sz="8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74" name="TextBox 73">
            <a:extLst>
              <a:ext uri="{FF2B5EF4-FFF2-40B4-BE49-F238E27FC236}">
                <a16:creationId xmlns:a16="http://schemas.microsoft.com/office/drawing/2014/main" id="{48E239CE-C08F-4E46-BEF4-782E05DBF91B}"/>
              </a:ext>
            </a:extLst>
          </p:cNvPr>
          <p:cNvSpPr txBox="1"/>
          <p:nvPr/>
        </p:nvSpPr>
        <p:spPr>
          <a:xfrm>
            <a:off x="329815" y="2265046"/>
            <a:ext cx="5668310" cy="246221"/>
          </a:xfrm>
          <a:prstGeom prst="rect">
            <a:avLst/>
          </a:prstGeom>
          <a:noFill/>
        </p:spPr>
        <p:txBody>
          <a:bodyPr wrap="square" rtlCol="0">
            <a:spAutoFit/>
          </a:bodyPr>
          <a:lstStyle/>
          <a:p>
            <a:r>
              <a:rPr lang="en-US" altLang="zh-CN" sz="1000" b="1" dirty="0"/>
              <a:t>Method</a:t>
            </a:r>
            <a:endParaRPr lang="en-US" sz="1000" dirty="0"/>
          </a:p>
        </p:txBody>
      </p:sp>
      <p:sp>
        <p:nvSpPr>
          <p:cNvPr id="76" name="TextBox 75">
            <a:extLst>
              <a:ext uri="{FF2B5EF4-FFF2-40B4-BE49-F238E27FC236}">
                <a16:creationId xmlns:a16="http://schemas.microsoft.com/office/drawing/2014/main" id="{B32DEF2F-C2D7-F448-A9D2-5C83F3201AA1}"/>
              </a:ext>
            </a:extLst>
          </p:cNvPr>
          <p:cNvSpPr txBox="1"/>
          <p:nvPr/>
        </p:nvSpPr>
        <p:spPr>
          <a:xfrm>
            <a:off x="5148271" y="2436237"/>
            <a:ext cx="1058303" cy="215444"/>
          </a:xfrm>
          <a:prstGeom prst="rect">
            <a:avLst/>
          </a:prstGeom>
          <a:noFill/>
        </p:spPr>
        <p:txBody>
          <a:bodyPr wrap="none" rtlCol="0">
            <a:spAutoFit/>
          </a:bodyPr>
          <a:lstStyle/>
          <a:p>
            <a:r>
              <a:rPr lang="en-US" altLang="zh-CN" sz="800" b="1" dirty="0"/>
              <a:t>Single-trial</a:t>
            </a:r>
            <a:r>
              <a:rPr lang="zh-CN" altLang="en-US" sz="800" b="1" dirty="0"/>
              <a:t> </a:t>
            </a:r>
            <a:r>
              <a:rPr lang="en-US" altLang="zh-CN" sz="800" b="1" dirty="0"/>
              <a:t>database</a:t>
            </a:r>
            <a:endParaRPr lang="en-US" sz="800" b="1" dirty="0"/>
          </a:p>
        </p:txBody>
      </p:sp>
      <p:cxnSp>
        <p:nvCxnSpPr>
          <p:cNvPr id="77" name="Straight Connector 76">
            <a:extLst>
              <a:ext uri="{FF2B5EF4-FFF2-40B4-BE49-F238E27FC236}">
                <a16:creationId xmlns:a16="http://schemas.microsoft.com/office/drawing/2014/main" id="{8F89D751-7ECC-DD4D-A2C8-B08F94CE9FE8}"/>
              </a:ext>
            </a:extLst>
          </p:cNvPr>
          <p:cNvCxnSpPr>
            <a:cxnSpLocks/>
          </p:cNvCxnSpPr>
          <p:nvPr/>
        </p:nvCxnSpPr>
        <p:spPr>
          <a:xfrm flipV="1">
            <a:off x="4954940" y="2646948"/>
            <a:ext cx="1542340"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79" name="Picture 78" descr="A picture containing device&#10;&#10;Description automatically generated">
            <a:extLst>
              <a:ext uri="{FF2B5EF4-FFF2-40B4-BE49-F238E27FC236}">
                <a16:creationId xmlns:a16="http://schemas.microsoft.com/office/drawing/2014/main" id="{4BB36195-1373-CF40-BC1A-E9C41A98D65B}"/>
              </a:ext>
            </a:extLst>
          </p:cNvPr>
          <p:cNvPicPr>
            <a:picLocks noChangeAspect="1"/>
          </p:cNvPicPr>
          <p:nvPr/>
        </p:nvPicPr>
        <p:blipFill>
          <a:blip r:embed="rId14"/>
          <a:stretch>
            <a:fillRect/>
          </a:stretch>
        </p:blipFill>
        <p:spPr>
          <a:xfrm>
            <a:off x="5237915" y="2899236"/>
            <a:ext cx="893703" cy="819485"/>
          </a:xfrm>
          <a:prstGeom prst="rect">
            <a:avLst/>
          </a:prstGeom>
        </p:spPr>
      </p:pic>
      <p:sp>
        <p:nvSpPr>
          <p:cNvPr id="80" name="TextBox 79">
            <a:extLst>
              <a:ext uri="{FF2B5EF4-FFF2-40B4-BE49-F238E27FC236}">
                <a16:creationId xmlns:a16="http://schemas.microsoft.com/office/drawing/2014/main" id="{F8B268A1-E1B8-9348-A363-630E02018744}"/>
              </a:ext>
            </a:extLst>
          </p:cNvPr>
          <p:cNvSpPr txBox="1"/>
          <p:nvPr/>
        </p:nvSpPr>
        <p:spPr>
          <a:xfrm>
            <a:off x="5150771" y="3724378"/>
            <a:ext cx="1221808" cy="461665"/>
          </a:xfrm>
          <a:prstGeom prst="rect">
            <a:avLst/>
          </a:prstGeom>
          <a:noFill/>
        </p:spPr>
        <p:txBody>
          <a:bodyPr wrap="none" rtlCol="0">
            <a:spAutoFit/>
          </a:bodyPr>
          <a:lstStyle/>
          <a:p>
            <a:pPr algn="ctr"/>
            <a:r>
              <a:rPr lang="en-US" altLang="zh-CN" sz="800" dirty="0"/>
              <a:t>9</a:t>
            </a:r>
            <a:r>
              <a:rPr lang="zh-CN" altLang="en-US" sz="800" dirty="0"/>
              <a:t> </a:t>
            </a:r>
            <a:r>
              <a:rPr lang="en-US" altLang="zh-CN" sz="800" dirty="0"/>
              <a:t>studies</a:t>
            </a:r>
            <a:r>
              <a:rPr lang="zh-CN" altLang="en-US" sz="800" dirty="0"/>
              <a:t> </a:t>
            </a:r>
            <a:endParaRPr lang="en-US" altLang="zh-CN" sz="800" dirty="0"/>
          </a:p>
          <a:p>
            <a:pPr algn="ctr"/>
            <a:r>
              <a:rPr lang="en-US" altLang="zh-CN" sz="800" dirty="0"/>
              <a:t>305</a:t>
            </a:r>
            <a:r>
              <a:rPr lang="zh-CN" altLang="en-US" sz="800" dirty="0"/>
              <a:t> </a:t>
            </a:r>
            <a:r>
              <a:rPr lang="en-US" altLang="zh-CN" sz="800" dirty="0"/>
              <a:t>subjects</a:t>
            </a:r>
          </a:p>
          <a:p>
            <a:pPr algn="ctr"/>
            <a:r>
              <a:rPr lang="en-US" altLang="zh-CN" sz="800" dirty="0"/>
              <a:t>16294</a:t>
            </a:r>
            <a:r>
              <a:rPr lang="zh-CN" altLang="en-US" sz="800" dirty="0"/>
              <a:t> </a:t>
            </a:r>
            <a:r>
              <a:rPr lang="en-US" altLang="zh-CN" sz="800" dirty="0"/>
              <a:t>single-trial</a:t>
            </a:r>
            <a:r>
              <a:rPr lang="zh-CN" altLang="en-US" sz="800" dirty="0"/>
              <a:t> </a:t>
            </a:r>
            <a:r>
              <a:rPr lang="en-US" altLang="zh-CN" sz="800" dirty="0"/>
              <a:t>images</a:t>
            </a:r>
          </a:p>
        </p:txBody>
      </p:sp>
      <p:sp>
        <p:nvSpPr>
          <p:cNvPr id="81" name="TextBox 80">
            <a:extLst>
              <a:ext uri="{FF2B5EF4-FFF2-40B4-BE49-F238E27FC236}">
                <a16:creationId xmlns:a16="http://schemas.microsoft.com/office/drawing/2014/main" id="{7DE432DE-14AB-084D-A981-FE0FA46E62D8}"/>
              </a:ext>
            </a:extLst>
          </p:cNvPr>
          <p:cNvSpPr txBox="1"/>
          <p:nvPr/>
        </p:nvSpPr>
        <p:spPr>
          <a:xfrm>
            <a:off x="5351832" y="2822114"/>
            <a:ext cx="518856" cy="169277"/>
          </a:xfrm>
          <a:prstGeom prst="rect">
            <a:avLst/>
          </a:prstGeom>
          <a:noFill/>
        </p:spPr>
        <p:txBody>
          <a:bodyPr wrap="square" rtlCol="0">
            <a:spAutoFit/>
          </a:bodyPr>
          <a:lstStyle/>
          <a:p>
            <a:r>
              <a:rPr lang="en-US" altLang="zh-CN" sz="500" dirty="0"/>
              <a:t>bmrk3pain</a:t>
            </a:r>
            <a:r>
              <a:rPr lang="en-US" altLang="zh-CN" sz="500" baseline="30000" dirty="0"/>
              <a:t>[2]</a:t>
            </a:r>
            <a:endParaRPr lang="en-US" sz="500" baseline="30000" dirty="0"/>
          </a:p>
        </p:txBody>
      </p:sp>
      <p:sp>
        <p:nvSpPr>
          <p:cNvPr id="82" name="TextBox 81">
            <a:extLst>
              <a:ext uri="{FF2B5EF4-FFF2-40B4-BE49-F238E27FC236}">
                <a16:creationId xmlns:a16="http://schemas.microsoft.com/office/drawing/2014/main" id="{BF83F169-A23F-BB44-A8DC-2939F41A2583}"/>
              </a:ext>
            </a:extLst>
          </p:cNvPr>
          <p:cNvSpPr txBox="1"/>
          <p:nvPr/>
        </p:nvSpPr>
        <p:spPr>
          <a:xfrm>
            <a:off x="5779745" y="2856518"/>
            <a:ext cx="428854" cy="169277"/>
          </a:xfrm>
          <a:prstGeom prst="rect">
            <a:avLst/>
          </a:prstGeom>
          <a:noFill/>
        </p:spPr>
        <p:txBody>
          <a:bodyPr wrap="square" rtlCol="0">
            <a:spAutoFit/>
          </a:bodyPr>
          <a:lstStyle/>
          <a:p>
            <a:r>
              <a:rPr lang="en-US" altLang="zh-CN" sz="500" dirty="0" err="1"/>
              <a:t>scebl</a:t>
            </a:r>
            <a:r>
              <a:rPr lang="en-US" altLang="zh-CN" sz="500" baseline="30000" dirty="0"/>
              <a:t>[3]</a:t>
            </a:r>
            <a:endParaRPr lang="en-US" sz="500" baseline="30000" dirty="0"/>
          </a:p>
        </p:txBody>
      </p:sp>
      <p:sp>
        <p:nvSpPr>
          <p:cNvPr id="83" name="TextBox 82">
            <a:extLst>
              <a:ext uri="{FF2B5EF4-FFF2-40B4-BE49-F238E27FC236}">
                <a16:creationId xmlns:a16="http://schemas.microsoft.com/office/drawing/2014/main" id="{F055E286-E80D-4640-99DF-A94394874114}"/>
              </a:ext>
            </a:extLst>
          </p:cNvPr>
          <p:cNvSpPr txBox="1"/>
          <p:nvPr/>
        </p:nvSpPr>
        <p:spPr>
          <a:xfrm>
            <a:off x="5970151" y="3045548"/>
            <a:ext cx="428854" cy="169277"/>
          </a:xfrm>
          <a:prstGeom prst="rect">
            <a:avLst/>
          </a:prstGeom>
          <a:noFill/>
        </p:spPr>
        <p:txBody>
          <a:bodyPr wrap="square" rtlCol="0">
            <a:spAutoFit/>
          </a:bodyPr>
          <a:lstStyle/>
          <a:p>
            <a:r>
              <a:rPr lang="en-US" altLang="zh-CN" sz="500" dirty="0" err="1"/>
              <a:t>nsf</a:t>
            </a:r>
            <a:r>
              <a:rPr lang="en-US" altLang="zh-CN" sz="500" baseline="30000" dirty="0"/>
              <a:t>[1]</a:t>
            </a:r>
            <a:endParaRPr lang="en-US" sz="500" baseline="30000" dirty="0"/>
          </a:p>
        </p:txBody>
      </p:sp>
      <p:sp>
        <p:nvSpPr>
          <p:cNvPr id="84" name="TextBox 83">
            <a:extLst>
              <a:ext uri="{FF2B5EF4-FFF2-40B4-BE49-F238E27FC236}">
                <a16:creationId xmlns:a16="http://schemas.microsoft.com/office/drawing/2014/main" id="{8936F253-0CE5-8842-A19D-645FEE82E654}"/>
              </a:ext>
            </a:extLst>
          </p:cNvPr>
          <p:cNvSpPr txBox="1"/>
          <p:nvPr/>
        </p:nvSpPr>
        <p:spPr>
          <a:xfrm>
            <a:off x="5986452" y="3277986"/>
            <a:ext cx="428854" cy="169277"/>
          </a:xfrm>
          <a:prstGeom prst="rect">
            <a:avLst/>
          </a:prstGeom>
          <a:noFill/>
        </p:spPr>
        <p:txBody>
          <a:bodyPr wrap="square" rtlCol="0">
            <a:spAutoFit/>
          </a:bodyPr>
          <a:lstStyle/>
          <a:p>
            <a:r>
              <a:rPr lang="en-US" altLang="zh-CN" sz="500" dirty="0" err="1"/>
              <a:t>ilcp</a:t>
            </a:r>
            <a:r>
              <a:rPr lang="en-US" altLang="zh-CN" sz="500" baseline="30000" dirty="0"/>
              <a:t>[4]</a:t>
            </a:r>
            <a:endParaRPr lang="en-US" sz="500" baseline="30000" dirty="0"/>
          </a:p>
        </p:txBody>
      </p:sp>
      <p:sp>
        <p:nvSpPr>
          <p:cNvPr id="85" name="TextBox 84">
            <a:extLst>
              <a:ext uri="{FF2B5EF4-FFF2-40B4-BE49-F238E27FC236}">
                <a16:creationId xmlns:a16="http://schemas.microsoft.com/office/drawing/2014/main" id="{E9D1FA9D-D53E-F44F-8392-B519D7A99487}"/>
              </a:ext>
            </a:extLst>
          </p:cNvPr>
          <p:cNvSpPr txBox="1"/>
          <p:nvPr/>
        </p:nvSpPr>
        <p:spPr>
          <a:xfrm>
            <a:off x="5863149" y="3481944"/>
            <a:ext cx="428854" cy="169277"/>
          </a:xfrm>
          <a:prstGeom prst="rect">
            <a:avLst/>
          </a:prstGeom>
          <a:noFill/>
        </p:spPr>
        <p:txBody>
          <a:bodyPr wrap="square" rtlCol="0">
            <a:spAutoFit/>
          </a:bodyPr>
          <a:lstStyle/>
          <a:p>
            <a:r>
              <a:rPr lang="en-US" altLang="zh-CN" sz="500" dirty="0"/>
              <a:t>ie2</a:t>
            </a:r>
            <a:r>
              <a:rPr lang="en-US" altLang="zh-CN" sz="500" baseline="30000" dirty="0"/>
              <a:t>[5]</a:t>
            </a:r>
            <a:endParaRPr lang="en-US" sz="500" baseline="30000" dirty="0"/>
          </a:p>
        </p:txBody>
      </p:sp>
      <p:sp>
        <p:nvSpPr>
          <p:cNvPr id="86" name="TextBox 85">
            <a:extLst>
              <a:ext uri="{FF2B5EF4-FFF2-40B4-BE49-F238E27FC236}">
                <a16:creationId xmlns:a16="http://schemas.microsoft.com/office/drawing/2014/main" id="{B1247D99-8869-954A-ADC2-56E07454D622}"/>
              </a:ext>
            </a:extLst>
          </p:cNvPr>
          <p:cNvSpPr txBox="1"/>
          <p:nvPr/>
        </p:nvSpPr>
        <p:spPr>
          <a:xfrm>
            <a:off x="5635071" y="3608517"/>
            <a:ext cx="428854" cy="169277"/>
          </a:xfrm>
          <a:prstGeom prst="rect">
            <a:avLst/>
          </a:prstGeom>
          <a:noFill/>
        </p:spPr>
        <p:txBody>
          <a:bodyPr wrap="square" rtlCol="0">
            <a:spAutoFit/>
          </a:bodyPr>
          <a:lstStyle/>
          <a:p>
            <a:r>
              <a:rPr lang="en-US" altLang="zh-CN" sz="500" dirty="0" err="1"/>
              <a:t>ie</a:t>
            </a:r>
            <a:r>
              <a:rPr lang="en-US" altLang="zh-CN" sz="500" baseline="30000" dirty="0"/>
              <a:t>[6]</a:t>
            </a:r>
            <a:endParaRPr lang="en-US" sz="500" baseline="30000" dirty="0"/>
          </a:p>
        </p:txBody>
      </p:sp>
      <p:sp>
        <p:nvSpPr>
          <p:cNvPr id="87" name="TextBox 86">
            <a:extLst>
              <a:ext uri="{FF2B5EF4-FFF2-40B4-BE49-F238E27FC236}">
                <a16:creationId xmlns:a16="http://schemas.microsoft.com/office/drawing/2014/main" id="{8F92AF40-9A56-4045-8D6C-3D4A97EB7B7C}"/>
              </a:ext>
            </a:extLst>
          </p:cNvPr>
          <p:cNvSpPr txBox="1"/>
          <p:nvPr/>
        </p:nvSpPr>
        <p:spPr>
          <a:xfrm>
            <a:off x="5397141" y="3586719"/>
            <a:ext cx="318799" cy="169277"/>
          </a:xfrm>
          <a:prstGeom prst="rect">
            <a:avLst/>
          </a:prstGeom>
          <a:noFill/>
        </p:spPr>
        <p:txBody>
          <a:bodyPr wrap="square" rtlCol="0">
            <a:spAutoFit/>
          </a:bodyPr>
          <a:lstStyle/>
          <a:p>
            <a:r>
              <a:rPr lang="en-US" altLang="zh-CN" sz="500" dirty="0"/>
              <a:t>exp</a:t>
            </a:r>
            <a:r>
              <a:rPr lang="en-US" altLang="zh-CN" sz="500" baseline="30000" dirty="0"/>
              <a:t>[7]</a:t>
            </a:r>
            <a:endParaRPr lang="en-US" sz="500" baseline="30000" dirty="0"/>
          </a:p>
        </p:txBody>
      </p:sp>
      <p:sp>
        <p:nvSpPr>
          <p:cNvPr id="88" name="TextBox 87">
            <a:extLst>
              <a:ext uri="{FF2B5EF4-FFF2-40B4-BE49-F238E27FC236}">
                <a16:creationId xmlns:a16="http://schemas.microsoft.com/office/drawing/2014/main" id="{54FBA9E3-9CB4-1149-A81D-5262C92216E1}"/>
              </a:ext>
            </a:extLst>
          </p:cNvPr>
          <p:cNvSpPr txBox="1"/>
          <p:nvPr/>
        </p:nvSpPr>
        <p:spPr>
          <a:xfrm>
            <a:off x="4928098" y="3335041"/>
            <a:ext cx="508119" cy="169277"/>
          </a:xfrm>
          <a:prstGeom prst="rect">
            <a:avLst/>
          </a:prstGeom>
          <a:noFill/>
        </p:spPr>
        <p:txBody>
          <a:bodyPr wrap="square" rtlCol="0">
            <a:spAutoFit/>
          </a:bodyPr>
          <a:lstStyle/>
          <a:p>
            <a:r>
              <a:rPr lang="en-US" altLang="zh-CN" sz="500" dirty="0"/>
              <a:t>bmrk5pain</a:t>
            </a:r>
            <a:r>
              <a:rPr lang="en-US" altLang="zh-CN" sz="500" baseline="30000" dirty="0"/>
              <a:t>[8]</a:t>
            </a:r>
            <a:endParaRPr lang="en-US" sz="500" baseline="30000" dirty="0"/>
          </a:p>
        </p:txBody>
      </p:sp>
      <p:sp>
        <p:nvSpPr>
          <p:cNvPr id="89" name="TextBox 88">
            <a:extLst>
              <a:ext uri="{FF2B5EF4-FFF2-40B4-BE49-F238E27FC236}">
                <a16:creationId xmlns:a16="http://schemas.microsoft.com/office/drawing/2014/main" id="{7560B0AE-512C-5448-B51F-42429D0677DF}"/>
              </a:ext>
            </a:extLst>
          </p:cNvPr>
          <p:cNvSpPr txBox="1"/>
          <p:nvPr/>
        </p:nvSpPr>
        <p:spPr>
          <a:xfrm>
            <a:off x="5062007" y="3020245"/>
            <a:ext cx="443113" cy="169277"/>
          </a:xfrm>
          <a:prstGeom prst="rect">
            <a:avLst/>
          </a:prstGeom>
          <a:noFill/>
        </p:spPr>
        <p:txBody>
          <a:bodyPr wrap="square" rtlCol="0">
            <a:spAutoFit/>
          </a:bodyPr>
          <a:lstStyle/>
          <a:p>
            <a:r>
              <a:rPr lang="en-US" altLang="zh-CN" sz="500" dirty="0"/>
              <a:t>bmrk4</a:t>
            </a:r>
            <a:r>
              <a:rPr lang="en-US" altLang="zh-CN" sz="500" baseline="30000" dirty="0"/>
              <a:t>[9]</a:t>
            </a:r>
            <a:endParaRPr lang="en-US" sz="500" baseline="30000" dirty="0"/>
          </a:p>
        </p:txBody>
      </p:sp>
      <p:sp>
        <p:nvSpPr>
          <p:cNvPr id="90" name="Rounded Rectangle 89">
            <a:extLst>
              <a:ext uri="{FF2B5EF4-FFF2-40B4-BE49-F238E27FC236}">
                <a16:creationId xmlns:a16="http://schemas.microsoft.com/office/drawing/2014/main" id="{E69AE72B-4A5A-0549-9344-4635CD05923F}"/>
              </a:ext>
            </a:extLst>
          </p:cNvPr>
          <p:cNvSpPr/>
          <p:nvPr/>
        </p:nvSpPr>
        <p:spPr>
          <a:xfrm>
            <a:off x="201195" y="2271891"/>
            <a:ext cx="6454364" cy="3056581"/>
          </a:xfrm>
          <a:prstGeom prst="roundRect">
            <a:avLst>
              <a:gd name="adj" fmla="val 532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34F5DDF7-330D-8846-B3A9-9B5C058B7DC8}"/>
              </a:ext>
            </a:extLst>
          </p:cNvPr>
          <p:cNvSpPr/>
          <p:nvPr/>
        </p:nvSpPr>
        <p:spPr>
          <a:xfrm>
            <a:off x="342614" y="2428488"/>
            <a:ext cx="4490501" cy="1569660"/>
          </a:xfrm>
          <a:prstGeom prst="rect">
            <a:avLst/>
          </a:prstGeom>
        </p:spPr>
        <p:txBody>
          <a:bodyPr wrap="square">
            <a:spAutoFit/>
          </a:bodyPr>
          <a:lstStyle/>
          <a:p>
            <a:pPr marL="171450" indent="-171450">
              <a:buFont typeface="Arial" panose="020B0604020202020204" pitchFamily="34" charset="0"/>
              <a:buChar char="•"/>
            </a:pP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Single-trial</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heat</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pain</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database</a:t>
            </a:r>
            <a:endParaRPr lang="en-US" sz="800" b="1" dirty="0">
              <a:latin typeface="Times New Roman" panose="02020603050405020304" pitchFamily="18" charset="0"/>
              <a:ea typeface="DengXian" panose="02010600030101010101" pitchFamily="2" charset="-122"/>
              <a:cs typeface="Times New Roman" panose="02020603050405020304" pitchFamily="18" charset="0"/>
            </a:endParaRPr>
          </a:p>
          <a:p>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N=</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305,</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9</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studies,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&gt;</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16,000</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single-trial</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fMRI</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images</a:t>
            </a:r>
            <a:r>
              <a:rPr lang="en-US" sz="800" dirty="0">
                <a:latin typeface="Times New Roman" panose="02020603050405020304" pitchFamily="18" charset="0"/>
                <a:ea typeface="DengXian" panose="02010600030101010101" pitchFamily="2" charset="-122"/>
                <a:cs typeface="Times New Roman" panose="02020603050405020304" pitchFamily="18" charset="0"/>
              </a:rPr>
              <a:t> </a:t>
            </a:r>
          </a:p>
          <a:p>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datasets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for</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generalization:</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endParaRPr lang="en-US" altLang="zh-CN" sz="800" dirty="0">
              <a:latin typeface="Times New Roman" panose="02020603050405020304" pitchFamily="18" charset="0"/>
              <a:ea typeface="DengXian" panose="02010600030101010101" pitchFamily="2" charset="-122"/>
              <a:cs typeface="Times New Roman" panose="02020603050405020304" pitchFamily="18" charset="0"/>
            </a:endParaRPr>
          </a:p>
          <a:p>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various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heat</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intensities: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sz="800" dirty="0">
                <a:latin typeface="Times New Roman" panose="02020603050405020304" pitchFamily="18" charset="0"/>
                <a:ea typeface="DengXian" panose="02010600030101010101" pitchFamily="2" charset="-122"/>
                <a:cs typeface="Times New Roman" panose="02020603050405020304" pitchFamily="18" charset="0"/>
              </a:rPr>
              <a:t>41 °C to 50 °C</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a:t>
            </a:r>
            <a:r>
              <a:rPr lang="en-US" sz="800" dirty="0">
                <a:latin typeface="Times New Roman" panose="02020603050405020304" pitchFamily="18" charset="0"/>
                <a:ea typeface="DengXian" panose="02010600030101010101" pitchFamily="2" charset="-122"/>
                <a:cs typeface="Times New Roman" panose="02020603050405020304" pitchFamily="18" charset="0"/>
              </a:rPr>
              <a:t> 1.85 to 16 seconds</a:t>
            </a:r>
          </a:p>
          <a:p>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multiple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skin</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sites: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upper</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and</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lower</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limb</a:t>
            </a:r>
          </a:p>
          <a:p>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various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scanners: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multiple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sites,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GE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vs.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Siemens,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1.5T</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vs.</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3T</a:t>
            </a:r>
            <a:endParaRPr lang="en-US" sz="800" dirty="0">
              <a:latin typeface="Times New Roman" panose="02020603050405020304" pitchFamily="18" charset="0"/>
              <a:ea typeface="DengXian" panose="02010600030101010101" pitchFamily="2" charset="-122"/>
              <a:cs typeface="Times New Roman" panose="02020603050405020304" pitchFamily="18" charset="0"/>
            </a:endParaRPr>
          </a:p>
          <a:p>
            <a:pPr marL="171450" indent="-171450">
              <a:buFont typeface="Arial" panose="020B0604020202020204" pitchFamily="34" charset="0"/>
              <a:buChar char="•"/>
            </a:pP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Effect</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size</a:t>
            </a:r>
          </a:p>
          <a:p>
            <a:pPr>
              <a:buSzPct val="50000"/>
            </a:pPr>
            <a:r>
              <a:rPr lang="zh-CN" altLang="en-US" sz="800" dirty="0">
                <a:latin typeface="Times New Roman" panose="02020603050405020304" pitchFamily="18" charset="0"/>
                <a:cs typeface="Times New Roman" panose="02020603050405020304" pitchFamily="18" charset="0"/>
              </a:rPr>
              <a:t>       * </a:t>
            </a:r>
            <a:r>
              <a:rPr lang="en-US" sz="800" dirty="0">
                <a:latin typeface="Times New Roman" panose="02020603050405020304" pitchFamily="18" charset="0"/>
                <a:cs typeface="Times New Roman" panose="02020603050405020304" pitchFamily="18" charset="0"/>
              </a:rPr>
              <a:t>NPS responses in the contrast of [Pain minus Baseline]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participants</a:t>
            </a:r>
            <a:endParaRPr lang="en-US" sz="800" dirty="0">
              <a:latin typeface="Times New Roman" panose="02020603050405020304" pitchFamily="18" charset="0"/>
              <a:cs typeface="Times New Roman" panose="02020603050405020304" pitchFamily="18" charset="0"/>
            </a:endParaRPr>
          </a:p>
          <a:p>
            <a:pPr>
              <a:buSzPct val="50000"/>
            </a:pPr>
            <a:r>
              <a:rPr lang="zh-CN" altLang="en-US" sz="800" dirty="0">
                <a:latin typeface="Times New Roman" panose="02020603050405020304" pitchFamily="18" charset="0"/>
                <a:cs typeface="Times New Roman" panose="02020603050405020304" pitchFamily="18" charset="0"/>
              </a:rPr>
              <a:t>       *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correlation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of</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NPS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temperature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participants</a:t>
            </a:r>
          </a:p>
          <a:p>
            <a:pPr>
              <a:buSzPct val="50000"/>
            </a:pPr>
            <a:r>
              <a:rPr lang="zh-CN" altLang="en-US" sz="800" dirty="0">
                <a:latin typeface="Times New Roman" panose="02020603050405020304" pitchFamily="18" charset="0"/>
                <a:cs typeface="Times New Roman" panose="02020603050405020304" pitchFamily="18" charset="0"/>
              </a:rPr>
              <a:t>       *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correlation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of</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NPS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subjective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rating</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participants</a:t>
            </a:r>
          </a:p>
          <a:p>
            <a:pPr>
              <a:buSzPct val="50000"/>
            </a:pPr>
            <a:r>
              <a:rPr lang="zh-CN" altLang="en-US" sz="800" dirty="0">
                <a:latin typeface="Times New Roman" panose="02020603050405020304" pitchFamily="18" charset="0"/>
                <a:cs typeface="Times New Roman" panose="02020603050405020304" pitchFamily="18" charset="0"/>
              </a:rPr>
              <a:t>       *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correlation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of</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NPS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subjective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rating</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between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participants,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e.g.,</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individual</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difference</a:t>
            </a:r>
            <a:endParaRPr lang="en-US" sz="8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endParaRPr lang="en-US" sz="800"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92" name="Rounded Rectangle 91">
            <a:extLst>
              <a:ext uri="{FF2B5EF4-FFF2-40B4-BE49-F238E27FC236}">
                <a16:creationId xmlns:a16="http://schemas.microsoft.com/office/drawing/2014/main" id="{F554A466-7E43-CA42-9CE1-D48F6BF94F69}"/>
              </a:ext>
            </a:extLst>
          </p:cNvPr>
          <p:cNvSpPr/>
          <p:nvPr/>
        </p:nvSpPr>
        <p:spPr>
          <a:xfrm>
            <a:off x="201818" y="5460137"/>
            <a:ext cx="6454364" cy="7110941"/>
          </a:xfrm>
          <a:prstGeom prst="roundRect">
            <a:avLst>
              <a:gd name="adj" fmla="val 280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C3EFD6F9-7F3F-D346-91C4-EBDE0C8CBB73}"/>
              </a:ext>
            </a:extLst>
          </p:cNvPr>
          <p:cNvSpPr txBox="1"/>
          <p:nvPr/>
        </p:nvSpPr>
        <p:spPr>
          <a:xfrm>
            <a:off x="402101" y="5461906"/>
            <a:ext cx="5668310" cy="246221"/>
          </a:xfrm>
          <a:prstGeom prst="rect">
            <a:avLst/>
          </a:prstGeom>
          <a:noFill/>
        </p:spPr>
        <p:txBody>
          <a:bodyPr wrap="square" rtlCol="0">
            <a:spAutoFit/>
          </a:bodyPr>
          <a:lstStyle/>
          <a:p>
            <a:r>
              <a:rPr lang="en-US" altLang="zh-CN" sz="1000" b="1" dirty="0"/>
              <a:t>Results</a:t>
            </a:r>
            <a:endParaRPr lang="en-US" sz="1000" b="1" dirty="0"/>
          </a:p>
        </p:txBody>
      </p:sp>
      <p:sp>
        <p:nvSpPr>
          <p:cNvPr id="101" name="Rectangle 100">
            <a:extLst>
              <a:ext uri="{FF2B5EF4-FFF2-40B4-BE49-F238E27FC236}">
                <a16:creationId xmlns:a16="http://schemas.microsoft.com/office/drawing/2014/main" id="{E9061C8B-09DD-5447-8CCC-35DCF122F49E}"/>
              </a:ext>
            </a:extLst>
          </p:cNvPr>
          <p:cNvSpPr/>
          <p:nvPr/>
        </p:nvSpPr>
        <p:spPr>
          <a:xfrm>
            <a:off x="354367" y="5655711"/>
            <a:ext cx="3074634" cy="584775"/>
          </a:xfrm>
          <a:prstGeom prst="rect">
            <a:avLst/>
          </a:prstGeom>
        </p:spPr>
        <p:txBody>
          <a:bodyPr wrap="square">
            <a:spAutoFit/>
          </a:bodyPr>
          <a:lstStyle/>
          <a:p>
            <a:pPr marL="171450" indent="-171450">
              <a:buFont typeface="Arial" panose="020B0604020202020204" pitchFamily="34" charset="0"/>
              <a:buChar char="•"/>
            </a:pPr>
            <a:r>
              <a:rPr lang="en-US" sz="800" b="1" dirty="0">
                <a:latin typeface="Times New Roman" panose="02020603050405020304" pitchFamily="18" charset="0"/>
                <a:cs typeface="Times New Roman" panose="02020603050405020304" pitchFamily="18" charset="0"/>
              </a:rPr>
              <a:t>NPS responses in the contrast of [Pain minus Baseline]</a:t>
            </a:r>
          </a:p>
          <a:p>
            <a:r>
              <a:rPr lang="zh-CN" altLang="en-US" sz="800" dirty="0">
                <a:latin typeface="Times New Roman" panose="02020603050405020304" pitchFamily="18" charset="0"/>
                <a:cs typeface="Times New Roman" panose="02020603050405020304" pitchFamily="18" charset="0"/>
              </a:rPr>
              <a:t>      * </a:t>
            </a:r>
            <a:r>
              <a:rPr lang="en-US" altLang="zh-CN" sz="800" dirty="0">
                <a:latin typeface="Times New Roman" panose="02020603050405020304" pitchFamily="18" charset="0"/>
                <a:cs typeface="Times New Roman" panose="02020603050405020304" pitchFamily="18" charset="0"/>
              </a:rPr>
              <a:t>S</a:t>
            </a:r>
            <a:r>
              <a:rPr lang="en-US" sz="800" dirty="0">
                <a:latin typeface="Times New Roman" panose="02020603050405020304" pitchFamily="18" charset="0"/>
                <a:cs typeface="Times New Roman" panose="02020603050405020304" pitchFamily="18" charset="0"/>
              </a:rPr>
              <a:t>igni</a:t>
            </a:r>
            <a:r>
              <a:rPr lang="en-US" altLang="zh-CN" sz="800" dirty="0">
                <a:latin typeface="Times New Roman" panose="02020603050405020304" pitchFamily="18" charset="0"/>
                <a:cs typeface="Times New Roman" panose="02020603050405020304" pitchFamily="18" charset="0"/>
              </a:rPr>
              <a:t>fi</a:t>
            </a:r>
            <a:r>
              <a:rPr lang="en-US" sz="800" dirty="0">
                <a:latin typeface="Times New Roman" panose="02020603050405020304" pitchFamily="18" charset="0"/>
                <a:cs typeface="Times New Roman" panose="02020603050405020304" pitchFamily="18" charset="0"/>
              </a:rPr>
              <a:t>cantly </a:t>
            </a:r>
            <a:r>
              <a:rPr lang="en-US" altLang="zh-CN" sz="800" dirty="0">
                <a:latin typeface="Times New Roman" panose="02020603050405020304" pitchFamily="18" charset="0"/>
                <a:cs typeface="Times New Roman" panose="02020603050405020304" pitchFamily="18" charset="0"/>
              </a:rPr>
              <a:t>greater</a:t>
            </a:r>
            <a:r>
              <a:rPr lang="en-US" sz="800" dirty="0">
                <a:latin typeface="Times New Roman" panose="02020603050405020304" pitchFamily="18" charset="0"/>
                <a:cs typeface="Times New Roman" panose="02020603050405020304" pitchFamily="18" charset="0"/>
              </a:rPr>
              <a:t> than zero</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in each of </a:t>
            </a:r>
            <a:r>
              <a:rPr lang="en-US" altLang="zh-CN" sz="800" dirty="0">
                <a:latin typeface="Times New Roman" panose="02020603050405020304" pitchFamily="18" charset="0"/>
                <a:cs typeface="Times New Roman" panose="02020603050405020304" pitchFamily="18" charset="0"/>
              </a:rPr>
              <a:t>9</a:t>
            </a:r>
            <a:r>
              <a:rPr lang="en-US" sz="800" dirty="0">
                <a:latin typeface="Times New Roman" panose="02020603050405020304" pitchFamily="18" charset="0"/>
                <a:cs typeface="Times New Roman" panose="02020603050405020304" pitchFamily="18" charset="0"/>
              </a:rPr>
              <a:t> studies tested</a:t>
            </a:r>
          </a:p>
          <a:p>
            <a:r>
              <a:rPr lang="zh-CN" altLang="en-US" sz="800" dirty="0">
                <a:latin typeface="Times New Roman" panose="02020603050405020304" pitchFamily="18" charset="0"/>
                <a:cs typeface="Times New Roman" panose="02020603050405020304" pitchFamily="18" charset="0"/>
              </a:rPr>
              <a:t>      * </a:t>
            </a:r>
            <a:r>
              <a:rPr lang="en-US" altLang="zh-CN" sz="800" dirty="0">
                <a:latin typeface="Times New Roman" panose="02020603050405020304" pitchFamily="18" charset="0"/>
                <a:cs typeface="Times New Roman" panose="02020603050405020304" pitchFamily="18" charset="0"/>
              </a:rPr>
              <a:t>E</a:t>
            </a:r>
            <a:r>
              <a:rPr lang="en-US" sz="800" dirty="0">
                <a:latin typeface="Times New Roman" panose="02020603050405020304" pitchFamily="18" charset="0"/>
                <a:cs typeface="Times New Roman" panose="02020603050405020304" pitchFamily="18" charset="0"/>
              </a:rPr>
              <a:t>ffect sizes ranging from Cohen‘s d = 1.</a:t>
            </a:r>
            <a:r>
              <a:rPr lang="en-US" altLang="zh-CN" sz="800" dirty="0">
                <a:latin typeface="Times New Roman" panose="02020603050405020304" pitchFamily="18" charset="0"/>
                <a:cs typeface="Times New Roman" panose="02020603050405020304" pitchFamily="18" charset="0"/>
              </a:rPr>
              <a:t>43</a:t>
            </a:r>
            <a:r>
              <a:rPr lang="en-US" sz="800" dirty="0">
                <a:latin typeface="Times New Roman" panose="02020603050405020304" pitchFamily="18" charset="0"/>
                <a:cs typeface="Times New Roman" panose="02020603050405020304" pitchFamily="18" charset="0"/>
              </a:rPr>
              <a:t> to </a:t>
            </a:r>
            <a:r>
              <a:rPr lang="en-US" altLang="zh-CN" sz="800" dirty="0">
                <a:latin typeface="Times New Roman" panose="02020603050405020304" pitchFamily="18" charset="0"/>
                <a:cs typeface="Times New Roman" panose="02020603050405020304" pitchFamily="18" charset="0"/>
              </a:rPr>
              <a:t>3.56</a:t>
            </a:r>
            <a:r>
              <a:rPr lang="en-US" sz="800" dirty="0">
                <a:latin typeface="Times New Roman" panose="02020603050405020304" pitchFamily="18" charset="0"/>
                <a:cs typeface="Times New Roman" panose="02020603050405020304" pitchFamily="18" charset="0"/>
              </a:rPr>
              <a:t> </a:t>
            </a:r>
          </a:p>
          <a:p>
            <a:r>
              <a:rPr lang="zh-CN" altLang="en-US" sz="800" dirty="0">
                <a:latin typeface="Times New Roman" panose="02020603050405020304" pitchFamily="18" charset="0"/>
                <a:cs typeface="Times New Roman" panose="02020603050405020304" pitchFamily="18" charset="0"/>
              </a:rPr>
              <a:t>      * </a:t>
            </a:r>
            <a:r>
              <a:rPr lang="en-US" altLang="zh-CN" sz="800" dirty="0" err="1">
                <a:latin typeface="Times New Roman" panose="02020603050405020304" pitchFamily="18" charset="0"/>
                <a:cs typeface="Times New Roman" panose="02020603050405020304" pitchFamily="18" charset="0"/>
              </a:rPr>
              <a:t>NPScorr</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has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largest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effect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size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a:t>
            </a:r>
            <a:r>
              <a:rPr lang="en-US" sz="800" dirty="0">
                <a:latin typeface="Times New Roman" panose="02020603050405020304" pitchFamily="18" charset="0"/>
                <a:cs typeface="Times New Roman" panose="02020603050405020304" pitchFamily="18" charset="0"/>
              </a:rPr>
              <a:t>Cohen‘s d = </a:t>
            </a:r>
            <a:r>
              <a:rPr lang="en-US" altLang="zh-CN" sz="800" dirty="0">
                <a:latin typeface="Times New Roman" panose="02020603050405020304" pitchFamily="18" charset="0"/>
                <a:cs typeface="Times New Roman" panose="02020603050405020304" pitchFamily="18" charset="0"/>
              </a:rPr>
              <a:t>2.29)</a:t>
            </a:r>
            <a:endParaRPr lang="en-US" sz="800" dirty="0">
              <a:latin typeface="Times New Roman" panose="02020603050405020304" pitchFamily="18" charset="0"/>
              <a:cs typeface="Times New Roman" panose="02020603050405020304" pitchFamily="18" charset="0"/>
            </a:endParaRPr>
          </a:p>
        </p:txBody>
      </p:sp>
      <p:sp>
        <p:nvSpPr>
          <p:cNvPr id="104" name="Rectangle 103">
            <a:extLst>
              <a:ext uri="{FF2B5EF4-FFF2-40B4-BE49-F238E27FC236}">
                <a16:creationId xmlns:a16="http://schemas.microsoft.com/office/drawing/2014/main" id="{FF9CEAE4-DDAD-1544-8649-E9D33716C2AD}"/>
              </a:ext>
            </a:extLst>
          </p:cNvPr>
          <p:cNvSpPr/>
          <p:nvPr/>
        </p:nvSpPr>
        <p:spPr>
          <a:xfrm>
            <a:off x="342610" y="3810635"/>
            <a:ext cx="4719397" cy="461665"/>
          </a:xfrm>
          <a:prstGeom prst="rect">
            <a:avLst/>
          </a:prstGeom>
        </p:spPr>
        <p:txBody>
          <a:bodyPr wrap="square">
            <a:spAutoFit/>
          </a:bodyPr>
          <a:lstStyle/>
          <a:p>
            <a:pPr marL="171450" indent="-171450">
              <a:buFont typeface="Arial" panose="020B0604020202020204" pitchFamily="34" charset="0"/>
              <a:buChar char="•"/>
            </a:pP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Reliability</a:t>
            </a:r>
          </a:p>
          <a:p>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We calculate the internal consistency of NPS response and subjective pain ratings of each subject with the split-half correlation and corrected by the Spearman-Brown formula.</a:t>
            </a:r>
          </a:p>
        </p:txBody>
      </p:sp>
      <p:sp>
        <p:nvSpPr>
          <p:cNvPr id="105" name="Rectangle 104">
            <a:extLst>
              <a:ext uri="{FF2B5EF4-FFF2-40B4-BE49-F238E27FC236}">
                <a16:creationId xmlns:a16="http://schemas.microsoft.com/office/drawing/2014/main" id="{73A7CFDF-1AB5-C94F-B77C-04378266698C}"/>
              </a:ext>
            </a:extLst>
          </p:cNvPr>
          <p:cNvSpPr/>
          <p:nvPr/>
        </p:nvSpPr>
        <p:spPr>
          <a:xfrm>
            <a:off x="342609" y="4217744"/>
            <a:ext cx="6254170" cy="584775"/>
          </a:xfrm>
          <a:prstGeom prst="rect">
            <a:avLst/>
          </a:prstGeom>
        </p:spPr>
        <p:txBody>
          <a:bodyPr wrap="square">
            <a:spAutoFit/>
          </a:bodyPr>
          <a:lstStyle/>
          <a:p>
            <a:pPr marL="171450" indent="-171450">
              <a:buFont typeface="Arial" panose="020B0604020202020204" pitchFamily="34" charset="0"/>
              <a:buChar char="•"/>
            </a:pP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Three</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pattern</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response</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matrices</a:t>
            </a:r>
            <a:endParaRPr lang="en-US" sz="800" b="1" dirty="0">
              <a:latin typeface="Times New Roman" panose="02020603050405020304" pitchFamily="18" charset="0"/>
              <a:ea typeface="DengXian" panose="02010600030101010101" pitchFamily="2" charset="-122"/>
              <a:cs typeface="Times New Roman" panose="02020603050405020304" pitchFamily="18" charset="0"/>
            </a:endParaRPr>
          </a:p>
          <a:p>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We computed for each trial and each subject a single scalar value representing their NPS pattern</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response. There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are three commonly used matrices used to calculate the NPS pattern</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responses, e.g., dot-product (</a:t>
            </a:r>
            <a:r>
              <a:rPr lang="en-US" altLang="zh-CN" sz="800" dirty="0" err="1">
                <a:latin typeface="Times New Roman" panose="02020603050405020304" pitchFamily="18" charset="0"/>
                <a:ea typeface="DengXian" panose="02010600030101010101" pitchFamily="2" charset="-122"/>
                <a:cs typeface="Times New Roman" panose="02020603050405020304" pitchFamily="18" charset="0"/>
              </a:rPr>
              <a:t>NPSdot</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 correlation (</a:t>
            </a:r>
            <a:r>
              <a:rPr lang="en-US" altLang="zh-CN" sz="800" dirty="0" err="1">
                <a:latin typeface="Times New Roman" panose="02020603050405020304" pitchFamily="18" charset="0"/>
                <a:ea typeface="DengXian" panose="02010600030101010101" pitchFamily="2" charset="-122"/>
                <a:cs typeface="Times New Roman" panose="02020603050405020304" pitchFamily="18" charset="0"/>
              </a:rPr>
              <a:t>NPScorr</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 and cosine similarity (</a:t>
            </a:r>
            <a:r>
              <a:rPr lang="en-US" altLang="zh-CN" sz="800" dirty="0" err="1">
                <a:latin typeface="Times New Roman" panose="02020603050405020304" pitchFamily="18" charset="0"/>
                <a:ea typeface="DengXian" panose="02010600030101010101" pitchFamily="2" charset="-122"/>
                <a:cs typeface="Times New Roman" panose="02020603050405020304" pitchFamily="18" charset="0"/>
              </a:rPr>
              <a:t>NPScos</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We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compared</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the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performance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of</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the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three</a:t>
            </a:r>
            <a:r>
              <a:rPr lang="zh-CN" altLang="en-US" sz="8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matrices.</a:t>
            </a:r>
            <a:endParaRPr lang="en-US" sz="800"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06" name="Rectangle 105">
            <a:extLst>
              <a:ext uri="{FF2B5EF4-FFF2-40B4-BE49-F238E27FC236}">
                <a16:creationId xmlns:a16="http://schemas.microsoft.com/office/drawing/2014/main" id="{B395CEA9-19A6-9B4C-A372-FAFDB9683C4D}"/>
              </a:ext>
            </a:extLst>
          </p:cNvPr>
          <p:cNvSpPr/>
          <p:nvPr/>
        </p:nvSpPr>
        <p:spPr>
          <a:xfrm>
            <a:off x="342609" y="4735919"/>
            <a:ext cx="6312950" cy="584775"/>
          </a:xfrm>
          <a:prstGeom prst="rect">
            <a:avLst/>
          </a:prstGeom>
        </p:spPr>
        <p:txBody>
          <a:bodyPr wrap="square">
            <a:spAutoFit/>
          </a:bodyPr>
          <a:lstStyle/>
          <a:p>
            <a:pPr marL="171450" indent="-171450">
              <a:buFont typeface="Arial" panose="020B0604020202020204" pitchFamily="34" charset="0"/>
              <a:buChar char="•"/>
            </a:pP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NPS</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vs.</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Local</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brain</a:t>
            </a:r>
            <a:r>
              <a:rPr lang="zh-CN" altLang="en-US" sz="800" b="1"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800" b="1" dirty="0">
                <a:latin typeface="Times New Roman" panose="02020603050405020304" pitchFamily="18" charset="0"/>
                <a:ea typeface="DengXian" panose="02010600030101010101" pitchFamily="2" charset="-122"/>
                <a:cs typeface="Times New Roman" panose="02020603050405020304" pitchFamily="18" charset="0"/>
              </a:rPr>
              <a:t>regions</a:t>
            </a:r>
            <a:r>
              <a:rPr lang="en-US" sz="800" dirty="0">
                <a:latin typeface="Times New Roman" panose="02020603050405020304" pitchFamily="18" charset="0"/>
                <a:ea typeface="DengXian" panose="02010600030101010101" pitchFamily="2" charset="-122"/>
                <a:cs typeface="Times New Roman" panose="02020603050405020304" pitchFamily="18" charset="0"/>
              </a:rPr>
              <a:t> </a:t>
            </a:r>
          </a:p>
          <a:p>
            <a:r>
              <a:rPr lang="en-US" altLang="zh-CN" sz="800" dirty="0">
                <a:latin typeface="Times New Roman" panose="02020603050405020304" pitchFamily="18" charset="0"/>
                <a:ea typeface="DengXian" panose="02010600030101010101" pitchFamily="2" charset="-122"/>
                <a:cs typeface="Times New Roman" panose="02020603050405020304" pitchFamily="18" charset="0"/>
              </a:rPr>
              <a:t>To test the performance of each brain region within NPS and further test whether the performance of NPS exceeds any individual brain region within NPS, we also computed the pattern expressions for each brain cluster within NPS. We compared the effect size and reliability with the complete NPS pattern representation.</a:t>
            </a:r>
            <a:endParaRPr lang="en-US" sz="800" dirty="0"/>
          </a:p>
        </p:txBody>
      </p:sp>
      <p:sp>
        <p:nvSpPr>
          <p:cNvPr id="107" name="TextBox 106">
            <a:extLst>
              <a:ext uri="{FF2B5EF4-FFF2-40B4-BE49-F238E27FC236}">
                <a16:creationId xmlns:a16="http://schemas.microsoft.com/office/drawing/2014/main" id="{80FB47D6-B050-4448-9BF4-EB9B24B58537}"/>
              </a:ext>
            </a:extLst>
          </p:cNvPr>
          <p:cNvSpPr txBox="1"/>
          <p:nvPr/>
        </p:nvSpPr>
        <p:spPr>
          <a:xfrm>
            <a:off x="5144573" y="2659262"/>
            <a:ext cx="1109599" cy="215444"/>
          </a:xfrm>
          <a:prstGeom prst="rect">
            <a:avLst/>
          </a:prstGeom>
          <a:noFill/>
        </p:spPr>
        <p:txBody>
          <a:bodyPr wrap="none" rtlCol="0">
            <a:spAutoFit/>
          </a:bodyPr>
          <a:lstStyle/>
          <a:p>
            <a:r>
              <a:rPr lang="en-US" altLang="zh-CN" sz="800" dirty="0"/>
              <a:t>Induction</a:t>
            </a:r>
            <a:r>
              <a:rPr lang="zh-CN" altLang="en-US" sz="800" dirty="0"/>
              <a:t> </a:t>
            </a:r>
            <a:r>
              <a:rPr lang="en-US" altLang="zh-CN" sz="800" dirty="0"/>
              <a:t>of</a:t>
            </a:r>
            <a:r>
              <a:rPr lang="zh-CN" altLang="en-US" sz="800" dirty="0"/>
              <a:t> </a:t>
            </a:r>
            <a:r>
              <a:rPr lang="en-US" altLang="zh-CN" sz="800" dirty="0"/>
              <a:t>heat</a:t>
            </a:r>
            <a:r>
              <a:rPr lang="zh-CN" altLang="en-US" sz="800" dirty="0"/>
              <a:t> </a:t>
            </a:r>
            <a:r>
              <a:rPr lang="en-US" altLang="zh-CN" sz="800" dirty="0"/>
              <a:t>pain</a:t>
            </a:r>
            <a:endParaRPr lang="en-US" sz="800" dirty="0"/>
          </a:p>
        </p:txBody>
      </p:sp>
      <p:sp>
        <p:nvSpPr>
          <p:cNvPr id="108" name="Rectangle 107">
            <a:extLst>
              <a:ext uri="{FF2B5EF4-FFF2-40B4-BE49-F238E27FC236}">
                <a16:creationId xmlns:a16="http://schemas.microsoft.com/office/drawing/2014/main" id="{F465EDEA-7AD9-514E-A30C-E9B59786CD90}"/>
              </a:ext>
            </a:extLst>
          </p:cNvPr>
          <p:cNvSpPr/>
          <p:nvPr/>
        </p:nvSpPr>
        <p:spPr>
          <a:xfrm>
            <a:off x="3427949" y="5645022"/>
            <a:ext cx="3075689" cy="584775"/>
          </a:xfrm>
          <a:prstGeom prst="rect">
            <a:avLst/>
          </a:prstGeom>
        </p:spPr>
        <p:txBody>
          <a:bodyPr wrap="square">
            <a:spAutoFit/>
          </a:bodyPr>
          <a:lstStyle/>
          <a:p>
            <a:pPr marL="171450" indent="-171450">
              <a:buFont typeface="Arial" panose="020B0604020202020204" pitchFamily="34" charset="0"/>
              <a:buChar char="•"/>
            </a:pPr>
            <a:r>
              <a:rPr lang="en-US" altLang="zh-CN" sz="800" b="1" dirty="0">
                <a:latin typeface="Times New Roman" panose="02020603050405020304" pitchFamily="18" charset="0"/>
                <a:cs typeface="Times New Roman" panose="02020603050405020304" pitchFamily="18" charset="0"/>
              </a:rPr>
              <a:t>Correlation</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of</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NPS</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with</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temperature</a:t>
            </a:r>
            <a:endParaRPr lang="en-US" sz="800" b="1" dirty="0">
              <a:latin typeface="Times New Roman" panose="02020603050405020304" pitchFamily="18" charset="0"/>
              <a:cs typeface="Times New Roman" panose="02020603050405020304" pitchFamily="18" charset="0"/>
            </a:endParaRPr>
          </a:p>
          <a:p>
            <a:r>
              <a:rPr lang="zh-CN" altLang="en-US" sz="800" dirty="0">
                <a:latin typeface="Times New Roman" panose="02020603050405020304" pitchFamily="18" charset="0"/>
                <a:cs typeface="Times New Roman" panose="02020603050405020304" pitchFamily="18" charset="0"/>
              </a:rPr>
              <a:t>       * </a:t>
            </a:r>
            <a:r>
              <a:rPr lang="en-US" altLang="zh-CN" sz="800" dirty="0">
                <a:latin typeface="Times New Roman" panose="02020603050405020304" pitchFamily="18" charset="0"/>
                <a:cs typeface="Times New Roman" panose="02020603050405020304" pitchFamily="18" charset="0"/>
              </a:rPr>
              <a:t>S</a:t>
            </a:r>
            <a:r>
              <a:rPr lang="en-US" sz="800" dirty="0">
                <a:latin typeface="Times New Roman" panose="02020603050405020304" pitchFamily="18" charset="0"/>
                <a:cs typeface="Times New Roman" panose="02020603050405020304" pitchFamily="18" charset="0"/>
              </a:rPr>
              <a:t>ignificantly </a:t>
            </a:r>
            <a:r>
              <a:rPr lang="en-US" altLang="zh-CN" sz="800" dirty="0">
                <a:latin typeface="Times New Roman" panose="02020603050405020304" pitchFamily="18" charset="0"/>
                <a:cs typeface="Times New Roman" panose="02020603050405020304" pitchFamily="18" charset="0"/>
              </a:rPr>
              <a:t>greater</a:t>
            </a:r>
            <a:r>
              <a:rPr lang="en-US" sz="800" dirty="0">
                <a:latin typeface="Times New Roman" panose="02020603050405020304" pitchFamily="18" charset="0"/>
                <a:cs typeface="Times New Roman" panose="02020603050405020304" pitchFamily="18" charset="0"/>
              </a:rPr>
              <a:t> than zero in 8 out of 9 studies tested</a:t>
            </a:r>
          </a:p>
          <a:p>
            <a:r>
              <a:rPr lang="zh-CN" altLang="en-US" sz="800" dirty="0">
                <a:latin typeface="Times New Roman" panose="02020603050405020304" pitchFamily="18" charset="0"/>
                <a:cs typeface="Times New Roman" panose="02020603050405020304" pitchFamily="18" charset="0"/>
              </a:rPr>
              <a:t>       * </a:t>
            </a:r>
            <a:r>
              <a:rPr lang="en-US" altLang="zh-CN" sz="800" dirty="0">
                <a:latin typeface="Times New Roman" panose="02020603050405020304" pitchFamily="18" charset="0"/>
                <a:cs typeface="Times New Roman" panose="02020603050405020304" pitchFamily="18" charset="0"/>
              </a:rPr>
              <a:t>E</a:t>
            </a:r>
            <a:r>
              <a:rPr lang="en-US" sz="800" dirty="0">
                <a:latin typeface="Times New Roman" panose="02020603050405020304" pitchFamily="18" charset="0"/>
                <a:cs typeface="Times New Roman" panose="02020603050405020304" pitchFamily="18" charset="0"/>
              </a:rPr>
              <a:t>ffect sizes ranging from Cohen‘s d = 0.19 to 3.04</a:t>
            </a:r>
          </a:p>
          <a:p>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 </a:t>
            </a:r>
            <a:r>
              <a:rPr lang="en-US" sz="800" dirty="0" err="1">
                <a:latin typeface="Times New Roman" panose="02020603050405020304" pitchFamily="18" charset="0"/>
                <a:cs typeface="Times New Roman" panose="02020603050405020304" pitchFamily="18" charset="0"/>
              </a:rPr>
              <a:t>NPSdot</a:t>
            </a:r>
            <a:r>
              <a:rPr lang="en-US" sz="800" dirty="0">
                <a:latin typeface="Times New Roman" panose="02020603050405020304" pitchFamily="18" charset="0"/>
                <a:cs typeface="Times New Roman" panose="02020603050405020304" pitchFamily="18" charset="0"/>
              </a:rPr>
              <a:t> has the largest effect size (Cohen‘s d = 1.63)</a:t>
            </a:r>
          </a:p>
        </p:txBody>
      </p:sp>
      <p:pic>
        <p:nvPicPr>
          <p:cNvPr id="120" name="Picture 119" descr="A screenshot of a video game&#10;&#10;Description automatically generated">
            <a:extLst>
              <a:ext uri="{FF2B5EF4-FFF2-40B4-BE49-F238E27FC236}">
                <a16:creationId xmlns:a16="http://schemas.microsoft.com/office/drawing/2014/main" id="{FDA76875-36FC-0147-A543-84EAD3A93973}"/>
              </a:ext>
            </a:extLst>
          </p:cNvPr>
          <p:cNvPicPr>
            <a:picLocks noChangeAspect="1"/>
          </p:cNvPicPr>
          <p:nvPr/>
        </p:nvPicPr>
        <p:blipFill>
          <a:blip r:embed="rId15"/>
          <a:stretch>
            <a:fillRect/>
          </a:stretch>
        </p:blipFill>
        <p:spPr>
          <a:xfrm>
            <a:off x="1457048" y="6267961"/>
            <a:ext cx="1970900" cy="985450"/>
          </a:xfrm>
          <a:prstGeom prst="rect">
            <a:avLst/>
          </a:prstGeom>
        </p:spPr>
      </p:pic>
      <p:pic>
        <p:nvPicPr>
          <p:cNvPr id="118" name="Picture 117" descr="A screenshot of a cell phone&#10;&#10;Description automatically generated">
            <a:extLst>
              <a:ext uri="{FF2B5EF4-FFF2-40B4-BE49-F238E27FC236}">
                <a16:creationId xmlns:a16="http://schemas.microsoft.com/office/drawing/2014/main" id="{4B3CE44A-CAD9-BC42-B243-7221937F4AC7}"/>
              </a:ext>
            </a:extLst>
          </p:cNvPr>
          <p:cNvPicPr>
            <a:picLocks noChangeAspect="1"/>
          </p:cNvPicPr>
          <p:nvPr/>
        </p:nvPicPr>
        <p:blipFill>
          <a:blip r:embed="rId16"/>
          <a:stretch>
            <a:fillRect/>
          </a:stretch>
        </p:blipFill>
        <p:spPr>
          <a:xfrm>
            <a:off x="309100" y="6262172"/>
            <a:ext cx="1311801" cy="983850"/>
          </a:xfrm>
          <a:prstGeom prst="rect">
            <a:avLst/>
          </a:prstGeom>
        </p:spPr>
      </p:pic>
      <p:grpSp>
        <p:nvGrpSpPr>
          <p:cNvPr id="128" name="Group 127">
            <a:extLst>
              <a:ext uri="{FF2B5EF4-FFF2-40B4-BE49-F238E27FC236}">
                <a16:creationId xmlns:a16="http://schemas.microsoft.com/office/drawing/2014/main" id="{8B1644CB-0217-F249-B897-824F2B1BB90B}"/>
              </a:ext>
            </a:extLst>
          </p:cNvPr>
          <p:cNvGrpSpPr/>
          <p:nvPr/>
        </p:nvGrpSpPr>
        <p:grpSpPr>
          <a:xfrm>
            <a:off x="3514096" y="6270563"/>
            <a:ext cx="3113834" cy="992815"/>
            <a:chOff x="3514096" y="6953905"/>
            <a:chExt cx="3113834" cy="992815"/>
          </a:xfrm>
        </p:grpSpPr>
        <p:pic>
          <p:nvPicPr>
            <p:cNvPr id="125" name="Picture 124">
              <a:extLst>
                <a:ext uri="{FF2B5EF4-FFF2-40B4-BE49-F238E27FC236}">
                  <a16:creationId xmlns:a16="http://schemas.microsoft.com/office/drawing/2014/main" id="{3BB3E6B3-988D-274D-9024-A3C5C7B5B7B5}"/>
                </a:ext>
              </a:extLst>
            </p:cNvPr>
            <p:cNvPicPr>
              <a:picLocks noChangeAspect="1"/>
            </p:cNvPicPr>
            <p:nvPr/>
          </p:nvPicPr>
          <p:blipFill>
            <a:blip r:embed="rId17"/>
            <a:stretch>
              <a:fillRect/>
            </a:stretch>
          </p:blipFill>
          <p:spPr>
            <a:xfrm>
              <a:off x="4657030" y="6953905"/>
              <a:ext cx="1970900" cy="985450"/>
            </a:xfrm>
            <a:prstGeom prst="rect">
              <a:avLst/>
            </a:prstGeom>
          </p:spPr>
        </p:pic>
        <p:pic>
          <p:nvPicPr>
            <p:cNvPr id="123" name="Picture 122" descr="A picture containing different&#10;&#10;Description automatically generated">
              <a:extLst>
                <a:ext uri="{FF2B5EF4-FFF2-40B4-BE49-F238E27FC236}">
                  <a16:creationId xmlns:a16="http://schemas.microsoft.com/office/drawing/2014/main" id="{3358F57F-058D-794B-B5D5-0A151AD64A58}"/>
                </a:ext>
              </a:extLst>
            </p:cNvPr>
            <p:cNvPicPr>
              <a:picLocks noChangeAspect="1"/>
            </p:cNvPicPr>
            <p:nvPr/>
          </p:nvPicPr>
          <p:blipFill>
            <a:blip r:embed="rId18"/>
            <a:stretch>
              <a:fillRect/>
            </a:stretch>
          </p:blipFill>
          <p:spPr>
            <a:xfrm>
              <a:off x="3514096" y="6962869"/>
              <a:ext cx="1311802" cy="983851"/>
            </a:xfrm>
            <a:prstGeom prst="rect">
              <a:avLst/>
            </a:prstGeom>
          </p:spPr>
        </p:pic>
      </p:grpSp>
      <p:sp>
        <p:nvSpPr>
          <p:cNvPr id="127" name="Rectangle 126">
            <a:extLst>
              <a:ext uri="{FF2B5EF4-FFF2-40B4-BE49-F238E27FC236}">
                <a16:creationId xmlns:a16="http://schemas.microsoft.com/office/drawing/2014/main" id="{EE3D28C6-4C26-1647-BBFC-AEB9A96D0D9D}"/>
              </a:ext>
            </a:extLst>
          </p:cNvPr>
          <p:cNvSpPr/>
          <p:nvPr/>
        </p:nvSpPr>
        <p:spPr>
          <a:xfrm>
            <a:off x="353311" y="7383029"/>
            <a:ext cx="3074634" cy="584775"/>
          </a:xfrm>
          <a:prstGeom prst="rect">
            <a:avLst/>
          </a:prstGeom>
        </p:spPr>
        <p:txBody>
          <a:bodyPr wrap="square">
            <a:spAutoFit/>
          </a:bodyPr>
          <a:lstStyle/>
          <a:p>
            <a:pPr marL="171450" indent="-171450">
              <a:buFont typeface="Arial" panose="020B0604020202020204" pitchFamily="34" charset="0"/>
              <a:buChar char="•"/>
            </a:pPr>
            <a:r>
              <a:rPr lang="en-US" altLang="zh-CN" sz="800" b="1" dirty="0">
                <a:latin typeface="Times New Roman" panose="02020603050405020304" pitchFamily="18" charset="0"/>
                <a:cs typeface="Times New Roman" panose="02020603050405020304" pitchFamily="18" charset="0"/>
              </a:rPr>
              <a:t>Correlation</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of</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NPS</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with</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subjective</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pain</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ratings</a:t>
            </a:r>
            <a:endParaRPr lang="en-US" sz="800" b="1" dirty="0">
              <a:latin typeface="Times New Roman" panose="02020603050405020304" pitchFamily="18" charset="0"/>
              <a:cs typeface="Times New Roman" panose="02020603050405020304" pitchFamily="18" charset="0"/>
            </a:endParaRPr>
          </a:p>
          <a:p>
            <a:r>
              <a:rPr lang="zh-CN" altLang="en-US" sz="800" dirty="0">
                <a:latin typeface="Times New Roman" panose="02020603050405020304" pitchFamily="18" charset="0"/>
                <a:cs typeface="Times New Roman" panose="02020603050405020304" pitchFamily="18" charset="0"/>
              </a:rPr>
              <a:t>       * </a:t>
            </a:r>
            <a:r>
              <a:rPr lang="en-US" altLang="zh-CN" sz="800" dirty="0">
                <a:latin typeface="Times New Roman" panose="02020603050405020304" pitchFamily="18" charset="0"/>
                <a:cs typeface="Times New Roman" panose="02020603050405020304" pitchFamily="18" charset="0"/>
              </a:rPr>
              <a:t>S</a:t>
            </a:r>
            <a:r>
              <a:rPr lang="en-US" sz="800" dirty="0">
                <a:latin typeface="Times New Roman" panose="02020603050405020304" pitchFamily="18" charset="0"/>
                <a:cs typeface="Times New Roman" panose="02020603050405020304" pitchFamily="18" charset="0"/>
              </a:rPr>
              <a:t>igni</a:t>
            </a:r>
            <a:r>
              <a:rPr lang="en-US" altLang="zh-CN" sz="800" dirty="0">
                <a:latin typeface="Times New Roman" panose="02020603050405020304" pitchFamily="18" charset="0"/>
                <a:cs typeface="Times New Roman" panose="02020603050405020304" pitchFamily="18" charset="0"/>
              </a:rPr>
              <a:t>fi</a:t>
            </a:r>
            <a:r>
              <a:rPr lang="en-US" sz="800" dirty="0">
                <a:latin typeface="Times New Roman" panose="02020603050405020304" pitchFamily="18" charset="0"/>
                <a:cs typeface="Times New Roman" panose="02020603050405020304" pitchFamily="18" charset="0"/>
              </a:rPr>
              <a:t>cantly greater than zero</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in each of </a:t>
            </a:r>
            <a:r>
              <a:rPr lang="en-US" altLang="zh-CN" sz="800" dirty="0">
                <a:latin typeface="Times New Roman" panose="02020603050405020304" pitchFamily="18" charset="0"/>
                <a:cs typeface="Times New Roman" panose="02020603050405020304" pitchFamily="18" charset="0"/>
              </a:rPr>
              <a:t>9</a:t>
            </a:r>
            <a:r>
              <a:rPr lang="en-US" sz="800" dirty="0">
                <a:latin typeface="Times New Roman" panose="02020603050405020304" pitchFamily="18" charset="0"/>
                <a:cs typeface="Times New Roman" panose="02020603050405020304" pitchFamily="18" charset="0"/>
              </a:rPr>
              <a:t> studies tested</a:t>
            </a:r>
          </a:p>
          <a:p>
            <a:r>
              <a:rPr lang="zh-CN" altLang="en-US" sz="800" dirty="0">
                <a:latin typeface="Times New Roman" panose="02020603050405020304" pitchFamily="18" charset="0"/>
                <a:cs typeface="Times New Roman" panose="02020603050405020304" pitchFamily="18" charset="0"/>
              </a:rPr>
              <a:t>       * </a:t>
            </a:r>
            <a:r>
              <a:rPr lang="en-US" altLang="zh-CN" sz="800" dirty="0">
                <a:latin typeface="Times New Roman" panose="02020603050405020304" pitchFamily="18" charset="0"/>
                <a:cs typeface="Times New Roman" panose="02020603050405020304" pitchFamily="18" charset="0"/>
              </a:rPr>
              <a:t>E</a:t>
            </a:r>
            <a:r>
              <a:rPr lang="en-US" sz="800" dirty="0">
                <a:latin typeface="Times New Roman" panose="02020603050405020304" pitchFamily="18" charset="0"/>
                <a:cs typeface="Times New Roman" panose="02020603050405020304" pitchFamily="18" charset="0"/>
              </a:rPr>
              <a:t>ffect sizes ranging from Cohen‘s d = </a:t>
            </a:r>
            <a:r>
              <a:rPr lang="en-US" altLang="zh-CN" sz="800" dirty="0">
                <a:latin typeface="Times New Roman" panose="02020603050405020304" pitchFamily="18" charset="0"/>
                <a:cs typeface="Times New Roman" panose="02020603050405020304" pitchFamily="18" charset="0"/>
              </a:rPr>
              <a:t>0.29</a:t>
            </a:r>
            <a:r>
              <a:rPr lang="en-US" sz="800" dirty="0">
                <a:latin typeface="Times New Roman" panose="02020603050405020304" pitchFamily="18" charset="0"/>
                <a:cs typeface="Times New Roman" panose="02020603050405020304" pitchFamily="18" charset="0"/>
              </a:rPr>
              <a:t> to </a:t>
            </a:r>
            <a:r>
              <a:rPr lang="en-US" altLang="zh-CN" sz="800" dirty="0">
                <a:latin typeface="Times New Roman" panose="02020603050405020304" pitchFamily="18" charset="0"/>
                <a:cs typeface="Times New Roman" panose="02020603050405020304" pitchFamily="18" charset="0"/>
              </a:rPr>
              <a:t>2.13</a:t>
            </a:r>
          </a:p>
          <a:p>
            <a:r>
              <a:rPr lang="zh-CN" altLang="en-US" sz="800" dirty="0">
                <a:latin typeface="Times New Roman" panose="02020603050405020304" pitchFamily="18" charset="0"/>
                <a:cs typeface="Times New Roman" panose="02020603050405020304" pitchFamily="18" charset="0"/>
              </a:rPr>
              <a:t>       * </a:t>
            </a:r>
            <a:r>
              <a:rPr lang="en-US" altLang="zh-CN" sz="800" dirty="0" err="1">
                <a:latin typeface="Times New Roman" panose="02020603050405020304" pitchFamily="18" charset="0"/>
                <a:cs typeface="Times New Roman" panose="02020603050405020304" pitchFamily="18" charset="0"/>
              </a:rPr>
              <a:t>NPSdot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has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largest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effect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size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a:t>
            </a:r>
            <a:r>
              <a:rPr lang="en-US" sz="800" dirty="0">
                <a:latin typeface="Times New Roman" panose="02020603050405020304" pitchFamily="18" charset="0"/>
                <a:cs typeface="Times New Roman" panose="02020603050405020304" pitchFamily="18" charset="0"/>
              </a:rPr>
              <a:t>Cohen‘s d = </a:t>
            </a:r>
            <a:r>
              <a:rPr lang="en-US" altLang="zh-CN" sz="800" dirty="0">
                <a:latin typeface="Times New Roman" panose="02020603050405020304" pitchFamily="18" charset="0"/>
                <a:cs typeface="Times New Roman" panose="02020603050405020304" pitchFamily="18" charset="0"/>
              </a:rPr>
              <a:t>1.52).</a:t>
            </a:r>
            <a:endParaRPr lang="en-US" sz="800" dirty="0">
              <a:latin typeface="Times New Roman" panose="02020603050405020304" pitchFamily="18" charset="0"/>
              <a:cs typeface="Times New Roman" panose="02020603050405020304" pitchFamily="18" charset="0"/>
            </a:endParaRPr>
          </a:p>
        </p:txBody>
      </p:sp>
      <p:pic>
        <p:nvPicPr>
          <p:cNvPr id="130" name="Picture 129" descr="A picture containing different&#10;&#10;Description automatically generated">
            <a:extLst>
              <a:ext uri="{FF2B5EF4-FFF2-40B4-BE49-F238E27FC236}">
                <a16:creationId xmlns:a16="http://schemas.microsoft.com/office/drawing/2014/main" id="{A5F6B687-0E7F-6749-ACB9-76F05B57B586}"/>
              </a:ext>
            </a:extLst>
          </p:cNvPr>
          <p:cNvPicPr>
            <a:picLocks noChangeAspect="1"/>
          </p:cNvPicPr>
          <p:nvPr/>
        </p:nvPicPr>
        <p:blipFill>
          <a:blip r:embed="rId19"/>
          <a:stretch>
            <a:fillRect/>
          </a:stretch>
        </p:blipFill>
        <p:spPr>
          <a:xfrm>
            <a:off x="272571" y="8062796"/>
            <a:ext cx="1311803" cy="983853"/>
          </a:xfrm>
          <a:prstGeom prst="rect">
            <a:avLst/>
          </a:prstGeom>
        </p:spPr>
      </p:pic>
      <p:sp>
        <p:nvSpPr>
          <p:cNvPr id="133" name="Rectangle 132">
            <a:extLst>
              <a:ext uri="{FF2B5EF4-FFF2-40B4-BE49-F238E27FC236}">
                <a16:creationId xmlns:a16="http://schemas.microsoft.com/office/drawing/2014/main" id="{AC21942F-26A3-2642-B2A5-88A6DA64C3AD}"/>
              </a:ext>
            </a:extLst>
          </p:cNvPr>
          <p:cNvSpPr/>
          <p:nvPr/>
        </p:nvSpPr>
        <p:spPr>
          <a:xfrm>
            <a:off x="3429003" y="7383029"/>
            <a:ext cx="3167779" cy="584775"/>
          </a:xfrm>
          <a:prstGeom prst="rect">
            <a:avLst/>
          </a:prstGeom>
        </p:spPr>
        <p:txBody>
          <a:bodyPr wrap="square">
            <a:spAutoFit/>
          </a:bodyPr>
          <a:lstStyle/>
          <a:p>
            <a:pPr marL="171450" indent="-171450">
              <a:buFont typeface="Arial" panose="020B0604020202020204" pitchFamily="34" charset="0"/>
              <a:buChar char="•"/>
            </a:pPr>
            <a:r>
              <a:rPr lang="en-US" altLang="zh-CN" sz="800" b="1" dirty="0">
                <a:latin typeface="Times New Roman" panose="02020603050405020304" pitchFamily="18" charset="0"/>
                <a:cs typeface="Times New Roman" panose="02020603050405020304" pitchFamily="18" charset="0"/>
              </a:rPr>
              <a:t>Correlation</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of</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NPS</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with</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subjective</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pain</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rating</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between</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subjects</a:t>
            </a:r>
            <a:endParaRPr lang="en-US" sz="800" b="1" dirty="0">
              <a:latin typeface="Times New Roman" panose="02020603050405020304" pitchFamily="18" charset="0"/>
              <a:cs typeface="Times New Roman" panose="02020603050405020304" pitchFamily="18" charset="0"/>
            </a:endParaRPr>
          </a:p>
          <a:p>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a:t>
            </a:r>
            <a:r>
              <a:rPr lang="en-US" sz="800" dirty="0">
                <a:latin typeface="Times New Roman" panose="02020603050405020304" pitchFamily="18" charset="0"/>
                <a:cs typeface="Times New Roman" panose="02020603050405020304" pitchFamily="18" charset="0"/>
              </a:rPr>
              <a:t>igni</a:t>
            </a:r>
            <a:r>
              <a:rPr lang="en-US" altLang="zh-CN" sz="800" dirty="0">
                <a:latin typeface="Times New Roman" panose="02020603050405020304" pitchFamily="18" charset="0"/>
                <a:cs typeface="Times New Roman" panose="02020603050405020304" pitchFamily="18" charset="0"/>
              </a:rPr>
              <a:t>fi</a:t>
            </a:r>
            <a:r>
              <a:rPr lang="en-US" sz="800" dirty="0">
                <a:latin typeface="Times New Roman" panose="02020603050405020304" pitchFamily="18" charset="0"/>
                <a:cs typeface="Times New Roman" panose="02020603050405020304" pitchFamily="18" charset="0"/>
              </a:rPr>
              <a:t>cantly greater than zero</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in </a:t>
            </a:r>
            <a:r>
              <a:rPr lang="en-US" altLang="zh-CN" sz="800" dirty="0">
                <a:latin typeface="Times New Roman" panose="02020603050405020304" pitchFamily="18" charset="0"/>
                <a:cs typeface="Times New Roman" panose="02020603050405020304" pitchFamily="18" charset="0"/>
              </a:rPr>
              <a:t>3</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out</a:t>
            </a:r>
            <a:r>
              <a:rPr lang="en-US" sz="800" dirty="0">
                <a:latin typeface="Times New Roman" panose="02020603050405020304" pitchFamily="18" charset="0"/>
                <a:cs typeface="Times New Roman" panose="02020603050405020304" pitchFamily="18" charset="0"/>
              </a:rPr>
              <a:t> of </a:t>
            </a:r>
            <a:r>
              <a:rPr lang="en-US" altLang="zh-CN" sz="800" dirty="0">
                <a:latin typeface="Times New Roman" panose="02020603050405020304" pitchFamily="18" charset="0"/>
                <a:cs typeface="Times New Roman" panose="02020603050405020304" pitchFamily="18" charset="0"/>
              </a:rPr>
              <a:t>9</a:t>
            </a:r>
            <a:r>
              <a:rPr lang="en-US" sz="800" dirty="0">
                <a:latin typeface="Times New Roman" panose="02020603050405020304" pitchFamily="18" charset="0"/>
                <a:cs typeface="Times New Roman" panose="02020603050405020304" pitchFamily="18" charset="0"/>
              </a:rPr>
              <a:t> studies tested</a:t>
            </a:r>
          </a:p>
          <a:p>
            <a:r>
              <a:rPr lang="zh-CN" altLang="en-US" sz="800" dirty="0">
                <a:latin typeface="Times New Roman" panose="02020603050405020304" pitchFamily="18" charset="0"/>
                <a:cs typeface="Times New Roman" panose="02020603050405020304" pitchFamily="18" charset="0"/>
              </a:rPr>
              <a:t>       * </a:t>
            </a:r>
            <a:r>
              <a:rPr lang="en-US" altLang="zh-CN" sz="800" dirty="0">
                <a:latin typeface="Times New Roman" panose="02020603050405020304" pitchFamily="18" charset="0"/>
                <a:cs typeface="Times New Roman" panose="02020603050405020304" pitchFamily="18" charset="0"/>
              </a:rPr>
              <a:t>E</a:t>
            </a:r>
            <a:r>
              <a:rPr lang="en-US" sz="800" dirty="0">
                <a:latin typeface="Times New Roman" panose="02020603050405020304" pitchFamily="18" charset="0"/>
                <a:cs typeface="Times New Roman" panose="02020603050405020304" pitchFamily="18" charset="0"/>
              </a:rPr>
              <a:t>ffect sizes ranging from </a:t>
            </a:r>
            <a:r>
              <a:rPr lang="en-US" altLang="zh-CN" sz="800" dirty="0">
                <a:latin typeface="Times New Roman" panose="02020603050405020304" pitchFamily="18" charset="0"/>
                <a:cs typeface="Times New Roman" panose="02020603050405020304" pitchFamily="18" charset="0"/>
              </a:rPr>
              <a:t>Fisher</a:t>
            </a:r>
            <a:r>
              <a:rPr lang="en-US" sz="800" dirty="0">
                <a:latin typeface="Times New Roman" panose="02020603050405020304" pitchFamily="18" charset="0"/>
                <a:cs typeface="Times New Roman" panose="02020603050405020304" pitchFamily="18" charset="0"/>
              </a:rPr>
              <a:t>‘s </a:t>
            </a:r>
            <a:r>
              <a:rPr lang="en-US" altLang="zh-CN" sz="800" dirty="0">
                <a:latin typeface="Times New Roman" panose="02020603050405020304" pitchFamily="18" charset="0"/>
                <a:cs typeface="Times New Roman" panose="02020603050405020304" pitchFamily="18" charset="0"/>
              </a:rPr>
              <a:t>z</a:t>
            </a:r>
            <a:r>
              <a:rPr lang="en-US" sz="800" dirty="0">
                <a:latin typeface="Times New Roman" panose="02020603050405020304" pitchFamily="18" charset="0"/>
                <a:cs typeface="Times New Roman" panose="02020603050405020304" pitchFamily="18" charset="0"/>
              </a:rPr>
              <a:t> = </a:t>
            </a:r>
            <a:r>
              <a:rPr lang="en-US" altLang="zh-CN" sz="800" dirty="0">
                <a:latin typeface="Times New Roman" panose="02020603050405020304" pitchFamily="18" charset="0"/>
                <a:cs typeface="Times New Roman" panose="02020603050405020304" pitchFamily="18" charset="0"/>
              </a:rPr>
              <a:t>-0.2</a:t>
            </a:r>
            <a:r>
              <a:rPr lang="en-US" sz="800" dirty="0">
                <a:latin typeface="Times New Roman" panose="02020603050405020304" pitchFamily="18" charset="0"/>
                <a:cs typeface="Times New Roman" panose="02020603050405020304" pitchFamily="18" charset="0"/>
              </a:rPr>
              <a:t> to </a:t>
            </a:r>
            <a:r>
              <a:rPr lang="en-US" altLang="zh-CN" sz="800" dirty="0">
                <a:latin typeface="Times New Roman" panose="02020603050405020304" pitchFamily="18" charset="0"/>
                <a:cs typeface="Times New Roman" panose="02020603050405020304" pitchFamily="18" charset="0"/>
              </a:rPr>
              <a:t>0.8</a:t>
            </a:r>
          </a:p>
          <a:p>
            <a:r>
              <a:rPr lang="zh-CN" altLang="en-US" sz="800" dirty="0">
                <a:latin typeface="Times New Roman" panose="02020603050405020304" pitchFamily="18" charset="0"/>
                <a:cs typeface="Times New Roman" panose="02020603050405020304" pitchFamily="18" charset="0"/>
              </a:rPr>
              <a:t>       * </a:t>
            </a:r>
            <a:r>
              <a:rPr lang="en-US" altLang="zh-CN" sz="800" dirty="0" err="1">
                <a:latin typeface="Times New Roman" panose="02020603050405020304" pitchFamily="18" charset="0"/>
                <a:cs typeface="Times New Roman" panose="02020603050405020304" pitchFamily="18" charset="0"/>
              </a:rPr>
              <a:t>NPSdot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has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largest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effect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size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(Fisher</a:t>
            </a:r>
            <a:r>
              <a:rPr lang="en-US" sz="800" dirty="0">
                <a:latin typeface="Times New Roman" panose="02020603050405020304" pitchFamily="18" charset="0"/>
                <a:cs typeface="Times New Roman" panose="02020603050405020304" pitchFamily="18" charset="0"/>
              </a:rPr>
              <a:t>‘s </a:t>
            </a:r>
            <a:r>
              <a:rPr lang="en-US" altLang="zh-CN" sz="800" dirty="0">
                <a:latin typeface="Times New Roman" panose="02020603050405020304" pitchFamily="18" charset="0"/>
                <a:cs typeface="Times New Roman" panose="02020603050405020304" pitchFamily="18" charset="0"/>
              </a:rPr>
              <a:t>z</a:t>
            </a:r>
            <a:r>
              <a:rPr lang="en-US" sz="800" dirty="0">
                <a:latin typeface="Times New Roman" panose="02020603050405020304" pitchFamily="18" charset="0"/>
                <a:cs typeface="Times New Roman" panose="02020603050405020304" pitchFamily="18" charset="0"/>
              </a:rPr>
              <a:t> = </a:t>
            </a:r>
            <a:r>
              <a:rPr lang="en-US" altLang="zh-CN" sz="800" dirty="0">
                <a:latin typeface="Times New Roman" panose="02020603050405020304" pitchFamily="18" charset="0"/>
                <a:cs typeface="Times New Roman" panose="02020603050405020304" pitchFamily="18" charset="0"/>
              </a:rPr>
              <a:t>0.23).</a:t>
            </a:r>
            <a:endParaRPr lang="en-US" sz="800" dirty="0">
              <a:latin typeface="Times New Roman" panose="02020603050405020304" pitchFamily="18" charset="0"/>
              <a:cs typeface="Times New Roman" panose="02020603050405020304" pitchFamily="18" charset="0"/>
            </a:endParaRPr>
          </a:p>
        </p:txBody>
      </p:sp>
      <p:sp>
        <p:nvSpPr>
          <p:cNvPr id="140" name="Rectangle 139">
            <a:extLst>
              <a:ext uri="{FF2B5EF4-FFF2-40B4-BE49-F238E27FC236}">
                <a16:creationId xmlns:a16="http://schemas.microsoft.com/office/drawing/2014/main" id="{5B7C2E8A-4F98-8E4E-89B6-7D2F36B0D7FB}"/>
              </a:ext>
            </a:extLst>
          </p:cNvPr>
          <p:cNvSpPr/>
          <p:nvPr/>
        </p:nvSpPr>
        <p:spPr>
          <a:xfrm>
            <a:off x="536676" y="9452277"/>
            <a:ext cx="2702181" cy="707886"/>
          </a:xfrm>
          <a:prstGeom prst="rect">
            <a:avLst/>
          </a:prstGeom>
        </p:spPr>
        <p:txBody>
          <a:bodyPr wrap="square">
            <a:spAutoFit/>
          </a:bodyPr>
          <a:lstStyle/>
          <a:p>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NPS: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a</a:t>
            </a:r>
            <a:r>
              <a:rPr lang="en-US" sz="800" dirty="0">
                <a:latin typeface="Times New Roman" panose="02020603050405020304" pitchFamily="18" charset="0"/>
                <a:cs typeface="Times New Roman" panose="02020603050405020304" pitchFamily="18" charset="0"/>
              </a:rPr>
              <a:t>verage Spearman-Brown first-second half reliability</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is 0.</a:t>
            </a:r>
            <a:r>
              <a:rPr lang="en-US" altLang="zh-CN" sz="800" dirty="0">
                <a:latin typeface="Times New Roman" panose="02020603050405020304" pitchFamily="18" charset="0"/>
                <a:cs typeface="Times New Roman" panose="02020603050405020304" pitchFamily="18" charset="0"/>
              </a:rPr>
              <a:t>81,</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a:t>
            </a:r>
            <a:r>
              <a:rPr lang="en-US" sz="800" dirty="0">
                <a:latin typeface="Times New Roman" panose="02020603050405020304" pitchFamily="18" charset="0"/>
                <a:cs typeface="Times New Roman" panose="02020603050405020304" pitchFamily="18" charset="0"/>
              </a:rPr>
              <a:t>anging from 0.</a:t>
            </a:r>
            <a:r>
              <a:rPr lang="en-US" altLang="zh-CN" sz="800" dirty="0">
                <a:latin typeface="Times New Roman" panose="02020603050405020304" pitchFamily="18" charset="0"/>
                <a:cs typeface="Times New Roman" panose="02020603050405020304" pitchFamily="18" charset="0"/>
              </a:rPr>
              <a:t>65</a:t>
            </a:r>
            <a:r>
              <a:rPr lang="en-US" sz="800" dirty="0">
                <a:latin typeface="Times New Roman" panose="02020603050405020304" pitchFamily="18" charset="0"/>
                <a:cs typeface="Times New Roman" panose="02020603050405020304" pitchFamily="18" charset="0"/>
              </a:rPr>
              <a:t> to 0.</a:t>
            </a:r>
            <a:r>
              <a:rPr lang="en-US" altLang="zh-CN" sz="800" dirty="0">
                <a:latin typeface="Times New Roman" panose="02020603050405020304" pitchFamily="18" charset="0"/>
                <a:cs typeface="Times New Roman" panose="02020603050405020304" pitchFamily="18" charset="0"/>
              </a:rPr>
              <a:t>94</a:t>
            </a:r>
            <a:r>
              <a:rPr lang="en-US" sz="800" dirty="0">
                <a:latin typeface="Times New Roman" panose="02020603050405020304" pitchFamily="18" charset="0"/>
                <a:cs typeface="Times New Roman" panose="02020603050405020304" pitchFamily="18" charset="0"/>
              </a:rPr>
              <a:t>. </a:t>
            </a:r>
          </a:p>
          <a:p>
            <a:r>
              <a:rPr lang="zh-CN" altLang="en-US" sz="800" dirty="0">
                <a:latin typeface="Times New Roman" panose="02020603050405020304" pitchFamily="18" charset="0"/>
                <a:cs typeface="Times New Roman" panose="02020603050405020304" pitchFamily="18" charset="0"/>
              </a:rPr>
              <a:t>* </a:t>
            </a:r>
            <a:r>
              <a:rPr lang="en-US" altLang="zh-CN" sz="800" dirty="0" err="1">
                <a:latin typeface="Times New Roman" panose="02020603050405020304" pitchFamily="18" charset="0"/>
                <a:cs typeface="Times New Roman" panose="02020603050405020304" pitchFamily="18" charset="0"/>
              </a:rPr>
              <a:t>NPScos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has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largest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reliability</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(0.82). </a:t>
            </a:r>
          </a:p>
          <a:p>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rating:</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a</a:t>
            </a:r>
            <a:r>
              <a:rPr lang="en-US" sz="800" dirty="0">
                <a:latin typeface="Times New Roman" panose="02020603050405020304" pitchFamily="18" charset="0"/>
                <a:cs typeface="Times New Roman" panose="02020603050405020304" pitchFamily="18" charset="0"/>
              </a:rPr>
              <a:t>verage Spearman-Brown first-second half reliability is 0.</a:t>
            </a:r>
            <a:r>
              <a:rPr lang="en-US" altLang="zh-CN" sz="800" dirty="0">
                <a:latin typeface="Times New Roman" panose="02020603050405020304" pitchFamily="18" charset="0"/>
                <a:cs typeface="Times New Roman" panose="02020603050405020304" pitchFamily="18" charset="0"/>
              </a:rPr>
              <a:t>93</a:t>
            </a:r>
            <a:r>
              <a:rPr lang="en-US" sz="800" dirty="0">
                <a:latin typeface="Times New Roman" panose="02020603050405020304" pitchFamily="18" charset="0"/>
                <a:cs typeface="Times New Roman" panose="02020603050405020304" pitchFamily="18" charset="0"/>
              </a:rPr>
              <a:t>, ranging from 0.</a:t>
            </a:r>
            <a:r>
              <a:rPr lang="en-US" altLang="zh-CN" sz="800" dirty="0">
                <a:latin typeface="Times New Roman" panose="02020603050405020304" pitchFamily="18" charset="0"/>
                <a:cs typeface="Times New Roman" panose="02020603050405020304" pitchFamily="18" charset="0"/>
              </a:rPr>
              <a:t>81</a:t>
            </a:r>
            <a:r>
              <a:rPr lang="en-US" sz="800" dirty="0">
                <a:latin typeface="Times New Roman" panose="02020603050405020304" pitchFamily="18" charset="0"/>
                <a:cs typeface="Times New Roman" panose="02020603050405020304" pitchFamily="18" charset="0"/>
              </a:rPr>
              <a:t> to 0.9</a:t>
            </a:r>
            <a:r>
              <a:rPr lang="en-US" altLang="zh-CN" sz="800" dirty="0">
                <a:latin typeface="Times New Roman" panose="02020603050405020304" pitchFamily="18" charset="0"/>
                <a:cs typeface="Times New Roman" panose="02020603050405020304" pitchFamily="18" charset="0"/>
              </a:rPr>
              <a:t>8</a:t>
            </a:r>
            <a:r>
              <a:rPr lang="en-US" sz="800" dirty="0">
                <a:latin typeface="Times New Roman" panose="02020603050405020304" pitchFamily="18" charset="0"/>
                <a:cs typeface="Times New Roman" panose="02020603050405020304" pitchFamily="18" charset="0"/>
              </a:rPr>
              <a:t>. </a:t>
            </a:r>
          </a:p>
        </p:txBody>
      </p:sp>
      <p:sp>
        <p:nvSpPr>
          <p:cNvPr id="145" name="Rectangle 144">
            <a:extLst>
              <a:ext uri="{FF2B5EF4-FFF2-40B4-BE49-F238E27FC236}">
                <a16:creationId xmlns:a16="http://schemas.microsoft.com/office/drawing/2014/main" id="{DB1A579D-726B-9F46-AC5F-68CB875E03ED}"/>
              </a:ext>
            </a:extLst>
          </p:cNvPr>
          <p:cNvSpPr/>
          <p:nvPr/>
        </p:nvSpPr>
        <p:spPr>
          <a:xfrm>
            <a:off x="3607815" y="10095341"/>
            <a:ext cx="2895823" cy="1446550"/>
          </a:xfrm>
          <a:prstGeom prst="rect">
            <a:avLst/>
          </a:prstGeom>
        </p:spPr>
        <p:txBody>
          <a:bodyPr wrap="square">
            <a:spAutoFit/>
          </a:bodyPr>
          <a:lstStyle/>
          <a:p>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effect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sizes</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in the contrast of [Pain minus Baseline] rang</a:t>
            </a:r>
            <a:r>
              <a:rPr lang="en-US" altLang="zh-CN" sz="800" dirty="0">
                <a:latin typeface="Times New Roman" panose="02020603050405020304" pitchFamily="18" charset="0"/>
                <a:cs typeface="Times New Roman" panose="02020603050405020304" pitchFamily="18" charset="0"/>
              </a:rPr>
              <a:t>e</a:t>
            </a:r>
            <a:r>
              <a:rPr lang="en-US" sz="800" dirty="0">
                <a:latin typeface="Times New Roman" panose="02020603050405020304" pitchFamily="18" charset="0"/>
                <a:cs typeface="Times New Roman" panose="02020603050405020304" pitchFamily="18" charset="0"/>
              </a:rPr>
              <a:t> from Cohen‘s d = </a:t>
            </a:r>
            <a:r>
              <a:rPr lang="en-US" altLang="zh-CN" sz="800" dirty="0">
                <a:latin typeface="Times New Roman" panose="02020603050405020304" pitchFamily="18" charset="0"/>
                <a:cs typeface="Times New Roman" panose="02020603050405020304" pitchFamily="18" charset="0"/>
              </a:rPr>
              <a:t>-0.63</a:t>
            </a:r>
            <a:r>
              <a:rPr lang="en-US" sz="800" dirty="0">
                <a:latin typeface="Times New Roman" panose="02020603050405020304" pitchFamily="18" charset="0"/>
                <a:cs typeface="Times New Roman" panose="02020603050405020304" pitchFamily="18" charset="0"/>
              </a:rPr>
              <a:t> to </a:t>
            </a:r>
            <a:r>
              <a:rPr lang="en-US" altLang="zh-CN" sz="800" dirty="0">
                <a:latin typeface="Times New Roman" panose="02020603050405020304" pitchFamily="18" charset="0"/>
                <a:cs typeface="Times New Roman" panose="02020603050405020304" pitchFamily="18" charset="0"/>
              </a:rPr>
              <a:t>1.51</a:t>
            </a:r>
            <a:r>
              <a:rPr lang="en-US" sz="800" dirty="0">
                <a:latin typeface="Times New Roman" panose="02020603050405020304" pitchFamily="18" charset="0"/>
                <a:cs typeface="Times New Roman" panose="02020603050405020304" pitchFamily="18" charset="0"/>
              </a:rPr>
              <a:t>.</a:t>
            </a:r>
            <a:r>
              <a:rPr lang="zh-CN" altLang="en-US" sz="800" dirty="0">
                <a:latin typeface="Times New Roman" panose="02020603050405020304" pitchFamily="18" charset="0"/>
                <a:cs typeface="Times New Roman" panose="02020603050405020304" pitchFamily="18" charset="0"/>
              </a:rPr>
              <a:t> </a:t>
            </a:r>
            <a:endParaRPr lang="en-US" altLang="zh-CN" sz="800" dirty="0">
              <a:latin typeface="Times New Roman" panose="02020603050405020304" pitchFamily="18" charset="0"/>
              <a:cs typeface="Times New Roman" panose="02020603050405020304" pitchFamily="18" charset="0"/>
            </a:endParaRPr>
          </a:p>
          <a:p>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effect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sizes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of</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within-subject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correlations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temperature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range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from</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Cohen‘s d = </a:t>
            </a:r>
            <a:r>
              <a:rPr lang="en-US" altLang="zh-CN" sz="800" dirty="0">
                <a:latin typeface="Times New Roman" panose="02020603050405020304" pitchFamily="18" charset="0"/>
                <a:cs typeface="Times New Roman" panose="02020603050405020304" pitchFamily="18" charset="0"/>
              </a:rPr>
              <a:t>-0.14</a:t>
            </a:r>
            <a:r>
              <a:rPr lang="en-US" sz="800" dirty="0">
                <a:latin typeface="Times New Roman" panose="02020603050405020304" pitchFamily="18" charset="0"/>
                <a:cs typeface="Times New Roman" panose="02020603050405020304" pitchFamily="18" charset="0"/>
              </a:rPr>
              <a:t> to </a:t>
            </a:r>
            <a:r>
              <a:rPr lang="en-US" altLang="zh-CN" sz="800" dirty="0">
                <a:latin typeface="Times New Roman" panose="02020603050405020304" pitchFamily="18" charset="0"/>
                <a:cs typeface="Times New Roman" panose="02020603050405020304" pitchFamily="18" charset="0"/>
              </a:rPr>
              <a:t>1.12</a:t>
            </a:r>
            <a:r>
              <a:rPr lang="en-US" sz="800" dirty="0">
                <a:latin typeface="Times New Roman" panose="02020603050405020304" pitchFamily="18" charset="0"/>
                <a:cs typeface="Times New Roman" panose="02020603050405020304" pitchFamily="18" charset="0"/>
              </a:rPr>
              <a:t>.</a:t>
            </a:r>
            <a:r>
              <a:rPr lang="zh-CN" altLang="en-US" sz="800" dirty="0">
                <a:latin typeface="Times New Roman" panose="02020603050405020304" pitchFamily="18" charset="0"/>
                <a:cs typeface="Times New Roman" panose="02020603050405020304" pitchFamily="18" charset="0"/>
              </a:rPr>
              <a:t> </a:t>
            </a:r>
            <a:endParaRPr lang="en-US" altLang="zh-CN" sz="800" dirty="0">
              <a:latin typeface="Times New Roman" panose="02020603050405020304" pitchFamily="18" charset="0"/>
              <a:cs typeface="Times New Roman" panose="02020603050405020304" pitchFamily="18" charset="0"/>
            </a:endParaRPr>
          </a:p>
          <a:p>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effect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sizes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of</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within-subject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correlations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subjective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ratings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range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from</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Cohen‘s d = </a:t>
            </a:r>
            <a:r>
              <a:rPr lang="en-US" altLang="zh-CN" sz="800" dirty="0">
                <a:latin typeface="Times New Roman" panose="02020603050405020304" pitchFamily="18" charset="0"/>
                <a:cs typeface="Times New Roman" panose="02020603050405020304" pitchFamily="18" charset="0"/>
              </a:rPr>
              <a:t>-0.27</a:t>
            </a:r>
            <a:r>
              <a:rPr lang="en-US" sz="800" dirty="0">
                <a:latin typeface="Times New Roman" panose="02020603050405020304" pitchFamily="18" charset="0"/>
                <a:cs typeface="Times New Roman" panose="02020603050405020304" pitchFamily="18" charset="0"/>
              </a:rPr>
              <a:t> to </a:t>
            </a:r>
            <a:r>
              <a:rPr lang="en-US" altLang="zh-CN" sz="800" dirty="0">
                <a:latin typeface="Times New Roman" panose="02020603050405020304" pitchFamily="18" charset="0"/>
                <a:cs typeface="Times New Roman" panose="02020603050405020304" pitchFamily="18" charset="0"/>
              </a:rPr>
              <a:t>1.09</a:t>
            </a:r>
            <a:r>
              <a:rPr lang="en-US" sz="800" dirty="0">
                <a:latin typeface="Times New Roman" panose="02020603050405020304" pitchFamily="18" charset="0"/>
                <a:cs typeface="Times New Roman" panose="02020603050405020304" pitchFamily="18" charset="0"/>
              </a:rPr>
              <a:t>.</a:t>
            </a:r>
            <a:r>
              <a:rPr lang="zh-CN" altLang="en-US" sz="800" dirty="0">
                <a:latin typeface="Times New Roman" panose="02020603050405020304" pitchFamily="18" charset="0"/>
                <a:cs typeface="Times New Roman" panose="02020603050405020304" pitchFamily="18" charset="0"/>
              </a:rPr>
              <a:t> </a:t>
            </a:r>
            <a:endParaRPr lang="en-US" altLang="zh-CN" sz="800" dirty="0">
              <a:latin typeface="Times New Roman" panose="02020603050405020304" pitchFamily="18" charset="0"/>
              <a:cs typeface="Times New Roman" panose="02020603050405020304" pitchFamily="18" charset="0"/>
            </a:endParaRPr>
          </a:p>
          <a:p>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effect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sizes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of</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the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between-subject</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correlations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with</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subjective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pain</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ratings</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range</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from</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Fisher</a:t>
            </a:r>
            <a:r>
              <a:rPr lang="en-US" sz="800" dirty="0">
                <a:latin typeface="Times New Roman" panose="02020603050405020304" pitchFamily="18" charset="0"/>
                <a:cs typeface="Times New Roman" panose="02020603050405020304" pitchFamily="18" charset="0"/>
              </a:rPr>
              <a:t>‘s </a:t>
            </a:r>
            <a:r>
              <a:rPr lang="en-US" altLang="zh-CN" sz="800" dirty="0">
                <a:latin typeface="Times New Roman" panose="02020603050405020304" pitchFamily="18" charset="0"/>
                <a:cs typeface="Times New Roman" panose="02020603050405020304" pitchFamily="18" charset="0"/>
              </a:rPr>
              <a:t>z</a:t>
            </a:r>
            <a:r>
              <a:rPr lang="en-US" sz="800" dirty="0">
                <a:latin typeface="Times New Roman" panose="02020603050405020304" pitchFamily="18" charset="0"/>
                <a:cs typeface="Times New Roman" panose="02020603050405020304" pitchFamily="18" charset="0"/>
              </a:rPr>
              <a:t> = </a:t>
            </a:r>
            <a:r>
              <a:rPr lang="en-US" altLang="zh-CN" sz="800" dirty="0">
                <a:latin typeface="Times New Roman" panose="02020603050405020304" pitchFamily="18" charset="0"/>
                <a:cs typeface="Times New Roman" panose="02020603050405020304" pitchFamily="18" charset="0"/>
              </a:rPr>
              <a:t>-0.10</a:t>
            </a:r>
            <a:r>
              <a:rPr lang="en-US" sz="800" dirty="0">
                <a:latin typeface="Times New Roman" panose="02020603050405020304" pitchFamily="18" charset="0"/>
                <a:cs typeface="Times New Roman" panose="02020603050405020304" pitchFamily="18" charset="0"/>
              </a:rPr>
              <a:t> to </a:t>
            </a:r>
            <a:r>
              <a:rPr lang="en-US" altLang="zh-CN" sz="800" dirty="0">
                <a:latin typeface="Times New Roman" panose="02020603050405020304" pitchFamily="18" charset="0"/>
                <a:cs typeface="Times New Roman" panose="02020603050405020304" pitchFamily="18" charset="0"/>
              </a:rPr>
              <a:t>0.12</a:t>
            </a:r>
            <a:r>
              <a:rPr lang="en-US" sz="800" dirty="0">
                <a:latin typeface="Times New Roman" panose="02020603050405020304" pitchFamily="18" charset="0"/>
                <a:cs typeface="Times New Roman" panose="02020603050405020304" pitchFamily="18" charset="0"/>
              </a:rPr>
              <a:t>.</a:t>
            </a:r>
            <a:r>
              <a:rPr lang="zh-CN" altLang="en-US" sz="800" dirty="0">
                <a:latin typeface="Times New Roman" panose="02020603050405020304" pitchFamily="18" charset="0"/>
                <a:cs typeface="Times New Roman" panose="02020603050405020304" pitchFamily="18" charset="0"/>
              </a:rPr>
              <a:t> </a:t>
            </a:r>
            <a:endParaRPr lang="en-US" altLang="zh-CN" sz="800" dirty="0">
              <a:latin typeface="Times New Roman" panose="02020603050405020304" pitchFamily="18" charset="0"/>
              <a:cs typeface="Times New Roman" panose="02020603050405020304" pitchFamily="18" charset="0"/>
            </a:endParaRPr>
          </a:p>
          <a:p>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Reliability tests show that the average Spearman-Brown first-second half reliability </a:t>
            </a:r>
            <a:r>
              <a:rPr lang="en-US" altLang="zh-CN" sz="800" dirty="0">
                <a:latin typeface="Times New Roman" panose="02020603050405020304" pitchFamily="18" charset="0"/>
                <a:cs typeface="Times New Roman" panose="02020603050405020304" pitchFamily="18" charset="0"/>
              </a:rPr>
              <a:t>range</a:t>
            </a:r>
            <a:r>
              <a:rPr lang="en-US" sz="800" dirty="0">
                <a:latin typeface="Times New Roman" panose="02020603050405020304" pitchFamily="18" charset="0"/>
                <a:cs typeface="Times New Roman" panose="02020603050405020304" pitchFamily="18" charset="0"/>
              </a:rPr>
              <a:t> from 0.</a:t>
            </a:r>
            <a:r>
              <a:rPr lang="en-US" altLang="zh-CN" sz="800" dirty="0">
                <a:latin typeface="Times New Roman" panose="02020603050405020304" pitchFamily="18" charset="0"/>
                <a:cs typeface="Times New Roman" panose="02020603050405020304" pitchFamily="18" charset="0"/>
              </a:rPr>
              <a:t>33</a:t>
            </a:r>
            <a:r>
              <a:rPr lang="en-US" sz="800" dirty="0">
                <a:latin typeface="Times New Roman" panose="02020603050405020304" pitchFamily="18" charset="0"/>
                <a:cs typeface="Times New Roman" panose="02020603050405020304" pitchFamily="18" charset="0"/>
              </a:rPr>
              <a:t> to 0.</a:t>
            </a:r>
            <a:r>
              <a:rPr lang="en-US" altLang="zh-CN" sz="800" dirty="0">
                <a:latin typeface="Times New Roman" panose="02020603050405020304" pitchFamily="18" charset="0"/>
                <a:cs typeface="Times New Roman" panose="02020603050405020304" pitchFamily="18" charset="0"/>
              </a:rPr>
              <a:t>87</a:t>
            </a:r>
            <a:r>
              <a:rPr lang="en-US" sz="800" dirty="0">
                <a:latin typeface="Times New Roman" panose="02020603050405020304" pitchFamily="18" charset="0"/>
                <a:cs typeface="Times New Roman" panose="02020603050405020304" pitchFamily="18" charset="0"/>
              </a:rPr>
              <a:t>. </a:t>
            </a:r>
          </a:p>
          <a:p>
            <a:endParaRPr lang="en-US" sz="800" dirty="0">
              <a:latin typeface="Times New Roman" panose="02020603050405020304" pitchFamily="18" charset="0"/>
              <a:cs typeface="Times New Roman" panose="02020603050405020304" pitchFamily="18" charset="0"/>
            </a:endParaRPr>
          </a:p>
        </p:txBody>
      </p:sp>
      <p:sp>
        <p:nvSpPr>
          <p:cNvPr id="166" name="Rounded Rectangle 165">
            <a:extLst>
              <a:ext uri="{FF2B5EF4-FFF2-40B4-BE49-F238E27FC236}">
                <a16:creationId xmlns:a16="http://schemas.microsoft.com/office/drawing/2014/main" id="{76F69259-62BA-7F4C-A634-8FDE112080A6}"/>
              </a:ext>
            </a:extLst>
          </p:cNvPr>
          <p:cNvSpPr/>
          <p:nvPr/>
        </p:nvSpPr>
        <p:spPr>
          <a:xfrm>
            <a:off x="201195" y="12703413"/>
            <a:ext cx="3456405" cy="17888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extBox 166">
            <a:extLst>
              <a:ext uri="{FF2B5EF4-FFF2-40B4-BE49-F238E27FC236}">
                <a16:creationId xmlns:a16="http://schemas.microsoft.com/office/drawing/2014/main" id="{700341D0-937D-4F4A-BB39-13FDFAFEAD86}"/>
              </a:ext>
            </a:extLst>
          </p:cNvPr>
          <p:cNvSpPr txBox="1"/>
          <p:nvPr/>
        </p:nvSpPr>
        <p:spPr>
          <a:xfrm>
            <a:off x="371780" y="12709606"/>
            <a:ext cx="5668310" cy="246221"/>
          </a:xfrm>
          <a:prstGeom prst="rect">
            <a:avLst/>
          </a:prstGeom>
          <a:noFill/>
        </p:spPr>
        <p:txBody>
          <a:bodyPr wrap="square" rtlCol="0">
            <a:spAutoFit/>
          </a:bodyPr>
          <a:lstStyle/>
          <a:p>
            <a:r>
              <a:rPr lang="en-US" altLang="zh-CN" sz="1000" b="1" dirty="0"/>
              <a:t>Conclusion</a:t>
            </a:r>
            <a:endParaRPr lang="en-US" sz="1000" b="1" dirty="0"/>
          </a:p>
        </p:txBody>
      </p:sp>
      <p:sp>
        <p:nvSpPr>
          <p:cNvPr id="168" name="Rectangle 167">
            <a:extLst>
              <a:ext uri="{FF2B5EF4-FFF2-40B4-BE49-F238E27FC236}">
                <a16:creationId xmlns:a16="http://schemas.microsoft.com/office/drawing/2014/main" id="{8539F639-A2E1-CE4E-89F4-021E83872CC3}"/>
              </a:ext>
            </a:extLst>
          </p:cNvPr>
          <p:cNvSpPr/>
          <p:nvPr/>
        </p:nvSpPr>
        <p:spPr>
          <a:xfrm>
            <a:off x="202632" y="12904661"/>
            <a:ext cx="3467519" cy="1692771"/>
          </a:xfrm>
          <a:prstGeom prst="rect">
            <a:avLst/>
          </a:prstGeom>
        </p:spPr>
        <p:txBody>
          <a:bodyPr wrap="square">
            <a:spAutoFit/>
          </a:bodyPr>
          <a:lstStyle/>
          <a:p>
            <a:pPr marL="171450" indent="-171450">
              <a:buFont typeface="Arial" panose="020B0604020202020204" pitchFamily="34" charset="0"/>
              <a:buChar char="•"/>
            </a:pPr>
            <a:r>
              <a:rPr lang="en-US" sz="800" dirty="0">
                <a:latin typeface="Times New Roman" panose="02020603050405020304" pitchFamily="18" charset="0"/>
                <a:cs typeface="Times New Roman" panose="02020603050405020304" pitchFamily="18" charset="0"/>
              </a:rPr>
              <a:t>NPS showed </a:t>
            </a:r>
            <a:r>
              <a:rPr lang="en-US" altLang="zh-CN" sz="800" dirty="0">
                <a:latin typeface="Times New Roman" panose="02020603050405020304" pitchFamily="18" charset="0"/>
                <a:cs typeface="Times New Roman" panose="02020603050405020304" pitchFamily="18" charset="0"/>
              </a:rPr>
              <a:t>very</a:t>
            </a:r>
            <a:r>
              <a:rPr lang="zh-CN" altLang="en-US" sz="800" dirty="0">
                <a:latin typeface="Times New Roman" panose="02020603050405020304" pitchFamily="18" charset="0"/>
                <a:cs typeface="Times New Roman" panose="02020603050405020304" pitchFamily="18" charset="0"/>
              </a:rPr>
              <a:t> </a:t>
            </a:r>
            <a:r>
              <a:rPr lang="en-US" altLang="zh-CN" sz="800" dirty="0">
                <a:latin typeface="Times New Roman" panose="02020603050405020304" pitchFamily="18" charset="0"/>
                <a:cs typeface="Times New Roman" panose="02020603050405020304" pitchFamily="18" charset="0"/>
              </a:rPr>
              <a:t>large</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effect size and </a:t>
            </a:r>
            <a:r>
              <a:rPr lang="en-US" altLang="zh-CN" sz="800" dirty="0">
                <a:latin typeface="Times New Roman" panose="02020603050405020304" pitchFamily="18" charset="0"/>
                <a:cs typeface="Times New Roman" panose="02020603050405020304" pitchFamily="18" charset="0"/>
              </a:rPr>
              <a:t>high</a:t>
            </a:r>
            <a:r>
              <a:rPr lang="zh-CN" altLang="en-US" sz="800" dirty="0">
                <a:latin typeface="Times New Roman" panose="02020603050405020304" pitchFamily="18" charset="0"/>
                <a:cs typeface="Times New Roman" panose="02020603050405020304" pitchFamily="18" charset="0"/>
              </a:rPr>
              <a:t> </a:t>
            </a:r>
            <a:r>
              <a:rPr lang="en-US" sz="800" dirty="0">
                <a:latin typeface="Times New Roman" panose="02020603050405020304" pitchFamily="18" charset="0"/>
                <a:cs typeface="Times New Roman" panose="02020603050405020304" pitchFamily="18" charset="0"/>
              </a:rPr>
              <a:t>reliability across different studies, superior to the performance of local brain regions. </a:t>
            </a:r>
          </a:p>
          <a:p>
            <a:pPr marL="171450" indent="-171450">
              <a:buFont typeface="Arial" panose="020B0604020202020204" pitchFamily="34" charset="0"/>
              <a:buChar char="•"/>
            </a:pPr>
            <a:r>
              <a:rPr lang="en-US" sz="800" dirty="0">
                <a:latin typeface="Times New Roman" panose="02020603050405020304" pitchFamily="18" charset="0"/>
                <a:cs typeface="Times New Roman" panose="02020603050405020304" pitchFamily="18" charset="0"/>
              </a:rPr>
              <a:t>The performances of three types of pattern similarity representations of NPS are differen</a:t>
            </a:r>
            <a:r>
              <a:rPr lang="en-US" altLang="zh-CN" sz="800" dirty="0">
                <a:latin typeface="Times New Roman" panose="02020603050405020304" pitchFamily="18" charset="0"/>
                <a:cs typeface="Times New Roman" panose="02020603050405020304" pitchFamily="18" charset="0"/>
              </a:rPr>
              <a:t>t</a:t>
            </a:r>
            <a:r>
              <a:rPr lang="en-US" sz="800" dirty="0">
                <a:latin typeface="Times New Roman" panose="02020603050405020304" pitchFamily="18" charset="0"/>
                <a:cs typeface="Times New Roman" panose="02020603050405020304" pitchFamily="18" charset="0"/>
              </a:rPr>
              <a:t> in different statistics.</a:t>
            </a:r>
          </a:p>
          <a:p>
            <a:pPr marL="171450" indent="-171450">
              <a:buFont typeface="Arial" panose="020B0604020202020204" pitchFamily="34" charset="0"/>
              <a:buChar char="•"/>
            </a:pPr>
            <a:r>
              <a:rPr lang="en-US" sz="800" dirty="0">
                <a:latin typeface="Times New Roman" panose="02020603050405020304" pitchFamily="18" charset="0"/>
                <a:cs typeface="Times New Roman" panose="02020603050405020304" pitchFamily="18" charset="0"/>
              </a:rPr>
              <a:t>The reliabilities for NPS and pain ratings are much higher than their correlations, suggesting that two measurements may be suspected to different sources of inter-individual variability and are not redundant. </a:t>
            </a:r>
          </a:p>
          <a:p>
            <a:pPr marL="171450" indent="-171450">
              <a:buFont typeface="Arial" panose="020B0604020202020204" pitchFamily="34" charset="0"/>
              <a:buChar char="•"/>
            </a:pPr>
            <a:r>
              <a:rPr lang="en-US" sz="800" dirty="0">
                <a:latin typeface="Times New Roman" panose="02020603050405020304" pitchFamily="18" charset="0"/>
                <a:cs typeface="Times New Roman" panose="02020603050405020304" pitchFamily="18" charset="0"/>
              </a:rPr>
              <a:t>These studies were heterogeneous in preprocessing methods, pain duration, scanner, population, body site, and concurrent contexts/cognitive tasks. While this is a strength in demonstrating generalizability, it also limits effect sizes and reliability. Advances could be made by customizing models for particular types of populations/body sites/stimulus durations/contexts.</a:t>
            </a:r>
          </a:p>
          <a:p>
            <a:pPr marL="171450" indent="-171450">
              <a:buFont typeface="Arial" panose="020B0604020202020204" pitchFamily="34" charset="0"/>
              <a:buChar char="•"/>
            </a:pPr>
            <a:endParaRPr lang="en-US" sz="800" dirty="0">
              <a:latin typeface="Times New Roman" panose="02020603050405020304" pitchFamily="18" charset="0"/>
              <a:cs typeface="Times New Roman" panose="02020603050405020304" pitchFamily="18" charset="0"/>
            </a:endParaRPr>
          </a:p>
        </p:txBody>
      </p:sp>
      <p:sp>
        <p:nvSpPr>
          <p:cNvPr id="169" name="Rounded Rectangle 168">
            <a:extLst>
              <a:ext uri="{FF2B5EF4-FFF2-40B4-BE49-F238E27FC236}">
                <a16:creationId xmlns:a16="http://schemas.microsoft.com/office/drawing/2014/main" id="{C12306EF-53CD-EE48-B956-BF4D3FCE7AB3}"/>
              </a:ext>
            </a:extLst>
          </p:cNvPr>
          <p:cNvSpPr/>
          <p:nvPr/>
        </p:nvSpPr>
        <p:spPr>
          <a:xfrm>
            <a:off x="3796055" y="12699837"/>
            <a:ext cx="2859505" cy="1780906"/>
          </a:xfrm>
          <a:prstGeom prst="roundRect">
            <a:avLst>
              <a:gd name="adj" fmla="val 1316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481A0E18-E888-8044-9BEE-01BA7AF2D033}"/>
              </a:ext>
            </a:extLst>
          </p:cNvPr>
          <p:cNvSpPr txBox="1"/>
          <p:nvPr/>
        </p:nvSpPr>
        <p:spPr>
          <a:xfrm>
            <a:off x="3924319" y="12684867"/>
            <a:ext cx="917270" cy="246221"/>
          </a:xfrm>
          <a:prstGeom prst="rect">
            <a:avLst/>
          </a:prstGeom>
          <a:noFill/>
        </p:spPr>
        <p:txBody>
          <a:bodyPr wrap="square" rtlCol="0">
            <a:spAutoFit/>
          </a:bodyPr>
          <a:lstStyle/>
          <a:p>
            <a:r>
              <a:rPr lang="en-US" altLang="zh-CN" sz="1000" b="1" dirty="0"/>
              <a:t>References</a:t>
            </a:r>
            <a:endParaRPr lang="en-US" sz="1000" b="1" dirty="0"/>
          </a:p>
        </p:txBody>
      </p:sp>
      <p:sp>
        <p:nvSpPr>
          <p:cNvPr id="171" name="Rectangle 170">
            <a:extLst>
              <a:ext uri="{FF2B5EF4-FFF2-40B4-BE49-F238E27FC236}">
                <a16:creationId xmlns:a16="http://schemas.microsoft.com/office/drawing/2014/main" id="{BB7C5C48-E3B0-234B-A729-B6FB955DA55F}"/>
              </a:ext>
            </a:extLst>
          </p:cNvPr>
          <p:cNvSpPr/>
          <p:nvPr/>
        </p:nvSpPr>
        <p:spPr>
          <a:xfrm>
            <a:off x="3839300" y="12858551"/>
            <a:ext cx="2859406" cy="1554272"/>
          </a:xfrm>
          <a:prstGeom prst="rect">
            <a:avLst/>
          </a:prstGeom>
        </p:spPr>
        <p:txBody>
          <a:bodyPr wrap="square" numCol="1">
            <a:spAutoFit/>
          </a:bodyPr>
          <a:lstStyle/>
          <a:p>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[1]</a:t>
            </a:r>
            <a:r>
              <a:rPr lang="zh-CN" altLang="en-US" sz="500" dirty="0">
                <a:latin typeface="Times New Roman" panose="02020603050405020304" pitchFamily="18" charset="0"/>
                <a:ea typeface="DengXian" panose="02010600030101010101" pitchFamily="2" charset="-122"/>
                <a:cs typeface="Times New Roman" panose="02020603050405020304" pitchFamily="18" charset="0"/>
              </a:rPr>
              <a:t> </a:t>
            </a:r>
            <a:r>
              <a:rPr lang="en-US" sz="500" dirty="0">
                <a:latin typeface="Times New Roman" panose="02020603050405020304" pitchFamily="18" charset="0"/>
                <a:ea typeface="DengXian" panose="02010600030101010101" pitchFamily="2" charset="-122"/>
                <a:cs typeface="Times New Roman" panose="02020603050405020304" pitchFamily="18" charset="0"/>
              </a:rPr>
              <a:t>Wager, T. D., Atlas, L. Y., Lindquist, M. A., Roy, M., Woo, C. W., &amp; </a:t>
            </a:r>
            <a:r>
              <a:rPr lang="en-US" sz="500" dirty="0" err="1">
                <a:latin typeface="Times New Roman" panose="02020603050405020304" pitchFamily="18" charset="0"/>
                <a:ea typeface="DengXian" panose="02010600030101010101" pitchFamily="2" charset="-122"/>
                <a:cs typeface="Times New Roman" panose="02020603050405020304" pitchFamily="18" charset="0"/>
              </a:rPr>
              <a:t>Kross</a:t>
            </a:r>
            <a:r>
              <a:rPr lang="en-US" sz="500" dirty="0">
                <a:latin typeface="Times New Roman" panose="02020603050405020304" pitchFamily="18" charset="0"/>
                <a:ea typeface="DengXian" panose="02010600030101010101" pitchFamily="2" charset="-122"/>
                <a:cs typeface="Times New Roman" panose="02020603050405020304" pitchFamily="18" charset="0"/>
              </a:rPr>
              <a:t>, E. (2013). An fMRI-based neurologic signature of physical pain. </a:t>
            </a:r>
            <a:r>
              <a:rPr lang="en-US" sz="500" i="1" dirty="0">
                <a:latin typeface="Times New Roman" panose="02020603050405020304" pitchFamily="18" charset="0"/>
                <a:ea typeface="DengXian" panose="02010600030101010101" pitchFamily="2" charset="-122"/>
                <a:cs typeface="Times New Roman" panose="02020603050405020304" pitchFamily="18" charset="0"/>
              </a:rPr>
              <a:t>New England Journal of Medicine</a:t>
            </a:r>
            <a:r>
              <a:rPr lang="en-US" sz="500" dirty="0">
                <a:latin typeface="Times New Roman" panose="02020603050405020304" pitchFamily="18" charset="0"/>
                <a:ea typeface="DengXian" panose="02010600030101010101" pitchFamily="2" charset="-122"/>
                <a:cs typeface="Times New Roman" panose="02020603050405020304" pitchFamily="18" charset="0"/>
              </a:rPr>
              <a:t>, 368(15), 1388-1397.</a:t>
            </a:r>
          </a:p>
          <a:p>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[2]</a:t>
            </a:r>
            <a:r>
              <a:rPr lang="zh-CN" altLang="en-US" sz="5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Woo, C. W., Roy, M.,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Buhle</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J. T., &amp; Wager, T. D. (2015). Distinct brain systems mediate the effects of nociceptive input and self-regulation on pain. </a:t>
            </a:r>
            <a:r>
              <a:rPr lang="en-US" altLang="zh-CN" sz="500" i="1" dirty="0" err="1">
                <a:latin typeface="Times New Roman" panose="02020603050405020304" pitchFamily="18" charset="0"/>
                <a:ea typeface="DengXian" panose="02010600030101010101" pitchFamily="2" charset="-122"/>
                <a:cs typeface="Times New Roman" panose="02020603050405020304" pitchFamily="18" charset="0"/>
              </a:rPr>
              <a:t>PLoS</a:t>
            </a:r>
            <a:r>
              <a:rPr lang="en-US" altLang="zh-CN" sz="500" i="1" dirty="0">
                <a:latin typeface="Times New Roman" panose="02020603050405020304" pitchFamily="18" charset="0"/>
                <a:ea typeface="DengXian" panose="02010600030101010101" pitchFamily="2" charset="-122"/>
                <a:cs typeface="Times New Roman" panose="02020603050405020304" pitchFamily="18" charset="0"/>
              </a:rPr>
              <a:t> biology</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13(1).</a:t>
            </a:r>
          </a:p>
          <a:p>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[3] Koban, L.,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Jepma</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M., López-</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Solà</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M., &amp; Wager, T. D. (2019). Different brain networks mediate the effects of social and conditioned expectations on pain. </a:t>
            </a:r>
            <a:r>
              <a:rPr lang="en-US" altLang="zh-CN" sz="500" i="1" dirty="0">
                <a:latin typeface="Times New Roman" panose="02020603050405020304" pitchFamily="18" charset="0"/>
                <a:ea typeface="DengXian" panose="02010600030101010101" pitchFamily="2" charset="-122"/>
                <a:cs typeface="Times New Roman" panose="02020603050405020304" pitchFamily="18" charset="0"/>
              </a:rPr>
              <a:t>Nature communications</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10(1), 1-13.</a:t>
            </a:r>
          </a:p>
          <a:p>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[4]</a:t>
            </a:r>
            <a:r>
              <a:rPr lang="zh-CN" altLang="en-US" sz="5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Woo, C. W., Schmidt, L., Krishnan, A.,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Jepma</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M., Roy, M., Lindquist, M. A., ... &amp; Wager, T. D. (2017). Quantifying cerebral contributions to pain beyond nociception. </a:t>
            </a:r>
            <a:r>
              <a:rPr lang="en-US" altLang="zh-CN" sz="500" i="1" dirty="0">
                <a:latin typeface="Times New Roman" panose="02020603050405020304" pitchFamily="18" charset="0"/>
                <a:ea typeface="DengXian" panose="02010600030101010101" pitchFamily="2" charset="-122"/>
                <a:cs typeface="Times New Roman" panose="02020603050405020304" pitchFamily="18" charset="0"/>
              </a:rPr>
              <a:t>Nature communications</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8(1), 1-14.</a:t>
            </a:r>
          </a:p>
          <a:p>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[5]</a:t>
            </a:r>
            <a:r>
              <a:rPr lang="zh-CN" altLang="en-US" sz="5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Jepma</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M., Koban, L., van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Doorn</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J., Jones, M., &amp; Wager, T. D. (2018).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Behavioural</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and neural evidence for self-reinforcing expectancy effects on pain. </a:t>
            </a:r>
            <a:r>
              <a:rPr lang="en-US" altLang="zh-CN" sz="500" i="1" dirty="0">
                <a:latin typeface="Times New Roman" panose="02020603050405020304" pitchFamily="18" charset="0"/>
                <a:ea typeface="DengXian" panose="02010600030101010101" pitchFamily="2" charset="-122"/>
                <a:cs typeface="Times New Roman" panose="02020603050405020304" pitchFamily="18" charset="0"/>
              </a:rPr>
              <a:t>Nature human </a:t>
            </a:r>
            <a:r>
              <a:rPr lang="en-US" altLang="zh-CN" sz="500" i="1" dirty="0" err="1">
                <a:latin typeface="Times New Roman" panose="02020603050405020304" pitchFamily="18" charset="0"/>
                <a:ea typeface="DengXian" panose="02010600030101010101" pitchFamily="2" charset="-122"/>
                <a:cs typeface="Times New Roman" panose="02020603050405020304" pitchFamily="18" charset="0"/>
              </a:rPr>
              <a:t>behaviour</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2(11), 838-855.</a:t>
            </a:r>
          </a:p>
          <a:p>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[6]</a:t>
            </a:r>
            <a:r>
              <a:rPr lang="zh-CN" altLang="en-US" sz="5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Roy, M.,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Shohamy</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D.,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Daw</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N.,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Jepma</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M.,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Wimmer</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G. E., &amp; Wager, T. D. (2014). Representation of aversive prediction errors in the human periaqueductal gray. </a:t>
            </a:r>
            <a:r>
              <a:rPr lang="en-US" altLang="zh-CN" sz="500" i="1" dirty="0">
                <a:latin typeface="Times New Roman" panose="02020603050405020304" pitchFamily="18" charset="0"/>
                <a:ea typeface="DengXian" panose="02010600030101010101" pitchFamily="2" charset="-122"/>
                <a:cs typeface="Times New Roman" panose="02020603050405020304" pitchFamily="18" charset="0"/>
              </a:rPr>
              <a:t>Nature neuroscience</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17(11), 1607.</a:t>
            </a:r>
          </a:p>
          <a:p>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[7]</a:t>
            </a:r>
            <a:r>
              <a:rPr lang="zh-CN" altLang="en-US" sz="5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Atlas, L. Y., Bolger, N., Lindquist, M. A., &amp; Wager, T. D. (2010). Brain mediators of predictive cue effects on perceived pain. </a:t>
            </a:r>
            <a:r>
              <a:rPr lang="en-US" altLang="zh-CN" sz="500" i="1" dirty="0">
                <a:latin typeface="Times New Roman" panose="02020603050405020304" pitchFamily="18" charset="0"/>
                <a:ea typeface="DengXian" panose="02010600030101010101" pitchFamily="2" charset="-122"/>
                <a:cs typeface="Times New Roman" panose="02020603050405020304" pitchFamily="18" charset="0"/>
              </a:rPr>
              <a:t>Journal of Neuroscience</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30(39), 12964-12977.</a:t>
            </a:r>
          </a:p>
          <a:p>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[8]</a:t>
            </a:r>
            <a:r>
              <a:rPr lang="zh-CN" altLang="en-US" sz="5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Losin</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E. A. R., Woo, C. W., Medina, N. A., Andrews-Hanna, J. R.,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Eisenbarth</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H., &amp; Wager, T. D. (2020). Neural and sociocultural mediators of ethnic differences in pain. </a:t>
            </a:r>
            <a:r>
              <a:rPr lang="en-US" altLang="zh-CN" sz="500" i="1" dirty="0">
                <a:latin typeface="Times New Roman" panose="02020603050405020304" pitchFamily="18" charset="0"/>
                <a:ea typeface="DengXian" panose="02010600030101010101" pitchFamily="2" charset="-122"/>
                <a:cs typeface="Times New Roman" panose="02020603050405020304" pitchFamily="18" charset="0"/>
              </a:rPr>
              <a:t>Nature human </a:t>
            </a:r>
            <a:r>
              <a:rPr lang="en-US" altLang="zh-CN" sz="500" i="1" dirty="0" err="1">
                <a:latin typeface="Times New Roman" panose="02020603050405020304" pitchFamily="18" charset="0"/>
                <a:ea typeface="DengXian" panose="02010600030101010101" pitchFamily="2" charset="-122"/>
                <a:cs typeface="Times New Roman" panose="02020603050405020304" pitchFamily="18" charset="0"/>
              </a:rPr>
              <a:t>behaviour</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1-14.</a:t>
            </a:r>
          </a:p>
          <a:p>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[9]</a:t>
            </a:r>
            <a:r>
              <a:rPr lang="zh-CN" altLang="en-US" sz="500" dirty="0">
                <a:latin typeface="Times New Roman" panose="02020603050405020304" pitchFamily="18" charset="0"/>
                <a:ea typeface="DengXian" panose="02010600030101010101" pitchFamily="2" charset="-122"/>
                <a:cs typeface="Times New Roman" panose="02020603050405020304" pitchFamily="18" charset="0"/>
              </a:rPr>
              <a:t> </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Krishnan, A., Woo, C. W., Chang, L. J.,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Ruzic</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L., Gu, X., Lopez-Sola, M., ... &amp; Wager, T. D. (2016). Somatic and vicarious pain are represented by dissociable multivariate brain patterns. </a:t>
            </a:r>
            <a:r>
              <a:rPr lang="en-US" altLang="zh-CN" sz="500" dirty="0" err="1">
                <a:latin typeface="Times New Roman" panose="02020603050405020304" pitchFamily="18" charset="0"/>
                <a:ea typeface="DengXian" panose="02010600030101010101" pitchFamily="2" charset="-122"/>
                <a:cs typeface="Times New Roman" panose="02020603050405020304" pitchFamily="18" charset="0"/>
              </a:rPr>
              <a:t>Elife</a:t>
            </a:r>
            <a:r>
              <a:rPr lang="en-US" altLang="zh-CN" sz="500" dirty="0">
                <a:latin typeface="Times New Roman" panose="02020603050405020304" pitchFamily="18" charset="0"/>
                <a:ea typeface="DengXian" panose="02010600030101010101" pitchFamily="2" charset="-122"/>
                <a:cs typeface="Times New Roman" panose="02020603050405020304" pitchFamily="18" charset="0"/>
              </a:rPr>
              <a:t>, 5, e15166.</a:t>
            </a:r>
            <a:endParaRPr lang="en-US" sz="5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178" name="TextBox 177">
            <a:extLst>
              <a:ext uri="{FF2B5EF4-FFF2-40B4-BE49-F238E27FC236}">
                <a16:creationId xmlns:a16="http://schemas.microsoft.com/office/drawing/2014/main" id="{BB31FF1B-F30D-E649-9796-C5A5C030AFFC}"/>
              </a:ext>
            </a:extLst>
          </p:cNvPr>
          <p:cNvSpPr txBox="1"/>
          <p:nvPr/>
        </p:nvSpPr>
        <p:spPr>
          <a:xfrm>
            <a:off x="5268392" y="100390"/>
            <a:ext cx="1572749" cy="200055"/>
          </a:xfrm>
          <a:prstGeom prst="rect">
            <a:avLst/>
          </a:prstGeom>
          <a:noFill/>
        </p:spPr>
        <p:txBody>
          <a:bodyPr wrap="square" rtlCol="0">
            <a:spAutoFit/>
          </a:bodyPr>
          <a:lstStyle/>
          <a:p>
            <a:r>
              <a:rPr lang="en-US" altLang="zh-CN" sz="700" b="1" dirty="0">
                <a:latin typeface="Times New Roman" panose="02020603050405020304" pitchFamily="18" charset="0"/>
                <a:cs typeface="Times New Roman" panose="02020603050405020304" pitchFamily="18" charset="0"/>
              </a:rPr>
              <a:t>:</a:t>
            </a:r>
            <a:r>
              <a:rPr lang="zh-CN" altLang="en-US" sz="700" b="1" dirty="0">
                <a:latin typeface="Times New Roman" panose="02020603050405020304" pitchFamily="18" charset="0"/>
                <a:cs typeface="Times New Roman" panose="02020603050405020304" pitchFamily="18" charset="0"/>
              </a:rPr>
              <a:t> </a:t>
            </a:r>
            <a:r>
              <a:rPr lang="en-US" altLang="zh-CN" sz="700" b="1" dirty="0" err="1">
                <a:latin typeface="Times New Roman" panose="02020603050405020304" pitchFamily="18" charset="0"/>
                <a:cs typeface="Times New Roman" panose="02020603050405020304" pitchFamily="18" charset="0"/>
              </a:rPr>
              <a:t>Xiaochun.han@dartmouth.edu</a:t>
            </a:r>
            <a:endParaRPr lang="en-US" sz="700" b="1" dirty="0">
              <a:latin typeface="Times New Roman" panose="02020603050405020304" pitchFamily="18" charset="0"/>
              <a:cs typeface="Times New Roman" panose="02020603050405020304" pitchFamily="18" charset="0"/>
            </a:endParaRPr>
          </a:p>
        </p:txBody>
      </p:sp>
      <p:pic>
        <p:nvPicPr>
          <p:cNvPr id="180" name="Graphic 179" descr="Envelope">
            <a:extLst>
              <a:ext uri="{FF2B5EF4-FFF2-40B4-BE49-F238E27FC236}">
                <a16:creationId xmlns:a16="http://schemas.microsoft.com/office/drawing/2014/main" id="{65F10BE2-C9C2-6D45-8ABC-2856DC9BE497}"/>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151336" y="100888"/>
            <a:ext cx="212441" cy="212441"/>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id="{B10087A8-891A-3C4A-A0B5-21CB458152BA}"/>
              </a:ext>
            </a:extLst>
          </p:cNvPr>
          <p:cNvPicPr>
            <a:picLocks noChangeAspect="1"/>
          </p:cNvPicPr>
          <p:nvPr/>
        </p:nvPicPr>
        <p:blipFill>
          <a:blip r:embed="rId22"/>
          <a:stretch>
            <a:fillRect/>
          </a:stretch>
        </p:blipFill>
        <p:spPr>
          <a:xfrm>
            <a:off x="1517700" y="11413664"/>
            <a:ext cx="1320952" cy="990714"/>
          </a:xfrm>
          <a:prstGeom prst="rect">
            <a:avLst/>
          </a:prstGeom>
        </p:spPr>
      </p:pic>
      <p:pic>
        <p:nvPicPr>
          <p:cNvPr id="15" name="Picture 14" descr="A screenshot of a social media post&#10;&#10;Description automatically generated">
            <a:extLst>
              <a:ext uri="{FF2B5EF4-FFF2-40B4-BE49-F238E27FC236}">
                <a16:creationId xmlns:a16="http://schemas.microsoft.com/office/drawing/2014/main" id="{D7032501-BDDB-0041-AA8F-C848DE42A516}"/>
              </a:ext>
            </a:extLst>
          </p:cNvPr>
          <p:cNvPicPr>
            <a:picLocks noChangeAspect="1"/>
          </p:cNvPicPr>
          <p:nvPr/>
        </p:nvPicPr>
        <p:blipFill>
          <a:blip r:embed="rId23"/>
          <a:stretch>
            <a:fillRect/>
          </a:stretch>
        </p:blipFill>
        <p:spPr>
          <a:xfrm>
            <a:off x="2785512" y="11421738"/>
            <a:ext cx="1324853" cy="993640"/>
          </a:xfrm>
          <a:prstGeom prst="rect">
            <a:avLst/>
          </a:prstGeom>
        </p:spPr>
      </p:pic>
      <p:pic>
        <p:nvPicPr>
          <p:cNvPr id="34" name="Picture 33" descr="A screenshot of a cell phone&#10;&#10;Description automatically generated">
            <a:extLst>
              <a:ext uri="{FF2B5EF4-FFF2-40B4-BE49-F238E27FC236}">
                <a16:creationId xmlns:a16="http://schemas.microsoft.com/office/drawing/2014/main" id="{2916405D-1B58-B04A-886B-6CC606066F83}"/>
              </a:ext>
            </a:extLst>
          </p:cNvPr>
          <p:cNvPicPr>
            <a:picLocks noChangeAspect="1"/>
          </p:cNvPicPr>
          <p:nvPr/>
        </p:nvPicPr>
        <p:blipFill>
          <a:blip r:embed="rId24"/>
          <a:stretch>
            <a:fillRect/>
          </a:stretch>
        </p:blipFill>
        <p:spPr>
          <a:xfrm>
            <a:off x="4057846" y="11424664"/>
            <a:ext cx="1320952" cy="990714"/>
          </a:xfrm>
          <a:prstGeom prst="rect">
            <a:avLst/>
          </a:prstGeom>
        </p:spPr>
      </p:pic>
      <p:sp>
        <p:nvSpPr>
          <p:cNvPr id="37" name="Rectangle 36">
            <a:extLst>
              <a:ext uri="{FF2B5EF4-FFF2-40B4-BE49-F238E27FC236}">
                <a16:creationId xmlns:a16="http://schemas.microsoft.com/office/drawing/2014/main" id="{25B94F66-B695-754E-B90F-C94F903A28AE}"/>
              </a:ext>
            </a:extLst>
          </p:cNvPr>
          <p:cNvSpPr/>
          <p:nvPr/>
        </p:nvSpPr>
        <p:spPr>
          <a:xfrm>
            <a:off x="371780" y="9245939"/>
            <a:ext cx="3429000" cy="215444"/>
          </a:xfrm>
          <a:prstGeom prst="rect">
            <a:avLst/>
          </a:prstGeom>
        </p:spPr>
        <p:txBody>
          <a:bodyPr>
            <a:spAutoFit/>
          </a:bodyPr>
          <a:lstStyle/>
          <a:p>
            <a:pPr marL="171450" indent="-171450">
              <a:buFont typeface="Arial" panose="020B0604020202020204" pitchFamily="34" charset="0"/>
              <a:buChar char="•"/>
            </a:pPr>
            <a:r>
              <a:rPr lang="en-US" altLang="zh-CN" sz="800" b="1" dirty="0">
                <a:latin typeface="Times New Roman" panose="02020603050405020304" pitchFamily="18" charset="0"/>
                <a:cs typeface="Times New Roman" panose="02020603050405020304" pitchFamily="18" charset="0"/>
              </a:rPr>
              <a:t>Reliability</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of</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NPS</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response</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and</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subjective</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pain</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ratings</a:t>
            </a:r>
            <a:endParaRPr lang="en-US" sz="800" b="1" dirty="0">
              <a:latin typeface="Times New Roman" panose="02020603050405020304" pitchFamily="18" charset="0"/>
              <a:cs typeface="Times New Roman" panose="02020603050405020304" pitchFamily="18" charset="0"/>
            </a:endParaRPr>
          </a:p>
        </p:txBody>
      </p:sp>
      <p:sp>
        <p:nvSpPr>
          <p:cNvPr id="94" name="Rectangle 93">
            <a:extLst>
              <a:ext uri="{FF2B5EF4-FFF2-40B4-BE49-F238E27FC236}">
                <a16:creationId xmlns:a16="http://schemas.microsoft.com/office/drawing/2014/main" id="{FC94B210-2056-7844-8300-35EE39158391}"/>
              </a:ext>
            </a:extLst>
          </p:cNvPr>
          <p:cNvSpPr/>
          <p:nvPr/>
        </p:nvSpPr>
        <p:spPr>
          <a:xfrm>
            <a:off x="3436835" y="9944913"/>
            <a:ext cx="3429000" cy="215444"/>
          </a:xfrm>
          <a:prstGeom prst="rect">
            <a:avLst/>
          </a:prstGeom>
        </p:spPr>
        <p:txBody>
          <a:bodyPr>
            <a:spAutoFit/>
          </a:bodyPr>
          <a:lstStyle/>
          <a:p>
            <a:pPr marL="171450" indent="-171450">
              <a:buFont typeface="Arial" panose="020B0604020202020204" pitchFamily="34" charset="0"/>
              <a:buChar char="•"/>
            </a:pPr>
            <a:r>
              <a:rPr lang="en-US" altLang="zh-CN" sz="800" b="1" dirty="0">
                <a:latin typeface="Times New Roman" panose="02020603050405020304" pitchFamily="18" charset="0"/>
                <a:cs typeface="Times New Roman" panose="02020603050405020304" pitchFamily="18" charset="0"/>
              </a:rPr>
              <a:t>Performance</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of</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NPS</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local</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brain</a:t>
            </a:r>
            <a:r>
              <a:rPr lang="zh-CN" altLang="en-US" sz="800" b="1" dirty="0">
                <a:latin typeface="Times New Roman" panose="02020603050405020304" pitchFamily="18" charset="0"/>
                <a:cs typeface="Times New Roman" panose="02020603050405020304" pitchFamily="18" charset="0"/>
              </a:rPr>
              <a:t> </a:t>
            </a:r>
            <a:r>
              <a:rPr lang="en-US" altLang="zh-CN" sz="800" b="1" dirty="0">
                <a:latin typeface="Times New Roman" panose="02020603050405020304" pitchFamily="18" charset="0"/>
                <a:cs typeface="Times New Roman" panose="02020603050405020304" pitchFamily="18" charset="0"/>
              </a:rPr>
              <a:t>regions</a:t>
            </a:r>
            <a:endParaRPr lang="en-US" sz="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55522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3238</TotalTime>
  <Words>1611</Words>
  <Application>Microsoft Macintosh PowerPoint</Application>
  <PresentationFormat>Custom</PresentationFormat>
  <Paragraphs>83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Xiaochun Han</dc:creator>
  <cp:lastModifiedBy>Xiaochun Han</cp:lastModifiedBy>
  <cp:revision>86</cp:revision>
  <dcterms:created xsi:type="dcterms:W3CDTF">2019-12-17T23:39:56Z</dcterms:created>
  <dcterms:modified xsi:type="dcterms:W3CDTF">2020-06-16T04:10:27Z</dcterms:modified>
</cp:coreProperties>
</file>