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3"/>
  </p:notesMasterIdLst>
  <p:sldIdLst>
    <p:sldId id="257" r:id="rId2"/>
  </p:sldIdLst>
  <p:sldSz cx="68580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9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20"/>
    <p:restoredTop sz="94572"/>
  </p:normalViewPr>
  <p:slideViewPr>
    <p:cSldViewPr snapToGrid="0" snapToObjects="1">
      <p:cViewPr>
        <p:scale>
          <a:sx n="200" d="100"/>
          <a:sy n="200" d="100"/>
        </p:scale>
        <p:origin x="1600" y="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DBE86-040D-484F-8A37-B2CC69801E9E}" type="datetimeFigureOut">
              <a:rPr lang="en-US" smtClean="0"/>
              <a:t>6/12/20</a:t>
            </a:fld>
            <a:endParaRPr lang="en-US"/>
          </a:p>
        </p:txBody>
      </p:sp>
      <p:sp>
        <p:nvSpPr>
          <p:cNvPr id="4" name="Slide Image Placeholder 3"/>
          <p:cNvSpPr>
            <a:spLocks noGrp="1" noRot="1" noChangeAspect="1"/>
          </p:cNvSpPr>
          <p:nvPr>
            <p:ph type="sldImg" idx="2"/>
          </p:nvPr>
        </p:nvSpPr>
        <p:spPr>
          <a:xfrm>
            <a:off x="2786063" y="1143000"/>
            <a:ext cx="1285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2BE3B-C28C-5541-BBD8-6801E4BEC69A}" type="slidenum">
              <a:rPr lang="en-US" smtClean="0"/>
              <a:t>‹#›</a:t>
            </a:fld>
            <a:endParaRPr lang="en-US"/>
          </a:p>
        </p:txBody>
      </p:sp>
    </p:spTree>
    <p:extLst>
      <p:ext uri="{BB962C8B-B14F-4D97-AF65-F5344CB8AC3E}">
        <p14:creationId xmlns:p14="http://schemas.microsoft.com/office/powerpoint/2010/main" val="2187191962"/>
      </p:ext>
    </p:extLst>
  </p:cSld>
  <p:clrMap bg1="lt1" tx1="dk1" bg2="lt2" tx2="dk2" accent1="accent1" accent2="accent2" accent3="accent3" accent4="accent4" accent5="accent5" accent6="accent6" hlink="hlink" folHlink="folHlink"/>
  <p:notesStyle>
    <a:lvl1pPr marL="0" algn="l" defTabSz="804565" rtl="0" eaLnBrk="1" latinLnBrk="0" hangingPunct="1">
      <a:defRPr sz="1056" kern="1200">
        <a:solidFill>
          <a:schemeClr val="tx1"/>
        </a:solidFill>
        <a:latin typeface="+mn-lt"/>
        <a:ea typeface="+mn-ea"/>
        <a:cs typeface="+mn-cs"/>
      </a:defRPr>
    </a:lvl1pPr>
    <a:lvl2pPr marL="402282" algn="l" defTabSz="804565" rtl="0" eaLnBrk="1" latinLnBrk="0" hangingPunct="1">
      <a:defRPr sz="1056" kern="1200">
        <a:solidFill>
          <a:schemeClr val="tx1"/>
        </a:solidFill>
        <a:latin typeface="+mn-lt"/>
        <a:ea typeface="+mn-ea"/>
        <a:cs typeface="+mn-cs"/>
      </a:defRPr>
    </a:lvl2pPr>
    <a:lvl3pPr marL="804565" algn="l" defTabSz="804565" rtl="0" eaLnBrk="1" latinLnBrk="0" hangingPunct="1">
      <a:defRPr sz="1056" kern="1200">
        <a:solidFill>
          <a:schemeClr val="tx1"/>
        </a:solidFill>
        <a:latin typeface="+mn-lt"/>
        <a:ea typeface="+mn-ea"/>
        <a:cs typeface="+mn-cs"/>
      </a:defRPr>
    </a:lvl3pPr>
    <a:lvl4pPr marL="1206848" algn="l" defTabSz="804565" rtl="0" eaLnBrk="1" latinLnBrk="0" hangingPunct="1">
      <a:defRPr sz="1056" kern="1200">
        <a:solidFill>
          <a:schemeClr val="tx1"/>
        </a:solidFill>
        <a:latin typeface="+mn-lt"/>
        <a:ea typeface="+mn-ea"/>
        <a:cs typeface="+mn-cs"/>
      </a:defRPr>
    </a:lvl4pPr>
    <a:lvl5pPr marL="1609131" algn="l" defTabSz="804565" rtl="0" eaLnBrk="1" latinLnBrk="0" hangingPunct="1">
      <a:defRPr sz="1056" kern="1200">
        <a:solidFill>
          <a:schemeClr val="tx1"/>
        </a:solidFill>
        <a:latin typeface="+mn-lt"/>
        <a:ea typeface="+mn-ea"/>
        <a:cs typeface="+mn-cs"/>
      </a:defRPr>
    </a:lvl5pPr>
    <a:lvl6pPr marL="2011413" algn="l" defTabSz="804565" rtl="0" eaLnBrk="1" latinLnBrk="0" hangingPunct="1">
      <a:defRPr sz="1056" kern="1200">
        <a:solidFill>
          <a:schemeClr val="tx1"/>
        </a:solidFill>
        <a:latin typeface="+mn-lt"/>
        <a:ea typeface="+mn-ea"/>
        <a:cs typeface="+mn-cs"/>
      </a:defRPr>
    </a:lvl6pPr>
    <a:lvl7pPr marL="2413695" algn="l" defTabSz="804565" rtl="0" eaLnBrk="1" latinLnBrk="0" hangingPunct="1">
      <a:defRPr sz="1056" kern="1200">
        <a:solidFill>
          <a:schemeClr val="tx1"/>
        </a:solidFill>
        <a:latin typeface="+mn-lt"/>
        <a:ea typeface="+mn-ea"/>
        <a:cs typeface="+mn-cs"/>
      </a:defRPr>
    </a:lvl7pPr>
    <a:lvl8pPr marL="2815978" algn="l" defTabSz="804565" rtl="0" eaLnBrk="1" latinLnBrk="0" hangingPunct="1">
      <a:defRPr sz="1056" kern="1200">
        <a:solidFill>
          <a:schemeClr val="tx1"/>
        </a:solidFill>
        <a:latin typeface="+mn-lt"/>
        <a:ea typeface="+mn-ea"/>
        <a:cs typeface="+mn-cs"/>
      </a:defRPr>
    </a:lvl8pPr>
    <a:lvl9pPr marL="3218261" algn="l" defTabSz="804565" rtl="0" eaLnBrk="1" latinLnBrk="0" hangingPunct="1">
      <a:defRPr sz="10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86063" y="1143000"/>
            <a:ext cx="12858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62BE3B-C28C-5541-BBD8-6801E4BEC69A}" type="slidenum">
              <a:rPr lang="en-US" smtClean="0"/>
              <a:t>1</a:t>
            </a:fld>
            <a:endParaRPr lang="en-US"/>
          </a:p>
        </p:txBody>
      </p:sp>
    </p:spTree>
    <p:extLst>
      <p:ext uri="{BB962C8B-B14F-4D97-AF65-F5344CB8AC3E}">
        <p14:creationId xmlns:p14="http://schemas.microsoft.com/office/powerpoint/2010/main" val="39250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693671"/>
            <a:ext cx="5829300" cy="573024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8644891"/>
            <a:ext cx="5143500" cy="397382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31435-89FE-C544-8695-5DEEEF6060EE}" type="datetimeFigureOut">
              <a:rPr lang="en-US" smtClean="0"/>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241337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31435-89FE-C544-8695-5DEEEF6060EE}" type="datetimeFigureOut">
              <a:rPr lang="en-US" smtClean="0"/>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382125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876300"/>
            <a:ext cx="1478756"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876300"/>
            <a:ext cx="4350544" cy="13948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31435-89FE-C544-8695-5DEEEF6060EE}" type="datetimeFigureOut">
              <a:rPr lang="en-US" smtClean="0"/>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310329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31435-89FE-C544-8695-5DEEEF6060EE}" type="datetimeFigureOut">
              <a:rPr lang="en-US" smtClean="0"/>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321103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4103375"/>
            <a:ext cx="5915025" cy="684656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11014715"/>
            <a:ext cx="5915025" cy="36004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31435-89FE-C544-8695-5DEEEF6060EE}" type="datetimeFigureOut">
              <a:rPr lang="en-US" smtClean="0"/>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403514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4381500"/>
            <a:ext cx="291465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4381500"/>
            <a:ext cx="291465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31435-89FE-C544-8695-5DEEEF6060EE}" type="datetimeFigureOut">
              <a:rPr lang="en-US" smtClean="0"/>
              <a:t>6/12/20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369660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876304"/>
            <a:ext cx="5915025"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4034791"/>
            <a:ext cx="2901255" cy="197738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6012180"/>
            <a:ext cx="2901255"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4034791"/>
            <a:ext cx="2915543" cy="197738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6012180"/>
            <a:ext cx="2915543"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31435-89FE-C544-8695-5DEEEF6060EE}" type="datetimeFigureOut">
              <a:rPr lang="en-US" smtClean="0"/>
              <a:t>6/12/20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4056140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31435-89FE-C544-8695-5DEEEF6060EE}" type="datetimeFigureOut">
              <a:rPr lang="en-US" smtClean="0"/>
              <a:t>6/12/20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38457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31435-89FE-C544-8695-5DEEEF6060EE}" type="datetimeFigureOut">
              <a:rPr lang="en-US" smtClean="0"/>
              <a:t>6/12/20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118261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1097280"/>
            <a:ext cx="2211884" cy="384048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2369824"/>
            <a:ext cx="3471863" cy="116967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4937760"/>
            <a:ext cx="2211884" cy="914781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531435-89FE-C544-8695-5DEEEF6060EE}" type="datetimeFigureOut">
              <a:rPr lang="en-US" smtClean="0"/>
              <a:t>6/12/20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184014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1097280"/>
            <a:ext cx="2211884" cy="384048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2369824"/>
            <a:ext cx="3471863" cy="116967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4937760"/>
            <a:ext cx="2211884" cy="914781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531435-89FE-C544-8695-5DEEEF6060EE}" type="datetimeFigureOut">
              <a:rPr lang="en-US" smtClean="0"/>
              <a:t>6/12/20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3658596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876304"/>
            <a:ext cx="5915025"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4381500"/>
            <a:ext cx="5915025" cy="104432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5255244"/>
            <a:ext cx="1543050" cy="876300"/>
          </a:xfrm>
          <a:prstGeom prst="rect">
            <a:avLst/>
          </a:prstGeom>
        </p:spPr>
        <p:txBody>
          <a:bodyPr vert="horz" lIns="91440" tIns="45720" rIns="91440" bIns="45720" rtlCol="0" anchor="ctr"/>
          <a:lstStyle>
            <a:lvl1pPr algn="l">
              <a:defRPr sz="900">
                <a:solidFill>
                  <a:schemeClr val="tx1">
                    <a:tint val="75000"/>
                  </a:schemeClr>
                </a:solidFill>
              </a:defRPr>
            </a:lvl1pPr>
          </a:lstStyle>
          <a:p>
            <a:fld id="{E9531435-89FE-C544-8695-5DEEEF6060EE}" type="datetimeFigureOut">
              <a:rPr lang="en-US" smtClean="0"/>
              <a:t>6/12/20</a:t>
            </a:fld>
            <a:endParaRPr lang="en-US"/>
          </a:p>
        </p:txBody>
      </p:sp>
      <p:sp>
        <p:nvSpPr>
          <p:cNvPr id="5" name="Footer Placeholder 4"/>
          <p:cNvSpPr>
            <a:spLocks noGrp="1"/>
          </p:cNvSpPr>
          <p:nvPr>
            <p:ph type="ftr" sz="quarter" idx="3"/>
          </p:nvPr>
        </p:nvSpPr>
        <p:spPr>
          <a:xfrm>
            <a:off x="2271713" y="15255244"/>
            <a:ext cx="2314575" cy="8763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5255244"/>
            <a:ext cx="1543050" cy="876300"/>
          </a:xfrm>
          <a:prstGeom prst="rect">
            <a:avLst/>
          </a:prstGeom>
        </p:spPr>
        <p:txBody>
          <a:bodyPr vert="horz" lIns="91440" tIns="45720" rIns="91440" bIns="45720" rtlCol="0" anchor="ctr"/>
          <a:lstStyle>
            <a:lvl1pPr algn="r">
              <a:defRPr sz="900">
                <a:solidFill>
                  <a:schemeClr val="tx1">
                    <a:tint val="75000"/>
                  </a:schemeClr>
                </a:solidFill>
              </a:defRPr>
            </a:lvl1pPr>
          </a:lstStyle>
          <a:p>
            <a:fld id="{9FC0387A-C027-0744-8A50-158C1D581BC6}" type="slidenum">
              <a:rPr lang="en-US" smtClean="0"/>
              <a:t>‹#›</a:t>
            </a:fld>
            <a:endParaRPr lang="en-US"/>
          </a:p>
        </p:txBody>
      </p:sp>
    </p:spTree>
    <p:extLst>
      <p:ext uri="{BB962C8B-B14F-4D97-AF65-F5344CB8AC3E}">
        <p14:creationId xmlns:p14="http://schemas.microsoft.com/office/powerpoint/2010/main" val="9805017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Picture 164" descr="A screenshot of a cell phone&#10;&#10;Description automatically generated">
            <a:extLst>
              <a:ext uri="{FF2B5EF4-FFF2-40B4-BE49-F238E27FC236}">
                <a16:creationId xmlns:a16="http://schemas.microsoft.com/office/drawing/2014/main" id="{941E79FA-E6B7-7F49-83AB-6681E4B95849}"/>
              </a:ext>
            </a:extLst>
          </p:cNvPr>
          <p:cNvPicPr>
            <a:picLocks noChangeAspect="1"/>
          </p:cNvPicPr>
          <p:nvPr/>
        </p:nvPicPr>
        <p:blipFill>
          <a:blip r:embed="rId3"/>
          <a:stretch>
            <a:fillRect/>
          </a:stretch>
        </p:blipFill>
        <p:spPr>
          <a:xfrm>
            <a:off x="5390904" y="12332432"/>
            <a:ext cx="1307802" cy="980851"/>
          </a:xfrm>
          <a:prstGeom prst="rect">
            <a:avLst/>
          </a:prstGeom>
        </p:spPr>
      </p:pic>
      <p:pic>
        <p:nvPicPr>
          <p:cNvPr id="144" name="Picture 143" descr="A screenshot of a map&#10;&#10;Description automatically generated">
            <a:extLst>
              <a:ext uri="{FF2B5EF4-FFF2-40B4-BE49-F238E27FC236}">
                <a16:creationId xmlns:a16="http://schemas.microsoft.com/office/drawing/2014/main" id="{606B660D-E24D-1245-A9B7-08E894FCB1CB}"/>
              </a:ext>
            </a:extLst>
          </p:cNvPr>
          <p:cNvPicPr>
            <a:picLocks noChangeAspect="1"/>
          </p:cNvPicPr>
          <p:nvPr/>
        </p:nvPicPr>
        <p:blipFill>
          <a:blip r:embed="rId4"/>
          <a:stretch>
            <a:fillRect/>
          </a:stretch>
        </p:blipFill>
        <p:spPr>
          <a:xfrm>
            <a:off x="-927873" y="11221299"/>
            <a:ext cx="4426957" cy="981309"/>
          </a:xfrm>
          <a:prstGeom prst="rect">
            <a:avLst/>
          </a:prstGeom>
        </p:spPr>
      </p:pic>
      <p:pic>
        <p:nvPicPr>
          <p:cNvPr id="135" name="Picture 134" descr="A close up of a map&#10;&#10;Description automatically generated">
            <a:extLst>
              <a:ext uri="{FF2B5EF4-FFF2-40B4-BE49-F238E27FC236}">
                <a16:creationId xmlns:a16="http://schemas.microsoft.com/office/drawing/2014/main" id="{6AAECD03-2B52-6A42-8F1C-00AF642CE0B4}"/>
              </a:ext>
            </a:extLst>
          </p:cNvPr>
          <p:cNvPicPr>
            <a:picLocks noChangeAspect="1"/>
          </p:cNvPicPr>
          <p:nvPr/>
        </p:nvPicPr>
        <p:blipFill>
          <a:blip r:embed="rId5"/>
          <a:stretch>
            <a:fillRect/>
          </a:stretch>
        </p:blipFill>
        <p:spPr>
          <a:xfrm>
            <a:off x="3395469" y="8844210"/>
            <a:ext cx="2040747" cy="2040747"/>
          </a:xfrm>
          <a:prstGeom prst="rect">
            <a:avLst/>
          </a:prstGeom>
        </p:spPr>
      </p:pic>
      <p:pic>
        <p:nvPicPr>
          <p:cNvPr id="139" name="Picture 138" descr="A screenshot of a cell phone&#10;&#10;Description automatically generated">
            <a:extLst>
              <a:ext uri="{FF2B5EF4-FFF2-40B4-BE49-F238E27FC236}">
                <a16:creationId xmlns:a16="http://schemas.microsoft.com/office/drawing/2014/main" id="{08ECE9BD-E9CC-BD45-BD6B-7A8A03F93300}"/>
              </a:ext>
            </a:extLst>
          </p:cNvPr>
          <p:cNvPicPr>
            <a:picLocks noChangeAspect="1"/>
          </p:cNvPicPr>
          <p:nvPr/>
        </p:nvPicPr>
        <p:blipFill>
          <a:blip r:embed="rId6"/>
          <a:stretch>
            <a:fillRect/>
          </a:stretch>
        </p:blipFill>
        <p:spPr>
          <a:xfrm>
            <a:off x="5306047" y="8886428"/>
            <a:ext cx="1420887" cy="1980358"/>
          </a:xfrm>
          <a:prstGeom prst="rect">
            <a:avLst/>
          </a:prstGeom>
        </p:spPr>
      </p:pic>
      <p:pic>
        <p:nvPicPr>
          <p:cNvPr id="132" name="Picture 131">
            <a:extLst>
              <a:ext uri="{FF2B5EF4-FFF2-40B4-BE49-F238E27FC236}">
                <a16:creationId xmlns:a16="http://schemas.microsoft.com/office/drawing/2014/main" id="{E4F09C42-6C0B-9C48-B8C1-C1AD9976BD0C}"/>
              </a:ext>
            </a:extLst>
          </p:cNvPr>
          <p:cNvPicPr>
            <a:picLocks noChangeAspect="1"/>
          </p:cNvPicPr>
          <p:nvPr/>
        </p:nvPicPr>
        <p:blipFill>
          <a:blip r:embed="rId7"/>
          <a:stretch>
            <a:fillRect/>
          </a:stretch>
        </p:blipFill>
        <p:spPr>
          <a:xfrm>
            <a:off x="1418945" y="9025225"/>
            <a:ext cx="1962782" cy="981391"/>
          </a:xfrm>
          <a:prstGeom prst="rect">
            <a:avLst/>
          </a:prstGeom>
        </p:spPr>
      </p:pic>
      <p:sp>
        <p:nvSpPr>
          <p:cNvPr id="4" name="TextBox 3">
            <a:extLst>
              <a:ext uri="{FF2B5EF4-FFF2-40B4-BE49-F238E27FC236}">
                <a16:creationId xmlns:a16="http://schemas.microsoft.com/office/drawing/2014/main" id="{E49FA1EE-B315-DA42-BB4E-AE27DA650798}"/>
              </a:ext>
            </a:extLst>
          </p:cNvPr>
          <p:cNvSpPr txBox="1"/>
          <p:nvPr/>
        </p:nvSpPr>
        <p:spPr>
          <a:xfrm>
            <a:off x="928469" y="7855"/>
            <a:ext cx="5668310" cy="284052"/>
          </a:xfrm>
          <a:prstGeom prst="rect">
            <a:avLst/>
          </a:prstGeom>
          <a:noFill/>
        </p:spPr>
        <p:txBody>
          <a:bodyPr wrap="square" rtlCol="0">
            <a:spAutoFit/>
          </a:bodyPr>
          <a:lstStyle/>
          <a:p>
            <a:r>
              <a:rPr lang="en-US" sz="1246" b="1" dirty="0"/>
              <a:t>Effect size and reliability of the Neurological Pain Signature</a:t>
            </a:r>
            <a:endParaRPr lang="en-US" sz="1246" dirty="0"/>
          </a:p>
        </p:txBody>
      </p:sp>
      <p:pic>
        <p:nvPicPr>
          <p:cNvPr id="6" name="Picture 5" descr="A close up of a logo&#10;&#10;Description automatically generated">
            <a:extLst>
              <a:ext uri="{FF2B5EF4-FFF2-40B4-BE49-F238E27FC236}">
                <a16:creationId xmlns:a16="http://schemas.microsoft.com/office/drawing/2014/main" id="{4E5DD4DC-DC72-5249-88BE-231041CE233D}"/>
              </a:ext>
            </a:extLst>
          </p:cNvPr>
          <p:cNvPicPr>
            <a:picLocks noChangeAspect="1"/>
          </p:cNvPicPr>
          <p:nvPr/>
        </p:nvPicPr>
        <p:blipFill>
          <a:blip r:embed="rId8"/>
          <a:stretch>
            <a:fillRect/>
          </a:stretch>
        </p:blipFill>
        <p:spPr>
          <a:xfrm>
            <a:off x="60962" y="32308"/>
            <a:ext cx="844062" cy="637773"/>
          </a:xfrm>
          <a:prstGeom prst="rect">
            <a:avLst/>
          </a:prstGeom>
        </p:spPr>
      </p:pic>
      <p:sp>
        <p:nvSpPr>
          <p:cNvPr id="7" name="Rectangle 6">
            <a:extLst>
              <a:ext uri="{FF2B5EF4-FFF2-40B4-BE49-F238E27FC236}">
                <a16:creationId xmlns:a16="http://schemas.microsoft.com/office/drawing/2014/main" id="{8653E3DC-0B14-B045-98C0-3E0A77F7287C}"/>
              </a:ext>
            </a:extLst>
          </p:cNvPr>
          <p:cNvSpPr/>
          <p:nvPr/>
        </p:nvSpPr>
        <p:spPr>
          <a:xfrm>
            <a:off x="492002" y="204705"/>
            <a:ext cx="6013938" cy="200055"/>
          </a:xfrm>
          <a:prstGeom prst="rect">
            <a:avLst/>
          </a:prstGeom>
        </p:spPr>
        <p:txBody>
          <a:bodyPr wrap="square">
            <a:spAutoFit/>
          </a:bodyPr>
          <a:lstStyle/>
          <a:p>
            <a:pPr algn="ctr"/>
            <a:r>
              <a:rPr lang="en-US" sz="700" dirty="0">
                <a:latin typeface="Times New Roman" panose="02020603050405020304" pitchFamily="18" charset="0"/>
                <a:ea typeface="DengXian" panose="02010600030101010101" pitchFamily="2" charset="-122"/>
                <a:cs typeface="Times New Roman" panose="02020603050405020304" pitchFamily="18" charset="0"/>
              </a:rPr>
              <a:t>Xiaochun Han</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1</a:t>
            </a:r>
            <a:r>
              <a:rPr lang="en-US" sz="700" dirty="0">
                <a:latin typeface="Times New Roman" panose="02020603050405020304" pitchFamily="18" charset="0"/>
                <a:ea typeface="DengXian" panose="02010600030101010101" pitchFamily="2" charset="-122"/>
                <a:cs typeface="Times New Roman" panose="02020603050405020304" pitchFamily="18" charset="0"/>
              </a:rPr>
              <a:t>, Lauren Y. Atlas</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2,3,4</a:t>
            </a:r>
            <a:r>
              <a:rPr lang="en-US" sz="700" dirty="0">
                <a:latin typeface="Times New Roman" panose="02020603050405020304" pitchFamily="18" charset="0"/>
                <a:ea typeface="DengXian" panose="02010600030101010101" pitchFamily="2" charset="-122"/>
                <a:cs typeface="Times New Roman" panose="02020603050405020304" pitchFamily="18" charset="0"/>
              </a:rPr>
              <a:t>, Leonie Koban</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5,6</a:t>
            </a:r>
            <a:r>
              <a:rPr lang="en-US" sz="700" dirty="0">
                <a:latin typeface="Times New Roman" panose="02020603050405020304" pitchFamily="18" charset="0"/>
                <a:ea typeface="DengXian" panose="02010600030101010101" pitchFamily="2" charset="-122"/>
                <a:cs typeface="Times New Roman" panose="02020603050405020304" pitchFamily="18" charset="0"/>
              </a:rPr>
              <a:t>, Elizabeth A. Reynolds Losin</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7</a:t>
            </a:r>
            <a:r>
              <a:rPr lang="en-US" sz="700" dirty="0">
                <a:latin typeface="Times New Roman" panose="02020603050405020304" pitchFamily="18" charset="0"/>
                <a:ea typeface="DengXian" panose="02010600030101010101" pitchFamily="2" charset="-122"/>
                <a:cs typeface="Times New Roman" panose="02020603050405020304" pitchFamily="18" charset="0"/>
              </a:rPr>
              <a:t>, </a:t>
            </a:r>
            <a:r>
              <a:rPr lang="en-US" sz="7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Mathieu Roy</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8</a:t>
            </a:r>
            <a:r>
              <a:rPr lang="en-US" sz="700" dirty="0">
                <a:latin typeface="Times New Roman" panose="02020603050405020304" pitchFamily="18" charset="0"/>
                <a:ea typeface="DengXian" panose="02010600030101010101" pitchFamily="2" charset="-122"/>
                <a:cs typeface="Times New Roman" panose="02020603050405020304" pitchFamily="18" charset="0"/>
              </a:rPr>
              <a:t>, </a:t>
            </a:r>
            <a:r>
              <a:rPr lang="en-US" sz="7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Choong-Wan Woo</a:t>
            </a:r>
            <a:r>
              <a:rPr lang="en-US" sz="7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9,10</a:t>
            </a:r>
            <a:r>
              <a:rPr lang="en-US" sz="7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sz="700" dirty="0">
                <a:latin typeface="Times New Roman" panose="02020603050405020304" pitchFamily="18" charset="0"/>
                <a:ea typeface="DengXian" panose="02010600030101010101" pitchFamily="2" charset="-122"/>
                <a:cs typeface="Times New Roman" panose="02020603050405020304" pitchFamily="18" charset="0"/>
              </a:rPr>
              <a:t> Tor D. Wager</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1</a:t>
            </a:r>
            <a:endParaRPr lang="en-US" sz="7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A8F9F471-00E9-214B-ABA0-30DC255895B7}"/>
              </a:ext>
            </a:extLst>
          </p:cNvPr>
          <p:cNvSpPr/>
          <p:nvPr/>
        </p:nvSpPr>
        <p:spPr>
          <a:xfrm>
            <a:off x="930398" y="327168"/>
            <a:ext cx="5796536" cy="400110"/>
          </a:xfrm>
          <a:prstGeom prst="rect">
            <a:avLst/>
          </a:prstGeom>
        </p:spPr>
        <p:txBody>
          <a:bodyPr wrap="square">
            <a:spAutoFit/>
          </a:bodyPr>
          <a:lstStyle/>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a:t>
            </a:r>
            <a:r>
              <a:rPr lang="en-US" sz="500" baseline="30000" dirty="0">
                <a:latin typeface="Times New Roman" panose="02020603050405020304" pitchFamily="18" charset="0"/>
                <a:ea typeface="DengXian" panose="02010600030101010101" pitchFamily="2" charset="-122"/>
                <a:cs typeface="Times New Roman" panose="02020603050405020304" pitchFamily="18" charset="0"/>
              </a:rPr>
              <a:t>1</a:t>
            </a:r>
            <a:r>
              <a:rPr lang="en-US" sz="500" dirty="0">
                <a:latin typeface="Times New Roman" panose="02020603050405020304" pitchFamily="18" charset="0"/>
                <a:ea typeface="DengXian" panose="02010600030101010101" pitchFamily="2" charset="-122"/>
                <a:cs typeface="Times New Roman" panose="02020603050405020304" pitchFamily="18" charset="0"/>
              </a:rPr>
              <a:t>Department of Psychological and Brain Sciences, Dartmouth College, Hanover NH,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2</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National Center for Complementary and Integrative Health, National Institutes of Health, Bethesda MD</a:t>
            </a:r>
            <a:r>
              <a:rPr lang="en-US" sz="500" dirty="0">
                <a:latin typeface="Times New Roman" panose="02020603050405020304" pitchFamily="18" charset="0"/>
                <a:ea typeface="DengXian" panose="02010600030101010101" pitchFamily="2" charset="-122"/>
                <a:cs typeface="Times New Roman" panose="02020603050405020304" pitchFamily="18" charset="0"/>
              </a:rPr>
              <a:t>,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3</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National Institute of Mental Health, National Institutes of Health, Bethesda MD</a:t>
            </a:r>
            <a:r>
              <a:rPr lang="en-US" sz="500" dirty="0">
                <a:latin typeface="Times New Roman" panose="02020603050405020304" pitchFamily="18" charset="0"/>
                <a:ea typeface="DengXian" panose="02010600030101010101" pitchFamily="2" charset="-122"/>
                <a:cs typeface="Times New Roman" panose="02020603050405020304" pitchFamily="18" charset="0"/>
              </a:rPr>
              <a:t>,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4</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National Institute on Drug Abuse, National Institutes of Health, Baltimore MD</a:t>
            </a:r>
            <a:r>
              <a:rPr lang="en-US" sz="500" dirty="0">
                <a:latin typeface="Times New Roman" panose="02020603050405020304" pitchFamily="18" charset="0"/>
                <a:ea typeface="DengXian" panose="02010600030101010101" pitchFamily="2" charset="-122"/>
                <a:cs typeface="Times New Roman" panose="02020603050405020304" pitchFamily="18" charset="0"/>
              </a:rPr>
              <a:t>,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5</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INSEAD, Fontainebleau, France;</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6</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Brain &amp; Spine Institute (ICM), Paris, France;</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7</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Department of Psychology, University of Miami, Miami FL,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8</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Department of Psychology, McGill University, CA;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9</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Center for Neuroscience Imaging Research, Institute for Basic Science, Republic of Korea;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10</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Department of Biomedical Engineering, Sungkyunkwan University, Republic of Korea.</a:t>
            </a:r>
            <a:r>
              <a:rPr lang="en-US" altLang="zh-CN"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endParaRPr lang="en-US" sz="5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9" name="Rounded Rectangle 8">
            <a:extLst>
              <a:ext uri="{FF2B5EF4-FFF2-40B4-BE49-F238E27FC236}">
                <a16:creationId xmlns:a16="http://schemas.microsoft.com/office/drawing/2014/main" id="{25921066-0F41-B947-9258-C43F421A227F}"/>
              </a:ext>
            </a:extLst>
          </p:cNvPr>
          <p:cNvSpPr/>
          <p:nvPr/>
        </p:nvSpPr>
        <p:spPr>
          <a:xfrm>
            <a:off x="201195" y="759246"/>
            <a:ext cx="6454364" cy="13205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FAA86DB-24CB-EF45-9C92-14304489DE41}"/>
              </a:ext>
            </a:extLst>
          </p:cNvPr>
          <p:cNvSpPr txBox="1"/>
          <p:nvPr/>
        </p:nvSpPr>
        <p:spPr>
          <a:xfrm>
            <a:off x="360422" y="740518"/>
            <a:ext cx="5668310" cy="246221"/>
          </a:xfrm>
          <a:prstGeom prst="rect">
            <a:avLst/>
          </a:prstGeom>
          <a:noFill/>
        </p:spPr>
        <p:txBody>
          <a:bodyPr wrap="square" rtlCol="0">
            <a:spAutoFit/>
          </a:bodyPr>
          <a:lstStyle/>
          <a:p>
            <a:r>
              <a:rPr lang="en-US" altLang="zh-CN" sz="1000" b="1" dirty="0"/>
              <a:t>Introduction</a:t>
            </a:r>
            <a:endParaRPr lang="en-US" sz="1000" dirty="0"/>
          </a:p>
        </p:txBody>
      </p:sp>
      <p:grpSp>
        <p:nvGrpSpPr>
          <p:cNvPr id="17" name="Group 16">
            <a:extLst>
              <a:ext uri="{FF2B5EF4-FFF2-40B4-BE49-F238E27FC236}">
                <a16:creationId xmlns:a16="http://schemas.microsoft.com/office/drawing/2014/main" id="{FE4A9892-9ED9-BB4B-A6D4-582A1740953D}"/>
              </a:ext>
            </a:extLst>
          </p:cNvPr>
          <p:cNvGrpSpPr/>
          <p:nvPr/>
        </p:nvGrpSpPr>
        <p:grpSpPr>
          <a:xfrm>
            <a:off x="5158856" y="1047832"/>
            <a:ext cx="1172137" cy="996186"/>
            <a:chOff x="4404796" y="192959"/>
            <a:chExt cx="4239113" cy="3685117"/>
          </a:xfrm>
        </p:grpSpPr>
        <p:grpSp>
          <p:nvGrpSpPr>
            <p:cNvPr id="18" name="Group 17">
              <a:extLst>
                <a:ext uri="{FF2B5EF4-FFF2-40B4-BE49-F238E27FC236}">
                  <a16:creationId xmlns:a16="http://schemas.microsoft.com/office/drawing/2014/main" id="{C8D0B9CB-CCC7-5D4A-BB9C-05B679D71F9F}"/>
                </a:ext>
              </a:extLst>
            </p:cNvPr>
            <p:cNvGrpSpPr/>
            <p:nvPr/>
          </p:nvGrpSpPr>
          <p:grpSpPr>
            <a:xfrm>
              <a:off x="5149253" y="364131"/>
              <a:ext cx="3494656" cy="2646433"/>
              <a:chOff x="1280193" y="1676345"/>
              <a:chExt cx="3963028" cy="3001118"/>
            </a:xfrm>
          </p:grpSpPr>
          <p:pic>
            <p:nvPicPr>
              <p:cNvPr id="25" name="Picture 24" descr="2013-04-09_15-55-23.png">
                <a:extLst>
                  <a:ext uri="{FF2B5EF4-FFF2-40B4-BE49-F238E27FC236}">
                    <a16:creationId xmlns:a16="http://schemas.microsoft.com/office/drawing/2014/main" id="{E4F425B7-B97A-D941-8C71-820A02E9A95A}"/>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0193" y="2484406"/>
                <a:ext cx="2333990" cy="2193057"/>
              </a:xfrm>
              <a:prstGeom prst="rect">
                <a:avLst/>
              </a:prstGeom>
              <a:noFill/>
              <a:ln w="6350" cmpd="sng">
                <a:noFill/>
                <a:prstDash val="solid"/>
              </a:ln>
            </p:spPr>
          </p:pic>
          <p:pic>
            <p:nvPicPr>
              <p:cNvPr id="26" name="Picture 25" descr="2013-12-09_22-11-44.png">
                <a:extLst>
                  <a:ext uri="{FF2B5EF4-FFF2-40B4-BE49-F238E27FC236}">
                    <a16:creationId xmlns:a16="http://schemas.microsoft.com/office/drawing/2014/main" id="{32314DAF-1915-574F-85F7-7A4785CEFB9D}"/>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3039819" y="1681686"/>
                <a:ext cx="2203402" cy="1525204"/>
              </a:xfrm>
              <a:prstGeom prst="rect">
                <a:avLst/>
              </a:prstGeom>
              <a:ln w="6350" cmpd="sng">
                <a:solidFill>
                  <a:schemeClr val="tx1">
                    <a:lumMod val="75000"/>
                    <a:lumOff val="25000"/>
                  </a:schemeClr>
                </a:solidFill>
                <a:prstDash val="solid"/>
              </a:ln>
            </p:spPr>
          </p:pic>
          <p:sp>
            <p:nvSpPr>
              <p:cNvPr id="27" name="Rectangle 26">
                <a:extLst>
                  <a:ext uri="{FF2B5EF4-FFF2-40B4-BE49-F238E27FC236}">
                    <a16:creationId xmlns:a16="http://schemas.microsoft.com/office/drawing/2014/main" id="{04885BF6-AAFB-0443-8A25-79D4FBEA2C29}"/>
                  </a:ext>
                </a:extLst>
              </p:cNvPr>
              <p:cNvSpPr/>
              <p:nvPr/>
            </p:nvSpPr>
            <p:spPr>
              <a:xfrm>
                <a:off x="2501971" y="3216751"/>
                <a:ext cx="519664" cy="423762"/>
              </a:xfrm>
              <a:prstGeom prst="rect">
                <a:avLst/>
              </a:prstGeom>
              <a:noFill/>
              <a:ln w="6350" cmpd="sng">
                <a:solidFill>
                  <a:schemeClr val="tx1">
                    <a:lumMod val="75000"/>
                    <a:lumOff val="25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cxnSp>
            <p:nvCxnSpPr>
              <p:cNvPr id="28" name="Straight Connector 27">
                <a:extLst>
                  <a:ext uri="{FF2B5EF4-FFF2-40B4-BE49-F238E27FC236}">
                    <a16:creationId xmlns:a16="http://schemas.microsoft.com/office/drawing/2014/main" id="{EE12E8A6-723E-4640-BA6C-D63AB51F8FC6}"/>
                  </a:ext>
                </a:extLst>
              </p:cNvPr>
              <p:cNvCxnSpPr/>
              <p:nvPr/>
            </p:nvCxnSpPr>
            <p:spPr>
              <a:xfrm flipV="1">
                <a:off x="2503195" y="1676345"/>
                <a:ext cx="536624" cy="1566351"/>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32E9196-69F4-5B4C-88D2-D546E6553AF6}"/>
                  </a:ext>
                </a:extLst>
              </p:cNvPr>
              <p:cNvCxnSpPr/>
              <p:nvPr/>
            </p:nvCxnSpPr>
            <p:spPr>
              <a:xfrm flipV="1">
                <a:off x="3020508" y="3206890"/>
                <a:ext cx="2222713" cy="433622"/>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30" name="Right Triangle 29">
                <a:extLst>
                  <a:ext uri="{FF2B5EF4-FFF2-40B4-BE49-F238E27FC236}">
                    <a16:creationId xmlns:a16="http://schemas.microsoft.com/office/drawing/2014/main" id="{3F90A672-D540-A74D-A455-4F8EA5B7667B}"/>
                  </a:ext>
                </a:extLst>
              </p:cNvPr>
              <p:cNvSpPr/>
              <p:nvPr/>
            </p:nvSpPr>
            <p:spPr>
              <a:xfrm flipH="1">
                <a:off x="2539836" y="1681686"/>
                <a:ext cx="493213" cy="1521362"/>
              </a:xfrm>
              <a:prstGeom prst="rtTriangle">
                <a:avLst/>
              </a:prstGeom>
              <a:solidFill>
                <a:schemeClr val="bg1">
                  <a:lumMod val="85000"/>
                  <a:alpha val="45000"/>
                </a:schemeClr>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sp>
            <p:nvSpPr>
              <p:cNvPr id="31" name="Right Triangle 30">
                <a:extLst>
                  <a:ext uri="{FF2B5EF4-FFF2-40B4-BE49-F238E27FC236}">
                    <a16:creationId xmlns:a16="http://schemas.microsoft.com/office/drawing/2014/main" id="{28A291B0-D359-0C46-8EB2-3F2CF8B42661}"/>
                  </a:ext>
                </a:extLst>
              </p:cNvPr>
              <p:cNvSpPr/>
              <p:nvPr/>
            </p:nvSpPr>
            <p:spPr>
              <a:xfrm rot="5400000">
                <a:off x="3911249" y="2338372"/>
                <a:ext cx="413576" cy="2190704"/>
              </a:xfrm>
              <a:prstGeom prst="rtTriangle">
                <a:avLst/>
              </a:prstGeom>
              <a:solidFill>
                <a:schemeClr val="bg1">
                  <a:lumMod val="85000"/>
                  <a:alpha val="45000"/>
                </a:schemeClr>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grpSp>
        <p:pic>
          <p:nvPicPr>
            <p:cNvPr id="19" name="Picture 18" descr="2013-12-09_22-39-51.png">
              <a:extLst>
                <a:ext uri="{FF2B5EF4-FFF2-40B4-BE49-F238E27FC236}">
                  <a16:creationId xmlns:a16="http://schemas.microsoft.com/office/drawing/2014/main" id="{AB607D97-E4FE-9E44-9FD5-EEE31C136A4B}"/>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41661" y="192959"/>
              <a:ext cx="1559374" cy="1217406"/>
            </a:xfrm>
            <a:prstGeom prst="rect">
              <a:avLst/>
            </a:prstGeom>
            <a:ln w="6350" cmpd="sng">
              <a:solidFill>
                <a:schemeClr val="tx1">
                  <a:lumMod val="75000"/>
                  <a:lumOff val="25000"/>
                </a:schemeClr>
              </a:solidFill>
              <a:prstDash val="solid"/>
            </a:ln>
          </p:spPr>
        </p:pic>
        <p:cxnSp>
          <p:nvCxnSpPr>
            <p:cNvPr id="20" name="Straight Connector 19">
              <a:extLst>
                <a:ext uri="{FF2B5EF4-FFF2-40B4-BE49-F238E27FC236}">
                  <a16:creationId xmlns:a16="http://schemas.microsoft.com/office/drawing/2014/main" id="{1FFA241B-9EB1-214B-BDC9-6EA05AE997B5}"/>
                </a:ext>
              </a:extLst>
            </p:cNvPr>
            <p:cNvCxnSpPr/>
            <p:nvPr/>
          </p:nvCxnSpPr>
          <p:spPr>
            <a:xfrm flipH="1" flipV="1">
              <a:off x="4440750" y="1410366"/>
              <a:ext cx="914400" cy="300037"/>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2DA79308-DA24-1C45-892A-744BF430C13A}"/>
                </a:ext>
              </a:extLst>
            </p:cNvPr>
            <p:cNvCxnSpPr/>
            <p:nvPr/>
          </p:nvCxnSpPr>
          <p:spPr>
            <a:xfrm flipV="1">
              <a:off x="5790837" y="1404256"/>
              <a:ext cx="210198" cy="306324"/>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723AEEF1-8E1F-AF49-B3E8-712D5886B5FD}"/>
                </a:ext>
              </a:extLst>
            </p:cNvPr>
            <p:cNvSpPr/>
            <p:nvPr/>
          </p:nvSpPr>
          <p:spPr>
            <a:xfrm>
              <a:off x="5345432" y="1710580"/>
              <a:ext cx="445405" cy="320761"/>
            </a:xfrm>
            <a:prstGeom prst="rect">
              <a:avLst/>
            </a:prstGeom>
            <a:noFill/>
            <a:ln w="6350" cmpd="sng">
              <a:solidFill>
                <a:schemeClr val="tx1">
                  <a:lumMod val="75000"/>
                  <a:lumOff val="25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sp>
          <p:nvSpPr>
            <p:cNvPr id="23" name="Freeform 22">
              <a:extLst>
                <a:ext uri="{FF2B5EF4-FFF2-40B4-BE49-F238E27FC236}">
                  <a16:creationId xmlns:a16="http://schemas.microsoft.com/office/drawing/2014/main" id="{CDF04F2E-73A0-A645-AE51-C0D967E53839}"/>
                </a:ext>
              </a:extLst>
            </p:cNvPr>
            <p:cNvSpPr/>
            <p:nvPr/>
          </p:nvSpPr>
          <p:spPr>
            <a:xfrm>
              <a:off x="4460964" y="1405603"/>
              <a:ext cx="1532361" cy="304800"/>
            </a:xfrm>
            <a:custGeom>
              <a:avLst/>
              <a:gdLst>
                <a:gd name="connsiteX0" fmla="*/ 0 w 1552575"/>
                <a:gd name="connsiteY0" fmla="*/ 0 h 304800"/>
                <a:gd name="connsiteX1" fmla="*/ 900112 w 1552575"/>
                <a:gd name="connsiteY1" fmla="*/ 295275 h 304800"/>
                <a:gd name="connsiteX2" fmla="*/ 1338262 w 1552575"/>
                <a:gd name="connsiteY2" fmla="*/ 304800 h 304800"/>
                <a:gd name="connsiteX3" fmla="*/ 1552575 w 1552575"/>
                <a:gd name="connsiteY3" fmla="*/ 4762 h 304800"/>
                <a:gd name="connsiteX4" fmla="*/ 0 w 155257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5" h="304800">
                  <a:moveTo>
                    <a:pt x="0" y="0"/>
                  </a:moveTo>
                  <a:lnTo>
                    <a:pt x="900112" y="295275"/>
                  </a:lnTo>
                  <a:lnTo>
                    <a:pt x="1338262" y="304800"/>
                  </a:lnTo>
                  <a:lnTo>
                    <a:pt x="1552575" y="4762"/>
                  </a:lnTo>
                  <a:lnTo>
                    <a:pt x="0" y="0"/>
                  </a:lnTo>
                  <a:close/>
                </a:path>
              </a:pathLst>
            </a:custGeom>
            <a:solidFill>
              <a:schemeClr val="bg1">
                <a:lumMod val="85000"/>
                <a:alpha val="45000"/>
              </a:schemeClr>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pic>
          <p:nvPicPr>
            <p:cNvPr id="24" name="Picture 23" descr="2013-04-09_16-07-12.png">
              <a:extLst>
                <a:ext uri="{FF2B5EF4-FFF2-40B4-BE49-F238E27FC236}">
                  <a16:creationId xmlns:a16="http://schemas.microsoft.com/office/drawing/2014/main" id="{5CF40312-FD1C-3140-B88F-FCE434FB853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04796" y="2979923"/>
              <a:ext cx="3913380" cy="898153"/>
            </a:xfrm>
            <a:prstGeom prst="rect">
              <a:avLst/>
            </a:prstGeom>
          </p:spPr>
        </p:pic>
      </p:grpSp>
      <p:sp>
        <p:nvSpPr>
          <p:cNvPr id="32" name="TextBox 31">
            <a:extLst>
              <a:ext uri="{FF2B5EF4-FFF2-40B4-BE49-F238E27FC236}">
                <a16:creationId xmlns:a16="http://schemas.microsoft.com/office/drawing/2014/main" id="{4EB62262-FDFB-4E4C-900B-62CB3B396B7C}"/>
              </a:ext>
            </a:extLst>
          </p:cNvPr>
          <p:cNvSpPr txBox="1"/>
          <p:nvPr/>
        </p:nvSpPr>
        <p:spPr>
          <a:xfrm>
            <a:off x="4891294" y="758472"/>
            <a:ext cx="1616148" cy="215444"/>
          </a:xfrm>
          <a:prstGeom prst="rect">
            <a:avLst/>
          </a:prstGeom>
          <a:noFill/>
        </p:spPr>
        <p:txBody>
          <a:bodyPr wrap="none" rtlCol="0">
            <a:spAutoFit/>
          </a:bodyPr>
          <a:lstStyle/>
          <a:p>
            <a:r>
              <a:rPr lang="en-US" altLang="zh-CN" sz="800" b="1" dirty="0"/>
              <a:t>Neurological</a:t>
            </a:r>
            <a:r>
              <a:rPr lang="zh-CN" altLang="en-US" sz="800" b="1" dirty="0"/>
              <a:t> </a:t>
            </a:r>
            <a:r>
              <a:rPr lang="en-US" altLang="zh-CN" sz="800" b="1" dirty="0"/>
              <a:t>Pain</a:t>
            </a:r>
            <a:r>
              <a:rPr lang="zh-CN" altLang="en-US" sz="800" b="1" dirty="0"/>
              <a:t> </a:t>
            </a:r>
            <a:r>
              <a:rPr lang="en-US" altLang="zh-CN" sz="800" b="1" dirty="0"/>
              <a:t>Signature</a:t>
            </a:r>
            <a:r>
              <a:rPr lang="zh-CN" altLang="en-US" sz="800" b="1" dirty="0"/>
              <a:t> </a:t>
            </a:r>
            <a:r>
              <a:rPr lang="en-US" altLang="zh-CN" sz="800" b="1" dirty="0"/>
              <a:t>(NPS)</a:t>
            </a:r>
            <a:endParaRPr lang="en-US" sz="800" b="1" dirty="0"/>
          </a:p>
        </p:txBody>
      </p:sp>
      <p:cxnSp>
        <p:nvCxnSpPr>
          <p:cNvPr id="33" name="Straight Connector 32">
            <a:extLst>
              <a:ext uri="{FF2B5EF4-FFF2-40B4-BE49-F238E27FC236}">
                <a16:creationId xmlns:a16="http://schemas.microsoft.com/office/drawing/2014/main" id="{EE54640E-49AE-8840-99CF-720E4D11FBFE}"/>
              </a:ext>
            </a:extLst>
          </p:cNvPr>
          <p:cNvCxnSpPr>
            <a:cxnSpLocks/>
          </p:cNvCxnSpPr>
          <p:nvPr/>
        </p:nvCxnSpPr>
        <p:spPr>
          <a:xfrm flipV="1">
            <a:off x="4942386" y="970469"/>
            <a:ext cx="1542340"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BA27B2DB-F166-774D-B29D-D2E3B8BEC964}"/>
              </a:ext>
            </a:extLst>
          </p:cNvPr>
          <p:cNvSpPr/>
          <p:nvPr/>
        </p:nvSpPr>
        <p:spPr>
          <a:xfrm>
            <a:off x="364971" y="883602"/>
            <a:ext cx="4496576" cy="1200329"/>
          </a:xfrm>
          <a:prstGeom prst="rect">
            <a:avLst/>
          </a:prstGeom>
        </p:spPr>
        <p:txBody>
          <a:bodyPr wrap="square">
            <a:spAutoFit/>
          </a:bodyPr>
          <a:lstStyle/>
          <a:p>
            <a:r>
              <a:rPr lang="en-US" sz="800" dirty="0">
                <a:latin typeface="Times New Roman" panose="02020603050405020304" pitchFamily="18" charset="0"/>
                <a:ea typeface="DengXian" panose="02010600030101010101" pitchFamily="2" charset="-122"/>
                <a:cs typeface="Times New Roman" panose="02020603050405020304" pitchFamily="18" charset="0"/>
              </a:rPr>
              <a:t>There is an increasing movement towards establishing neurophysiological markers of mental processes. A priori markers can provide quantitative predictions that can be tested across laboratories, serve as targets for interventions, and increase reproducibility by decreasing analytic flexibility. As markers become more widely shared across labs and translated into practical applications, robust validation of their psychometric properties and performance benchmarks across contexts will become increasingly important. </a:t>
            </a:r>
          </a:p>
          <a:p>
            <a:r>
              <a:rPr lang="en-US" sz="800" dirty="0">
                <a:latin typeface="Times New Roman" panose="02020603050405020304" pitchFamily="18" charset="0"/>
                <a:ea typeface="DengXian" panose="02010600030101010101" pitchFamily="2" charset="-122"/>
                <a:cs typeface="Times New Roman" panose="02020603050405020304" pitchFamily="18" charset="0"/>
              </a:rPr>
              <a:t>One such marker is the Neurologic Pain Signature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(NPS)</a:t>
            </a:r>
            <a:r>
              <a:rPr 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aseline="30000" dirty="0">
                <a:latin typeface="Times New Roman" panose="02020603050405020304" pitchFamily="18" charset="0"/>
                <a:ea typeface="DengXian" panose="02010600030101010101" pitchFamily="2" charset="-122"/>
                <a:cs typeface="Times New Roman" panose="02020603050405020304" pitchFamily="18" charset="0"/>
              </a:rPr>
              <a:t>[1]</a:t>
            </a:r>
            <a:r>
              <a:rPr lang="en-US" sz="800" dirty="0">
                <a:latin typeface="Times New Roman" panose="02020603050405020304" pitchFamily="18" charset="0"/>
                <a:ea typeface="DengXian" panose="02010600030101010101" pitchFamily="2" charset="-122"/>
                <a:cs typeface="Times New Roman" panose="02020603050405020304" pitchFamily="18" charset="0"/>
              </a:rPr>
              <a:t>, a multivariate brain measure trained to track pain induced by nociceptive input. Here, we test the effect size and reliability of the NPS in a large dataset of pain studies.   </a:t>
            </a:r>
            <a:endParaRPr lang="en-US" sz="8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74" name="TextBox 73">
            <a:extLst>
              <a:ext uri="{FF2B5EF4-FFF2-40B4-BE49-F238E27FC236}">
                <a16:creationId xmlns:a16="http://schemas.microsoft.com/office/drawing/2014/main" id="{48E239CE-C08F-4E46-BEF4-782E05DBF91B}"/>
              </a:ext>
            </a:extLst>
          </p:cNvPr>
          <p:cNvSpPr txBox="1"/>
          <p:nvPr/>
        </p:nvSpPr>
        <p:spPr>
          <a:xfrm>
            <a:off x="329815" y="2196465"/>
            <a:ext cx="5668310" cy="246221"/>
          </a:xfrm>
          <a:prstGeom prst="rect">
            <a:avLst/>
          </a:prstGeom>
          <a:noFill/>
        </p:spPr>
        <p:txBody>
          <a:bodyPr wrap="square" rtlCol="0">
            <a:spAutoFit/>
          </a:bodyPr>
          <a:lstStyle/>
          <a:p>
            <a:r>
              <a:rPr lang="en-US" altLang="zh-CN" sz="1000" b="1" dirty="0"/>
              <a:t>Method</a:t>
            </a:r>
            <a:endParaRPr lang="en-US" sz="1000" dirty="0"/>
          </a:p>
        </p:txBody>
      </p:sp>
      <p:sp>
        <p:nvSpPr>
          <p:cNvPr id="76" name="TextBox 75">
            <a:extLst>
              <a:ext uri="{FF2B5EF4-FFF2-40B4-BE49-F238E27FC236}">
                <a16:creationId xmlns:a16="http://schemas.microsoft.com/office/drawing/2014/main" id="{B32DEF2F-C2D7-F448-A9D2-5C83F3201AA1}"/>
              </a:ext>
            </a:extLst>
          </p:cNvPr>
          <p:cNvSpPr txBox="1"/>
          <p:nvPr/>
        </p:nvSpPr>
        <p:spPr>
          <a:xfrm>
            <a:off x="5148270" y="2367657"/>
            <a:ext cx="1058303" cy="215444"/>
          </a:xfrm>
          <a:prstGeom prst="rect">
            <a:avLst/>
          </a:prstGeom>
          <a:noFill/>
        </p:spPr>
        <p:txBody>
          <a:bodyPr wrap="none" rtlCol="0">
            <a:spAutoFit/>
          </a:bodyPr>
          <a:lstStyle/>
          <a:p>
            <a:r>
              <a:rPr lang="en-US" altLang="zh-CN" sz="800" b="1" dirty="0"/>
              <a:t>Single-trial</a:t>
            </a:r>
            <a:r>
              <a:rPr lang="zh-CN" altLang="en-US" sz="800" b="1" dirty="0"/>
              <a:t> </a:t>
            </a:r>
            <a:r>
              <a:rPr lang="en-US" altLang="zh-CN" sz="800" b="1" dirty="0"/>
              <a:t>database</a:t>
            </a:r>
            <a:endParaRPr lang="en-US" sz="800" b="1" dirty="0"/>
          </a:p>
        </p:txBody>
      </p:sp>
      <p:cxnSp>
        <p:nvCxnSpPr>
          <p:cNvPr id="77" name="Straight Connector 76">
            <a:extLst>
              <a:ext uri="{FF2B5EF4-FFF2-40B4-BE49-F238E27FC236}">
                <a16:creationId xmlns:a16="http://schemas.microsoft.com/office/drawing/2014/main" id="{8F89D751-7ECC-DD4D-A2C8-B08F94CE9FE8}"/>
              </a:ext>
            </a:extLst>
          </p:cNvPr>
          <p:cNvCxnSpPr>
            <a:cxnSpLocks/>
          </p:cNvCxnSpPr>
          <p:nvPr/>
        </p:nvCxnSpPr>
        <p:spPr>
          <a:xfrm flipV="1">
            <a:off x="4954940" y="2578367"/>
            <a:ext cx="1542340"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descr="A picture containing device&#10;&#10;Description automatically generated">
            <a:extLst>
              <a:ext uri="{FF2B5EF4-FFF2-40B4-BE49-F238E27FC236}">
                <a16:creationId xmlns:a16="http://schemas.microsoft.com/office/drawing/2014/main" id="{4BB36195-1373-CF40-BC1A-E9C41A98D65B}"/>
              </a:ext>
            </a:extLst>
          </p:cNvPr>
          <p:cNvPicPr>
            <a:picLocks noChangeAspect="1"/>
          </p:cNvPicPr>
          <p:nvPr/>
        </p:nvPicPr>
        <p:blipFill>
          <a:blip r:embed="rId13"/>
          <a:stretch>
            <a:fillRect/>
          </a:stretch>
        </p:blipFill>
        <p:spPr>
          <a:xfrm>
            <a:off x="5237914" y="2830655"/>
            <a:ext cx="893703" cy="819485"/>
          </a:xfrm>
          <a:prstGeom prst="rect">
            <a:avLst/>
          </a:prstGeom>
        </p:spPr>
      </p:pic>
      <p:sp>
        <p:nvSpPr>
          <p:cNvPr id="80" name="TextBox 79">
            <a:extLst>
              <a:ext uri="{FF2B5EF4-FFF2-40B4-BE49-F238E27FC236}">
                <a16:creationId xmlns:a16="http://schemas.microsoft.com/office/drawing/2014/main" id="{F8B268A1-E1B8-9348-A363-630E02018744}"/>
              </a:ext>
            </a:extLst>
          </p:cNvPr>
          <p:cNvSpPr txBox="1"/>
          <p:nvPr/>
        </p:nvSpPr>
        <p:spPr>
          <a:xfrm>
            <a:off x="5150771" y="3655797"/>
            <a:ext cx="1221808" cy="461665"/>
          </a:xfrm>
          <a:prstGeom prst="rect">
            <a:avLst/>
          </a:prstGeom>
          <a:noFill/>
        </p:spPr>
        <p:txBody>
          <a:bodyPr wrap="none" rtlCol="0">
            <a:spAutoFit/>
          </a:bodyPr>
          <a:lstStyle/>
          <a:p>
            <a:pPr algn="ctr"/>
            <a:r>
              <a:rPr lang="en-US" altLang="zh-CN" sz="800" dirty="0"/>
              <a:t>9</a:t>
            </a:r>
            <a:r>
              <a:rPr lang="zh-CN" altLang="en-US" sz="800" dirty="0"/>
              <a:t> </a:t>
            </a:r>
            <a:r>
              <a:rPr lang="en-US" altLang="zh-CN" sz="800" dirty="0"/>
              <a:t>studies</a:t>
            </a:r>
            <a:r>
              <a:rPr lang="zh-CN" altLang="en-US" sz="800" dirty="0"/>
              <a:t> </a:t>
            </a:r>
            <a:endParaRPr lang="en-US" altLang="zh-CN" sz="800" dirty="0"/>
          </a:p>
          <a:p>
            <a:pPr algn="ctr"/>
            <a:r>
              <a:rPr lang="en-US" altLang="zh-CN" sz="800" dirty="0"/>
              <a:t>305</a:t>
            </a:r>
            <a:r>
              <a:rPr lang="zh-CN" altLang="en-US" sz="800" dirty="0"/>
              <a:t> </a:t>
            </a:r>
            <a:r>
              <a:rPr lang="en-US" altLang="zh-CN" sz="800" dirty="0"/>
              <a:t>subjects</a:t>
            </a:r>
          </a:p>
          <a:p>
            <a:pPr algn="ctr"/>
            <a:r>
              <a:rPr lang="en-US" altLang="zh-CN" sz="800" dirty="0"/>
              <a:t>16294</a:t>
            </a:r>
            <a:r>
              <a:rPr lang="zh-CN" altLang="en-US" sz="800" dirty="0"/>
              <a:t> </a:t>
            </a:r>
            <a:r>
              <a:rPr lang="en-US" altLang="zh-CN" sz="800" dirty="0"/>
              <a:t>single-trial</a:t>
            </a:r>
            <a:r>
              <a:rPr lang="zh-CN" altLang="en-US" sz="800" dirty="0"/>
              <a:t> </a:t>
            </a:r>
            <a:r>
              <a:rPr lang="en-US" altLang="zh-CN" sz="800" dirty="0"/>
              <a:t>images</a:t>
            </a:r>
          </a:p>
        </p:txBody>
      </p:sp>
      <p:sp>
        <p:nvSpPr>
          <p:cNvPr id="81" name="TextBox 80">
            <a:extLst>
              <a:ext uri="{FF2B5EF4-FFF2-40B4-BE49-F238E27FC236}">
                <a16:creationId xmlns:a16="http://schemas.microsoft.com/office/drawing/2014/main" id="{7DE432DE-14AB-084D-A981-FE0FA46E62D8}"/>
              </a:ext>
            </a:extLst>
          </p:cNvPr>
          <p:cNvSpPr txBox="1"/>
          <p:nvPr/>
        </p:nvSpPr>
        <p:spPr>
          <a:xfrm>
            <a:off x="5351832" y="2753533"/>
            <a:ext cx="518856" cy="169277"/>
          </a:xfrm>
          <a:prstGeom prst="rect">
            <a:avLst/>
          </a:prstGeom>
          <a:noFill/>
        </p:spPr>
        <p:txBody>
          <a:bodyPr wrap="square" rtlCol="0">
            <a:spAutoFit/>
          </a:bodyPr>
          <a:lstStyle/>
          <a:p>
            <a:r>
              <a:rPr lang="en-US" altLang="zh-CN" sz="500" dirty="0"/>
              <a:t>bmrk3pain</a:t>
            </a:r>
            <a:r>
              <a:rPr lang="en-US" altLang="zh-CN" sz="500" baseline="30000" dirty="0"/>
              <a:t>[2]</a:t>
            </a:r>
            <a:endParaRPr lang="en-US" sz="500" baseline="30000" dirty="0"/>
          </a:p>
        </p:txBody>
      </p:sp>
      <p:sp>
        <p:nvSpPr>
          <p:cNvPr id="82" name="TextBox 81">
            <a:extLst>
              <a:ext uri="{FF2B5EF4-FFF2-40B4-BE49-F238E27FC236}">
                <a16:creationId xmlns:a16="http://schemas.microsoft.com/office/drawing/2014/main" id="{BF83F169-A23F-BB44-A8DC-2939F41A2583}"/>
              </a:ext>
            </a:extLst>
          </p:cNvPr>
          <p:cNvSpPr txBox="1"/>
          <p:nvPr/>
        </p:nvSpPr>
        <p:spPr>
          <a:xfrm>
            <a:off x="5779745" y="2787937"/>
            <a:ext cx="428854" cy="169277"/>
          </a:xfrm>
          <a:prstGeom prst="rect">
            <a:avLst/>
          </a:prstGeom>
          <a:noFill/>
        </p:spPr>
        <p:txBody>
          <a:bodyPr wrap="square" rtlCol="0">
            <a:spAutoFit/>
          </a:bodyPr>
          <a:lstStyle/>
          <a:p>
            <a:r>
              <a:rPr lang="en-US" altLang="zh-CN" sz="500" dirty="0" err="1"/>
              <a:t>scebl</a:t>
            </a:r>
            <a:r>
              <a:rPr lang="en-US" altLang="zh-CN" sz="500" baseline="30000" dirty="0"/>
              <a:t>[3]</a:t>
            </a:r>
            <a:endParaRPr lang="en-US" sz="500" baseline="30000" dirty="0"/>
          </a:p>
        </p:txBody>
      </p:sp>
      <p:sp>
        <p:nvSpPr>
          <p:cNvPr id="83" name="TextBox 82">
            <a:extLst>
              <a:ext uri="{FF2B5EF4-FFF2-40B4-BE49-F238E27FC236}">
                <a16:creationId xmlns:a16="http://schemas.microsoft.com/office/drawing/2014/main" id="{F055E286-E80D-4640-99DF-A94394874114}"/>
              </a:ext>
            </a:extLst>
          </p:cNvPr>
          <p:cNvSpPr txBox="1"/>
          <p:nvPr/>
        </p:nvSpPr>
        <p:spPr>
          <a:xfrm>
            <a:off x="5970151" y="2976967"/>
            <a:ext cx="428854" cy="169277"/>
          </a:xfrm>
          <a:prstGeom prst="rect">
            <a:avLst/>
          </a:prstGeom>
          <a:noFill/>
        </p:spPr>
        <p:txBody>
          <a:bodyPr wrap="square" rtlCol="0">
            <a:spAutoFit/>
          </a:bodyPr>
          <a:lstStyle/>
          <a:p>
            <a:r>
              <a:rPr lang="en-US" altLang="zh-CN" sz="500" dirty="0" err="1"/>
              <a:t>nsf</a:t>
            </a:r>
            <a:r>
              <a:rPr lang="en-US" altLang="zh-CN" sz="500" baseline="30000" dirty="0"/>
              <a:t>[1]</a:t>
            </a:r>
            <a:endParaRPr lang="en-US" sz="500" baseline="30000" dirty="0"/>
          </a:p>
        </p:txBody>
      </p:sp>
      <p:sp>
        <p:nvSpPr>
          <p:cNvPr id="84" name="TextBox 83">
            <a:extLst>
              <a:ext uri="{FF2B5EF4-FFF2-40B4-BE49-F238E27FC236}">
                <a16:creationId xmlns:a16="http://schemas.microsoft.com/office/drawing/2014/main" id="{8936F253-0CE5-8842-A19D-645FEE82E654}"/>
              </a:ext>
            </a:extLst>
          </p:cNvPr>
          <p:cNvSpPr txBox="1"/>
          <p:nvPr/>
        </p:nvSpPr>
        <p:spPr>
          <a:xfrm>
            <a:off x="5986452" y="3209405"/>
            <a:ext cx="428854" cy="169277"/>
          </a:xfrm>
          <a:prstGeom prst="rect">
            <a:avLst/>
          </a:prstGeom>
          <a:noFill/>
        </p:spPr>
        <p:txBody>
          <a:bodyPr wrap="square" rtlCol="0">
            <a:spAutoFit/>
          </a:bodyPr>
          <a:lstStyle/>
          <a:p>
            <a:r>
              <a:rPr lang="en-US" altLang="zh-CN" sz="500" dirty="0" err="1"/>
              <a:t>ilcp</a:t>
            </a:r>
            <a:r>
              <a:rPr lang="en-US" altLang="zh-CN" sz="500" baseline="30000" dirty="0"/>
              <a:t>[4]</a:t>
            </a:r>
            <a:endParaRPr lang="en-US" sz="500" baseline="30000" dirty="0"/>
          </a:p>
        </p:txBody>
      </p:sp>
      <p:sp>
        <p:nvSpPr>
          <p:cNvPr id="85" name="TextBox 84">
            <a:extLst>
              <a:ext uri="{FF2B5EF4-FFF2-40B4-BE49-F238E27FC236}">
                <a16:creationId xmlns:a16="http://schemas.microsoft.com/office/drawing/2014/main" id="{E9D1FA9D-D53E-F44F-8392-B519D7A99487}"/>
              </a:ext>
            </a:extLst>
          </p:cNvPr>
          <p:cNvSpPr txBox="1"/>
          <p:nvPr/>
        </p:nvSpPr>
        <p:spPr>
          <a:xfrm>
            <a:off x="5863149" y="3413363"/>
            <a:ext cx="428854" cy="169277"/>
          </a:xfrm>
          <a:prstGeom prst="rect">
            <a:avLst/>
          </a:prstGeom>
          <a:noFill/>
        </p:spPr>
        <p:txBody>
          <a:bodyPr wrap="square" rtlCol="0">
            <a:spAutoFit/>
          </a:bodyPr>
          <a:lstStyle/>
          <a:p>
            <a:r>
              <a:rPr lang="en-US" altLang="zh-CN" sz="500" dirty="0"/>
              <a:t>ie2</a:t>
            </a:r>
            <a:r>
              <a:rPr lang="en-US" altLang="zh-CN" sz="500" baseline="30000" dirty="0"/>
              <a:t>[5]</a:t>
            </a:r>
            <a:endParaRPr lang="en-US" sz="500" baseline="30000" dirty="0"/>
          </a:p>
        </p:txBody>
      </p:sp>
      <p:sp>
        <p:nvSpPr>
          <p:cNvPr id="86" name="TextBox 85">
            <a:extLst>
              <a:ext uri="{FF2B5EF4-FFF2-40B4-BE49-F238E27FC236}">
                <a16:creationId xmlns:a16="http://schemas.microsoft.com/office/drawing/2014/main" id="{B1247D99-8869-954A-ADC2-56E07454D622}"/>
              </a:ext>
            </a:extLst>
          </p:cNvPr>
          <p:cNvSpPr txBox="1"/>
          <p:nvPr/>
        </p:nvSpPr>
        <p:spPr>
          <a:xfrm>
            <a:off x="5635071" y="3539936"/>
            <a:ext cx="428854" cy="169277"/>
          </a:xfrm>
          <a:prstGeom prst="rect">
            <a:avLst/>
          </a:prstGeom>
          <a:noFill/>
        </p:spPr>
        <p:txBody>
          <a:bodyPr wrap="square" rtlCol="0">
            <a:spAutoFit/>
          </a:bodyPr>
          <a:lstStyle/>
          <a:p>
            <a:r>
              <a:rPr lang="en-US" altLang="zh-CN" sz="500" dirty="0" err="1"/>
              <a:t>ie</a:t>
            </a:r>
            <a:r>
              <a:rPr lang="en-US" altLang="zh-CN" sz="500" baseline="30000" dirty="0"/>
              <a:t>[6]</a:t>
            </a:r>
            <a:endParaRPr lang="en-US" sz="500" baseline="30000" dirty="0"/>
          </a:p>
        </p:txBody>
      </p:sp>
      <p:sp>
        <p:nvSpPr>
          <p:cNvPr id="87" name="TextBox 86">
            <a:extLst>
              <a:ext uri="{FF2B5EF4-FFF2-40B4-BE49-F238E27FC236}">
                <a16:creationId xmlns:a16="http://schemas.microsoft.com/office/drawing/2014/main" id="{8F92AF40-9A56-4045-8D6C-3D4A97EB7B7C}"/>
              </a:ext>
            </a:extLst>
          </p:cNvPr>
          <p:cNvSpPr txBox="1"/>
          <p:nvPr/>
        </p:nvSpPr>
        <p:spPr>
          <a:xfrm>
            <a:off x="5397140" y="3518138"/>
            <a:ext cx="318799" cy="169277"/>
          </a:xfrm>
          <a:prstGeom prst="rect">
            <a:avLst/>
          </a:prstGeom>
          <a:noFill/>
        </p:spPr>
        <p:txBody>
          <a:bodyPr wrap="square" rtlCol="0">
            <a:spAutoFit/>
          </a:bodyPr>
          <a:lstStyle/>
          <a:p>
            <a:r>
              <a:rPr lang="en-US" altLang="zh-CN" sz="500" dirty="0"/>
              <a:t>exp</a:t>
            </a:r>
            <a:r>
              <a:rPr lang="en-US" altLang="zh-CN" sz="500" baseline="30000" dirty="0"/>
              <a:t>[7]</a:t>
            </a:r>
            <a:endParaRPr lang="en-US" sz="500" baseline="30000" dirty="0"/>
          </a:p>
        </p:txBody>
      </p:sp>
      <p:sp>
        <p:nvSpPr>
          <p:cNvPr id="88" name="TextBox 87">
            <a:extLst>
              <a:ext uri="{FF2B5EF4-FFF2-40B4-BE49-F238E27FC236}">
                <a16:creationId xmlns:a16="http://schemas.microsoft.com/office/drawing/2014/main" id="{54FBA9E3-9CB4-1149-A81D-5262C92216E1}"/>
              </a:ext>
            </a:extLst>
          </p:cNvPr>
          <p:cNvSpPr txBox="1"/>
          <p:nvPr/>
        </p:nvSpPr>
        <p:spPr>
          <a:xfrm>
            <a:off x="4928097" y="3266460"/>
            <a:ext cx="508119" cy="169277"/>
          </a:xfrm>
          <a:prstGeom prst="rect">
            <a:avLst/>
          </a:prstGeom>
          <a:noFill/>
        </p:spPr>
        <p:txBody>
          <a:bodyPr wrap="square" rtlCol="0">
            <a:spAutoFit/>
          </a:bodyPr>
          <a:lstStyle/>
          <a:p>
            <a:r>
              <a:rPr lang="en-US" altLang="zh-CN" sz="500" dirty="0"/>
              <a:t>bmrk5pain</a:t>
            </a:r>
            <a:r>
              <a:rPr lang="en-US" altLang="zh-CN" sz="500" baseline="30000" dirty="0"/>
              <a:t>[8]</a:t>
            </a:r>
            <a:endParaRPr lang="en-US" sz="500" baseline="30000" dirty="0"/>
          </a:p>
        </p:txBody>
      </p:sp>
      <p:sp>
        <p:nvSpPr>
          <p:cNvPr id="89" name="TextBox 88">
            <a:extLst>
              <a:ext uri="{FF2B5EF4-FFF2-40B4-BE49-F238E27FC236}">
                <a16:creationId xmlns:a16="http://schemas.microsoft.com/office/drawing/2014/main" id="{7560B0AE-512C-5448-B51F-42429D0677DF}"/>
              </a:ext>
            </a:extLst>
          </p:cNvPr>
          <p:cNvSpPr txBox="1"/>
          <p:nvPr/>
        </p:nvSpPr>
        <p:spPr>
          <a:xfrm>
            <a:off x="5062006" y="2951664"/>
            <a:ext cx="443113" cy="169277"/>
          </a:xfrm>
          <a:prstGeom prst="rect">
            <a:avLst/>
          </a:prstGeom>
          <a:noFill/>
        </p:spPr>
        <p:txBody>
          <a:bodyPr wrap="square" rtlCol="0">
            <a:spAutoFit/>
          </a:bodyPr>
          <a:lstStyle/>
          <a:p>
            <a:r>
              <a:rPr lang="en-US" altLang="zh-CN" sz="500" dirty="0"/>
              <a:t>bmrk4</a:t>
            </a:r>
            <a:r>
              <a:rPr lang="en-US" altLang="zh-CN" sz="500" baseline="30000" dirty="0"/>
              <a:t>[9]</a:t>
            </a:r>
            <a:endParaRPr lang="en-US" sz="500" baseline="30000" dirty="0"/>
          </a:p>
        </p:txBody>
      </p:sp>
      <p:sp>
        <p:nvSpPr>
          <p:cNvPr id="90" name="Rounded Rectangle 89">
            <a:extLst>
              <a:ext uri="{FF2B5EF4-FFF2-40B4-BE49-F238E27FC236}">
                <a16:creationId xmlns:a16="http://schemas.microsoft.com/office/drawing/2014/main" id="{E69AE72B-4A5A-0549-9344-4635CD05923F}"/>
              </a:ext>
            </a:extLst>
          </p:cNvPr>
          <p:cNvSpPr/>
          <p:nvPr/>
        </p:nvSpPr>
        <p:spPr>
          <a:xfrm>
            <a:off x="201195" y="2203310"/>
            <a:ext cx="6454364" cy="3514692"/>
          </a:xfrm>
          <a:prstGeom prst="roundRect">
            <a:avLst>
              <a:gd name="adj" fmla="val 53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34F5DDF7-330D-8846-B3A9-9B5C058B7DC8}"/>
              </a:ext>
            </a:extLst>
          </p:cNvPr>
          <p:cNvSpPr/>
          <p:nvPr/>
        </p:nvSpPr>
        <p:spPr>
          <a:xfrm>
            <a:off x="342613" y="2359908"/>
            <a:ext cx="4490501" cy="2062103"/>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Single-trial</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heat</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pain</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database</a:t>
            </a:r>
            <a:endParaRPr lang="en-US" sz="800" b="1" dirty="0">
              <a:latin typeface="Times New Roman" panose="02020603050405020304" pitchFamily="18" charset="0"/>
              <a:ea typeface="DengXian" panose="02010600030101010101" pitchFamily="2" charset="-122"/>
              <a:cs typeface="Times New Roman" panose="02020603050405020304" pitchFamily="18" charset="0"/>
            </a:endParaRPr>
          </a:p>
          <a:p>
            <a:r>
              <a:rPr lang="en-US" sz="800" dirty="0">
                <a:latin typeface="Times New Roman" panose="02020603050405020304" pitchFamily="18" charset="0"/>
                <a:ea typeface="DengXian" panose="02010600030101010101" pitchFamily="2" charset="-122"/>
                <a:cs typeface="Times New Roman" panose="02020603050405020304" pitchFamily="18" charset="0"/>
              </a:rPr>
              <a:t>The data used for this study are based on a single trial database on healthy subjects during pain tasks, including comprehensive behavioral and fMRI data. Overall, the data set included 16,294 single-trial images of fMRI activity associated with multiple levels of noxious heat and pain ratings across over health 305 participants from 9 studies. In each study, thermal stimulations were delivered to multiple skin sites with temperatures ranging from 41 °C to 50 °C and durations from 1.85 to 16 seconds. On each trial, after the offset of stimulation, participants rated the magnitude of pain they experienced. Quantification of single-trial response magnitudes was done by constructing a GLM design matrix with separate regressors for each trial.</a:t>
            </a:r>
          </a:p>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Effect</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size</a:t>
            </a:r>
          </a:p>
          <a:p>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calculated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four</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types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of</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effect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size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to</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quantify</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performance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of</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NPS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in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response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to</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heat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pain:</a:t>
            </a:r>
          </a:p>
          <a:p>
            <a:pPr marL="171450" indent="-171450">
              <a:buSzPct val="50000"/>
              <a:buFont typeface="Wingdings" pitchFamily="2" charset="2"/>
              <a:buChar char="Ø"/>
            </a:pPr>
            <a:r>
              <a:rPr lang="en-US" sz="800" dirty="0">
                <a:latin typeface="Times New Roman" panose="02020603050405020304" pitchFamily="18" charset="0"/>
                <a:cs typeface="Times New Roman" panose="02020603050405020304" pitchFamily="18" charset="0"/>
              </a:rPr>
              <a:t>NPS responses in the contrast of [Pain minus Baseline]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each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a:t>
            </a:r>
            <a:endParaRPr lang="en-US" sz="800" dirty="0">
              <a:latin typeface="Times New Roman" panose="02020603050405020304" pitchFamily="18" charset="0"/>
              <a:cs typeface="Times New Roman" panose="02020603050405020304" pitchFamily="18" charset="0"/>
            </a:endParaRPr>
          </a:p>
          <a:p>
            <a:pPr marL="171450" indent="-171450">
              <a:buSzPct val="50000"/>
              <a:buFont typeface="Wingdings" pitchFamily="2" charset="2"/>
              <a:buChar char="Ø"/>
            </a:pP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NPS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temperature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each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a:t>
            </a:r>
          </a:p>
          <a:p>
            <a:pPr marL="171450" indent="-171450">
              <a:buSzPct val="50000"/>
              <a:buFont typeface="Wingdings" pitchFamily="2" charset="2"/>
              <a:buChar char="Ø"/>
            </a:pP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NPS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subjective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rating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each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a:t>
            </a:r>
          </a:p>
          <a:p>
            <a:pPr marL="171450" indent="-171450">
              <a:buSzPct val="50000"/>
              <a:buFont typeface="Wingdings" pitchFamily="2" charset="2"/>
              <a:buChar char="Ø"/>
            </a:pP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NPS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subjective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rating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across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different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subjects</a:t>
            </a:r>
            <a:endParaRPr lang="en-US" sz="8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endParaRPr lang="en-US" sz="8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2" name="Rounded Rectangle 91">
            <a:extLst>
              <a:ext uri="{FF2B5EF4-FFF2-40B4-BE49-F238E27FC236}">
                <a16:creationId xmlns:a16="http://schemas.microsoft.com/office/drawing/2014/main" id="{F554A466-7E43-CA42-9CE1-D48F6BF94F69}"/>
              </a:ext>
            </a:extLst>
          </p:cNvPr>
          <p:cNvSpPr/>
          <p:nvPr/>
        </p:nvSpPr>
        <p:spPr>
          <a:xfrm>
            <a:off x="201818" y="5839014"/>
            <a:ext cx="6454364" cy="7604965"/>
          </a:xfrm>
          <a:prstGeom prst="roundRect">
            <a:avLst>
              <a:gd name="adj" fmla="val 280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C3EFD6F9-7F3F-D346-91C4-EBDE0C8CBB73}"/>
              </a:ext>
            </a:extLst>
          </p:cNvPr>
          <p:cNvSpPr txBox="1"/>
          <p:nvPr/>
        </p:nvSpPr>
        <p:spPr>
          <a:xfrm>
            <a:off x="402101" y="5840783"/>
            <a:ext cx="5668310" cy="246221"/>
          </a:xfrm>
          <a:prstGeom prst="rect">
            <a:avLst/>
          </a:prstGeom>
          <a:noFill/>
        </p:spPr>
        <p:txBody>
          <a:bodyPr wrap="square" rtlCol="0">
            <a:spAutoFit/>
          </a:bodyPr>
          <a:lstStyle/>
          <a:p>
            <a:r>
              <a:rPr lang="en-US" altLang="zh-CN" sz="1000" b="1" dirty="0"/>
              <a:t>Results</a:t>
            </a:r>
            <a:endParaRPr lang="en-US" sz="1000" b="1" dirty="0"/>
          </a:p>
        </p:txBody>
      </p:sp>
      <p:sp>
        <p:nvSpPr>
          <p:cNvPr id="101" name="Rectangle 100">
            <a:extLst>
              <a:ext uri="{FF2B5EF4-FFF2-40B4-BE49-F238E27FC236}">
                <a16:creationId xmlns:a16="http://schemas.microsoft.com/office/drawing/2014/main" id="{E9061C8B-09DD-5447-8CCC-35DCF122F49E}"/>
              </a:ext>
            </a:extLst>
          </p:cNvPr>
          <p:cNvSpPr/>
          <p:nvPr/>
        </p:nvSpPr>
        <p:spPr>
          <a:xfrm>
            <a:off x="354367" y="6034588"/>
            <a:ext cx="3074634" cy="830997"/>
          </a:xfrm>
          <a:prstGeom prst="rect">
            <a:avLst/>
          </a:prstGeom>
        </p:spPr>
        <p:txBody>
          <a:bodyPr wrap="square">
            <a:spAutoFit/>
          </a:bodyPr>
          <a:lstStyle/>
          <a:p>
            <a:pPr marL="171450" indent="-171450">
              <a:buFont typeface="Arial" panose="020B0604020202020204" pitchFamily="34" charset="0"/>
              <a:buChar char="•"/>
            </a:pPr>
            <a:r>
              <a:rPr lang="en-US" sz="800" b="1" dirty="0">
                <a:latin typeface="Times New Roman" panose="02020603050405020304" pitchFamily="18" charset="0"/>
                <a:cs typeface="Times New Roman" panose="02020603050405020304" pitchFamily="18" charset="0"/>
              </a:rPr>
              <a:t>NPS responses in the contrast of [Pain minus Baseline]</a:t>
            </a:r>
          </a:p>
          <a:p>
            <a:r>
              <a:rPr lang="en-US" sz="800" dirty="0">
                <a:latin typeface="Times New Roman" panose="02020603050405020304" pitchFamily="18" charset="0"/>
                <a:cs typeface="Times New Roman" panose="02020603050405020304" pitchFamily="18" charset="0"/>
              </a:rPr>
              <a:t>The results showed that NPS responses in the contrast of [Pain minus Baseline] are signi</a:t>
            </a:r>
            <a:r>
              <a:rPr lang="en-US" altLang="zh-CN" sz="800" dirty="0">
                <a:latin typeface="Times New Roman" panose="02020603050405020304" pitchFamily="18" charset="0"/>
                <a:cs typeface="Times New Roman" panose="02020603050405020304" pitchFamily="18" charset="0"/>
              </a:rPr>
              <a:t>fi</a:t>
            </a:r>
            <a:r>
              <a:rPr lang="en-US" sz="800" dirty="0">
                <a:latin typeface="Times New Roman" panose="02020603050405020304" pitchFamily="18" charset="0"/>
                <a:cs typeface="Times New Roman" panose="02020603050405020304" pitchFamily="18" charset="0"/>
              </a:rPr>
              <a:t>cantly </a:t>
            </a:r>
            <a:r>
              <a:rPr lang="en-US" altLang="zh-CN" sz="800" dirty="0">
                <a:latin typeface="Times New Roman" panose="02020603050405020304" pitchFamily="18" charset="0"/>
                <a:cs typeface="Times New Roman" panose="02020603050405020304" pitchFamily="18" charset="0"/>
              </a:rPr>
              <a:t>greater</a:t>
            </a:r>
            <a:r>
              <a:rPr lang="en-US" sz="800" dirty="0">
                <a:latin typeface="Times New Roman" panose="02020603050405020304" pitchFamily="18" charset="0"/>
                <a:cs typeface="Times New Roman" panose="02020603050405020304" pitchFamily="18" charset="0"/>
              </a:rPr>
              <a:t> than zero</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in each of </a:t>
            </a:r>
            <a:r>
              <a:rPr lang="en-US" altLang="zh-CN" sz="800" dirty="0">
                <a:latin typeface="Times New Roman" panose="02020603050405020304" pitchFamily="18" charset="0"/>
                <a:cs typeface="Times New Roman" panose="02020603050405020304" pitchFamily="18" charset="0"/>
              </a:rPr>
              <a:t>9</a:t>
            </a:r>
            <a:r>
              <a:rPr lang="en-US" sz="800" dirty="0">
                <a:latin typeface="Times New Roman" panose="02020603050405020304" pitchFamily="18" charset="0"/>
                <a:cs typeface="Times New Roman" panose="02020603050405020304" pitchFamily="18" charset="0"/>
              </a:rPr>
              <a:t> studies tested, with effect sizes ranging from Cohen‘s d = 1.</a:t>
            </a:r>
            <a:r>
              <a:rPr lang="en-US" altLang="zh-CN" sz="800" dirty="0">
                <a:latin typeface="Times New Roman" panose="02020603050405020304" pitchFamily="18" charset="0"/>
                <a:cs typeface="Times New Roman" panose="02020603050405020304" pitchFamily="18" charset="0"/>
              </a:rPr>
              <a:t>43</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3.56</a:t>
            </a:r>
            <a:r>
              <a:rPr lang="en-US" sz="800" dirty="0">
                <a:latin typeface="Times New Roman" panose="02020603050405020304" pitchFamily="18" charset="0"/>
                <a:cs typeface="Times New Roman" panose="02020603050405020304" pitchFamily="18" charset="0"/>
              </a:rPr>
              <a:t>. A</a:t>
            </a:r>
            <a:r>
              <a:rPr lang="en-US" altLang="zh-CN" sz="800" dirty="0">
                <a:latin typeface="Times New Roman" panose="02020603050405020304" pitchFamily="18" charset="0"/>
                <a:cs typeface="Times New Roman" panose="02020603050405020304" pitchFamily="18" charset="0"/>
              </a:rPr>
              <a:t>mong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three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pattern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expression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indexes,</a:t>
            </a:r>
            <a:r>
              <a:rPr lang="zh-CN" altLang="en-US" sz="800" dirty="0">
                <a:latin typeface="Times New Roman" panose="02020603050405020304" pitchFamily="18" charset="0"/>
                <a:cs typeface="Times New Roman" panose="02020603050405020304" pitchFamily="18" charset="0"/>
              </a:rPr>
              <a:t> </a:t>
            </a:r>
            <a:r>
              <a:rPr lang="en-US" altLang="zh-CN" sz="800" dirty="0" err="1">
                <a:latin typeface="Times New Roman" panose="02020603050405020304" pitchFamily="18" charset="0"/>
                <a:cs typeface="Times New Roman" panose="02020603050405020304" pitchFamily="18" charset="0"/>
              </a:rPr>
              <a:t>NPScorr</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has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largest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t>
            </a:r>
            <a:r>
              <a:rPr lang="en-US" sz="800" dirty="0">
                <a:latin typeface="Times New Roman" panose="02020603050405020304" pitchFamily="18" charset="0"/>
                <a:cs typeface="Times New Roman" panose="02020603050405020304" pitchFamily="18" charset="0"/>
              </a:rPr>
              <a:t>Cohen‘s d = </a:t>
            </a:r>
            <a:r>
              <a:rPr lang="en-US" altLang="zh-CN" sz="800" dirty="0">
                <a:latin typeface="Times New Roman" panose="02020603050405020304" pitchFamily="18" charset="0"/>
                <a:cs typeface="Times New Roman" panose="02020603050405020304" pitchFamily="18" charset="0"/>
              </a:rPr>
              <a:t>2.29).</a:t>
            </a:r>
            <a:endParaRPr lang="en-US" sz="800" dirty="0">
              <a:latin typeface="Times New Roman" panose="02020603050405020304" pitchFamily="18" charset="0"/>
              <a:cs typeface="Times New Roman" panose="02020603050405020304" pitchFamily="18" charset="0"/>
            </a:endParaRPr>
          </a:p>
        </p:txBody>
      </p:sp>
      <p:sp>
        <p:nvSpPr>
          <p:cNvPr id="104" name="Rectangle 103">
            <a:extLst>
              <a:ext uri="{FF2B5EF4-FFF2-40B4-BE49-F238E27FC236}">
                <a16:creationId xmlns:a16="http://schemas.microsoft.com/office/drawing/2014/main" id="{FF9CEAE4-DDAD-1544-8649-E9D33716C2AD}"/>
              </a:ext>
            </a:extLst>
          </p:cNvPr>
          <p:cNvSpPr/>
          <p:nvPr/>
        </p:nvSpPr>
        <p:spPr>
          <a:xfrm>
            <a:off x="342609" y="4208751"/>
            <a:ext cx="6254170" cy="461665"/>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Reliability</a:t>
            </a:r>
          </a:p>
          <a:p>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We calculate the internal consistency of NPS response and subjective pain ratings of each subject with the split-half correlation and corrected by the Spearman-Brown formula.</a:t>
            </a:r>
          </a:p>
        </p:txBody>
      </p:sp>
      <p:sp>
        <p:nvSpPr>
          <p:cNvPr id="105" name="Rectangle 104">
            <a:extLst>
              <a:ext uri="{FF2B5EF4-FFF2-40B4-BE49-F238E27FC236}">
                <a16:creationId xmlns:a16="http://schemas.microsoft.com/office/drawing/2014/main" id="{73A7CFDF-1AB5-C94F-B77C-04378266698C}"/>
              </a:ext>
            </a:extLst>
          </p:cNvPr>
          <p:cNvSpPr/>
          <p:nvPr/>
        </p:nvSpPr>
        <p:spPr>
          <a:xfrm>
            <a:off x="342609" y="4592507"/>
            <a:ext cx="6254170" cy="584775"/>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Three</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types</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of</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pattern</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similarity</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representation</a:t>
            </a:r>
            <a:endParaRPr lang="en-US" sz="800" b="1" dirty="0">
              <a:latin typeface="Times New Roman" panose="02020603050405020304" pitchFamily="18" charset="0"/>
              <a:ea typeface="DengXian" panose="02010600030101010101" pitchFamily="2" charset="-122"/>
              <a:cs typeface="Times New Roman" panose="02020603050405020304" pitchFamily="18" charset="0"/>
            </a:endParaRPr>
          </a:p>
          <a:p>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We computed for each trial and each subject a single scalar value representing their expression of the NPS pattern. We also compared with the performance of three commonly used methods used to calculate the expression of the NPS pattern, e.g., dot-product (</a:t>
            </a:r>
            <a:r>
              <a:rPr lang="en-US" altLang="zh-CN" sz="800" dirty="0" err="1">
                <a:latin typeface="Times New Roman" panose="02020603050405020304" pitchFamily="18" charset="0"/>
                <a:ea typeface="DengXian" panose="02010600030101010101" pitchFamily="2" charset="-122"/>
                <a:cs typeface="Times New Roman" panose="02020603050405020304" pitchFamily="18" charset="0"/>
              </a:rPr>
              <a:t>NPSdot</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 correlation (</a:t>
            </a:r>
            <a:r>
              <a:rPr lang="en-US" altLang="zh-CN" sz="800" dirty="0" err="1">
                <a:latin typeface="Times New Roman" panose="02020603050405020304" pitchFamily="18" charset="0"/>
                <a:ea typeface="DengXian" panose="02010600030101010101" pitchFamily="2" charset="-122"/>
                <a:cs typeface="Times New Roman" panose="02020603050405020304" pitchFamily="18" charset="0"/>
              </a:rPr>
              <a:t>NPScorr</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 and cosine similarity (</a:t>
            </a:r>
            <a:r>
              <a:rPr lang="en-US" altLang="zh-CN" sz="800" dirty="0" err="1">
                <a:latin typeface="Times New Roman" panose="02020603050405020304" pitchFamily="18" charset="0"/>
                <a:ea typeface="DengXian" panose="02010600030101010101" pitchFamily="2" charset="-122"/>
                <a:cs typeface="Times New Roman" panose="02020603050405020304" pitchFamily="18" charset="0"/>
              </a:rPr>
              <a:t>NPScos</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t>
            </a:r>
            <a:endParaRPr lang="en-US" sz="8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6" name="Rectangle 105">
            <a:extLst>
              <a:ext uri="{FF2B5EF4-FFF2-40B4-BE49-F238E27FC236}">
                <a16:creationId xmlns:a16="http://schemas.microsoft.com/office/drawing/2014/main" id="{B395CEA9-19A6-9B4C-A372-FAFDB9683C4D}"/>
              </a:ext>
            </a:extLst>
          </p:cNvPr>
          <p:cNvSpPr/>
          <p:nvPr/>
        </p:nvSpPr>
        <p:spPr>
          <a:xfrm>
            <a:off x="342609" y="5115301"/>
            <a:ext cx="6312950" cy="584775"/>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NPS</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vs.</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Local</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brain</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regions</a:t>
            </a:r>
            <a:r>
              <a:rPr lang="en-US" sz="800" dirty="0">
                <a:latin typeface="Times New Roman" panose="02020603050405020304" pitchFamily="18" charset="0"/>
                <a:ea typeface="DengXian" panose="02010600030101010101" pitchFamily="2" charset="-122"/>
                <a:cs typeface="Times New Roman" panose="02020603050405020304" pitchFamily="18" charset="0"/>
              </a:rPr>
              <a:t> </a:t>
            </a:r>
          </a:p>
          <a:p>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To test the performance of each brain region within NPS and further test whether the performance of NPS exceeds any individual brain region within NPS, we also computed the pattern expressions for each brain cluster within NPS. We compared the effect size and reliability with the complete NPS pattern representation.</a:t>
            </a:r>
            <a:endParaRPr lang="en-US" sz="800" dirty="0"/>
          </a:p>
        </p:txBody>
      </p:sp>
      <p:sp>
        <p:nvSpPr>
          <p:cNvPr id="107" name="TextBox 106">
            <a:extLst>
              <a:ext uri="{FF2B5EF4-FFF2-40B4-BE49-F238E27FC236}">
                <a16:creationId xmlns:a16="http://schemas.microsoft.com/office/drawing/2014/main" id="{80FB47D6-B050-4448-9BF4-EB9B24B58537}"/>
              </a:ext>
            </a:extLst>
          </p:cNvPr>
          <p:cNvSpPr txBox="1"/>
          <p:nvPr/>
        </p:nvSpPr>
        <p:spPr>
          <a:xfrm>
            <a:off x="5144572" y="2590682"/>
            <a:ext cx="1109599" cy="215444"/>
          </a:xfrm>
          <a:prstGeom prst="rect">
            <a:avLst/>
          </a:prstGeom>
          <a:noFill/>
        </p:spPr>
        <p:txBody>
          <a:bodyPr wrap="none" rtlCol="0">
            <a:spAutoFit/>
          </a:bodyPr>
          <a:lstStyle/>
          <a:p>
            <a:r>
              <a:rPr lang="en-US" altLang="zh-CN" sz="800" dirty="0"/>
              <a:t>Induction</a:t>
            </a:r>
            <a:r>
              <a:rPr lang="zh-CN" altLang="en-US" sz="800" dirty="0"/>
              <a:t> </a:t>
            </a:r>
            <a:r>
              <a:rPr lang="en-US" altLang="zh-CN" sz="800" dirty="0"/>
              <a:t>of</a:t>
            </a:r>
            <a:r>
              <a:rPr lang="zh-CN" altLang="en-US" sz="800" dirty="0"/>
              <a:t> </a:t>
            </a:r>
            <a:r>
              <a:rPr lang="en-US" altLang="zh-CN" sz="800" dirty="0"/>
              <a:t>heat</a:t>
            </a:r>
            <a:r>
              <a:rPr lang="zh-CN" altLang="en-US" sz="800" dirty="0"/>
              <a:t> </a:t>
            </a:r>
            <a:r>
              <a:rPr lang="en-US" altLang="zh-CN" sz="800" dirty="0"/>
              <a:t>pain</a:t>
            </a:r>
            <a:endParaRPr lang="en-US" sz="800" dirty="0"/>
          </a:p>
        </p:txBody>
      </p:sp>
      <p:sp>
        <p:nvSpPr>
          <p:cNvPr id="108" name="Rectangle 107">
            <a:extLst>
              <a:ext uri="{FF2B5EF4-FFF2-40B4-BE49-F238E27FC236}">
                <a16:creationId xmlns:a16="http://schemas.microsoft.com/office/drawing/2014/main" id="{F465EDEA-7AD9-514E-A30C-E9B59786CD90}"/>
              </a:ext>
            </a:extLst>
          </p:cNvPr>
          <p:cNvSpPr/>
          <p:nvPr/>
        </p:nvSpPr>
        <p:spPr>
          <a:xfrm>
            <a:off x="3427948" y="6023899"/>
            <a:ext cx="3075689" cy="830997"/>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cs typeface="Times New Roman" panose="02020603050405020304" pitchFamily="18" charset="0"/>
              </a:rPr>
              <a:t>Correlation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of</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NPS</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with</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temperature</a:t>
            </a:r>
            <a:endParaRPr lang="en-US" sz="800" b="1"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The results showed that the correlations of NPS responses with temperature are significantly </a:t>
            </a:r>
            <a:r>
              <a:rPr lang="en-US" altLang="zh-CN" sz="800" dirty="0">
                <a:latin typeface="Times New Roman" panose="02020603050405020304" pitchFamily="18" charset="0"/>
                <a:cs typeface="Times New Roman" panose="02020603050405020304" pitchFamily="18" charset="0"/>
              </a:rPr>
              <a:t>greater</a:t>
            </a:r>
            <a:r>
              <a:rPr lang="en-US" sz="800" dirty="0">
                <a:latin typeface="Times New Roman" panose="02020603050405020304" pitchFamily="18" charset="0"/>
                <a:cs typeface="Times New Roman" panose="02020603050405020304" pitchFamily="18" charset="0"/>
              </a:rPr>
              <a:t> than zero in 8 out of 9 studies tested, with effect sizes ranging from Cohen‘s d = 0.19 to 3.04. Among the three pattern expression indexes, </a:t>
            </a:r>
            <a:r>
              <a:rPr lang="en-US" sz="800" dirty="0" err="1">
                <a:latin typeface="Times New Roman" panose="02020603050405020304" pitchFamily="18" charset="0"/>
                <a:cs typeface="Times New Roman" panose="02020603050405020304" pitchFamily="18" charset="0"/>
              </a:rPr>
              <a:t>NPSdot</a:t>
            </a:r>
            <a:r>
              <a:rPr lang="en-US" sz="800" dirty="0">
                <a:latin typeface="Times New Roman" panose="02020603050405020304" pitchFamily="18" charset="0"/>
                <a:cs typeface="Times New Roman" panose="02020603050405020304" pitchFamily="18" charset="0"/>
              </a:rPr>
              <a:t> has the largest effect size (Cohen‘s d = 1.63).</a:t>
            </a:r>
          </a:p>
        </p:txBody>
      </p:sp>
      <p:grpSp>
        <p:nvGrpSpPr>
          <p:cNvPr id="121" name="Group 120">
            <a:extLst>
              <a:ext uri="{FF2B5EF4-FFF2-40B4-BE49-F238E27FC236}">
                <a16:creationId xmlns:a16="http://schemas.microsoft.com/office/drawing/2014/main" id="{E753797C-B974-404F-9675-9B8538C17E6F}"/>
              </a:ext>
            </a:extLst>
          </p:cNvPr>
          <p:cNvGrpSpPr/>
          <p:nvPr/>
        </p:nvGrpSpPr>
        <p:grpSpPr>
          <a:xfrm>
            <a:off x="309099" y="6914517"/>
            <a:ext cx="3118849" cy="991239"/>
            <a:chOff x="309096" y="6931339"/>
            <a:chExt cx="3454831" cy="1098022"/>
          </a:xfrm>
        </p:grpSpPr>
        <p:pic>
          <p:nvPicPr>
            <p:cNvPr id="120" name="Picture 119" descr="A screenshot of a video game&#10;&#10;Description automatically generated">
              <a:extLst>
                <a:ext uri="{FF2B5EF4-FFF2-40B4-BE49-F238E27FC236}">
                  <a16:creationId xmlns:a16="http://schemas.microsoft.com/office/drawing/2014/main" id="{FDA76875-36FC-0147-A543-84EAD3A93973}"/>
                </a:ext>
              </a:extLst>
            </p:cNvPr>
            <p:cNvPicPr>
              <a:picLocks noChangeAspect="1"/>
            </p:cNvPicPr>
            <p:nvPr/>
          </p:nvPicPr>
          <p:blipFill>
            <a:blip r:embed="rId14"/>
            <a:stretch>
              <a:fillRect/>
            </a:stretch>
          </p:blipFill>
          <p:spPr>
            <a:xfrm>
              <a:off x="1580709" y="6937752"/>
              <a:ext cx="2183218" cy="1091609"/>
            </a:xfrm>
            <a:prstGeom prst="rect">
              <a:avLst/>
            </a:prstGeom>
          </p:spPr>
        </p:pic>
        <p:pic>
          <p:nvPicPr>
            <p:cNvPr id="118" name="Picture 117" descr="A screenshot of a cell phone&#10;&#10;Description automatically generated">
              <a:extLst>
                <a:ext uri="{FF2B5EF4-FFF2-40B4-BE49-F238E27FC236}">
                  <a16:creationId xmlns:a16="http://schemas.microsoft.com/office/drawing/2014/main" id="{4B3CE44A-CAD9-BC42-B243-7221937F4AC7}"/>
                </a:ext>
              </a:extLst>
            </p:cNvPr>
            <p:cNvPicPr>
              <a:picLocks noChangeAspect="1"/>
            </p:cNvPicPr>
            <p:nvPr/>
          </p:nvPicPr>
          <p:blipFill>
            <a:blip r:embed="rId15"/>
            <a:stretch>
              <a:fillRect/>
            </a:stretch>
          </p:blipFill>
          <p:spPr>
            <a:xfrm>
              <a:off x="309096" y="6931339"/>
              <a:ext cx="1453116" cy="1089837"/>
            </a:xfrm>
            <a:prstGeom prst="rect">
              <a:avLst/>
            </a:prstGeom>
          </p:spPr>
        </p:pic>
      </p:grpSp>
      <p:grpSp>
        <p:nvGrpSpPr>
          <p:cNvPr id="128" name="Group 127">
            <a:extLst>
              <a:ext uri="{FF2B5EF4-FFF2-40B4-BE49-F238E27FC236}">
                <a16:creationId xmlns:a16="http://schemas.microsoft.com/office/drawing/2014/main" id="{8B1644CB-0217-F249-B897-824F2B1BB90B}"/>
              </a:ext>
            </a:extLst>
          </p:cNvPr>
          <p:cNvGrpSpPr/>
          <p:nvPr/>
        </p:nvGrpSpPr>
        <p:grpSpPr>
          <a:xfrm>
            <a:off x="3514096" y="6922907"/>
            <a:ext cx="3113834" cy="992815"/>
            <a:chOff x="3514096" y="6953905"/>
            <a:chExt cx="3113834" cy="992815"/>
          </a:xfrm>
        </p:grpSpPr>
        <p:pic>
          <p:nvPicPr>
            <p:cNvPr id="125" name="Picture 124">
              <a:extLst>
                <a:ext uri="{FF2B5EF4-FFF2-40B4-BE49-F238E27FC236}">
                  <a16:creationId xmlns:a16="http://schemas.microsoft.com/office/drawing/2014/main" id="{3BB3E6B3-988D-274D-9024-A3C5C7B5B7B5}"/>
                </a:ext>
              </a:extLst>
            </p:cNvPr>
            <p:cNvPicPr>
              <a:picLocks noChangeAspect="1"/>
            </p:cNvPicPr>
            <p:nvPr/>
          </p:nvPicPr>
          <p:blipFill>
            <a:blip r:embed="rId16"/>
            <a:stretch>
              <a:fillRect/>
            </a:stretch>
          </p:blipFill>
          <p:spPr>
            <a:xfrm>
              <a:off x="4657030" y="6953905"/>
              <a:ext cx="1970900" cy="985450"/>
            </a:xfrm>
            <a:prstGeom prst="rect">
              <a:avLst/>
            </a:prstGeom>
          </p:spPr>
        </p:pic>
        <p:pic>
          <p:nvPicPr>
            <p:cNvPr id="123" name="Picture 122" descr="A picture containing different&#10;&#10;Description automatically generated">
              <a:extLst>
                <a:ext uri="{FF2B5EF4-FFF2-40B4-BE49-F238E27FC236}">
                  <a16:creationId xmlns:a16="http://schemas.microsoft.com/office/drawing/2014/main" id="{3358F57F-058D-794B-B5D5-0A151AD64A58}"/>
                </a:ext>
              </a:extLst>
            </p:cNvPr>
            <p:cNvPicPr>
              <a:picLocks noChangeAspect="1"/>
            </p:cNvPicPr>
            <p:nvPr/>
          </p:nvPicPr>
          <p:blipFill>
            <a:blip r:embed="rId17"/>
            <a:stretch>
              <a:fillRect/>
            </a:stretch>
          </p:blipFill>
          <p:spPr>
            <a:xfrm>
              <a:off x="3514096" y="6962869"/>
              <a:ext cx="1311802" cy="983851"/>
            </a:xfrm>
            <a:prstGeom prst="rect">
              <a:avLst/>
            </a:prstGeom>
          </p:spPr>
        </p:pic>
      </p:grpSp>
      <p:sp>
        <p:nvSpPr>
          <p:cNvPr id="127" name="Rectangle 126">
            <a:extLst>
              <a:ext uri="{FF2B5EF4-FFF2-40B4-BE49-F238E27FC236}">
                <a16:creationId xmlns:a16="http://schemas.microsoft.com/office/drawing/2014/main" id="{EE3D28C6-4C26-1647-BBFC-AEB9A96D0D9D}"/>
              </a:ext>
            </a:extLst>
          </p:cNvPr>
          <p:cNvSpPr/>
          <p:nvPr/>
        </p:nvSpPr>
        <p:spPr>
          <a:xfrm>
            <a:off x="353311" y="8078100"/>
            <a:ext cx="3074634" cy="830997"/>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cs typeface="Times New Roman" panose="02020603050405020304" pitchFamily="18" charset="0"/>
              </a:rPr>
              <a:t>Correlation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of</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NPS</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with</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subjective</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pain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ratings</a:t>
            </a:r>
            <a:endParaRPr lang="en-US" sz="800" b="1"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The results showed that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within-subject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NPS responses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subjective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ratings</a:t>
            </a:r>
            <a:r>
              <a:rPr lang="en-US" sz="800" dirty="0">
                <a:latin typeface="Times New Roman" panose="02020603050405020304" pitchFamily="18" charset="0"/>
                <a:cs typeface="Times New Roman" panose="02020603050405020304" pitchFamily="18" charset="0"/>
              </a:rPr>
              <a:t> are signi</a:t>
            </a:r>
            <a:r>
              <a:rPr lang="en-US" altLang="zh-CN" sz="800" dirty="0">
                <a:latin typeface="Times New Roman" panose="02020603050405020304" pitchFamily="18" charset="0"/>
                <a:cs typeface="Times New Roman" panose="02020603050405020304" pitchFamily="18" charset="0"/>
              </a:rPr>
              <a:t>fi</a:t>
            </a:r>
            <a:r>
              <a:rPr lang="en-US" sz="800" dirty="0">
                <a:latin typeface="Times New Roman" panose="02020603050405020304" pitchFamily="18" charset="0"/>
                <a:cs typeface="Times New Roman" panose="02020603050405020304" pitchFamily="18" charset="0"/>
              </a:rPr>
              <a:t>cantly greater than zero</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in each of </a:t>
            </a:r>
            <a:r>
              <a:rPr lang="en-US" altLang="zh-CN" sz="800" dirty="0">
                <a:latin typeface="Times New Roman" panose="02020603050405020304" pitchFamily="18" charset="0"/>
                <a:cs typeface="Times New Roman" panose="02020603050405020304" pitchFamily="18" charset="0"/>
              </a:rPr>
              <a:t>9</a:t>
            </a:r>
            <a:r>
              <a:rPr lang="en-US" sz="800" dirty="0">
                <a:latin typeface="Times New Roman" panose="02020603050405020304" pitchFamily="18" charset="0"/>
                <a:cs typeface="Times New Roman" panose="02020603050405020304" pitchFamily="18" charset="0"/>
              </a:rPr>
              <a:t> studies tested, with effect sizes ranging from Cohen‘s d = </a:t>
            </a:r>
            <a:r>
              <a:rPr lang="en-US" altLang="zh-CN" sz="800" dirty="0">
                <a:latin typeface="Times New Roman" panose="02020603050405020304" pitchFamily="18" charset="0"/>
                <a:cs typeface="Times New Roman" panose="02020603050405020304" pitchFamily="18" charset="0"/>
              </a:rPr>
              <a:t>0.29</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2.13</a:t>
            </a:r>
            <a:r>
              <a:rPr lang="en-US" sz="800" dirty="0">
                <a:latin typeface="Times New Roman" panose="02020603050405020304" pitchFamily="18" charset="0"/>
                <a:cs typeface="Times New Roman" panose="02020603050405020304" pitchFamily="18" charset="0"/>
              </a:rPr>
              <a:t>. A</a:t>
            </a:r>
            <a:r>
              <a:rPr lang="en-US" altLang="zh-CN" sz="800" dirty="0">
                <a:latin typeface="Times New Roman" panose="02020603050405020304" pitchFamily="18" charset="0"/>
                <a:cs typeface="Times New Roman" panose="02020603050405020304" pitchFamily="18" charset="0"/>
              </a:rPr>
              <a:t>mong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three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pattern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expression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indexes,</a:t>
            </a:r>
            <a:r>
              <a:rPr lang="zh-CN" altLang="en-US" sz="800" dirty="0">
                <a:latin typeface="Times New Roman" panose="02020603050405020304" pitchFamily="18" charset="0"/>
                <a:cs typeface="Times New Roman" panose="02020603050405020304" pitchFamily="18" charset="0"/>
              </a:rPr>
              <a:t> </a:t>
            </a:r>
            <a:r>
              <a:rPr lang="en-US" altLang="zh-CN" sz="800" dirty="0" err="1">
                <a:latin typeface="Times New Roman" panose="02020603050405020304" pitchFamily="18" charset="0"/>
                <a:cs typeface="Times New Roman" panose="02020603050405020304" pitchFamily="18" charset="0"/>
              </a:rPr>
              <a:t>NPSdot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has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largest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t>
            </a:r>
            <a:r>
              <a:rPr lang="en-US" sz="800" dirty="0">
                <a:latin typeface="Times New Roman" panose="02020603050405020304" pitchFamily="18" charset="0"/>
                <a:cs typeface="Times New Roman" panose="02020603050405020304" pitchFamily="18" charset="0"/>
              </a:rPr>
              <a:t>Cohen‘s d = </a:t>
            </a:r>
            <a:r>
              <a:rPr lang="en-US" altLang="zh-CN" sz="800" dirty="0">
                <a:latin typeface="Times New Roman" panose="02020603050405020304" pitchFamily="18" charset="0"/>
                <a:cs typeface="Times New Roman" panose="02020603050405020304" pitchFamily="18" charset="0"/>
              </a:rPr>
              <a:t>1.52).</a:t>
            </a:r>
            <a:endParaRPr lang="en-US" sz="800" dirty="0">
              <a:latin typeface="Times New Roman" panose="02020603050405020304" pitchFamily="18" charset="0"/>
              <a:cs typeface="Times New Roman" panose="02020603050405020304" pitchFamily="18" charset="0"/>
            </a:endParaRPr>
          </a:p>
        </p:txBody>
      </p:sp>
      <p:pic>
        <p:nvPicPr>
          <p:cNvPr id="130" name="Picture 129" descr="A picture containing different&#10;&#10;Description automatically generated">
            <a:extLst>
              <a:ext uri="{FF2B5EF4-FFF2-40B4-BE49-F238E27FC236}">
                <a16:creationId xmlns:a16="http://schemas.microsoft.com/office/drawing/2014/main" id="{A5F6B687-0E7F-6749-ACB9-76F05B57B586}"/>
              </a:ext>
            </a:extLst>
          </p:cNvPr>
          <p:cNvPicPr>
            <a:picLocks noChangeAspect="1"/>
          </p:cNvPicPr>
          <p:nvPr/>
        </p:nvPicPr>
        <p:blipFill>
          <a:blip r:embed="rId18"/>
          <a:stretch>
            <a:fillRect/>
          </a:stretch>
        </p:blipFill>
        <p:spPr>
          <a:xfrm>
            <a:off x="272570" y="9031335"/>
            <a:ext cx="1311803" cy="983853"/>
          </a:xfrm>
          <a:prstGeom prst="rect">
            <a:avLst/>
          </a:prstGeom>
        </p:spPr>
      </p:pic>
      <p:sp>
        <p:nvSpPr>
          <p:cNvPr id="133" name="Rectangle 132">
            <a:extLst>
              <a:ext uri="{FF2B5EF4-FFF2-40B4-BE49-F238E27FC236}">
                <a16:creationId xmlns:a16="http://schemas.microsoft.com/office/drawing/2014/main" id="{AC21942F-26A3-2642-B2A5-88A6DA64C3AD}"/>
              </a:ext>
            </a:extLst>
          </p:cNvPr>
          <p:cNvSpPr/>
          <p:nvPr/>
        </p:nvSpPr>
        <p:spPr>
          <a:xfrm>
            <a:off x="3429002" y="8078100"/>
            <a:ext cx="3167779" cy="830997"/>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cs typeface="Times New Roman" panose="02020603050405020304" pitchFamily="18" charset="0"/>
              </a:rPr>
              <a:t>Correlation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of</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NPS</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with</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subjective</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pain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rating</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between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subjects</a:t>
            </a:r>
            <a:endParaRPr lang="en-US" sz="800" b="1"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The results showed that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between-subject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NPS responses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subjective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ratings</a:t>
            </a:r>
            <a:r>
              <a:rPr lang="en-US" sz="800" dirty="0">
                <a:latin typeface="Times New Roman" panose="02020603050405020304" pitchFamily="18" charset="0"/>
                <a:cs typeface="Times New Roman" panose="02020603050405020304" pitchFamily="18" charset="0"/>
              </a:rPr>
              <a:t> are signi</a:t>
            </a:r>
            <a:r>
              <a:rPr lang="en-US" altLang="zh-CN" sz="800" dirty="0">
                <a:latin typeface="Times New Roman" panose="02020603050405020304" pitchFamily="18" charset="0"/>
                <a:cs typeface="Times New Roman" panose="02020603050405020304" pitchFamily="18" charset="0"/>
              </a:rPr>
              <a:t>fi</a:t>
            </a:r>
            <a:r>
              <a:rPr lang="en-US" sz="800" dirty="0">
                <a:latin typeface="Times New Roman" panose="02020603050405020304" pitchFamily="18" charset="0"/>
                <a:cs typeface="Times New Roman" panose="02020603050405020304" pitchFamily="18" charset="0"/>
              </a:rPr>
              <a:t>cantly greater than zero</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in </a:t>
            </a:r>
            <a:r>
              <a:rPr lang="en-US" altLang="zh-CN" sz="800" dirty="0">
                <a:latin typeface="Times New Roman" panose="02020603050405020304" pitchFamily="18" charset="0"/>
                <a:cs typeface="Times New Roman" panose="02020603050405020304" pitchFamily="18" charset="0"/>
              </a:rPr>
              <a:t>3</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out</a:t>
            </a:r>
            <a:r>
              <a:rPr lang="en-US" sz="800" dirty="0">
                <a:latin typeface="Times New Roman" panose="02020603050405020304" pitchFamily="18" charset="0"/>
                <a:cs typeface="Times New Roman" panose="02020603050405020304" pitchFamily="18" charset="0"/>
              </a:rPr>
              <a:t> of </a:t>
            </a:r>
            <a:r>
              <a:rPr lang="en-US" altLang="zh-CN" sz="800" dirty="0">
                <a:latin typeface="Times New Roman" panose="02020603050405020304" pitchFamily="18" charset="0"/>
                <a:cs typeface="Times New Roman" panose="02020603050405020304" pitchFamily="18" charset="0"/>
              </a:rPr>
              <a:t>9</a:t>
            </a:r>
            <a:r>
              <a:rPr lang="en-US" sz="800" dirty="0">
                <a:latin typeface="Times New Roman" panose="02020603050405020304" pitchFamily="18" charset="0"/>
                <a:cs typeface="Times New Roman" panose="02020603050405020304" pitchFamily="18" charset="0"/>
              </a:rPr>
              <a:t> studies tested, with effect sizes ranging from </a:t>
            </a:r>
            <a:r>
              <a:rPr lang="en-US" altLang="zh-CN" sz="800" dirty="0">
                <a:latin typeface="Times New Roman" panose="02020603050405020304" pitchFamily="18" charset="0"/>
                <a:cs typeface="Times New Roman" panose="02020603050405020304" pitchFamily="18" charset="0"/>
              </a:rPr>
              <a:t>Fisher</a:t>
            </a:r>
            <a:r>
              <a:rPr lang="en-US" sz="800" dirty="0">
                <a:latin typeface="Times New Roman" panose="02020603050405020304" pitchFamily="18" charset="0"/>
                <a:cs typeface="Times New Roman" panose="02020603050405020304" pitchFamily="18" charset="0"/>
              </a:rPr>
              <a:t>‘s </a:t>
            </a:r>
            <a:r>
              <a:rPr lang="en-US" altLang="zh-CN" sz="800" dirty="0">
                <a:latin typeface="Times New Roman" panose="02020603050405020304" pitchFamily="18" charset="0"/>
                <a:cs typeface="Times New Roman" panose="02020603050405020304" pitchFamily="18" charset="0"/>
              </a:rPr>
              <a:t>z</a:t>
            </a:r>
            <a:r>
              <a:rPr 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-0.2</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0.8</a:t>
            </a:r>
            <a:r>
              <a:rPr lang="en-US" sz="800" dirty="0">
                <a:latin typeface="Times New Roman" panose="02020603050405020304" pitchFamily="18" charset="0"/>
                <a:cs typeface="Times New Roman" panose="02020603050405020304" pitchFamily="18" charset="0"/>
              </a:rPr>
              <a:t>. A</a:t>
            </a:r>
            <a:r>
              <a:rPr lang="en-US" altLang="zh-CN" sz="800" dirty="0">
                <a:latin typeface="Times New Roman" panose="02020603050405020304" pitchFamily="18" charset="0"/>
                <a:cs typeface="Times New Roman" panose="02020603050405020304" pitchFamily="18" charset="0"/>
              </a:rPr>
              <a:t>mong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three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pattern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expression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indexes,</a:t>
            </a:r>
            <a:r>
              <a:rPr lang="zh-CN" altLang="en-US" sz="800" dirty="0">
                <a:latin typeface="Times New Roman" panose="02020603050405020304" pitchFamily="18" charset="0"/>
                <a:cs typeface="Times New Roman" panose="02020603050405020304" pitchFamily="18" charset="0"/>
              </a:rPr>
              <a:t> </a:t>
            </a:r>
            <a:r>
              <a:rPr lang="en-US" altLang="zh-CN" sz="800" dirty="0" err="1">
                <a:latin typeface="Times New Roman" panose="02020603050405020304" pitchFamily="18" charset="0"/>
                <a:cs typeface="Times New Roman" panose="02020603050405020304" pitchFamily="18" charset="0"/>
              </a:rPr>
              <a:t>NPSdot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has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largest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(Fisher</a:t>
            </a:r>
            <a:r>
              <a:rPr lang="en-US" sz="800" dirty="0">
                <a:latin typeface="Times New Roman" panose="02020603050405020304" pitchFamily="18" charset="0"/>
                <a:cs typeface="Times New Roman" panose="02020603050405020304" pitchFamily="18" charset="0"/>
              </a:rPr>
              <a:t>‘s </a:t>
            </a:r>
            <a:r>
              <a:rPr lang="en-US" altLang="zh-CN" sz="800" dirty="0">
                <a:latin typeface="Times New Roman" panose="02020603050405020304" pitchFamily="18" charset="0"/>
                <a:cs typeface="Times New Roman" panose="02020603050405020304" pitchFamily="18" charset="0"/>
              </a:rPr>
              <a:t>z</a:t>
            </a:r>
            <a:r>
              <a:rPr 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0.23).</a:t>
            </a:r>
            <a:endParaRPr lang="en-US" sz="800" dirty="0">
              <a:latin typeface="Times New Roman" panose="02020603050405020304" pitchFamily="18" charset="0"/>
              <a:cs typeface="Times New Roman" panose="02020603050405020304" pitchFamily="18" charset="0"/>
            </a:endParaRPr>
          </a:p>
        </p:txBody>
      </p:sp>
      <p:sp>
        <p:nvSpPr>
          <p:cNvPr id="140" name="Rectangle 139">
            <a:extLst>
              <a:ext uri="{FF2B5EF4-FFF2-40B4-BE49-F238E27FC236}">
                <a16:creationId xmlns:a16="http://schemas.microsoft.com/office/drawing/2014/main" id="{5B7C2E8A-4F98-8E4E-89B6-7D2F36B0D7FB}"/>
              </a:ext>
            </a:extLst>
          </p:cNvPr>
          <p:cNvSpPr/>
          <p:nvPr/>
        </p:nvSpPr>
        <p:spPr>
          <a:xfrm>
            <a:off x="306741" y="10172267"/>
            <a:ext cx="3167779" cy="1077218"/>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cs typeface="Times New Roman" panose="02020603050405020304" pitchFamily="18" charset="0"/>
              </a:rPr>
              <a:t>Reliability</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of</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NPS</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response</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and</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subjective</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pain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ratings</a:t>
            </a:r>
            <a:endParaRPr lang="en-US" sz="800" b="1"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Reliability tests of NPS show that the average Spearman-Brown first-second half reliability is 0.</a:t>
            </a:r>
            <a:r>
              <a:rPr lang="en-US" altLang="zh-CN" sz="800" dirty="0">
                <a:latin typeface="Times New Roman" panose="02020603050405020304" pitchFamily="18" charset="0"/>
                <a:cs typeface="Times New Roman" panose="02020603050405020304" pitchFamily="18" charset="0"/>
              </a:rPr>
              <a:t>81</a:t>
            </a:r>
            <a:r>
              <a:rPr lang="en-US" sz="800" dirty="0">
                <a:latin typeface="Times New Roman" panose="02020603050405020304" pitchFamily="18" charset="0"/>
                <a:cs typeface="Times New Roman" panose="02020603050405020304" pitchFamily="18" charset="0"/>
              </a:rPr>
              <a:t>, ranging from 0.</a:t>
            </a:r>
            <a:r>
              <a:rPr lang="en-US" altLang="zh-CN" sz="800" dirty="0">
                <a:latin typeface="Times New Roman" panose="02020603050405020304" pitchFamily="18" charset="0"/>
                <a:cs typeface="Times New Roman" panose="02020603050405020304" pitchFamily="18" charset="0"/>
              </a:rPr>
              <a:t>65</a:t>
            </a:r>
            <a:r>
              <a:rPr lang="en-US" sz="800" dirty="0">
                <a:latin typeface="Times New Roman" panose="02020603050405020304" pitchFamily="18" charset="0"/>
                <a:cs typeface="Times New Roman" panose="02020603050405020304" pitchFamily="18" charset="0"/>
              </a:rPr>
              <a:t> to 0.</a:t>
            </a:r>
            <a:r>
              <a:rPr lang="en-US" altLang="zh-CN" sz="800" dirty="0">
                <a:latin typeface="Times New Roman" panose="02020603050405020304" pitchFamily="18" charset="0"/>
                <a:cs typeface="Times New Roman" panose="02020603050405020304" pitchFamily="18" charset="0"/>
              </a:rPr>
              <a:t>94</a:t>
            </a:r>
            <a:r>
              <a:rPr lang="en-US" sz="800" dirty="0">
                <a:latin typeface="Times New Roman" panose="02020603050405020304" pitchFamily="18" charset="0"/>
                <a:cs typeface="Times New Roman" panose="02020603050405020304" pitchFamily="18" charset="0"/>
              </a:rPr>
              <a:t>. T</a:t>
            </a:r>
            <a:r>
              <a:rPr lang="en-US" altLang="zh-CN" sz="800" dirty="0">
                <a:latin typeface="Times New Roman" panose="02020603050405020304" pitchFamily="18" charset="0"/>
                <a:cs typeface="Times New Roman" panose="02020603050405020304" pitchFamily="18" charset="0"/>
              </a:rPr>
              <a:t>hree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pattern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expression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indexes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showed</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similar</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reliabilities,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and</a:t>
            </a:r>
            <a:r>
              <a:rPr lang="zh-CN" altLang="en-US" sz="800" dirty="0">
                <a:latin typeface="Times New Roman" panose="02020603050405020304" pitchFamily="18" charset="0"/>
                <a:cs typeface="Times New Roman" panose="02020603050405020304" pitchFamily="18" charset="0"/>
              </a:rPr>
              <a:t> </a:t>
            </a:r>
            <a:r>
              <a:rPr lang="en-US" altLang="zh-CN" sz="800" dirty="0" err="1">
                <a:latin typeface="Times New Roman" panose="02020603050405020304" pitchFamily="18" charset="0"/>
                <a:cs typeface="Times New Roman" panose="02020603050405020304" pitchFamily="18" charset="0"/>
              </a:rPr>
              <a:t>NPScos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has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relatively</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largest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reliability</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(0.82). </a:t>
            </a:r>
            <a:r>
              <a:rPr lang="en-US" sz="800" dirty="0">
                <a:latin typeface="Times New Roman" panose="02020603050405020304" pitchFamily="18" charset="0"/>
                <a:cs typeface="Times New Roman" panose="02020603050405020304" pitchFamily="18" charset="0"/>
              </a:rPr>
              <a:t>Reliability tests of pain ratings show that the average Spearman-Brown first-second half reliability is 0.</a:t>
            </a:r>
            <a:r>
              <a:rPr lang="en-US" altLang="zh-CN" sz="800" dirty="0">
                <a:latin typeface="Times New Roman" panose="02020603050405020304" pitchFamily="18" charset="0"/>
                <a:cs typeface="Times New Roman" panose="02020603050405020304" pitchFamily="18" charset="0"/>
              </a:rPr>
              <a:t>93</a:t>
            </a:r>
            <a:r>
              <a:rPr lang="en-US" sz="800" dirty="0">
                <a:latin typeface="Times New Roman" panose="02020603050405020304" pitchFamily="18" charset="0"/>
                <a:cs typeface="Times New Roman" panose="02020603050405020304" pitchFamily="18" charset="0"/>
              </a:rPr>
              <a:t>, ranging from 0.</a:t>
            </a:r>
            <a:r>
              <a:rPr lang="en-US" altLang="zh-CN" sz="800" dirty="0">
                <a:latin typeface="Times New Roman" panose="02020603050405020304" pitchFamily="18" charset="0"/>
                <a:cs typeface="Times New Roman" panose="02020603050405020304" pitchFamily="18" charset="0"/>
              </a:rPr>
              <a:t>81</a:t>
            </a:r>
            <a:r>
              <a:rPr lang="en-US" sz="800" dirty="0">
                <a:latin typeface="Times New Roman" panose="02020603050405020304" pitchFamily="18" charset="0"/>
                <a:cs typeface="Times New Roman" panose="02020603050405020304" pitchFamily="18" charset="0"/>
              </a:rPr>
              <a:t> to 0.9</a:t>
            </a:r>
            <a:r>
              <a:rPr lang="en-US" altLang="zh-CN" sz="800" dirty="0">
                <a:latin typeface="Times New Roman" panose="02020603050405020304" pitchFamily="18" charset="0"/>
                <a:cs typeface="Times New Roman" panose="02020603050405020304" pitchFamily="18" charset="0"/>
              </a:rPr>
              <a:t>8</a:t>
            </a:r>
            <a:r>
              <a:rPr lang="en-US" sz="800" dirty="0">
                <a:latin typeface="Times New Roman" panose="02020603050405020304" pitchFamily="18" charset="0"/>
                <a:cs typeface="Times New Roman" panose="02020603050405020304" pitchFamily="18" charset="0"/>
              </a:rPr>
              <a:t>. </a:t>
            </a:r>
          </a:p>
          <a:p>
            <a:endParaRPr lang="en-US" sz="800" dirty="0">
              <a:latin typeface="Times New Roman" panose="02020603050405020304" pitchFamily="18" charset="0"/>
              <a:cs typeface="Times New Roman" panose="02020603050405020304" pitchFamily="18" charset="0"/>
            </a:endParaRPr>
          </a:p>
        </p:txBody>
      </p:sp>
      <p:sp>
        <p:nvSpPr>
          <p:cNvPr id="145" name="Rectangle 144">
            <a:extLst>
              <a:ext uri="{FF2B5EF4-FFF2-40B4-BE49-F238E27FC236}">
                <a16:creationId xmlns:a16="http://schemas.microsoft.com/office/drawing/2014/main" id="{DB1A579D-726B-9F46-AC5F-68CB875E03ED}"/>
              </a:ext>
            </a:extLst>
          </p:cNvPr>
          <p:cNvSpPr/>
          <p:nvPr/>
        </p:nvSpPr>
        <p:spPr>
          <a:xfrm>
            <a:off x="3427946" y="10840433"/>
            <a:ext cx="3233326" cy="1569660"/>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cs typeface="Times New Roman" panose="02020603050405020304" pitchFamily="18" charset="0"/>
              </a:rPr>
              <a:t>Performance</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of</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NPS</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local</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brain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regions</a:t>
            </a:r>
            <a:endParaRPr lang="en-US" sz="800" b="1" dirty="0">
              <a:latin typeface="Times New Roman" panose="02020603050405020304" pitchFamily="18" charset="0"/>
              <a:cs typeface="Times New Roman" panose="02020603050405020304" pitchFamily="18" charset="0"/>
            </a:endParaRPr>
          </a:p>
          <a:p>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NPS </a:t>
            </a:r>
            <a:r>
              <a:rPr lang="en-US" altLang="zh-CN" sz="800" dirty="0">
                <a:latin typeface="Times New Roman" panose="02020603050405020304" pitchFamily="18" charset="0"/>
                <a:cs typeface="Times New Roman" panose="02020603050405020304" pitchFamily="18" charset="0"/>
              </a:rPr>
              <a:t>local</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brain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regions’</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responses in the contrast of [Pain minus Baseline] rang</a:t>
            </a:r>
            <a:r>
              <a:rPr lang="en-US" altLang="zh-CN" sz="800" dirty="0">
                <a:latin typeface="Times New Roman" panose="02020603050405020304" pitchFamily="18" charset="0"/>
                <a:cs typeface="Times New Roman" panose="02020603050405020304" pitchFamily="18" charset="0"/>
              </a:rPr>
              <a:t>e</a:t>
            </a:r>
            <a:r>
              <a:rPr lang="en-US" sz="800" dirty="0">
                <a:latin typeface="Times New Roman" panose="02020603050405020304" pitchFamily="18" charset="0"/>
                <a:cs typeface="Times New Roman" panose="02020603050405020304" pitchFamily="18" charset="0"/>
              </a:rPr>
              <a:t> from Cohen‘s d = </a:t>
            </a:r>
            <a:r>
              <a:rPr lang="en-US" altLang="zh-CN" sz="800" dirty="0">
                <a:latin typeface="Times New Roman" panose="02020603050405020304" pitchFamily="18" charset="0"/>
                <a:cs typeface="Times New Roman" panose="02020603050405020304" pitchFamily="18" charset="0"/>
              </a:rPr>
              <a:t>-0.63</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1.51</a:t>
            </a:r>
            <a:r>
              <a:rPr lang="en-US" sz="800" dirty="0">
                <a:latin typeface="Times New Roman" panose="02020603050405020304" pitchFamily="18" charset="0"/>
                <a:cs typeface="Times New Roman" panose="02020603050405020304" pitchFamily="18" charset="0"/>
              </a:rPr>
              <a: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between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NPS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local</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brain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regions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and</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temperature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range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from</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Cohen‘s d = </a:t>
            </a:r>
            <a:r>
              <a:rPr lang="en-US" altLang="zh-CN" sz="800" dirty="0">
                <a:latin typeface="Times New Roman" panose="02020603050405020304" pitchFamily="18" charset="0"/>
                <a:cs typeface="Times New Roman" panose="02020603050405020304" pitchFamily="18" charset="0"/>
              </a:rPr>
              <a:t>-0.14</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1.12</a:t>
            </a:r>
            <a:r>
              <a:rPr lang="en-US" sz="800" dirty="0">
                <a:latin typeface="Times New Roman" panose="02020603050405020304" pitchFamily="18" charset="0"/>
                <a:cs typeface="Times New Roman" panose="02020603050405020304" pitchFamily="18" charset="0"/>
              </a:rPr>
              <a: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between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NPS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local</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brain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regions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and</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subjective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ratings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range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from</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Cohen‘s d = </a:t>
            </a:r>
            <a:r>
              <a:rPr lang="en-US" altLang="zh-CN" sz="800" dirty="0">
                <a:latin typeface="Times New Roman" panose="02020603050405020304" pitchFamily="18" charset="0"/>
                <a:cs typeface="Times New Roman" panose="02020603050405020304" pitchFamily="18" charset="0"/>
              </a:rPr>
              <a:t>-0.27</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1.09</a:t>
            </a:r>
            <a:r>
              <a:rPr lang="en-US" sz="800" dirty="0">
                <a:latin typeface="Times New Roman" panose="02020603050405020304" pitchFamily="18" charset="0"/>
                <a:cs typeface="Times New Roman" panose="02020603050405020304" pitchFamily="18" charset="0"/>
              </a:rPr>
              <a: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between-subject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between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NPS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local</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brain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regions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and</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subjective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ratings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range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from</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Fisher</a:t>
            </a:r>
            <a:r>
              <a:rPr lang="en-US" sz="800" dirty="0">
                <a:latin typeface="Times New Roman" panose="02020603050405020304" pitchFamily="18" charset="0"/>
                <a:cs typeface="Times New Roman" panose="02020603050405020304" pitchFamily="18" charset="0"/>
              </a:rPr>
              <a:t>‘s </a:t>
            </a:r>
            <a:r>
              <a:rPr lang="en-US" altLang="zh-CN" sz="800" dirty="0">
                <a:latin typeface="Times New Roman" panose="02020603050405020304" pitchFamily="18" charset="0"/>
                <a:cs typeface="Times New Roman" panose="02020603050405020304" pitchFamily="18" charset="0"/>
              </a:rPr>
              <a:t>z</a:t>
            </a:r>
            <a:r>
              <a:rPr 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-0.10</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0.12</a:t>
            </a:r>
            <a:r>
              <a:rPr lang="en-US" sz="800" dirty="0">
                <a:latin typeface="Times New Roman" panose="02020603050405020304" pitchFamily="18" charset="0"/>
                <a:cs typeface="Times New Roman" panose="02020603050405020304" pitchFamily="18" charset="0"/>
              </a:rPr>
              <a:t>.</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Reliability tests of NPS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local</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brain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regions</a:t>
            </a:r>
            <a:r>
              <a:rPr lang="en-US" sz="800" dirty="0">
                <a:latin typeface="Times New Roman" panose="02020603050405020304" pitchFamily="18" charset="0"/>
                <a:cs typeface="Times New Roman" panose="02020603050405020304" pitchFamily="18" charset="0"/>
              </a:rPr>
              <a:t> show that the average Spearman-Brown first-second half reliability </a:t>
            </a:r>
            <a:r>
              <a:rPr lang="en-US" altLang="zh-CN" sz="800" dirty="0">
                <a:latin typeface="Times New Roman" panose="02020603050405020304" pitchFamily="18" charset="0"/>
                <a:cs typeface="Times New Roman" panose="02020603050405020304" pitchFamily="18" charset="0"/>
              </a:rPr>
              <a:t>range</a:t>
            </a:r>
            <a:r>
              <a:rPr lang="en-US" sz="800" dirty="0">
                <a:latin typeface="Times New Roman" panose="02020603050405020304" pitchFamily="18" charset="0"/>
                <a:cs typeface="Times New Roman" panose="02020603050405020304" pitchFamily="18" charset="0"/>
              </a:rPr>
              <a:t> from 0.</a:t>
            </a:r>
            <a:r>
              <a:rPr lang="en-US" altLang="zh-CN" sz="800" dirty="0">
                <a:latin typeface="Times New Roman" panose="02020603050405020304" pitchFamily="18" charset="0"/>
                <a:cs typeface="Times New Roman" panose="02020603050405020304" pitchFamily="18" charset="0"/>
              </a:rPr>
              <a:t>33</a:t>
            </a:r>
            <a:r>
              <a:rPr lang="en-US" sz="800" dirty="0">
                <a:latin typeface="Times New Roman" panose="02020603050405020304" pitchFamily="18" charset="0"/>
                <a:cs typeface="Times New Roman" panose="02020603050405020304" pitchFamily="18" charset="0"/>
              </a:rPr>
              <a:t> to 0.</a:t>
            </a:r>
            <a:r>
              <a:rPr lang="en-US" altLang="zh-CN" sz="800" dirty="0">
                <a:latin typeface="Times New Roman" panose="02020603050405020304" pitchFamily="18" charset="0"/>
                <a:cs typeface="Times New Roman" panose="02020603050405020304" pitchFamily="18" charset="0"/>
              </a:rPr>
              <a:t>87</a:t>
            </a:r>
            <a:r>
              <a:rPr lang="en-US" sz="800" dirty="0">
                <a:latin typeface="Times New Roman" panose="02020603050405020304" pitchFamily="18" charset="0"/>
                <a:cs typeface="Times New Roman" panose="02020603050405020304" pitchFamily="18" charset="0"/>
              </a:rPr>
              <a:t>. </a:t>
            </a:r>
          </a:p>
          <a:p>
            <a:endParaRPr lang="en-US" sz="800" dirty="0">
              <a:latin typeface="Times New Roman" panose="02020603050405020304" pitchFamily="18" charset="0"/>
              <a:cs typeface="Times New Roman" panose="02020603050405020304" pitchFamily="18" charset="0"/>
            </a:endParaRPr>
          </a:p>
        </p:txBody>
      </p:sp>
      <p:pic>
        <p:nvPicPr>
          <p:cNvPr id="157" name="Picture 156" descr="A screenshot of a cell phone&#10;&#10;Description automatically generated">
            <a:extLst>
              <a:ext uri="{FF2B5EF4-FFF2-40B4-BE49-F238E27FC236}">
                <a16:creationId xmlns:a16="http://schemas.microsoft.com/office/drawing/2014/main" id="{CD95A203-6889-4B43-801C-CB764CAE509D}"/>
              </a:ext>
            </a:extLst>
          </p:cNvPr>
          <p:cNvPicPr>
            <a:picLocks noChangeAspect="1"/>
          </p:cNvPicPr>
          <p:nvPr/>
        </p:nvPicPr>
        <p:blipFill>
          <a:blip r:embed="rId19"/>
          <a:stretch>
            <a:fillRect/>
          </a:stretch>
        </p:blipFill>
        <p:spPr>
          <a:xfrm>
            <a:off x="238423" y="12341545"/>
            <a:ext cx="1307800" cy="980850"/>
          </a:xfrm>
          <a:prstGeom prst="rect">
            <a:avLst/>
          </a:prstGeom>
        </p:spPr>
      </p:pic>
      <p:pic>
        <p:nvPicPr>
          <p:cNvPr id="159" name="Picture 158" descr="A screenshot of a social media post&#10;&#10;Description automatically generated">
            <a:extLst>
              <a:ext uri="{FF2B5EF4-FFF2-40B4-BE49-F238E27FC236}">
                <a16:creationId xmlns:a16="http://schemas.microsoft.com/office/drawing/2014/main" id="{B72D38A2-72A0-6E46-A990-99D727C75E8A}"/>
              </a:ext>
            </a:extLst>
          </p:cNvPr>
          <p:cNvPicPr>
            <a:picLocks noChangeAspect="1"/>
          </p:cNvPicPr>
          <p:nvPr/>
        </p:nvPicPr>
        <p:blipFill>
          <a:blip r:embed="rId20"/>
          <a:stretch>
            <a:fillRect/>
          </a:stretch>
        </p:blipFill>
        <p:spPr>
          <a:xfrm>
            <a:off x="1497561" y="12337973"/>
            <a:ext cx="1307800" cy="980850"/>
          </a:xfrm>
          <a:prstGeom prst="rect">
            <a:avLst/>
          </a:prstGeom>
        </p:spPr>
      </p:pic>
      <p:pic>
        <p:nvPicPr>
          <p:cNvPr id="161" name="Picture 160" descr="A screenshot of a social media post&#10;&#10;Description automatically generated">
            <a:extLst>
              <a:ext uri="{FF2B5EF4-FFF2-40B4-BE49-F238E27FC236}">
                <a16:creationId xmlns:a16="http://schemas.microsoft.com/office/drawing/2014/main" id="{28D79EF5-7411-B54E-811C-A9330D9057A3}"/>
              </a:ext>
            </a:extLst>
          </p:cNvPr>
          <p:cNvPicPr>
            <a:picLocks noChangeAspect="1"/>
          </p:cNvPicPr>
          <p:nvPr/>
        </p:nvPicPr>
        <p:blipFill>
          <a:blip r:embed="rId21"/>
          <a:stretch>
            <a:fillRect/>
          </a:stretch>
        </p:blipFill>
        <p:spPr>
          <a:xfrm>
            <a:off x="2805363" y="12345120"/>
            <a:ext cx="1302031" cy="976523"/>
          </a:xfrm>
          <a:prstGeom prst="rect">
            <a:avLst/>
          </a:prstGeom>
        </p:spPr>
      </p:pic>
      <p:pic>
        <p:nvPicPr>
          <p:cNvPr id="163" name="Picture 162" descr="A screenshot of a cell phone&#10;&#10;Description automatically generated">
            <a:extLst>
              <a:ext uri="{FF2B5EF4-FFF2-40B4-BE49-F238E27FC236}">
                <a16:creationId xmlns:a16="http://schemas.microsoft.com/office/drawing/2014/main" id="{AF3307E8-A022-A748-8BC5-639DC6CFB46E}"/>
              </a:ext>
            </a:extLst>
          </p:cNvPr>
          <p:cNvPicPr>
            <a:picLocks noChangeAspect="1"/>
          </p:cNvPicPr>
          <p:nvPr/>
        </p:nvPicPr>
        <p:blipFill>
          <a:blip r:embed="rId22"/>
          <a:stretch>
            <a:fillRect/>
          </a:stretch>
        </p:blipFill>
        <p:spPr>
          <a:xfrm>
            <a:off x="4083183" y="12341033"/>
            <a:ext cx="1307800" cy="980850"/>
          </a:xfrm>
          <a:prstGeom prst="rect">
            <a:avLst/>
          </a:prstGeom>
        </p:spPr>
      </p:pic>
      <p:sp>
        <p:nvSpPr>
          <p:cNvPr id="166" name="Rounded Rectangle 165">
            <a:extLst>
              <a:ext uri="{FF2B5EF4-FFF2-40B4-BE49-F238E27FC236}">
                <a16:creationId xmlns:a16="http://schemas.microsoft.com/office/drawing/2014/main" id="{76F69259-62BA-7F4C-A634-8FDE112080A6}"/>
              </a:ext>
            </a:extLst>
          </p:cNvPr>
          <p:cNvSpPr/>
          <p:nvPr/>
        </p:nvSpPr>
        <p:spPr>
          <a:xfrm>
            <a:off x="201194" y="13586492"/>
            <a:ext cx="3456405" cy="17888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a:extLst>
              <a:ext uri="{FF2B5EF4-FFF2-40B4-BE49-F238E27FC236}">
                <a16:creationId xmlns:a16="http://schemas.microsoft.com/office/drawing/2014/main" id="{700341D0-937D-4F4A-BB39-13FDFAFEAD86}"/>
              </a:ext>
            </a:extLst>
          </p:cNvPr>
          <p:cNvSpPr txBox="1"/>
          <p:nvPr/>
        </p:nvSpPr>
        <p:spPr>
          <a:xfrm>
            <a:off x="371780" y="13592685"/>
            <a:ext cx="5668310" cy="246221"/>
          </a:xfrm>
          <a:prstGeom prst="rect">
            <a:avLst/>
          </a:prstGeom>
          <a:noFill/>
        </p:spPr>
        <p:txBody>
          <a:bodyPr wrap="square" rtlCol="0">
            <a:spAutoFit/>
          </a:bodyPr>
          <a:lstStyle/>
          <a:p>
            <a:r>
              <a:rPr lang="en-US" altLang="zh-CN" sz="1000" b="1" dirty="0"/>
              <a:t>Conclusion</a:t>
            </a:r>
            <a:endParaRPr lang="en-US" sz="1000" b="1" dirty="0"/>
          </a:p>
        </p:txBody>
      </p:sp>
      <p:sp>
        <p:nvSpPr>
          <p:cNvPr id="168" name="Rectangle 167">
            <a:extLst>
              <a:ext uri="{FF2B5EF4-FFF2-40B4-BE49-F238E27FC236}">
                <a16:creationId xmlns:a16="http://schemas.microsoft.com/office/drawing/2014/main" id="{8539F639-A2E1-CE4E-89F4-021E83872CC3}"/>
              </a:ext>
            </a:extLst>
          </p:cNvPr>
          <p:cNvSpPr/>
          <p:nvPr/>
        </p:nvSpPr>
        <p:spPr>
          <a:xfrm>
            <a:off x="202631" y="13787740"/>
            <a:ext cx="3467519" cy="1692771"/>
          </a:xfrm>
          <a:prstGeom prst="rect">
            <a:avLst/>
          </a:prstGeom>
        </p:spPr>
        <p:txBody>
          <a:bodyPr wrap="square">
            <a:spAutoFit/>
          </a:bodyPr>
          <a:lstStyle/>
          <a:p>
            <a:pPr marL="171450" indent="-171450">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NPS showed a decent performance in effect size and reliability across different studies, superior to the performance of local brain regions. </a:t>
            </a:r>
          </a:p>
          <a:p>
            <a:pPr marL="171450" indent="-171450">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The performances of three types of pattern similarity representations of NPS are similar, with some minor differences in different statistics.</a:t>
            </a:r>
          </a:p>
          <a:p>
            <a:pPr marL="171450" indent="-171450">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The reliabilities for NPS and pain ratings are much higher than their correlations, suggesting that two measurements may be suspected to different sources of inter-individual variability and are not redundant. </a:t>
            </a:r>
          </a:p>
          <a:p>
            <a:pPr marL="171450" indent="-171450">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These studies were heterogeneous in preprocessing methods, pain duration, scanner, population, body site, and concurrent contexts/cognitive tasks. While this is a strength in demonstrating generalizability, it also limits effect sizes and reliability. Advances could be made by customizing models for particular types of populations/body sites/stimulus durations/contexts.</a:t>
            </a:r>
          </a:p>
          <a:p>
            <a:pPr marL="171450" indent="-171450">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p:txBody>
      </p:sp>
      <p:sp>
        <p:nvSpPr>
          <p:cNvPr id="169" name="Rounded Rectangle 168">
            <a:extLst>
              <a:ext uri="{FF2B5EF4-FFF2-40B4-BE49-F238E27FC236}">
                <a16:creationId xmlns:a16="http://schemas.microsoft.com/office/drawing/2014/main" id="{C12306EF-53CD-EE48-B956-BF4D3FCE7AB3}"/>
              </a:ext>
            </a:extLst>
          </p:cNvPr>
          <p:cNvSpPr/>
          <p:nvPr/>
        </p:nvSpPr>
        <p:spPr>
          <a:xfrm>
            <a:off x="3796054" y="13582917"/>
            <a:ext cx="2859505" cy="1780906"/>
          </a:xfrm>
          <a:prstGeom prst="roundRect">
            <a:avLst>
              <a:gd name="adj" fmla="val 131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481A0E18-E888-8044-9BEE-01BA7AF2D033}"/>
              </a:ext>
            </a:extLst>
          </p:cNvPr>
          <p:cNvSpPr txBox="1"/>
          <p:nvPr/>
        </p:nvSpPr>
        <p:spPr>
          <a:xfrm>
            <a:off x="3924319" y="13567946"/>
            <a:ext cx="917270" cy="246221"/>
          </a:xfrm>
          <a:prstGeom prst="rect">
            <a:avLst/>
          </a:prstGeom>
          <a:noFill/>
        </p:spPr>
        <p:txBody>
          <a:bodyPr wrap="square" rtlCol="0">
            <a:spAutoFit/>
          </a:bodyPr>
          <a:lstStyle/>
          <a:p>
            <a:r>
              <a:rPr lang="en-US" altLang="zh-CN" sz="1000" b="1" dirty="0"/>
              <a:t>References</a:t>
            </a:r>
            <a:endParaRPr lang="en-US" sz="1000" b="1" dirty="0"/>
          </a:p>
        </p:txBody>
      </p:sp>
      <p:sp>
        <p:nvSpPr>
          <p:cNvPr id="171" name="Rectangle 170">
            <a:extLst>
              <a:ext uri="{FF2B5EF4-FFF2-40B4-BE49-F238E27FC236}">
                <a16:creationId xmlns:a16="http://schemas.microsoft.com/office/drawing/2014/main" id="{BB7C5C48-E3B0-234B-A729-B6FB955DA55F}"/>
              </a:ext>
            </a:extLst>
          </p:cNvPr>
          <p:cNvSpPr/>
          <p:nvPr/>
        </p:nvSpPr>
        <p:spPr>
          <a:xfrm>
            <a:off x="3839300" y="13741631"/>
            <a:ext cx="2859406" cy="1554272"/>
          </a:xfrm>
          <a:prstGeom prst="rect">
            <a:avLst/>
          </a:prstGeom>
        </p:spPr>
        <p:txBody>
          <a:bodyPr wrap="square" numCol="1">
            <a:spAutoFit/>
          </a:bodyPr>
          <a:lstStyle/>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[1]</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sz="500" dirty="0">
                <a:latin typeface="Times New Roman" panose="02020603050405020304" pitchFamily="18" charset="0"/>
                <a:ea typeface="DengXian" panose="02010600030101010101" pitchFamily="2" charset="-122"/>
                <a:cs typeface="Times New Roman" panose="02020603050405020304" pitchFamily="18" charset="0"/>
              </a:rPr>
              <a:t>Wager, T. D., Atlas, L. Y., Lindquist, M. A., Roy, M., Woo, C. W., &amp; </a:t>
            </a:r>
            <a:r>
              <a:rPr lang="en-US" sz="500" dirty="0" err="1">
                <a:latin typeface="Times New Roman" panose="02020603050405020304" pitchFamily="18" charset="0"/>
                <a:ea typeface="DengXian" panose="02010600030101010101" pitchFamily="2" charset="-122"/>
                <a:cs typeface="Times New Roman" panose="02020603050405020304" pitchFamily="18" charset="0"/>
              </a:rPr>
              <a:t>Kross</a:t>
            </a:r>
            <a:r>
              <a:rPr lang="en-US" sz="500" dirty="0">
                <a:latin typeface="Times New Roman" panose="02020603050405020304" pitchFamily="18" charset="0"/>
                <a:ea typeface="DengXian" panose="02010600030101010101" pitchFamily="2" charset="-122"/>
                <a:cs typeface="Times New Roman" panose="02020603050405020304" pitchFamily="18" charset="0"/>
              </a:rPr>
              <a:t>, E. (2013). An fMRI-based neurologic signature of physical pain. </a:t>
            </a:r>
            <a:r>
              <a:rPr lang="en-US" sz="500" i="1" dirty="0">
                <a:latin typeface="Times New Roman" panose="02020603050405020304" pitchFamily="18" charset="0"/>
                <a:ea typeface="DengXian" panose="02010600030101010101" pitchFamily="2" charset="-122"/>
                <a:cs typeface="Times New Roman" panose="02020603050405020304" pitchFamily="18" charset="0"/>
              </a:rPr>
              <a:t>New England Journal of Medicine</a:t>
            </a:r>
            <a:r>
              <a:rPr lang="en-US" sz="500" dirty="0">
                <a:latin typeface="Times New Roman" panose="02020603050405020304" pitchFamily="18" charset="0"/>
                <a:ea typeface="DengXian" panose="02010600030101010101" pitchFamily="2" charset="-122"/>
                <a:cs typeface="Times New Roman" panose="02020603050405020304" pitchFamily="18" charset="0"/>
              </a:rPr>
              <a:t>, 368(15), 1388-1397.</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[2]</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Woo, C. W., Roy, M.,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Buhle</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J. T., &amp; Wager, T. D. (2015). Distinct brain systems mediate the effects of nociceptive input and self-regulation on pain. </a:t>
            </a:r>
            <a:r>
              <a:rPr lang="en-US" altLang="zh-CN" sz="500" i="1" dirty="0" err="1">
                <a:latin typeface="Times New Roman" panose="02020603050405020304" pitchFamily="18" charset="0"/>
                <a:ea typeface="DengXian" panose="02010600030101010101" pitchFamily="2" charset="-122"/>
                <a:cs typeface="Times New Roman" panose="02020603050405020304" pitchFamily="18" charset="0"/>
              </a:rPr>
              <a:t>PLoS</a:t>
            </a:r>
            <a:r>
              <a:rPr lang="en-US" altLang="zh-CN" sz="500" i="1" dirty="0">
                <a:latin typeface="Times New Roman" panose="02020603050405020304" pitchFamily="18" charset="0"/>
                <a:ea typeface="DengXian" panose="02010600030101010101" pitchFamily="2" charset="-122"/>
                <a:cs typeface="Times New Roman" panose="02020603050405020304" pitchFamily="18" charset="0"/>
              </a:rPr>
              <a:t> biology</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13(1).</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[3] Koban, L.,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Jepma</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M., López-</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Solà</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M., &amp; Wager, T. D. (2019). Different brain networks mediate the effects of social and conditioned expectations on pain. </a:t>
            </a:r>
            <a:r>
              <a:rPr lang="en-US" altLang="zh-CN" sz="500" i="1" dirty="0">
                <a:latin typeface="Times New Roman" panose="02020603050405020304" pitchFamily="18" charset="0"/>
                <a:ea typeface="DengXian" panose="02010600030101010101" pitchFamily="2" charset="-122"/>
                <a:cs typeface="Times New Roman" panose="02020603050405020304" pitchFamily="18" charset="0"/>
              </a:rPr>
              <a:t>Nature communications</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10(1), 1-13.</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[4]</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Woo, C. W., Schmidt, L., Krishnan, A.,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Jepma</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M., Roy, M., Lindquist, M. A., ... &amp; Wager, T. D. (2017). Quantifying cerebral contributions to pain beyond nociception. </a:t>
            </a:r>
            <a:r>
              <a:rPr lang="en-US" altLang="zh-CN" sz="500" i="1" dirty="0">
                <a:latin typeface="Times New Roman" panose="02020603050405020304" pitchFamily="18" charset="0"/>
                <a:ea typeface="DengXian" panose="02010600030101010101" pitchFamily="2" charset="-122"/>
                <a:cs typeface="Times New Roman" panose="02020603050405020304" pitchFamily="18" charset="0"/>
              </a:rPr>
              <a:t>Nature communications</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8(1), 1-14.</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[5]</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Jepma</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M., Koban, L., van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Doorn</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J., Jones, M., &amp; Wager, T. D. (2018).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Behavioural</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and neural evidence for self-reinforcing expectancy effects on pain. </a:t>
            </a:r>
            <a:r>
              <a:rPr lang="en-US" altLang="zh-CN" sz="500" i="1" dirty="0">
                <a:latin typeface="Times New Roman" panose="02020603050405020304" pitchFamily="18" charset="0"/>
                <a:ea typeface="DengXian" panose="02010600030101010101" pitchFamily="2" charset="-122"/>
                <a:cs typeface="Times New Roman" panose="02020603050405020304" pitchFamily="18" charset="0"/>
              </a:rPr>
              <a:t>Nature human </a:t>
            </a:r>
            <a:r>
              <a:rPr lang="en-US" altLang="zh-CN" sz="500" i="1" dirty="0" err="1">
                <a:latin typeface="Times New Roman" panose="02020603050405020304" pitchFamily="18" charset="0"/>
                <a:ea typeface="DengXian" panose="02010600030101010101" pitchFamily="2" charset="-122"/>
                <a:cs typeface="Times New Roman" panose="02020603050405020304" pitchFamily="18" charset="0"/>
              </a:rPr>
              <a:t>behaviour</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2(11), 838-855.</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[6]</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Roy, M.,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Shohamy</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D.,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Daw</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N.,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Jepma</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M.,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Wimmer</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G. E., &amp; Wager, T. D. (2014). Representation of aversive prediction errors in the human periaqueductal gray. </a:t>
            </a:r>
            <a:r>
              <a:rPr lang="en-US" altLang="zh-CN" sz="500" i="1" dirty="0">
                <a:latin typeface="Times New Roman" panose="02020603050405020304" pitchFamily="18" charset="0"/>
                <a:ea typeface="DengXian" panose="02010600030101010101" pitchFamily="2" charset="-122"/>
                <a:cs typeface="Times New Roman" panose="02020603050405020304" pitchFamily="18" charset="0"/>
              </a:rPr>
              <a:t>Nature neuroscience</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17(11), 1607.</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[7]</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Atlas, L. Y., Bolger, N., Lindquist, M. A., &amp; Wager, T. D. (2010). Brain mediators of predictive cue effects on perceived pain. </a:t>
            </a:r>
            <a:r>
              <a:rPr lang="en-US" altLang="zh-CN" sz="500" i="1" dirty="0">
                <a:latin typeface="Times New Roman" panose="02020603050405020304" pitchFamily="18" charset="0"/>
                <a:ea typeface="DengXian" panose="02010600030101010101" pitchFamily="2" charset="-122"/>
                <a:cs typeface="Times New Roman" panose="02020603050405020304" pitchFamily="18" charset="0"/>
              </a:rPr>
              <a:t>Journal of Neuroscience</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30(39), 12964-12977.</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[8]</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Losin</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E. A. R., Woo, C. W., Medina, N. A., Andrews-Hanna, J. R.,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Eisenbarth</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H., &amp; Wager, T. D. (2020). Neural and sociocultural mediators of ethnic differences in pain. </a:t>
            </a:r>
            <a:r>
              <a:rPr lang="en-US" altLang="zh-CN" sz="500" i="1" dirty="0">
                <a:latin typeface="Times New Roman" panose="02020603050405020304" pitchFamily="18" charset="0"/>
                <a:ea typeface="DengXian" panose="02010600030101010101" pitchFamily="2" charset="-122"/>
                <a:cs typeface="Times New Roman" panose="02020603050405020304" pitchFamily="18" charset="0"/>
              </a:rPr>
              <a:t>Nature human </a:t>
            </a:r>
            <a:r>
              <a:rPr lang="en-US" altLang="zh-CN" sz="500" i="1" dirty="0" err="1">
                <a:latin typeface="Times New Roman" panose="02020603050405020304" pitchFamily="18" charset="0"/>
                <a:ea typeface="DengXian" panose="02010600030101010101" pitchFamily="2" charset="-122"/>
                <a:cs typeface="Times New Roman" panose="02020603050405020304" pitchFamily="18" charset="0"/>
              </a:rPr>
              <a:t>behaviour</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1-14.</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[9]</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Krishnan, A., Woo, C. W., Chang, L. J.,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Ruzic</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L., Gu, X., Lopez-Sola, M., ... &amp; Wager, T. D. (2016). Somatic and vicarious pain are represented by dissociable multivariate brain patterns.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Elife</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5, e15166.</a:t>
            </a:r>
            <a:endParaRPr lang="en-US" sz="5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78" name="TextBox 177">
            <a:extLst>
              <a:ext uri="{FF2B5EF4-FFF2-40B4-BE49-F238E27FC236}">
                <a16:creationId xmlns:a16="http://schemas.microsoft.com/office/drawing/2014/main" id="{BB31FF1B-F30D-E649-9796-C5A5C030AFFC}"/>
              </a:ext>
            </a:extLst>
          </p:cNvPr>
          <p:cNvSpPr txBox="1"/>
          <p:nvPr/>
        </p:nvSpPr>
        <p:spPr>
          <a:xfrm>
            <a:off x="5268391" y="31810"/>
            <a:ext cx="1572749" cy="200055"/>
          </a:xfrm>
          <a:prstGeom prst="rect">
            <a:avLst/>
          </a:prstGeom>
          <a:noFill/>
        </p:spPr>
        <p:txBody>
          <a:bodyPr wrap="square" rtlCol="0">
            <a:spAutoFit/>
          </a:bodyPr>
          <a:lstStyle/>
          <a:p>
            <a:r>
              <a:rPr lang="en-US" altLang="zh-CN" sz="700" b="1" dirty="0">
                <a:latin typeface="Times New Roman" panose="02020603050405020304" pitchFamily="18" charset="0"/>
                <a:cs typeface="Times New Roman" panose="02020603050405020304" pitchFamily="18" charset="0"/>
              </a:rPr>
              <a:t>:</a:t>
            </a:r>
            <a:r>
              <a:rPr lang="zh-CN" altLang="en-US" sz="700" b="1" dirty="0">
                <a:latin typeface="Times New Roman" panose="02020603050405020304" pitchFamily="18" charset="0"/>
                <a:cs typeface="Times New Roman" panose="02020603050405020304" pitchFamily="18" charset="0"/>
              </a:rPr>
              <a:t> </a:t>
            </a:r>
            <a:r>
              <a:rPr lang="en-US" altLang="zh-CN" sz="700" b="1" dirty="0" err="1">
                <a:latin typeface="Times New Roman" panose="02020603050405020304" pitchFamily="18" charset="0"/>
                <a:cs typeface="Times New Roman" panose="02020603050405020304" pitchFamily="18" charset="0"/>
              </a:rPr>
              <a:t>Xiaochun.han@dartmouth.edu</a:t>
            </a:r>
            <a:endParaRPr lang="en-US" sz="700" b="1" dirty="0">
              <a:latin typeface="Times New Roman" panose="02020603050405020304" pitchFamily="18" charset="0"/>
              <a:cs typeface="Times New Roman" panose="02020603050405020304" pitchFamily="18" charset="0"/>
            </a:endParaRPr>
          </a:p>
        </p:txBody>
      </p:sp>
      <p:pic>
        <p:nvPicPr>
          <p:cNvPr id="180" name="Graphic 179" descr="Envelope">
            <a:extLst>
              <a:ext uri="{FF2B5EF4-FFF2-40B4-BE49-F238E27FC236}">
                <a16:creationId xmlns:a16="http://schemas.microsoft.com/office/drawing/2014/main" id="{65F10BE2-C9C2-6D45-8ABC-2856DC9BE49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151335" y="32308"/>
            <a:ext cx="212441" cy="212441"/>
          </a:xfrm>
          <a:prstGeom prst="rect">
            <a:avLst/>
          </a:prstGeom>
        </p:spPr>
      </p:pic>
    </p:spTree>
    <p:extLst>
      <p:ext uri="{BB962C8B-B14F-4D97-AF65-F5344CB8AC3E}">
        <p14:creationId xmlns:p14="http://schemas.microsoft.com/office/powerpoint/2010/main" val="4755522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2390</TotalTime>
  <Words>1802</Words>
  <Application>Microsoft Macintosh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Xiaochun Han</dc:creator>
  <cp:lastModifiedBy>Xiaochun Han</cp:lastModifiedBy>
  <cp:revision>78</cp:revision>
  <dcterms:created xsi:type="dcterms:W3CDTF">2019-12-17T23:39:56Z</dcterms:created>
  <dcterms:modified xsi:type="dcterms:W3CDTF">2020-06-14T04:15:05Z</dcterms:modified>
</cp:coreProperties>
</file>