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sldIdLst>
    <p:sldId id="256" r:id="rId2"/>
    <p:sldId id="260" r:id="rId3"/>
    <p:sldId id="262" r:id="rId4"/>
    <p:sldId id="273" r:id="rId5"/>
    <p:sldId id="281" r:id="rId6"/>
    <p:sldId id="269" r:id="rId7"/>
    <p:sldId id="261" r:id="rId8"/>
    <p:sldId id="263" r:id="rId9"/>
    <p:sldId id="264" r:id="rId10"/>
    <p:sldId id="270" r:id="rId11"/>
    <p:sldId id="271" r:id="rId12"/>
    <p:sldId id="278" r:id="rId13"/>
    <p:sldId id="266" r:id="rId14"/>
    <p:sldId id="274" r:id="rId15"/>
    <p:sldId id="272" r:id="rId16"/>
    <p:sldId id="275" r:id="rId17"/>
    <p:sldId id="276" r:id="rId18"/>
    <p:sldId id="277" r:id="rId19"/>
    <p:sldId id="279" r:id="rId20"/>
    <p:sldId id="280"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737"/>
  </p:normalViewPr>
  <p:slideViewPr>
    <p:cSldViewPr snapToGrid="0" snapToObjects="1">
      <p:cViewPr varScale="1">
        <p:scale>
          <a:sx n="85" d="100"/>
          <a:sy n="85" d="100"/>
        </p:scale>
        <p:origin x="1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AD347D-5ACD-4C99-B74B-A9C85AD731AF}" type="datetimeFigureOut">
              <a:rPr lang="en-US" smtClean="0"/>
              <a:t>3/2/20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3/2/20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3/2/20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AAD347D-5ACD-4C99-B74B-A9C85AD731AF}" type="datetimeFigureOut">
              <a:rPr lang="en-US" smtClean="0"/>
              <a:t>3/2/20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148673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ppygitwithr.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GitHub + </a:t>
            </a:r>
            <a:r>
              <a:rPr lang="en-US" dirty="0" err="1" smtClean="0"/>
              <a:t>RStudio</a:t>
            </a:r>
            <a:endParaRPr lang="en-US" dirty="0"/>
          </a:p>
        </p:txBody>
      </p:sp>
      <p:sp>
        <p:nvSpPr>
          <p:cNvPr id="3" name="Subtitle 2"/>
          <p:cNvSpPr>
            <a:spLocks noGrp="1"/>
          </p:cNvSpPr>
          <p:nvPr>
            <p:ph type="subTitle" idx="1"/>
          </p:nvPr>
        </p:nvSpPr>
        <p:spPr/>
        <p:txBody>
          <a:bodyPr>
            <a:normAutofit/>
          </a:bodyPr>
          <a:lstStyle/>
          <a:p>
            <a:r>
              <a:rPr lang="en-US" dirty="0" smtClean="0"/>
              <a:t>R-Ladies Ames</a:t>
            </a:r>
          </a:p>
          <a:p>
            <a:r>
              <a:rPr lang="en-US" dirty="0" smtClean="0"/>
              <a:t>February 26, 2020</a:t>
            </a:r>
            <a:endParaRPr lang="en-US" dirty="0"/>
          </a:p>
        </p:txBody>
      </p:sp>
    </p:spTree>
    <p:extLst>
      <p:ext uri="{BB962C8B-B14F-4D97-AF65-F5344CB8AC3E}">
        <p14:creationId xmlns:p14="http://schemas.microsoft.com/office/powerpoint/2010/main" val="545422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changes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3" name="TextBox 2"/>
          <p:cNvSpPr txBox="1"/>
          <p:nvPr/>
        </p:nvSpPr>
        <p:spPr>
          <a:xfrm>
            <a:off x="2534212" y="4701278"/>
            <a:ext cx="1738859" cy="646331"/>
          </a:xfrm>
          <a:prstGeom prst="rect">
            <a:avLst/>
          </a:prstGeom>
          <a:noFill/>
        </p:spPr>
        <p:txBody>
          <a:bodyPr wrap="square" rtlCol="0">
            <a:spAutoFit/>
          </a:bodyPr>
          <a:lstStyle/>
          <a:p>
            <a:r>
              <a:rPr lang="en-US" dirty="0" smtClean="0"/>
              <a:t>I </a:t>
            </a:r>
            <a:r>
              <a:rPr lang="en-US" smtClean="0"/>
              <a:t>make changes</a:t>
            </a:r>
            <a:endParaRPr lang="en-US" dirty="0"/>
          </a:p>
        </p:txBody>
      </p:sp>
      <p:sp>
        <p:nvSpPr>
          <p:cNvPr id="18" name="TextBox 17"/>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Tree>
    <p:extLst>
      <p:ext uri="{BB962C8B-B14F-4D97-AF65-F5344CB8AC3E}">
        <p14:creationId xmlns:p14="http://schemas.microsoft.com/office/powerpoint/2010/main" val="1887673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R:  Two people working on the same repo/project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3" name="TextBox 2"/>
          <p:cNvSpPr txBox="1"/>
          <p:nvPr/>
        </p:nvSpPr>
        <p:spPr>
          <a:xfrm>
            <a:off x="2534212" y="4701278"/>
            <a:ext cx="1738859" cy="646331"/>
          </a:xfrm>
          <a:prstGeom prst="rect">
            <a:avLst/>
          </a:prstGeom>
          <a:noFill/>
        </p:spPr>
        <p:txBody>
          <a:bodyPr wrap="square" rtlCol="0">
            <a:spAutoFit/>
          </a:bodyPr>
          <a:lstStyle/>
          <a:p>
            <a:r>
              <a:rPr lang="en-US" dirty="0" smtClean="0"/>
              <a:t>I </a:t>
            </a:r>
            <a:r>
              <a:rPr lang="en-US" smtClean="0"/>
              <a:t>make changes</a:t>
            </a:r>
            <a:endParaRPr lang="en-US" dirty="0"/>
          </a:p>
        </p:txBody>
      </p:sp>
      <p:sp>
        <p:nvSpPr>
          <p:cNvPr id="18" name="TextBox 17"/>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
        <p:nvSpPr>
          <p:cNvPr id="15" name="TextBox 14"/>
          <p:cNvSpPr txBox="1"/>
          <p:nvPr/>
        </p:nvSpPr>
        <p:spPr>
          <a:xfrm>
            <a:off x="3713190" y="3542719"/>
            <a:ext cx="799348" cy="369332"/>
          </a:xfrm>
          <a:prstGeom prst="rect">
            <a:avLst/>
          </a:prstGeom>
          <a:noFill/>
        </p:spPr>
        <p:txBody>
          <a:bodyPr wrap="square" rtlCol="0">
            <a:spAutoFit/>
          </a:bodyPr>
          <a:lstStyle/>
          <a:p>
            <a:r>
              <a:rPr lang="en-US" dirty="0" smtClean="0"/>
              <a:t>PUSH</a:t>
            </a:r>
            <a:endParaRPr lang="en-US" dirty="0"/>
          </a:p>
        </p:txBody>
      </p:sp>
    </p:spTree>
    <p:extLst>
      <p:ext uri="{BB962C8B-B14F-4D97-AF65-F5344CB8AC3E}">
        <p14:creationId xmlns:p14="http://schemas.microsoft.com/office/powerpoint/2010/main" val="62352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R:  Two people working on the same repo/project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18" name="TextBox 17"/>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
        <p:nvSpPr>
          <p:cNvPr id="16" name="TextBox 15"/>
          <p:cNvSpPr txBox="1"/>
          <p:nvPr/>
        </p:nvSpPr>
        <p:spPr>
          <a:xfrm>
            <a:off x="6281613" y="4159931"/>
            <a:ext cx="799348" cy="369332"/>
          </a:xfrm>
          <a:prstGeom prst="rect">
            <a:avLst/>
          </a:prstGeom>
          <a:noFill/>
        </p:spPr>
        <p:txBody>
          <a:bodyPr wrap="square" rtlCol="0">
            <a:spAutoFit/>
          </a:bodyPr>
          <a:lstStyle/>
          <a:p>
            <a:r>
              <a:rPr lang="en-US" dirty="0" smtClean="0"/>
              <a:t>PULL</a:t>
            </a:r>
            <a:endParaRPr lang="en-US" dirty="0"/>
          </a:p>
        </p:txBody>
      </p:sp>
      <p:sp>
        <p:nvSpPr>
          <p:cNvPr id="20" name="TextBox 19"/>
          <p:cNvSpPr txBox="1"/>
          <p:nvPr/>
        </p:nvSpPr>
        <p:spPr>
          <a:xfrm>
            <a:off x="7892697" y="4572391"/>
            <a:ext cx="1738859" cy="646331"/>
          </a:xfrm>
          <a:prstGeom prst="rect">
            <a:avLst/>
          </a:prstGeom>
          <a:noFill/>
        </p:spPr>
        <p:txBody>
          <a:bodyPr wrap="square" rtlCol="0">
            <a:spAutoFit/>
          </a:bodyPr>
          <a:lstStyle/>
          <a:p>
            <a:r>
              <a:rPr lang="en-US" dirty="0" smtClean="0"/>
              <a:t>Steph’s</a:t>
            </a:r>
          </a:p>
          <a:p>
            <a:r>
              <a:rPr lang="en-US" dirty="0" smtClean="0"/>
              <a:t>changes</a:t>
            </a:r>
            <a:endParaRPr lang="en-US" dirty="0"/>
          </a:p>
        </p:txBody>
      </p:sp>
    </p:spTree>
    <p:extLst>
      <p:ext uri="{BB962C8B-B14F-4D97-AF65-F5344CB8AC3E}">
        <p14:creationId xmlns:p14="http://schemas.microsoft.com/office/powerpoint/2010/main" val="117962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changes</a:t>
            </a:r>
            <a:endParaRPr lang="en-US" dirty="0"/>
          </a:p>
        </p:txBody>
      </p:sp>
      <p:sp>
        <p:nvSpPr>
          <p:cNvPr id="3" name="Content Placeholder 2"/>
          <p:cNvSpPr>
            <a:spLocks noGrp="1"/>
          </p:cNvSpPr>
          <p:nvPr>
            <p:ph idx="1"/>
          </p:nvPr>
        </p:nvSpPr>
        <p:spPr/>
        <p:txBody>
          <a:bodyPr/>
          <a:lstStyle/>
          <a:p>
            <a:r>
              <a:rPr lang="en-US" dirty="0" smtClean="0"/>
              <a:t>Push changes to GitHub</a:t>
            </a:r>
          </a:p>
          <a:p>
            <a:pPr lvl="1"/>
            <a:r>
              <a:rPr lang="en-US" dirty="0" smtClean="0"/>
              <a:t>Open the the repo you just cloned in </a:t>
            </a:r>
            <a:r>
              <a:rPr lang="en-US" dirty="0" err="1" smtClean="0"/>
              <a:t>RStudio</a:t>
            </a:r>
            <a:endParaRPr lang="en-US" dirty="0" smtClean="0"/>
          </a:p>
          <a:p>
            <a:pPr lvl="1"/>
            <a:r>
              <a:rPr lang="en-US" dirty="0" smtClean="0"/>
              <a:t>Create a new R markdown file and save it</a:t>
            </a:r>
          </a:p>
          <a:p>
            <a:pPr lvl="1"/>
            <a:r>
              <a:rPr lang="en-US" dirty="0" smtClean="0"/>
              <a:t>The </a:t>
            </a:r>
            <a:r>
              <a:rPr lang="en-US" dirty="0" err="1" smtClean="0"/>
              <a:t>rmd</a:t>
            </a:r>
            <a:r>
              <a:rPr lang="en-US" dirty="0" smtClean="0"/>
              <a:t> file that you just created is now listed in the </a:t>
            </a:r>
            <a:r>
              <a:rPr lang="en-US" dirty="0" err="1" smtClean="0"/>
              <a:t>Git</a:t>
            </a:r>
            <a:r>
              <a:rPr lang="en-US" dirty="0"/>
              <a:t> </a:t>
            </a:r>
            <a:r>
              <a:rPr lang="en-US" dirty="0" smtClean="0"/>
              <a:t>window in </a:t>
            </a:r>
            <a:r>
              <a:rPr lang="en-US" dirty="0" err="1" smtClean="0"/>
              <a:t>Rstudio</a:t>
            </a:r>
            <a:endParaRPr lang="en-US" dirty="0" smtClean="0"/>
          </a:p>
          <a:p>
            <a:pPr lvl="1"/>
            <a:r>
              <a:rPr lang="en-US" dirty="0" smtClean="0"/>
              <a:t>Check the box next to your </a:t>
            </a:r>
            <a:r>
              <a:rPr lang="en-US" dirty="0" err="1" smtClean="0"/>
              <a:t>rmd</a:t>
            </a:r>
            <a:r>
              <a:rPr lang="en-US" dirty="0" smtClean="0"/>
              <a:t> file in the </a:t>
            </a:r>
            <a:r>
              <a:rPr lang="en-US" dirty="0" err="1" smtClean="0"/>
              <a:t>Git</a:t>
            </a:r>
            <a:r>
              <a:rPr lang="en-US" dirty="0" smtClean="0"/>
              <a:t> window</a:t>
            </a:r>
          </a:p>
          <a:p>
            <a:pPr lvl="1"/>
            <a:r>
              <a:rPr lang="en-US" dirty="0" smtClean="0"/>
              <a:t>WARNING: Don’t check to boxes next to .</a:t>
            </a:r>
            <a:r>
              <a:rPr lang="en-US" dirty="0" err="1" smtClean="0"/>
              <a:t>gitignore</a:t>
            </a:r>
            <a:r>
              <a:rPr lang="en-US" dirty="0" smtClean="0"/>
              <a:t> or .</a:t>
            </a:r>
            <a:r>
              <a:rPr lang="en-US" dirty="0" err="1" smtClean="0"/>
              <a:t>Rproj</a:t>
            </a:r>
            <a:endParaRPr lang="en-US" dirty="0" smtClean="0"/>
          </a:p>
          <a:p>
            <a:pPr lvl="1"/>
            <a:r>
              <a:rPr lang="en-US" dirty="0" smtClean="0"/>
              <a:t>Click commit, type a message summarizing your changes, and click close</a:t>
            </a:r>
          </a:p>
          <a:p>
            <a:pPr lvl="1"/>
            <a:r>
              <a:rPr lang="en-US" dirty="0" smtClean="0"/>
              <a:t>Click Push (up arrow) to push your changes to the repo on GitHub</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704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changes</a:t>
            </a:r>
            <a:endParaRPr lang="en-US" dirty="0"/>
          </a:p>
        </p:txBody>
      </p:sp>
      <p:sp>
        <p:nvSpPr>
          <p:cNvPr id="3" name="Content Placeholder 2"/>
          <p:cNvSpPr>
            <a:spLocks noGrp="1"/>
          </p:cNvSpPr>
          <p:nvPr>
            <p:ph idx="1"/>
          </p:nvPr>
        </p:nvSpPr>
        <p:spPr/>
        <p:txBody>
          <a:bodyPr/>
          <a:lstStyle/>
          <a:p>
            <a:r>
              <a:rPr lang="en-US" dirty="0" smtClean="0"/>
              <a:t>Pull changes from </a:t>
            </a:r>
            <a:r>
              <a:rPr lang="en-US" dirty="0" err="1" smtClean="0"/>
              <a:t>GItHub</a:t>
            </a:r>
            <a:endParaRPr lang="en-US" dirty="0" smtClean="0"/>
          </a:p>
          <a:p>
            <a:pPr lvl="1"/>
            <a:r>
              <a:rPr lang="en-US" dirty="0" smtClean="0"/>
              <a:t>Open the repo/project in </a:t>
            </a:r>
            <a:r>
              <a:rPr lang="en-US" dirty="0" err="1" smtClean="0"/>
              <a:t>RStudio</a:t>
            </a:r>
            <a:endParaRPr lang="en-US" dirty="0" smtClean="0"/>
          </a:p>
          <a:p>
            <a:pPr lvl="1"/>
            <a:r>
              <a:rPr lang="en-US" dirty="0" smtClean="0"/>
              <a:t>Click Pull (down arrow) in the </a:t>
            </a:r>
            <a:r>
              <a:rPr lang="en-US" dirty="0" err="1" smtClean="0"/>
              <a:t>Git</a:t>
            </a:r>
            <a:r>
              <a:rPr lang="en-US" dirty="0" smtClean="0"/>
              <a:t> window</a:t>
            </a:r>
            <a:endParaRPr lang="en-US" dirty="0"/>
          </a:p>
        </p:txBody>
      </p:sp>
    </p:spTree>
    <p:extLst>
      <p:ext uri="{BB962C8B-B14F-4D97-AF65-F5344CB8AC3E}">
        <p14:creationId xmlns:p14="http://schemas.microsoft.com/office/powerpoint/2010/main" val="73971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make changes at the same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3" name="TextBox 2"/>
          <p:cNvSpPr txBox="1"/>
          <p:nvPr/>
        </p:nvSpPr>
        <p:spPr>
          <a:xfrm>
            <a:off x="7882981" y="4529263"/>
            <a:ext cx="1738859" cy="738664"/>
          </a:xfrm>
          <a:prstGeom prst="rect">
            <a:avLst/>
          </a:prstGeom>
          <a:noFill/>
        </p:spPr>
        <p:txBody>
          <a:bodyPr wrap="square" rtlCol="0">
            <a:spAutoFit/>
          </a:bodyPr>
          <a:lstStyle/>
          <a:p>
            <a:r>
              <a:rPr lang="en-US" sz="1400" dirty="0" smtClean="0"/>
              <a:t>Anabelle</a:t>
            </a:r>
          </a:p>
          <a:p>
            <a:r>
              <a:rPr lang="en-US" sz="1400" dirty="0" smtClean="0"/>
              <a:t>makes </a:t>
            </a:r>
          </a:p>
          <a:p>
            <a:r>
              <a:rPr lang="en-US" sz="1400" dirty="0" smtClean="0"/>
              <a:t>changes</a:t>
            </a:r>
            <a:endParaRPr lang="en-US" sz="1400" dirty="0"/>
          </a:p>
        </p:txBody>
      </p:sp>
      <p:sp>
        <p:nvSpPr>
          <p:cNvPr id="18" name="TextBox 17"/>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
        <p:nvSpPr>
          <p:cNvPr id="20" name="TextBox 19"/>
          <p:cNvSpPr txBox="1"/>
          <p:nvPr/>
        </p:nvSpPr>
        <p:spPr>
          <a:xfrm>
            <a:off x="2534212" y="4701278"/>
            <a:ext cx="1738859" cy="646331"/>
          </a:xfrm>
          <a:prstGeom prst="rect">
            <a:avLst/>
          </a:prstGeom>
          <a:noFill/>
        </p:spPr>
        <p:txBody>
          <a:bodyPr wrap="square" rtlCol="0">
            <a:spAutoFit/>
          </a:bodyPr>
          <a:lstStyle/>
          <a:p>
            <a:r>
              <a:rPr lang="en-US" dirty="0" smtClean="0"/>
              <a:t>I </a:t>
            </a:r>
            <a:r>
              <a:rPr lang="en-US" smtClean="0"/>
              <a:t>make changes</a:t>
            </a:r>
            <a:endParaRPr lang="en-US" dirty="0"/>
          </a:p>
        </p:txBody>
      </p:sp>
      <p:sp>
        <p:nvSpPr>
          <p:cNvPr id="21" name="TextBox 20"/>
          <p:cNvSpPr txBox="1"/>
          <p:nvPr/>
        </p:nvSpPr>
        <p:spPr>
          <a:xfrm>
            <a:off x="3713190" y="3542719"/>
            <a:ext cx="799348" cy="369332"/>
          </a:xfrm>
          <a:prstGeom prst="rect">
            <a:avLst/>
          </a:prstGeom>
          <a:noFill/>
        </p:spPr>
        <p:txBody>
          <a:bodyPr wrap="square" rtlCol="0">
            <a:spAutoFit/>
          </a:bodyPr>
          <a:lstStyle/>
          <a:p>
            <a:r>
              <a:rPr lang="en-US" dirty="0" smtClean="0"/>
              <a:t>PUSH</a:t>
            </a:r>
            <a:endParaRPr lang="en-US" dirty="0"/>
          </a:p>
        </p:txBody>
      </p:sp>
      <p:sp>
        <p:nvSpPr>
          <p:cNvPr id="22" name="TextBox 21"/>
          <p:cNvSpPr txBox="1"/>
          <p:nvPr/>
        </p:nvSpPr>
        <p:spPr>
          <a:xfrm>
            <a:off x="7083633" y="3503763"/>
            <a:ext cx="799348" cy="369332"/>
          </a:xfrm>
          <a:prstGeom prst="rect">
            <a:avLst/>
          </a:prstGeom>
          <a:noFill/>
        </p:spPr>
        <p:txBody>
          <a:bodyPr wrap="square" rtlCol="0">
            <a:spAutoFit/>
          </a:bodyPr>
          <a:lstStyle/>
          <a:p>
            <a:r>
              <a:rPr lang="en-US" dirty="0" smtClean="0"/>
              <a:t>PUSH</a:t>
            </a:r>
            <a:endParaRPr lang="en-US" dirty="0"/>
          </a:p>
        </p:txBody>
      </p:sp>
    </p:spTree>
    <p:extLst>
      <p:ext uri="{BB962C8B-B14F-4D97-AF65-F5344CB8AC3E}">
        <p14:creationId xmlns:p14="http://schemas.microsoft.com/office/powerpoint/2010/main" val="81575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a:t>
            </a:r>
            <a:endParaRPr lang="en-US" dirty="0"/>
          </a:p>
        </p:txBody>
      </p:sp>
      <p:sp>
        <p:nvSpPr>
          <p:cNvPr id="3" name="Content Placeholder 2"/>
          <p:cNvSpPr>
            <a:spLocks noGrp="1"/>
          </p:cNvSpPr>
          <p:nvPr>
            <p:ph idx="1"/>
          </p:nvPr>
        </p:nvSpPr>
        <p:spPr/>
        <p:txBody>
          <a:bodyPr/>
          <a:lstStyle/>
          <a:p>
            <a:r>
              <a:rPr lang="en-US" dirty="0" smtClean="0"/>
              <a:t>If someone else has pushed changes to the GitHub repo, you need to pull those changes to your working copy of the repo before you can push any of your own changes. </a:t>
            </a:r>
          </a:p>
          <a:p>
            <a:r>
              <a:rPr lang="en-US" dirty="0" smtClean="0"/>
              <a:t>ERROR: </a:t>
            </a:r>
            <a:r>
              <a:rPr lang="en-US" dirty="0"/>
              <a:t>failed to push some refs to 'https://</a:t>
            </a:r>
            <a:r>
              <a:rPr lang="en-US" dirty="0" err="1"/>
              <a:t>github.com</a:t>
            </a:r>
            <a:r>
              <a:rPr lang="en-US" dirty="0"/>
              <a:t>/</a:t>
            </a:r>
            <a:r>
              <a:rPr lang="en-US" dirty="0" err="1"/>
              <a:t>stephaniereinders</a:t>
            </a:r>
            <a:r>
              <a:rPr lang="en-US" dirty="0"/>
              <a:t>/</a:t>
            </a:r>
            <a:r>
              <a:rPr lang="en-US" dirty="0" err="1"/>
              <a:t>RLadiesAmes_GitHub_R_practice.git'hint</a:t>
            </a:r>
            <a:r>
              <a:rPr lang="en-US" dirty="0"/>
              <a:t>: Updates were rejected because the remote contains work that you </a:t>
            </a:r>
            <a:r>
              <a:rPr lang="en-US" dirty="0" err="1"/>
              <a:t>dohint</a:t>
            </a:r>
            <a:r>
              <a:rPr lang="en-US" dirty="0"/>
              <a:t>: not have locally. This is usually caused by another repository </a:t>
            </a:r>
            <a:r>
              <a:rPr lang="en-US" dirty="0" err="1"/>
              <a:t>pushinghint</a:t>
            </a:r>
            <a:r>
              <a:rPr lang="en-US" dirty="0"/>
              <a:t>: to the same ref. You may want to first integrate the remote </a:t>
            </a:r>
            <a:r>
              <a:rPr lang="en-US" dirty="0" err="1"/>
              <a:t>changeshint</a:t>
            </a:r>
            <a:r>
              <a:rPr lang="en-US" dirty="0"/>
              <a:t>: (e.g., '</a:t>
            </a:r>
            <a:r>
              <a:rPr lang="en-US" dirty="0" err="1"/>
              <a:t>git</a:t>
            </a:r>
            <a:r>
              <a:rPr lang="en-US" dirty="0"/>
              <a:t> pull ...') before pushing </a:t>
            </a:r>
            <a:r>
              <a:rPr lang="en-US" dirty="0" err="1"/>
              <a:t>again.hint</a:t>
            </a:r>
            <a:r>
              <a:rPr lang="en-US" dirty="0"/>
              <a:t>: See the 'Note about fast-forwards' in '</a:t>
            </a:r>
            <a:r>
              <a:rPr lang="en-US" dirty="0" err="1"/>
              <a:t>git</a:t>
            </a:r>
            <a:r>
              <a:rPr lang="en-US" dirty="0"/>
              <a:t> push --help' for details</a:t>
            </a:r>
            <a:r>
              <a:rPr lang="en-US" dirty="0" smtClean="0"/>
              <a:t>.</a:t>
            </a:r>
          </a:p>
        </p:txBody>
      </p:sp>
    </p:spTree>
    <p:extLst>
      <p:ext uri="{BB962C8B-B14F-4D97-AF65-F5344CB8AC3E}">
        <p14:creationId xmlns:p14="http://schemas.microsoft.com/office/powerpoint/2010/main" val="181366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error</a:t>
            </a:r>
            <a:endParaRPr lang="en-US" dirty="0"/>
          </a:p>
        </p:txBody>
      </p:sp>
      <p:sp>
        <p:nvSpPr>
          <p:cNvPr id="3" name="Content Placeholder 2"/>
          <p:cNvSpPr>
            <a:spLocks noGrp="1"/>
          </p:cNvSpPr>
          <p:nvPr>
            <p:ph idx="1"/>
          </p:nvPr>
        </p:nvSpPr>
        <p:spPr/>
        <p:txBody>
          <a:bodyPr/>
          <a:lstStyle/>
          <a:p>
            <a:r>
              <a:rPr lang="en-US" dirty="0"/>
              <a:t>FIX: </a:t>
            </a:r>
          </a:p>
          <a:p>
            <a:pPr lvl="1"/>
            <a:r>
              <a:rPr lang="en-US" dirty="0"/>
              <a:t>Click Pull in the </a:t>
            </a:r>
            <a:r>
              <a:rPr lang="en-US" dirty="0" err="1"/>
              <a:t>Git</a:t>
            </a:r>
            <a:r>
              <a:rPr lang="en-US" dirty="0"/>
              <a:t> window in </a:t>
            </a:r>
            <a:r>
              <a:rPr lang="en-US" dirty="0" err="1" smtClean="0"/>
              <a:t>RStudio</a:t>
            </a:r>
            <a:endParaRPr lang="en-US" dirty="0" smtClean="0"/>
          </a:p>
          <a:p>
            <a:pPr lvl="1"/>
            <a:r>
              <a:rPr lang="en-US" dirty="0" smtClean="0"/>
              <a:t>WARNING</a:t>
            </a:r>
            <a:r>
              <a:rPr lang="en-US" dirty="0"/>
              <a:t>: This doesn’t always fix the </a:t>
            </a:r>
            <a:r>
              <a:rPr lang="en-US" dirty="0" smtClean="0"/>
              <a:t>problem!</a:t>
            </a:r>
          </a:p>
          <a:p>
            <a:r>
              <a:rPr lang="en-US" dirty="0" err="1" smtClean="0"/>
              <a:t>Git</a:t>
            </a:r>
            <a:r>
              <a:rPr lang="en-US" dirty="0" smtClean="0"/>
              <a:t> tries to automatically merge the changes, but it’s always able to do so. The result is a merge conflict</a:t>
            </a:r>
          </a:p>
          <a:p>
            <a:pPr lvl="1"/>
            <a:r>
              <a:rPr lang="en-US" dirty="0"/>
              <a:t>Auto-merging </a:t>
            </a:r>
            <a:r>
              <a:rPr lang="en-US" dirty="0" err="1"/>
              <a:t>RLadies_Github_R_example.RmdCONFLICT</a:t>
            </a:r>
            <a:r>
              <a:rPr lang="en-US" dirty="0"/>
              <a:t> (content): Merge conflict in </a:t>
            </a:r>
            <a:r>
              <a:rPr lang="en-US" dirty="0" err="1"/>
              <a:t>RLadies_Github_R_example.RmdAutomatic</a:t>
            </a:r>
            <a:r>
              <a:rPr lang="en-US" dirty="0"/>
              <a:t> merge failed; fix conflicts and then commit the result</a:t>
            </a:r>
            <a:r>
              <a:rPr lang="en-US" dirty="0" smtClean="0"/>
              <a:t>.</a:t>
            </a:r>
          </a:p>
        </p:txBody>
      </p:sp>
    </p:spTree>
    <p:extLst>
      <p:ext uri="{BB962C8B-B14F-4D97-AF65-F5344CB8AC3E}">
        <p14:creationId xmlns:p14="http://schemas.microsoft.com/office/powerpoint/2010/main" val="96001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merge conflicts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Git</a:t>
            </a:r>
            <a:r>
              <a:rPr lang="en-US" dirty="0" smtClean="0"/>
              <a:t> will tell you which file(s) contain the merge conflicts. Open that file(s) in </a:t>
            </a:r>
            <a:r>
              <a:rPr lang="en-US" dirty="0" err="1" smtClean="0"/>
              <a:t>RSTudio</a:t>
            </a:r>
            <a:endParaRPr lang="en-US" dirty="0" smtClean="0"/>
          </a:p>
          <a:p>
            <a:r>
              <a:rPr lang="en-US" dirty="0" smtClean="0"/>
              <a:t>The merge conflict will be surrounded by “&lt;&lt;&lt;&lt;&lt;&lt; HEAD” and “&gt;&gt;&gt;&gt;&gt;&gt; alpha-numeric string”</a:t>
            </a:r>
          </a:p>
          <a:p>
            <a:pPr marL="800100" lvl="2" indent="0">
              <a:buNone/>
            </a:pPr>
            <a:r>
              <a:rPr lang="en-US" dirty="0"/>
              <a:t>&lt;&lt;&lt;&lt;&lt;&lt;&lt; </a:t>
            </a:r>
            <a:r>
              <a:rPr lang="en-US" dirty="0" smtClean="0"/>
              <a:t>HEAD We </a:t>
            </a:r>
            <a:r>
              <a:rPr lang="en-US" dirty="0"/>
              <a:t>are having fun, even though it's really cold outside</a:t>
            </a:r>
            <a:r>
              <a:rPr lang="en-US" dirty="0" smtClean="0"/>
              <a:t>.</a:t>
            </a:r>
          </a:p>
          <a:p>
            <a:pPr marL="800100" lvl="2" indent="0">
              <a:buNone/>
            </a:pPr>
            <a:r>
              <a:rPr lang="en-US" dirty="0" smtClean="0"/>
              <a:t>=======</a:t>
            </a:r>
            <a:r>
              <a:rPr lang="en-US" dirty="0"/>
              <a:t>We are having fun! Oh boy, are we having fun</a:t>
            </a:r>
            <a:r>
              <a:rPr lang="en-US" dirty="0" smtClean="0"/>
              <a:t>.</a:t>
            </a:r>
          </a:p>
          <a:p>
            <a:pPr marL="800100" lvl="2" indent="0">
              <a:buNone/>
            </a:pPr>
            <a:r>
              <a:rPr lang="en-US" dirty="0" smtClean="0"/>
              <a:t>&gt;&gt;&gt;&gt;&gt;&gt;&gt; 4324e4fc513c0f9bce742bc90204919818ca3f33</a:t>
            </a:r>
          </a:p>
          <a:p>
            <a:r>
              <a:rPr lang="en-US" dirty="0" smtClean="0"/>
              <a:t>Change the text inside </a:t>
            </a:r>
            <a:r>
              <a:rPr lang="en-US" dirty="0"/>
              <a:t>“&lt;&lt;&lt;&lt;&lt;&lt; HEAD” and “&gt;&gt;&gt;&gt;&gt;&gt; SHA-1 checksum </a:t>
            </a:r>
            <a:r>
              <a:rPr lang="en-US" dirty="0" smtClean="0"/>
              <a:t>hash” to say what you want it to say.</a:t>
            </a:r>
          </a:p>
          <a:p>
            <a:r>
              <a:rPr lang="en-US" dirty="0" smtClean="0"/>
              <a:t>Delete </a:t>
            </a:r>
            <a:r>
              <a:rPr lang="en-US" dirty="0"/>
              <a:t>“&lt;&lt;&lt;&lt;&lt;&lt; HEAD” </a:t>
            </a:r>
            <a:r>
              <a:rPr lang="en-US" dirty="0" smtClean="0"/>
              <a:t>and </a:t>
            </a:r>
            <a:r>
              <a:rPr lang="en-US" dirty="0"/>
              <a:t>“&gt;&gt;&gt;&gt;&gt;&gt; SHA-1 checksum </a:t>
            </a:r>
            <a:r>
              <a:rPr lang="en-US" dirty="0" smtClean="0"/>
              <a:t>hash”</a:t>
            </a:r>
          </a:p>
          <a:p>
            <a:r>
              <a:rPr lang="en-US" dirty="0" smtClean="0"/>
              <a:t>Save the file</a:t>
            </a:r>
          </a:p>
          <a:p>
            <a:r>
              <a:rPr lang="en-US" dirty="0" smtClean="0"/>
              <a:t>Commit the changes and try pushing again.</a:t>
            </a:r>
          </a:p>
        </p:txBody>
      </p:sp>
    </p:spTree>
    <p:extLst>
      <p:ext uri="{BB962C8B-B14F-4D97-AF65-F5344CB8AC3E}">
        <p14:creationId xmlns:p14="http://schemas.microsoft.com/office/powerpoint/2010/main" val="48171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r>
              <a:rPr lang="en-US" dirty="0" smtClean="0">
                <a:solidFill>
                  <a:schemeClr val="tx1">
                    <a:lumMod val="75000"/>
                    <a:lumOff val="25000"/>
                  </a:schemeClr>
                </a:solidFill>
              </a:rPr>
              <a:t>Forks</a:t>
            </a:r>
            <a:endParaRPr lang="en-US" dirty="0">
              <a:solidFill>
                <a:schemeClr val="tx1">
                  <a:lumMod val="75000"/>
                  <a:lumOff val="25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12538" y="380825"/>
            <a:ext cx="1417294" cy="141729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987" y="4018391"/>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624" y="4029231"/>
            <a:ext cx="1934772" cy="1934772"/>
          </a:xfrm>
          <a:prstGeom prst="rect">
            <a:avLst/>
          </a:prstGeom>
        </p:spPr>
      </p:pic>
      <p:sp>
        <p:nvSpPr>
          <p:cNvPr id="8" name="TextBox 7"/>
          <p:cNvSpPr txBox="1"/>
          <p:nvPr/>
        </p:nvSpPr>
        <p:spPr>
          <a:xfrm>
            <a:off x="4768467" y="196159"/>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570129" y="1538847"/>
            <a:ext cx="1017095" cy="514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79012" y="5565853"/>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6733624" y="574437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18" name="TextBox 17"/>
          <p:cNvSpPr txBox="1"/>
          <p:nvPr/>
        </p:nvSpPr>
        <p:spPr>
          <a:xfrm>
            <a:off x="5243263" y="771013"/>
            <a:ext cx="5203132" cy="461665"/>
          </a:xfrm>
          <a:prstGeom prst="rect">
            <a:avLst/>
          </a:prstGeom>
          <a:noFill/>
        </p:spPr>
        <p:txBody>
          <a:bodyPr wrap="square" rtlCol="0">
            <a:spAutoFit/>
          </a:bodyPr>
          <a:lstStyle/>
          <a:p>
            <a:pPr algn="ctr"/>
            <a:r>
              <a:rPr lang="en-US" sz="2400" b="1" dirty="0" err="1">
                <a:solidFill>
                  <a:schemeClr val="accent1"/>
                </a:solidFill>
              </a:rPr>
              <a:t>r</a:t>
            </a:r>
            <a:r>
              <a:rPr lang="en-US" sz="2400" b="1" dirty="0" err="1" smtClean="0">
                <a:solidFill>
                  <a:schemeClr val="accent1"/>
                </a:solidFill>
              </a:rPr>
              <a:t>ladies-ames</a:t>
            </a:r>
            <a:r>
              <a:rPr lang="en-US" sz="2400" b="1" dirty="0" smtClean="0">
                <a:solidFill>
                  <a:schemeClr val="accent1"/>
                </a:solidFill>
              </a:rPr>
              <a:t>/</a:t>
            </a:r>
            <a:r>
              <a:rPr lang="en-US" sz="2400" b="1" dirty="0" err="1" smtClean="0">
                <a:solidFill>
                  <a:schemeClr val="accent1"/>
                </a:solidFill>
              </a:rPr>
              <a:t>tidytuesday</a:t>
            </a:r>
            <a:endParaRPr lang="en-US" sz="2400" b="1" dirty="0">
              <a:solidFill>
                <a:schemeClr val="accent1"/>
              </a:solidFill>
            </a:endParaRPr>
          </a:p>
        </p:txBody>
      </p:sp>
      <p:sp>
        <p:nvSpPr>
          <p:cNvPr id="24" name="TextBox 23"/>
          <p:cNvSpPr txBox="1"/>
          <p:nvPr/>
        </p:nvSpPr>
        <p:spPr>
          <a:xfrm>
            <a:off x="3233294" y="864796"/>
            <a:ext cx="1724368" cy="369332"/>
          </a:xfrm>
          <a:prstGeom prst="rect">
            <a:avLst/>
          </a:prstGeom>
          <a:noFill/>
        </p:spPr>
        <p:txBody>
          <a:bodyPr wrap="square" rtlCol="0">
            <a:spAutoFit/>
          </a:bodyPr>
          <a:lstStyle/>
          <a:p>
            <a:r>
              <a:rPr lang="en-US" i="1" dirty="0" smtClean="0"/>
              <a:t>MAIN REPO</a:t>
            </a:r>
            <a:endParaRPr lang="en-US" i="1" dirty="0"/>
          </a:p>
        </p:txBody>
      </p:sp>
      <p:pic>
        <p:nvPicPr>
          <p:cNvPr id="2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067" y="1820345"/>
            <a:ext cx="1118397" cy="1118397"/>
          </a:xfrm>
          <a:prstGeom prst="rect">
            <a:avLst/>
          </a:prstGeom>
        </p:spPr>
      </p:pic>
      <p:sp>
        <p:nvSpPr>
          <p:cNvPr id="27" name="TextBox 26"/>
          <p:cNvSpPr txBox="1"/>
          <p:nvPr/>
        </p:nvSpPr>
        <p:spPr>
          <a:xfrm>
            <a:off x="574554" y="2760674"/>
            <a:ext cx="3978756" cy="400110"/>
          </a:xfrm>
          <a:prstGeom prst="rect">
            <a:avLst/>
          </a:prstGeom>
          <a:noFill/>
        </p:spPr>
        <p:txBody>
          <a:bodyPr wrap="square" rtlCol="0">
            <a:spAutoFit/>
          </a:bodyPr>
          <a:lstStyle/>
          <a:p>
            <a:pPr algn="ctr"/>
            <a:r>
              <a:rPr lang="en-US" sz="2000" b="1" dirty="0" err="1" smtClean="0">
                <a:solidFill>
                  <a:schemeClr val="accent1"/>
                </a:solidFill>
              </a:rPr>
              <a:t>stephaniereinders</a:t>
            </a:r>
            <a:r>
              <a:rPr lang="en-US" sz="2000" b="1" dirty="0" smtClean="0">
                <a:solidFill>
                  <a:schemeClr val="accent1"/>
                </a:solidFill>
              </a:rPr>
              <a:t>/</a:t>
            </a:r>
            <a:r>
              <a:rPr lang="en-US" sz="2000" b="1" dirty="0" err="1" smtClean="0">
                <a:solidFill>
                  <a:schemeClr val="accent1"/>
                </a:solidFill>
              </a:rPr>
              <a:t>tidytuesday</a:t>
            </a:r>
            <a:endParaRPr lang="en-US" sz="2000" b="1" dirty="0">
              <a:solidFill>
                <a:schemeClr val="accent1"/>
              </a:solidFill>
            </a:endParaRPr>
          </a:p>
        </p:txBody>
      </p:sp>
      <p:sp>
        <p:nvSpPr>
          <p:cNvPr id="28" name="TextBox 27"/>
          <p:cNvSpPr txBox="1"/>
          <p:nvPr/>
        </p:nvSpPr>
        <p:spPr>
          <a:xfrm>
            <a:off x="697868" y="2228751"/>
            <a:ext cx="1724368" cy="369332"/>
          </a:xfrm>
          <a:prstGeom prst="rect">
            <a:avLst/>
          </a:prstGeom>
          <a:noFill/>
        </p:spPr>
        <p:txBody>
          <a:bodyPr wrap="square" rtlCol="0">
            <a:spAutoFit/>
          </a:bodyPr>
          <a:lstStyle/>
          <a:p>
            <a:r>
              <a:rPr lang="en-US" i="1" dirty="0" smtClean="0"/>
              <a:t>FORKED REPO</a:t>
            </a:r>
            <a:endParaRPr lang="en-US" i="1" dirty="0"/>
          </a:p>
        </p:txBody>
      </p:sp>
      <p:cxnSp>
        <p:nvCxnSpPr>
          <p:cNvPr id="29" name="Straight Arrow Connector 28"/>
          <p:cNvCxnSpPr/>
          <p:nvPr/>
        </p:nvCxnSpPr>
        <p:spPr>
          <a:xfrm flipH="1">
            <a:off x="3602516" y="1721947"/>
            <a:ext cx="1044233" cy="52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12479" y="1859419"/>
            <a:ext cx="799348" cy="369332"/>
          </a:xfrm>
          <a:prstGeom prst="rect">
            <a:avLst/>
          </a:prstGeom>
          <a:noFill/>
        </p:spPr>
        <p:txBody>
          <a:bodyPr wrap="square" rtlCol="0">
            <a:spAutoFit/>
          </a:bodyPr>
          <a:lstStyle/>
          <a:p>
            <a:r>
              <a:rPr lang="en-US" dirty="0" smtClean="0"/>
              <a:t>PULL</a:t>
            </a:r>
            <a:endParaRPr lang="en-US" dirty="0"/>
          </a:p>
        </p:txBody>
      </p:sp>
      <p:sp>
        <p:nvSpPr>
          <p:cNvPr id="32" name="TextBox 31"/>
          <p:cNvSpPr txBox="1"/>
          <p:nvPr/>
        </p:nvSpPr>
        <p:spPr>
          <a:xfrm>
            <a:off x="2624994" y="1411861"/>
            <a:ext cx="1736853" cy="369332"/>
          </a:xfrm>
          <a:prstGeom prst="rect">
            <a:avLst/>
          </a:prstGeom>
          <a:noFill/>
        </p:spPr>
        <p:txBody>
          <a:bodyPr wrap="square" rtlCol="0">
            <a:spAutoFit/>
          </a:bodyPr>
          <a:lstStyle/>
          <a:p>
            <a:r>
              <a:rPr lang="en-US" b="1" dirty="0" smtClean="0">
                <a:solidFill>
                  <a:schemeClr val="accent3"/>
                </a:solidFill>
              </a:rPr>
              <a:t>PULL REQUEST</a:t>
            </a:r>
            <a:endParaRPr lang="en-US" b="1" dirty="0">
              <a:solidFill>
                <a:schemeClr val="accent3"/>
              </a:solidFill>
            </a:endParaRPr>
          </a:p>
        </p:txBody>
      </p:sp>
      <p:sp>
        <p:nvSpPr>
          <p:cNvPr id="33" name="TextBox 32"/>
          <p:cNvSpPr txBox="1"/>
          <p:nvPr/>
        </p:nvSpPr>
        <p:spPr>
          <a:xfrm>
            <a:off x="2997498" y="3555448"/>
            <a:ext cx="799348" cy="369332"/>
          </a:xfrm>
          <a:prstGeom prst="rect">
            <a:avLst/>
          </a:prstGeom>
          <a:noFill/>
        </p:spPr>
        <p:txBody>
          <a:bodyPr wrap="square" rtlCol="0">
            <a:spAutoFit/>
          </a:bodyPr>
          <a:lstStyle/>
          <a:p>
            <a:r>
              <a:rPr lang="en-US" dirty="0" smtClean="0"/>
              <a:t>PULL</a:t>
            </a:r>
            <a:endParaRPr lang="en-US" dirty="0"/>
          </a:p>
        </p:txBody>
      </p:sp>
      <p:sp>
        <p:nvSpPr>
          <p:cNvPr id="35" name="TextBox 34"/>
          <p:cNvSpPr txBox="1"/>
          <p:nvPr/>
        </p:nvSpPr>
        <p:spPr>
          <a:xfrm>
            <a:off x="1965075" y="3555448"/>
            <a:ext cx="799348" cy="369332"/>
          </a:xfrm>
          <a:prstGeom prst="rect">
            <a:avLst/>
          </a:prstGeom>
          <a:noFill/>
        </p:spPr>
        <p:txBody>
          <a:bodyPr wrap="square" rtlCol="0">
            <a:spAutoFit/>
          </a:bodyPr>
          <a:lstStyle/>
          <a:p>
            <a:r>
              <a:rPr lang="en-US" smtClean="0"/>
              <a:t>PUSH</a:t>
            </a:r>
            <a:endParaRPr lang="en-US" dirty="0"/>
          </a:p>
        </p:txBody>
      </p:sp>
      <p:cxnSp>
        <p:nvCxnSpPr>
          <p:cNvPr id="45" name="Straight Arrow Connector 44"/>
          <p:cNvCxnSpPr/>
          <p:nvPr/>
        </p:nvCxnSpPr>
        <p:spPr>
          <a:xfrm flipH="1" flipV="1">
            <a:off x="2754626" y="3396311"/>
            <a:ext cx="1734" cy="622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987851" y="3396311"/>
            <a:ext cx="1734" cy="622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009" y="1820345"/>
            <a:ext cx="1118397" cy="1118397"/>
          </a:xfrm>
          <a:prstGeom prst="rect">
            <a:avLst/>
          </a:prstGeom>
        </p:spPr>
      </p:pic>
      <p:sp>
        <p:nvSpPr>
          <p:cNvPr id="49" name="TextBox 48"/>
          <p:cNvSpPr txBox="1"/>
          <p:nvPr/>
        </p:nvSpPr>
        <p:spPr>
          <a:xfrm>
            <a:off x="5394987" y="2738687"/>
            <a:ext cx="3978756" cy="400110"/>
          </a:xfrm>
          <a:prstGeom prst="rect">
            <a:avLst/>
          </a:prstGeom>
          <a:noFill/>
        </p:spPr>
        <p:txBody>
          <a:bodyPr wrap="square" rtlCol="0">
            <a:spAutoFit/>
          </a:bodyPr>
          <a:lstStyle/>
          <a:p>
            <a:pPr algn="ctr"/>
            <a:r>
              <a:rPr lang="en-US" sz="2000" b="1" dirty="0" err="1" smtClean="0">
                <a:solidFill>
                  <a:schemeClr val="accent1"/>
                </a:solidFill>
              </a:rPr>
              <a:t>anabelle</a:t>
            </a:r>
            <a:r>
              <a:rPr lang="en-US" sz="2000" b="1" dirty="0" smtClean="0">
                <a:solidFill>
                  <a:schemeClr val="accent1"/>
                </a:solidFill>
              </a:rPr>
              <a:t>/</a:t>
            </a:r>
            <a:r>
              <a:rPr lang="en-US" sz="2000" b="1" dirty="0" err="1" smtClean="0">
                <a:solidFill>
                  <a:schemeClr val="accent1"/>
                </a:solidFill>
              </a:rPr>
              <a:t>tidytuesday</a:t>
            </a:r>
            <a:endParaRPr lang="en-US" sz="2000" b="1" dirty="0">
              <a:solidFill>
                <a:schemeClr val="accent1"/>
              </a:solidFill>
            </a:endParaRPr>
          </a:p>
        </p:txBody>
      </p:sp>
      <p:sp>
        <p:nvSpPr>
          <p:cNvPr id="50" name="TextBox 49"/>
          <p:cNvSpPr txBox="1"/>
          <p:nvPr/>
        </p:nvSpPr>
        <p:spPr>
          <a:xfrm>
            <a:off x="8155213" y="2228751"/>
            <a:ext cx="1724368" cy="369332"/>
          </a:xfrm>
          <a:prstGeom prst="rect">
            <a:avLst/>
          </a:prstGeom>
          <a:noFill/>
        </p:spPr>
        <p:txBody>
          <a:bodyPr wrap="square" rtlCol="0">
            <a:spAutoFit/>
          </a:bodyPr>
          <a:lstStyle/>
          <a:p>
            <a:r>
              <a:rPr lang="en-US" i="1" dirty="0" smtClean="0"/>
              <a:t>FORKED REPO</a:t>
            </a:r>
            <a:endParaRPr lang="en-US" i="1" dirty="0"/>
          </a:p>
        </p:txBody>
      </p:sp>
      <p:sp>
        <p:nvSpPr>
          <p:cNvPr id="51" name="TextBox 50"/>
          <p:cNvSpPr txBox="1"/>
          <p:nvPr/>
        </p:nvSpPr>
        <p:spPr>
          <a:xfrm>
            <a:off x="7617440" y="3555448"/>
            <a:ext cx="799348" cy="369332"/>
          </a:xfrm>
          <a:prstGeom prst="rect">
            <a:avLst/>
          </a:prstGeom>
          <a:noFill/>
        </p:spPr>
        <p:txBody>
          <a:bodyPr wrap="square" rtlCol="0">
            <a:spAutoFit/>
          </a:bodyPr>
          <a:lstStyle/>
          <a:p>
            <a:r>
              <a:rPr lang="en-US" dirty="0" smtClean="0"/>
              <a:t>PULL</a:t>
            </a:r>
            <a:endParaRPr lang="en-US" dirty="0"/>
          </a:p>
        </p:txBody>
      </p:sp>
      <p:sp>
        <p:nvSpPr>
          <p:cNvPr id="52" name="TextBox 51"/>
          <p:cNvSpPr txBox="1"/>
          <p:nvPr/>
        </p:nvSpPr>
        <p:spPr>
          <a:xfrm>
            <a:off x="6585017" y="3555448"/>
            <a:ext cx="799348" cy="369332"/>
          </a:xfrm>
          <a:prstGeom prst="rect">
            <a:avLst/>
          </a:prstGeom>
          <a:noFill/>
        </p:spPr>
        <p:txBody>
          <a:bodyPr wrap="square" rtlCol="0">
            <a:spAutoFit/>
          </a:bodyPr>
          <a:lstStyle/>
          <a:p>
            <a:r>
              <a:rPr lang="en-US" smtClean="0"/>
              <a:t>PUSH</a:t>
            </a:r>
            <a:endParaRPr lang="en-US" dirty="0"/>
          </a:p>
        </p:txBody>
      </p:sp>
      <p:cxnSp>
        <p:nvCxnSpPr>
          <p:cNvPr id="53" name="Straight Arrow Connector 52"/>
          <p:cNvCxnSpPr/>
          <p:nvPr/>
        </p:nvCxnSpPr>
        <p:spPr>
          <a:xfrm flipH="1" flipV="1">
            <a:off x="7374568" y="3396311"/>
            <a:ext cx="1734" cy="622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607793" y="3396311"/>
            <a:ext cx="1734" cy="622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5848999" y="1525723"/>
            <a:ext cx="1017095" cy="514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H="1" flipV="1">
            <a:off x="5828959" y="1727796"/>
            <a:ext cx="1017095" cy="514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27568" y="1476545"/>
            <a:ext cx="1736853" cy="369332"/>
          </a:xfrm>
          <a:prstGeom prst="rect">
            <a:avLst/>
          </a:prstGeom>
          <a:noFill/>
        </p:spPr>
        <p:txBody>
          <a:bodyPr wrap="square" rtlCol="0">
            <a:spAutoFit/>
          </a:bodyPr>
          <a:lstStyle/>
          <a:p>
            <a:r>
              <a:rPr lang="en-US" b="1" dirty="0" smtClean="0">
                <a:solidFill>
                  <a:schemeClr val="accent3"/>
                </a:solidFill>
              </a:rPr>
              <a:t>PULL REQUEST</a:t>
            </a:r>
            <a:endParaRPr lang="en-US" b="1" dirty="0">
              <a:solidFill>
                <a:schemeClr val="accent3"/>
              </a:solidFill>
            </a:endParaRPr>
          </a:p>
        </p:txBody>
      </p:sp>
      <p:sp>
        <p:nvSpPr>
          <p:cNvPr id="60" name="TextBox 59"/>
          <p:cNvSpPr txBox="1"/>
          <p:nvPr/>
        </p:nvSpPr>
        <p:spPr>
          <a:xfrm>
            <a:off x="5494689" y="1859419"/>
            <a:ext cx="799348" cy="369332"/>
          </a:xfrm>
          <a:prstGeom prst="rect">
            <a:avLst/>
          </a:prstGeom>
          <a:noFill/>
        </p:spPr>
        <p:txBody>
          <a:bodyPr wrap="square" rtlCol="0">
            <a:spAutoFit/>
          </a:bodyPr>
          <a:lstStyle/>
          <a:p>
            <a:r>
              <a:rPr lang="en-US" dirty="0" smtClean="0"/>
              <a:t>PULL</a:t>
            </a:r>
            <a:endParaRPr lang="en-US" dirty="0"/>
          </a:p>
        </p:txBody>
      </p:sp>
    </p:spTree>
    <p:extLst>
      <p:ext uri="{BB962C8B-B14F-4D97-AF65-F5344CB8AC3E}">
        <p14:creationId xmlns:p14="http://schemas.microsoft.com/office/powerpoint/2010/main" val="564878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smtClean="0"/>
              <a:t>GitHub is a website for storing and shoring documents and code</a:t>
            </a:r>
          </a:p>
          <a:p>
            <a:r>
              <a:rPr lang="en-US" dirty="0" smtClean="0"/>
              <a:t>GitHub allows you to track changes and revert to earlier versions of your project</a:t>
            </a:r>
          </a:p>
          <a:p>
            <a:r>
              <a:rPr lang="en-US" dirty="0" smtClean="0"/>
              <a:t>GitHub enables people to collaborate on the same project and make changes at the same time</a:t>
            </a:r>
          </a:p>
          <a:p>
            <a:r>
              <a:rPr lang="en-US" b="1" dirty="0" smtClean="0">
                <a:solidFill>
                  <a:schemeClr val="accent1"/>
                </a:solidFill>
              </a:rPr>
              <a:t>Repository</a:t>
            </a:r>
          </a:p>
          <a:p>
            <a:pPr lvl="1"/>
            <a:r>
              <a:rPr lang="en-US" dirty="0" smtClean="0"/>
              <a:t>Contains all of your source code, documents, images and other materials for a project</a:t>
            </a:r>
          </a:p>
          <a:p>
            <a:pPr lvl="1"/>
            <a:endParaRPr lang="en-US" dirty="0">
              <a:solidFill>
                <a:schemeClr val="accent1"/>
              </a:solidFill>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366" y="2260619"/>
            <a:ext cx="1672197" cy="1672197"/>
          </a:xfrm>
          <a:prstGeom prst="rect">
            <a:avLst/>
          </a:prstGeom>
        </p:spPr>
      </p:pic>
    </p:spTree>
    <p:extLst>
      <p:ext uri="{BB962C8B-B14F-4D97-AF65-F5344CB8AC3E}">
        <p14:creationId xmlns:p14="http://schemas.microsoft.com/office/powerpoint/2010/main" val="2124302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Forks</a:t>
            </a:r>
            <a:endParaRPr lang="en-US" dirty="0"/>
          </a:p>
        </p:txBody>
      </p:sp>
      <p:sp>
        <p:nvSpPr>
          <p:cNvPr id="3" name="Content Placeholder 2"/>
          <p:cNvSpPr>
            <a:spLocks noGrp="1"/>
          </p:cNvSpPr>
          <p:nvPr>
            <p:ph idx="1"/>
          </p:nvPr>
        </p:nvSpPr>
        <p:spPr/>
        <p:txBody>
          <a:bodyPr/>
          <a:lstStyle/>
          <a:p>
            <a:r>
              <a:rPr lang="en-US" dirty="0" smtClean="0"/>
              <a:t>Serve a variety of purposes</a:t>
            </a:r>
          </a:p>
          <a:p>
            <a:r>
              <a:rPr lang="en-US" dirty="0" smtClean="0"/>
              <a:t>One scenario where forks are quite useful</a:t>
            </a:r>
          </a:p>
          <a:p>
            <a:pPr lvl="1"/>
            <a:r>
              <a:rPr lang="en-US" dirty="0" smtClean="0"/>
              <a:t>A repo/project that has many people working on it</a:t>
            </a:r>
          </a:p>
          <a:p>
            <a:pPr lvl="1"/>
            <a:r>
              <a:rPr lang="en-US" dirty="0" smtClean="0"/>
              <a:t>Forks enable everyone to pull changes from the main repository</a:t>
            </a:r>
          </a:p>
          <a:p>
            <a:pPr lvl="1"/>
            <a:r>
              <a:rPr lang="en-US" dirty="0" smtClean="0"/>
              <a:t>Only gatekeepers (the owners of the main repository) are able to make changes to the main repository</a:t>
            </a:r>
          </a:p>
          <a:p>
            <a:pPr lvl="1"/>
            <a:r>
              <a:rPr lang="en-US" dirty="0" smtClean="0"/>
              <a:t>Users make changes to their fork of the repo and create pull requests to ask the gatekeepers to incorporate the changes into the main repo</a:t>
            </a:r>
          </a:p>
          <a:p>
            <a:pPr lvl="1"/>
            <a:r>
              <a:rPr lang="en-US" dirty="0" smtClean="0"/>
              <a:t>Gatekeepers can either accept or reject proposed changes</a:t>
            </a:r>
          </a:p>
          <a:p>
            <a:pPr lvl="1"/>
            <a:endParaRPr lang="en-US" dirty="0" smtClean="0"/>
          </a:p>
        </p:txBody>
      </p:sp>
    </p:spTree>
    <p:extLst>
      <p:ext uri="{BB962C8B-B14F-4D97-AF65-F5344CB8AC3E}">
        <p14:creationId xmlns:p14="http://schemas.microsoft.com/office/powerpoint/2010/main" val="111966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Requests</a:t>
            </a:r>
            <a:endParaRPr lang="en-US" dirty="0"/>
          </a:p>
        </p:txBody>
      </p:sp>
      <p:sp>
        <p:nvSpPr>
          <p:cNvPr id="3" name="Content Placeholder 2"/>
          <p:cNvSpPr>
            <a:spLocks noGrp="1"/>
          </p:cNvSpPr>
          <p:nvPr>
            <p:ph idx="1"/>
          </p:nvPr>
        </p:nvSpPr>
        <p:spPr/>
        <p:txBody>
          <a:bodyPr/>
          <a:lstStyle/>
          <a:p>
            <a:r>
              <a:rPr lang="en-US" dirty="0" smtClean="0"/>
              <a:t>Push your changes to your fork of a repo, just like you would to any repo that you own</a:t>
            </a:r>
          </a:p>
          <a:p>
            <a:r>
              <a:rPr lang="en-US" dirty="0" smtClean="0"/>
              <a:t>Click New Pull Request in the GitHub page for your fork of the repo</a:t>
            </a:r>
          </a:p>
          <a:p>
            <a:r>
              <a:rPr lang="en-US" dirty="0" smtClean="0"/>
              <a:t>The gatekeeper (owner) of the main repo will review your pull request and either accept or reject your changes</a:t>
            </a:r>
          </a:p>
          <a:p>
            <a:endParaRPr lang="en-US" dirty="0" smtClean="0"/>
          </a:p>
          <a:p>
            <a:endParaRPr lang="en-US" dirty="0" smtClean="0"/>
          </a:p>
          <a:p>
            <a:endParaRPr lang="en-US" dirty="0"/>
          </a:p>
        </p:txBody>
      </p:sp>
    </p:spTree>
    <p:extLst>
      <p:ext uri="{BB962C8B-B14F-4D97-AF65-F5344CB8AC3E}">
        <p14:creationId xmlns:p14="http://schemas.microsoft.com/office/powerpoint/2010/main" val="153695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Fork</a:t>
            </a:r>
            <a:endParaRPr lang="en-US" dirty="0"/>
          </a:p>
        </p:txBody>
      </p:sp>
      <p:sp>
        <p:nvSpPr>
          <p:cNvPr id="3" name="Content Placeholder 2"/>
          <p:cNvSpPr>
            <a:spLocks noGrp="1"/>
          </p:cNvSpPr>
          <p:nvPr>
            <p:ph idx="1"/>
          </p:nvPr>
        </p:nvSpPr>
        <p:spPr/>
        <p:txBody>
          <a:bodyPr>
            <a:normAutofit lnSpcReduction="10000"/>
          </a:bodyPr>
          <a:lstStyle/>
          <a:p>
            <a:r>
              <a:rPr lang="en-US" dirty="0" smtClean="0"/>
              <a:t>At some point in time, you might want to update your fork to pull in changes made to the main repo</a:t>
            </a:r>
          </a:p>
          <a:p>
            <a:r>
              <a:rPr lang="en-US" dirty="0" smtClean="0"/>
              <a:t>Click compare on the GitHub page for your fork of the repo</a:t>
            </a:r>
          </a:p>
          <a:p>
            <a:r>
              <a:rPr lang="en-US" dirty="0" smtClean="0"/>
              <a:t>Change base repository to your fork</a:t>
            </a:r>
          </a:p>
          <a:p>
            <a:r>
              <a:rPr lang="en-US" dirty="0" smtClean="0"/>
              <a:t>Click compare across forks</a:t>
            </a:r>
          </a:p>
          <a:p>
            <a:r>
              <a:rPr lang="en-US" dirty="0" smtClean="0"/>
              <a:t>Change head repository to the main repo</a:t>
            </a:r>
          </a:p>
          <a:p>
            <a:r>
              <a:rPr lang="en-US" dirty="0" smtClean="0"/>
              <a:t>The arrow should point from the main repo to your fork</a:t>
            </a:r>
          </a:p>
          <a:p>
            <a:r>
              <a:rPr lang="en-US" dirty="0" smtClean="0"/>
              <a:t>Click create pull request</a:t>
            </a:r>
          </a:p>
          <a:p>
            <a:r>
              <a:rPr lang="en-US" dirty="0" smtClean="0"/>
              <a:t>Confirm merge</a:t>
            </a:r>
            <a:endParaRPr lang="en-US" dirty="0"/>
          </a:p>
        </p:txBody>
      </p:sp>
    </p:spTree>
    <p:extLst>
      <p:ext uri="{BB962C8B-B14F-4D97-AF65-F5344CB8AC3E}">
        <p14:creationId xmlns:p14="http://schemas.microsoft.com/office/powerpoint/2010/main" val="122172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r>
              <a:rPr lang="en-US" dirty="0" smtClean="0"/>
              <a:t> </a:t>
            </a:r>
            <a:r>
              <a:rPr lang="en-US" dirty="0" smtClean="0"/>
              <a:t>file</a:t>
            </a:r>
            <a:endParaRPr lang="en-US" dirty="0"/>
          </a:p>
        </p:txBody>
      </p:sp>
      <p:sp>
        <p:nvSpPr>
          <p:cNvPr id="3" name="Content Placeholder 2"/>
          <p:cNvSpPr>
            <a:spLocks noGrp="1"/>
          </p:cNvSpPr>
          <p:nvPr>
            <p:ph idx="1"/>
          </p:nvPr>
        </p:nvSpPr>
        <p:spPr/>
        <p:txBody>
          <a:bodyPr/>
          <a:lstStyle/>
          <a:p>
            <a:r>
              <a:rPr lang="en-US" dirty="0" smtClean="0"/>
              <a:t>You might want to save files to your repo/project folder on your local computer without pushing them to the GitHub repo</a:t>
            </a:r>
          </a:p>
          <a:p>
            <a:pPr lvl="1"/>
            <a:r>
              <a:rPr lang="en-US" dirty="0" smtClean="0"/>
              <a:t>Examples:</a:t>
            </a:r>
          </a:p>
          <a:p>
            <a:pPr lvl="2"/>
            <a:r>
              <a:rPr lang="en-US" dirty="0" smtClean="0"/>
              <a:t>Large image files</a:t>
            </a:r>
          </a:p>
          <a:p>
            <a:pPr lvl="2"/>
            <a:r>
              <a:rPr lang="en-US" dirty="0" smtClean="0"/>
              <a:t>Large </a:t>
            </a:r>
            <a:r>
              <a:rPr lang="en-US" dirty="0" err="1" smtClean="0"/>
              <a:t>Matlab</a:t>
            </a:r>
            <a:r>
              <a:rPr lang="en-US" dirty="0" smtClean="0"/>
              <a:t> mat files</a:t>
            </a:r>
          </a:p>
          <a:p>
            <a:pPr lvl="2"/>
            <a:r>
              <a:rPr lang="en-US" dirty="0" smtClean="0"/>
              <a:t>.</a:t>
            </a:r>
            <a:r>
              <a:rPr lang="en-US" dirty="0" err="1" smtClean="0"/>
              <a:t>Rproj</a:t>
            </a:r>
            <a:r>
              <a:rPr lang="en-US" dirty="0" smtClean="0"/>
              <a:t> file</a:t>
            </a:r>
          </a:p>
          <a:p>
            <a:pPr lvl="2"/>
            <a:r>
              <a:rPr lang="en-US" dirty="0" smtClean="0"/>
              <a:t>Specific folder and its contents</a:t>
            </a:r>
          </a:p>
          <a:p>
            <a:pPr lvl="2"/>
            <a:endParaRPr lang="en-US" dirty="0" smtClean="0"/>
          </a:p>
        </p:txBody>
      </p:sp>
    </p:spTree>
    <p:extLst>
      <p:ext uri="{BB962C8B-B14F-4D97-AF65-F5344CB8AC3E}">
        <p14:creationId xmlns:p14="http://schemas.microsoft.com/office/powerpoint/2010/main" val="194163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Fancy stuff</a:t>
            </a:r>
            <a:endParaRPr lang="en-US" dirty="0"/>
          </a:p>
        </p:txBody>
      </p:sp>
      <p:sp>
        <p:nvSpPr>
          <p:cNvPr id="3" name="Content Placeholder 2"/>
          <p:cNvSpPr>
            <a:spLocks noGrp="1"/>
          </p:cNvSpPr>
          <p:nvPr>
            <p:ph idx="1"/>
          </p:nvPr>
        </p:nvSpPr>
        <p:spPr/>
        <p:txBody>
          <a:bodyPr/>
          <a:lstStyle/>
          <a:p>
            <a:r>
              <a:rPr lang="en-US" dirty="0" smtClean="0"/>
              <a:t>You can use </a:t>
            </a:r>
            <a:r>
              <a:rPr lang="en-US" dirty="0" err="1" smtClean="0"/>
              <a:t>RStudio</a:t>
            </a:r>
            <a:r>
              <a:rPr lang="en-US" dirty="0" smtClean="0"/>
              <a:t> to create a website and host it on GitHub for </a:t>
            </a:r>
            <a:r>
              <a:rPr lang="en-US" dirty="0" smtClean="0"/>
              <a:t>free</a:t>
            </a:r>
          </a:p>
          <a:p>
            <a:pPr lvl="1"/>
            <a:r>
              <a:rPr lang="en-US" dirty="0" smtClean="0"/>
              <a:t>Example:</a:t>
            </a:r>
          </a:p>
          <a:p>
            <a:pPr lvl="2"/>
            <a:r>
              <a:rPr lang="en-US" dirty="0" err="1"/>
              <a:t>s</a:t>
            </a:r>
            <a:r>
              <a:rPr lang="en-US" dirty="0" err="1" smtClean="0"/>
              <a:t>tephaniereinders.github.io</a:t>
            </a:r>
            <a:endParaRPr lang="en-US" dirty="0" smtClean="0"/>
          </a:p>
          <a:p>
            <a:endParaRPr lang="en-US" dirty="0"/>
          </a:p>
        </p:txBody>
      </p:sp>
    </p:spTree>
    <p:extLst>
      <p:ext uri="{BB962C8B-B14F-4D97-AF65-F5344CB8AC3E}">
        <p14:creationId xmlns:p14="http://schemas.microsoft.com/office/powerpoint/2010/main" val="85137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sp>
        <p:nvSpPr>
          <p:cNvPr id="9" name="Content Placeholder 8"/>
          <p:cNvSpPr>
            <a:spLocks noGrp="1"/>
          </p:cNvSpPr>
          <p:nvPr>
            <p:ph idx="1"/>
          </p:nvPr>
        </p:nvSpPr>
        <p:spPr/>
        <p:txBody>
          <a:bodyPr/>
          <a:lstStyle/>
          <a:p>
            <a:r>
              <a:rPr lang="en-US" dirty="0"/>
              <a:t>An integrated development environment (IDE) for R </a:t>
            </a:r>
          </a:p>
          <a:p>
            <a:r>
              <a:rPr lang="en-US" dirty="0"/>
              <a:t>Makes programming easier</a:t>
            </a:r>
          </a:p>
          <a:p>
            <a:r>
              <a:rPr lang="en-US" b="1" dirty="0">
                <a:solidFill>
                  <a:schemeClr val="accent1"/>
                </a:solidFill>
              </a:rPr>
              <a:t>Project</a:t>
            </a:r>
          </a:p>
          <a:p>
            <a:pPr lvl="1"/>
            <a:r>
              <a:rPr lang="en-US" dirty="0"/>
              <a:t>Contains all of your code, documents, images and other materials for a project</a:t>
            </a:r>
          </a:p>
          <a:p>
            <a:endParaRPr lang="en-US" dirty="0"/>
          </a:p>
        </p:txBody>
      </p:sp>
      <p:sp>
        <p:nvSpPr>
          <p:cNvPr id="6" name="Content Placeholder 2"/>
          <p:cNvSpPr txBox="1">
            <a:spLocks/>
          </p:cNvSpPr>
          <p:nvPr/>
        </p:nvSpPr>
        <p:spPr>
          <a:xfrm>
            <a:off x="5781146" y="1447800"/>
            <a:ext cx="5190065" cy="45720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lang="en-US" dirty="0" smtClean="0">
              <a:solidFill>
                <a:schemeClr val="accent1"/>
              </a:solidFill>
            </a:endParaRPr>
          </a:p>
          <a:p>
            <a:pPr lvl="1"/>
            <a:endParaRPr lang="en-US" dirty="0" smtClean="0"/>
          </a:p>
          <a:p>
            <a:pPr lvl="1"/>
            <a:endParaRPr lang="en-US" dirty="0" smtClean="0"/>
          </a:p>
        </p:txBody>
      </p:sp>
    </p:spTree>
    <p:extLst>
      <p:ext uri="{BB962C8B-B14F-4D97-AF65-F5344CB8AC3E}">
        <p14:creationId xmlns:p14="http://schemas.microsoft.com/office/powerpoint/2010/main" val="128685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a:t>
            </a:r>
            <a:r>
              <a:rPr lang="en-US" dirty="0" err="1" smtClean="0"/>
              <a:t>RStudio</a:t>
            </a:r>
            <a:endParaRPr lang="en-US" dirty="0"/>
          </a:p>
        </p:txBody>
      </p:sp>
      <p:sp>
        <p:nvSpPr>
          <p:cNvPr id="9" name="Content Placeholder 8"/>
          <p:cNvSpPr>
            <a:spLocks noGrp="1"/>
          </p:cNvSpPr>
          <p:nvPr>
            <p:ph idx="1"/>
          </p:nvPr>
        </p:nvSpPr>
        <p:spPr/>
        <p:txBody>
          <a:bodyPr/>
          <a:lstStyle/>
          <a:p>
            <a:r>
              <a:rPr lang="en-US" dirty="0"/>
              <a:t>Access a GitHub repository as a project in </a:t>
            </a:r>
            <a:r>
              <a:rPr lang="en-US" dirty="0" err="1" smtClean="0"/>
              <a:t>RStudio</a:t>
            </a:r>
            <a:endParaRPr lang="en-US" dirty="0" smtClean="0"/>
          </a:p>
        </p:txBody>
      </p:sp>
    </p:spTree>
    <p:extLst>
      <p:ext uri="{BB962C8B-B14F-4D97-AF65-F5344CB8AC3E}">
        <p14:creationId xmlns:p14="http://schemas.microsoft.com/office/powerpoint/2010/main" val="199715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a:t>
            </a:r>
            <a:r>
              <a:rPr lang="en-US" dirty="0" err="1" smtClean="0"/>
              <a:t>RStudio</a:t>
            </a:r>
            <a:r>
              <a:rPr lang="en-US" dirty="0" smtClean="0"/>
              <a:t>:  Setup</a:t>
            </a:r>
            <a:endParaRPr lang="en-US" dirty="0"/>
          </a:p>
        </p:txBody>
      </p:sp>
      <p:sp>
        <p:nvSpPr>
          <p:cNvPr id="9" name="Content Placeholder 8"/>
          <p:cNvSpPr>
            <a:spLocks noGrp="1"/>
          </p:cNvSpPr>
          <p:nvPr>
            <p:ph idx="1"/>
          </p:nvPr>
        </p:nvSpPr>
        <p:spPr/>
        <p:txBody>
          <a:bodyPr/>
          <a:lstStyle/>
          <a:p>
            <a:r>
              <a:rPr lang="en-US" dirty="0" smtClean="0"/>
              <a:t>Jenny Bryan and Jim Hester give step-by-step instructions for connecting </a:t>
            </a:r>
            <a:r>
              <a:rPr lang="en-US" dirty="0" err="1" smtClean="0"/>
              <a:t>RStudio</a:t>
            </a:r>
            <a:r>
              <a:rPr lang="en-US" dirty="0" smtClean="0"/>
              <a:t> with GitHub:</a:t>
            </a:r>
          </a:p>
          <a:p>
            <a:endParaRPr lang="en-US" dirty="0" smtClean="0"/>
          </a:p>
          <a:p>
            <a:pPr marL="0" indent="0">
              <a:buNone/>
            </a:pPr>
            <a:r>
              <a:rPr lang="en-US" dirty="0" smtClean="0"/>
              <a:t>		</a:t>
            </a:r>
            <a:r>
              <a:rPr lang="en-US" i="1" dirty="0" smtClean="0"/>
              <a:t>Happy </a:t>
            </a:r>
            <a:r>
              <a:rPr lang="en-US" i="1" dirty="0" err="1"/>
              <a:t>Git</a:t>
            </a:r>
            <a:r>
              <a:rPr lang="en-US" i="1" dirty="0"/>
              <a:t> and GitHub for the </a:t>
            </a:r>
            <a:r>
              <a:rPr lang="en-US" i="1" dirty="0" err="1" smtClean="0"/>
              <a:t>useR</a:t>
            </a:r>
            <a:r>
              <a:rPr lang="en-US" i="1" dirty="0" smtClean="0"/>
              <a:t>:  </a:t>
            </a:r>
            <a:r>
              <a:rPr lang="en-US" b="1" dirty="0" smtClean="0">
                <a:solidFill>
                  <a:schemeClr val="accent3"/>
                </a:solidFill>
                <a:hlinkClick r:id="rId2"/>
              </a:rPr>
              <a:t>https</a:t>
            </a:r>
            <a:r>
              <a:rPr lang="en-US" b="1" dirty="0">
                <a:solidFill>
                  <a:schemeClr val="accent3"/>
                </a:solidFill>
                <a:hlinkClick r:id="rId2"/>
              </a:rPr>
              <a:t>://</a:t>
            </a:r>
            <a:r>
              <a:rPr lang="en-US" b="1" dirty="0" smtClean="0">
                <a:solidFill>
                  <a:schemeClr val="accent3"/>
                </a:solidFill>
                <a:hlinkClick r:id="rId2"/>
              </a:rPr>
              <a:t>happygitwithr.com</a:t>
            </a:r>
            <a:endParaRPr lang="en-US" b="1" dirty="0">
              <a:solidFill>
                <a:schemeClr val="accent3"/>
              </a:solidFill>
            </a:endParaRPr>
          </a:p>
        </p:txBody>
      </p:sp>
    </p:spTree>
    <p:extLst>
      <p:ext uri="{BB962C8B-B14F-4D97-AF65-F5344CB8AC3E}">
        <p14:creationId xmlns:p14="http://schemas.microsoft.com/office/powerpoint/2010/main" val="193717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working on the same repo/project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26" name="TextBox 25"/>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Tree>
    <p:extLst>
      <p:ext uri="{BB962C8B-B14F-4D97-AF65-F5344CB8AC3E}">
        <p14:creationId xmlns:p14="http://schemas.microsoft.com/office/powerpoint/2010/main" val="120438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 repo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062" y="2454535"/>
            <a:ext cx="1672197" cy="1672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49" y="4259425"/>
            <a:ext cx="1802745" cy="1802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784" y="4193411"/>
            <a:ext cx="1934772" cy="1934772"/>
          </a:xfrm>
          <a:prstGeom prst="rect">
            <a:avLst/>
          </a:prstGeom>
        </p:spPr>
      </p:pic>
      <p:sp>
        <p:nvSpPr>
          <p:cNvPr id="8" name="TextBox 7"/>
          <p:cNvSpPr txBox="1"/>
          <p:nvPr/>
        </p:nvSpPr>
        <p:spPr>
          <a:xfrm>
            <a:off x="5335595" y="2311237"/>
            <a:ext cx="1161365" cy="369332"/>
          </a:xfrm>
          <a:prstGeom prst="rect">
            <a:avLst/>
          </a:prstGeom>
          <a:noFill/>
        </p:spPr>
        <p:txBody>
          <a:bodyPr wrap="square" rtlCol="0">
            <a:spAutoFit/>
          </a:bodyPr>
          <a:lstStyle/>
          <a:p>
            <a:r>
              <a:rPr lang="en-US" dirty="0" smtClean="0"/>
              <a:t>GitHub</a:t>
            </a:r>
            <a:endParaRPr lang="en-US" dirty="0"/>
          </a:p>
        </p:txBody>
      </p:sp>
      <p:cxnSp>
        <p:nvCxnSpPr>
          <p:cNvPr id="12" name="Straight Arrow Connector 11"/>
          <p:cNvCxnSpPr/>
          <p:nvPr/>
        </p:nvCxnSpPr>
        <p:spPr>
          <a:xfrm flipV="1">
            <a:off x="3852472" y="3542719"/>
            <a:ext cx="1167590" cy="716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05013" y="3841655"/>
            <a:ext cx="1164477" cy="70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80997" y="3887859"/>
            <a:ext cx="1157066" cy="610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0888" y="3593284"/>
            <a:ext cx="1168527" cy="615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016" y="5908559"/>
            <a:ext cx="1951229" cy="707886"/>
          </a:xfrm>
          <a:prstGeom prst="rect">
            <a:avLst/>
          </a:prstGeom>
          <a:noFill/>
        </p:spPr>
        <p:txBody>
          <a:bodyPr wrap="square" rtlCol="0">
            <a:spAutoFit/>
          </a:bodyPr>
          <a:lstStyle/>
          <a:p>
            <a:pPr algn="ctr"/>
            <a:r>
              <a:rPr lang="en-US" sz="2000" b="1" dirty="0" smtClean="0">
                <a:solidFill>
                  <a:schemeClr val="accent1"/>
                </a:solidFill>
              </a:rPr>
              <a:t>Stephanie’s working copy</a:t>
            </a:r>
            <a:endParaRPr lang="en-US" sz="2000" b="1" dirty="0">
              <a:solidFill>
                <a:schemeClr val="accent1"/>
              </a:solidFill>
            </a:endParaRPr>
          </a:p>
        </p:txBody>
      </p:sp>
      <p:sp>
        <p:nvSpPr>
          <p:cNvPr id="25" name="TextBox 24"/>
          <p:cNvSpPr txBox="1"/>
          <p:nvPr/>
        </p:nvSpPr>
        <p:spPr>
          <a:xfrm>
            <a:off x="7696784" y="5908559"/>
            <a:ext cx="1925056" cy="707886"/>
          </a:xfrm>
          <a:prstGeom prst="rect">
            <a:avLst/>
          </a:prstGeom>
          <a:noFill/>
        </p:spPr>
        <p:txBody>
          <a:bodyPr wrap="square" rtlCol="0">
            <a:spAutoFit/>
          </a:bodyPr>
          <a:lstStyle/>
          <a:p>
            <a:pPr algn="ctr"/>
            <a:r>
              <a:rPr lang="en-US" sz="2000" b="1" dirty="0" smtClean="0">
                <a:solidFill>
                  <a:schemeClr val="accent1"/>
                </a:solidFill>
              </a:rPr>
              <a:t>Anabelle’s working copy</a:t>
            </a:r>
            <a:endParaRPr lang="en-US" sz="2000" b="1" dirty="0">
              <a:solidFill>
                <a:schemeClr val="accent1"/>
              </a:solidFill>
            </a:endParaRPr>
          </a:p>
        </p:txBody>
      </p:sp>
      <p:sp>
        <p:nvSpPr>
          <p:cNvPr id="27" name="TextBox 26"/>
          <p:cNvSpPr txBox="1"/>
          <p:nvPr/>
        </p:nvSpPr>
        <p:spPr>
          <a:xfrm>
            <a:off x="4482549" y="4189029"/>
            <a:ext cx="1034230" cy="369332"/>
          </a:xfrm>
          <a:prstGeom prst="rect">
            <a:avLst/>
          </a:prstGeom>
          <a:noFill/>
        </p:spPr>
        <p:txBody>
          <a:bodyPr wrap="square" rtlCol="0">
            <a:spAutoFit/>
          </a:bodyPr>
          <a:lstStyle/>
          <a:p>
            <a:r>
              <a:rPr lang="en-US" smtClean="0"/>
              <a:t>CLONE</a:t>
            </a:r>
            <a:endParaRPr lang="en-US" dirty="0"/>
          </a:p>
        </p:txBody>
      </p:sp>
      <p:sp>
        <p:nvSpPr>
          <p:cNvPr id="28" name="TextBox 27"/>
          <p:cNvSpPr txBox="1"/>
          <p:nvPr/>
        </p:nvSpPr>
        <p:spPr>
          <a:xfrm>
            <a:off x="6097394" y="4192429"/>
            <a:ext cx="1034230" cy="369332"/>
          </a:xfrm>
          <a:prstGeom prst="rect">
            <a:avLst/>
          </a:prstGeom>
          <a:noFill/>
        </p:spPr>
        <p:txBody>
          <a:bodyPr wrap="square" rtlCol="0">
            <a:spAutoFit/>
          </a:bodyPr>
          <a:lstStyle/>
          <a:p>
            <a:r>
              <a:rPr lang="en-US" smtClean="0"/>
              <a:t>CLONE</a:t>
            </a:r>
            <a:endParaRPr lang="en-US" dirty="0"/>
          </a:p>
        </p:txBody>
      </p:sp>
      <p:sp>
        <p:nvSpPr>
          <p:cNvPr id="29" name="TextBox 28"/>
          <p:cNvSpPr txBox="1"/>
          <p:nvPr/>
        </p:nvSpPr>
        <p:spPr>
          <a:xfrm>
            <a:off x="6164671" y="2695889"/>
            <a:ext cx="2649545" cy="461665"/>
          </a:xfrm>
          <a:prstGeom prst="rect">
            <a:avLst/>
          </a:prstGeom>
          <a:noFill/>
        </p:spPr>
        <p:txBody>
          <a:bodyPr wrap="square" rtlCol="0">
            <a:spAutoFit/>
          </a:bodyPr>
          <a:lstStyle/>
          <a:p>
            <a:pPr algn="ctr"/>
            <a:r>
              <a:rPr lang="en-US" sz="2400" b="1" smtClean="0">
                <a:solidFill>
                  <a:schemeClr val="accent1"/>
                </a:solidFill>
              </a:rPr>
              <a:t>Repository </a:t>
            </a:r>
            <a:endParaRPr lang="en-US" sz="2400" b="1" dirty="0">
              <a:solidFill>
                <a:schemeClr val="accent1"/>
              </a:solidFill>
            </a:endParaRPr>
          </a:p>
        </p:txBody>
      </p:sp>
    </p:spTree>
    <p:extLst>
      <p:ext uri="{BB962C8B-B14F-4D97-AF65-F5344CB8AC3E}">
        <p14:creationId xmlns:p14="http://schemas.microsoft.com/office/powerpoint/2010/main" val="36742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 repo</a:t>
            </a:r>
            <a:endParaRPr lang="en-US" dirty="0"/>
          </a:p>
        </p:txBody>
      </p:sp>
      <p:sp>
        <p:nvSpPr>
          <p:cNvPr id="3" name="Content Placeholder 2"/>
          <p:cNvSpPr>
            <a:spLocks noGrp="1"/>
          </p:cNvSpPr>
          <p:nvPr>
            <p:ph idx="1"/>
          </p:nvPr>
        </p:nvSpPr>
        <p:spPr/>
        <p:txBody>
          <a:bodyPr>
            <a:normAutofit/>
          </a:bodyPr>
          <a:lstStyle/>
          <a:p>
            <a:pPr marL="342900" lvl="1" indent="-342900"/>
            <a:r>
              <a:rPr lang="en-US" b="1" dirty="0" smtClean="0">
                <a:solidFill>
                  <a:schemeClr val="accent1"/>
                </a:solidFill>
              </a:rPr>
              <a:t>Clone</a:t>
            </a:r>
            <a:r>
              <a:rPr lang="en-US" dirty="0" smtClean="0"/>
              <a:t> </a:t>
            </a:r>
            <a:r>
              <a:rPr lang="en-US" dirty="0"/>
              <a:t>= Make an exact copy of the current </a:t>
            </a:r>
            <a:r>
              <a:rPr lang="en-US" dirty="0" smtClean="0"/>
              <a:t>GitHub repo </a:t>
            </a:r>
            <a:r>
              <a:rPr lang="en-US" dirty="0"/>
              <a:t>on your local </a:t>
            </a:r>
            <a:r>
              <a:rPr lang="en-US" dirty="0" smtClean="0"/>
              <a:t>computer</a:t>
            </a:r>
          </a:p>
          <a:p>
            <a:r>
              <a:rPr lang="en-US" dirty="0" smtClean="0"/>
              <a:t>Step 1: Create GitHub repository</a:t>
            </a:r>
          </a:p>
          <a:p>
            <a:pPr lvl="1"/>
            <a:r>
              <a:rPr lang="en-US" dirty="0" smtClean="0"/>
              <a:t>Login to GitHub</a:t>
            </a:r>
          </a:p>
          <a:p>
            <a:pPr lvl="1"/>
            <a:r>
              <a:rPr lang="en-US" dirty="0" smtClean="0"/>
              <a:t>Click the + in the upper right hand corner and select new repository</a:t>
            </a:r>
          </a:p>
          <a:p>
            <a:pPr lvl="1"/>
            <a:r>
              <a:rPr lang="en-US" dirty="0" smtClean="0"/>
              <a:t>Name the repo</a:t>
            </a:r>
          </a:p>
          <a:p>
            <a:pPr lvl="1"/>
            <a:r>
              <a:rPr lang="en-US" dirty="0" smtClean="0"/>
              <a:t>Choose whether you want the repo to be public or private</a:t>
            </a:r>
          </a:p>
          <a:p>
            <a:pPr lvl="1"/>
            <a:r>
              <a:rPr lang="en-US" dirty="0" smtClean="0"/>
              <a:t>Choose whether to create a README file, a </a:t>
            </a:r>
            <a:r>
              <a:rPr lang="en-US" dirty="0" err="1" smtClean="0"/>
              <a:t>gitignore</a:t>
            </a:r>
            <a:r>
              <a:rPr lang="en-US" dirty="0" smtClean="0"/>
              <a:t> file, or a license. (You can add all of these items later as well.)</a:t>
            </a:r>
          </a:p>
          <a:p>
            <a:pPr lvl="1"/>
            <a:r>
              <a:rPr lang="en-US" dirty="0" smtClean="0"/>
              <a:t>Click Create repository</a:t>
            </a:r>
          </a:p>
          <a:p>
            <a:pPr lvl="1"/>
            <a:endParaRPr lang="en-US" dirty="0"/>
          </a:p>
        </p:txBody>
      </p:sp>
    </p:spTree>
    <p:extLst>
      <p:ext uri="{BB962C8B-B14F-4D97-AF65-F5344CB8AC3E}">
        <p14:creationId xmlns:p14="http://schemas.microsoft.com/office/powerpoint/2010/main" val="235715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 repo</a:t>
            </a:r>
            <a:endParaRPr lang="en-US" dirty="0"/>
          </a:p>
        </p:txBody>
      </p:sp>
      <p:sp>
        <p:nvSpPr>
          <p:cNvPr id="3" name="Content Placeholder 2"/>
          <p:cNvSpPr>
            <a:spLocks noGrp="1"/>
          </p:cNvSpPr>
          <p:nvPr>
            <p:ph idx="1"/>
          </p:nvPr>
        </p:nvSpPr>
        <p:spPr/>
        <p:txBody>
          <a:bodyPr>
            <a:normAutofit/>
          </a:bodyPr>
          <a:lstStyle/>
          <a:p>
            <a:r>
              <a:rPr lang="en-US" dirty="0" smtClean="0"/>
              <a:t>Step </a:t>
            </a:r>
            <a:r>
              <a:rPr lang="en-US" dirty="0"/>
              <a:t>2</a:t>
            </a:r>
            <a:r>
              <a:rPr lang="en-US" dirty="0" smtClean="0"/>
              <a:t>:  Clone the repo</a:t>
            </a:r>
          </a:p>
          <a:p>
            <a:pPr lvl="1"/>
            <a:r>
              <a:rPr lang="en-US" dirty="0" smtClean="0"/>
              <a:t>On the GitHub page for your repo, click clone or download and copy the </a:t>
            </a:r>
            <a:r>
              <a:rPr lang="en-US" dirty="0" err="1" smtClean="0"/>
              <a:t>url</a:t>
            </a:r>
            <a:r>
              <a:rPr lang="en-US" dirty="0" smtClean="0"/>
              <a:t>.</a:t>
            </a:r>
          </a:p>
          <a:p>
            <a:pPr lvl="1"/>
            <a:r>
              <a:rPr lang="en-US" dirty="0" smtClean="0"/>
              <a:t>In </a:t>
            </a:r>
            <a:r>
              <a:rPr lang="en-US" dirty="0" err="1" smtClean="0"/>
              <a:t>RStudio</a:t>
            </a:r>
            <a:r>
              <a:rPr lang="en-US" dirty="0" smtClean="0"/>
              <a:t>, select file, then new project.</a:t>
            </a:r>
            <a:r>
              <a:rPr lang="en-US" dirty="0"/>
              <a:t> </a:t>
            </a:r>
            <a:r>
              <a:rPr lang="en-US" dirty="0" smtClean="0"/>
              <a:t>Click </a:t>
            </a:r>
            <a:r>
              <a:rPr lang="en-US" dirty="0" err="1" smtClean="0"/>
              <a:t>verison</a:t>
            </a:r>
            <a:r>
              <a:rPr lang="en-US" dirty="0" smtClean="0"/>
              <a:t> control. Then click </a:t>
            </a:r>
            <a:r>
              <a:rPr lang="en-US" dirty="0" err="1" smtClean="0"/>
              <a:t>Git</a:t>
            </a:r>
            <a:r>
              <a:rPr lang="en-US" dirty="0" smtClean="0"/>
              <a:t>.</a:t>
            </a:r>
          </a:p>
          <a:p>
            <a:pPr lvl="1"/>
            <a:r>
              <a:rPr lang="en-US" dirty="0" smtClean="0"/>
              <a:t>Paste the </a:t>
            </a:r>
            <a:r>
              <a:rPr lang="en-US" dirty="0" err="1" smtClean="0"/>
              <a:t>url</a:t>
            </a:r>
            <a:r>
              <a:rPr lang="en-US" dirty="0" smtClean="0"/>
              <a:t> into the repository </a:t>
            </a:r>
            <a:r>
              <a:rPr lang="en-US" dirty="0" err="1" smtClean="0"/>
              <a:t>url</a:t>
            </a:r>
            <a:r>
              <a:rPr lang="en-US" dirty="0" smtClean="0"/>
              <a:t> box.</a:t>
            </a:r>
            <a:r>
              <a:rPr lang="en-US" dirty="0"/>
              <a:t> </a:t>
            </a:r>
            <a:r>
              <a:rPr lang="en-US" dirty="0" smtClean="0"/>
              <a:t>Name the project directory (This name can be different from the repo name). Select the folder where you want to create the project/repo</a:t>
            </a:r>
          </a:p>
          <a:p>
            <a:pPr lvl="1"/>
            <a:r>
              <a:rPr lang="en-US" dirty="0" smtClean="0"/>
              <a:t>Click create project</a:t>
            </a:r>
          </a:p>
          <a:p>
            <a:r>
              <a:rPr lang="en-US" dirty="0"/>
              <a:t>Result:</a:t>
            </a:r>
          </a:p>
          <a:p>
            <a:pPr lvl="1"/>
            <a:r>
              <a:rPr lang="en-US" dirty="0"/>
              <a:t>You now have an exact copy of the GitHub repo on your local computer as an </a:t>
            </a:r>
            <a:r>
              <a:rPr lang="en-US" dirty="0" err="1"/>
              <a:t>Rstudio</a:t>
            </a:r>
            <a:r>
              <a:rPr lang="en-US" dirty="0"/>
              <a:t> project</a:t>
            </a:r>
          </a:p>
          <a:p>
            <a:pPr lvl="1"/>
            <a:endParaRPr lang="en-US" dirty="0"/>
          </a:p>
        </p:txBody>
      </p:sp>
    </p:spTree>
    <p:extLst>
      <p:ext uri="{BB962C8B-B14F-4D97-AF65-F5344CB8AC3E}">
        <p14:creationId xmlns:p14="http://schemas.microsoft.com/office/powerpoint/2010/main" val="1141657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285</TotalTime>
  <Words>1123</Words>
  <Application>Microsoft Macintosh PowerPoint</Application>
  <PresentationFormat>Widescreen</PresentationFormat>
  <Paragraphs>166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Century Gothic</vt:lpstr>
      <vt:lpstr>Wingdings 3</vt:lpstr>
      <vt:lpstr>Arial</vt:lpstr>
      <vt:lpstr>Ion Boardroom</vt:lpstr>
      <vt:lpstr>GitHub + RStudio</vt:lpstr>
      <vt:lpstr>GitHub</vt:lpstr>
      <vt:lpstr>RStudio</vt:lpstr>
      <vt:lpstr>GitHub + RStudio</vt:lpstr>
      <vt:lpstr>GitHub + RStudio:  Setup</vt:lpstr>
      <vt:lpstr>Two people working on the same repo/project</vt:lpstr>
      <vt:lpstr>Cloning a repo</vt:lpstr>
      <vt:lpstr>Cloning a repo</vt:lpstr>
      <vt:lpstr>Cloning a repo</vt:lpstr>
      <vt:lpstr>Making changes</vt:lpstr>
      <vt:lpstr>GitHub + R:  Two people working on the same repo/project</vt:lpstr>
      <vt:lpstr>GitHub + R:  Two people working on the same repo/project</vt:lpstr>
      <vt:lpstr>Pushing changes</vt:lpstr>
      <vt:lpstr>Pulling changes</vt:lpstr>
      <vt:lpstr>Two people make changes at the same time</vt:lpstr>
      <vt:lpstr>Common error</vt:lpstr>
      <vt:lpstr>Common error</vt:lpstr>
      <vt:lpstr>Handling merge conflicts</vt:lpstr>
      <vt:lpstr>Forks</vt:lpstr>
      <vt:lpstr>Forks</vt:lpstr>
      <vt:lpstr>Pull Requests</vt:lpstr>
      <vt:lpstr>Updating a Fork</vt:lpstr>
      <vt:lpstr>.gitignore file</vt:lpstr>
      <vt:lpstr>Fancy stuff</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 Github</dc:title>
  <dc:creator>Reinders Stephanie</dc:creator>
  <cp:lastModifiedBy>Reinders Stephanie</cp:lastModifiedBy>
  <cp:revision>32</cp:revision>
  <dcterms:created xsi:type="dcterms:W3CDTF">2020-02-25T20:54:55Z</dcterms:created>
  <dcterms:modified xsi:type="dcterms:W3CDTF">2020-03-02T21:25:05Z</dcterms:modified>
</cp:coreProperties>
</file>