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 id="2147483660" r:id="rId2"/>
  </p:sldMasterIdLst>
  <p:notesMasterIdLst>
    <p:notesMasterId r:id="rId17"/>
  </p:notesMasterIdLst>
  <p:sldIdLst>
    <p:sldId id="300" r:id="rId3"/>
    <p:sldId id="289" r:id="rId4"/>
    <p:sldId id="295" r:id="rId5"/>
    <p:sldId id="296" r:id="rId6"/>
    <p:sldId id="344" r:id="rId7"/>
    <p:sldId id="358" r:id="rId8"/>
    <p:sldId id="360" r:id="rId9"/>
    <p:sldId id="319" r:id="rId10"/>
    <p:sldId id="361" r:id="rId11"/>
    <p:sldId id="354" r:id="rId12"/>
    <p:sldId id="362" r:id="rId13"/>
    <p:sldId id="294" r:id="rId14"/>
    <p:sldId id="345" r:id="rId15"/>
    <p:sldId id="36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9A0"/>
    <a:srgbClr val="415665"/>
    <a:srgbClr val="7F7F7F"/>
    <a:srgbClr val="9DC1CF"/>
    <a:srgbClr val="6494B4"/>
    <a:srgbClr val="61A2AF"/>
    <a:srgbClr val="3C4390"/>
    <a:srgbClr val="4B8794"/>
    <a:srgbClr val="3D5E93"/>
    <a:srgbClr val="26DD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BCF82D-D7AF-45C9-9F61-A6A4ABB38943}">
  <a:tblStyle styleId="{06BCF82D-D7AF-45C9-9F61-A6A4ABB3894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1686" autoAdjust="0"/>
  </p:normalViewPr>
  <p:slideViewPr>
    <p:cSldViewPr snapToGrid="0">
      <p:cViewPr>
        <p:scale>
          <a:sx n="66" d="100"/>
          <a:sy n="66" d="100"/>
        </p:scale>
        <p:origin x="144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831397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altLang="zh-CN" sz="1100" b="0" i="0" u="none" strike="noStrike" cap="none" dirty="0">
                <a:solidFill>
                  <a:srgbClr val="000000"/>
                </a:solidFill>
                <a:effectLst/>
                <a:latin typeface="Arial"/>
                <a:ea typeface="Arial"/>
                <a:cs typeface="Arial"/>
                <a:sym typeface="Arial"/>
              </a:rPr>
              <a:t>Good afternoon. I’m Xiaodan Xing from shanghai united imaging intelligence and today I’d like to introduce you to our recent research about dynamic spectral graph convolution networks with assistant task training for early MCI</a:t>
            </a:r>
            <a:r>
              <a:rPr lang="en-US" altLang="zh-CN" sz="1100" b="0" i="0" u="none" strike="noStrike" cap="none" baseline="0" dirty="0">
                <a:solidFill>
                  <a:srgbClr val="000000"/>
                </a:solidFill>
                <a:effectLst/>
                <a:latin typeface="Arial"/>
                <a:ea typeface="Arial"/>
                <a:cs typeface="Arial"/>
                <a:sym typeface="Arial"/>
              </a:rPr>
              <a:t> diagnosis.</a:t>
            </a:r>
            <a:endParaRPr lang="zh-CN" altLang="en-US" dirty="0"/>
          </a:p>
        </p:txBody>
      </p:sp>
    </p:spTree>
    <p:extLst>
      <p:ext uri="{BB962C8B-B14F-4D97-AF65-F5344CB8AC3E}">
        <p14:creationId xmlns:p14="http://schemas.microsoft.com/office/powerpoint/2010/main" val="2777394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altLang="zh-CN" baseline="0" dirty="0"/>
              <a:t>Despite of the dynamic property of the brain, demographic information, such as age and gender also affect the incidence of Mild cognitive impairment. Many studies have used these features as additional inputs. However, in many datasets, such as ADNI, the guideline of data acquisition is to balance the data distribution, such as making the male-female ratio one to one. Thus, gender, age and patient’s status is weakly correlated. Will these weakly correlated inputs help us to learn diagnosis better, probably not. </a:t>
            </a:r>
            <a:endParaRPr lang="zh-CN" altLang="en-US" dirty="0"/>
          </a:p>
          <a:p>
            <a:endParaRPr lang="zh-CN" altLang="en-US" dirty="0"/>
          </a:p>
        </p:txBody>
      </p:sp>
    </p:spTree>
    <p:extLst>
      <p:ext uri="{BB962C8B-B14F-4D97-AF65-F5344CB8AC3E}">
        <p14:creationId xmlns:p14="http://schemas.microsoft.com/office/powerpoint/2010/main" val="1356291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Here we used</a:t>
            </a:r>
            <a:r>
              <a:rPr lang="en-US" altLang="zh-CN" baseline="0" dirty="0"/>
              <a:t> gender and age as assistant tasks. Two networks with same structure but different parameter are used for gender classification and age prediction. Considering the limited number of early MCI samples, these two networks could be pre-trained on other larger datasets, such as human </a:t>
            </a:r>
            <a:r>
              <a:rPr lang="en-US" altLang="zh-CN" baseline="0" dirty="0" err="1"/>
              <a:t>connectome</a:t>
            </a:r>
            <a:r>
              <a:rPr lang="en-US" altLang="zh-CN" baseline="0" dirty="0"/>
              <a:t> project. Feature maps output from each layer of side networks are linearly combined and sent into the main network for diagnosis. </a:t>
            </a:r>
            <a:endParaRPr lang="zh-CN" altLang="en-US" dirty="0"/>
          </a:p>
        </p:txBody>
      </p:sp>
    </p:spTree>
    <p:extLst>
      <p:ext uri="{BB962C8B-B14F-4D97-AF65-F5344CB8AC3E}">
        <p14:creationId xmlns:p14="http://schemas.microsoft.com/office/powerpoint/2010/main" val="1140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indent="0">
              <a:buNone/>
            </a:pPr>
            <a:r>
              <a:rPr lang="en-US" altLang="zh-CN" sz="1100" b="0" i="0" u="none" strike="noStrike" cap="none" dirty="0">
                <a:solidFill>
                  <a:srgbClr val="000000"/>
                </a:solidFill>
                <a:effectLst/>
                <a:latin typeface="Arial"/>
                <a:ea typeface="Arial"/>
                <a:cs typeface="Arial"/>
                <a:sym typeface="Arial"/>
              </a:rPr>
              <a:t>We compared the proposed method with several other approaches. First, the graph-based networks performed better than the no-graph-based methods. Adding</a:t>
            </a:r>
            <a:r>
              <a:rPr lang="en-US" altLang="zh-CN" sz="1100" b="0" i="0" u="none" strike="noStrike" cap="none" baseline="0" dirty="0">
                <a:solidFill>
                  <a:srgbClr val="000000"/>
                </a:solidFill>
                <a:effectLst/>
                <a:latin typeface="Arial"/>
                <a:ea typeface="Arial"/>
                <a:cs typeface="Arial"/>
                <a:sym typeface="Arial"/>
              </a:rPr>
              <a:t> dynamic property into conventional methods does not necessarily improve the classification performance. Dynamic graph convolution networks and assistant demographic tasks could together improve the diagnosis accuracy. </a:t>
            </a:r>
            <a:endParaRPr lang="zh-CN" altLang="zh-C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52799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100" b="0" i="0" u="none" strike="noStrike" cap="none" dirty="0">
                <a:solidFill>
                  <a:srgbClr val="000000"/>
                </a:solidFill>
                <a:effectLst/>
                <a:latin typeface="Arial"/>
                <a:ea typeface="Arial"/>
                <a:cs typeface="Arial"/>
                <a:sym typeface="Arial"/>
              </a:rPr>
              <a:t>In summary, our research has demonstrated the efficacy of graph convolutional </a:t>
            </a:r>
            <a:r>
              <a:rPr lang="en-US" altLang="zh-CN" sz="1100" b="0" i="0" u="none" strike="noStrike" cap="none" dirty="0" err="1">
                <a:solidFill>
                  <a:srgbClr val="000000"/>
                </a:solidFill>
                <a:effectLst/>
                <a:latin typeface="Arial"/>
                <a:ea typeface="Arial"/>
                <a:cs typeface="Arial"/>
                <a:sym typeface="Arial"/>
              </a:rPr>
              <a:t>lstm</a:t>
            </a:r>
            <a:r>
              <a:rPr lang="en-US" altLang="zh-CN" sz="1100" b="0" i="0" u="none" strike="noStrike" cap="none" baseline="0" dirty="0">
                <a:solidFill>
                  <a:srgbClr val="000000"/>
                </a:solidFill>
                <a:effectLst/>
                <a:latin typeface="Arial"/>
                <a:ea typeface="Arial"/>
                <a:cs typeface="Arial"/>
                <a:sym typeface="Arial"/>
              </a:rPr>
              <a:t> structure </a:t>
            </a:r>
            <a:r>
              <a:rPr lang="en-US" altLang="zh-CN" sz="1100" b="0" i="0" u="none" strike="noStrike" cap="none" dirty="0">
                <a:solidFill>
                  <a:srgbClr val="000000"/>
                </a:solidFill>
                <a:effectLst/>
                <a:latin typeface="Arial"/>
                <a:ea typeface="Arial"/>
                <a:cs typeface="Arial"/>
                <a:sym typeface="Arial"/>
              </a:rPr>
              <a:t>on functional MRI pattern recognition. Besides, the assistant task setting provide a new perspective for the usage of weakly correlated features. The model can be improved in many aspects. Like graph pooling algorithm where the edges are updated after graph convolutional layers. If there are any questions, you are welcomed to our poster session, and you can reach out to me by my email. </a:t>
            </a:r>
          </a:p>
          <a:p>
            <a:pPr marL="139700" indent="0">
              <a:buNone/>
            </a:pPr>
            <a:endParaRPr lang="zh-CN" altLang="zh-C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30832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indent="0">
              <a:buNone/>
            </a:pPr>
            <a:r>
              <a:rPr lang="en-US" altLang="zh-CN" dirty="0"/>
              <a:t>Mild cognitive impairment,</a:t>
            </a:r>
            <a:r>
              <a:rPr lang="en-US" altLang="zh-CN" baseline="0" dirty="0"/>
              <a:t> or MCI, is a preclinical stage between normal aging and dementia. On time intervention could slow down the progression from MCI to dementia. </a:t>
            </a:r>
            <a:r>
              <a:rPr lang="zh-CN" altLang="en-US" baseline="0" dirty="0" smtClean="0"/>
              <a:t>（</a:t>
            </a:r>
            <a:r>
              <a:rPr lang="en-US" altLang="zh-CN" baseline="0" dirty="0" smtClean="0"/>
              <a:t>There are non-converters</a:t>
            </a:r>
            <a:r>
              <a:rPr lang="zh-CN" altLang="en-US" baseline="0" dirty="0" smtClean="0"/>
              <a:t>）</a:t>
            </a:r>
            <a:endParaRPr lang="zh-CN" altLang="en-US" dirty="0"/>
          </a:p>
        </p:txBody>
      </p:sp>
    </p:spTree>
    <p:extLst>
      <p:ext uri="{BB962C8B-B14F-4D97-AF65-F5344CB8AC3E}">
        <p14:creationId xmlns:p14="http://schemas.microsoft.com/office/powerpoint/2010/main" val="189701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indent="0">
              <a:buNone/>
            </a:pPr>
            <a:r>
              <a:rPr lang="en-US" altLang="zh-CN" dirty="0"/>
              <a:t>In</a:t>
            </a:r>
            <a:r>
              <a:rPr lang="en-US" altLang="zh-CN" baseline="0" dirty="0"/>
              <a:t> order to detect MCI as soon as possible, MCI is separated into early and late stages.</a:t>
            </a:r>
            <a:endParaRPr lang="zh-CN" altLang="en-US" dirty="0"/>
          </a:p>
        </p:txBody>
      </p:sp>
    </p:spTree>
    <p:extLst>
      <p:ext uri="{BB962C8B-B14F-4D97-AF65-F5344CB8AC3E}">
        <p14:creationId xmlns:p14="http://schemas.microsoft.com/office/powerpoint/2010/main" val="991577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indent="0">
              <a:buNone/>
            </a:pPr>
            <a:r>
              <a:rPr lang="zh-CN" altLang="zh-CN" sz="1100" b="0" i="0" u="none" strike="noStrike" cap="none" dirty="0">
                <a:solidFill>
                  <a:srgbClr val="000000"/>
                </a:solidFill>
                <a:effectLst/>
                <a:latin typeface="Arial"/>
                <a:ea typeface="Arial"/>
                <a:cs typeface="Arial"/>
                <a:sym typeface="Arial"/>
              </a:rPr>
              <a:t> </a:t>
            </a:r>
            <a:r>
              <a:rPr lang="en-US" altLang="zh-CN" sz="1100" b="0" i="0" u="none" strike="noStrike" cap="none" dirty="0">
                <a:solidFill>
                  <a:srgbClr val="000000"/>
                </a:solidFill>
                <a:effectLst/>
                <a:latin typeface="Arial"/>
                <a:ea typeface="Arial"/>
                <a:cs typeface="Arial"/>
                <a:sym typeface="Arial"/>
              </a:rPr>
              <a:t>Functional MRI which evaluates brain activations during a period of time,  provides representative and discriminant markers for early</a:t>
            </a:r>
            <a:r>
              <a:rPr lang="en-US" altLang="zh-CN" sz="1100" b="0" i="0" u="none" strike="noStrike" cap="none" baseline="0" dirty="0">
                <a:solidFill>
                  <a:srgbClr val="000000"/>
                </a:solidFill>
                <a:effectLst/>
                <a:latin typeface="Arial"/>
                <a:ea typeface="Arial"/>
                <a:cs typeface="Arial"/>
                <a:sym typeface="Arial"/>
              </a:rPr>
              <a:t> </a:t>
            </a:r>
            <a:r>
              <a:rPr lang="en-US" altLang="zh-CN" sz="1100" b="0" i="0" u="none" strike="noStrike" cap="none" dirty="0">
                <a:solidFill>
                  <a:srgbClr val="000000"/>
                </a:solidFill>
                <a:effectLst/>
                <a:latin typeface="Arial"/>
                <a:ea typeface="Arial"/>
                <a:cs typeface="Arial"/>
                <a:sym typeface="Arial"/>
              </a:rPr>
              <a:t>MCI diagnosis. Functional brain connectivity</a:t>
            </a:r>
            <a:r>
              <a:rPr lang="en-US" altLang="zh-CN" sz="1100" b="0" i="0" u="none" strike="noStrike" cap="none" baseline="0" dirty="0">
                <a:solidFill>
                  <a:srgbClr val="000000"/>
                </a:solidFill>
                <a:effectLst/>
                <a:latin typeface="Arial"/>
                <a:ea typeface="Arial"/>
                <a:cs typeface="Arial"/>
                <a:sym typeface="Arial"/>
              </a:rPr>
              <a:t> is calculated by the correlation of functional signals between each pair of brain regions. These connectivity can be summarized in a symmetric matrix, called functional connectivity matrix. </a:t>
            </a:r>
            <a:endParaRPr lang="zh-CN" altLang="en-US" dirty="0"/>
          </a:p>
        </p:txBody>
      </p:sp>
    </p:spTree>
    <p:extLst>
      <p:ext uri="{BB962C8B-B14F-4D97-AF65-F5344CB8AC3E}">
        <p14:creationId xmlns:p14="http://schemas.microsoft.com/office/powerpoint/2010/main" val="362573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indent="0">
              <a:buNone/>
            </a:pPr>
            <a:r>
              <a:rPr lang="en-US" altLang="zh-CN" dirty="0"/>
              <a:t>To analyze the topological structure of functional</a:t>
            </a:r>
            <a:r>
              <a:rPr lang="en-US" altLang="zh-CN" baseline="0" dirty="0"/>
              <a:t> brain networks, graph analysis is introduced. Brain connectivity network can be described as a graph, with its brain anatomical regions as nodes, and functional connectivity as edges. Conventional graph analyses include graph theoretical analysis, which measures the graphical properties of brain graphs, and graph kernel which compute a vector of features from a brain graph. Both of these methods require “off-the-shelf” classifiers, like SVM and decision tree. The diagnosis procedure is not end-to-end and the parameter selection of these models can be really tricky. Thus, graph convolutional networks is proposed, aiming to learn graph representations in a convolutional neural network. </a:t>
            </a:r>
            <a:endParaRPr lang="zh-CN" altLang="en-US" dirty="0"/>
          </a:p>
        </p:txBody>
      </p:sp>
    </p:spTree>
    <p:extLst>
      <p:ext uri="{BB962C8B-B14F-4D97-AF65-F5344CB8AC3E}">
        <p14:creationId xmlns:p14="http://schemas.microsoft.com/office/powerpoint/2010/main" val="102220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marR="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t>However, problems</a:t>
            </a:r>
            <a:r>
              <a:rPr lang="en-US" altLang="zh-CN" baseline="0" dirty="0"/>
              <a:t> exist in graph convolutional networks. First, the connectivity of graphs are calculated from the entire time series, which  is static and neglects the dynamic nature of brain. Thus, a construction and procession algorithm for dynamic graphs is required. Second limitation of conventional methods is the usage of demographic information. They were used mostly as additional input features and we’ll discuss  later why demographic inputs sometimes may not help us to learn diagnosis. </a:t>
            </a:r>
            <a:endParaRPr lang="zh-CN" altLang="en-US" dirty="0"/>
          </a:p>
        </p:txBody>
      </p:sp>
    </p:spTree>
    <p:extLst>
      <p:ext uri="{BB962C8B-B14F-4D97-AF65-F5344CB8AC3E}">
        <p14:creationId xmlns:p14="http://schemas.microsoft.com/office/powerpoint/2010/main" val="108367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indent="0">
              <a:buNone/>
            </a:pPr>
            <a:r>
              <a:rPr lang="en-US" altLang="zh-CN" dirty="0"/>
              <a:t>Here is a graphical overview of the proposed</a:t>
            </a:r>
            <a:r>
              <a:rPr lang="en-US" altLang="zh-CN" baseline="0" dirty="0"/>
              <a:t> dynamic spectral graph convolution networks with assistant task training. Our contributions include graph convolutional long-short term memory structure, or Graph convolutional LSTM structure, to process dynamic functional brain graphs and two side networks for gender and age prediction to guide diagnosis. </a:t>
            </a:r>
            <a:endParaRPr lang="zh-CN" altLang="en-US" dirty="0"/>
          </a:p>
        </p:txBody>
      </p:sp>
    </p:spTree>
    <p:extLst>
      <p:ext uri="{BB962C8B-B14F-4D97-AF65-F5344CB8AC3E}">
        <p14:creationId xmlns:p14="http://schemas.microsoft.com/office/powerpoint/2010/main" val="2219809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indent="0">
              <a:buNone/>
            </a:pPr>
            <a:r>
              <a:rPr lang="en-US" altLang="zh-CN" dirty="0"/>
              <a:t>First is the construction and analysis of</a:t>
            </a:r>
            <a:r>
              <a:rPr lang="en-US" altLang="zh-CN" baseline="0" dirty="0"/>
              <a:t> dynamic graphs. Bold signals within a length-fixed window are used to calculate the connectivity matrix inside the window. With the connectivity matrix, we could construct a graph at this time </a:t>
            </a:r>
            <a:r>
              <a:rPr lang="en-US" altLang="zh-CN" baseline="0" dirty="0" smtClean="0"/>
              <a:t>point. The window is then shifted in time, calculating graphs within updated data points. </a:t>
            </a:r>
            <a:r>
              <a:rPr lang="en-US" altLang="zh-CN" baseline="0" dirty="0" err="1" smtClean="0"/>
              <a:t>Dyanmic</a:t>
            </a:r>
            <a:r>
              <a:rPr lang="en-US" altLang="zh-CN" baseline="0" dirty="0" smtClean="0"/>
              <a:t> graphs are then </a:t>
            </a:r>
            <a:r>
              <a:rPr lang="en-US" altLang="zh-CN" baseline="0" dirty="0"/>
              <a:t>processed in a Graph convolutional LSTM hidden cell. LSTM structure, is a widely used architecture for temporal information processing. And we embedded graph convolutional operations in every hidden cell to allow them to process graphical inputs. </a:t>
            </a:r>
            <a:r>
              <a:rPr lang="en-US" altLang="zh-CN" baseline="0" dirty="0" smtClean="0"/>
              <a:t>By </a:t>
            </a:r>
            <a:r>
              <a:rPr lang="en-US" altLang="zh-CN" baseline="0" dirty="0"/>
              <a:t>receiving the hidden representations learned in last cell and outputting representations for following cell, dynamic graphs are processed in order. Hidden representations from all hidden cells are then sent into fully connected layers for the diagnosis result. </a:t>
            </a:r>
            <a:endParaRPr lang="zh-CN" altLang="en-US" dirty="0"/>
          </a:p>
        </p:txBody>
      </p:sp>
    </p:spTree>
    <p:extLst>
      <p:ext uri="{BB962C8B-B14F-4D97-AF65-F5344CB8AC3E}">
        <p14:creationId xmlns:p14="http://schemas.microsoft.com/office/powerpoint/2010/main" val="320155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indent="0">
              <a:buNone/>
            </a:pPr>
            <a:r>
              <a:rPr lang="en-US" altLang="zh-CN" dirty="0"/>
              <a:t>Now</a:t>
            </a:r>
            <a:r>
              <a:rPr lang="en-US" altLang="zh-CN" baseline="0" dirty="0"/>
              <a:t>, with graph convolution LSTM layer, we are able to process and make predictions from dynamic brain networks. </a:t>
            </a:r>
            <a:endParaRPr lang="zh-CN" altLang="en-US" dirty="0"/>
          </a:p>
        </p:txBody>
      </p:sp>
    </p:spTree>
    <p:extLst>
      <p:ext uri="{BB962C8B-B14F-4D97-AF65-F5344CB8AC3E}">
        <p14:creationId xmlns:p14="http://schemas.microsoft.com/office/powerpoint/2010/main" val="161954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C6B46A7A-5CF9-0049-BA6E-12B5C0AB992B}" type="datetimeFigureOut">
              <a:rPr kumimoji="1" lang="zh-CN" altLang="en-US" smtClean="0"/>
              <a:t>2019/10/11</a:t>
            </a:fld>
            <a:endParaRPr kumimoji="1"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4767264"/>
            <a:ext cx="2133600" cy="273844"/>
          </a:xfrm>
          <a:prstGeom prst="rect">
            <a:avLst/>
          </a:prstGeom>
        </p:spPr>
        <p:txBody>
          <a:bodyPr/>
          <a:lstStyle/>
          <a:p>
            <a:fld id="{57918491-BDF4-F441-97CB-E32B3998E0FF}" type="slidenum">
              <a:rPr kumimoji="1" lang="zh-CN" altLang="en-US" smtClean="0"/>
              <a:t>‹#›</a:t>
            </a:fld>
            <a:endParaRPr kumimoji="1" lang="zh-CN" altLang="en-US"/>
          </a:p>
        </p:txBody>
      </p:sp>
    </p:spTree>
    <p:extLst>
      <p:ext uri="{BB962C8B-B14F-4D97-AF65-F5344CB8AC3E}">
        <p14:creationId xmlns:p14="http://schemas.microsoft.com/office/powerpoint/2010/main" val="128545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37534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2864375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427871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128782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CB0E8ED-CEC0-4E6C-A9F5-335F69386330}"/>
              </a:ext>
            </a:extLst>
          </p:cNvPr>
          <p:cNvSpPr>
            <a:spLocks noGrp="1"/>
          </p:cNvSpPr>
          <p:nvPr>
            <p:ph type="dt" sz="half" idx="10"/>
          </p:nvPr>
        </p:nvSpPr>
        <p:spPr>
          <a:xfrm>
            <a:off x="628650" y="4767263"/>
            <a:ext cx="2057400" cy="273844"/>
          </a:xfrm>
          <a:prstGeom prst="rect">
            <a:avLst/>
          </a:prstGeom>
        </p:spPr>
        <p:txBody>
          <a:bodyPr/>
          <a:lstStyle/>
          <a:p>
            <a:fld id="{3B74FF2E-7D35-4CCD-B707-525C0FEF1982}" type="datetimeFigureOut">
              <a:rPr lang="zh-CN" altLang="en-US" smtClean="0"/>
              <a:t>2019/10/11</a:t>
            </a:fld>
            <a:endParaRPr lang="zh-CN" altLang="en-US"/>
          </a:p>
        </p:txBody>
      </p:sp>
      <p:sp>
        <p:nvSpPr>
          <p:cNvPr id="3" name="页脚占位符 2">
            <a:extLst>
              <a:ext uri="{FF2B5EF4-FFF2-40B4-BE49-F238E27FC236}">
                <a16:creationId xmlns="" xmlns:a16="http://schemas.microsoft.com/office/drawing/2014/main" id="{FEEB7C1F-5ED9-46C8-AB03-56B25B7A3C93}"/>
              </a:ext>
            </a:extLst>
          </p:cNvPr>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BAE44442-0E3A-4A71-914B-1690DA5D0E47}"/>
              </a:ext>
            </a:extLst>
          </p:cNvPr>
          <p:cNvSpPr>
            <a:spLocks noGrp="1"/>
          </p:cNvSpPr>
          <p:nvPr>
            <p:ph type="sldNum" sz="quarter" idx="12"/>
          </p:nvPr>
        </p:nvSpPr>
        <p:spPr/>
        <p:txBody>
          <a:bodyPr/>
          <a:lstStyle/>
          <a:p>
            <a:fld id="{BCE23D80-B248-4D6A-B1E3-E383B0FAAAC8}" type="slidenum">
              <a:rPr lang="zh-CN" altLang="en-US" smtClean="0"/>
              <a:t>‹#›</a:t>
            </a:fld>
            <a:endParaRPr lang="zh-CN" altLang="en-US"/>
          </a:p>
        </p:txBody>
      </p:sp>
    </p:spTree>
    <p:extLst>
      <p:ext uri="{BB962C8B-B14F-4D97-AF65-F5344CB8AC3E}">
        <p14:creationId xmlns:p14="http://schemas.microsoft.com/office/powerpoint/2010/main" val="164842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289560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227576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314757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284531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214020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155694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1C2380-3665-471D-91AA-E23D43DB694F}" type="datetimeFigureOut">
              <a:rPr lang="zh-CN" altLang="en-US" smtClean="0"/>
              <a:t>2019/10/11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593394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5598"/>
            <a:ext cx="3552600" cy="114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1pPr>
            <a:lvl2pPr lvl="1">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2pPr>
            <a:lvl3pPr lvl="2">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3pPr>
            <a:lvl4pPr lvl="3">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4pPr>
            <a:lvl5pPr lvl="4">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5pPr>
            <a:lvl6pPr lvl="5">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6pPr>
            <a:lvl7pPr lvl="6">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7pPr>
            <a:lvl8pPr lvl="7">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8pPr>
            <a:lvl9pPr lvl="8">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844425" y="1538075"/>
            <a:ext cx="5169000" cy="33879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2"/>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5" y="0"/>
            <a:ext cx="669600" cy="1140000"/>
          </a:xfrm>
          <a:prstGeom prst="rect">
            <a:avLst/>
          </a:prstGeom>
          <a:noFill/>
          <a:ln>
            <a:noFill/>
          </a:ln>
        </p:spPr>
        <p:txBody>
          <a:bodyPr spcFirstLastPara="1" wrap="square" lIns="91425" tIns="91425" rIns="91425" bIns="91425" anchor="b" anchorCtr="0">
            <a:noAutofit/>
          </a:bodyPr>
          <a:lstStyle>
            <a:lvl1pPr lvl="0" algn="ctr" rtl="0">
              <a:buNone/>
              <a:defRPr sz="2400">
                <a:solidFill>
                  <a:schemeClr val="lt1"/>
                </a:solidFill>
                <a:latin typeface="Dosis"/>
                <a:ea typeface="Dosis"/>
                <a:cs typeface="Dosis"/>
                <a:sym typeface="Dosis"/>
              </a:defRPr>
            </a:lvl1pPr>
            <a:lvl2pPr lvl="1" algn="ctr" rtl="0">
              <a:buNone/>
              <a:defRPr sz="2400">
                <a:solidFill>
                  <a:schemeClr val="lt1"/>
                </a:solidFill>
                <a:latin typeface="Dosis"/>
                <a:ea typeface="Dosis"/>
                <a:cs typeface="Dosis"/>
                <a:sym typeface="Dosis"/>
              </a:defRPr>
            </a:lvl2pPr>
            <a:lvl3pPr lvl="2" algn="ctr" rtl="0">
              <a:buNone/>
              <a:defRPr sz="2400">
                <a:solidFill>
                  <a:schemeClr val="lt1"/>
                </a:solidFill>
                <a:latin typeface="Dosis"/>
                <a:ea typeface="Dosis"/>
                <a:cs typeface="Dosis"/>
                <a:sym typeface="Dosis"/>
              </a:defRPr>
            </a:lvl3pPr>
            <a:lvl4pPr lvl="3" algn="ctr" rtl="0">
              <a:buNone/>
              <a:defRPr sz="2400">
                <a:solidFill>
                  <a:schemeClr val="lt1"/>
                </a:solidFill>
                <a:latin typeface="Dosis"/>
                <a:ea typeface="Dosis"/>
                <a:cs typeface="Dosis"/>
                <a:sym typeface="Dosis"/>
              </a:defRPr>
            </a:lvl4pPr>
            <a:lvl5pPr lvl="4" algn="ctr" rtl="0">
              <a:buNone/>
              <a:defRPr sz="2400">
                <a:solidFill>
                  <a:schemeClr val="lt1"/>
                </a:solidFill>
                <a:latin typeface="Dosis"/>
                <a:ea typeface="Dosis"/>
                <a:cs typeface="Dosis"/>
                <a:sym typeface="Dosis"/>
              </a:defRPr>
            </a:lvl5pPr>
            <a:lvl6pPr lvl="5" algn="ctr" rtl="0">
              <a:buNone/>
              <a:defRPr sz="2400">
                <a:solidFill>
                  <a:schemeClr val="lt1"/>
                </a:solidFill>
                <a:latin typeface="Dosis"/>
                <a:ea typeface="Dosis"/>
                <a:cs typeface="Dosis"/>
                <a:sym typeface="Dosis"/>
              </a:defRPr>
            </a:lvl6pPr>
            <a:lvl7pPr lvl="6" algn="ctr" rtl="0">
              <a:buNone/>
              <a:defRPr sz="2400">
                <a:solidFill>
                  <a:schemeClr val="lt1"/>
                </a:solidFill>
                <a:latin typeface="Dosis"/>
                <a:ea typeface="Dosis"/>
                <a:cs typeface="Dosis"/>
                <a:sym typeface="Dosis"/>
              </a:defRPr>
            </a:lvl7pPr>
            <a:lvl8pPr lvl="7" algn="ctr" rtl="0">
              <a:buNone/>
              <a:defRPr sz="2400">
                <a:solidFill>
                  <a:schemeClr val="lt1"/>
                </a:solidFill>
                <a:latin typeface="Dosis"/>
                <a:ea typeface="Dosis"/>
                <a:cs typeface="Dosis"/>
                <a:sym typeface="Dosis"/>
              </a:defRPr>
            </a:lvl8pPr>
            <a:lvl9pPr lvl="8" algn="ctr" rtl="0">
              <a:buNone/>
              <a:defRPr sz="2400">
                <a:solidFill>
                  <a:schemeClr val="lt1"/>
                </a:solidFill>
                <a:latin typeface="Dosis"/>
                <a:ea typeface="Dosis"/>
                <a:cs typeface="Dosis"/>
                <a:sym typeface="Dosis"/>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7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51C2380-3665-471D-91AA-E23D43DB694F}" type="datetimeFigureOut">
              <a:rPr lang="zh-CN" altLang="en-US" smtClean="0"/>
              <a:t>2019/10/11</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55A40FE-1150-4DEE-AB94-CCDB103E9C7B}" type="slidenum">
              <a:rPr lang="zh-CN" altLang="en-US" smtClean="0"/>
              <a:t>‹#›</a:t>
            </a:fld>
            <a:endParaRPr lang="zh-CN" altLang="en-US"/>
          </a:p>
        </p:txBody>
      </p:sp>
    </p:spTree>
    <p:extLst>
      <p:ext uri="{BB962C8B-B14F-4D97-AF65-F5344CB8AC3E}">
        <p14:creationId xmlns:p14="http://schemas.microsoft.com/office/powerpoint/2010/main" val="1744422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0.gi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gif"/><Relationship Id="rId11" Type="http://schemas.openxmlformats.org/officeDocument/2006/relationships/image" Target="../media/image4.png"/><Relationship Id="rId5" Type="http://schemas.openxmlformats.org/officeDocument/2006/relationships/image" Target="../media/image18.jpg"/><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21.png"/><Relationship Id="rId7" Type="http://schemas.openxmlformats.org/officeDocument/2006/relationships/image" Target="../media/image19.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jpg"/><Relationship Id="rId11" Type="http://schemas.openxmlformats.org/officeDocument/2006/relationships/image" Target="../media/image25.png"/><Relationship Id="rId5" Type="http://schemas.openxmlformats.org/officeDocument/2006/relationships/image" Target="../media/image4.png"/><Relationship Id="rId10"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gif"/><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19.gif"/></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4.png"/><Relationship Id="rId5" Type="http://schemas.openxmlformats.org/officeDocument/2006/relationships/image" Target="../media/image20.gif"/><Relationship Id="rId10" Type="http://schemas.openxmlformats.org/officeDocument/2006/relationships/image" Target="../media/image25.png"/><Relationship Id="rId4" Type="http://schemas.openxmlformats.org/officeDocument/2006/relationships/image" Target="../media/image19.gif"/><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8.jpg"/><Relationship Id="rId7" Type="http://schemas.openxmlformats.org/officeDocument/2006/relationships/image" Target="../media/image19.gif"/><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4.png"/><Relationship Id="rId5" Type="http://schemas.openxmlformats.org/officeDocument/2006/relationships/image" Target="../media/image20.gif"/><Relationship Id="rId10" Type="http://schemas.openxmlformats.org/officeDocument/2006/relationships/image" Target="../media/image25.png"/><Relationship Id="rId4" Type="http://schemas.openxmlformats.org/officeDocument/2006/relationships/image" Target="../media/image19.gif"/><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6.png"/><Relationship Id="rId12"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7.png"/><Relationship Id="rId5" Type="http://schemas.openxmlformats.org/officeDocument/2006/relationships/image" Target="../media/image9.png"/><Relationship Id="rId10" Type="http://schemas.microsoft.com/office/2007/relationships/hdphoto" Target="../media/hdphoto2.wdp"/><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hdphoto" Target="../media/hdphoto3.wdp"/><Relationship Id="rId1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27.png"/><Relationship Id="rId17" Type="http://schemas.openxmlformats.org/officeDocument/2006/relationships/image" Target="../media/image20.gif"/><Relationship Id="rId2" Type="http://schemas.openxmlformats.org/officeDocument/2006/relationships/notesSlide" Target="../notesSlides/notesSlide9.xml"/><Relationship Id="rId16" Type="http://schemas.openxmlformats.org/officeDocument/2006/relationships/image" Target="../media/image19.gif"/><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5" Type="http://schemas.openxmlformats.org/officeDocument/2006/relationships/image" Target="../media/image18.jpg"/><Relationship Id="rId10" Type="http://schemas.openxmlformats.org/officeDocument/2006/relationships/image" Target="../media/image12.png"/><Relationship Id="rId19" Type="http://schemas.openxmlformats.org/officeDocument/2006/relationships/image" Target="../media/image24.png"/><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434149" y="180293"/>
            <a:ext cx="3789662" cy="4843328"/>
            <a:chOff x="5659841" y="1199631"/>
            <a:chExt cx="3628303" cy="3826530"/>
          </a:xfrm>
          <a:effectLst>
            <a:outerShdw blurRad="50800" dist="50800" dir="5400000" algn="ctr" rotWithShape="0">
              <a:srgbClr val="000000">
                <a:alpha val="53000"/>
              </a:srgbClr>
            </a:outerShdw>
          </a:effectLst>
        </p:grpSpPr>
        <p:pic>
          <p:nvPicPr>
            <p:cNvPr id="13" name="图片 12"/>
            <p:cNvPicPr>
              <a:picLocks noChangeAspect="1"/>
            </p:cNvPicPr>
            <p:nvPr/>
          </p:nvPicPr>
          <p:blipFill>
            <a:blip r:embed="rId3"/>
            <a:stretch>
              <a:fillRect/>
            </a:stretch>
          </p:blipFill>
          <p:spPr>
            <a:xfrm>
              <a:off x="5659841" y="1199631"/>
              <a:ext cx="1823488" cy="1810123"/>
            </a:xfrm>
            <a:prstGeom prst="rect">
              <a:avLst/>
            </a:prstGeom>
          </p:spPr>
        </p:pic>
        <p:pic>
          <p:nvPicPr>
            <p:cNvPr id="19" name="图片 18"/>
            <p:cNvPicPr>
              <a:picLocks noChangeAspect="1"/>
            </p:cNvPicPr>
            <p:nvPr/>
          </p:nvPicPr>
          <p:blipFill>
            <a:blip r:embed="rId4"/>
            <a:stretch>
              <a:fillRect/>
            </a:stretch>
          </p:blipFill>
          <p:spPr>
            <a:xfrm>
              <a:off x="6728337" y="2168727"/>
              <a:ext cx="1661805" cy="1848727"/>
            </a:xfrm>
            <a:prstGeom prst="rect">
              <a:avLst/>
            </a:prstGeom>
            <a:noFill/>
          </p:spPr>
        </p:pic>
        <p:pic>
          <p:nvPicPr>
            <p:cNvPr id="10" name="图片 9"/>
            <p:cNvPicPr>
              <a:picLocks noChangeAspect="1"/>
            </p:cNvPicPr>
            <p:nvPr/>
          </p:nvPicPr>
          <p:blipFill rotWithShape="1">
            <a:blip r:embed="rId5"/>
            <a:srcRect l="-1" r="818"/>
            <a:stretch/>
          </p:blipFill>
          <p:spPr>
            <a:xfrm>
              <a:off x="7463768" y="3176388"/>
              <a:ext cx="1824376" cy="1849773"/>
            </a:xfrm>
            <a:prstGeom prst="rect">
              <a:avLst/>
            </a:prstGeom>
          </p:spPr>
        </p:pic>
      </p:grpSp>
      <p:sp>
        <p:nvSpPr>
          <p:cNvPr id="21" name="矩形 20"/>
          <p:cNvSpPr/>
          <p:nvPr/>
        </p:nvSpPr>
        <p:spPr>
          <a:xfrm>
            <a:off x="0" y="9236"/>
            <a:ext cx="9144000" cy="5143500"/>
          </a:xfrm>
          <a:prstGeom prst="rect">
            <a:avLst/>
          </a:prstGeom>
          <a:gradFill flip="none" rotWithShape="1">
            <a:gsLst>
              <a:gs pos="10000">
                <a:schemeClr val="accent1">
                  <a:tint val="66000"/>
                  <a:satMod val="160000"/>
                  <a:alpha val="70000"/>
                </a:schemeClr>
              </a:gs>
              <a:gs pos="100000">
                <a:schemeClr val="accent1">
                  <a:tint val="44500"/>
                  <a:satMod val="160000"/>
                  <a:alpha val="30000"/>
                </a:schemeClr>
              </a:gs>
              <a:gs pos="83000">
                <a:schemeClr val="accent1">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Google Shape;72;p12"/>
          <p:cNvSpPr txBox="1">
            <a:spLocks noGrp="1"/>
          </p:cNvSpPr>
          <p:nvPr>
            <p:ph type="ctrTitle"/>
          </p:nvPr>
        </p:nvSpPr>
        <p:spPr>
          <a:xfrm>
            <a:off x="165048" y="1288835"/>
            <a:ext cx="7379597" cy="1633777"/>
          </a:xfrm>
          <a:prstGeom prst="rect">
            <a:avLst/>
          </a:prstGeom>
        </p:spPr>
        <p:txBody>
          <a:bodyPr spcFirstLastPara="1" wrap="square" lIns="91425" tIns="91425" rIns="91425" bIns="91425" anchor="b" anchorCtr="0">
            <a:noAutofit/>
          </a:bodyPr>
          <a:lstStyle/>
          <a:p>
            <a:pPr>
              <a:spcBef>
                <a:spcPct val="0"/>
              </a:spcBef>
              <a:defRPr/>
            </a:pPr>
            <a:r>
              <a:rPr lang="en-US" altLang="zh-CN" sz="2800" b="1" dirty="0">
                <a:solidFill>
                  <a:schemeClr val="tx1">
                    <a:lumMod val="75000"/>
                  </a:schemeClr>
                </a:solidFill>
                <a:latin typeface="微软雅黑" pitchFamily="34" charset="-122"/>
                <a:ea typeface="微软雅黑" pitchFamily="34" charset="-122"/>
              </a:rPr>
              <a:t>Dynamic Spectral Graph Convolution Networks with Assistant Task Training </a:t>
            </a:r>
            <a:br>
              <a:rPr lang="en-US" altLang="zh-CN" sz="2800" b="1" dirty="0">
                <a:solidFill>
                  <a:schemeClr val="tx1">
                    <a:lumMod val="75000"/>
                  </a:schemeClr>
                </a:solidFill>
                <a:latin typeface="微软雅黑" pitchFamily="34" charset="-122"/>
                <a:ea typeface="微软雅黑" pitchFamily="34" charset="-122"/>
              </a:rPr>
            </a:br>
            <a:r>
              <a:rPr lang="en-US" altLang="zh-CN" sz="2800" b="1" dirty="0">
                <a:solidFill>
                  <a:schemeClr val="tx1">
                    <a:lumMod val="75000"/>
                  </a:schemeClr>
                </a:solidFill>
                <a:latin typeface="微软雅黑" pitchFamily="34" charset="-122"/>
                <a:ea typeface="微软雅黑" pitchFamily="34" charset="-122"/>
              </a:rPr>
              <a:t>for Early MCI Diagnosis</a:t>
            </a:r>
          </a:p>
        </p:txBody>
      </p:sp>
      <p:sp>
        <p:nvSpPr>
          <p:cNvPr id="15" name="矩形 14"/>
          <p:cNvSpPr/>
          <p:nvPr/>
        </p:nvSpPr>
        <p:spPr>
          <a:xfrm>
            <a:off x="199074" y="3138186"/>
            <a:ext cx="6992748" cy="1077218"/>
          </a:xfrm>
          <a:prstGeom prst="rect">
            <a:avLst/>
          </a:prstGeom>
        </p:spPr>
        <p:txBody>
          <a:bodyPr wrap="square">
            <a:spAutoFit/>
          </a:bodyPr>
          <a:lstStyle/>
          <a:p>
            <a:pPr defTabSz="457200">
              <a:spcBef>
                <a:spcPct val="0"/>
              </a:spcBef>
              <a:defRPr/>
            </a:pPr>
            <a:r>
              <a:rPr lang="en-US" altLang="zh-CN" sz="1600" b="1" dirty="0" err="1">
                <a:solidFill>
                  <a:schemeClr val="tx1"/>
                </a:solidFill>
                <a:latin typeface="微软雅黑" pitchFamily="34" charset="-122"/>
                <a:ea typeface="微软雅黑" pitchFamily="34" charset="-122"/>
              </a:rPr>
              <a:t>Xiaodan</a:t>
            </a:r>
            <a:r>
              <a:rPr lang="en-US" altLang="zh-CN" sz="1600" b="1" dirty="0">
                <a:solidFill>
                  <a:schemeClr val="tx1"/>
                </a:solidFill>
                <a:latin typeface="微软雅黑" pitchFamily="34" charset="-122"/>
                <a:ea typeface="微软雅黑" pitchFamily="34" charset="-122"/>
              </a:rPr>
              <a:t> Xing</a:t>
            </a:r>
            <a:r>
              <a:rPr lang="en-US" altLang="zh-CN" sz="1600" dirty="0">
                <a:solidFill>
                  <a:schemeClr val="bg1">
                    <a:lumMod val="50000"/>
                  </a:schemeClr>
                </a:solidFill>
                <a:latin typeface="微软雅黑" pitchFamily="34" charset="-122"/>
                <a:ea typeface="微软雅黑" pitchFamily="34" charset="-122"/>
              </a:rPr>
              <a:t>, </a:t>
            </a:r>
            <a:r>
              <a:rPr lang="en-US" altLang="zh-CN" sz="1600" dirty="0" err="1">
                <a:solidFill>
                  <a:schemeClr val="bg1">
                    <a:lumMod val="50000"/>
                  </a:schemeClr>
                </a:solidFill>
                <a:latin typeface="微软雅黑" pitchFamily="34" charset="-122"/>
                <a:ea typeface="微软雅黑" pitchFamily="34" charset="-122"/>
              </a:rPr>
              <a:t>Qingfeng</a:t>
            </a:r>
            <a:r>
              <a:rPr lang="en-US" altLang="zh-CN" sz="1600" dirty="0">
                <a:solidFill>
                  <a:schemeClr val="bg1">
                    <a:lumMod val="50000"/>
                  </a:schemeClr>
                </a:solidFill>
                <a:latin typeface="微软雅黑" pitchFamily="34" charset="-122"/>
                <a:ea typeface="微软雅黑" pitchFamily="34" charset="-122"/>
              </a:rPr>
              <a:t> Li, </a:t>
            </a:r>
            <a:r>
              <a:rPr lang="en-US" altLang="zh-CN" sz="1600" dirty="0" err="1">
                <a:solidFill>
                  <a:schemeClr val="bg1">
                    <a:lumMod val="50000"/>
                  </a:schemeClr>
                </a:solidFill>
                <a:latin typeface="微软雅黑" pitchFamily="34" charset="-122"/>
                <a:ea typeface="微软雅黑" pitchFamily="34" charset="-122"/>
              </a:rPr>
              <a:t>Hao</a:t>
            </a:r>
            <a:r>
              <a:rPr lang="en-US" altLang="zh-CN" sz="1600" dirty="0">
                <a:solidFill>
                  <a:schemeClr val="bg1">
                    <a:lumMod val="50000"/>
                  </a:schemeClr>
                </a:solidFill>
                <a:latin typeface="微软雅黑" pitchFamily="34" charset="-122"/>
                <a:ea typeface="微软雅黑" pitchFamily="34" charset="-122"/>
              </a:rPr>
              <a:t> Wei, </a:t>
            </a:r>
            <a:r>
              <a:rPr lang="en-US" altLang="zh-CN" sz="1600" dirty="0" err="1">
                <a:solidFill>
                  <a:schemeClr val="bg1">
                    <a:lumMod val="50000"/>
                  </a:schemeClr>
                </a:solidFill>
                <a:latin typeface="微软雅黑" pitchFamily="34" charset="-122"/>
                <a:ea typeface="微软雅黑" pitchFamily="34" charset="-122"/>
              </a:rPr>
              <a:t>Minqing</a:t>
            </a:r>
            <a:r>
              <a:rPr lang="en-US" altLang="zh-CN" sz="1600" dirty="0">
                <a:solidFill>
                  <a:schemeClr val="bg1">
                    <a:lumMod val="50000"/>
                  </a:schemeClr>
                </a:solidFill>
                <a:latin typeface="微软雅黑" pitchFamily="34" charset="-122"/>
                <a:ea typeface="微软雅黑" pitchFamily="34" charset="-122"/>
              </a:rPr>
              <a:t> Zhang, </a:t>
            </a:r>
            <a:r>
              <a:rPr lang="en-US" altLang="zh-CN" sz="1600" dirty="0" err="1">
                <a:solidFill>
                  <a:schemeClr val="bg1">
                    <a:lumMod val="50000"/>
                  </a:schemeClr>
                </a:solidFill>
                <a:latin typeface="微软雅黑" pitchFamily="34" charset="-122"/>
                <a:ea typeface="微软雅黑" pitchFamily="34" charset="-122"/>
              </a:rPr>
              <a:t>Yiqiang</a:t>
            </a:r>
            <a:r>
              <a:rPr lang="en-US" altLang="zh-CN" sz="1600" dirty="0">
                <a:solidFill>
                  <a:schemeClr val="bg1">
                    <a:lumMod val="50000"/>
                  </a:schemeClr>
                </a:solidFill>
                <a:latin typeface="微软雅黑" pitchFamily="34" charset="-122"/>
                <a:ea typeface="微软雅黑" pitchFamily="34" charset="-122"/>
              </a:rPr>
              <a:t> Zhan, Xiang Sean Zhou, </a:t>
            </a:r>
            <a:r>
              <a:rPr lang="en-US" altLang="zh-CN" sz="1600" dirty="0" err="1">
                <a:solidFill>
                  <a:schemeClr val="bg1">
                    <a:lumMod val="50000"/>
                  </a:schemeClr>
                </a:solidFill>
                <a:latin typeface="微软雅黑" pitchFamily="34" charset="-122"/>
                <a:ea typeface="微软雅黑" pitchFamily="34" charset="-122"/>
              </a:rPr>
              <a:t>Zhong</a:t>
            </a:r>
            <a:r>
              <a:rPr lang="en-US" altLang="zh-CN" sz="1600" dirty="0">
                <a:solidFill>
                  <a:schemeClr val="bg1">
                    <a:lumMod val="50000"/>
                  </a:schemeClr>
                </a:solidFill>
                <a:latin typeface="微软雅黑" pitchFamily="34" charset="-122"/>
                <a:ea typeface="微软雅黑" pitchFamily="34" charset="-122"/>
              </a:rPr>
              <a:t> </a:t>
            </a:r>
            <a:r>
              <a:rPr lang="en-US" altLang="zh-CN" sz="1600" dirty="0" err="1">
                <a:solidFill>
                  <a:schemeClr val="bg1">
                    <a:lumMod val="50000"/>
                  </a:schemeClr>
                </a:solidFill>
                <a:latin typeface="微软雅黑" pitchFamily="34" charset="-122"/>
                <a:ea typeface="微软雅黑" pitchFamily="34" charset="-122"/>
              </a:rPr>
              <a:t>Xue</a:t>
            </a:r>
            <a:r>
              <a:rPr lang="en-US" altLang="zh-CN" sz="1600" dirty="0">
                <a:solidFill>
                  <a:schemeClr val="bg1">
                    <a:lumMod val="50000"/>
                  </a:schemeClr>
                </a:solidFill>
                <a:latin typeface="微软雅黑" pitchFamily="34" charset="-122"/>
                <a:ea typeface="微软雅黑" pitchFamily="34" charset="-122"/>
              </a:rPr>
              <a:t>, Feng Shi</a:t>
            </a:r>
          </a:p>
          <a:p>
            <a:pPr defTabSz="457200">
              <a:spcBef>
                <a:spcPct val="0"/>
              </a:spcBef>
              <a:defRPr/>
            </a:pPr>
            <a:endParaRPr lang="en-US" altLang="zh-CN" sz="1600" dirty="0">
              <a:solidFill>
                <a:schemeClr val="bg2">
                  <a:lumMod val="75000"/>
                </a:schemeClr>
              </a:solidFill>
              <a:latin typeface="微软雅黑" pitchFamily="34" charset="-122"/>
              <a:ea typeface="微软雅黑" pitchFamily="34" charset="-122"/>
            </a:endParaRPr>
          </a:p>
          <a:p>
            <a:pPr defTabSz="457200">
              <a:spcBef>
                <a:spcPct val="0"/>
              </a:spcBef>
              <a:defRPr/>
            </a:pPr>
            <a:r>
              <a:rPr lang="en-US" altLang="zh-CN" sz="1600" b="1" dirty="0">
                <a:solidFill>
                  <a:schemeClr val="tx1">
                    <a:lumMod val="75000"/>
                  </a:schemeClr>
                </a:solidFill>
                <a:latin typeface="微软雅黑" pitchFamily="34" charset="-122"/>
                <a:ea typeface="微软雅黑" pitchFamily="34" charset="-122"/>
              </a:rPr>
              <a:t>Shanghai United Imaging Intelligence Co., Ltd., Shanghai, China</a:t>
            </a:r>
          </a:p>
        </p:txBody>
      </p:sp>
      <p:grpSp>
        <p:nvGrpSpPr>
          <p:cNvPr id="23" name="组合 22"/>
          <p:cNvGrpSpPr/>
          <p:nvPr/>
        </p:nvGrpSpPr>
        <p:grpSpPr>
          <a:xfrm>
            <a:off x="6162113" y="114764"/>
            <a:ext cx="3061698" cy="534148"/>
            <a:chOff x="6162113" y="114764"/>
            <a:chExt cx="3061698" cy="534148"/>
          </a:xfrm>
        </p:grpSpPr>
        <p:pic>
          <p:nvPicPr>
            <p:cNvPr id="16" name="图片 15"/>
            <p:cNvPicPr>
              <a:picLocks noChangeAspect="1"/>
            </p:cNvPicPr>
            <p:nvPr/>
          </p:nvPicPr>
          <p:blipFill>
            <a:blip r:embed="rId6"/>
            <a:stretch>
              <a:fillRect/>
            </a:stretch>
          </p:blipFill>
          <p:spPr>
            <a:xfrm>
              <a:off x="6162113" y="118373"/>
              <a:ext cx="3061698" cy="530539"/>
            </a:xfrm>
            <a:prstGeom prst="rect">
              <a:avLst/>
            </a:prstGeom>
          </p:spPr>
        </p:pic>
        <p:sp>
          <p:nvSpPr>
            <p:cNvPr id="17" name="矩形 16"/>
            <p:cNvSpPr/>
            <p:nvPr/>
          </p:nvSpPr>
          <p:spPr>
            <a:xfrm>
              <a:off x="6545899" y="122032"/>
              <a:ext cx="1997493" cy="523220"/>
            </a:xfrm>
            <a:prstGeom prst="rect">
              <a:avLst/>
            </a:prstGeom>
          </p:spPr>
          <p:txBody>
            <a:bodyPr wrap="square">
              <a:spAutoFit/>
            </a:bodyPr>
            <a:lstStyle/>
            <a:p>
              <a:r>
                <a:rPr lang="en-US" altLang="zh-CN" b="1" dirty="0">
                  <a:solidFill>
                    <a:srgbClr val="00485E"/>
                  </a:solidFill>
                  <a:latin typeface="微软雅黑" pitchFamily="34" charset="-122"/>
                  <a:ea typeface="微软雅黑" pitchFamily="34" charset="-122"/>
                </a:rPr>
                <a:t>United Imaging Intelligence</a:t>
              </a:r>
              <a:endParaRPr lang="zh-CN" altLang="en-US" dirty="0"/>
            </a:p>
          </p:txBody>
        </p:sp>
        <p:pic>
          <p:nvPicPr>
            <p:cNvPr id="18" name="图片 17"/>
            <p:cNvPicPr>
              <a:picLocks noChangeAspect="1"/>
            </p:cNvPicPr>
            <p:nvPr/>
          </p:nvPicPr>
          <p:blipFill rotWithShape="1">
            <a:blip r:embed="rId7"/>
            <a:srcRect l="67296"/>
            <a:stretch/>
          </p:blipFill>
          <p:spPr>
            <a:xfrm>
              <a:off x="8099663" y="114764"/>
              <a:ext cx="887457" cy="470223"/>
            </a:xfrm>
            <a:prstGeom prst="rect">
              <a:avLst/>
            </a:prstGeom>
          </p:spPr>
        </p:pic>
        <p:cxnSp>
          <p:nvCxnSpPr>
            <p:cNvPr id="20" name="直接连接符 19"/>
            <p:cNvCxnSpPr/>
            <p:nvPr/>
          </p:nvCxnSpPr>
          <p:spPr>
            <a:xfrm flipH="1">
              <a:off x="8124496" y="148531"/>
              <a:ext cx="0" cy="47022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670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矩形 341"/>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矩形 346"/>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Method: Assistant Demographic Tasks</a:t>
            </a:r>
            <a:endParaRPr lang="zh-CN" altLang="en-US" sz="2800" b="1" dirty="0">
              <a:solidFill>
                <a:srgbClr val="2899A0"/>
              </a:solidFill>
              <a:latin typeface="+mj-lt"/>
              <a:ea typeface="Dengxian" panose="02010600030101010101" pitchFamily="2" charset="-122"/>
            </a:endParaRPr>
          </a:p>
        </p:txBody>
      </p:sp>
      <p:sp>
        <p:nvSpPr>
          <p:cNvPr id="780" name="矩形 779"/>
          <p:cNvSpPr/>
          <p:nvPr/>
        </p:nvSpPr>
        <p:spPr>
          <a:xfrm>
            <a:off x="160911" y="785440"/>
            <a:ext cx="8842364" cy="1231106"/>
          </a:xfrm>
          <a:prstGeom prst="rect">
            <a:avLst/>
          </a:prstGeom>
        </p:spPr>
        <p:txBody>
          <a:bodyPr wrap="square">
            <a:spAutoFit/>
          </a:bodyPr>
          <a:lstStyle/>
          <a:p>
            <a:r>
              <a:rPr lang="en-US" altLang="zh-CN" sz="2000" dirty="0">
                <a:solidFill>
                  <a:schemeClr val="tx1">
                    <a:lumMod val="75000"/>
                  </a:schemeClr>
                </a:solidFill>
                <a:latin typeface="+mn-lt"/>
                <a:ea typeface="Dengxian" panose="02010600030101010101" pitchFamily="2" charset="-122"/>
                <a:cs typeface="Times New Roman" panose="02020603050405020304" pitchFamily="18" charset="0"/>
              </a:rPr>
              <a:t>Gender and age used as additional inputs</a:t>
            </a:r>
          </a:p>
          <a:p>
            <a:pPr marL="342900" indent="-342900">
              <a:buFont typeface="Arial" panose="020B0604020202020204" pitchFamily="34" charset="0"/>
              <a:buChar char="•"/>
            </a:pPr>
            <a:r>
              <a:rPr lang="en-US" altLang="zh-CN" sz="1800" dirty="0">
                <a:solidFill>
                  <a:schemeClr val="tx1">
                    <a:lumMod val="75000"/>
                  </a:schemeClr>
                </a:solidFill>
                <a:latin typeface="+mn-lt"/>
                <a:ea typeface="Dengxian" panose="02010600030101010101" pitchFamily="2" charset="-122"/>
                <a:cs typeface="Times New Roman" panose="02020603050405020304" pitchFamily="18" charset="0"/>
              </a:rPr>
              <a:t>No significant demographic difference in a </a:t>
            </a:r>
            <a:r>
              <a:rPr lang="en-US" altLang="zh-CN" sz="1800" i="1" dirty="0">
                <a:solidFill>
                  <a:schemeClr val="tx1">
                    <a:lumMod val="75000"/>
                  </a:schemeClr>
                </a:solidFill>
                <a:latin typeface="+mn-lt"/>
                <a:ea typeface="Dengxian" panose="02010600030101010101" pitchFamily="2" charset="-122"/>
                <a:cs typeface="Times New Roman" panose="02020603050405020304" pitchFamily="18" charset="0"/>
              </a:rPr>
              <a:t>balanced</a:t>
            </a:r>
            <a:r>
              <a:rPr lang="en-US" altLang="zh-CN" sz="1800" dirty="0">
                <a:solidFill>
                  <a:schemeClr val="tx1">
                    <a:lumMod val="75000"/>
                  </a:schemeClr>
                </a:solidFill>
                <a:latin typeface="+mn-lt"/>
                <a:ea typeface="Dengxian" panose="02010600030101010101" pitchFamily="2" charset="-122"/>
                <a:cs typeface="Times New Roman" panose="02020603050405020304" pitchFamily="18" charset="0"/>
              </a:rPr>
              <a:t> dataset</a:t>
            </a:r>
          </a:p>
          <a:p>
            <a:pPr marL="342900" indent="-342900">
              <a:buFont typeface="Arial" panose="020B0604020202020204" pitchFamily="34" charset="0"/>
              <a:buChar char="•"/>
            </a:pPr>
            <a:r>
              <a:rPr lang="en-US" altLang="zh-CN" sz="1800" dirty="0">
                <a:solidFill>
                  <a:schemeClr val="tx1">
                    <a:lumMod val="75000"/>
                  </a:schemeClr>
                </a:solidFill>
                <a:latin typeface="+mn-lt"/>
                <a:ea typeface="Dengxian" panose="02010600030101010101" pitchFamily="2" charset="-122"/>
                <a:cs typeface="Times New Roman" panose="02020603050405020304" pitchFamily="18" charset="0"/>
              </a:rPr>
              <a:t>Age, gender &amp; patient status weakly correlated</a:t>
            </a:r>
          </a:p>
          <a:p>
            <a:pPr marL="285750" indent="-285750">
              <a:buFont typeface="Arial" panose="020B0604020202020204" pitchFamily="34" charset="0"/>
              <a:buChar char="•"/>
            </a:pPr>
            <a:endParaRPr lang="en-US" altLang="zh-CN" sz="1800" dirty="0">
              <a:solidFill>
                <a:schemeClr val="tx1">
                  <a:lumMod val="75000"/>
                </a:schemeClr>
              </a:solidFill>
              <a:latin typeface="+mn-lt"/>
              <a:ea typeface="Dengxian" panose="02010600030101010101" pitchFamily="2" charset="-122"/>
              <a:cs typeface="Times New Roman" panose="02020603050405020304" pitchFamily="18" charset="0"/>
            </a:endParaRPr>
          </a:p>
        </p:txBody>
      </p:sp>
      <p:grpSp>
        <p:nvGrpSpPr>
          <p:cNvPr id="792" name="组合 791"/>
          <p:cNvGrpSpPr/>
          <p:nvPr/>
        </p:nvGrpSpPr>
        <p:grpSpPr>
          <a:xfrm>
            <a:off x="3592308" y="2125817"/>
            <a:ext cx="1509328" cy="2723210"/>
            <a:chOff x="5746211" y="2135751"/>
            <a:chExt cx="1509328" cy="2723210"/>
          </a:xfrm>
        </p:grpSpPr>
        <p:sp>
          <p:nvSpPr>
            <p:cNvPr id="793" name="矩形 792"/>
            <p:cNvSpPr/>
            <p:nvPr/>
          </p:nvSpPr>
          <p:spPr>
            <a:xfrm>
              <a:off x="5746211" y="2365588"/>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Gender</a:t>
              </a:r>
            </a:p>
          </p:txBody>
        </p:sp>
        <p:sp>
          <p:nvSpPr>
            <p:cNvPr id="794" name="矩形 793"/>
            <p:cNvSpPr/>
            <p:nvPr/>
          </p:nvSpPr>
          <p:spPr>
            <a:xfrm>
              <a:off x="5893403" y="2135751"/>
              <a:ext cx="1225909" cy="493200"/>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795" name="图片 7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575" y="2141398"/>
              <a:ext cx="315104" cy="321486"/>
            </a:xfrm>
            <a:prstGeom prst="rect">
              <a:avLst/>
            </a:prstGeom>
          </p:spPr>
        </p:pic>
        <p:sp>
          <p:nvSpPr>
            <p:cNvPr id="796" name="矩形 795"/>
            <p:cNvSpPr/>
            <p:nvPr/>
          </p:nvSpPr>
          <p:spPr>
            <a:xfrm>
              <a:off x="5757172" y="4581962"/>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Age</a:t>
              </a:r>
            </a:p>
          </p:txBody>
        </p:sp>
        <p:sp>
          <p:nvSpPr>
            <p:cNvPr id="797" name="矩形 796"/>
            <p:cNvSpPr/>
            <p:nvPr/>
          </p:nvSpPr>
          <p:spPr>
            <a:xfrm>
              <a:off x="5893403" y="4355128"/>
              <a:ext cx="1225908" cy="493200"/>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798" name="图片 79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0575" y="4352881"/>
              <a:ext cx="309640" cy="309640"/>
            </a:xfrm>
            <a:prstGeom prst="rect">
              <a:avLst/>
            </a:prstGeom>
          </p:spPr>
        </p:pic>
      </p:grpSp>
      <p:grpSp>
        <p:nvGrpSpPr>
          <p:cNvPr id="799" name="组合 798"/>
          <p:cNvGrpSpPr/>
          <p:nvPr/>
        </p:nvGrpSpPr>
        <p:grpSpPr>
          <a:xfrm>
            <a:off x="308797" y="2830797"/>
            <a:ext cx="6973927" cy="1352947"/>
            <a:chOff x="308797" y="2830797"/>
            <a:chExt cx="6973927" cy="1352947"/>
          </a:xfrm>
        </p:grpSpPr>
        <p:pic>
          <p:nvPicPr>
            <p:cNvPr id="800" name="图片 799"/>
            <p:cNvPicPr>
              <a:picLocks noChangeAspect="1"/>
            </p:cNvPicPr>
            <p:nvPr/>
          </p:nvPicPr>
          <p:blipFill rotWithShape="1">
            <a:blip r:embed="rId5">
              <a:extLst>
                <a:ext uri="{28A0092B-C50C-407E-A947-70E740481C1C}">
                  <a14:useLocalDpi xmlns:a14="http://schemas.microsoft.com/office/drawing/2010/main" val="0"/>
                </a:ext>
              </a:extLst>
            </a:blip>
            <a:srcRect l="13634" t="13365" r="14377" b="24630"/>
            <a:stretch/>
          </p:blipFill>
          <p:spPr>
            <a:xfrm>
              <a:off x="6141895" y="3092272"/>
              <a:ext cx="649404" cy="611926"/>
            </a:xfrm>
            <a:prstGeom prst="rect">
              <a:avLst/>
            </a:prstGeom>
          </p:spPr>
        </p:pic>
        <p:sp>
          <p:nvSpPr>
            <p:cNvPr id="801" name="矩形 800"/>
            <p:cNvSpPr/>
            <p:nvPr/>
          </p:nvSpPr>
          <p:spPr>
            <a:xfrm>
              <a:off x="5893200" y="2833311"/>
              <a:ext cx="1225909"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802" name="矩形 801"/>
            <p:cNvSpPr/>
            <p:nvPr/>
          </p:nvSpPr>
          <p:spPr>
            <a:xfrm>
              <a:off x="5784357" y="382372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Diagnosis</a:t>
              </a:r>
            </a:p>
          </p:txBody>
        </p:sp>
        <p:cxnSp>
          <p:nvCxnSpPr>
            <p:cNvPr id="803" name="直接箭头连接符 802"/>
            <p:cNvCxnSpPr>
              <a:stCxn id="810" idx="3"/>
              <a:endCxn id="801" idx="1"/>
            </p:cNvCxnSpPr>
            <p:nvPr/>
          </p:nvCxnSpPr>
          <p:spPr>
            <a:xfrm>
              <a:off x="5752550" y="3508200"/>
              <a:ext cx="140650" cy="328"/>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cxnSp>
          <p:nvCxnSpPr>
            <p:cNvPr id="804" name="直接箭头连接符 803"/>
            <p:cNvCxnSpPr/>
            <p:nvPr/>
          </p:nvCxnSpPr>
          <p:spPr>
            <a:xfrm flipV="1">
              <a:off x="3336527" y="3508528"/>
              <a:ext cx="132960" cy="3963"/>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805" name="矩形 804"/>
            <p:cNvSpPr/>
            <p:nvPr/>
          </p:nvSpPr>
          <p:spPr>
            <a:xfrm>
              <a:off x="1838160" y="2833311"/>
              <a:ext cx="1498367"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cxnSp>
          <p:nvCxnSpPr>
            <p:cNvPr id="806" name="直接箭头连接符 805"/>
            <p:cNvCxnSpPr>
              <a:endCxn id="805" idx="1"/>
            </p:cNvCxnSpPr>
            <p:nvPr/>
          </p:nvCxnSpPr>
          <p:spPr>
            <a:xfrm>
              <a:off x="1709190" y="3508528"/>
              <a:ext cx="128970"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807" name="矩形 806"/>
            <p:cNvSpPr/>
            <p:nvPr/>
          </p:nvSpPr>
          <p:spPr>
            <a:xfrm>
              <a:off x="380206" y="2830797"/>
              <a:ext cx="1330332"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grpSp>
          <p:nvGrpSpPr>
            <p:cNvPr id="808" name="组合 807"/>
            <p:cNvGrpSpPr/>
            <p:nvPr/>
          </p:nvGrpSpPr>
          <p:grpSpPr>
            <a:xfrm>
              <a:off x="308797" y="2929733"/>
              <a:ext cx="3041196" cy="1166551"/>
              <a:chOff x="335439" y="4410953"/>
              <a:chExt cx="3041196" cy="1166551"/>
            </a:xfrm>
          </p:grpSpPr>
          <p:sp>
            <p:nvSpPr>
              <p:cNvPr id="938" name="矩形 937"/>
              <p:cNvSpPr/>
              <p:nvPr/>
            </p:nvSpPr>
            <p:spPr>
              <a:xfrm>
                <a:off x="1878268" y="529603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graphs</a:t>
                </a:r>
              </a:p>
            </p:txBody>
          </p:sp>
          <p:sp>
            <p:nvSpPr>
              <p:cNvPr id="939" name="矩形 938"/>
              <p:cNvSpPr/>
              <p:nvPr/>
            </p:nvSpPr>
            <p:spPr>
              <a:xfrm>
                <a:off x="335439" y="5300505"/>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matrices</a:t>
                </a:r>
              </a:p>
            </p:txBody>
          </p:sp>
          <p:pic>
            <p:nvPicPr>
              <p:cNvPr id="940" name="图片 9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589" y="4460674"/>
                <a:ext cx="1304794" cy="826455"/>
              </a:xfrm>
              <a:prstGeom prst="rect">
                <a:avLst/>
              </a:prstGeom>
            </p:spPr>
          </p:pic>
          <p:pic>
            <p:nvPicPr>
              <p:cNvPr id="941" name="图片 9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398" y="4410953"/>
                <a:ext cx="853692" cy="815912"/>
              </a:xfrm>
              <a:prstGeom prst="rect">
                <a:avLst/>
              </a:prstGeom>
            </p:spPr>
          </p:pic>
        </p:grpSp>
        <p:sp>
          <p:nvSpPr>
            <p:cNvPr id="809" name="矩形 808"/>
            <p:cNvSpPr/>
            <p:nvPr/>
          </p:nvSpPr>
          <p:spPr>
            <a:xfrm>
              <a:off x="3473023" y="2833200"/>
              <a:ext cx="1460134" cy="1350000"/>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latin typeface="+mj-lt"/>
                <a:sym typeface="Arial"/>
              </a:endParaRPr>
            </a:p>
          </p:txBody>
        </p:sp>
        <p:sp>
          <p:nvSpPr>
            <p:cNvPr id="810" name="矩形 809"/>
            <p:cNvSpPr/>
            <p:nvPr/>
          </p:nvSpPr>
          <p:spPr>
            <a:xfrm>
              <a:off x="4977088" y="2833200"/>
              <a:ext cx="775462" cy="1350000"/>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solidFill>
                  <a:schemeClr val="tx1"/>
                </a:solidFill>
                <a:latin typeface="+mj-lt"/>
                <a:sym typeface="Arial"/>
              </a:endParaRPr>
            </a:p>
          </p:txBody>
        </p:sp>
        <p:sp>
          <p:nvSpPr>
            <p:cNvPr id="811" name="矩形 810"/>
            <p:cNvSpPr/>
            <p:nvPr/>
          </p:nvSpPr>
          <p:spPr>
            <a:xfrm>
              <a:off x="3590589" y="3849500"/>
              <a:ext cx="1225003" cy="307777"/>
            </a:xfrm>
            <a:prstGeom prst="rect">
              <a:avLst/>
            </a:prstGeom>
          </p:spPr>
          <p:txBody>
            <a:bodyPr>
              <a:spAutoFit/>
            </a:bodyPr>
            <a:lstStyle/>
            <a:p>
              <a:pPr algn="ctr" eaLnBrk="1" fontAlgn="auto" hangingPunct="1">
                <a:buClr>
                  <a:srgbClr val="000000"/>
                </a:buClr>
                <a:buFont typeface="Arial"/>
                <a:buNone/>
                <a:defRPr/>
              </a:pPr>
              <a:r>
                <a:rPr lang="en-US" altLang="zh-CN" kern="0" dirty="0">
                  <a:solidFill>
                    <a:schemeClr val="accent2">
                      <a:lumMod val="50000"/>
                    </a:schemeClr>
                  </a:solidFill>
                  <a:latin typeface="+mj-lt"/>
                  <a:ea typeface="Dengxian" panose="02010600030101010101" pitchFamily="2" charset="-122"/>
                  <a:cs typeface="Arial"/>
                  <a:sym typeface="Arial"/>
                </a:rPr>
                <a:t>GC-LSTM</a:t>
              </a:r>
            </a:p>
          </p:txBody>
        </p:sp>
        <p:grpSp>
          <p:nvGrpSpPr>
            <p:cNvPr id="812" name="组合 811"/>
            <p:cNvGrpSpPr/>
            <p:nvPr/>
          </p:nvGrpSpPr>
          <p:grpSpPr>
            <a:xfrm>
              <a:off x="3673930" y="2869539"/>
              <a:ext cx="322918" cy="221426"/>
              <a:chOff x="120996" y="185406"/>
              <a:chExt cx="1747622" cy="1138659"/>
            </a:xfrm>
          </p:grpSpPr>
          <p:pic>
            <p:nvPicPr>
              <p:cNvPr id="911" name="图片 9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996" y="185406"/>
                <a:ext cx="1747622" cy="1138659"/>
              </a:xfrm>
              <a:prstGeom prst="rect">
                <a:avLst/>
              </a:prstGeom>
              <a:ln w="3175">
                <a:noFill/>
              </a:ln>
            </p:spPr>
          </p:pic>
          <p:grpSp>
            <p:nvGrpSpPr>
              <p:cNvPr id="912" name="组合 911"/>
              <p:cNvGrpSpPr/>
              <p:nvPr/>
            </p:nvGrpSpPr>
            <p:grpSpPr>
              <a:xfrm>
                <a:off x="295829" y="281572"/>
                <a:ext cx="1402662" cy="872649"/>
                <a:chOff x="2217016" y="1438257"/>
                <a:chExt cx="2093259" cy="1477114"/>
              </a:xfrm>
              <a:solidFill>
                <a:schemeClr val="accent4">
                  <a:lumMod val="60000"/>
                  <a:lumOff val="40000"/>
                </a:schemeClr>
              </a:solidFill>
            </p:grpSpPr>
            <p:sp>
              <p:nvSpPr>
                <p:cNvPr id="929" name="椭圆 928"/>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930" name="椭圆 929"/>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931" name="椭圆 930"/>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932" name="椭圆 931"/>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933" name="椭圆 932"/>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934" name="椭圆 933"/>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935" name="椭圆 934"/>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936" name="椭圆 935"/>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937" name="椭圆 936"/>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nvGrpSpPr>
              <p:cNvPr id="913" name="组合 912"/>
              <p:cNvGrpSpPr/>
              <p:nvPr/>
            </p:nvGrpSpPr>
            <p:grpSpPr>
              <a:xfrm>
                <a:off x="363451" y="333890"/>
                <a:ext cx="1267415" cy="731020"/>
                <a:chOff x="2317939" y="1526815"/>
                <a:chExt cx="1891429" cy="1237388"/>
              </a:xfrm>
            </p:grpSpPr>
            <p:cxnSp>
              <p:nvCxnSpPr>
                <p:cNvPr id="914" name="直接连接符 913"/>
                <p:cNvCxnSpPr>
                  <a:stCxn id="929" idx="6"/>
                  <a:endCxn id="935" idx="2"/>
                </p:cNvCxnSpPr>
                <p:nvPr/>
              </p:nvCxnSpPr>
              <p:spPr>
                <a:xfrm flipV="1">
                  <a:off x="2697804" y="1526816"/>
                  <a:ext cx="686864" cy="34016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5" name="直接连接符 914"/>
                <p:cNvCxnSpPr>
                  <a:endCxn id="937" idx="0"/>
                </p:cNvCxnSpPr>
                <p:nvPr/>
              </p:nvCxnSpPr>
              <p:spPr>
                <a:xfrm flipH="1">
                  <a:off x="2317939" y="1943874"/>
                  <a:ext cx="180525" cy="14123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6" name="直接连接符 915"/>
                <p:cNvCxnSpPr>
                  <a:stCxn id="937" idx="4"/>
                  <a:endCxn id="933" idx="0"/>
                </p:cNvCxnSpPr>
                <p:nvPr/>
              </p:nvCxnSpPr>
              <p:spPr>
                <a:xfrm>
                  <a:off x="2317939" y="2262219"/>
                  <a:ext cx="199511" cy="29683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7" name="直接连接符 916"/>
                <p:cNvCxnSpPr>
                  <a:stCxn id="933" idx="5"/>
                  <a:endCxn id="930" idx="1"/>
                </p:cNvCxnSpPr>
                <p:nvPr/>
              </p:nvCxnSpPr>
              <p:spPr>
                <a:xfrm>
                  <a:off x="2588807" y="2710228"/>
                  <a:ext cx="432893" cy="5397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8" name="直接连接符 917"/>
                <p:cNvCxnSpPr>
                  <a:stCxn id="930" idx="7"/>
                  <a:endCxn id="932" idx="3"/>
                </p:cNvCxnSpPr>
                <p:nvPr/>
              </p:nvCxnSpPr>
              <p:spPr>
                <a:xfrm flipV="1">
                  <a:off x="3164407" y="2486605"/>
                  <a:ext cx="94388" cy="27759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9" name="直接连接符 918"/>
                <p:cNvCxnSpPr>
                  <a:stCxn id="932" idx="6"/>
                  <a:endCxn id="934" idx="3"/>
                </p:cNvCxnSpPr>
                <p:nvPr/>
              </p:nvCxnSpPr>
              <p:spPr>
                <a:xfrm flipV="1">
                  <a:off x="3431074" y="2423985"/>
                  <a:ext cx="706943" cy="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0" name="直接连接符 919"/>
                <p:cNvCxnSpPr>
                  <a:stCxn id="935" idx="6"/>
                  <a:endCxn id="934" idx="0"/>
                </p:cNvCxnSpPr>
                <p:nvPr/>
              </p:nvCxnSpPr>
              <p:spPr>
                <a:xfrm>
                  <a:off x="3586490" y="1526815"/>
                  <a:ext cx="622878" cy="745994"/>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1" name="直接连接符 920"/>
                <p:cNvCxnSpPr>
                  <a:stCxn id="935" idx="3"/>
                  <a:endCxn id="936" idx="7"/>
                </p:cNvCxnSpPr>
                <p:nvPr/>
              </p:nvCxnSpPr>
              <p:spPr>
                <a:xfrm flipH="1">
                  <a:off x="2974328" y="1589433"/>
                  <a:ext cx="439895" cy="47744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2" name="直接连接符 921"/>
                <p:cNvCxnSpPr>
                  <a:stCxn id="936" idx="6"/>
                  <a:endCxn id="931" idx="2"/>
                </p:cNvCxnSpPr>
                <p:nvPr/>
              </p:nvCxnSpPr>
              <p:spPr>
                <a:xfrm>
                  <a:off x="3003886" y="2129502"/>
                  <a:ext cx="521988" cy="3553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3" name="直接连接符 922"/>
                <p:cNvCxnSpPr>
                  <a:stCxn id="936" idx="4"/>
                  <a:endCxn id="930" idx="0"/>
                </p:cNvCxnSpPr>
                <p:nvPr/>
              </p:nvCxnSpPr>
              <p:spPr>
                <a:xfrm>
                  <a:off x="2902969" y="2218060"/>
                  <a:ext cx="190086" cy="52020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4" name="直接连接符 923"/>
                <p:cNvCxnSpPr>
                  <a:stCxn id="936" idx="1"/>
                  <a:endCxn id="929" idx="5"/>
                </p:cNvCxnSpPr>
                <p:nvPr/>
              </p:nvCxnSpPr>
              <p:spPr>
                <a:xfrm flipH="1" flipV="1">
                  <a:off x="2668246" y="1929598"/>
                  <a:ext cx="163367" cy="13728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5" name="直接连接符 924"/>
                <p:cNvCxnSpPr>
                  <a:stCxn id="931" idx="0"/>
                  <a:endCxn id="935" idx="5"/>
                </p:cNvCxnSpPr>
                <p:nvPr/>
              </p:nvCxnSpPr>
              <p:spPr>
                <a:xfrm flipH="1" flipV="1">
                  <a:off x="3556936" y="1589434"/>
                  <a:ext cx="69849" cy="48705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6" name="直接连接符 925"/>
                <p:cNvCxnSpPr>
                  <a:stCxn id="936" idx="3"/>
                  <a:endCxn id="933" idx="7"/>
                </p:cNvCxnSpPr>
                <p:nvPr/>
              </p:nvCxnSpPr>
              <p:spPr>
                <a:xfrm flipH="1">
                  <a:off x="2588808" y="2192122"/>
                  <a:ext cx="242806" cy="392868"/>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7" name="直接连接符 926"/>
                <p:cNvCxnSpPr>
                  <a:stCxn id="931" idx="3"/>
                  <a:endCxn id="932" idx="0"/>
                </p:cNvCxnSpPr>
                <p:nvPr/>
              </p:nvCxnSpPr>
              <p:spPr>
                <a:xfrm flipH="1">
                  <a:off x="3330160" y="2227659"/>
                  <a:ext cx="225271" cy="10777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8" name="直接连接符 927"/>
                <p:cNvCxnSpPr>
                  <a:stCxn id="931" idx="6"/>
                  <a:endCxn id="934" idx="2"/>
                </p:cNvCxnSpPr>
                <p:nvPr/>
              </p:nvCxnSpPr>
              <p:spPr>
                <a:xfrm>
                  <a:off x="3727699" y="2165042"/>
                  <a:ext cx="380758" cy="196326"/>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13" name="组合 812"/>
            <p:cNvGrpSpPr/>
            <p:nvPr/>
          </p:nvGrpSpPr>
          <p:grpSpPr>
            <a:xfrm>
              <a:off x="3673930" y="3128371"/>
              <a:ext cx="322918" cy="221426"/>
              <a:chOff x="3167279" y="164361"/>
              <a:chExt cx="1747622" cy="1138659"/>
            </a:xfrm>
          </p:grpSpPr>
          <p:pic>
            <p:nvPicPr>
              <p:cNvPr id="884" name="图片 8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7279" y="164361"/>
                <a:ext cx="1747622" cy="1138659"/>
              </a:xfrm>
              <a:prstGeom prst="rect">
                <a:avLst/>
              </a:prstGeom>
              <a:ln w="3175">
                <a:noFill/>
              </a:ln>
            </p:spPr>
          </p:pic>
          <p:grpSp>
            <p:nvGrpSpPr>
              <p:cNvPr id="885" name="组合 884"/>
              <p:cNvGrpSpPr/>
              <p:nvPr/>
            </p:nvGrpSpPr>
            <p:grpSpPr>
              <a:xfrm>
                <a:off x="3409734" y="312845"/>
                <a:ext cx="1267416" cy="731020"/>
                <a:chOff x="2317939" y="1526815"/>
                <a:chExt cx="1891429" cy="1237388"/>
              </a:xfrm>
            </p:grpSpPr>
            <p:cxnSp>
              <p:nvCxnSpPr>
                <p:cNvPr id="896" name="直接连接符 895"/>
                <p:cNvCxnSpPr>
                  <a:stCxn id="887" idx="6"/>
                  <a:endCxn id="893" idx="2"/>
                </p:cNvCxnSpPr>
                <p:nvPr/>
              </p:nvCxnSpPr>
              <p:spPr>
                <a:xfrm flipV="1">
                  <a:off x="2697804" y="1526816"/>
                  <a:ext cx="686864" cy="34016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97" name="直接连接符 896"/>
                <p:cNvCxnSpPr>
                  <a:endCxn id="895" idx="0"/>
                </p:cNvCxnSpPr>
                <p:nvPr/>
              </p:nvCxnSpPr>
              <p:spPr>
                <a:xfrm flipH="1">
                  <a:off x="2317939" y="1943874"/>
                  <a:ext cx="180525" cy="14123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98" name="直接连接符 897"/>
                <p:cNvCxnSpPr>
                  <a:stCxn id="895" idx="4"/>
                  <a:endCxn id="891" idx="0"/>
                </p:cNvCxnSpPr>
                <p:nvPr/>
              </p:nvCxnSpPr>
              <p:spPr>
                <a:xfrm>
                  <a:off x="2317939" y="2262219"/>
                  <a:ext cx="199511" cy="29683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99" name="直接连接符 898"/>
                <p:cNvCxnSpPr>
                  <a:stCxn id="891" idx="5"/>
                  <a:endCxn id="888" idx="1"/>
                </p:cNvCxnSpPr>
                <p:nvPr/>
              </p:nvCxnSpPr>
              <p:spPr>
                <a:xfrm>
                  <a:off x="2588807" y="2710228"/>
                  <a:ext cx="432893" cy="5397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0" name="直接连接符 899"/>
                <p:cNvCxnSpPr>
                  <a:stCxn id="888" idx="7"/>
                  <a:endCxn id="890" idx="3"/>
                </p:cNvCxnSpPr>
                <p:nvPr/>
              </p:nvCxnSpPr>
              <p:spPr>
                <a:xfrm flipV="1">
                  <a:off x="3164407" y="2486605"/>
                  <a:ext cx="94388" cy="27759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1" name="直接连接符 900"/>
                <p:cNvCxnSpPr>
                  <a:stCxn id="890" idx="6"/>
                  <a:endCxn id="892" idx="3"/>
                </p:cNvCxnSpPr>
                <p:nvPr/>
              </p:nvCxnSpPr>
              <p:spPr>
                <a:xfrm flipV="1">
                  <a:off x="3431074" y="2423985"/>
                  <a:ext cx="706943" cy="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2" name="直接连接符 901"/>
                <p:cNvCxnSpPr>
                  <a:stCxn id="893" idx="6"/>
                  <a:endCxn id="892" idx="0"/>
                </p:cNvCxnSpPr>
                <p:nvPr/>
              </p:nvCxnSpPr>
              <p:spPr>
                <a:xfrm>
                  <a:off x="3586490" y="1526815"/>
                  <a:ext cx="622878" cy="745994"/>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3" name="直接连接符 902"/>
                <p:cNvCxnSpPr>
                  <a:stCxn id="893" idx="3"/>
                  <a:endCxn id="894" idx="7"/>
                </p:cNvCxnSpPr>
                <p:nvPr/>
              </p:nvCxnSpPr>
              <p:spPr>
                <a:xfrm flipH="1">
                  <a:off x="2974328" y="1589433"/>
                  <a:ext cx="439895" cy="47744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4" name="直接连接符 903"/>
                <p:cNvCxnSpPr>
                  <a:stCxn id="894" idx="6"/>
                  <a:endCxn id="889" idx="2"/>
                </p:cNvCxnSpPr>
                <p:nvPr/>
              </p:nvCxnSpPr>
              <p:spPr>
                <a:xfrm>
                  <a:off x="3003886" y="2129502"/>
                  <a:ext cx="521988" cy="3553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5" name="直接连接符 904"/>
                <p:cNvCxnSpPr>
                  <a:stCxn id="894" idx="4"/>
                  <a:endCxn id="888" idx="0"/>
                </p:cNvCxnSpPr>
                <p:nvPr/>
              </p:nvCxnSpPr>
              <p:spPr>
                <a:xfrm>
                  <a:off x="2902969" y="2218060"/>
                  <a:ext cx="190086" cy="52020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6" name="直接连接符 905"/>
                <p:cNvCxnSpPr>
                  <a:stCxn id="894" idx="1"/>
                  <a:endCxn id="887" idx="5"/>
                </p:cNvCxnSpPr>
                <p:nvPr/>
              </p:nvCxnSpPr>
              <p:spPr>
                <a:xfrm flipH="1" flipV="1">
                  <a:off x="2668246" y="1929598"/>
                  <a:ext cx="163367" cy="13728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7" name="直接连接符 906"/>
                <p:cNvCxnSpPr>
                  <a:stCxn id="889" idx="0"/>
                  <a:endCxn id="893" idx="5"/>
                </p:cNvCxnSpPr>
                <p:nvPr/>
              </p:nvCxnSpPr>
              <p:spPr>
                <a:xfrm flipH="1" flipV="1">
                  <a:off x="3556936" y="1589434"/>
                  <a:ext cx="69849" cy="48705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8" name="直接连接符 907"/>
                <p:cNvCxnSpPr>
                  <a:stCxn id="894" idx="3"/>
                  <a:endCxn id="891" idx="7"/>
                </p:cNvCxnSpPr>
                <p:nvPr/>
              </p:nvCxnSpPr>
              <p:spPr>
                <a:xfrm flipH="1">
                  <a:off x="2588808" y="2192122"/>
                  <a:ext cx="242806" cy="392868"/>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09" name="直接连接符 908"/>
                <p:cNvCxnSpPr>
                  <a:stCxn id="889" idx="3"/>
                  <a:endCxn id="890" idx="0"/>
                </p:cNvCxnSpPr>
                <p:nvPr/>
              </p:nvCxnSpPr>
              <p:spPr>
                <a:xfrm flipH="1">
                  <a:off x="3330160" y="2227659"/>
                  <a:ext cx="225271" cy="10777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910" name="直接连接符 909"/>
                <p:cNvCxnSpPr>
                  <a:stCxn id="889" idx="6"/>
                  <a:endCxn id="892" idx="2"/>
                </p:cNvCxnSpPr>
                <p:nvPr/>
              </p:nvCxnSpPr>
              <p:spPr>
                <a:xfrm>
                  <a:off x="3727699" y="2165042"/>
                  <a:ext cx="380758" cy="196326"/>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grpSp>
          <p:grpSp>
            <p:nvGrpSpPr>
              <p:cNvPr id="886" name="组合 885"/>
              <p:cNvGrpSpPr/>
              <p:nvPr/>
            </p:nvGrpSpPr>
            <p:grpSpPr>
              <a:xfrm>
                <a:off x="3342112" y="260527"/>
                <a:ext cx="1402662" cy="872649"/>
                <a:chOff x="2217016" y="1438257"/>
                <a:chExt cx="2093259" cy="1477114"/>
              </a:xfrm>
              <a:solidFill>
                <a:schemeClr val="accent4">
                  <a:lumMod val="60000"/>
                  <a:lumOff val="40000"/>
                </a:schemeClr>
              </a:solidFill>
            </p:grpSpPr>
            <p:sp>
              <p:nvSpPr>
                <p:cNvPr id="887" name="椭圆 886"/>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88" name="椭圆 887"/>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89" name="椭圆 888"/>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90" name="椭圆 889"/>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91" name="椭圆 890"/>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92" name="椭圆 891"/>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93" name="椭圆 892"/>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94" name="椭圆 893"/>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95" name="椭圆 894"/>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grpSp>
          <p:nvGrpSpPr>
            <p:cNvPr id="814" name="组合 813"/>
            <p:cNvGrpSpPr/>
            <p:nvPr/>
          </p:nvGrpSpPr>
          <p:grpSpPr>
            <a:xfrm>
              <a:off x="3671458" y="3710342"/>
              <a:ext cx="322918" cy="221426"/>
              <a:chOff x="1938405" y="2603760"/>
              <a:chExt cx="1747622" cy="1138659"/>
            </a:xfrm>
          </p:grpSpPr>
          <p:pic>
            <p:nvPicPr>
              <p:cNvPr id="857" name="图片 8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8405" y="2603760"/>
                <a:ext cx="1747622" cy="1138659"/>
              </a:xfrm>
              <a:prstGeom prst="rect">
                <a:avLst/>
              </a:prstGeom>
              <a:ln w="3175">
                <a:noFill/>
              </a:ln>
            </p:spPr>
          </p:pic>
          <p:grpSp>
            <p:nvGrpSpPr>
              <p:cNvPr id="858" name="组合 857"/>
              <p:cNvGrpSpPr/>
              <p:nvPr/>
            </p:nvGrpSpPr>
            <p:grpSpPr>
              <a:xfrm>
                <a:off x="2180860" y="2752245"/>
                <a:ext cx="1267416" cy="731020"/>
                <a:chOff x="2317939" y="1526815"/>
                <a:chExt cx="1891429" cy="1237388"/>
              </a:xfrm>
            </p:grpSpPr>
            <p:cxnSp>
              <p:nvCxnSpPr>
                <p:cNvPr id="869" name="直接连接符 868"/>
                <p:cNvCxnSpPr>
                  <a:stCxn id="860" idx="6"/>
                  <a:endCxn id="866" idx="2"/>
                </p:cNvCxnSpPr>
                <p:nvPr/>
              </p:nvCxnSpPr>
              <p:spPr>
                <a:xfrm flipV="1">
                  <a:off x="2697804" y="1526816"/>
                  <a:ext cx="686864" cy="34016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0" name="直接连接符 869"/>
                <p:cNvCxnSpPr>
                  <a:endCxn id="868" idx="0"/>
                </p:cNvCxnSpPr>
                <p:nvPr/>
              </p:nvCxnSpPr>
              <p:spPr>
                <a:xfrm flipH="1">
                  <a:off x="2317939" y="1943874"/>
                  <a:ext cx="180525" cy="14123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1" name="直接连接符 870"/>
                <p:cNvCxnSpPr>
                  <a:stCxn id="868" idx="4"/>
                  <a:endCxn id="864" idx="0"/>
                </p:cNvCxnSpPr>
                <p:nvPr/>
              </p:nvCxnSpPr>
              <p:spPr>
                <a:xfrm>
                  <a:off x="2317939" y="2262219"/>
                  <a:ext cx="199511" cy="29683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2" name="直接连接符 871"/>
                <p:cNvCxnSpPr>
                  <a:stCxn id="864" idx="5"/>
                  <a:endCxn id="861" idx="1"/>
                </p:cNvCxnSpPr>
                <p:nvPr/>
              </p:nvCxnSpPr>
              <p:spPr>
                <a:xfrm>
                  <a:off x="2588807" y="2710228"/>
                  <a:ext cx="432893" cy="5397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3" name="直接连接符 872"/>
                <p:cNvCxnSpPr>
                  <a:stCxn id="861" idx="7"/>
                  <a:endCxn id="863" idx="3"/>
                </p:cNvCxnSpPr>
                <p:nvPr/>
              </p:nvCxnSpPr>
              <p:spPr>
                <a:xfrm flipV="1">
                  <a:off x="3164407" y="2486605"/>
                  <a:ext cx="94388" cy="27759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4" name="直接连接符 873"/>
                <p:cNvCxnSpPr>
                  <a:stCxn id="863" idx="6"/>
                  <a:endCxn id="865" idx="3"/>
                </p:cNvCxnSpPr>
                <p:nvPr/>
              </p:nvCxnSpPr>
              <p:spPr>
                <a:xfrm flipV="1">
                  <a:off x="3431074" y="2423985"/>
                  <a:ext cx="706943" cy="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5" name="直接连接符 874"/>
                <p:cNvCxnSpPr>
                  <a:stCxn id="866" idx="6"/>
                  <a:endCxn id="865" idx="0"/>
                </p:cNvCxnSpPr>
                <p:nvPr/>
              </p:nvCxnSpPr>
              <p:spPr>
                <a:xfrm>
                  <a:off x="3586490" y="1526815"/>
                  <a:ext cx="622878" cy="745994"/>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6" name="直接连接符 875"/>
                <p:cNvCxnSpPr>
                  <a:stCxn id="866" idx="3"/>
                  <a:endCxn id="867" idx="7"/>
                </p:cNvCxnSpPr>
                <p:nvPr/>
              </p:nvCxnSpPr>
              <p:spPr>
                <a:xfrm flipH="1">
                  <a:off x="2974328" y="1589433"/>
                  <a:ext cx="439895" cy="47744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7" name="直接连接符 876"/>
                <p:cNvCxnSpPr>
                  <a:stCxn id="867" idx="6"/>
                  <a:endCxn id="862" idx="2"/>
                </p:cNvCxnSpPr>
                <p:nvPr/>
              </p:nvCxnSpPr>
              <p:spPr>
                <a:xfrm>
                  <a:off x="3003886" y="2129502"/>
                  <a:ext cx="521988" cy="3553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8" name="直接连接符 877"/>
                <p:cNvCxnSpPr>
                  <a:stCxn id="867" idx="4"/>
                  <a:endCxn id="861" idx="0"/>
                </p:cNvCxnSpPr>
                <p:nvPr/>
              </p:nvCxnSpPr>
              <p:spPr>
                <a:xfrm>
                  <a:off x="2902969" y="2218060"/>
                  <a:ext cx="190086" cy="52020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9" name="直接连接符 878"/>
                <p:cNvCxnSpPr>
                  <a:stCxn id="867" idx="1"/>
                  <a:endCxn id="860" idx="5"/>
                </p:cNvCxnSpPr>
                <p:nvPr/>
              </p:nvCxnSpPr>
              <p:spPr>
                <a:xfrm flipH="1" flipV="1">
                  <a:off x="2668246" y="1929598"/>
                  <a:ext cx="163367" cy="13728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80" name="直接连接符 879"/>
                <p:cNvCxnSpPr>
                  <a:stCxn id="862" idx="0"/>
                  <a:endCxn id="866" idx="5"/>
                </p:cNvCxnSpPr>
                <p:nvPr/>
              </p:nvCxnSpPr>
              <p:spPr>
                <a:xfrm flipH="1" flipV="1">
                  <a:off x="3556936" y="1589434"/>
                  <a:ext cx="69849" cy="48705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81" name="直接连接符 880"/>
                <p:cNvCxnSpPr>
                  <a:stCxn id="867" idx="3"/>
                  <a:endCxn id="864" idx="7"/>
                </p:cNvCxnSpPr>
                <p:nvPr/>
              </p:nvCxnSpPr>
              <p:spPr>
                <a:xfrm flipH="1">
                  <a:off x="2588808" y="2192122"/>
                  <a:ext cx="242806" cy="392868"/>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82" name="直接连接符 881"/>
                <p:cNvCxnSpPr>
                  <a:stCxn id="862" idx="3"/>
                  <a:endCxn id="863" idx="0"/>
                </p:cNvCxnSpPr>
                <p:nvPr/>
              </p:nvCxnSpPr>
              <p:spPr>
                <a:xfrm flipH="1">
                  <a:off x="3330160" y="2227659"/>
                  <a:ext cx="225271" cy="10777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83" name="直接连接符 882"/>
                <p:cNvCxnSpPr>
                  <a:stCxn id="862" idx="6"/>
                  <a:endCxn id="865" idx="2"/>
                </p:cNvCxnSpPr>
                <p:nvPr/>
              </p:nvCxnSpPr>
              <p:spPr>
                <a:xfrm>
                  <a:off x="3727699" y="2165042"/>
                  <a:ext cx="380758" cy="196326"/>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859" name="组合 858"/>
              <p:cNvGrpSpPr/>
              <p:nvPr/>
            </p:nvGrpSpPr>
            <p:grpSpPr>
              <a:xfrm>
                <a:off x="2113238" y="2699926"/>
                <a:ext cx="1402662" cy="872649"/>
                <a:chOff x="2217016" y="1438257"/>
                <a:chExt cx="2093259" cy="1477114"/>
              </a:xfrm>
              <a:solidFill>
                <a:schemeClr val="accent4">
                  <a:lumMod val="60000"/>
                  <a:lumOff val="40000"/>
                </a:schemeClr>
              </a:solidFill>
            </p:grpSpPr>
            <p:sp>
              <p:nvSpPr>
                <p:cNvPr id="860" name="椭圆 859"/>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61" name="椭圆 860"/>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62" name="椭圆 861"/>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63" name="椭圆 862"/>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64" name="椭圆 863"/>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65" name="椭圆 864"/>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66" name="椭圆 865"/>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67" name="椭圆 866"/>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68" name="椭圆 867"/>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sp>
          <p:nvSpPr>
            <p:cNvPr id="815" name="文本框 814"/>
            <p:cNvSpPr txBox="1"/>
            <p:nvPr/>
          </p:nvSpPr>
          <p:spPr>
            <a:xfrm rot="16200000">
              <a:off x="3733962" y="3468122"/>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816" name="圆角矩形 815"/>
            <p:cNvSpPr/>
            <p:nvPr/>
          </p:nvSpPr>
          <p:spPr bwMode="auto">
            <a:xfrm>
              <a:off x="4121333" y="2928609"/>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cxnSp>
          <p:nvCxnSpPr>
            <p:cNvPr id="817" name="直接箭头连接符 816"/>
            <p:cNvCxnSpPr/>
            <p:nvPr/>
          </p:nvCxnSpPr>
          <p:spPr>
            <a:xfrm flipV="1">
              <a:off x="3964908" y="2980251"/>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18" name="直接箭头连接符 817"/>
            <p:cNvCxnSpPr/>
            <p:nvPr/>
          </p:nvCxnSpPr>
          <p:spPr>
            <a:xfrm flipV="1">
              <a:off x="3964908" y="3235203"/>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819" name="圆角矩形 818"/>
            <p:cNvSpPr/>
            <p:nvPr/>
          </p:nvSpPr>
          <p:spPr bwMode="auto">
            <a:xfrm>
              <a:off x="4121333" y="3183560"/>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sp>
          <p:nvSpPr>
            <p:cNvPr id="820" name="圆角矩形 819"/>
            <p:cNvSpPr/>
            <p:nvPr/>
          </p:nvSpPr>
          <p:spPr bwMode="auto">
            <a:xfrm>
              <a:off x="4121333" y="3769412"/>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cxnSp>
          <p:nvCxnSpPr>
            <p:cNvPr id="821" name="直接箭头连接符 820"/>
            <p:cNvCxnSpPr/>
            <p:nvPr/>
          </p:nvCxnSpPr>
          <p:spPr>
            <a:xfrm flipV="1">
              <a:off x="4386203" y="2980251"/>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2" name="直接箭头连接符 821"/>
            <p:cNvCxnSpPr/>
            <p:nvPr/>
          </p:nvCxnSpPr>
          <p:spPr>
            <a:xfrm>
              <a:off x="4254708" y="3031894"/>
              <a:ext cx="0" cy="151666"/>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3" name="直接箭头连接符 822"/>
            <p:cNvCxnSpPr>
              <a:stCxn id="819" idx="2"/>
            </p:cNvCxnSpPr>
            <p:nvPr/>
          </p:nvCxnSpPr>
          <p:spPr>
            <a:xfrm>
              <a:off x="4254707" y="3286843"/>
              <a:ext cx="0" cy="137718"/>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4" name="直接箭头连接符 823"/>
            <p:cNvCxnSpPr>
              <a:endCxn id="820" idx="0"/>
            </p:cNvCxnSpPr>
            <p:nvPr/>
          </p:nvCxnSpPr>
          <p:spPr>
            <a:xfrm>
              <a:off x="4254707" y="3595940"/>
              <a:ext cx="0" cy="173472"/>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5" name="直接箭头连接符 824"/>
            <p:cNvCxnSpPr/>
            <p:nvPr/>
          </p:nvCxnSpPr>
          <p:spPr>
            <a:xfrm flipV="1">
              <a:off x="3964908" y="349458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6" name="直接箭头连接符 825"/>
            <p:cNvCxnSpPr/>
            <p:nvPr/>
          </p:nvCxnSpPr>
          <p:spPr>
            <a:xfrm flipV="1">
              <a:off x="3962436" y="382105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7" name="直接箭头连接符 826"/>
            <p:cNvCxnSpPr/>
            <p:nvPr/>
          </p:nvCxnSpPr>
          <p:spPr>
            <a:xfrm flipV="1">
              <a:off x="4386203" y="3235203"/>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8" name="直接箭头连接符 827"/>
            <p:cNvCxnSpPr/>
            <p:nvPr/>
          </p:nvCxnSpPr>
          <p:spPr>
            <a:xfrm flipV="1">
              <a:off x="4386203" y="349458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9" name="直接箭头连接符 828"/>
            <p:cNvCxnSpPr/>
            <p:nvPr/>
          </p:nvCxnSpPr>
          <p:spPr>
            <a:xfrm flipV="1">
              <a:off x="4383731" y="382105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830" name="椭圆 829"/>
            <p:cNvSpPr/>
            <p:nvPr/>
          </p:nvSpPr>
          <p:spPr>
            <a:xfrm>
              <a:off x="4565424" y="2932435"/>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831" name="椭圆 830"/>
            <p:cNvSpPr/>
            <p:nvPr/>
          </p:nvSpPr>
          <p:spPr>
            <a:xfrm>
              <a:off x="4565424" y="3187385"/>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832" name="椭圆 831"/>
            <p:cNvSpPr/>
            <p:nvPr/>
          </p:nvSpPr>
          <p:spPr>
            <a:xfrm>
              <a:off x="4565424" y="3773238"/>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833" name="文本框 832"/>
            <p:cNvSpPr txBox="1"/>
            <p:nvPr/>
          </p:nvSpPr>
          <p:spPr>
            <a:xfrm rot="16200000">
              <a:off x="4496404" y="3459848"/>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834" name="矩形 833"/>
            <p:cNvSpPr/>
            <p:nvPr/>
          </p:nvSpPr>
          <p:spPr>
            <a:xfrm>
              <a:off x="4943871" y="3864889"/>
              <a:ext cx="841897" cy="276999"/>
            </a:xfrm>
            <a:prstGeom prst="rect">
              <a:avLst/>
            </a:prstGeom>
          </p:spPr>
          <p:txBody>
            <a:bodyPr wrap="none">
              <a:spAutoFit/>
            </a:bodyPr>
            <a:lstStyle/>
            <a:p>
              <a:pPr algn="ctr" eaLnBrk="1" hangingPunct="1"/>
              <a:r>
                <a:rPr lang="en-US" altLang="zh-CN" sz="1200" dirty="0">
                  <a:solidFill>
                    <a:srgbClr val="31404C"/>
                  </a:solidFill>
                  <a:latin typeface="+mj-lt"/>
                  <a:ea typeface="Dengxian" panose="02010600030101010101" pitchFamily="2" charset="-122"/>
                </a:rPr>
                <a:t>FC layers</a:t>
              </a:r>
            </a:p>
          </p:txBody>
        </p:sp>
        <p:sp>
          <p:nvSpPr>
            <p:cNvPr id="835" name="文本框 834"/>
            <p:cNvSpPr txBox="1"/>
            <p:nvPr/>
          </p:nvSpPr>
          <p:spPr>
            <a:xfrm rot="16200000">
              <a:off x="4143966" y="3459848"/>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grpSp>
          <p:nvGrpSpPr>
            <p:cNvPr id="836" name="组合 835"/>
            <p:cNvGrpSpPr/>
            <p:nvPr/>
          </p:nvGrpSpPr>
          <p:grpSpPr>
            <a:xfrm>
              <a:off x="4657774" y="2980253"/>
              <a:ext cx="931881" cy="840803"/>
              <a:chOff x="2577127" y="2005847"/>
              <a:chExt cx="937126" cy="847767"/>
            </a:xfrm>
          </p:grpSpPr>
          <p:sp>
            <p:nvSpPr>
              <p:cNvPr id="837" name="椭圆 836"/>
              <p:cNvSpPr/>
              <p:nvPr/>
            </p:nvSpPr>
            <p:spPr>
              <a:xfrm>
                <a:off x="3187300" y="22702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838" name="椭圆 837"/>
              <p:cNvSpPr/>
              <p:nvPr/>
            </p:nvSpPr>
            <p:spPr>
              <a:xfrm>
                <a:off x="3187300" y="24540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839" name="椭圆 838"/>
              <p:cNvSpPr/>
              <p:nvPr/>
            </p:nvSpPr>
            <p:spPr>
              <a:xfrm>
                <a:off x="3189543" y="2637806"/>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cxnSp>
            <p:nvCxnSpPr>
              <p:cNvPr id="840" name="直接连接符 839"/>
              <p:cNvCxnSpPr>
                <a:stCxn id="830" idx="6"/>
                <a:endCxn id="837" idx="2"/>
              </p:cNvCxnSpPr>
              <p:nvPr/>
            </p:nvCxnSpPr>
            <p:spPr>
              <a:xfrm>
                <a:off x="2577129" y="2005847"/>
                <a:ext cx="610171" cy="31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1" name="直接连接符 840"/>
              <p:cNvCxnSpPr>
                <a:stCxn id="831" idx="6"/>
                <a:endCxn id="837" idx="2"/>
              </p:cNvCxnSpPr>
              <p:nvPr/>
            </p:nvCxnSpPr>
            <p:spPr>
              <a:xfrm>
                <a:off x="2577129" y="2262909"/>
                <a:ext cx="610171" cy="55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2" name="直接连接符 841"/>
              <p:cNvCxnSpPr>
                <a:stCxn id="832" idx="6"/>
                <a:endCxn id="837" idx="2"/>
              </p:cNvCxnSpPr>
              <p:nvPr/>
            </p:nvCxnSpPr>
            <p:spPr>
              <a:xfrm flipV="1">
                <a:off x="2577129" y="2318419"/>
                <a:ext cx="610171" cy="53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3" name="直接连接符 842"/>
              <p:cNvCxnSpPr>
                <a:stCxn id="830" idx="6"/>
                <a:endCxn id="838" idx="2"/>
              </p:cNvCxnSpPr>
              <p:nvPr/>
            </p:nvCxnSpPr>
            <p:spPr>
              <a:xfrm>
                <a:off x="2577129" y="2005847"/>
                <a:ext cx="610171" cy="49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4" name="直接连接符 843"/>
              <p:cNvCxnSpPr>
                <a:stCxn id="830" idx="6"/>
                <a:endCxn id="839" idx="2"/>
              </p:cNvCxnSpPr>
              <p:nvPr/>
            </p:nvCxnSpPr>
            <p:spPr>
              <a:xfrm>
                <a:off x="2577129" y="2005847"/>
                <a:ext cx="612414" cy="680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5" name="直接连接符 844"/>
              <p:cNvCxnSpPr>
                <a:stCxn id="831" idx="6"/>
                <a:endCxn id="838" idx="2"/>
              </p:cNvCxnSpPr>
              <p:nvPr/>
            </p:nvCxnSpPr>
            <p:spPr>
              <a:xfrm>
                <a:off x="2577129" y="2262909"/>
                <a:ext cx="610171" cy="23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6" name="直接连接符 845"/>
              <p:cNvCxnSpPr>
                <a:stCxn id="831" idx="6"/>
                <a:endCxn id="839" idx="2"/>
              </p:cNvCxnSpPr>
              <p:nvPr/>
            </p:nvCxnSpPr>
            <p:spPr>
              <a:xfrm>
                <a:off x="2577129" y="2262909"/>
                <a:ext cx="612414" cy="423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7" name="直接连接符 846"/>
              <p:cNvCxnSpPr>
                <a:stCxn id="832" idx="6"/>
                <a:endCxn id="839" idx="2"/>
              </p:cNvCxnSpPr>
              <p:nvPr/>
            </p:nvCxnSpPr>
            <p:spPr>
              <a:xfrm flipV="1">
                <a:off x="2577129" y="2686020"/>
                <a:ext cx="612414" cy="167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8" name="直接连接符 847"/>
              <p:cNvCxnSpPr>
                <a:stCxn id="832" idx="6"/>
                <a:endCxn id="838" idx="2"/>
              </p:cNvCxnSpPr>
              <p:nvPr/>
            </p:nvCxnSpPr>
            <p:spPr>
              <a:xfrm flipV="1">
                <a:off x="2577129" y="2502219"/>
                <a:ext cx="610171" cy="351395"/>
              </a:xfrm>
              <a:prstGeom prst="line">
                <a:avLst/>
              </a:prstGeom>
            </p:spPr>
            <p:style>
              <a:lnRef idx="1">
                <a:schemeClr val="accent1"/>
              </a:lnRef>
              <a:fillRef idx="0">
                <a:schemeClr val="accent1"/>
              </a:fillRef>
              <a:effectRef idx="0">
                <a:schemeClr val="accent1"/>
              </a:effectRef>
              <a:fontRef idx="minor">
                <a:schemeClr val="tx1"/>
              </a:fontRef>
            </p:style>
          </p:cxnSp>
          <p:sp>
            <p:nvSpPr>
              <p:cNvPr id="849" name="椭圆 848"/>
              <p:cNvSpPr/>
              <p:nvPr/>
            </p:nvSpPr>
            <p:spPr>
              <a:xfrm>
                <a:off x="3421383" y="2353607"/>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850" name="椭圆 849"/>
              <p:cNvSpPr/>
              <p:nvPr/>
            </p:nvSpPr>
            <p:spPr>
              <a:xfrm>
                <a:off x="3421384" y="2540978"/>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cxnSp>
            <p:nvCxnSpPr>
              <p:cNvPr id="851" name="直接连接符 850"/>
              <p:cNvCxnSpPr>
                <a:stCxn id="837" idx="5"/>
                <a:endCxn id="849" idx="2"/>
              </p:cNvCxnSpPr>
              <p:nvPr/>
            </p:nvCxnSpPr>
            <p:spPr>
              <a:xfrm>
                <a:off x="3266569" y="2352511"/>
                <a:ext cx="154814" cy="4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2" name="直接连接符 851"/>
              <p:cNvCxnSpPr>
                <a:stCxn id="838" idx="6"/>
                <a:endCxn id="849" idx="2"/>
              </p:cNvCxnSpPr>
              <p:nvPr/>
            </p:nvCxnSpPr>
            <p:spPr>
              <a:xfrm flipV="1">
                <a:off x="3280169" y="2401821"/>
                <a:ext cx="141214" cy="100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3" name="直接连接符 852"/>
              <p:cNvCxnSpPr>
                <a:stCxn id="839" idx="7"/>
                <a:endCxn id="849" idx="2"/>
              </p:cNvCxnSpPr>
              <p:nvPr/>
            </p:nvCxnSpPr>
            <p:spPr>
              <a:xfrm flipV="1">
                <a:off x="3268812" y="2401821"/>
                <a:ext cx="152571" cy="250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4" name="直接连接符 853"/>
              <p:cNvCxnSpPr>
                <a:stCxn id="837" idx="5"/>
                <a:endCxn id="850" idx="2"/>
              </p:cNvCxnSpPr>
              <p:nvPr/>
            </p:nvCxnSpPr>
            <p:spPr>
              <a:xfrm>
                <a:off x="3266569" y="2352511"/>
                <a:ext cx="154815" cy="236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5" name="直接连接符 854"/>
              <p:cNvCxnSpPr>
                <a:stCxn id="838" idx="6"/>
                <a:endCxn id="850" idx="2"/>
              </p:cNvCxnSpPr>
              <p:nvPr/>
            </p:nvCxnSpPr>
            <p:spPr>
              <a:xfrm>
                <a:off x="3280169" y="2502219"/>
                <a:ext cx="141215" cy="86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6" name="直接连接符 855"/>
              <p:cNvCxnSpPr>
                <a:stCxn id="839" idx="7"/>
                <a:endCxn id="850" idx="2"/>
              </p:cNvCxnSpPr>
              <p:nvPr/>
            </p:nvCxnSpPr>
            <p:spPr>
              <a:xfrm flipV="1">
                <a:off x="3268812" y="2589192"/>
                <a:ext cx="152572" cy="6273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942" name="组合 941"/>
          <p:cNvGrpSpPr/>
          <p:nvPr/>
        </p:nvGrpSpPr>
        <p:grpSpPr>
          <a:xfrm>
            <a:off x="7163823" y="4474273"/>
            <a:ext cx="2552041" cy="461665"/>
            <a:chOff x="6172561" y="206882"/>
            <a:chExt cx="3061698" cy="545605"/>
          </a:xfrm>
        </p:grpSpPr>
        <p:pic>
          <p:nvPicPr>
            <p:cNvPr id="943" name="图片 942"/>
            <p:cNvPicPr>
              <a:picLocks noChangeAspect="1"/>
            </p:cNvPicPr>
            <p:nvPr/>
          </p:nvPicPr>
          <p:blipFill>
            <a:blip r:embed="rId11"/>
            <a:stretch>
              <a:fillRect/>
            </a:stretch>
          </p:blipFill>
          <p:spPr>
            <a:xfrm>
              <a:off x="6172561" y="221948"/>
              <a:ext cx="3061698" cy="530539"/>
            </a:xfrm>
            <a:prstGeom prst="rect">
              <a:avLst/>
            </a:prstGeom>
          </p:spPr>
        </p:pic>
        <p:sp>
          <p:nvSpPr>
            <p:cNvPr id="944" name="矩形 943"/>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cxnSp>
        <p:nvCxnSpPr>
          <p:cNvPr id="160" name="肘形连接符 159"/>
          <p:cNvCxnSpPr>
            <a:stCxn id="794" idx="3"/>
            <a:endCxn id="810" idx="0"/>
          </p:cNvCxnSpPr>
          <p:nvPr/>
        </p:nvCxnSpPr>
        <p:spPr>
          <a:xfrm>
            <a:off x="4965409" y="2372417"/>
            <a:ext cx="399410" cy="460783"/>
          </a:xfrm>
          <a:prstGeom prst="bentConnector2">
            <a:avLst/>
          </a:prstGeom>
          <a:ln w="19050">
            <a:tailEnd type="triangle"/>
          </a:ln>
        </p:spPr>
        <p:style>
          <a:lnRef idx="2">
            <a:schemeClr val="dk1"/>
          </a:lnRef>
          <a:fillRef idx="0">
            <a:schemeClr val="dk1"/>
          </a:fillRef>
          <a:effectRef idx="1">
            <a:schemeClr val="dk1"/>
          </a:effectRef>
          <a:fontRef idx="minor">
            <a:schemeClr val="tx1"/>
          </a:fontRef>
        </p:style>
      </p:cxnSp>
      <p:cxnSp>
        <p:nvCxnSpPr>
          <p:cNvPr id="161" name="肘形连接符 160"/>
          <p:cNvCxnSpPr>
            <a:stCxn id="797" idx="3"/>
            <a:endCxn id="810" idx="2"/>
          </p:cNvCxnSpPr>
          <p:nvPr/>
        </p:nvCxnSpPr>
        <p:spPr>
          <a:xfrm flipV="1">
            <a:off x="4965408" y="4183200"/>
            <a:ext cx="399411" cy="408594"/>
          </a:xfrm>
          <a:prstGeom prst="bentConnector2">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5790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0"/>
                                        </p:tgtEl>
                                        <p:attrNameLst>
                                          <p:attrName>style.visibility</p:attrName>
                                        </p:attrNameLst>
                                      </p:cBhvr>
                                      <p:to>
                                        <p:strVal val="visible"/>
                                      </p:to>
                                    </p:set>
                                    <p:animEffect transition="in" filter="fade">
                                      <p:cBhvr>
                                        <p:cTn id="7" dur="500"/>
                                        <p:tgtEl>
                                          <p:spTgt spid="780"/>
                                        </p:tgtEl>
                                      </p:cBhvr>
                                    </p:animEffect>
                                  </p:childTnLst>
                                </p:cTn>
                              </p:par>
                              <p:par>
                                <p:cTn id="8" presetID="10" presetClass="entr" presetSubtype="0" fill="hold" nodeType="withEffect">
                                  <p:stCondLst>
                                    <p:cond delay="0"/>
                                  </p:stCondLst>
                                  <p:childTnLst>
                                    <p:set>
                                      <p:cBhvr>
                                        <p:cTn id="9" dur="1" fill="hold">
                                          <p:stCondLst>
                                            <p:cond delay="0"/>
                                          </p:stCondLst>
                                        </p:cTn>
                                        <p:tgtEl>
                                          <p:spTgt spid="792"/>
                                        </p:tgtEl>
                                        <p:attrNameLst>
                                          <p:attrName>style.visibility</p:attrName>
                                        </p:attrNameLst>
                                      </p:cBhvr>
                                      <p:to>
                                        <p:strVal val="visible"/>
                                      </p:to>
                                    </p:set>
                                    <p:animEffect transition="in" filter="fade">
                                      <p:cBhvr>
                                        <p:cTn id="10" dur="500"/>
                                        <p:tgtEl>
                                          <p:spTgt spid="792"/>
                                        </p:tgtEl>
                                      </p:cBhvr>
                                    </p:animEffect>
                                  </p:childTnLst>
                                </p:cTn>
                              </p:par>
                              <p:par>
                                <p:cTn id="11" presetID="1" presetClass="entr" presetSubtype="0" fill="hold" nodeType="withEffect">
                                  <p:stCondLst>
                                    <p:cond delay="0"/>
                                  </p:stCondLst>
                                  <p:childTnLst>
                                    <p:set>
                                      <p:cBhvr>
                                        <p:cTn id="12" dur="1" fill="hold">
                                          <p:stCondLst>
                                            <p:cond delay="0"/>
                                          </p:stCondLst>
                                        </p:cTn>
                                        <p:tgtEl>
                                          <p:spTgt spid="1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3" name="直接箭头连接符 332"/>
          <p:cNvCxnSpPr/>
          <p:nvPr/>
        </p:nvCxnSpPr>
        <p:spPr>
          <a:xfrm flipV="1">
            <a:off x="5364819" y="4183200"/>
            <a:ext cx="0" cy="171928"/>
          </a:xfrm>
          <a:prstGeom prst="straightConnector1">
            <a:avLst/>
          </a:prstGeom>
          <a:ln>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334" name="直接箭头连接符 333"/>
          <p:cNvCxnSpPr/>
          <p:nvPr/>
        </p:nvCxnSpPr>
        <p:spPr>
          <a:xfrm>
            <a:off x="4203090" y="2628951"/>
            <a:ext cx="0" cy="204249"/>
          </a:xfrm>
          <a:prstGeom prst="straightConnector1">
            <a:avLst/>
          </a:prstGeom>
          <a:ln>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335" name="直接箭头连接符 334"/>
          <p:cNvCxnSpPr/>
          <p:nvPr/>
        </p:nvCxnSpPr>
        <p:spPr>
          <a:xfrm flipV="1">
            <a:off x="4203090" y="4183200"/>
            <a:ext cx="0" cy="171928"/>
          </a:xfrm>
          <a:prstGeom prst="straightConnector1">
            <a:avLst/>
          </a:prstGeom>
          <a:ln>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336" name="直接箭头连接符 335"/>
          <p:cNvCxnSpPr/>
          <p:nvPr/>
        </p:nvCxnSpPr>
        <p:spPr>
          <a:xfrm>
            <a:off x="5364819" y="2628951"/>
            <a:ext cx="0" cy="204249"/>
          </a:xfrm>
          <a:prstGeom prst="straightConnector1">
            <a:avLst/>
          </a:prstGeom>
          <a:ln>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sp>
        <p:nvSpPr>
          <p:cNvPr id="342" name="矩形 341"/>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矩形 346"/>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Method: Assistant Demographic Tasks</a:t>
            </a:r>
            <a:endParaRPr lang="zh-CN" altLang="en-US" sz="2800" b="1" dirty="0">
              <a:solidFill>
                <a:srgbClr val="2899A0"/>
              </a:solidFill>
              <a:latin typeface="+mj-lt"/>
              <a:ea typeface="Dengxian" panose="02010600030101010101" pitchFamily="2" charset="-122"/>
            </a:endParaRPr>
          </a:p>
        </p:txBody>
      </p:sp>
      <p:cxnSp>
        <p:nvCxnSpPr>
          <p:cNvPr id="783" name="肘形连接符 782"/>
          <p:cNvCxnSpPr>
            <a:stCxn id="787" idx="3"/>
            <a:endCxn id="341" idx="0"/>
          </p:cNvCxnSpPr>
          <p:nvPr/>
        </p:nvCxnSpPr>
        <p:spPr>
          <a:xfrm>
            <a:off x="4965409" y="2372417"/>
            <a:ext cx="399410" cy="460783"/>
          </a:xfrm>
          <a:prstGeom prst="bentConnector2">
            <a:avLst/>
          </a:prstGeom>
          <a:ln w="19050">
            <a:tailEnd type="triangle"/>
          </a:ln>
        </p:spPr>
        <p:style>
          <a:lnRef idx="2">
            <a:schemeClr val="dk1"/>
          </a:lnRef>
          <a:fillRef idx="0">
            <a:schemeClr val="dk1"/>
          </a:fillRef>
          <a:effectRef idx="1">
            <a:schemeClr val="dk1"/>
          </a:effectRef>
          <a:fontRef idx="minor">
            <a:schemeClr val="tx1"/>
          </a:fontRef>
        </p:style>
      </p:cxnSp>
      <p:cxnSp>
        <p:nvCxnSpPr>
          <p:cNvPr id="784" name="肘形连接符 783"/>
          <p:cNvCxnSpPr>
            <a:stCxn id="790" idx="3"/>
            <a:endCxn id="341" idx="2"/>
          </p:cNvCxnSpPr>
          <p:nvPr/>
        </p:nvCxnSpPr>
        <p:spPr>
          <a:xfrm flipV="1">
            <a:off x="4965408" y="4183200"/>
            <a:ext cx="399411" cy="408594"/>
          </a:xfrm>
          <a:prstGeom prst="bentConnector2">
            <a:avLst/>
          </a:prstGeom>
          <a:ln w="19050">
            <a:tailEnd type="triangle"/>
          </a:ln>
        </p:spPr>
        <p:style>
          <a:lnRef idx="2">
            <a:schemeClr val="dk1"/>
          </a:lnRef>
          <a:fillRef idx="0">
            <a:schemeClr val="dk1"/>
          </a:fillRef>
          <a:effectRef idx="1">
            <a:schemeClr val="dk1"/>
          </a:effectRef>
          <a:fontRef idx="minor">
            <a:schemeClr val="tx1"/>
          </a:fontRef>
        </p:style>
      </p:cxnSp>
      <p:grpSp>
        <p:nvGrpSpPr>
          <p:cNvPr id="785" name="组合 784"/>
          <p:cNvGrpSpPr/>
          <p:nvPr/>
        </p:nvGrpSpPr>
        <p:grpSpPr>
          <a:xfrm>
            <a:off x="3592308" y="2125817"/>
            <a:ext cx="1509328" cy="2723210"/>
            <a:chOff x="5746211" y="2135751"/>
            <a:chExt cx="1509328" cy="2723210"/>
          </a:xfrm>
        </p:grpSpPr>
        <p:sp>
          <p:nvSpPr>
            <p:cNvPr id="786" name="矩形 785"/>
            <p:cNvSpPr/>
            <p:nvPr/>
          </p:nvSpPr>
          <p:spPr>
            <a:xfrm>
              <a:off x="5746211" y="2365588"/>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Gender</a:t>
              </a:r>
            </a:p>
          </p:txBody>
        </p:sp>
        <p:sp>
          <p:nvSpPr>
            <p:cNvPr id="787" name="矩形 786"/>
            <p:cNvSpPr/>
            <p:nvPr/>
          </p:nvSpPr>
          <p:spPr>
            <a:xfrm>
              <a:off x="5893403" y="2135751"/>
              <a:ext cx="1225909" cy="493200"/>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788" name="图片 7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575" y="2141398"/>
              <a:ext cx="315104" cy="321486"/>
            </a:xfrm>
            <a:prstGeom prst="rect">
              <a:avLst/>
            </a:prstGeom>
          </p:spPr>
        </p:pic>
        <p:sp>
          <p:nvSpPr>
            <p:cNvPr id="789" name="矩形 788"/>
            <p:cNvSpPr/>
            <p:nvPr/>
          </p:nvSpPr>
          <p:spPr>
            <a:xfrm>
              <a:off x="5757172" y="4581962"/>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Age</a:t>
              </a:r>
            </a:p>
          </p:txBody>
        </p:sp>
        <p:sp>
          <p:nvSpPr>
            <p:cNvPr id="790" name="矩形 789"/>
            <p:cNvSpPr/>
            <p:nvPr/>
          </p:nvSpPr>
          <p:spPr>
            <a:xfrm>
              <a:off x="5893403" y="4355128"/>
              <a:ext cx="1225908" cy="493200"/>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791" name="图片 7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0575" y="4352881"/>
              <a:ext cx="309640" cy="309640"/>
            </a:xfrm>
            <a:prstGeom prst="rect">
              <a:avLst/>
            </a:prstGeom>
          </p:spPr>
        </p:pic>
      </p:grpSp>
      <p:sp>
        <p:nvSpPr>
          <p:cNvPr id="160" name="矩形 159"/>
          <p:cNvSpPr/>
          <p:nvPr/>
        </p:nvSpPr>
        <p:spPr>
          <a:xfrm>
            <a:off x="160911" y="791908"/>
            <a:ext cx="8842364" cy="1286506"/>
          </a:xfrm>
          <a:prstGeom prst="rect">
            <a:avLst/>
          </a:prstGeom>
        </p:spPr>
        <p:txBody>
          <a:bodyPr wrap="square">
            <a:spAutoFit/>
          </a:bodyPr>
          <a:lstStyle/>
          <a:p>
            <a:r>
              <a:rPr lang="en-US" altLang="zh-CN" sz="2000" dirty="0">
                <a:solidFill>
                  <a:schemeClr val="tx1">
                    <a:lumMod val="75000"/>
                  </a:schemeClr>
                </a:solidFill>
                <a:latin typeface="+mj-lt"/>
                <a:ea typeface="Dengxian" panose="02010600030101010101" pitchFamily="2" charset="-122"/>
                <a:cs typeface="Arial" charset="0"/>
              </a:rPr>
              <a:t>Gender and age used as additional </a:t>
            </a:r>
            <a:r>
              <a:rPr lang="en-US" altLang="zh-CN" sz="2000" dirty="0" smtClean="0">
                <a:solidFill>
                  <a:schemeClr val="tx1">
                    <a:lumMod val="75000"/>
                  </a:schemeClr>
                </a:solidFill>
                <a:latin typeface="+mj-lt"/>
                <a:ea typeface="Dengxian" panose="02010600030101010101" pitchFamily="2" charset="-122"/>
                <a:cs typeface="Arial" charset="0"/>
              </a:rPr>
              <a:t>outputs (assistant tasks)</a:t>
            </a:r>
            <a:endParaRPr lang="en-US" altLang="zh-CN" sz="2000" dirty="0">
              <a:solidFill>
                <a:schemeClr val="tx1">
                  <a:lumMod val="75000"/>
                </a:schemeClr>
              </a:solidFill>
              <a:latin typeface="+mj-lt"/>
              <a:ea typeface="Dengxian" panose="02010600030101010101" pitchFamily="2" charset="-122"/>
              <a:cs typeface="Arial" charset="0"/>
            </a:endParaRPr>
          </a:p>
          <a:p>
            <a:pPr marL="285750" indent="-285750">
              <a:buFont typeface="Arial" panose="020B0604020202020204" pitchFamily="34" charset="0"/>
              <a:buChar char="•"/>
            </a:pPr>
            <a:r>
              <a:rPr lang="en-US" altLang="zh-CN" sz="1800" dirty="0">
                <a:solidFill>
                  <a:schemeClr val="tx1">
                    <a:lumMod val="75000"/>
                  </a:schemeClr>
                </a:solidFill>
                <a:latin typeface="+mj-lt"/>
                <a:ea typeface="Dengxian" panose="02010600030101010101" pitchFamily="2" charset="-122"/>
                <a:cs typeface="Arial" charset="0"/>
              </a:rPr>
              <a:t>Two side networks for gender classification and age prediction</a:t>
            </a:r>
          </a:p>
          <a:p>
            <a:pPr lvl="8"/>
            <a:r>
              <a:rPr lang="en-US" altLang="zh-CN" sz="1600" dirty="0">
                <a:solidFill>
                  <a:schemeClr val="bg1">
                    <a:lumMod val="50000"/>
                  </a:schemeClr>
                </a:solidFill>
                <a:latin typeface="+mj-lt"/>
                <a:ea typeface="Dengxian" panose="02010600030101010101" pitchFamily="2" charset="-122"/>
                <a:cs typeface="Arial" charset="0"/>
              </a:rPr>
              <a:t>          Pre-trained on larger datasets</a:t>
            </a:r>
          </a:p>
          <a:p>
            <a:pPr marL="285750" indent="-285750">
              <a:lnSpc>
                <a:spcPct val="120000"/>
              </a:lnSpc>
              <a:buFont typeface="Arial" panose="020B0604020202020204" pitchFamily="34" charset="0"/>
              <a:buChar char="•"/>
            </a:pPr>
            <a:r>
              <a:rPr lang="en-US" altLang="zh-CN" sz="1800" dirty="0">
                <a:solidFill>
                  <a:schemeClr val="tx1">
                    <a:lumMod val="75000"/>
                  </a:schemeClr>
                </a:solidFill>
                <a:latin typeface="+mj-lt"/>
                <a:ea typeface="Dengxian" panose="02010600030101010101" pitchFamily="2" charset="-122"/>
                <a:cs typeface="Arial" charset="0"/>
              </a:rPr>
              <a:t>Parameter sharing by </a:t>
            </a:r>
            <a:r>
              <a:rPr lang="en-US" altLang="zh-CN" sz="1800" dirty="0">
                <a:solidFill>
                  <a:schemeClr val="accent5">
                    <a:lumMod val="60000"/>
                    <a:lumOff val="40000"/>
                  </a:schemeClr>
                </a:solidFill>
                <a:latin typeface="+mj-lt"/>
                <a:ea typeface="Dengxian" panose="02010600030101010101" pitchFamily="2" charset="-122"/>
                <a:cs typeface="Arial" charset="0"/>
              </a:rPr>
              <a:t>linear combination of feature maps</a:t>
            </a:r>
          </a:p>
        </p:txBody>
      </p:sp>
      <p:cxnSp>
        <p:nvCxnSpPr>
          <p:cNvPr id="161" name="直接箭头连接符 160"/>
          <p:cNvCxnSpPr>
            <a:stCxn id="173" idx="3"/>
          </p:cNvCxnSpPr>
          <p:nvPr/>
        </p:nvCxnSpPr>
        <p:spPr>
          <a:xfrm>
            <a:off x="5752550" y="2382351"/>
            <a:ext cx="140853"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cxnSp>
        <p:nvCxnSpPr>
          <p:cNvPr id="162" name="直接箭头连接符 161"/>
          <p:cNvCxnSpPr>
            <a:stCxn id="167" idx="3"/>
          </p:cNvCxnSpPr>
          <p:nvPr/>
        </p:nvCxnSpPr>
        <p:spPr>
          <a:xfrm>
            <a:off x="5752550" y="4601728"/>
            <a:ext cx="129187" cy="3082"/>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grpSp>
        <p:nvGrpSpPr>
          <p:cNvPr id="163" name="组合 162"/>
          <p:cNvGrpSpPr/>
          <p:nvPr/>
        </p:nvGrpSpPr>
        <p:grpSpPr>
          <a:xfrm>
            <a:off x="3473023" y="4355128"/>
            <a:ext cx="1460134" cy="493200"/>
            <a:chOff x="3473023" y="4355128"/>
            <a:chExt cx="1460134" cy="493200"/>
          </a:xfrm>
        </p:grpSpPr>
        <p:sp>
          <p:nvSpPr>
            <p:cNvPr id="164" name="矩形 163"/>
            <p:cNvSpPr/>
            <p:nvPr/>
          </p:nvSpPr>
          <p:spPr>
            <a:xfrm>
              <a:off x="3473023" y="4355128"/>
              <a:ext cx="1460134" cy="493200"/>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latin typeface="+mj-lt"/>
                <a:sym typeface="Arial"/>
              </a:endParaRPr>
            </a:p>
          </p:txBody>
        </p:sp>
        <p:sp>
          <p:nvSpPr>
            <p:cNvPr id="165" name="矩形 164"/>
            <p:cNvSpPr/>
            <p:nvPr/>
          </p:nvSpPr>
          <p:spPr>
            <a:xfrm>
              <a:off x="3590589" y="4447478"/>
              <a:ext cx="1225003" cy="307777"/>
            </a:xfrm>
            <a:prstGeom prst="rect">
              <a:avLst/>
            </a:prstGeom>
          </p:spPr>
          <p:txBody>
            <a:bodyPr>
              <a:spAutoFit/>
            </a:bodyPr>
            <a:lstStyle/>
            <a:p>
              <a:pPr algn="ctr" eaLnBrk="1" fontAlgn="auto" hangingPunct="1">
                <a:buClr>
                  <a:srgbClr val="000000"/>
                </a:buClr>
                <a:buFont typeface="Arial"/>
                <a:buNone/>
                <a:defRPr/>
              </a:pPr>
              <a:r>
                <a:rPr lang="en-US" altLang="zh-CN" kern="0" dirty="0">
                  <a:solidFill>
                    <a:schemeClr val="accent2">
                      <a:lumMod val="50000"/>
                    </a:schemeClr>
                  </a:solidFill>
                  <a:latin typeface="+mj-lt"/>
                  <a:ea typeface="Dengxian" panose="02010600030101010101" pitchFamily="2" charset="-122"/>
                  <a:cs typeface="Arial"/>
                  <a:sym typeface="Arial"/>
                </a:rPr>
                <a:t>GC-LSTM</a:t>
              </a:r>
            </a:p>
          </p:txBody>
        </p:sp>
      </p:grpSp>
      <p:grpSp>
        <p:nvGrpSpPr>
          <p:cNvPr id="166" name="组合 165"/>
          <p:cNvGrpSpPr/>
          <p:nvPr/>
        </p:nvGrpSpPr>
        <p:grpSpPr>
          <a:xfrm>
            <a:off x="4943871" y="4355128"/>
            <a:ext cx="841897" cy="493200"/>
            <a:chOff x="4943871" y="4355128"/>
            <a:chExt cx="841897" cy="493200"/>
          </a:xfrm>
        </p:grpSpPr>
        <p:sp>
          <p:nvSpPr>
            <p:cNvPr id="167" name="矩形 166"/>
            <p:cNvSpPr/>
            <p:nvPr/>
          </p:nvSpPr>
          <p:spPr>
            <a:xfrm>
              <a:off x="4977088" y="4355128"/>
              <a:ext cx="775462" cy="493200"/>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solidFill>
                  <a:schemeClr val="tx1"/>
                </a:solidFill>
                <a:latin typeface="+mj-lt"/>
                <a:sym typeface="Arial"/>
              </a:endParaRPr>
            </a:p>
          </p:txBody>
        </p:sp>
        <p:sp>
          <p:nvSpPr>
            <p:cNvPr id="168" name="矩形 167"/>
            <p:cNvSpPr/>
            <p:nvPr/>
          </p:nvSpPr>
          <p:spPr>
            <a:xfrm>
              <a:off x="4943871" y="4462867"/>
              <a:ext cx="841897" cy="276999"/>
            </a:xfrm>
            <a:prstGeom prst="rect">
              <a:avLst/>
            </a:prstGeom>
          </p:spPr>
          <p:txBody>
            <a:bodyPr wrap="none">
              <a:spAutoFit/>
            </a:bodyPr>
            <a:lstStyle/>
            <a:p>
              <a:pPr algn="ctr" eaLnBrk="1" hangingPunct="1"/>
              <a:r>
                <a:rPr lang="en-US" altLang="zh-CN" sz="1200" dirty="0">
                  <a:solidFill>
                    <a:srgbClr val="31404C"/>
                  </a:solidFill>
                  <a:latin typeface="+mj-lt"/>
                  <a:ea typeface="Dengxian" panose="02010600030101010101" pitchFamily="2" charset="-122"/>
                </a:rPr>
                <a:t>FC layers</a:t>
              </a:r>
            </a:p>
          </p:txBody>
        </p:sp>
      </p:grpSp>
      <p:grpSp>
        <p:nvGrpSpPr>
          <p:cNvPr id="169" name="组合 168"/>
          <p:cNvGrpSpPr/>
          <p:nvPr/>
        </p:nvGrpSpPr>
        <p:grpSpPr>
          <a:xfrm>
            <a:off x="3473023" y="2135751"/>
            <a:ext cx="1460134" cy="493200"/>
            <a:chOff x="3473023" y="2135751"/>
            <a:chExt cx="1460134" cy="493200"/>
          </a:xfrm>
        </p:grpSpPr>
        <p:sp>
          <p:nvSpPr>
            <p:cNvPr id="170" name="矩形 169"/>
            <p:cNvSpPr/>
            <p:nvPr/>
          </p:nvSpPr>
          <p:spPr>
            <a:xfrm>
              <a:off x="3473023" y="2135751"/>
              <a:ext cx="1460134" cy="493200"/>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latin typeface="+mj-lt"/>
                <a:sym typeface="Arial"/>
              </a:endParaRPr>
            </a:p>
          </p:txBody>
        </p:sp>
        <p:sp>
          <p:nvSpPr>
            <p:cNvPr id="171" name="矩形 170"/>
            <p:cNvSpPr/>
            <p:nvPr/>
          </p:nvSpPr>
          <p:spPr>
            <a:xfrm>
              <a:off x="3590589" y="2228007"/>
              <a:ext cx="1225003" cy="307777"/>
            </a:xfrm>
            <a:prstGeom prst="rect">
              <a:avLst/>
            </a:prstGeom>
          </p:spPr>
          <p:txBody>
            <a:bodyPr>
              <a:spAutoFit/>
            </a:bodyPr>
            <a:lstStyle/>
            <a:p>
              <a:pPr algn="ctr" eaLnBrk="1" fontAlgn="auto" hangingPunct="1">
                <a:buClr>
                  <a:srgbClr val="000000"/>
                </a:buClr>
                <a:buFont typeface="Arial"/>
                <a:buNone/>
                <a:defRPr/>
              </a:pPr>
              <a:r>
                <a:rPr lang="en-US" altLang="zh-CN" kern="0" dirty="0">
                  <a:solidFill>
                    <a:schemeClr val="accent2">
                      <a:lumMod val="50000"/>
                    </a:schemeClr>
                  </a:solidFill>
                  <a:latin typeface="+mj-lt"/>
                  <a:ea typeface="Dengxian" panose="02010600030101010101" pitchFamily="2" charset="-122"/>
                  <a:cs typeface="Arial"/>
                  <a:sym typeface="Arial"/>
                </a:rPr>
                <a:t>GC-LSTM</a:t>
              </a:r>
            </a:p>
          </p:txBody>
        </p:sp>
      </p:grpSp>
      <p:grpSp>
        <p:nvGrpSpPr>
          <p:cNvPr id="172" name="组合 171"/>
          <p:cNvGrpSpPr/>
          <p:nvPr/>
        </p:nvGrpSpPr>
        <p:grpSpPr>
          <a:xfrm>
            <a:off x="4943871" y="2135751"/>
            <a:ext cx="841897" cy="493200"/>
            <a:chOff x="4943871" y="2135751"/>
            <a:chExt cx="841897" cy="493200"/>
          </a:xfrm>
        </p:grpSpPr>
        <p:sp>
          <p:nvSpPr>
            <p:cNvPr id="173" name="矩形 172"/>
            <p:cNvSpPr/>
            <p:nvPr/>
          </p:nvSpPr>
          <p:spPr>
            <a:xfrm>
              <a:off x="4977088" y="2135751"/>
              <a:ext cx="775462" cy="493200"/>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solidFill>
                  <a:schemeClr val="tx1"/>
                </a:solidFill>
                <a:latin typeface="+mj-lt"/>
                <a:sym typeface="Arial"/>
              </a:endParaRPr>
            </a:p>
          </p:txBody>
        </p:sp>
        <p:sp>
          <p:nvSpPr>
            <p:cNvPr id="174" name="矩形 173"/>
            <p:cNvSpPr/>
            <p:nvPr/>
          </p:nvSpPr>
          <p:spPr>
            <a:xfrm>
              <a:off x="4943871" y="2243396"/>
              <a:ext cx="841897" cy="276999"/>
            </a:xfrm>
            <a:prstGeom prst="rect">
              <a:avLst/>
            </a:prstGeom>
          </p:spPr>
          <p:txBody>
            <a:bodyPr wrap="none">
              <a:spAutoFit/>
            </a:bodyPr>
            <a:lstStyle/>
            <a:p>
              <a:pPr algn="ctr" eaLnBrk="1" hangingPunct="1"/>
              <a:r>
                <a:rPr lang="en-US" altLang="zh-CN" sz="1200" dirty="0">
                  <a:solidFill>
                    <a:srgbClr val="31404C"/>
                  </a:solidFill>
                  <a:latin typeface="+mj-lt"/>
                  <a:ea typeface="Dengxian" panose="02010600030101010101" pitchFamily="2" charset="-122"/>
                </a:rPr>
                <a:t>FC layers</a:t>
              </a:r>
            </a:p>
          </p:txBody>
        </p:sp>
      </p:grpSp>
      <p:cxnSp>
        <p:nvCxnSpPr>
          <p:cNvPr id="175" name="肘形连接符 174"/>
          <p:cNvCxnSpPr>
            <a:endCxn id="170" idx="1"/>
          </p:cNvCxnSpPr>
          <p:nvPr/>
        </p:nvCxnSpPr>
        <p:spPr>
          <a:xfrm rot="5400000" flipH="1" flipV="1">
            <a:off x="2804703" y="2164992"/>
            <a:ext cx="450960" cy="885679"/>
          </a:xfrm>
          <a:prstGeom prst="bentConnector2">
            <a:avLst/>
          </a:prstGeom>
          <a:ln w="19050">
            <a:solidFill>
              <a:srgbClr val="415665"/>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endCxn id="164" idx="1"/>
          </p:cNvCxnSpPr>
          <p:nvPr/>
        </p:nvCxnSpPr>
        <p:spPr>
          <a:xfrm rot="16200000" flipH="1">
            <a:off x="2821191" y="3949896"/>
            <a:ext cx="417984" cy="885679"/>
          </a:xfrm>
          <a:prstGeom prst="bentConnector2">
            <a:avLst/>
          </a:prstGeom>
          <a:ln w="19050">
            <a:solidFill>
              <a:srgbClr val="415665"/>
            </a:solidFill>
            <a:tailEnd type="triangle"/>
          </a:ln>
        </p:spPr>
        <p:style>
          <a:lnRef idx="1">
            <a:schemeClr val="accent1"/>
          </a:lnRef>
          <a:fillRef idx="0">
            <a:schemeClr val="accent1"/>
          </a:fillRef>
          <a:effectRef idx="0">
            <a:schemeClr val="accent1"/>
          </a:effectRef>
          <a:fontRef idx="minor">
            <a:schemeClr val="tx1"/>
          </a:fontRef>
        </p:style>
      </p:cxnSp>
      <p:grpSp>
        <p:nvGrpSpPr>
          <p:cNvPr id="337" name="组合 336"/>
          <p:cNvGrpSpPr/>
          <p:nvPr/>
        </p:nvGrpSpPr>
        <p:grpSpPr>
          <a:xfrm>
            <a:off x="7163823" y="4474273"/>
            <a:ext cx="2552041" cy="461665"/>
            <a:chOff x="6172561" y="206882"/>
            <a:chExt cx="3061698" cy="545605"/>
          </a:xfrm>
        </p:grpSpPr>
        <p:pic>
          <p:nvPicPr>
            <p:cNvPr id="338" name="图片 337"/>
            <p:cNvPicPr>
              <a:picLocks noChangeAspect="1"/>
            </p:cNvPicPr>
            <p:nvPr/>
          </p:nvPicPr>
          <p:blipFill>
            <a:blip r:embed="rId5"/>
            <a:stretch>
              <a:fillRect/>
            </a:stretch>
          </p:blipFill>
          <p:spPr>
            <a:xfrm>
              <a:off x="6172561" y="221948"/>
              <a:ext cx="3061698" cy="530539"/>
            </a:xfrm>
            <a:prstGeom prst="rect">
              <a:avLst/>
            </a:prstGeom>
          </p:spPr>
        </p:pic>
        <p:sp>
          <p:nvSpPr>
            <p:cNvPr id="339" name="矩形 338"/>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grpSp>
        <p:nvGrpSpPr>
          <p:cNvPr id="180" name="组合 179"/>
          <p:cNvGrpSpPr/>
          <p:nvPr/>
        </p:nvGrpSpPr>
        <p:grpSpPr>
          <a:xfrm>
            <a:off x="308797" y="2830797"/>
            <a:ext cx="6973927" cy="1352947"/>
            <a:chOff x="308797" y="2830797"/>
            <a:chExt cx="6973927" cy="1352947"/>
          </a:xfrm>
        </p:grpSpPr>
        <p:pic>
          <p:nvPicPr>
            <p:cNvPr id="181" name="图片 180"/>
            <p:cNvPicPr>
              <a:picLocks noChangeAspect="1"/>
            </p:cNvPicPr>
            <p:nvPr/>
          </p:nvPicPr>
          <p:blipFill rotWithShape="1">
            <a:blip r:embed="rId6">
              <a:extLst>
                <a:ext uri="{28A0092B-C50C-407E-A947-70E740481C1C}">
                  <a14:useLocalDpi xmlns:a14="http://schemas.microsoft.com/office/drawing/2010/main" val="0"/>
                </a:ext>
              </a:extLst>
            </a:blip>
            <a:srcRect l="13634" t="13365" r="14377" b="24630"/>
            <a:stretch/>
          </p:blipFill>
          <p:spPr>
            <a:xfrm>
              <a:off x="6141895" y="3092272"/>
              <a:ext cx="649404" cy="611926"/>
            </a:xfrm>
            <a:prstGeom prst="rect">
              <a:avLst/>
            </a:prstGeom>
          </p:spPr>
        </p:pic>
        <p:sp>
          <p:nvSpPr>
            <p:cNvPr id="182" name="矩形 181"/>
            <p:cNvSpPr/>
            <p:nvPr/>
          </p:nvSpPr>
          <p:spPr>
            <a:xfrm>
              <a:off x="5893200" y="2833311"/>
              <a:ext cx="1225909"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183" name="矩形 182"/>
            <p:cNvSpPr/>
            <p:nvPr/>
          </p:nvSpPr>
          <p:spPr>
            <a:xfrm>
              <a:off x="5784357" y="382372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Diagnosis</a:t>
              </a:r>
            </a:p>
          </p:txBody>
        </p:sp>
        <p:cxnSp>
          <p:nvCxnSpPr>
            <p:cNvPr id="184" name="直接箭头连接符 183"/>
            <p:cNvCxnSpPr>
              <a:stCxn id="341" idx="3"/>
              <a:endCxn id="182" idx="1"/>
            </p:cNvCxnSpPr>
            <p:nvPr/>
          </p:nvCxnSpPr>
          <p:spPr>
            <a:xfrm>
              <a:off x="5752550" y="3508200"/>
              <a:ext cx="140650" cy="328"/>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cxnSp>
          <p:nvCxnSpPr>
            <p:cNvPr id="185" name="直接箭头连接符 184"/>
            <p:cNvCxnSpPr/>
            <p:nvPr/>
          </p:nvCxnSpPr>
          <p:spPr>
            <a:xfrm flipV="1">
              <a:off x="3336527" y="3508528"/>
              <a:ext cx="132960" cy="3963"/>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186" name="矩形 185"/>
            <p:cNvSpPr/>
            <p:nvPr/>
          </p:nvSpPr>
          <p:spPr>
            <a:xfrm>
              <a:off x="1838160" y="2833311"/>
              <a:ext cx="1498367"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cxnSp>
          <p:nvCxnSpPr>
            <p:cNvPr id="187" name="直接箭头连接符 186"/>
            <p:cNvCxnSpPr>
              <a:endCxn id="186" idx="1"/>
            </p:cNvCxnSpPr>
            <p:nvPr/>
          </p:nvCxnSpPr>
          <p:spPr>
            <a:xfrm>
              <a:off x="1709190" y="3508528"/>
              <a:ext cx="128970"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188" name="矩形 187"/>
            <p:cNvSpPr/>
            <p:nvPr/>
          </p:nvSpPr>
          <p:spPr>
            <a:xfrm>
              <a:off x="380206" y="2830797"/>
              <a:ext cx="1330332"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grpSp>
          <p:nvGrpSpPr>
            <p:cNvPr id="332" name="组合 331"/>
            <p:cNvGrpSpPr/>
            <p:nvPr/>
          </p:nvGrpSpPr>
          <p:grpSpPr>
            <a:xfrm>
              <a:off x="308797" y="2929733"/>
              <a:ext cx="3041196" cy="1166551"/>
              <a:chOff x="335439" y="4410953"/>
              <a:chExt cx="3041196" cy="1166551"/>
            </a:xfrm>
          </p:grpSpPr>
          <p:sp>
            <p:nvSpPr>
              <p:cNvPr id="471" name="矩形 470"/>
              <p:cNvSpPr/>
              <p:nvPr/>
            </p:nvSpPr>
            <p:spPr>
              <a:xfrm>
                <a:off x="1878268" y="529603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graphs</a:t>
                </a:r>
              </a:p>
            </p:txBody>
          </p:sp>
          <p:sp>
            <p:nvSpPr>
              <p:cNvPr id="472" name="矩形 471"/>
              <p:cNvSpPr/>
              <p:nvPr/>
            </p:nvSpPr>
            <p:spPr>
              <a:xfrm>
                <a:off x="335439" y="5300505"/>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matrices</a:t>
                </a:r>
              </a:p>
            </p:txBody>
          </p:sp>
          <p:pic>
            <p:nvPicPr>
              <p:cNvPr id="473" name="图片 47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0589" y="4460674"/>
                <a:ext cx="1304794" cy="826455"/>
              </a:xfrm>
              <a:prstGeom prst="rect">
                <a:avLst/>
              </a:prstGeom>
            </p:spPr>
          </p:pic>
          <p:pic>
            <p:nvPicPr>
              <p:cNvPr id="474" name="图片 47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398" y="4410953"/>
                <a:ext cx="853692" cy="815912"/>
              </a:xfrm>
              <a:prstGeom prst="rect">
                <a:avLst/>
              </a:prstGeom>
            </p:spPr>
          </p:pic>
        </p:grpSp>
        <p:sp>
          <p:nvSpPr>
            <p:cNvPr id="340" name="矩形 339"/>
            <p:cNvSpPr/>
            <p:nvPr/>
          </p:nvSpPr>
          <p:spPr>
            <a:xfrm>
              <a:off x="3473023" y="2833200"/>
              <a:ext cx="1460134" cy="1350000"/>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latin typeface="+mj-lt"/>
                <a:sym typeface="Arial"/>
              </a:endParaRPr>
            </a:p>
          </p:txBody>
        </p:sp>
        <p:sp>
          <p:nvSpPr>
            <p:cNvPr id="341" name="矩形 340"/>
            <p:cNvSpPr/>
            <p:nvPr/>
          </p:nvSpPr>
          <p:spPr>
            <a:xfrm>
              <a:off x="4977088" y="2833200"/>
              <a:ext cx="775462" cy="1350000"/>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solidFill>
                  <a:schemeClr val="tx1"/>
                </a:solidFill>
                <a:latin typeface="+mj-lt"/>
                <a:sym typeface="Arial"/>
              </a:endParaRPr>
            </a:p>
          </p:txBody>
        </p:sp>
        <p:sp>
          <p:nvSpPr>
            <p:cNvPr id="343" name="矩形 342"/>
            <p:cNvSpPr/>
            <p:nvPr/>
          </p:nvSpPr>
          <p:spPr>
            <a:xfrm>
              <a:off x="3590589" y="3849500"/>
              <a:ext cx="1225003" cy="307777"/>
            </a:xfrm>
            <a:prstGeom prst="rect">
              <a:avLst/>
            </a:prstGeom>
          </p:spPr>
          <p:txBody>
            <a:bodyPr>
              <a:spAutoFit/>
            </a:bodyPr>
            <a:lstStyle/>
            <a:p>
              <a:pPr algn="ctr" eaLnBrk="1" fontAlgn="auto" hangingPunct="1">
                <a:buClr>
                  <a:srgbClr val="000000"/>
                </a:buClr>
                <a:buFont typeface="Arial"/>
                <a:buNone/>
                <a:defRPr/>
              </a:pPr>
              <a:r>
                <a:rPr lang="en-US" altLang="zh-CN" kern="0" dirty="0">
                  <a:solidFill>
                    <a:schemeClr val="accent2">
                      <a:lumMod val="50000"/>
                    </a:schemeClr>
                  </a:solidFill>
                  <a:latin typeface="+mj-lt"/>
                  <a:ea typeface="Dengxian" panose="02010600030101010101" pitchFamily="2" charset="-122"/>
                  <a:cs typeface="Arial"/>
                  <a:sym typeface="Arial"/>
                </a:rPr>
                <a:t>GC-LSTM</a:t>
              </a:r>
            </a:p>
          </p:txBody>
        </p:sp>
        <p:grpSp>
          <p:nvGrpSpPr>
            <p:cNvPr id="344" name="组合 343"/>
            <p:cNvGrpSpPr/>
            <p:nvPr/>
          </p:nvGrpSpPr>
          <p:grpSpPr>
            <a:xfrm>
              <a:off x="3673930" y="2869539"/>
              <a:ext cx="322918" cy="221426"/>
              <a:chOff x="120996" y="185406"/>
              <a:chExt cx="1747622" cy="1138659"/>
            </a:xfrm>
          </p:grpSpPr>
          <p:pic>
            <p:nvPicPr>
              <p:cNvPr id="444" name="图片 4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996" y="185406"/>
                <a:ext cx="1747622" cy="1138659"/>
              </a:xfrm>
              <a:prstGeom prst="rect">
                <a:avLst/>
              </a:prstGeom>
              <a:ln w="3175">
                <a:noFill/>
              </a:ln>
            </p:spPr>
          </p:pic>
          <p:grpSp>
            <p:nvGrpSpPr>
              <p:cNvPr id="445" name="组合 444"/>
              <p:cNvGrpSpPr/>
              <p:nvPr/>
            </p:nvGrpSpPr>
            <p:grpSpPr>
              <a:xfrm>
                <a:off x="295829" y="281572"/>
                <a:ext cx="1402662" cy="872649"/>
                <a:chOff x="2217016" y="1438257"/>
                <a:chExt cx="2093259" cy="1477114"/>
              </a:xfrm>
              <a:solidFill>
                <a:schemeClr val="accent4">
                  <a:lumMod val="60000"/>
                  <a:lumOff val="40000"/>
                </a:schemeClr>
              </a:solidFill>
            </p:grpSpPr>
            <p:sp>
              <p:nvSpPr>
                <p:cNvPr id="462" name="椭圆 461"/>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63" name="椭圆 462"/>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64" name="椭圆 463"/>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65" name="椭圆 464"/>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66" name="椭圆 465"/>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67" name="椭圆 466"/>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68" name="椭圆 467"/>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69" name="椭圆 468"/>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70" name="椭圆 469"/>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nvGrpSpPr>
              <p:cNvPr id="446" name="组合 445"/>
              <p:cNvGrpSpPr/>
              <p:nvPr/>
            </p:nvGrpSpPr>
            <p:grpSpPr>
              <a:xfrm>
                <a:off x="363451" y="333890"/>
                <a:ext cx="1267415" cy="731020"/>
                <a:chOff x="2317939" y="1526815"/>
                <a:chExt cx="1891429" cy="1237388"/>
              </a:xfrm>
            </p:grpSpPr>
            <p:cxnSp>
              <p:nvCxnSpPr>
                <p:cNvPr id="447" name="直接连接符 446"/>
                <p:cNvCxnSpPr>
                  <a:stCxn id="462" idx="6"/>
                  <a:endCxn id="468" idx="2"/>
                </p:cNvCxnSpPr>
                <p:nvPr/>
              </p:nvCxnSpPr>
              <p:spPr>
                <a:xfrm flipV="1">
                  <a:off x="2697804" y="1526816"/>
                  <a:ext cx="686864" cy="34016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a:endCxn id="470" idx="0"/>
                </p:cNvCxnSpPr>
                <p:nvPr/>
              </p:nvCxnSpPr>
              <p:spPr>
                <a:xfrm flipH="1">
                  <a:off x="2317939" y="1943874"/>
                  <a:ext cx="180525" cy="14123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a:stCxn id="470" idx="4"/>
                  <a:endCxn id="466" idx="0"/>
                </p:cNvCxnSpPr>
                <p:nvPr/>
              </p:nvCxnSpPr>
              <p:spPr>
                <a:xfrm>
                  <a:off x="2317939" y="2262219"/>
                  <a:ext cx="199511" cy="29683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0" name="直接连接符 449"/>
                <p:cNvCxnSpPr>
                  <a:stCxn id="466" idx="5"/>
                  <a:endCxn id="463" idx="1"/>
                </p:cNvCxnSpPr>
                <p:nvPr/>
              </p:nvCxnSpPr>
              <p:spPr>
                <a:xfrm>
                  <a:off x="2588807" y="2710228"/>
                  <a:ext cx="432893" cy="5397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1" name="直接连接符 450"/>
                <p:cNvCxnSpPr>
                  <a:stCxn id="463" idx="7"/>
                  <a:endCxn id="465" idx="3"/>
                </p:cNvCxnSpPr>
                <p:nvPr/>
              </p:nvCxnSpPr>
              <p:spPr>
                <a:xfrm flipV="1">
                  <a:off x="3164407" y="2486605"/>
                  <a:ext cx="94388" cy="27759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2" name="直接连接符 451"/>
                <p:cNvCxnSpPr>
                  <a:stCxn id="465" idx="6"/>
                  <a:endCxn id="467" idx="3"/>
                </p:cNvCxnSpPr>
                <p:nvPr/>
              </p:nvCxnSpPr>
              <p:spPr>
                <a:xfrm flipV="1">
                  <a:off x="3431074" y="2423985"/>
                  <a:ext cx="706943" cy="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3" name="直接连接符 452"/>
                <p:cNvCxnSpPr>
                  <a:stCxn id="468" idx="6"/>
                  <a:endCxn id="467" idx="0"/>
                </p:cNvCxnSpPr>
                <p:nvPr/>
              </p:nvCxnSpPr>
              <p:spPr>
                <a:xfrm>
                  <a:off x="3586490" y="1526815"/>
                  <a:ext cx="622878" cy="745994"/>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4" name="直接连接符 453"/>
                <p:cNvCxnSpPr>
                  <a:stCxn id="468" idx="3"/>
                  <a:endCxn id="469" idx="7"/>
                </p:cNvCxnSpPr>
                <p:nvPr/>
              </p:nvCxnSpPr>
              <p:spPr>
                <a:xfrm flipH="1">
                  <a:off x="2974328" y="1589433"/>
                  <a:ext cx="439895" cy="47744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5" name="直接连接符 454"/>
                <p:cNvCxnSpPr>
                  <a:stCxn id="469" idx="6"/>
                  <a:endCxn id="464" idx="2"/>
                </p:cNvCxnSpPr>
                <p:nvPr/>
              </p:nvCxnSpPr>
              <p:spPr>
                <a:xfrm>
                  <a:off x="3003886" y="2129502"/>
                  <a:ext cx="521988" cy="3553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6" name="直接连接符 455"/>
                <p:cNvCxnSpPr>
                  <a:stCxn id="469" idx="4"/>
                  <a:endCxn id="463" idx="0"/>
                </p:cNvCxnSpPr>
                <p:nvPr/>
              </p:nvCxnSpPr>
              <p:spPr>
                <a:xfrm>
                  <a:off x="2902969" y="2218060"/>
                  <a:ext cx="190086" cy="52020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7" name="直接连接符 456"/>
                <p:cNvCxnSpPr>
                  <a:stCxn id="469" idx="1"/>
                  <a:endCxn id="462" idx="5"/>
                </p:cNvCxnSpPr>
                <p:nvPr/>
              </p:nvCxnSpPr>
              <p:spPr>
                <a:xfrm flipH="1" flipV="1">
                  <a:off x="2668246" y="1929598"/>
                  <a:ext cx="163367" cy="13728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p:cNvCxnSpPr>
                  <a:stCxn id="464" idx="0"/>
                  <a:endCxn id="468" idx="5"/>
                </p:cNvCxnSpPr>
                <p:nvPr/>
              </p:nvCxnSpPr>
              <p:spPr>
                <a:xfrm flipH="1" flipV="1">
                  <a:off x="3556936" y="1589434"/>
                  <a:ext cx="69849" cy="48705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p:cNvCxnSpPr>
                  <a:stCxn id="469" idx="3"/>
                  <a:endCxn id="466" idx="7"/>
                </p:cNvCxnSpPr>
                <p:nvPr/>
              </p:nvCxnSpPr>
              <p:spPr>
                <a:xfrm flipH="1">
                  <a:off x="2588808" y="2192122"/>
                  <a:ext cx="242806" cy="392868"/>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p:cNvCxnSpPr>
                  <a:stCxn id="464" idx="3"/>
                  <a:endCxn id="465" idx="0"/>
                </p:cNvCxnSpPr>
                <p:nvPr/>
              </p:nvCxnSpPr>
              <p:spPr>
                <a:xfrm flipH="1">
                  <a:off x="3330160" y="2227659"/>
                  <a:ext cx="225271" cy="10777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p:cNvCxnSpPr>
                  <a:stCxn id="464" idx="6"/>
                  <a:endCxn id="467" idx="2"/>
                </p:cNvCxnSpPr>
                <p:nvPr/>
              </p:nvCxnSpPr>
              <p:spPr>
                <a:xfrm>
                  <a:off x="3727699" y="2165042"/>
                  <a:ext cx="380758" cy="196326"/>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5" name="组合 344"/>
            <p:cNvGrpSpPr/>
            <p:nvPr/>
          </p:nvGrpSpPr>
          <p:grpSpPr>
            <a:xfrm>
              <a:off x="3673930" y="3128371"/>
              <a:ext cx="322918" cy="221426"/>
              <a:chOff x="3167279" y="164361"/>
              <a:chExt cx="1747622" cy="1138659"/>
            </a:xfrm>
          </p:grpSpPr>
          <p:pic>
            <p:nvPicPr>
              <p:cNvPr id="417" name="图片 4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67279" y="164361"/>
                <a:ext cx="1747622" cy="1138659"/>
              </a:xfrm>
              <a:prstGeom prst="rect">
                <a:avLst/>
              </a:prstGeom>
              <a:ln w="3175">
                <a:noFill/>
              </a:ln>
            </p:spPr>
          </p:pic>
          <p:grpSp>
            <p:nvGrpSpPr>
              <p:cNvPr id="418" name="组合 417"/>
              <p:cNvGrpSpPr/>
              <p:nvPr/>
            </p:nvGrpSpPr>
            <p:grpSpPr>
              <a:xfrm>
                <a:off x="3409734" y="312845"/>
                <a:ext cx="1267416" cy="731020"/>
                <a:chOff x="2317939" y="1526815"/>
                <a:chExt cx="1891429" cy="1237388"/>
              </a:xfrm>
            </p:grpSpPr>
            <p:cxnSp>
              <p:nvCxnSpPr>
                <p:cNvPr id="429" name="直接连接符 428"/>
                <p:cNvCxnSpPr>
                  <a:stCxn id="420" idx="6"/>
                  <a:endCxn id="426" idx="2"/>
                </p:cNvCxnSpPr>
                <p:nvPr/>
              </p:nvCxnSpPr>
              <p:spPr>
                <a:xfrm flipV="1">
                  <a:off x="2697804" y="1526816"/>
                  <a:ext cx="686864" cy="34016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endCxn id="428" idx="0"/>
                </p:cNvCxnSpPr>
                <p:nvPr/>
              </p:nvCxnSpPr>
              <p:spPr>
                <a:xfrm flipH="1">
                  <a:off x="2317939" y="1943874"/>
                  <a:ext cx="180525" cy="14123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28" idx="4"/>
                  <a:endCxn id="424" idx="0"/>
                </p:cNvCxnSpPr>
                <p:nvPr/>
              </p:nvCxnSpPr>
              <p:spPr>
                <a:xfrm>
                  <a:off x="2317939" y="2262219"/>
                  <a:ext cx="199511" cy="29683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24" idx="5"/>
                  <a:endCxn id="421" idx="1"/>
                </p:cNvCxnSpPr>
                <p:nvPr/>
              </p:nvCxnSpPr>
              <p:spPr>
                <a:xfrm>
                  <a:off x="2588807" y="2710228"/>
                  <a:ext cx="432893" cy="5397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21" idx="7"/>
                  <a:endCxn id="423" idx="3"/>
                </p:cNvCxnSpPr>
                <p:nvPr/>
              </p:nvCxnSpPr>
              <p:spPr>
                <a:xfrm flipV="1">
                  <a:off x="3164407" y="2486605"/>
                  <a:ext cx="94388" cy="27759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23" idx="6"/>
                  <a:endCxn id="425" idx="3"/>
                </p:cNvCxnSpPr>
                <p:nvPr/>
              </p:nvCxnSpPr>
              <p:spPr>
                <a:xfrm flipV="1">
                  <a:off x="3431074" y="2423985"/>
                  <a:ext cx="706943" cy="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26" idx="6"/>
                  <a:endCxn id="425" idx="0"/>
                </p:cNvCxnSpPr>
                <p:nvPr/>
              </p:nvCxnSpPr>
              <p:spPr>
                <a:xfrm>
                  <a:off x="3586490" y="1526815"/>
                  <a:ext cx="622878" cy="745994"/>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26" idx="3"/>
                  <a:endCxn id="427" idx="7"/>
                </p:cNvCxnSpPr>
                <p:nvPr/>
              </p:nvCxnSpPr>
              <p:spPr>
                <a:xfrm flipH="1">
                  <a:off x="2974328" y="1589433"/>
                  <a:ext cx="439895" cy="47744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27" idx="6"/>
                  <a:endCxn id="422" idx="2"/>
                </p:cNvCxnSpPr>
                <p:nvPr/>
              </p:nvCxnSpPr>
              <p:spPr>
                <a:xfrm>
                  <a:off x="3003886" y="2129502"/>
                  <a:ext cx="521988" cy="3553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27" idx="4"/>
                  <a:endCxn id="421" idx="0"/>
                </p:cNvCxnSpPr>
                <p:nvPr/>
              </p:nvCxnSpPr>
              <p:spPr>
                <a:xfrm>
                  <a:off x="2902969" y="2218060"/>
                  <a:ext cx="190086" cy="52020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27" idx="1"/>
                  <a:endCxn id="420" idx="5"/>
                </p:cNvCxnSpPr>
                <p:nvPr/>
              </p:nvCxnSpPr>
              <p:spPr>
                <a:xfrm flipH="1" flipV="1">
                  <a:off x="2668246" y="1929598"/>
                  <a:ext cx="163367" cy="13728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22" idx="0"/>
                  <a:endCxn id="426" idx="5"/>
                </p:cNvCxnSpPr>
                <p:nvPr/>
              </p:nvCxnSpPr>
              <p:spPr>
                <a:xfrm flipH="1" flipV="1">
                  <a:off x="3556936" y="1589434"/>
                  <a:ext cx="69849" cy="48705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27" idx="3"/>
                  <a:endCxn id="424" idx="7"/>
                </p:cNvCxnSpPr>
                <p:nvPr/>
              </p:nvCxnSpPr>
              <p:spPr>
                <a:xfrm flipH="1">
                  <a:off x="2588808" y="2192122"/>
                  <a:ext cx="242806" cy="392868"/>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22" idx="3"/>
                  <a:endCxn id="423" idx="0"/>
                </p:cNvCxnSpPr>
                <p:nvPr/>
              </p:nvCxnSpPr>
              <p:spPr>
                <a:xfrm flipH="1">
                  <a:off x="3330160" y="2227659"/>
                  <a:ext cx="225271" cy="10777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22" idx="6"/>
                  <a:endCxn id="425" idx="2"/>
                </p:cNvCxnSpPr>
                <p:nvPr/>
              </p:nvCxnSpPr>
              <p:spPr>
                <a:xfrm>
                  <a:off x="3727699" y="2165042"/>
                  <a:ext cx="380758" cy="196326"/>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grpSp>
          <p:grpSp>
            <p:nvGrpSpPr>
              <p:cNvPr id="419" name="组合 418"/>
              <p:cNvGrpSpPr/>
              <p:nvPr/>
            </p:nvGrpSpPr>
            <p:grpSpPr>
              <a:xfrm>
                <a:off x="3342112" y="260527"/>
                <a:ext cx="1402662" cy="872649"/>
                <a:chOff x="2217016" y="1438257"/>
                <a:chExt cx="2093259" cy="1477114"/>
              </a:xfrm>
              <a:solidFill>
                <a:schemeClr val="accent4">
                  <a:lumMod val="60000"/>
                  <a:lumOff val="40000"/>
                </a:schemeClr>
              </a:solidFill>
            </p:grpSpPr>
            <p:sp>
              <p:nvSpPr>
                <p:cNvPr id="420" name="椭圆 419"/>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1" name="椭圆 420"/>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2" name="椭圆 421"/>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3" name="椭圆 422"/>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4" name="椭圆 423"/>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5" name="椭圆 424"/>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6" name="椭圆 425"/>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7" name="椭圆 426"/>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8" name="椭圆 427"/>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grpSp>
          <p:nvGrpSpPr>
            <p:cNvPr id="346" name="组合 345"/>
            <p:cNvGrpSpPr/>
            <p:nvPr/>
          </p:nvGrpSpPr>
          <p:grpSpPr>
            <a:xfrm>
              <a:off x="3671458" y="3710342"/>
              <a:ext cx="322918" cy="221426"/>
              <a:chOff x="1938405" y="2603760"/>
              <a:chExt cx="1747622" cy="1138659"/>
            </a:xfrm>
          </p:grpSpPr>
          <p:pic>
            <p:nvPicPr>
              <p:cNvPr id="390" name="图片 38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38405" y="2603760"/>
                <a:ext cx="1747622" cy="1138659"/>
              </a:xfrm>
              <a:prstGeom prst="rect">
                <a:avLst/>
              </a:prstGeom>
              <a:ln w="3175">
                <a:noFill/>
              </a:ln>
            </p:spPr>
          </p:pic>
          <p:grpSp>
            <p:nvGrpSpPr>
              <p:cNvPr id="391" name="组合 390"/>
              <p:cNvGrpSpPr/>
              <p:nvPr/>
            </p:nvGrpSpPr>
            <p:grpSpPr>
              <a:xfrm>
                <a:off x="2180860" y="2752245"/>
                <a:ext cx="1267416" cy="731020"/>
                <a:chOff x="2317939" y="1526815"/>
                <a:chExt cx="1891429" cy="1237388"/>
              </a:xfrm>
            </p:grpSpPr>
            <p:cxnSp>
              <p:nvCxnSpPr>
                <p:cNvPr id="402" name="直接连接符 401"/>
                <p:cNvCxnSpPr>
                  <a:stCxn id="393" idx="6"/>
                  <a:endCxn id="399" idx="2"/>
                </p:cNvCxnSpPr>
                <p:nvPr/>
              </p:nvCxnSpPr>
              <p:spPr>
                <a:xfrm flipV="1">
                  <a:off x="2697804" y="1526816"/>
                  <a:ext cx="686864" cy="34016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endCxn id="401" idx="0"/>
                </p:cNvCxnSpPr>
                <p:nvPr/>
              </p:nvCxnSpPr>
              <p:spPr>
                <a:xfrm flipH="1">
                  <a:off x="2317939" y="1943874"/>
                  <a:ext cx="180525" cy="14123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401" idx="4"/>
                  <a:endCxn id="397" idx="0"/>
                </p:cNvCxnSpPr>
                <p:nvPr/>
              </p:nvCxnSpPr>
              <p:spPr>
                <a:xfrm>
                  <a:off x="2317939" y="2262219"/>
                  <a:ext cx="199511" cy="29683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a:stCxn id="397" idx="5"/>
                  <a:endCxn id="394" idx="1"/>
                </p:cNvCxnSpPr>
                <p:nvPr/>
              </p:nvCxnSpPr>
              <p:spPr>
                <a:xfrm>
                  <a:off x="2588807" y="2710228"/>
                  <a:ext cx="432893" cy="5397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a:stCxn id="394" idx="7"/>
                  <a:endCxn id="396" idx="3"/>
                </p:cNvCxnSpPr>
                <p:nvPr/>
              </p:nvCxnSpPr>
              <p:spPr>
                <a:xfrm flipV="1">
                  <a:off x="3164407" y="2486605"/>
                  <a:ext cx="94388" cy="27759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a:stCxn id="396" idx="6"/>
                  <a:endCxn id="398" idx="3"/>
                </p:cNvCxnSpPr>
                <p:nvPr/>
              </p:nvCxnSpPr>
              <p:spPr>
                <a:xfrm flipV="1">
                  <a:off x="3431074" y="2423985"/>
                  <a:ext cx="706943" cy="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99" idx="6"/>
                  <a:endCxn id="398" idx="0"/>
                </p:cNvCxnSpPr>
                <p:nvPr/>
              </p:nvCxnSpPr>
              <p:spPr>
                <a:xfrm>
                  <a:off x="3586490" y="1526815"/>
                  <a:ext cx="622878" cy="745994"/>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99" idx="3"/>
                  <a:endCxn id="400" idx="7"/>
                </p:cNvCxnSpPr>
                <p:nvPr/>
              </p:nvCxnSpPr>
              <p:spPr>
                <a:xfrm flipH="1">
                  <a:off x="2974328" y="1589433"/>
                  <a:ext cx="439895" cy="47744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400" idx="6"/>
                  <a:endCxn id="395" idx="2"/>
                </p:cNvCxnSpPr>
                <p:nvPr/>
              </p:nvCxnSpPr>
              <p:spPr>
                <a:xfrm>
                  <a:off x="3003886" y="2129502"/>
                  <a:ext cx="521988" cy="3553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a:stCxn id="400" idx="4"/>
                  <a:endCxn id="394" idx="0"/>
                </p:cNvCxnSpPr>
                <p:nvPr/>
              </p:nvCxnSpPr>
              <p:spPr>
                <a:xfrm>
                  <a:off x="2902969" y="2218060"/>
                  <a:ext cx="190086" cy="52020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a:stCxn id="400" idx="1"/>
                  <a:endCxn id="393" idx="5"/>
                </p:cNvCxnSpPr>
                <p:nvPr/>
              </p:nvCxnSpPr>
              <p:spPr>
                <a:xfrm flipH="1" flipV="1">
                  <a:off x="2668246" y="1929598"/>
                  <a:ext cx="163367" cy="13728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395" idx="0"/>
                  <a:endCxn id="399" idx="5"/>
                </p:cNvCxnSpPr>
                <p:nvPr/>
              </p:nvCxnSpPr>
              <p:spPr>
                <a:xfrm flipH="1" flipV="1">
                  <a:off x="3556936" y="1589434"/>
                  <a:ext cx="69849" cy="48705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a:stCxn id="400" idx="3"/>
                  <a:endCxn id="397" idx="7"/>
                </p:cNvCxnSpPr>
                <p:nvPr/>
              </p:nvCxnSpPr>
              <p:spPr>
                <a:xfrm flipH="1">
                  <a:off x="2588808" y="2192122"/>
                  <a:ext cx="242806" cy="392868"/>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395" idx="3"/>
                  <a:endCxn id="396" idx="0"/>
                </p:cNvCxnSpPr>
                <p:nvPr/>
              </p:nvCxnSpPr>
              <p:spPr>
                <a:xfrm flipH="1">
                  <a:off x="3330160" y="2227659"/>
                  <a:ext cx="225271" cy="10777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395" idx="6"/>
                  <a:endCxn id="398" idx="2"/>
                </p:cNvCxnSpPr>
                <p:nvPr/>
              </p:nvCxnSpPr>
              <p:spPr>
                <a:xfrm>
                  <a:off x="3727699" y="2165042"/>
                  <a:ext cx="380758" cy="196326"/>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92" name="组合 391"/>
              <p:cNvGrpSpPr/>
              <p:nvPr/>
            </p:nvGrpSpPr>
            <p:grpSpPr>
              <a:xfrm>
                <a:off x="2113238" y="2699926"/>
                <a:ext cx="1402662" cy="872649"/>
                <a:chOff x="2217016" y="1438257"/>
                <a:chExt cx="2093259" cy="1477114"/>
              </a:xfrm>
              <a:solidFill>
                <a:schemeClr val="accent4">
                  <a:lumMod val="60000"/>
                  <a:lumOff val="40000"/>
                </a:schemeClr>
              </a:solidFill>
            </p:grpSpPr>
            <p:sp>
              <p:nvSpPr>
                <p:cNvPr id="393" name="椭圆 392"/>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394" name="椭圆 393"/>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395" name="椭圆 394"/>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396" name="椭圆 395"/>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397" name="椭圆 396"/>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398" name="椭圆 397"/>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399" name="椭圆 398"/>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00" name="椭圆 399"/>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01" name="椭圆 400"/>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sp>
          <p:nvSpPr>
            <p:cNvPr id="348" name="文本框 347"/>
            <p:cNvSpPr txBox="1"/>
            <p:nvPr/>
          </p:nvSpPr>
          <p:spPr>
            <a:xfrm rot="16200000">
              <a:off x="3733962" y="3468122"/>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349" name="圆角矩形 348"/>
            <p:cNvSpPr/>
            <p:nvPr/>
          </p:nvSpPr>
          <p:spPr bwMode="auto">
            <a:xfrm>
              <a:off x="4121333" y="2928609"/>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cxnSp>
          <p:nvCxnSpPr>
            <p:cNvPr id="350" name="直接箭头连接符 349"/>
            <p:cNvCxnSpPr/>
            <p:nvPr/>
          </p:nvCxnSpPr>
          <p:spPr>
            <a:xfrm flipV="1">
              <a:off x="3964908" y="2980251"/>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1" name="直接箭头连接符 350"/>
            <p:cNvCxnSpPr/>
            <p:nvPr/>
          </p:nvCxnSpPr>
          <p:spPr>
            <a:xfrm flipV="1">
              <a:off x="3964908" y="3235203"/>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52" name="圆角矩形 351"/>
            <p:cNvSpPr/>
            <p:nvPr/>
          </p:nvSpPr>
          <p:spPr bwMode="auto">
            <a:xfrm>
              <a:off x="4121333" y="3183560"/>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sp>
          <p:nvSpPr>
            <p:cNvPr id="353" name="圆角矩形 352"/>
            <p:cNvSpPr/>
            <p:nvPr/>
          </p:nvSpPr>
          <p:spPr bwMode="auto">
            <a:xfrm>
              <a:off x="4121333" y="3769412"/>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cxnSp>
          <p:nvCxnSpPr>
            <p:cNvPr id="354" name="直接箭头连接符 353"/>
            <p:cNvCxnSpPr/>
            <p:nvPr/>
          </p:nvCxnSpPr>
          <p:spPr>
            <a:xfrm flipV="1">
              <a:off x="4386203" y="2980251"/>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5" name="直接箭头连接符 354"/>
            <p:cNvCxnSpPr/>
            <p:nvPr/>
          </p:nvCxnSpPr>
          <p:spPr>
            <a:xfrm>
              <a:off x="4254708" y="3031894"/>
              <a:ext cx="0" cy="151666"/>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6" name="直接箭头连接符 355"/>
            <p:cNvCxnSpPr>
              <a:stCxn id="352" idx="2"/>
            </p:cNvCxnSpPr>
            <p:nvPr/>
          </p:nvCxnSpPr>
          <p:spPr>
            <a:xfrm>
              <a:off x="4254707" y="3286843"/>
              <a:ext cx="0" cy="137718"/>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7" name="直接箭头连接符 356"/>
            <p:cNvCxnSpPr>
              <a:endCxn id="353" idx="0"/>
            </p:cNvCxnSpPr>
            <p:nvPr/>
          </p:nvCxnSpPr>
          <p:spPr>
            <a:xfrm>
              <a:off x="4254707" y="3595940"/>
              <a:ext cx="0" cy="173472"/>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8" name="直接箭头连接符 357"/>
            <p:cNvCxnSpPr/>
            <p:nvPr/>
          </p:nvCxnSpPr>
          <p:spPr>
            <a:xfrm flipV="1">
              <a:off x="3964908" y="349458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9" name="直接箭头连接符 358"/>
            <p:cNvCxnSpPr/>
            <p:nvPr/>
          </p:nvCxnSpPr>
          <p:spPr>
            <a:xfrm flipV="1">
              <a:off x="3962436" y="382105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60" name="直接箭头连接符 359"/>
            <p:cNvCxnSpPr/>
            <p:nvPr/>
          </p:nvCxnSpPr>
          <p:spPr>
            <a:xfrm flipV="1">
              <a:off x="4386203" y="3235203"/>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61" name="直接箭头连接符 360"/>
            <p:cNvCxnSpPr/>
            <p:nvPr/>
          </p:nvCxnSpPr>
          <p:spPr>
            <a:xfrm flipV="1">
              <a:off x="4386203" y="349458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62" name="直接箭头连接符 361"/>
            <p:cNvCxnSpPr/>
            <p:nvPr/>
          </p:nvCxnSpPr>
          <p:spPr>
            <a:xfrm flipV="1">
              <a:off x="4383731" y="382105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3" name="椭圆 362"/>
            <p:cNvSpPr/>
            <p:nvPr/>
          </p:nvSpPr>
          <p:spPr>
            <a:xfrm>
              <a:off x="4565424" y="2932435"/>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64" name="椭圆 363"/>
            <p:cNvSpPr/>
            <p:nvPr/>
          </p:nvSpPr>
          <p:spPr>
            <a:xfrm>
              <a:off x="4565424" y="3187385"/>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65" name="椭圆 364"/>
            <p:cNvSpPr/>
            <p:nvPr/>
          </p:nvSpPr>
          <p:spPr>
            <a:xfrm>
              <a:off x="4565424" y="3773238"/>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66" name="文本框 365"/>
            <p:cNvSpPr txBox="1"/>
            <p:nvPr/>
          </p:nvSpPr>
          <p:spPr>
            <a:xfrm rot="16200000">
              <a:off x="4496404" y="3459848"/>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367" name="矩形 366"/>
            <p:cNvSpPr/>
            <p:nvPr/>
          </p:nvSpPr>
          <p:spPr>
            <a:xfrm>
              <a:off x="4943871" y="3864889"/>
              <a:ext cx="841897" cy="276999"/>
            </a:xfrm>
            <a:prstGeom prst="rect">
              <a:avLst/>
            </a:prstGeom>
          </p:spPr>
          <p:txBody>
            <a:bodyPr wrap="none">
              <a:spAutoFit/>
            </a:bodyPr>
            <a:lstStyle/>
            <a:p>
              <a:pPr algn="ctr" eaLnBrk="1" hangingPunct="1"/>
              <a:r>
                <a:rPr lang="en-US" altLang="zh-CN" sz="1200" dirty="0">
                  <a:solidFill>
                    <a:srgbClr val="31404C"/>
                  </a:solidFill>
                  <a:latin typeface="+mj-lt"/>
                  <a:ea typeface="Dengxian" panose="02010600030101010101" pitchFamily="2" charset="-122"/>
                </a:rPr>
                <a:t>FC layers</a:t>
              </a:r>
            </a:p>
          </p:txBody>
        </p:sp>
        <p:sp>
          <p:nvSpPr>
            <p:cNvPr id="368" name="文本框 367"/>
            <p:cNvSpPr txBox="1"/>
            <p:nvPr/>
          </p:nvSpPr>
          <p:spPr>
            <a:xfrm rot="16200000">
              <a:off x="4143966" y="3459848"/>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grpSp>
          <p:nvGrpSpPr>
            <p:cNvPr id="369" name="组合 368"/>
            <p:cNvGrpSpPr/>
            <p:nvPr/>
          </p:nvGrpSpPr>
          <p:grpSpPr>
            <a:xfrm>
              <a:off x="4657774" y="2980253"/>
              <a:ext cx="931881" cy="840803"/>
              <a:chOff x="2577127" y="2005847"/>
              <a:chExt cx="937126" cy="847767"/>
            </a:xfrm>
          </p:grpSpPr>
          <p:sp>
            <p:nvSpPr>
              <p:cNvPr id="370" name="椭圆 369"/>
              <p:cNvSpPr/>
              <p:nvPr/>
            </p:nvSpPr>
            <p:spPr>
              <a:xfrm>
                <a:off x="3187300" y="22702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71" name="椭圆 370"/>
              <p:cNvSpPr/>
              <p:nvPr/>
            </p:nvSpPr>
            <p:spPr>
              <a:xfrm>
                <a:off x="3187300" y="24540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72" name="椭圆 371"/>
              <p:cNvSpPr/>
              <p:nvPr/>
            </p:nvSpPr>
            <p:spPr>
              <a:xfrm>
                <a:off x="3189543" y="2637806"/>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cxnSp>
            <p:nvCxnSpPr>
              <p:cNvPr id="373" name="直接连接符 372"/>
              <p:cNvCxnSpPr>
                <a:stCxn id="363" idx="6"/>
                <a:endCxn id="370" idx="2"/>
              </p:cNvCxnSpPr>
              <p:nvPr/>
            </p:nvCxnSpPr>
            <p:spPr>
              <a:xfrm>
                <a:off x="2577129" y="2005847"/>
                <a:ext cx="610171" cy="31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直接连接符 373"/>
              <p:cNvCxnSpPr>
                <a:stCxn id="364" idx="6"/>
                <a:endCxn id="370" idx="2"/>
              </p:cNvCxnSpPr>
              <p:nvPr/>
            </p:nvCxnSpPr>
            <p:spPr>
              <a:xfrm>
                <a:off x="2577129" y="2262909"/>
                <a:ext cx="610171" cy="55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5" name="直接连接符 374"/>
              <p:cNvCxnSpPr>
                <a:stCxn id="365" idx="6"/>
                <a:endCxn id="370" idx="2"/>
              </p:cNvCxnSpPr>
              <p:nvPr/>
            </p:nvCxnSpPr>
            <p:spPr>
              <a:xfrm flipV="1">
                <a:off x="2577129" y="2318419"/>
                <a:ext cx="610171" cy="53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63" idx="6"/>
                <a:endCxn id="371" idx="2"/>
              </p:cNvCxnSpPr>
              <p:nvPr/>
            </p:nvCxnSpPr>
            <p:spPr>
              <a:xfrm>
                <a:off x="2577129" y="2005847"/>
                <a:ext cx="610171" cy="49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63" idx="6"/>
                <a:endCxn id="372" idx="2"/>
              </p:cNvCxnSpPr>
              <p:nvPr/>
            </p:nvCxnSpPr>
            <p:spPr>
              <a:xfrm>
                <a:off x="2577129" y="2005847"/>
                <a:ext cx="612414" cy="680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364" idx="6"/>
                <a:endCxn id="371" idx="2"/>
              </p:cNvCxnSpPr>
              <p:nvPr/>
            </p:nvCxnSpPr>
            <p:spPr>
              <a:xfrm>
                <a:off x="2577129" y="2262909"/>
                <a:ext cx="610171" cy="23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直接连接符 378"/>
              <p:cNvCxnSpPr>
                <a:stCxn id="364" idx="6"/>
                <a:endCxn id="372" idx="2"/>
              </p:cNvCxnSpPr>
              <p:nvPr/>
            </p:nvCxnSpPr>
            <p:spPr>
              <a:xfrm>
                <a:off x="2577129" y="2262909"/>
                <a:ext cx="612414" cy="423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直接连接符 379"/>
              <p:cNvCxnSpPr>
                <a:stCxn id="365" idx="6"/>
                <a:endCxn id="372" idx="2"/>
              </p:cNvCxnSpPr>
              <p:nvPr/>
            </p:nvCxnSpPr>
            <p:spPr>
              <a:xfrm flipV="1">
                <a:off x="2577129" y="2686020"/>
                <a:ext cx="612414" cy="167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65" idx="6"/>
                <a:endCxn id="371" idx="2"/>
              </p:cNvCxnSpPr>
              <p:nvPr/>
            </p:nvCxnSpPr>
            <p:spPr>
              <a:xfrm flipV="1">
                <a:off x="2577129" y="2502219"/>
                <a:ext cx="610171" cy="351395"/>
              </a:xfrm>
              <a:prstGeom prst="line">
                <a:avLst/>
              </a:prstGeom>
            </p:spPr>
            <p:style>
              <a:lnRef idx="1">
                <a:schemeClr val="accent1"/>
              </a:lnRef>
              <a:fillRef idx="0">
                <a:schemeClr val="accent1"/>
              </a:fillRef>
              <a:effectRef idx="0">
                <a:schemeClr val="accent1"/>
              </a:effectRef>
              <a:fontRef idx="minor">
                <a:schemeClr val="tx1"/>
              </a:fontRef>
            </p:style>
          </p:cxnSp>
          <p:sp>
            <p:nvSpPr>
              <p:cNvPr id="382" name="椭圆 381"/>
              <p:cNvSpPr/>
              <p:nvPr/>
            </p:nvSpPr>
            <p:spPr>
              <a:xfrm>
                <a:off x="3421383" y="2353607"/>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83" name="椭圆 382"/>
              <p:cNvSpPr/>
              <p:nvPr/>
            </p:nvSpPr>
            <p:spPr>
              <a:xfrm>
                <a:off x="3421384" y="2540978"/>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cxnSp>
            <p:nvCxnSpPr>
              <p:cNvPr id="384" name="直接连接符 383"/>
              <p:cNvCxnSpPr>
                <a:stCxn id="370" idx="5"/>
                <a:endCxn id="382" idx="2"/>
              </p:cNvCxnSpPr>
              <p:nvPr/>
            </p:nvCxnSpPr>
            <p:spPr>
              <a:xfrm>
                <a:off x="3266569" y="2352511"/>
                <a:ext cx="154814" cy="4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直接连接符 384"/>
              <p:cNvCxnSpPr>
                <a:stCxn id="371" idx="6"/>
                <a:endCxn id="382" idx="2"/>
              </p:cNvCxnSpPr>
              <p:nvPr/>
            </p:nvCxnSpPr>
            <p:spPr>
              <a:xfrm flipV="1">
                <a:off x="3280169" y="2401821"/>
                <a:ext cx="141214" cy="100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直接连接符 385"/>
              <p:cNvCxnSpPr>
                <a:stCxn id="372" idx="7"/>
                <a:endCxn id="382" idx="2"/>
              </p:cNvCxnSpPr>
              <p:nvPr/>
            </p:nvCxnSpPr>
            <p:spPr>
              <a:xfrm flipV="1">
                <a:off x="3268812" y="2401821"/>
                <a:ext cx="152571" cy="250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直接连接符 386"/>
              <p:cNvCxnSpPr>
                <a:stCxn id="370" idx="5"/>
                <a:endCxn id="383" idx="2"/>
              </p:cNvCxnSpPr>
              <p:nvPr/>
            </p:nvCxnSpPr>
            <p:spPr>
              <a:xfrm>
                <a:off x="3266569" y="2352511"/>
                <a:ext cx="154815" cy="236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直接连接符 387"/>
              <p:cNvCxnSpPr>
                <a:stCxn id="371" idx="6"/>
                <a:endCxn id="383" idx="2"/>
              </p:cNvCxnSpPr>
              <p:nvPr/>
            </p:nvCxnSpPr>
            <p:spPr>
              <a:xfrm>
                <a:off x="3280169" y="2502219"/>
                <a:ext cx="141215" cy="86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直接连接符 388"/>
              <p:cNvCxnSpPr>
                <a:stCxn id="372" idx="7"/>
                <a:endCxn id="383" idx="2"/>
              </p:cNvCxnSpPr>
              <p:nvPr/>
            </p:nvCxnSpPr>
            <p:spPr>
              <a:xfrm flipV="1">
                <a:off x="3268812" y="2589192"/>
                <a:ext cx="152572" cy="62735"/>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19562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nodeType="withEffect">
                                  <p:stCondLst>
                                    <p:cond delay="0"/>
                                  </p:stCondLst>
                                  <p:childTnLst>
                                    <p:animMotion origin="layout" path="M 2.77778E-6 3.58025E-6 L 0.23576 0.00092 " pathEditMode="relative" rAng="0" ptsTypes="AA">
                                      <p:cBhvr>
                                        <p:cTn id="6" dur="1750" fill="hold"/>
                                        <p:tgtEl>
                                          <p:spTgt spid="785"/>
                                        </p:tgtEl>
                                        <p:attrNameLst>
                                          <p:attrName>ppt_x</p:attrName>
                                          <p:attrName>ppt_y</p:attrName>
                                        </p:attrNameLst>
                                      </p:cBhvr>
                                      <p:rCtr x="11788" y="31"/>
                                    </p:animMotion>
                                  </p:childTnLst>
                                </p:cTn>
                              </p:par>
                              <p:par>
                                <p:cTn id="7" presetID="10" presetClass="exit" presetSubtype="0" fill="hold" nodeType="withEffect">
                                  <p:stCondLst>
                                    <p:cond delay="0"/>
                                  </p:stCondLst>
                                  <p:childTnLst>
                                    <p:animEffect transition="out" filter="fade">
                                      <p:cBhvr>
                                        <p:cTn id="8" dur="500"/>
                                        <p:tgtEl>
                                          <p:spTgt spid="784"/>
                                        </p:tgtEl>
                                      </p:cBhvr>
                                    </p:animEffect>
                                    <p:set>
                                      <p:cBhvr>
                                        <p:cTn id="9" dur="1" fill="hold">
                                          <p:stCondLst>
                                            <p:cond delay="499"/>
                                          </p:stCondLst>
                                        </p:cTn>
                                        <p:tgtEl>
                                          <p:spTgt spid="784"/>
                                        </p:tgtEl>
                                        <p:attrNameLst>
                                          <p:attrName>style.visibility</p:attrName>
                                        </p:attrNameLst>
                                      </p:cBhvr>
                                      <p:to>
                                        <p:strVal val="hidden"/>
                                      </p:to>
                                    </p:set>
                                  </p:childTnLst>
                                </p:cTn>
                              </p:par>
                              <p:par>
                                <p:cTn id="10" presetID="10" presetClass="exit" presetSubtype="0" fill="hold" nodeType="withEffect">
                                  <p:stCondLst>
                                    <p:cond delay="0"/>
                                  </p:stCondLst>
                                  <p:childTnLst>
                                    <p:animEffect transition="out" filter="fade">
                                      <p:cBhvr>
                                        <p:cTn id="11" dur="500"/>
                                        <p:tgtEl>
                                          <p:spTgt spid="783"/>
                                        </p:tgtEl>
                                      </p:cBhvr>
                                    </p:animEffect>
                                    <p:set>
                                      <p:cBhvr>
                                        <p:cTn id="12" dur="1" fill="hold">
                                          <p:stCondLst>
                                            <p:cond delay="499"/>
                                          </p:stCondLst>
                                        </p:cTn>
                                        <p:tgtEl>
                                          <p:spTgt spid="78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60">
                                            <p:txEl>
                                              <p:pRg st="1" end="1"/>
                                            </p:txEl>
                                          </p:spTgt>
                                        </p:tgtEl>
                                        <p:attrNameLst>
                                          <p:attrName>style.visibility</p:attrName>
                                        </p:attrNameLst>
                                      </p:cBhvr>
                                      <p:to>
                                        <p:strVal val="visible"/>
                                      </p:to>
                                    </p:set>
                                    <p:animEffect transition="in" filter="fade">
                                      <p:cBhvr>
                                        <p:cTn id="15" dur="500"/>
                                        <p:tgtEl>
                                          <p:spTgt spid="160">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0">
                                            <p:txEl>
                                              <p:pRg st="2" end="2"/>
                                            </p:txEl>
                                          </p:spTgt>
                                        </p:tgtEl>
                                        <p:attrNameLst>
                                          <p:attrName>style.visibility</p:attrName>
                                        </p:attrNameLst>
                                      </p:cBhvr>
                                      <p:to>
                                        <p:strVal val="visible"/>
                                      </p:to>
                                    </p:set>
                                    <p:animEffect transition="in" filter="fade">
                                      <p:cBhvr>
                                        <p:cTn id="18" dur="500"/>
                                        <p:tgtEl>
                                          <p:spTgt spid="160">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63"/>
                                        </p:tgtEl>
                                        <p:attrNameLst>
                                          <p:attrName>style.visibility</p:attrName>
                                        </p:attrNameLst>
                                      </p:cBhvr>
                                      <p:to>
                                        <p:strVal val="visible"/>
                                      </p:to>
                                    </p:set>
                                    <p:animEffect transition="in" filter="fade">
                                      <p:cBhvr>
                                        <p:cTn id="21" dur="1500"/>
                                        <p:tgtEl>
                                          <p:spTgt spid="163"/>
                                        </p:tgtEl>
                                      </p:cBhvr>
                                    </p:animEffect>
                                  </p:childTnLst>
                                </p:cTn>
                              </p:par>
                              <p:par>
                                <p:cTn id="22" presetID="63" presetClass="path" presetSubtype="0" accel="50000" decel="50000" fill="hold" nodeType="withEffect">
                                  <p:stCondLst>
                                    <p:cond delay="0"/>
                                  </p:stCondLst>
                                  <p:childTnLst>
                                    <p:animMotion origin="layout" path="M 0.002779 -0.181199 L 0 0 E" pathEditMode="relative" ptsTypes="">
                                      <p:cBhvr>
                                        <p:cTn id="23" dur="1500" fill="hold"/>
                                        <p:tgtEl>
                                          <p:spTgt spid="163"/>
                                        </p:tgtEl>
                                        <p:attrNameLst>
                                          <p:attrName>ppt_x</p:attrName>
                                          <p:attrName>ppt_y</p:attrName>
                                        </p:attrNameLst>
                                      </p:cBhvr>
                                    </p:animMotion>
                                  </p:childTnLst>
                                </p:cTn>
                              </p:par>
                              <p:par>
                                <p:cTn id="24" presetID="6" presetClass="emph" presetSubtype="0" accel="50000" decel="50000" fill="hold" nodeType="withEffect">
                                  <p:stCondLst>
                                    <p:cond delay="0"/>
                                  </p:stCondLst>
                                  <p:childTnLst>
                                    <p:animScale>
                                      <p:cBhvr>
                                        <p:cTn id="25" dur="1500" fill="hold"/>
                                        <p:tgtEl>
                                          <p:spTgt spid="163"/>
                                        </p:tgtEl>
                                      </p:cBhvr>
                                      <p:by x="150000" y="150000"/>
                                      <p:from x="100000" y="271474"/>
                                      <p:to x="100000" y="100000"/>
                                    </p:animScale>
                                  </p:childTnLst>
                                </p:cTn>
                              </p:par>
                              <p:par>
                                <p:cTn id="26" presetID="10" presetClass="entr" presetSubtype="0" fill="hold" nodeType="withEffect">
                                  <p:stCondLst>
                                    <p:cond delay="0"/>
                                  </p:stCondLst>
                                  <p:childTnLst>
                                    <p:set>
                                      <p:cBhvr>
                                        <p:cTn id="27" dur="1" fill="hold">
                                          <p:stCondLst>
                                            <p:cond delay="0"/>
                                          </p:stCondLst>
                                        </p:cTn>
                                        <p:tgtEl>
                                          <p:spTgt spid="169"/>
                                        </p:tgtEl>
                                        <p:attrNameLst>
                                          <p:attrName>style.visibility</p:attrName>
                                        </p:attrNameLst>
                                      </p:cBhvr>
                                      <p:to>
                                        <p:strVal val="visible"/>
                                      </p:to>
                                    </p:set>
                                    <p:animEffect transition="in" filter="fade">
                                      <p:cBhvr>
                                        <p:cTn id="28" dur="1500"/>
                                        <p:tgtEl>
                                          <p:spTgt spid="169"/>
                                        </p:tgtEl>
                                      </p:cBhvr>
                                    </p:animEffect>
                                  </p:childTnLst>
                                </p:cTn>
                              </p:par>
                              <p:par>
                                <p:cTn id="29" presetID="63" presetClass="path" presetSubtype="0" accel="50000" decel="50000" fill="hold" nodeType="withEffect">
                                  <p:stCondLst>
                                    <p:cond delay="0"/>
                                  </p:stCondLst>
                                  <p:childTnLst>
                                    <p:animMotion origin="layout" path="M 0.000064 0.220669 L 0 0 E" pathEditMode="relative" ptsTypes="">
                                      <p:cBhvr>
                                        <p:cTn id="30" dur="1500" fill="hold"/>
                                        <p:tgtEl>
                                          <p:spTgt spid="169"/>
                                        </p:tgtEl>
                                        <p:attrNameLst>
                                          <p:attrName>ppt_x</p:attrName>
                                          <p:attrName>ppt_y</p:attrName>
                                        </p:attrNameLst>
                                      </p:cBhvr>
                                    </p:animMotion>
                                  </p:childTnLst>
                                </p:cTn>
                              </p:par>
                              <p:par>
                                <p:cTn id="31" presetID="6" presetClass="emph" presetSubtype="0" accel="50000" decel="50000" fill="hold" nodeType="withEffect">
                                  <p:stCondLst>
                                    <p:cond delay="0"/>
                                  </p:stCondLst>
                                  <p:childTnLst>
                                    <p:animScale>
                                      <p:cBhvr>
                                        <p:cTn id="32" dur="1500" fill="hold"/>
                                        <p:tgtEl>
                                          <p:spTgt spid="169"/>
                                        </p:tgtEl>
                                      </p:cBhvr>
                                      <p:by x="150000" y="150000"/>
                                      <p:from x="100000" y="271474"/>
                                      <p:to x="100000" y="100000"/>
                                    </p:animScale>
                                  </p:childTnLst>
                                </p:cTn>
                              </p:par>
                              <p:par>
                                <p:cTn id="33" presetID="10" presetClass="entr" presetSubtype="0" fill="hold" nodeType="withEffect">
                                  <p:stCondLst>
                                    <p:cond delay="0"/>
                                  </p:stCondLst>
                                  <p:childTnLst>
                                    <p:set>
                                      <p:cBhvr>
                                        <p:cTn id="34" dur="1" fill="hold">
                                          <p:stCondLst>
                                            <p:cond delay="0"/>
                                          </p:stCondLst>
                                        </p:cTn>
                                        <p:tgtEl>
                                          <p:spTgt spid="172"/>
                                        </p:tgtEl>
                                        <p:attrNameLst>
                                          <p:attrName>style.visibility</p:attrName>
                                        </p:attrNameLst>
                                      </p:cBhvr>
                                      <p:to>
                                        <p:strVal val="visible"/>
                                      </p:to>
                                    </p:set>
                                    <p:animEffect transition="in" filter="fade">
                                      <p:cBhvr>
                                        <p:cTn id="35" dur="1500"/>
                                        <p:tgtEl>
                                          <p:spTgt spid="172"/>
                                        </p:tgtEl>
                                      </p:cBhvr>
                                    </p:animEffect>
                                  </p:childTnLst>
                                </p:cTn>
                              </p:par>
                              <p:par>
                                <p:cTn id="36" presetID="63" presetClass="path" presetSubtype="0" accel="50000" decel="50000" fill="hold" nodeType="withEffect">
                                  <p:stCondLst>
                                    <p:cond delay="0"/>
                                  </p:stCondLst>
                                  <p:childTnLst>
                                    <p:animMotion origin="layout" path="M 0.016667 0.249169 L 0 0 E" pathEditMode="relative" ptsTypes="">
                                      <p:cBhvr>
                                        <p:cTn id="37" dur="1500" fill="hold"/>
                                        <p:tgtEl>
                                          <p:spTgt spid="172"/>
                                        </p:tgtEl>
                                        <p:attrNameLst>
                                          <p:attrName>ppt_x</p:attrName>
                                          <p:attrName>ppt_y</p:attrName>
                                        </p:attrNameLst>
                                      </p:cBhvr>
                                    </p:animMotion>
                                  </p:childTnLst>
                                </p:cTn>
                              </p:par>
                              <p:par>
                                <p:cTn id="38" presetID="6" presetClass="emph" presetSubtype="0" accel="50000" decel="50000" fill="hold" nodeType="withEffect">
                                  <p:stCondLst>
                                    <p:cond delay="0"/>
                                  </p:stCondLst>
                                  <p:childTnLst>
                                    <p:animScale>
                                      <p:cBhvr>
                                        <p:cTn id="39" dur="1500" fill="hold"/>
                                        <p:tgtEl>
                                          <p:spTgt spid="172"/>
                                        </p:tgtEl>
                                      </p:cBhvr>
                                      <p:by x="150000" y="150000"/>
                                      <p:from x="92109" y="271533"/>
                                      <p:to x="100000" y="100000"/>
                                    </p:animScale>
                                  </p:childTnLst>
                                </p:cTn>
                              </p:par>
                              <p:par>
                                <p:cTn id="40" presetID="10" presetClass="entr" presetSubtype="0" fill="hold" nodeType="withEffect">
                                  <p:stCondLst>
                                    <p:cond delay="0"/>
                                  </p:stCondLst>
                                  <p:childTnLst>
                                    <p:set>
                                      <p:cBhvr>
                                        <p:cTn id="41" dur="1" fill="hold">
                                          <p:stCondLst>
                                            <p:cond delay="0"/>
                                          </p:stCondLst>
                                        </p:cTn>
                                        <p:tgtEl>
                                          <p:spTgt spid="166"/>
                                        </p:tgtEl>
                                        <p:attrNameLst>
                                          <p:attrName>style.visibility</p:attrName>
                                        </p:attrNameLst>
                                      </p:cBhvr>
                                      <p:to>
                                        <p:strVal val="visible"/>
                                      </p:to>
                                    </p:set>
                                    <p:animEffect transition="in" filter="fade">
                                      <p:cBhvr>
                                        <p:cTn id="42" dur="1500"/>
                                        <p:tgtEl>
                                          <p:spTgt spid="166"/>
                                        </p:tgtEl>
                                      </p:cBhvr>
                                    </p:animEffect>
                                  </p:childTnLst>
                                </p:cTn>
                              </p:par>
                              <p:par>
                                <p:cTn id="43" presetID="63" presetClass="path" presetSubtype="0" accel="50000" decel="50000" fill="hold" nodeType="withEffect">
                                  <p:stCondLst>
                                    <p:cond delay="0"/>
                                  </p:stCondLst>
                                  <p:childTnLst>
                                    <p:animMotion origin="layout" path="M -0.002103 -0.210571 L 0 0 E" pathEditMode="relative" ptsTypes="">
                                      <p:cBhvr>
                                        <p:cTn id="44" dur="1500" fill="hold"/>
                                        <p:tgtEl>
                                          <p:spTgt spid="166"/>
                                        </p:tgtEl>
                                        <p:attrNameLst>
                                          <p:attrName>ppt_x</p:attrName>
                                          <p:attrName>ppt_y</p:attrName>
                                        </p:attrNameLst>
                                      </p:cBhvr>
                                    </p:animMotion>
                                  </p:childTnLst>
                                </p:cTn>
                              </p:par>
                              <p:par>
                                <p:cTn id="45" presetID="6" presetClass="emph" presetSubtype="0" accel="50000" decel="50000" fill="hold" nodeType="withEffect">
                                  <p:stCondLst>
                                    <p:cond delay="0"/>
                                  </p:stCondLst>
                                  <p:childTnLst>
                                    <p:animScale>
                                      <p:cBhvr>
                                        <p:cTn id="46" dur="1500" fill="hold"/>
                                        <p:tgtEl>
                                          <p:spTgt spid="166"/>
                                        </p:tgtEl>
                                      </p:cBhvr>
                                      <p:by x="150000" y="150000"/>
                                      <p:from x="92109" y="271533"/>
                                      <p:to x="100000" y="100000"/>
                                    </p:animScale>
                                  </p:childTnLst>
                                </p:cTn>
                              </p:par>
                              <p:par>
                                <p:cTn id="47" presetID="10" presetClass="entr" presetSubtype="0" fill="hold" nodeType="withEffect">
                                  <p:stCondLst>
                                    <p:cond delay="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1500"/>
                                        <p:tgtEl>
                                          <p:spTgt spid="161"/>
                                        </p:tgtEl>
                                      </p:cBhvr>
                                    </p:animEffect>
                                  </p:childTnLst>
                                </p:cTn>
                              </p:par>
                              <p:par>
                                <p:cTn id="50" presetID="10" presetClass="entr" presetSubtype="0" fill="hold" nodeType="withEffect">
                                  <p:stCondLst>
                                    <p:cond delay="0"/>
                                  </p:stCondLst>
                                  <p:childTnLst>
                                    <p:set>
                                      <p:cBhvr>
                                        <p:cTn id="51" dur="1" fill="hold">
                                          <p:stCondLst>
                                            <p:cond delay="0"/>
                                          </p:stCondLst>
                                        </p:cTn>
                                        <p:tgtEl>
                                          <p:spTgt spid="175"/>
                                        </p:tgtEl>
                                        <p:attrNameLst>
                                          <p:attrName>style.visibility</p:attrName>
                                        </p:attrNameLst>
                                      </p:cBhvr>
                                      <p:to>
                                        <p:strVal val="visible"/>
                                      </p:to>
                                    </p:set>
                                    <p:animEffect transition="in" filter="fade">
                                      <p:cBhvr>
                                        <p:cTn id="52" dur="1500"/>
                                        <p:tgtEl>
                                          <p:spTgt spid="175"/>
                                        </p:tgtEl>
                                      </p:cBhvr>
                                    </p:animEffect>
                                  </p:childTnLst>
                                </p:cTn>
                              </p:par>
                              <p:par>
                                <p:cTn id="53" presetID="10" presetClass="entr" presetSubtype="0" fill="hold" nodeType="withEffect">
                                  <p:stCondLst>
                                    <p:cond delay="0"/>
                                  </p:stCondLst>
                                  <p:childTnLst>
                                    <p:set>
                                      <p:cBhvr>
                                        <p:cTn id="54" dur="1" fill="hold">
                                          <p:stCondLst>
                                            <p:cond delay="0"/>
                                          </p:stCondLst>
                                        </p:cTn>
                                        <p:tgtEl>
                                          <p:spTgt spid="176"/>
                                        </p:tgtEl>
                                        <p:attrNameLst>
                                          <p:attrName>style.visibility</p:attrName>
                                        </p:attrNameLst>
                                      </p:cBhvr>
                                      <p:to>
                                        <p:strVal val="visible"/>
                                      </p:to>
                                    </p:set>
                                    <p:animEffect transition="in" filter="fade">
                                      <p:cBhvr>
                                        <p:cTn id="55" dur="1500"/>
                                        <p:tgtEl>
                                          <p:spTgt spid="176"/>
                                        </p:tgtEl>
                                      </p:cBhvr>
                                    </p:animEffect>
                                  </p:childTnLst>
                                </p:cTn>
                              </p:par>
                              <p:par>
                                <p:cTn id="56" presetID="10" presetClass="entr" presetSubtype="0" fill="hold" nodeType="with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fade">
                                      <p:cBhvr>
                                        <p:cTn id="58" dur="1500"/>
                                        <p:tgtEl>
                                          <p:spTgt spid="16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60">
                                            <p:txEl>
                                              <p:pRg st="3" end="3"/>
                                            </p:txEl>
                                          </p:spTgt>
                                        </p:tgtEl>
                                        <p:attrNameLst>
                                          <p:attrName>style.visibility</p:attrName>
                                        </p:attrNameLst>
                                      </p:cBhvr>
                                      <p:to>
                                        <p:strVal val="visible"/>
                                      </p:to>
                                    </p:set>
                                    <p:animEffect transition="in" filter="fade">
                                      <p:cBhvr>
                                        <p:cTn id="63" dur="500"/>
                                        <p:tgtEl>
                                          <p:spTgt spid="160">
                                            <p:txEl>
                                              <p:pRg st="3" end="3"/>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33"/>
                                        </p:tgtEl>
                                        <p:attrNameLst>
                                          <p:attrName>style.visibility</p:attrName>
                                        </p:attrNameLst>
                                      </p:cBhvr>
                                      <p:to>
                                        <p:strVal val="visible"/>
                                      </p:to>
                                    </p:set>
                                    <p:animEffect transition="in" filter="fade">
                                      <p:cBhvr>
                                        <p:cTn id="66" dur="500"/>
                                        <p:tgtEl>
                                          <p:spTgt spid="333"/>
                                        </p:tgtEl>
                                      </p:cBhvr>
                                    </p:animEffect>
                                  </p:childTnLst>
                                </p:cTn>
                              </p:par>
                              <p:par>
                                <p:cTn id="67" presetID="10" presetClass="entr" presetSubtype="0" fill="hold" nodeType="withEffect">
                                  <p:stCondLst>
                                    <p:cond delay="0"/>
                                  </p:stCondLst>
                                  <p:childTnLst>
                                    <p:set>
                                      <p:cBhvr>
                                        <p:cTn id="68" dur="1" fill="hold">
                                          <p:stCondLst>
                                            <p:cond delay="0"/>
                                          </p:stCondLst>
                                        </p:cTn>
                                        <p:tgtEl>
                                          <p:spTgt spid="334"/>
                                        </p:tgtEl>
                                        <p:attrNameLst>
                                          <p:attrName>style.visibility</p:attrName>
                                        </p:attrNameLst>
                                      </p:cBhvr>
                                      <p:to>
                                        <p:strVal val="visible"/>
                                      </p:to>
                                    </p:set>
                                    <p:animEffect transition="in" filter="fade">
                                      <p:cBhvr>
                                        <p:cTn id="69" dur="500"/>
                                        <p:tgtEl>
                                          <p:spTgt spid="334"/>
                                        </p:tgtEl>
                                      </p:cBhvr>
                                    </p:animEffect>
                                  </p:childTnLst>
                                </p:cTn>
                              </p:par>
                              <p:par>
                                <p:cTn id="70" presetID="10" presetClass="entr" presetSubtype="0" fill="hold" nodeType="withEffect">
                                  <p:stCondLst>
                                    <p:cond delay="0"/>
                                  </p:stCondLst>
                                  <p:childTnLst>
                                    <p:set>
                                      <p:cBhvr>
                                        <p:cTn id="71" dur="1" fill="hold">
                                          <p:stCondLst>
                                            <p:cond delay="0"/>
                                          </p:stCondLst>
                                        </p:cTn>
                                        <p:tgtEl>
                                          <p:spTgt spid="335"/>
                                        </p:tgtEl>
                                        <p:attrNameLst>
                                          <p:attrName>style.visibility</p:attrName>
                                        </p:attrNameLst>
                                      </p:cBhvr>
                                      <p:to>
                                        <p:strVal val="visible"/>
                                      </p:to>
                                    </p:set>
                                    <p:animEffect transition="in" filter="fade">
                                      <p:cBhvr>
                                        <p:cTn id="72" dur="500"/>
                                        <p:tgtEl>
                                          <p:spTgt spid="335"/>
                                        </p:tgtEl>
                                      </p:cBhvr>
                                    </p:animEffect>
                                  </p:childTnLst>
                                </p:cTn>
                              </p:par>
                              <p:par>
                                <p:cTn id="73" presetID="10" presetClass="entr" presetSubtype="0" fill="hold" nodeType="withEffect">
                                  <p:stCondLst>
                                    <p:cond delay="0"/>
                                  </p:stCondLst>
                                  <p:childTnLst>
                                    <p:set>
                                      <p:cBhvr>
                                        <p:cTn id="74" dur="1" fill="hold">
                                          <p:stCondLst>
                                            <p:cond delay="0"/>
                                          </p:stCondLst>
                                        </p:cTn>
                                        <p:tgtEl>
                                          <p:spTgt spid="336"/>
                                        </p:tgtEl>
                                        <p:attrNameLst>
                                          <p:attrName>style.visibility</p:attrName>
                                        </p:attrNameLst>
                                      </p:cBhvr>
                                      <p:to>
                                        <p:strVal val="visible"/>
                                      </p:to>
                                    </p:set>
                                    <p:animEffect transition="in" filter="fade">
                                      <p:cBhvr>
                                        <p:cTn id="75" dur="5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9" name="矩形 58"/>
              <p:cNvSpPr/>
              <p:nvPr/>
            </p:nvSpPr>
            <p:spPr>
              <a:xfrm>
                <a:off x="450579" y="870781"/>
                <a:ext cx="6928667" cy="646331"/>
              </a:xfrm>
              <a:prstGeom prst="rect">
                <a:avLst/>
              </a:prstGeom>
            </p:spPr>
            <p:txBody>
              <a:bodyPr wrap="square">
                <a:spAutoFit/>
              </a:bodyPr>
              <a:lstStyle/>
              <a:p>
                <a:pPr algn="just"/>
                <a:r>
                  <a:rPr lang="en-US" altLang="zh-CN" sz="1800" dirty="0">
                    <a:solidFill>
                      <a:schemeClr val="tx1">
                        <a:lumMod val="50000"/>
                      </a:schemeClr>
                    </a:solidFill>
                    <a:latin typeface="+mj-lt"/>
                    <a:ea typeface="Dengxian" panose="02010600030101010101" pitchFamily="2" charset="-122"/>
                    <a:cs typeface="Calibri" panose="020F0502020204030204" pitchFamily="34" charset="0"/>
                  </a:rPr>
                  <a:t>Higher classification performance has achieved on ADNI II dataset </a:t>
                </a:r>
              </a:p>
              <a:p>
                <a:pPr marL="600075" lvl="1" indent="-257175" algn="just">
                  <a:buFont typeface="Arial" panose="020B0604020202020204" pitchFamily="34" charset="0"/>
                  <a:buChar char="•"/>
                </a:pPr>
                <a:r>
                  <a:rPr lang="en-US" altLang="zh-CN" sz="1800" dirty="0">
                    <a:solidFill>
                      <a:schemeClr val="tx1">
                        <a:lumMod val="50000"/>
                      </a:schemeClr>
                    </a:solidFill>
                    <a:latin typeface="+mj-lt"/>
                    <a:ea typeface="Dengxian" panose="02010600030101010101" pitchFamily="2" charset="-122"/>
                    <a:cs typeface="Calibri" panose="020F0502020204030204" pitchFamily="34" charset="0"/>
                  </a:rPr>
                  <a:t>191/177 </a:t>
                </a:r>
                <a:r>
                  <a:rPr lang="en-US" altLang="zh-CN" sz="1800" dirty="0" err="1">
                    <a:solidFill>
                      <a:schemeClr val="tx1">
                        <a:lumMod val="50000"/>
                      </a:schemeClr>
                    </a:solidFill>
                    <a:latin typeface="+mj-lt"/>
                    <a:ea typeface="Dengxian" panose="02010600030101010101" pitchFamily="2" charset="-122"/>
                    <a:cs typeface="Calibri" panose="020F0502020204030204" pitchFamily="34" charset="0"/>
                  </a:rPr>
                  <a:t>eMCI</a:t>
                </a:r>
                <a:r>
                  <a:rPr lang="en-US" altLang="zh-CN" sz="1800" dirty="0">
                    <a:solidFill>
                      <a:schemeClr val="tx1">
                        <a:lumMod val="50000"/>
                      </a:schemeClr>
                    </a:solidFill>
                    <a:latin typeface="+mj-lt"/>
                    <a:ea typeface="Dengxian" panose="02010600030101010101" pitchFamily="2" charset="-122"/>
                    <a:cs typeface="Calibri" panose="020F0502020204030204" pitchFamily="34" charset="0"/>
                  </a:rPr>
                  <a:t>/HC </a:t>
                </a:r>
                <a14:m>
                  <m:oMath xmlns:m="http://schemas.openxmlformats.org/officeDocument/2006/math">
                    <m:r>
                      <a:rPr lang="en-US" altLang="zh-CN" sz="1800" b="0" i="1" smtClean="0">
                        <a:solidFill>
                          <a:schemeClr val="tx1">
                            <a:lumMod val="50000"/>
                          </a:schemeClr>
                        </a:solidFill>
                        <a:latin typeface="Cambria Math" panose="02040503050406030204" pitchFamily="18" charset="0"/>
                        <a:ea typeface="Dengxian" panose="02010600030101010101" pitchFamily="2" charset="-122"/>
                        <a:cs typeface="Calibri" panose="020F0502020204030204" pitchFamily="34" charset="0"/>
                      </a:rPr>
                      <m:t>⇒</m:t>
                    </m:r>
                  </m:oMath>
                </a14:m>
                <a:r>
                  <a:rPr lang="en-US" altLang="zh-CN" sz="1800" dirty="0">
                    <a:solidFill>
                      <a:schemeClr val="tx1">
                        <a:lumMod val="50000"/>
                      </a:schemeClr>
                    </a:solidFill>
                    <a:latin typeface="+mj-lt"/>
                    <a:ea typeface="Dengxian" panose="02010600030101010101" pitchFamily="2" charset="-122"/>
                    <a:cs typeface="Calibri" panose="020F0502020204030204" pitchFamily="34" charset="0"/>
                  </a:rPr>
                  <a:t> 294/74 training/testing</a:t>
                </a:r>
              </a:p>
            </p:txBody>
          </p:sp>
        </mc:Choice>
        <mc:Fallback xmlns="">
          <p:sp>
            <p:nvSpPr>
              <p:cNvPr id="59" name="矩形 58"/>
              <p:cNvSpPr>
                <a:spLocks noRot="1" noChangeAspect="1" noMove="1" noResize="1" noEditPoints="1" noAdjustHandles="1" noChangeArrowheads="1" noChangeShapeType="1" noTextEdit="1"/>
              </p:cNvSpPr>
              <p:nvPr/>
            </p:nvSpPr>
            <p:spPr>
              <a:xfrm>
                <a:off x="450579" y="870781"/>
                <a:ext cx="6928667" cy="646331"/>
              </a:xfrm>
              <a:prstGeom prst="rect">
                <a:avLst/>
              </a:prstGeom>
              <a:blipFill rotWithShape="0">
                <a:blip r:embed="rId3"/>
                <a:stretch>
                  <a:fillRect l="-792" t="-5660" r="-352" b="-14151"/>
                </a:stretch>
              </a:blipFill>
            </p:spPr>
            <p:txBody>
              <a:bodyPr/>
              <a:lstStyle/>
              <a:p>
                <a:r>
                  <a:rPr lang="zh-CN" altLang="en-US">
                    <a:noFill/>
                  </a:rPr>
                  <a:t> </a:t>
                </a:r>
              </a:p>
            </p:txBody>
          </p:sp>
        </mc:Fallback>
      </mc:AlternateContent>
      <p:graphicFrame>
        <p:nvGraphicFramePr>
          <p:cNvPr id="57" name="表格 56"/>
          <p:cNvGraphicFramePr>
            <a:graphicFrameLocks noGrp="1"/>
          </p:cNvGraphicFramePr>
          <p:nvPr>
            <p:extLst>
              <p:ext uri="{D42A27DB-BD31-4B8C-83A1-F6EECF244321}">
                <p14:modId xmlns:p14="http://schemas.microsoft.com/office/powerpoint/2010/main" val="1556609"/>
              </p:ext>
            </p:extLst>
          </p:nvPr>
        </p:nvGraphicFramePr>
        <p:xfrm>
          <a:off x="322809" y="1645465"/>
          <a:ext cx="8571208" cy="3148310"/>
        </p:xfrm>
        <a:graphic>
          <a:graphicData uri="http://schemas.openxmlformats.org/drawingml/2006/table">
            <a:tbl>
              <a:tblPr firstRow="1" bandRow="1">
                <a:tableStyleId>{5940675A-B579-460E-94D1-54222C63F5DA}</a:tableStyleId>
              </a:tblPr>
              <a:tblGrid>
                <a:gridCol w="1071401">
                  <a:extLst>
                    <a:ext uri="{9D8B030D-6E8A-4147-A177-3AD203B41FA5}">
                      <a16:colId xmlns="" xmlns:a16="http://schemas.microsoft.com/office/drawing/2014/main" val="20000"/>
                    </a:ext>
                  </a:extLst>
                </a:gridCol>
                <a:gridCol w="1071401">
                  <a:extLst>
                    <a:ext uri="{9D8B030D-6E8A-4147-A177-3AD203B41FA5}">
                      <a16:colId xmlns="" xmlns:a16="http://schemas.microsoft.com/office/drawing/2014/main" val="20001"/>
                    </a:ext>
                  </a:extLst>
                </a:gridCol>
                <a:gridCol w="1071401">
                  <a:extLst>
                    <a:ext uri="{9D8B030D-6E8A-4147-A177-3AD203B41FA5}">
                      <a16:colId xmlns="" xmlns:a16="http://schemas.microsoft.com/office/drawing/2014/main" val="20002"/>
                    </a:ext>
                  </a:extLst>
                </a:gridCol>
                <a:gridCol w="1071401">
                  <a:extLst>
                    <a:ext uri="{9D8B030D-6E8A-4147-A177-3AD203B41FA5}">
                      <a16:colId xmlns="" xmlns:a16="http://schemas.microsoft.com/office/drawing/2014/main" val="20003"/>
                    </a:ext>
                  </a:extLst>
                </a:gridCol>
                <a:gridCol w="1071401">
                  <a:extLst>
                    <a:ext uri="{9D8B030D-6E8A-4147-A177-3AD203B41FA5}">
                      <a16:colId xmlns="" xmlns:a16="http://schemas.microsoft.com/office/drawing/2014/main" val="20004"/>
                    </a:ext>
                  </a:extLst>
                </a:gridCol>
                <a:gridCol w="1071401">
                  <a:extLst>
                    <a:ext uri="{9D8B030D-6E8A-4147-A177-3AD203B41FA5}">
                      <a16:colId xmlns="" xmlns:a16="http://schemas.microsoft.com/office/drawing/2014/main" val="20005"/>
                    </a:ext>
                  </a:extLst>
                </a:gridCol>
                <a:gridCol w="1071401">
                  <a:extLst>
                    <a:ext uri="{9D8B030D-6E8A-4147-A177-3AD203B41FA5}">
                      <a16:colId xmlns="" xmlns:a16="http://schemas.microsoft.com/office/drawing/2014/main" val="20006"/>
                    </a:ext>
                  </a:extLst>
                </a:gridCol>
                <a:gridCol w="1071401">
                  <a:extLst>
                    <a:ext uri="{9D8B030D-6E8A-4147-A177-3AD203B41FA5}">
                      <a16:colId xmlns="" xmlns:a16="http://schemas.microsoft.com/office/drawing/2014/main" val="20007"/>
                    </a:ext>
                  </a:extLst>
                </a:gridCol>
              </a:tblGrid>
              <a:tr h="1095943">
                <a:tc>
                  <a:txBody>
                    <a:bodyPr/>
                    <a:lstStyle/>
                    <a:p>
                      <a:pPr algn="ctr">
                        <a:lnSpc>
                          <a:spcPct val="100000"/>
                        </a:lnSpc>
                        <a:spcBef>
                          <a:spcPts val="0"/>
                        </a:spcBef>
                        <a:spcAft>
                          <a:spcPts val="0"/>
                        </a:spcAft>
                      </a:pPr>
                      <a:r>
                        <a:rPr lang="en-US" altLang="zh-CN" sz="1400" dirty="0">
                          <a:latin typeface="+mj-lt"/>
                          <a:ea typeface="Dengxian" panose="02010600030101010101" pitchFamily="2" charset="-122"/>
                        </a:rPr>
                        <a:t>Method</a:t>
                      </a:r>
                      <a:endParaRPr lang="zh-CN" altLang="en-US" sz="1400" dirty="0">
                        <a:latin typeface="+mj-lt"/>
                        <a:ea typeface="Dengxian" panose="02010600030101010101" pitchFamily="2"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dirty="0">
                          <a:latin typeface="+mj-lt"/>
                          <a:ea typeface="Dengxian" panose="02010600030101010101" pitchFamily="2" charset="-122"/>
                        </a:rPr>
                        <a:t>SVM</a:t>
                      </a:r>
                      <a:endParaRPr lang="zh-CN" altLang="en-US" sz="1400" dirty="0">
                        <a:latin typeface="+mj-lt"/>
                        <a:ea typeface="Dengxian" panose="02010600030101010101" pitchFamily="2"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dirty="0">
                          <a:latin typeface="+mj-lt"/>
                          <a:ea typeface="Dengxian" panose="02010600030101010101" pitchFamily="2" charset="-122"/>
                        </a:rPr>
                        <a:t>CNN</a:t>
                      </a:r>
                      <a:endParaRPr lang="zh-CN" altLang="en-US" sz="1400" dirty="0">
                        <a:latin typeface="+mj-lt"/>
                        <a:ea typeface="Dengxian" panose="02010600030101010101" pitchFamily="2"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dirty="0">
                          <a:latin typeface="+mj-lt"/>
                          <a:ea typeface="Dengxian" panose="02010600030101010101" pitchFamily="2" charset="-122"/>
                        </a:rPr>
                        <a:t>GCN</a:t>
                      </a:r>
                      <a:endParaRPr lang="zh-CN" altLang="en-US" sz="1400" dirty="0">
                        <a:latin typeface="+mj-lt"/>
                        <a:ea typeface="Dengxian" panose="02010600030101010101" pitchFamily="2"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dirty="0">
                          <a:latin typeface="+mj-lt"/>
                          <a:ea typeface="Dengxian" panose="02010600030101010101" pitchFamily="2" charset="-122"/>
                        </a:rPr>
                        <a:t>LSTM</a:t>
                      </a:r>
                      <a:endParaRPr lang="zh-CN" altLang="en-US" sz="1400" dirty="0">
                        <a:latin typeface="+mj-lt"/>
                        <a:ea typeface="Dengxian" panose="02010600030101010101" pitchFamily="2"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eaLnBrk="1" fontAlgn="auto" hangingPunct="1">
                        <a:lnSpc>
                          <a:spcPct val="100000"/>
                        </a:lnSpc>
                        <a:spcBef>
                          <a:spcPts val="0"/>
                        </a:spcBef>
                        <a:spcAft>
                          <a:spcPts val="0"/>
                        </a:spcAft>
                        <a:buClr>
                          <a:srgbClr val="000000"/>
                        </a:buClr>
                        <a:buFont typeface="Arial"/>
                        <a:buNone/>
                        <a:defRPr/>
                      </a:pPr>
                      <a:r>
                        <a:rPr lang="en-US" altLang="zh-CN" sz="1400" b="1" kern="0" dirty="0">
                          <a:solidFill>
                            <a:schemeClr val="accent2">
                              <a:lumMod val="50000"/>
                            </a:schemeClr>
                          </a:solidFill>
                          <a:latin typeface="+mj-lt"/>
                          <a:ea typeface="Dengxian" panose="02010600030101010101" pitchFamily="2" charset="-122"/>
                          <a:cs typeface="Arial"/>
                          <a:sym typeface="Arial"/>
                        </a:rPr>
                        <a:t>GC-LSTM</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eaLnBrk="1" fontAlgn="auto" hangingPunct="1">
                        <a:lnSpc>
                          <a:spcPct val="100000"/>
                        </a:lnSpc>
                        <a:spcBef>
                          <a:spcPts val="0"/>
                        </a:spcBef>
                        <a:spcAft>
                          <a:spcPts val="0"/>
                        </a:spcAft>
                        <a:buClr>
                          <a:srgbClr val="000000"/>
                        </a:buClr>
                        <a:buFont typeface="Arial"/>
                        <a:buNone/>
                        <a:defRPr/>
                      </a:pPr>
                      <a:r>
                        <a:rPr lang="en-US" altLang="zh-CN" sz="1400" b="1" kern="0" dirty="0">
                          <a:solidFill>
                            <a:schemeClr val="accent2">
                              <a:lumMod val="50000"/>
                            </a:schemeClr>
                          </a:solidFill>
                          <a:latin typeface="+mj-lt"/>
                          <a:ea typeface="Dengxian" panose="02010600030101010101" pitchFamily="2" charset="-122"/>
                          <a:cs typeface="Arial"/>
                          <a:sym typeface="Arial"/>
                        </a:rPr>
                        <a:t>GC-LSTM</a:t>
                      </a:r>
                    </a:p>
                    <a:p>
                      <a:pPr algn="ctr">
                        <a:lnSpc>
                          <a:spcPct val="100000"/>
                        </a:lnSpc>
                        <a:spcBef>
                          <a:spcPts val="0"/>
                        </a:spcBef>
                        <a:spcAft>
                          <a:spcPts val="0"/>
                        </a:spcAft>
                      </a:pPr>
                      <a:r>
                        <a:rPr lang="en-US" altLang="zh-CN" sz="1400" b="1" dirty="0">
                          <a:latin typeface="+mj-lt"/>
                          <a:ea typeface="Dengxian" panose="02010600030101010101" pitchFamily="2" charset="-122"/>
                        </a:rPr>
                        <a:t>+</a:t>
                      </a:r>
                      <a:r>
                        <a:rPr lang="en-US" altLang="zh-CN" sz="1400" b="1" baseline="0" dirty="0">
                          <a:latin typeface="+mj-lt"/>
                          <a:ea typeface="Dengxian" panose="02010600030101010101" pitchFamily="2" charset="-122"/>
                        </a:rPr>
                        <a:t> Additional inputs</a:t>
                      </a:r>
                      <a:endParaRPr lang="zh-CN" altLang="en-US" sz="1400" b="1" dirty="0">
                        <a:latin typeface="+mj-lt"/>
                        <a:ea typeface="Dengxian" panose="02010600030101010101" pitchFamily="2"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eaLnBrk="1" fontAlgn="auto" hangingPunct="1">
                        <a:lnSpc>
                          <a:spcPct val="100000"/>
                        </a:lnSpc>
                        <a:spcBef>
                          <a:spcPts val="0"/>
                        </a:spcBef>
                        <a:spcAft>
                          <a:spcPts val="0"/>
                        </a:spcAft>
                        <a:buClr>
                          <a:srgbClr val="000000"/>
                        </a:buClr>
                        <a:buFont typeface="Arial"/>
                        <a:buNone/>
                        <a:defRPr/>
                      </a:pPr>
                      <a:r>
                        <a:rPr lang="en-US" altLang="zh-CN" sz="1400" b="1" kern="0" dirty="0">
                          <a:solidFill>
                            <a:schemeClr val="accent2">
                              <a:lumMod val="50000"/>
                            </a:schemeClr>
                          </a:solidFill>
                          <a:latin typeface="+mj-lt"/>
                          <a:ea typeface="Dengxian" panose="02010600030101010101" pitchFamily="2" charset="-122"/>
                          <a:cs typeface="Arial"/>
                          <a:sym typeface="Arial"/>
                        </a:rPr>
                        <a:t>GC-LSTM</a:t>
                      </a:r>
                    </a:p>
                    <a:p>
                      <a:pPr algn="ctr">
                        <a:lnSpc>
                          <a:spcPct val="100000"/>
                        </a:lnSpc>
                        <a:spcBef>
                          <a:spcPts val="0"/>
                        </a:spcBef>
                        <a:spcAft>
                          <a:spcPts val="0"/>
                        </a:spcAft>
                      </a:pPr>
                      <a:r>
                        <a:rPr lang="en-US" altLang="zh-CN" sz="1400" b="1" dirty="0">
                          <a:latin typeface="+mj-lt"/>
                          <a:ea typeface="Dengxian" panose="02010600030101010101" pitchFamily="2" charset="-122"/>
                        </a:rPr>
                        <a:t>+</a:t>
                      </a:r>
                      <a:r>
                        <a:rPr lang="en-US" altLang="zh-CN" sz="1400" b="1" baseline="0" dirty="0">
                          <a:latin typeface="+mj-lt"/>
                          <a:ea typeface="Dengxian" panose="02010600030101010101" pitchFamily="2" charset="-122"/>
                        </a:rPr>
                        <a:t> </a:t>
                      </a:r>
                      <a:r>
                        <a:rPr lang="en-US" altLang="zh-CN" sz="1400" b="1" baseline="0" dirty="0">
                          <a:solidFill>
                            <a:schemeClr val="accent5">
                              <a:lumMod val="60000"/>
                              <a:lumOff val="40000"/>
                            </a:schemeClr>
                          </a:solidFill>
                          <a:latin typeface="+mj-lt"/>
                          <a:ea typeface="Dengxian" panose="02010600030101010101" pitchFamily="2" charset="-122"/>
                        </a:rPr>
                        <a:t> Assistant tasks</a:t>
                      </a:r>
                      <a:endParaRPr lang="zh-CN" altLang="en-US" sz="1400" b="1" dirty="0">
                        <a:solidFill>
                          <a:schemeClr val="accent5">
                            <a:lumMod val="60000"/>
                            <a:lumOff val="40000"/>
                          </a:schemeClr>
                        </a:solidFill>
                        <a:latin typeface="+mj-lt"/>
                        <a:ea typeface="Dengxian" panose="02010600030101010101" pitchFamily="2"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792367">
                <a:tc>
                  <a:txBody>
                    <a:bodyPr/>
                    <a:lstStyle/>
                    <a:p>
                      <a:pPr algn="ctr">
                        <a:lnSpc>
                          <a:spcPct val="100000"/>
                        </a:lnSpc>
                        <a:spcBef>
                          <a:spcPts val="0"/>
                        </a:spcBef>
                        <a:spcAft>
                          <a:spcPts val="0"/>
                        </a:spcAft>
                      </a:pPr>
                      <a:r>
                        <a:rPr lang="en-US" altLang="zh-CN" sz="1500" dirty="0">
                          <a:latin typeface="+mj-lt"/>
                          <a:ea typeface="Dengxian" panose="02010600030101010101" pitchFamily="2" charset="-122"/>
                        </a:rPr>
                        <a:t>Input</a:t>
                      </a:r>
                      <a:endParaRPr lang="zh-CN" altLang="en-US" sz="1500" dirty="0">
                        <a:latin typeface="+mj-lt"/>
                        <a:ea typeface="Dengxian" panose="02010600030101010101" pitchFamily="2"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260000">
                <a:tc>
                  <a:txBody>
                    <a:bodyPr/>
                    <a:lstStyle/>
                    <a:p>
                      <a:pPr algn="ctr">
                        <a:lnSpc>
                          <a:spcPct val="100000"/>
                        </a:lnSpc>
                        <a:spcBef>
                          <a:spcPts val="0"/>
                        </a:spcBef>
                        <a:spcAft>
                          <a:spcPts val="0"/>
                        </a:spcAft>
                      </a:pPr>
                      <a:r>
                        <a:rPr lang="en-US" altLang="zh-CN" sz="1500" dirty="0">
                          <a:latin typeface="+mj-lt"/>
                          <a:ea typeface="Dengxian" panose="02010600030101010101" pitchFamily="2" charset="-122"/>
                        </a:rPr>
                        <a:t>Accuracy</a:t>
                      </a:r>
                      <a:endParaRPr lang="zh-CN" altLang="en-US" sz="1500" dirty="0">
                        <a:latin typeface="+mj-lt"/>
                        <a:ea typeface="Dengxian" panose="02010600030101010101" pitchFamily="2"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zh-CN" altLang="en-US" sz="1500" dirty="0">
                        <a:latin typeface="+mj-lt"/>
                        <a:ea typeface="Dengxian" panose="02010600030101010101" pitchFamily="2" charset="-122"/>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pic>
        <p:nvPicPr>
          <p:cNvPr id="108" name="图片 10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256" y="2774512"/>
            <a:ext cx="922948" cy="692211"/>
          </a:xfrm>
          <a:prstGeom prst="rect">
            <a:avLst/>
          </a:prstGeom>
        </p:spPr>
      </p:pic>
      <p:grpSp>
        <p:nvGrpSpPr>
          <p:cNvPr id="140" name="组合 139"/>
          <p:cNvGrpSpPr/>
          <p:nvPr/>
        </p:nvGrpSpPr>
        <p:grpSpPr>
          <a:xfrm>
            <a:off x="5113228" y="2839894"/>
            <a:ext cx="84554" cy="647518"/>
            <a:chOff x="536569" y="0"/>
            <a:chExt cx="783792" cy="6282285"/>
          </a:xfrm>
        </p:grpSpPr>
        <p:pic>
          <p:nvPicPr>
            <p:cNvPr id="141" name="图片 140"/>
            <p:cNvPicPr>
              <a:picLocks noChangeAspect="1"/>
            </p:cNvPicPr>
            <p:nvPr/>
          </p:nvPicPr>
          <p:blipFill>
            <a:blip r:embed="rId5"/>
            <a:stretch>
              <a:fillRect/>
            </a:stretch>
          </p:blipFill>
          <p:spPr>
            <a:xfrm>
              <a:off x="550411" y="4919175"/>
              <a:ext cx="769950" cy="1363110"/>
            </a:xfrm>
            <a:prstGeom prst="rect">
              <a:avLst/>
            </a:prstGeom>
          </p:spPr>
        </p:pic>
        <p:pic>
          <p:nvPicPr>
            <p:cNvPr id="142" name="图片 1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569" y="0"/>
              <a:ext cx="783792" cy="4919175"/>
            </a:xfrm>
            <a:prstGeom prst="rect">
              <a:avLst/>
            </a:prstGeom>
          </p:spPr>
        </p:pic>
      </p:grpSp>
      <p:grpSp>
        <p:nvGrpSpPr>
          <p:cNvPr id="143" name="组合 142"/>
          <p:cNvGrpSpPr/>
          <p:nvPr/>
        </p:nvGrpSpPr>
        <p:grpSpPr>
          <a:xfrm>
            <a:off x="1848089" y="2839894"/>
            <a:ext cx="83061" cy="648096"/>
            <a:chOff x="435983" y="3590695"/>
            <a:chExt cx="110748" cy="864128"/>
          </a:xfrm>
        </p:grpSpPr>
        <p:pic>
          <p:nvPicPr>
            <p:cNvPr id="144" name="图片 143"/>
            <p:cNvPicPr>
              <a:picLocks noChangeAspect="1"/>
            </p:cNvPicPr>
            <p:nvPr/>
          </p:nvPicPr>
          <p:blipFill>
            <a:blip r:embed="rId5"/>
            <a:stretch>
              <a:fillRect/>
            </a:stretch>
          </p:blipFill>
          <p:spPr>
            <a:xfrm>
              <a:off x="435983" y="4267495"/>
              <a:ext cx="110748" cy="187328"/>
            </a:xfrm>
            <a:prstGeom prst="rect">
              <a:avLst/>
            </a:prstGeom>
          </p:spPr>
        </p:pic>
        <p:pic>
          <p:nvPicPr>
            <p:cNvPr id="145" name="图片 144"/>
            <p:cNvPicPr>
              <a:picLocks noChangeAspect="1"/>
            </p:cNvPicPr>
            <p:nvPr/>
          </p:nvPicPr>
          <p:blipFill rotWithShape="1">
            <a:blip r:embed="rId7">
              <a:extLst>
                <a:ext uri="{28A0092B-C50C-407E-A947-70E740481C1C}">
                  <a14:useLocalDpi xmlns:a14="http://schemas.microsoft.com/office/drawing/2010/main" val="0"/>
                </a:ext>
              </a:extLst>
            </a:blip>
            <a:srcRect l="69304" t="12293" r="25818" b="31774"/>
            <a:stretch/>
          </p:blipFill>
          <p:spPr>
            <a:xfrm>
              <a:off x="435983" y="3590695"/>
              <a:ext cx="110748" cy="676800"/>
            </a:xfrm>
            <a:prstGeom prst="rect">
              <a:avLst/>
            </a:prstGeom>
          </p:spPr>
        </p:pic>
      </p:grpSp>
      <p:grpSp>
        <p:nvGrpSpPr>
          <p:cNvPr id="53" name="组合 52"/>
          <p:cNvGrpSpPr/>
          <p:nvPr/>
        </p:nvGrpSpPr>
        <p:grpSpPr>
          <a:xfrm>
            <a:off x="3585470" y="2787975"/>
            <a:ext cx="1068665" cy="699437"/>
            <a:chOff x="2402221" y="1668372"/>
            <a:chExt cx="1826879" cy="1151028"/>
          </a:xfrm>
        </p:grpSpPr>
        <p:pic>
          <p:nvPicPr>
            <p:cNvPr id="56" name="图片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2221" y="1668372"/>
              <a:ext cx="1826879" cy="1151028"/>
            </a:xfrm>
            <a:prstGeom prst="rect">
              <a:avLst/>
            </a:prstGeom>
          </p:spPr>
        </p:pic>
        <p:grpSp>
          <p:nvGrpSpPr>
            <p:cNvPr id="58" name="组合 57"/>
            <p:cNvGrpSpPr/>
            <p:nvPr/>
          </p:nvGrpSpPr>
          <p:grpSpPr>
            <a:xfrm>
              <a:off x="2655672" y="1818469"/>
              <a:ext cx="1324895" cy="738961"/>
              <a:chOff x="2317939" y="1526815"/>
              <a:chExt cx="1891429" cy="1237388"/>
            </a:xfrm>
          </p:grpSpPr>
          <p:cxnSp>
            <p:nvCxnSpPr>
              <p:cNvPr id="70" name="直接连接符 69"/>
              <p:cNvCxnSpPr>
                <a:stCxn id="61" idx="6"/>
                <a:endCxn id="67" idx="2"/>
              </p:cNvCxnSpPr>
              <p:nvPr/>
            </p:nvCxnSpPr>
            <p:spPr>
              <a:xfrm flipV="1">
                <a:off x="2697804" y="1526816"/>
                <a:ext cx="686864" cy="34016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69" idx="0"/>
              </p:cNvCxnSpPr>
              <p:nvPr/>
            </p:nvCxnSpPr>
            <p:spPr>
              <a:xfrm flipH="1">
                <a:off x="2317939" y="1943874"/>
                <a:ext cx="180525" cy="141230"/>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9" idx="4"/>
                <a:endCxn id="65" idx="0"/>
              </p:cNvCxnSpPr>
              <p:nvPr/>
            </p:nvCxnSpPr>
            <p:spPr>
              <a:xfrm>
                <a:off x="2317939" y="2262219"/>
                <a:ext cx="199511" cy="296833"/>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5" idx="5"/>
                <a:endCxn id="62" idx="1"/>
              </p:cNvCxnSpPr>
              <p:nvPr/>
            </p:nvCxnSpPr>
            <p:spPr>
              <a:xfrm>
                <a:off x="2588807" y="2710228"/>
                <a:ext cx="432893" cy="5397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7"/>
                <a:endCxn id="64" idx="3"/>
              </p:cNvCxnSpPr>
              <p:nvPr/>
            </p:nvCxnSpPr>
            <p:spPr>
              <a:xfrm flipV="1">
                <a:off x="3164407" y="2486605"/>
                <a:ext cx="94388" cy="277593"/>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a:endCxn id="66" idx="3"/>
              </p:cNvCxnSpPr>
              <p:nvPr/>
            </p:nvCxnSpPr>
            <p:spPr>
              <a:xfrm flipV="1">
                <a:off x="3431074" y="2423985"/>
                <a:ext cx="706943" cy="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7" idx="6"/>
                <a:endCxn id="66" idx="0"/>
              </p:cNvCxnSpPr>
              <p:nvPr/>
            </p:nvCxnSpPr>
            <p:spPr>
              <a:xfrm>
                <a:off x="3586490" y="1526815"/>
                <a:ext cx="622878" cy="745994"/>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7" idx="3"/>
                <a:endCxn id="68" idx="7"/>
              </p:cNvCxnSpPr>
              <p:nvPr/>
            </p:nvCxnSpPr>
            <p:spPr>
              <a:xfrm flipH="1">
                <a:off x="2974328" y="1589433"/>
                <a:ext cx="439895" cy="477449"/>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8" idx="6"/>
                <a:endCxn id="63" idx="2"/>
              </p:cNvCxnSpPr>
              <p:nvPr/>
            </p:nvCxnSpPr>
            <p:spPr>
              <a:xfrm>
                <a:off x="3003886" y="2129502"/>
                <a:ext cx="521988" cy="35539"/>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8" idx="4"/>
                <a:endCxn id="62" idx="0"/>
              </p:cNvCxnSpPr>
              <p:nvPr/>
            </p:nvCxnSpPr>
            <p:spPr>
              <a:xfrm>
                <a:off x="2902969" y="2218060"/>
                <a:ext cx="190086" cy="52020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68" idx="1"/>
                <a:endCxn id="61" idx="5"/>
              </p:cNvCxnSpPr>
              <p:nvPr/>
            </p:nvCxnSpPr>
            <p:spPr>
              <a:xfrm flipH="1" flipV="1">
                <a:off x="2668246" y="1929598"/>
                <a:ext cx="163367" cy="13728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63" idx="0"/>
                <a:endCxn id="67" idx="5"/>
              </p:cNvCxnSpPr>
              <p:nvPr/>
            </p:nvCxnSpPr>
            <p:spPr>
              <a:xfrm flipH="1" flipV="1">
                <a:off x="3556936" y="1589434"/>
                <a:ext cx="69849" cy="487050"/>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8" idx="3"/>
                <a:endCxn id="65" idx="7"/>
              </p:cNvCxnSpPr>
              <p:nvPr/>
            </p:nvCxnSpPr>
            <p:spPr>
              <a:xfrm flipH="1">
                <a:off x="2588808" y="2192122"/>
                <a:ext cx="242806" cy="392868"/>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3" idx="3"/>
                <a:endCxn id="64" idx="0"/>
              </p:cNvCxnSpPr>
              <p:nvPr/>
            </p:nvCxnSpPr>
            <p:spPr>
              <a:xfrm flipH="1">
                <a:off x="3330160" y="2227659"/>
                <a:ext cx="225271" cy="107773"/>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3" idx="6"/>
                <a:endCxn id="66" idx="2"/>
              </p:cNvCxnSpPr>
              <p:nvPr/>
            </p:nvCxnSpPr>
            <p:spPr>
              <a:xfrm>
                <a:off x="3727699" y="2165042"/>
                <a:ext cx="380758" cy="196326"/>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2584983" y="1765583"/>
              <a:ext cx="1466274" cy="882128"/>
              <a:chOff x="2217016" y="1438257"/>
              <a:chExt cx="2093259" cy="1477114"/>
            </a:xfrm>
            <a:solidFill>
              <a:schemeClr val="accent4">
                <a:lumMod val="60000"/>
                <a:lumOff val="40000"/>
              </a:schemeClr>
            </a:solidFill>
          </p:grpSpPr>
          <p:sp>
            <p:nvSpPr>
              <p:cNvPr id="61" name="椭圆 60"/>
              <p:cNvSpPr/>
              <p:nvPr/>
            </p:nvSpPr>
            <p:spPr>
              <a:xfrm>
                <a:off x="2495966" y="1778420"/>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62" name="椭圆 61"/>
              <p:cNvSpPr/>
              <p:nvPr/>
            </p:nvSpPr>
            <p:spPr>
              <a:xfrm>
                <a:off x="2992133" y="2738258"/>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63" name="椭圆 62"/>
              <p:cNvSpPr/>
              <p:nvPr/>
            </p:nvSpPr>
            <p:spPr>
              <a:xfrm>
                <a:off x="3525862" y="2076480"/>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64" name="椭圆 63"/>
              <p:cNvSpPr/>
              <p:nvPr/>
            </p:nvSpPr>
            <p:spPr>
              <a:xfrm>
                <a:off x="3229234" y="2335428"/>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65" name="椭圆 64"/>
              <p:cNvSpPr/>
              <p:nvPr/>
            </p:nvSpPr>
            <p:spPr>
              <a:xfrm>
                <a:off x="2416527" y="2559045"/>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66" name="椭圆 65"/>
              <p:cNvSpPr/>
              <p:nvPr/>
            </p:nvSpPr>
            <p:spPr>
              <a:xfrm>
                <a:off x="4108447" y="2272805"/>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67" name="椭圆 66"/>
              <p:cNvSpPr/>
              <p:nvPr/>
            </p:nvSpPr>
            <p:spPr>
              <a:xfrm>
                <a:off x="3384656" y="1438257"/>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68" name="椭圆 67"/>
              <p:cNvSpPr/>
              <p:nvPr/>
            </p:nvSpPr>
            <p:spPr>
              <a:xfrm>
                <a:off x="2802047" y="2040942"/>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69" name="椭圆 68"/>
              <p:cNvSpPr/>
              <p:nvPr/>
            </p:nvSpPr>
            <p:spPr>
              <a:xfrm>
                <a:off x="2217016" y="2085101"/>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grpSp>
      </p:grpSp>
      <p:pic>
        <p:nvPicPr>
          <p:cNvPr id="85" name="图片 8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64990" y="2858101"/>
            <a:ext cx="1028512" cy="634010"/>
          </a:xfrm>
          <a:prstGeom prst="rect">
            <a:avLst/>
          </a:prstGeom>
        </p:spPr>
      </p:pic>
      <p:sp>
        <p:nvSpPr>
          <p:cNvPr id="86" name="矩形 85"/>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87" name="矩形 86"/>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Results: Classification Accuracy</a:t>
            </a:r>
            <a:endParaRPr lang="zh-CN" altLang="en-US" sz="2800" b="1" dirty="0">
              <a:solidFill>
                <a:schemeClr val="tx1">
                  <a:lumMod val="75000"/>
                </a:schemeClr>
              </a:solidFill>
              <a:latin typeface="+mj-lt"/>
              <a:ea typeface="Dengxian" panose="02010600030101010101" pitchFamily="2" charset="-122"/>
            </a:endParaRPr>
          </a:p>
        </p:txBody>
      </p:sp>
      <p:grpSp>
        <p:nvGrpSpPr>
          <p:cNvPr id="155" name="组合 154"/>
          <p:cNvGrpSpPr/>
          <p:nvPr/>
        </p:nvGrpSpPr>
        <p:grpSpPr>
          <a:xfrm>
            <a:off x="1539219" y="3580858"/>
            <a:ext cx="7249546" cy="1207780"/>
            <a:chOff x="447202" y="1307943"/>
            <a:chExt cx="6736219" cy="1207780"/>
          </a:xfrm>
        </p:grpSpPr>
        <p:pic>
          <p:nvPicPr>
            <p:cNvPr id="156" name="图片 155"/>
            <p:cNvPicPr>
              <a:picLocks noChangeAspect="1"/>
            </p:cNvPicPr>
            <p:nvPr/>
          </p:nvPicPr>
          <p:blipFill>
            <a:blip r:embed="rId10"/>
            <a:stretch>
              <a:fillRect/>
            </a:stretch>
          </p:blipFill>
          <p:spPr>
            <a:xfrm>
              <a:off x="447202" y="1398178"/>
              <a:ext cx="6736219" cy="1117545"/>
            </a:xfrm>
            <a:prstGeom prst="rect">
              <a:avLst/>
            </a:prstGeom>
          </p:spPr>
        </p:pic>
        <p:grpSp>
          <p:nvGrpSpPr>
            <p:cNvPr id="157" name="组合 156"/>
            <p:cNvGrpSpPr/>
            <p:nvPr/>
          </p:nvGrpSpPr>
          <p:grpSpPr>
            <a:xfrm>
              <a:off x="447202" y="1307943"/>
              <a:ext cx="6736219" cy="536570"/>
              <a:chOff x="1011638" y="3130165"/>
              <a:chExt cx="6736219" cy="536570"/>
            </a:xfrm>
          </p:grpSpPr>
          <p:sp>
            <p:nvSpPr>
              <p:cNvPr id="158" name="矩形 157"/>
              <p:cNvSpPr/>
              <p:nvPr/>
            </p:nvSpPr>
            <p:spPr>
              <a:xfrm>
                <a:off x="1011638" y="3383429"/>
                <a:ext cx="668620" cy="1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j-lt"/>
                    <a:ea typeface="Dengxian" panose="02010600030101010101" pitchFamily="2" charset="-122"/>
                    <a:cs typeface="Calibri" panose="020F0502020204030204" pitchFamily="34" charset="0"/>
                  </a:rPr>
                  <a:t>60.8%</a:t>
                </a:r>
                <a:endParaRPr lang="zh-CN" altLang="en-US" sz="1200" dirty="0">
                  <a:solidFill>
                    <a:schemeClr val="tx1"/>
                  </a:solidFill>
                  <a:latin typeface="+mj-lt"/>
                  <a:ea typeface="Dengxian" panose="02010600030101010101" pitchFamily="2" charset="-122"/>
                  <a:cs typeface="Calibri" panose="020F0502020204030204" pitchFamily="34" charset="0"/>
                </a:endParaRPr>
              </a:p>
            </p:txBody>
          </p:sp>
          <p:sp>
            <p:nvSpPr>
              <p:cNvPr id="159" name="矩形 158"/>
              <p:cNvSpPr/>
              <p:nvPr/>
            </p:nvSpPr>
            <p:spPr>
              <a:xfrm>
                <a:off x="2041121" y="3532210"/>
                <a:ext cx="668620" cy="1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j-lt"/>
                    <a:ea typeface="Dengxian" panose="02010600030101010101" pitchFamily="2" charset="-122"/>
                    <a:cs typeface="Calibri" panose="020F0502020204030204" pitchFamily="34" charset="0"/>
                  </a:rPr>
                  <a:t>45.0%</a:t>
                </a:r>
                <a:endParaRPr lang="zh-CN" altLang="en-US" sz="1200" dirty="0">
                  <a:solidFill>
                    <a:schemeClr val="tx1"/>
                  </a:solidFill>
                  <a:latin typeface="+mj-lt"/>
                  <a:ea typeface="Dengxian" panose="02010600030101010101" pitchFamily="2" charset="-122"/>
                  <a:cs typeface="Calibri" panose="020F0502020204030204" pitchFamily="34" charset="0"/>
                </a:endParaRPr>
              </a:p>
            </p:txBody>
          </p:sp>
          <p:sp>
            <p:nvSpPr>
              <p:cNvPr id="160" name="矩形 159"/>
              <p:cNvSpPr/>
              <p:nvPr/>
            </p:nvSpPr>
            <p:spPr>
              <a:xfrm>
                <a:off x="3057893" y="3264109"/>
                <a:ext cx="668620" cy="1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j-lt"/>
                    <a:ea typeface="Dengxian" panose="02010600030101010101" pitchFamily="2" charset="-122"/>
                    <a:cs typeface="Calibri" panose="020F0502020204030204" pitchFamily="34" charset="0"/>
                  </a:rPr>
                  <a:t>70.3%</a:t>
                </a:r>
                <a:endParaRPr lang="zh-CN" altLang="en-US" sz="1200" dirty="0">
                  <a:solidFill>
                    <a:schemeClr val="tx1"/>
                  </a:solidFill>
                  <a:latin typeface="+mj-lt"/>
                  <a:ea typeface="Dengxian" panose="02010600030101010101" pitchFamily="2" charset="-122"/>
                  <a:cs typeface="Calibri" panose="020F0502020204030204" pitchFamily="34" charset="0"/>
                </a:endParaRPr>
              </a:p>
            </p:txBody>
          </p:sp>
          <p:sp>
            <p:nvSpPr>
              <p:cNvPr id="161" name="矩形 160"/>
              <p:cNvSpPr/>
              <p:nvPr/>
            </p:nvSpPr>
            <p:spPr>
              <a:xfrm>
                <a:off x="4046745" y="3302126"/>
                <a:ext cx="668620" cy="1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j-lt"/>
                    <a:ea typeface="Dengxian" panose="02010600030101010101" pitchFamily="2" charset="-122"/>
                    <a:cs typeface="Calibri" panose="020F0502020204030204" pitchFamily="34" charset="0"/>
                  </a:rPr>
                  <a:t>67.5%</a:t>
                </a:r>
                <a:endParaRPr lang="zh-CN" altLang="en-US" sz="1200" dirty="0">
                  <a:solidFill>
                    <a:schemeClr val="tx1"/>
                  </a:solidFill>
                  <a:latin typeface="+mj-lt"/>
                  <a:ea typeface="Dengxian" panose="02010600030101010101" pitchFamily="2" charset="-122"/>
                  <a:cs typeface="Calibri" panose="020F0502020204030204" pitchFamily="34" charset="0"/>
                </a:endParaRPr>
              </a:p>
            </p:txBody>
          </p:sp>
          <p:sp>
            <p:nvSpPr>
              <p:cNvPr id="162" name="矩形 161"/>
              <p:cNvSpPr/>
              <p:nvPr/>
            </p:nvSpPr>
            <p:spPr>
              <a:xfrm>
                <a:off x="5074748" y="3248904"/>
                <a:ext cx="668620" cy="1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j-lt"/>
                    <a:ea typeface="Dengxian" panose="02010600030101010101" pitchFamily="2" charset="-122"/>
                    <a:cs typeface="Calibri" panose="020F0502020204030204" pitchFamily="34" charset="0"/>
                  </a:rPr>
                  <a:t>71.6%</a:t>
                </a:r>
                <a:endParaRPr lang="zh-CN" altLang="en-US" sz="1200" dirty="0">
                  <a:solidFill>
                    <a:schemeClr val="tx1"/>
                  </a:solidFill>
                  <a:latin typeface="+mj-lt"/>
                  <a:ea typeface="Dengxian" panose="02010600030101010101" pitchFamily="2" charset="-122"/>
                  <a:cs typeface="Calibri" panose="020F0502020204030204" pitchFamily="34" charset="0"/>
                </a:endParaRPr>
              </a:p>
            </p:txBody>
          </p:sp>
          <p:sp>
            <p:nvSpPr>
              <p:cNvPr id="163" name="矩形 162"/>
              <p:cNvSpPr/>
              <p:nvPr/>
            </p:nvSpPr>
            <p:spPr>
              <a:xfrm>
                <a:off x="6076992" y="3229017"/>
                <a:ext cx="668620" cy="1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j-lt"/>
                    <a:ea typeface="Dengxian" panose="02010600030101010101" pitchFamily="2" charset="-122"/>
                    <a:cs typeface="Calibri" panose="020F0502020204030204" pitchFamily="34" charset="0"/>
                  </a:rPr>
                  <a:t>73.0%</a:t>
                </a:r>
                <a:endParaRPr lang="zh-CN" altLang="en-US" sz="1200" dirty="0">
                  <a:solidFill>
                    <a:schemeClr val="tx1"/>
                  </a:solidFill>
                  <a:latin typeface="+mj-lt"/>
                  <a:ea typeface="Dengxian" panose="02010600030101010101" pitchFamily="2" charset="-122"/>
                  <a:cs typeface="Calibri" panose="020F0502020204030204" pitchFamily="34" charset="0"/>
                </a:endParaRPr>
              </a:p>
            </p:txBody>
          </p:sp>
          <p:sp>
            <p:nvSpPr>
              <p:cNvPr id="164" name="矩形 163"/>
              <p:cNvSpPr/>
              <p:nvPr/>
            </p:nvSpPr>
            <p:spPr>
              <a:xfrm>
                <a:off x="7079237" y="3130165"/>
                <a:ext cx="668620" cy="1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j-lt"/>
                    <a:ea typeface="Dengxian" panose="02010600030101010101" pitchFamily="2" charset="-122"/>
                    <a:cs typeface="Calibri" panose="020F0502020204030204" pitchFamily="34" charset="0"/>
                  </a:rPr>
                  <a:t>79.7%</a:t>
                </a:r>
                <a:endParaRPr lang="zh-CN" altLang="en-US" sz="1200" dirty="0">
                  <a:solidFill>
                    <a:schemeClr val="tx1"/>
                  </a:solidFill>
                  <a:latin typeface="+mj-lt"/>
                  <a:ea typeface="Dengxian" panose="02010600030101010101" pitchFamily="2" charset="-122"/>
                  <a:cs typeface="Calibri" panose="020F0502020204030204" pitchFamily="34" charset="0"/>
                </a:endParaRPr>
              </a:p>
            </p:txBody>
          </p:sp>
        </p:grpSp>
      </p:grpSp>
      <p:sp>
        <p:nvSpPr>
          <p:cNvPr id="96" name="矩形 95"/>
          <p:cNvSpPr/>
          <p:nvPr/>
        </p:nvSpPr>
        <p:spPr>
          <a:xfrm>
            <a:off x="5656875" y="1603494"/>
            <a:ext cx="3225255" cy="3314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97" name="矩形 96"/>
          <p:cNvSpPr/>
          <p:nvPr/>
        </p:nvSpPr>
        <p:spPr>
          <a:xfrm>
            <a:off x="4656863" y="1606106"/>
            <a:ext cx="4237154" cy="3314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Tree>
    <p:extLst>
      <p:ext uri="{BB962C8B-B14F-4D97-AF65-F5344CB8AC3E}">
        <p14:creationId xmlns:p14="http://schemas.microsoft.com/office/powerpoint/2010/main" val="417969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7"/>
                                        </p:tgtEl>
                                      </p:cBhvr>
                                    </p:animEffect>
                                    <p:set>
                                      <p:cBhvr>
                                        <p:cTn id="7" dur="1" fill="hold">
                                          <p:stCondLst>
                                            <p:cond delay="499"/>
                                          </p:stCondLst>
                                        </p:cTn>
                                        <p:tgtEl>
                                          <p:spTgt spid="9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6"/>
                                        </p:tgtEl>
                                      </p:cBhvr>
                                    </p:animEffect>
                                    <p:set>
                                      <p:cBhvr>
                                        <p:cTn id="12" dur="1" fill="hold">
                                          <p:stCondLst>
                                            <p:cond delay="499"/>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矩形 164"/>
          <p:cNvSpPr/>
          <p:nvPr/>
        </p:nvSpPr>
        <p:spPr>
          <a:xfrm>
            <a:off x="189553" y="875426"/>
            <a:ext cx="8667829" cy="4403770"/>
          </a:xfrm>
          <a:prstGeom prst="rect">
            <a:avLst/>
          </a:prstGeom>
        </p:spPr>
        <p:txBody>
          <a:bodyPr wrap="square">
            <a:spAutoFit/>
          </a:bodyPr>
          <a:lstStyle/>
          <a:p>
            <a:pPr algn="just">
              <a:lnSpc>
                <a:spcPct val="130000"/>
              </a:lnSpc>
            </a:pPr>
            <a:r>
              <a:rPr lang="en-US" altLang="zh-CN" sz="1800" b="1" dirty="0">
                <a:solidFill>
                  <a:schemeClr val="tx1">
                    <a:lumMod val="50000"/>
                  </a:schemeClr>
                </a:solidFill>
                <a:latin typeface="+mj-lt"/>
                <a:ea typeface="Dengxian" panose="02010600030101010101" pitchFamily="2" charset="-122"/>
              </a:rPr>
              <a:t>Conclusion</a:t>
            </a:r>
          </a:p>
          <a:p>
            <a:pPr marL="800100" lvl="1" indent="-342900" algn="just">
              <a:lnSpc>
                <a:spcPct val="130000"/>
              </a:lnSpc>
              <a:buFont typeface="Arial" panose="020B0604020202020204" pitchFamily="34" charset="0"/>
              <a:buChar char="•"/>
            </a:pPr>
            <a:r>
              <a:rPr lang="en-US" altLang="zh-CN" sz="1800" dirty="0">
                <a:solidFill>
                  <a:schemeClr val="accent2">
                    <a:lumMod val="50000"/>
                  </a:schemeClr>
                </a:solidFill>
                <a:ea typeface="Dengxian" panose="02010600030101010101" pitchFamily="2" charset="-122"/>
                <a:cs typeface="Arial" charset="0"/>
              </a:rPr>
              <a:t>GC-LSTM</a:t>
            </a:r>
            <a:r>
              <a:rPr lang="en-US" altLang="zh-CN" sz="1800" dirty="0">
                <a:solidFill>
                  <a:schemeClr val="tx1">
                    <a:lumMod val="50000"/>
                  </a:schemeClr>
                </a:solidFill>
                <a:latin typeface="+mj-lt"/>
                <a:ea typeface="Dengxian" panose="02010600030101010101" pitchFamily="2" charset="-122"/>
              </a:rPr>
              <a:t> is an efficient model for fMRI pattern recognition</a:t>
            </a:r>
          </a:p>
          <a:p>
            <a:pPr marL="800100" lvl="1" indent="-342900" algn="just">
              <a:lnSpc>
                <a:spcPct val="130000"/>
              </a:lnSpc>
              <a:buFont typeface="Arial" panose="020B0604020202020204" pitchFamily="34" charset="0"/>
              <a:buChar char="•"/>
            </a:pPr>
            <a:r>
              <a:rPr lang="en-US" altLang="zh-CN" sz="1800" dirty="0">
                <a:solidFill>
                  <a:schemeClr val="tx1">
                    <a:lumMod val="50000"/>
                  </a:schemeClr>
                </a:solidFill>
                <a:latin typeface="+mj-lt"/>
                <a:ea typeface="Dengxian" panose="02010600030101010101" pitchFamily="2" charset="-122"/>
              </a:rPr>
              <a:t>Assistant task could improve the performance of weakly correlated features</a:t>
            </a:r>
          </a:p>
          <a:p>
            <a:pPr algn="just">
              <a:lnSpc>
                <a:spcPct val="200000"/>
              </a:lnSpc>
            </a:pPr>
            <a:r>
              <a:rPr lang="en-US" altLang="zh-CN" sz="1800" b="1" dirty="0">
                <a:solidFill>
                  <a:schemeClr val="tx1">
                    <a:lumMod val="50000"/>
                  </a:schemeClr>
                </a:solidFill>
                <a:latin typeface="+mj-lt"/>
                <a:ea typeface="Dengxian" panose="02010600030101010101" pitchFamily="2" charset="-122"/>
              </a:rPr>
              <a:t>Future works</a:t>
            </a:r>
          </a:p>
          <a:p>
            <a:pPr marL="800100" lvl="1" indent="-342900" algn="just">
              <a:lnSpc>
                <a:spcPct val="130000"/>
              </a:lnSpc>
              <a:buFont typeface="Arial" panose="020B0604020202020204" pitchFamily="34" charset="0"/>
              <a:buChar char="•"/>
            </a:pPr>
            <a:r>
              <a:rPr lang="en-US" altLang="zh-CN" sz="1800" dirty="0">
                <a:solidFill>
                  <a:schemeClr val="tx1">
                    <a:lumMod val="50000"/>
                  </a:schemeClr>
                </a:solidFill>
                <a:latin typeface="+mj-lt"/>
                <a:ea typeface="Dengxian" panose="02010600030101010101" pitchFamily="2" charset="-122"/>
              </a:rPr>
              <a:t>Graph pooling algorithm</a:t>
            </a:r>
          </a:p>
          <a:p>
            <a:pPr algn="just">
              <a:lnSpc>
                <a:spcPct val="200000"/>
              </a:lnSpc>
            </a:pPr>
            <a:r>
              <a:rPr lang="en-US" altLang="zh-CN" sz="1800" b="1" dirty="0">
                <a:solidFill>
                  <a:schemeClr val="tx1">
                    <a:lumMod val="50000"/>
                  </a:schemeClr>
                </a:solidFill>
                <a:latin typeface="+mj-lt"/>
                <a:ea typeface="Dengxian" panose="02010600030101010101" pitchFamily="2" charset="-122"/>
              </a:rPr>
              <a:t>Poster Session</a:t>
            </a:r>
          </a:p>
          <a:p>
            <a:pPr marL="800100" lvl="1" indent="-342900" algn="just">
              <a:lnSpc>
                <a:spcPct val="130000"/>
              </a:lnSpc>
              <a:buFont typeface="Arial" panose="020B0604020202020204" pitchFamily="34" charset="0"/>
              <a:buChar char="•"/>
            </a:pPr>
            <a:r>
              <a:rPr lang="en-US" altLang="zh-CN" sz="1800" dirty="0">
                <a:solidFill>
                  <a:schemeClr val="tx2">
                    <a:lumMod val="10000"/>
                  </a:schemeClr>
                </a:solidFill>
                <a:latin typeface="+mj-lt"/>
                <a:ea typeface="Dengxian" panose="02010600030101010101" pitchFamily="2" charset="-122"/>
                <a:cs typeface="Malgun Gothic Semilight" panose="020B0502040204020203" pitchFamily="34" charset="-122"/>
              </a:rPr>
              <a:t>Wednesday, October 16</a:t>
            </a:r>
          </a:p>
          <a:p>
            <a:pPr marL="800100" lvl="1" indent="-342900" algn="just">
              <a:lnSpc>
                <a:spcPct val="130000"/>
              </a:lnSpc>
              <a:buFont typeface="Arial" panose="020B0604020202020204" pitchFamily="34" charset="0"/>
              <a:buChar char="•"/>
            </a:pPr>
            <a:r>
              <a:rPr lang="en-US" altLang="zh-CN" sz="1800" dirty="0">
                <a:solidFill>
                  <a:schemeClr val="tx2">
                    <a:lumMod val="10000"/>
                  </a:schemeClr>
                </a:solidFill>
                <a:latin typeface="+mj-lt"/>
                <a:ea typeface="Dengxian" panose="02010600030101010101" pitchFamily="2" charset="-122"/>
                <a:cs typeface="Malgun Gothic Semilight" panose="020B0502040204020203" pitchFamily="34" charset="-122"/>
              </a:rPr>
              <a:t>11:30-12:30, </a:t>
            </a:r>
            <a:r>
              <a:rPr lang="en-US" altLang="zh-CN" sz="1800" u="sng" dirty="0">
                <a:solidFill>
                  <a:srgbClr val="00B0F0"/>
                </a:solidFill>
                <a:latin typeface="+mj-lt"/>
                <a:ea typeface="Dengxian" panose="02010600030101010101" pitchFamily="2" charset="-122"/>
                <a:cs typeface="Malgun Gothic Semilight" panose="020B0502040204020203" pitchFamily="34" charset="-122"/>
              </a:rPr>
              <a:t>#W-7-B-116</a:t>
            </a:r>
          </a:p>
          <a:p>
            <a:pPr marL="800100" lvl="1" indent="-342900" algn="just">
              <a:lnSpc>
                <a:spcPct val="130000"/>
              </a:lnSpc>
              <a:buFont typeface="Arial" panose="020B0604020202020204" pitchFamily="34" charset="0"/>
              <a:buChar char="•"/>
            </a:pPr>
            <a:r>
              <a:rPr lang="en-US" altLang="zh-CN" sz="1800" u="sng" dirty="0">
                <a:solidFill>
                  <a:srgbClr val="00B0F0"/>
                </a:solidFill>
                <a:latin typeface="+mj-lt"/>
                <a:ea typeface="Dengxian" panose="02010600030101010101" pitchFamily="2" charset="-122"/>
                <a:cs typeface="Malgun Gothic Semilight" panose="020B0502040204020203" pitchFamily="34" charset="-122"/>
              </a:rPr>
              <a:t>xingxiaodan@united-imaging.com</a:t>
            </a:r>
            <a:endParaRPr lang="zh-CN" altLang="en-US" sz="1800" u="sng" dirty="0">
              <a:solidFill>
                <a:srgbClr val="00B0F0"/>
              </a:solidFill>
              <a:latin typeface="+mj-lt"/>
              <a:ea typeface="Dengxian" panose="02010600030101010101" pitchFamily="2" charset="-122"/>
              <a:cs typeface="Malgun Gothic Semilight" panose="020B0502040204020203" pitchFamily="34" charset="-122"/>
            </a:endParaRPr>
          </a:p>
          <a:p>
            <a:pPr marL="800100" lvl="1" indent="-342900" algn="just">
              <a:lnSpc>
                <a:spcPct val="130000"/>
              </a:lnSpc>
              <a:buFont typeface="Arial" panose="020B0604020202020204" pitchFamily="34" charset="0"/>
              <a:buChar char="•"/>
            </a:pPr>
            <a:endParaRPr lang="en-US" altLang="zh-CN" sz="1800" dirty="0">
              <a:solidFill>
                <a:schemeClr val="tx2">
                  <a:lumMod val="10000"/>
                </a:schemeClr>
              </a:solidFill>
              <a:latin typeface="+mj-lt"/>
              <a:ea typeface="Dengxian" panose="02010600030101010101" pitchFamily="2" charset="-122"/>
              <a:cs typeface="Malgun Gothic Semilight" panose="020B0502040204020203" pitchFamily="34" charset="-122"/>
            </a:endParaRPr>
          </a:p>
          <a:p>
            <a:pPr marL="800100" lvl="1" indent="-342900" algn="just">
              <a:lnSpc>
                <a:spcPct val="130000"/>
              </a:lnSpc>
              <a:buFont typeface="Arial" panose="020B0604020202020204" pitchFamily="34" charset="0"/>
              <a:buChar char="•"/>
            </a:pPr>
            <a:endParaRPr lang="en-US" altLang="zh-CN" sz="1800" dirty="0">
              <a:solidFill>
                <a:schemeClr val="tx1">
                  <a:lumMod val="50000"/>
                </a:schemeClr>
              </a:solidFill>
              <a:latin typeface="+mj-lt"/>
              <a:ea typeface="Dengxian" panose="02010600030101010101" pitchFamily="2" charset="-122"/>
            </a:endParaRPr>
          </a:p>
        </p:txBody>
      </p:sp>
      <p:sp>
        <p:nvSpPr>
          <p:cNvPr id="174" name="矩形 173"/>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Summary</a:t>
            </a:r>
            <a:endParaRPr lang="zh-CN" altLang="en-US" sz="2800" b="1" dirty="0">
              <a:solidFill>
                <a:schemeClr val="tx1">
                  <a:lumMod val="75000"/>
                </a:schemeClr>
              </a:solidFill>
              <a:latin typeface="+mj-lt"/>
              <a:ea typeface="Dengxian" panose="02010600030101010101" pitchFamily="2" charset="-122"/>
            </a:endParaRPr>
          </a:p>
        </p:txBody>
      </p:sp>
      <p:grpSp>
        <p:nvGrpSpPr>
          <p:cNvPr id="519" name="组合 518"/>
          <p:cNvGrpSpPr/>
          <p:nvPr/>
        </p:nvGrpSpPr>
        <p:grpSpPr>
          <a:xfrm>
            <a:off x="4064437" y="2307386"/>
            <a:ext cx="4346813" cy="1744542"/>
            <a:chOff x="4064437" y="2307386"/>
            <a:chExt cx="4346813" cy="1744542"/>
          </a:xfrm>
        </p:grpSpPr>
        <p:cxnSp>
          <p:nvCxnSpPr>
            <p:cNvPr id="520" name="直接箭头连接符 519"/>
            <p:cNvCxnSpPr>
              <a:stCxn id="571" idx="0"/>
              <a:endCxn id="540" idx="2"/>
            </p:cNvCxnSpPr>
            <p:nvPr/>
          </p:nvCxnSpPr>
          <p:spPr>
            <a:xfrm flipV="1">
              <a:off x="7214841" y="3587222"/>
              <a:ext cx="0" cy="107470"/>
            </a:xfrm>
            <a:prstGeom prst="straightConnector1">
              <a:avLst/>
            </a:prstGeom>
            <a:ln w="9525">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521" name="直接箭头连接符 520"/>
            <p:cNvCxnSpPr>
              <a:stCxn id="573" idx="2"/>
              <a:endCxn id="539" idx="0"/>
            </p:cNvCxnSpPr>
            <p:nvPr/>
          </p:nvCxnSpPr>
          <p:spPr>
            <a:xfrm>
              <a:off x="6490142" y="2615680"/>
              <a:ext cx="0" cy="127674"/>
            </a:xfrm>
            <a:prstGeom prst="straightConnector1">
              <a:avLst/>
            </a:prstGeom>
            <a:ln w="9525">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522" name="直接箭头连接符 521"/>
            <p:cNvCxnSpPr>
              <a:stCxn id="569" idx="0"/>
              <a:endCxn id="539" idx="2"/>
            </p:cNvCxnSpPr>
            <p:nvPr/>
          </p:nvCxnSpPr>
          <p:spPr>
            <a:xfrm flipV="1">
              <a:off x="6490142" y="3587222"/>
              <a:ext cx="0" cy="107470"/>
            </a:xfrm>
            <a:prstGeom prst="straightConnector1">
              <a:avLst/>
            </a:prstGeom>
            <a:ln w="9525">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523" name="直接箭头连接符 522"/>
            <p:cNvCxnSpPr>
              <a:stCxn id="575" idx="2"/>
              <a:endCxn id="540" idx="0"/>
            </p:cNvCxnSpPr>
            <p:nvPr/>
          </p:nvCxnSpPr>
          <p:spPr>
            <a:xfrm>
              <a:off x="7214841" y="2615680"/>
              <a:ext cx="0" cy="127674"/>
            </a:xfrm>
            <a:prstGeom prst="straightConnector1">
              <a:avLst/>
            </a:prstGeom>
            <a:ln w="9525">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pic>
          <p:nvPicPr>
            <p:cNvPr id="524" name="图片 523"/>
            <p:cNvPicPr>
              <a:picLocks noChangeAspect="1"/>
            </p:cNvPicPr>
            <p:nvPr/>
          </p:nvPicPr>
          <p:blipFill rotWithShape="1">
            <a:blip r:embed="rId3">
              <a:extLst>
                <a:ext uri="{28A0092B-C50C-407E-A947-70E740481C1C}">
                  <a14:useLocalDpi xmlns:a14="http://schemas.microsoft.com/office/drawing/2010/main" val="0"/>
                </a:ext>
              </a:extLst>
            </a:blip>
            <a:srcRect l="13634" t="13365" r="14377" b="24630"/>
            <a:stretch/>
          </p:blipFill>
          <p:spPr>
            <a:xfrm>
              <a:off x="7699589" y="2905296"/>
              <a:ext cx="405105" cy="382508"/>
            </a:xfrm>
            <a:prstGeom prst="rect">
              <a:avLst/>
            </a:prstGeom>
          </p:spPr>
        </p:pic>
        <p:sp>
          <p:nvSpPr>
            <p:cNvPr id="525" name="矩形 524"/>
            <p:cNvSpPr/>
            <p:nvPr/>
          </p:nvSpPr>
          <p:spPr>
            <a:xfrm>
              <a:off x="7544451" y="2743423"/>
              <a:ext cx="764735" cy="84414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latin typeface="+mj-lt"/>
              </a:endParaRPr>
            </a:p>
          </p:txBody>
        </p:sp>
        <p:sp>
          <p:nvSpPr>
            <p:cNvPr id="526" name="矩形 525"/>
            <p:cNvSpPr/>
            <p:nvPr/>
          </p:nvSpPr>
          <p:spPr>
            <a:xfrm>
              <a:off x="7476553" y="3362521"/>
              <a:ext cx="934697" cy="215444"/>
            </a:xfrm>
            <a:prstGeom prst="rect">
              <a:avLst/>
            </a:prstGeom>
          </p:spPr>
          <p:txBody>
            <a:bodyPr wrap="square">
              <a:spAutoFit/>
            </a:bodyPr>
            <a:lstStyle/>
            <a:p>
              <a:pPr algn="ctr"/>
              <a:r>
                <a:rPr lang="en-US" altLang="zh-CN" sz="800" dirty="0">
                  <a:solidFill>
                    <a:schemeClr val="bg1">
                      <a:lumMod val="50000"/>
                    </a:schemeClr>
                  </a:solidFill>
                  <a:latin typeface="+mj-lt"/>
                  <a:ea typeface="Dengxian" panose="02010600030101010101" pitchFamily="2" charset="-122"/>
                </a:rPr>
                <a:t>Diagnosis</a:t>
              </a:r>
            </a:p>
          </p:txBody>
        </p:sp>
        <p:cxnSp>
          <p:nvCxnSpPr>
            <p:cNvPr id="527" name="直接箭头连接符 526"/>
            <p:cNvCxnSpPr/>
            <p:nvPr/>
          </p:nvCxnSpPr>
          <p:spPr>
            <a:xfrm>
              <a:off x="7459595" y="3165493"/>
              <a:ext cx="89188" cy="0"/>
            </a:xfrm>
            <a:prstGeom prst="straightConnector1">
              <a:avLst/>
            </a:prstGeom>
            <a:ln w="9525">
              <a:tailEnd type="triangle"/>
            </a:ln>
            <a:effectLst/>
          </p:spPr>
          <p:style>
            <a:lnRef idx="3">
              <a:schemeClr val="dk1"/>
            </a:lnRef>
            <a:fillRef idx="0">
              <a:schemeClr val="dk1"/>
            </a:fillRef>
            <a:effectRef idx="2">
              <a:schemeClr val="dk1"/>
            </a:effectRef>
            <a:fontRef idx="minor">
              <a:schemeClr val="tx1"/>
            </a:fontRef>
          </p:style>
        </p:cxnSp>
        <p:cxnSp>
          <p:nvCxnSpPr>
            <p:cNvPr id="528" name="直接箭头连接符 527"/>
            <p:cNvCxnSpPr/>
            <p:nvPr/>
          </p:nvCxnSpPr>
          <p:spPr>
            <a:xfrm flipV="1">
              <a:off x="5949571" y="3165493"/>
              <a:ext cx="82942" cy="2477"/>
            </a:xfrm>
            <a:prstGeom prst="straightConnector1">
              <a:avLst/>
            </a:prstGeom>
            <a:ln w="9525">
              <a:tailEnd type="triangle"/>
            </a:ln>
            <a:effectLst/>
          </p:spPr>
          <p:style>
            <a:lnRef idx="3">
              <a:schemeClr val="dk1"/>
            </a:lnRef>
            <a:fillRef idx="0">
              <a:schemeClr val="dk1"/>
            </a:fillRef>
            <a:effectRef idx="2">
              <a:schemeClr val="dk1"/>
            </a:effectRef>
            <a:fontRef idx="minor">
              <a:schemeClr val="tx1"/>
            </a:fontRef>
          </p:style>
        </p:cxnSp>
        <p:sp>
          <p:nvSpPr>
            <p:cNvPr id="529" name="矩形 528"/>
            <p:cNvSpPr/>
            <p:nvPr/>
          </p:nvSpPr>
          <p:spPr>
            <a:xfrm>
              <a:off x="5014874" y="2743423"/>
              <a:ext cx="934697" cy="84414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latin typeface="+mj-lt"/>
              </a:endParaRPr>
            </a:p>
          </p:txBody>
        </p:sp>
        <p:cxnSp>
          <p:nvCxnSpPr>
            <p:cNvPr id="530" name="直接箭头连接符 529"/>
            <p:cNvCxnSpPr>
              <a:endCxn id="529" idx="1"/>
            </p:cNvCxnSpPr>
            <p:nvPr/>
          </p:nvCxnSpPr>
          <p:spPr>
            <a:xfrm>
              <a:off x="4934422" y="3165493"/>
              <a:ext cx="80453" cy="0"/>
            </a:xfrm>
            <a:prstGeom prst="straightConnector1">
              <a:avLst/>
            </a:prstGeom>
            <a:ln w="9525">
              <a:tailEnd type="triangle"/>
            </a:ln>
            <a:effectLst/>
          </p:spPr>
          <p:style>
            <a:lnRef idx="3">
              <a:schemeClr val="dk1"/>
            </a:lnRef>
            <a:fillRef idx="0">
              <a:schemeClr val="dk1"/>
            </a:fillRef>
            <a:effectRef idx="2">
              <a:schemeClr val="dk1"/>
            </a:effectRef>
            <a:fontRef idx="minor">
              <a:schemeClr val="tx1"/>
            </a:fontRef>
          </p:style>
        </p:cxnSp>
        <p:sp>
          <p:nvSpPr>
            <p:cNvPr id="531" name="矩形 530"/>
            <p:cNvSpPr/>
            <p:nvPr/>
          </p:nvSpPr>
          <p:spPr>
            <a:xfrm>
              <a:off x="4105759" y="2738014"/>
              <a:ext cx="829875" cy="84414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latin typeface="+mj-lt"/>
              </a:endParaRPr>
            </a:p>
          </p:txBody>
        </p:sp>
        <p:grpSp>
          <p:nvGrpSpPr>
            <p:cNvPr id="532" name="组合 531"/>
            <p:cNvGrpSpPr/>
            <p:nvPr/>
          </p:nvGrpSpPr>
          <p:grpSpPr>
            <a:xfrm>
              <a:off x="4064437" y="2803695"/>
              <a:ext cx="1893535" cy="830476"/>
              <a:chOff x="341202" y="4410953"/>
              <a:chExt cx="3035433" cy="1328574"/>
            </a:xfrm>
          </p:grpSpPr>
          <p:sp>
            <p:nvSpPr>
              <p:cNvPr id="680" name="矩形 679"/>
              <p:cNvSpPr/>
              <p:nvPr/>
            </p:nvSpPr>
            <p:spPr>
              <a:xfrm>
                <a:off x="1878268" y="5296040"/>
                <a:ext cx="1498367" cy="344662"/>
              </a:xfrm>
              <a:prstGeom prst="rect">
                <a:avLst/>
              </a:prstGeom>
            </p:spPr>
            <p:txBody>
              <a:bodyPr wrap="square">
                <a:spAutoFit/>
              </a:bodyPr>
              <a:lstStyle/>
              <a:p>
                <a:pPr algn="ctr"/>
                <a:r>
                  <a:rPr lang="en-US" altLang="zh-CN" sz="800" dirty="0">
                    <a:solidFill>
                      <a:schemeClr val="bg1">
                        <a:lumMod val="50000"/>
                      </a:schemeClr>
                    </a:solidFill>
                    <a:latin typeface="+mj-lt"/>
                    <a:ea typeface="Dengxian" panose="02010600030101010101" pitchFamily="2" charset="-122"/>
                  </a:rPr>
                  <a:t>Dynamic graphs</a:t>
                </a:r>
              </a:p>
            </p:txBody>
          </p:sp>
          <p:sp>
            <p:nvSpPr>
              <p:cNvPr id="681" name="矩形 680"/>
              <p:cNvSpPr/>
              <p:nvPr/>
            </p:nvSpPr>
            <p:spPr>
              <a:xfrm>
                <a:off x="341202" y="5197917"/>
                <a:ext cx="1498368" cy="541610"/>
              </a:xfrm>
              <a:prstGeom prst="rect">
                <a:avLst/>
              </a:prstGeom>
            </p:spPr>
            <p:txBody>
              <a:bodyPr wrap="square">
                <a:spAutoFit/>
              </a:bodyPr>
              <a:lstStyle/>
              <a:p>
                <a:pPr algn="ctr"/>
                <a:r>
                  <a:rPr lang="en-US" altLang="zh-CN" sz="800" dirty="0">
                    <a:solidFill>
                      <a:schemeClr val="bg1">
                        <a:lumMod val="50000"/>
                      </a:schemeClr>
                    </a:solidFill>
                    <a:latin typeface="+mj-lt"/>
                    <a:ea typeface="Dengxian" panose="02010600030101010101" pitchFamily="2" charset="-122"/>
                  </a:rPr>
                  <a:t>Dynamic matrices</a:t>
                </a:r>
              </a:p>
            </p:txBody>
          </p:sp>
          <p:pic>
            <p:nvPicPr>
              <p:cNvPr id="682" name="图片 6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0589" y="4460674"/>
                <a:ext cx="1304794" cy="826455"/>
              </a:xfrm>
              <a:prstGeom prst="rect">
                <a:avLst/>
              </a:prstGeom>
            </p:spPr>
          </p:pic>
          <p:pic>
            <p:nvPicPr>
              <p:cNvPr id="683" name="图片 6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398" y="4410953"/>
                <a:ext cx="853692" cy="815912"/>
              </a:xfrm>
              <a:prstGeom prst="rect">
                <a:avLst/>
              </a:prstGeom>
            </p:spPr>
          </p:pic>
        </p:grpSp>
        <p:sp>
          <p:nvSpPr>
            <p:cNvPr id="533" name="矩形 532"/>
            <p:cNvSpPr/>
            <p:nvPr/>
          </p:nvSpPr>
          <p:spPr>
            <a:xfrm>
              <a:off x="7452757" y="2451054"/>
              <a:ext cx="934696" cy="215444"/>
            </a:xfrm>
            <a:prstGeom prst="rect">
              <a:avLst/>
            </a:prstGeom>
          </p:spPr>
          <p:txBody>
            <a:bodyPr wrap="square">
              <a:spAutoFit/>
            </a:bodyPr>
            <a:lstStyle/>
            <a:p>
              <a:pPr algn="ctr"/>
              <a:r>
                <a:rPr lang="en-US" altLang="zh-CN" sz="800" dirty="0">
                  <a:solidFill>
                    <a:schemeClr val="bg1">
                      <a:lumMod val="50000"/>
                    </a:schemeClr>
                  </a:solidFill>
                  <a:latin typeface="+mj-lt"/>
                  <a:ea typeface="Dengxian" panose="02010600030101010101" pitchFamily="2" charset="-122"/>
                </a:rPr>
                <a:t>Gender</a:t>
              </a:r>
            </a:p>
          </p:txBody>
        </p:sp>
        <p:sp>
          <p:nvSpPr>
            <p:cNvPr id="534" name="矩形 533"/>
            <p:cNvSpPr/>
            <p:nvPr/>
          </p:nvSpPr>
          <p:spPr>
            <a:xfrm>
              <a:off x="7544577" y="2307386"/>
              <a:ext cx="764734" cy="308294"/>
            </a:xfrm>
            <a:prstGeom prst="rect">
              <a:avLst/>
            </a:pr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latin typeface="+mj-lt"/>
              </a:endParaRPr>
            </a:p>
          </p:txBody>
        </p:sp>
        <p:pic>
          <p:nvPicPr>
            <p:cNvPr id="535" name="图片 5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3527" y="2310916"/>
              <a:ext cx="196565" cy="200957"/>
            </a:xfrm>
            <a:prstGeom prst="rect">
              <a:avLst/>
            </a:prstGeom>
          </p:spPr>
        </p:pic>
        <p:sp>
          <p:nvSpPr>
            <p:cNvPr id="536" name="矩形 535"/>
            <p:cNvSpPr/>
            <p:nvPr/>
          </p:nvSpPr>
          <p:spPr>
            <a:xfrm>
              <a:off x="7459595" y="3836484"/>
              <a:ext cx="934696" cy="215444"/>
            </a:xfrm>
            <a:prstGeom prst="rect">
              <a:avLst/>
            </a:prstGeom>
          </p:spPr>
          <p:txBody>
            <a:bodyPr wrap="square">
              <a:spAutoFit/>
            </a:bodyPr>
            <a:lstStyle/>
            <a:p>
              <a:pPr algn="ctr"/>
              <a:r>
                <a:rPr lang="en-US" altLang="zh-CN" sz="800" dirty="0">
                  <a:solidFill>
                    <a:schemeClr val="bg1">
                      <a:lumMod val="50000"/>
                    </a:schemeClr>
                  </a:solidFill>
                  <a:latin typeface="+mj-lt"/>
                  <a:ea typeface="Dengxian" panose="02010600030101010101" pitchFamily="2" charset="-122"/>
                </a:rPr>
                <a:t>Age</a:t>
              </a:r>
            </a:p>
          </p:txBody>
        </p:sp>
        <p:sp>
          <p:nvSpPr>
            <p:cNvPr id="537" name="矩形 536"/>
            <p:cNvSpPr/>
            <p:nvPr/>
          </p:nvSpPr>
          <p:spPr>
            <a:xfrm>
              <a:off x="7544577" y="3694693"/>
              <a:ext cx="764734" cy="308294"/>
            </a:xfrm>
            <a:prstGeom prst="rect">
              <a:avLst/>
            </a:pr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latin typeface="+mj-lt"/>
              </a:endParaRPr>
            </a:p>
          </p:txBody>
        </p:sp>
        <p:pic>
          <p:nvPicPr>
            <p:cNvPr id="538" name="图片 5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527" y="3693288"/>
              <a:ext cx="193157" cy="193552"/>
            </a:xfrm>
            <a:prstGeom prst="rect">
              <a:avLst/>
            </a:prstGeom>
          </p:spPr>
        </p:pic>
        <p:sp>
          <p:nvSpPr>
            <p:cNvPr id="539" name="矩形 538"/>
            <p:cNvSpPr/>
            <p:nvPr/>
          </p:nvSpPr>
          <p:spPr>
            <a:xfrm>
              <a:off x="6034719" y="2743353"/>
              <a:ext cx="910847" cy="843869"/>
            </a:xfrm>
            <a:prstGeom prst="rect">
              <a:avLst/>
            </a:prstGeom>
            <a:solidFill>
              <a:schemeClr val="accent2">
                <a:lumMod val="20000"/>
                <a:lumOff val="80000"/>
              </a:schemeClr>
            </a:solidFill>
            <a:ln w="9525">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700" kern="0">
                <a:latin typeface="+mj-lt"/>
                <a:sym typeface="Arial"/>
              </a:endParaRPr>
            </a:p>
          </p:txBody>
        </p:sp>
        <p:sp>
          <p:nvSpPr>
            <p:cNvPr id="540" name="矩形 539"/>
            <p:cNvSpPr/>
            <p:nvPr/>
          </p:nvSpPr>
          <p:spPr>
            <a:xfrm>
              <a:off x="6972970" y="2743353"/>
              <a:ext cx="483741" cy="843869"/>
            </a:xfrm>
            <a:prstGeom prst="rect">
              <a:avLst/>
            </a:prstGeom>
            <a:noFill/>
            <a:ln w="9525">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700" kern="0">
                <a:solidFill>
                  <a:schemeClr val="tx1"/>
                </a:solidFill>
                <a:latin typeface="+mj-lt"/>
                <a:sym typeface="Arial"/>
              </a:endParaRPr>
            </a:p>
          </p:txBody>
        </p:sp>
        <p:sp>
          <p:nvSpPr>
            <p:cNvPr id="541" name="矩形 540"/>
            <p:cNvSpPr/>
            <p:nvPr/>
          </p:nvSpPr>
          <p:spPr>
            <a:xfrm>
              <a:off x="6108058" y="3378630"/>
              <a:ext cx="764170" cy="230832"/>
            </a:xfrm>
            <a:prstGeom prst="rect">
              <a:avLst/>
            </a:prstGeom>
          </p:spPr>
          <p:txBody>
            <a:bodyPr>
              <a:spAutoFit/>
            </a:bodyPr>
            <a:lstStyle/>
            <a:p>
              <a:pPr algn="ctr" eaLnBrk="1" fontAlgn="auto" hangingPunct="1">
                <a:buClr>
                  <a:srgbClr val="000000"/>
                </a:buClr>
                <a:buFont typeface="Arial"/>
                <a:buNone/>
                <a:defRPr/>
              </a:pPr>
              <a:r>
                <a:rPr lang="en-US" altLang="zh-CN" sz="900" kern="0" dirty="0">
                  <a:solidFill>
                    <a:schemeClr val="accent2">
                      <a:lumMod val="50000"/>
                    </a:schemeClr>
                  </a:solidFill>
                  <a:latin typeface="+mj-lt"/>
                  <a:ea typeface="Dengxian" panose="02010600030101010101" pitchFamily="2" charset="-122"/>
                  <a:cs typeface="Arial"/>
                  <a:sym typeface="Arial"/>
                </a:rPr>
                <a:t>GC-LSTM</a:t>
              </a:r>
            </a:p>
          </p:txBody>
        </p:sp>
        <p:grpSp>
          <p:nvGrpSpPr>
            <p:cNvPr id="542" name="组合 541"/>
            <p:cNvGrpSpPr/>
            <p:nvPr/>
          </p:nvGrpSpPr>
          <p:grpSpPr>
            <a:xfrm>
              <a:off x="6160047" y="2766068"/>
              <a:ext cx="201440" cy="138411"/>
              <a:chOff x="120996" y="185406"/>
              <a:chExt cx="1747622" cy="1138659"/>
            </a:xfrm>
          </p:grpSpPr>
          <p:pic>
            <p:nvPicPr>
              <p:cNvPr id="653" name="图片 65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996" y="185406"/>
                <a:ext cx="1747622" cy="1138659"/>
              </a:xfrm>
              <a:prstGeom prst="rect">
                <a:avLst/>
              </a:prstGeom>
              <a:ln w="3175">
                <a:noFill/>
              </a:ln>
            </p:spPr>
          </p:pic>
          <p:grpSp>
            <p:nvGrpSpPr>
              <p:cNvPr id="654" name="组合 653"/>
              <p:cNvGrpSpPr/>
              <p:nvPr/>
            </p:nvGrpSpPr>
            <p:grpSpPr>
              <a:xfrm>
                <a:off x="295829" y="281572"/>
                <a:ext cx="1402662" cy="872649"/>
                <a:chOff x="2217016" y="1438257"/>
                <a:chExt cx="2093259" cy="1477114"/>
              </a:xfrm>
              <a:solidFill>
                <a:schemeClr val="accent4">
                  <a:lumMod val="60000"/>
                  <a:lumOff val="40000"/>
                </a:schemeClr>
              </a:solidFill>
            </p:grpSpPr>
            <p:sp>
              <p:nvSpPr>
                <p:cNvPr id="671" name="椭圆 670"/>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72" name="椭圆 671"/>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73" name="椭圆 672"/>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74" name="椭圆 673"/>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75" name="椭圆 674"/>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76" name="椭圆 675"/>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77" name="椭圆 676"/>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78" name="椭圆 677"/>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79" name="椭圆 678"/>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grpSp>
          <p:grpSp>
            <p:nvGrpSpPr>
              <p:cNvPr id="655" name="组合 654"/>
              <p:cNvGrpSpPr/>
              <p:nvPr/>
            </p:nvGrpSpPr>
            <p:grpSpPr>
              <a:xfrm>
                <a:off x="363451" y="333890"/>
                <a:ext cx="1267415" cy="731020"/>
                <a:chOff x="2317939" y="1526815"/>
                <a:chExt cx="1891429" cy="1237388"/>
              </a:xfrm>
            </p:grpSpPr>
            <p:cxnSp>
              <p:nvCxnSpPr>
                <p:cNvPr id="656" name="直接连接符 655"/>
                <p:cNvCxnSpPr>
                  <a:stCxn id="671" idx="6"/>
                  <a:endCxn id="677" idx="2"/>
                </p:cNvCxnSpPr>
                <p:nvPr/>
              </p:nvCxnSpPr>
              <p:spPr>
                <a:xfrm flipV="1">
                  <a:off x="2697804" y="1526816"/>
                  <a:ext cx="686864" cy="34016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7" name="直接连接符 656"/>
                <p:cNvCxnSpPr>
                  <a:endCxn id="679" idx="0"/>
                </p:cNvCxnSpPr>
                <p:nvPr/>
              </p:nvCxnSpPr>
              <p:spPr>
                <a:xfrm flipH="1">
                  <a:off x="2317939" y="1943874"/>
                  <a:ext cx="180525" cy="14123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8" name="直接连接符 657"/>
                <p:cNvCxnSpPr>
                  <a:stCxn id="679" idx="4"/>
                  <a:endCxn id="675" idx="0"/>
                </p:cNvCxnSpPr>
                <p:nvPr/>
              </p:nvCxnSpPr>
              <p:spPr>
                <a:xfrm>
                  <a:off x="2317939" y="2262219"/>
                  <a:ext cx="199511" cy="29683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9" name="直接连接符 658"/>
                <p:cNvCxnSpPr>
                  <a:stCxn id="675" idx="5"/>
                  <a:endCxn id="672" idx="1"/>
                </p:cNvCxnSpPr>
                <p:nvPr/>
              </p:nvCxnSpPr>
              <p:spPr>
                <a:xfrm>
                  <a:off x="2588807" y="2710228"/>
                  <a:ext cx="432893" cy="5397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0" name="直接连接符 659"/>
                <p:cNvCxnSpPr>
                  <a:stCxn id="672" idx="7"/>
                  <a:endCxn id="674" idx="3"/>
                </p:cNvCxnSpPr>
                <p:nvPr/>
              </p:nvCxnSpPr>
              <p:spPr>
                <a:xfrm flipV="1">
                  <a:off x="3164407" y="2486605"/>
                  <a:ext cx="94388" cy="27759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1" name="直接连接符 660"/>
                <p:cNvCxnSpPr>
                  <a:stCxn id="674" idx="6"/>
                  <a:endCxn id="676" idx="3"/>
                </p:cNvCxnSpPr>
                <p:nvPr/>
              </p:nvCxnSpPr>
              <p:spPr>
                <a:xfrm flipV="1">
                  <a:off x="3431074" y="2423985"/>
                  <a:ext cx="706943" cy="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2" name="直接连接符 661"/>
                <p:cNvCxnSpPr>
                  <a:stCxn id="677" idx="6"/>
                  <a:endCxn id="676" idx="0"/>
                </p:cNvCxnSpPr>
                <p:nvPr/>
              </p:nvCxnSpPr>
              <p:spPr>
                <a:xfrm>
                  <a:off x="3586490" y="1526815"/>
                  <a:ext cx="622878" cy="745994"/>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3" name="直接连接符 662"/>
                <p:cNvCxnSpPr>
                  <a:stCxn id="677" idx="3"/>
                  <a:endCxn id="678" idx="7"/>
                </p:cNvCxnSpPr>
                <p:nvPr/>
              </p:nvCxnSpPr>
              <p:spPr>
                <a:xfrm flipH="1">
                  <a:off x="2974328" y="1589433"/>
                  <a:ext cx="439895" cy="47744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4" name="直接连接符 663"/>
                <p:cNvCxnSpPr>
                  <a:stCxn id="678" idx="6"/>
                  <a:endCxn id="673" idx="2"/>
                </p:cNvCxnSpPr>
                <p:nvPr/>
              </p:nvCxnSpPr>
              <p:spPr>
                <a:xfrm>
                  <a:off x="3003886" y="2129502"/>
                  <a:ext cx="521988" cy="3553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5" name="直接连接符 664"/>
                <p:cNvCxnSpPr>
                  <a:stCxn id="678" idx="4"/>
                  <a:endCxn id="672" idx="0"/>
                </p:cNvCxnSpPr>
                <p:nvPr/>
              </p:nvCxnSpPr>
              <p:spPr>
                <a:xfrm>
                  <a:off x="2902969" y="2218060"/>
                  <a:ext cx="190086" cy="52020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6" name="直接连接符 665"/>
                <p:cNvCxnSpPr>
                  <a:stCxn id="678" idx="1"/>
                  <a:endCxn id="671" idx="5"/>
                </p:cNvCxnSpPr>
                <p:nvPr/>
              </p:nvCxnSpPr>
              <p:spPr>
                <a:xfrm flipH="1" flipV="1">
                  <a:off x="2668246" y="1929598"/>
                  <a:ext cx="163367" cy="13728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7" name="直接连接符 666"/>
                <p:cNvCxnSpPr>
                  <a:stCxn id="673" idx="0"/>
                  <a:endCxn id="677" idx="5"/>
                </p:cNvCxnSpPr>
                <p:nvPr/>
              </p:nvCxnSpPr>
              <p:spPr>
                <a:xfrm flipH="1" flipV="1">
                  <a:off x="3556936" y="1589434"/>
                  <a:ext cx="69849" cy="48705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8" name="直接连接符 667"/>
                <p:cNvCxnSpPr>
                  <a:stCxn id="678" idx="3"/>
                  <a:endCxn id="675" idx="7"/>
                </p:cNvCxnSpPr>
                <p:nvPr/>
              </p:nvCxnSpPr>
              <p:spPr>
                <a:xfrm flipH="1">
                  <a:off x="2588808" y="2192122"/>
                  <a:ext cx="242806" cy="392868"/>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9" name="直接连接符 668"/>
                <p:cNvCxnSpPr>
                  <a:stCxn id="673" idx="3"/>
                  <a:endCxn id="674" idx="0"/>
                </p:cNvCxnSpPr>
                <p:nvPr/>
              </p:nvCxnSpPr>
              <p:spPr>
                <a:xfrm flipH="1">
                  <a:off x="3330160" y="2227659"/>
                  <a:ext cx="225271" cy="10777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0" name="直接连接符 669"/>
                <p:cNvCxnSpPr>
                  <a:stCxn id="673" idx="6"/>
                  <a:endCxn id="676" idx="2"/>
                </p:cNvCxnSpPr>
                <p:nvPr/>
              </p:nvCxnSpPr>
              <p:spPr>
                <a:xfrm>
                  <a:off x="3727699" y="2165042"/>
                  <a:ext cx="380758" cy="196326"/>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3" name="组合 542"/>
            <p:cNvGrpSpPr/>
            <p:nvPr/>
          </p:nvGrpSpPr>
          <p:grpSpPr>
            <a:xfrm>
              <a:off x="6160047" y="2927861"/>
              <a:ext cx="201440" cy="138411"/>
              <a:chOff x="3167279" y="164361"/>
              <a:chExt cx="1747622" cy="1138659"/>
            </a:xfrm>
          </p:grpSpPr>
          <p:pic>
            <p:nvPicPr>
              <p:cNvPr id="626" name="图片 6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7279" y="164361"/>
                <a:ext cx="1747622" cy="1138659"/>
              </a:xfrm>
              <a:prstGeom prst="rect">
                <a:avLst/>
              </a:prstGeom>
              <a:ln w="3175">
                <a:noFill/>
              </a:ln>
            </p:spPr>
          </p:pic>
          <p:grpSp>
            <p:nvGrpSpPr>
              <p:cNvPr id="627" name="组合 626"/>
              <p:cNvGrpSpPr/>
              <p:nvPr/>
            </p:nvGrpSpPr>
            <p:grpSpPr>
              <a:xfrm>
                <a:off x="3409734" y="312845"/>
                <a:ext cx="1267416" cy="731020"/>
                <a:chOff x="2317939" y="1526815"/>
                <a:chExt cx="1891429" cy="1237388"/>
              </a:xfrm>
            </p:grpSpPr>
            <p:cxnSp>
              <p:nvCxnSpPr>
                <p:cNvPr id="638" name="直接连接符 637"/>
                <p:cNvCxnSpPr>
                  <a:stCxn id="629" idx="6"/>
                  <a:endCxn id="635" idx="2"/>
                </p:cNvCxnSpPr>
                <p:nvPr/>
              </p:nvCxnSpPr>
              <p:spPr>
                <a:xfrm flipV="1">
                  <a:off x="2697804" y="1526816"/>
                  <a:ext cx="686864" cy="34016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39" name="直接连接符 638"/>
                <p:cNvCxnSpPr>
                  <a:endCxn id="637" idx="0"/>
                </p:cNvCxnSpPr>
                <p:nvPr/>
              </p:nvCxnSpPr>
              <p:spPr>
                <a:xfrm flipH="1">
                  <a:off x="2317939" y="1943874"/>
                  <a:ext cx="180525" cy="14123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0" name="直接连接符 639"/>
                <p:cNvCxnSpPr>
                  <a:stCxn id="637" idx="4"/>
                  <a:endCxn id="633" idx="0"/>
                </p:cNvCxnSpPr>
                <p:nvPr/>
              </p:nvCxnSpPr>
              <p:spPr>
                <a:xfrm>
                  <a:off x="2317939" y="2262219"/>
                  <a:ext cx="199511" cy="29683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1" name="直接连接符 640"/>
                <p:cNvCxnSpPr>
                  <a:stCxn id="633" idx="5"/>
                  <a:endCxn id="630" idx="1"/>
                </p:cNvCxnSpPr>
                <p:nvPr/>
              </p:nvCxnSpPr>
              <p:spPr>
                <a:xfrm>
                  <a:off x="2588807" y="2710228"/>
                  <a:ext cx="432893" cy="5397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2" name="直接连接符 641"/>
                <p:cNvCxnSpPr>
                  <a:stCxn id="630" idx="7"/>
                  <a:endCxn id="632" idx="3"/>
                </p:cNvCxnSpPr>
                <p:nvPr/>
              </p:nvCxnSpPr>
              <p:spPr>
                <a:xfrm flipV="1">
                  <a:off x="3164407" y="2486605"/>
                  <a:ext cx="94388" cy="27759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3" name="直接连接符 642"/>
                <p:cNvCxnSpPr>
                  <a:stCxn id="632" idx="6"/>
                  <a:endCxn id="634" idx="3"/>
                </p:cNvCxnSpPr>
                <p:nvPr/>
              </p:nvCxnSpPr>
              <p:spPr>
                <a:xfrm flipV="1">
                  <a:off x="3431074" y="2423985"/>
                  <a:ext cx="706943" cy="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4" name="直接连接符 643"/>
                <p:cNvCxnSpPr>
                  <a:stCxn id="635" idx="6"/>
                  <a:endCxn id="634" idx="0"/>
                </p:cNvCxnSpPr>
                <p:nvPr/>
              </p:nvCxnSpPr>
              <p:spPr>
                <a:xfrm>
                  <a:off x="3586490" y="1526815"/>
                  <a:ext cx="622878" cy="745994"/>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5" name="直接连接符 644"/>
                <p:cNvCxnSpPr>
                  <a:stCxn id="635" idx="3"/>
                  <a:endCxn id="636" idx="7"/>
                </p:cNvCxnSpPr>
                <p:nvPr/>
              </p:nvCxnSpPr>
              <p:spPr>
                <a:xfrm flipH="1">
                  <a:off x="2974328" y="1589433"/>
                  <a:ext cx="439895" cy="47744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6" name="直接连接符 645"/>
                <p:cNvCxnSpPr>
                  <a:stCxn id="636" idx="6"/>
                  <a:endCxn id="631" idx="2"/>
                </p:cNvCxnSpPr>
                <p:nvPr/>
              </p:nvCxnSpPr>
              <p:spPr>
                <a:xfrm>
                  <a:off x="3003886" y="2129502"/>
                  <a:ext cx="521988" cy="3553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7" name="直接连接符 646"/>
                <p:cNvCxnSpPr>
                  <a:stCxn id="636" idx="4"/>
                  <a:endCxn id="630" idx="0"/>
                </p:cNvCxnSpPr>
                <p:nvPr/>
              </p:nvCxnSpPr>
              <p:spPr>
                <a:xfrm>
                  <a:off x="2902969" y="2218060"/>
                  <a:ext cx="190086" cy="52020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8" name="直接连接符 647"/>
                <p:cNvCxnSpPr>
                  <a:stCxn id="636" idx="1"/>
                  <a:endCxn id="629" idx="5"/>
                </p:cNvCxnSpPr>
                <p:nvPr/>
              </p:nvCxnSpPr>
              <p:spPr>
                <a:xfrm flipH="1" flipV="1">
                  <a:off x="2668246" y="1929598"/>
                  <a:ext cx="163367" cy="13728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49" name="直接连接符 648"/>
                <p:cNvCxnSpPr>
                  <a:stCxn id="631" idx="0"/>
                  <a:endCxn id="635" idx="5"/>
                </p:cNvCxnSpPr>
                <p:nvPr/>
              </p:nvCxnSpPr>
              <p:spPr>
                <a:xfrm flipH="1" flipV="1">
                  <a:off x="3556936" y="1589434"/>
                  <a:ext cx="69849" cy="48705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50" name="直接连接符 649"/>
                <p:cNvCxnSpPr>
                  <a:stCxn id="636" idx="3"/>
                  <a:endCxn id="633" idx="7"/>
                </p:cNvCxnSpPr>
                <p:nvPr/>
              </p:nvCxnSpPr>
              <p:spPr>
                <a:xfrm flipH="1">
                  <a:off x="2588808" y="2192122"/>
                  <a:ext cx="242806" cy="392868"/>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51" name="直接连接符 650"/>
                <p:cNvCxnSpPr>
                  <a:stCxn id="631" idx="3"/>
                  <a:endCxn id="632" idx="0"/>
                </p:cNvCxnSpPr>
                <p:nvPr/>
              </p:nvCxnSpPr>
              <p:spPr>
                <a:xfrm flipH="1">
                  <a:off x="3330160" y="2227659"/>
                  <a:ext cx="225271" cy="10777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652" name="直接连接符 651"/>
                <p:cNvCxnSpPr>
                  <a:stCxn id="631" idx="6"/>
                  <a:endCxn id="634" idx="2"/>
                </p:cNvCxnSpPr>
                <p:nvPr/>
              </p:nvCxnSpPr>
              <p:spPr>
                <a:xfrm>
                  <a:off x="3727699" y="2165042"/>
                  <a:ext cx="380758" cy="196326"/>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grpSp>
          <p:grpSp>
            <p:nvGrpSpPr>
              <p:cNvPr id="628" name="组合 627"/>
              <p:cNvGrpSpPr/>
              <p:nvPr/>
            </p:nvGrpSpPr>
            <p:grpSpPr>
              <a:xfrm>
                <a:off x="3342112" y="260527"/>
                <a:ext cx="1402662" cy="872649"/>
                <a:chOff x="2217016" y="1438257"/>
                <a:chExt cx="2093259" cy="1477114"/>
              </a:xfrm>
              <a:solidFill>
                <a:schemeClr val="accent4">
                  <a:lumMod val="60000"/>
                  <a:lumOff val="40000"/>
                </a:schemeClr>
              </a:solidFill>
            </p:grpSpPr>
            <p:sp>
              <p:nvSpPr>
                <p:cNvPr id="629" name="椭圆 628"/>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30" name="椭圆 629"/>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31" name="椭圆 630"/>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32" name="椭圆 631"/>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33" name="椭圆 632"/>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34" name="椭圆 633"/>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35" name="椭圆 634"/>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36" name="椭圆 635"/>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37" name="椭圆 636"/>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grpSp>
        </p:grpSp>
        <p:grpSp>
          <p:nvGrpSpPr>
            <p:cNvPr id="544" name="组合 543"/>
            <p:cNvGrpSpPr/>
            <p:nvPr/>
          </p:nvGrpSpPr>
          <p:grpSpPr>
            <a:xfrm>
              <a:off x="6158505" y="3291644"/>
              <a:ext cx="201440" cy="138411"/>
              <a:chOff x="1938405" y="2603760"/>
              <a:chExt cx="1747622" cy="1138659"/>
            </a:xfrm>
          </p:grpSpPr>
          <p:pic>
            <p:nvPicPr>
              <p:cNvPr id="599" name="图片 59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8405" y="2603760"/>
                <a:ext cx="1747622" cy="1138659"/>
              </a:xfrm>
              <a:prstGeom prst="rect">
                <a:avLst/>
              </a:prstGeom>
              <a:ln w="3175">
                <a:noFill/>
              </a:ln>
            </p:spPr>
          </p:pic>
          <p:grpSp>
            <p:nvGrpSpPr>
              <p:cNvPr id="600" name="组合 599"/>
              <p:cNvGrpSpPr/>
              <p:nvPr/>
            </p:nvGrpSpPr>
            <p:grpSpPr>
              <a:xfrm>
                <a:off x="2180860" y="2752245"/>
                <a:ext cx="1267416" cy="731020"/>
                <a:chOff x="2317939" y="1526815"/>
                <a:chExt cx="1891429" cy="1237388"/>
              </a:xfrm>
            </p:grpSpPr>
            <p:cxnSp>
              <p:nvCxnSpPr>
                <p:cNvPr id="611" name="直接连接符 610"/>
                <p:cNvCxnSpPr>
                  <a:stCxn id="602" idx="6"/>
                  <a:endCxn id="608" idx="2"/>
                </p:cNvCxnSpPr>
                <p:nvPr/>
              </p:nvCxnSpPr>
              <p:spPr>
                <a:xfrm flipV="1">
                  <a:off x="2697804" y="1526816"/>
                  <a:ext cx="686864" cy="34016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2" name="直接连接符 611"/>
                <p:cNvCxnSpPr>
                  <a:endCxn id="610" idx="0"/>
                </p:cNvCxnSpPr>
                <p:nvPr/>
              </p:nvCxnSpPr>
              <p:spPr>
                <a:xfrm flipH="1">
                  <a:off x="2317939" y="1943874"/>
                  <a:ext cx="180525" cy="14123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3" name="直接连接符 612"/>
                <p:cNvCxnSpPr>
                  <a:stCxn id="610" idx="4"/>
                  <a:endCxn id="606" idx="0"/>
                </p:cNvCxnSpPr>
                <p:nvPr/>
              </p:nvCxnSpPr>
              <p:spPr>
                <a:xfrm>
                  <a:off x="2317939" y="2262219"/>
                  <a:ext cx="199511" cy="29683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4" name="直接连接符 613"/>
                <p:cNvCxnSpPr>
                  <a:stCxn id="606" idx="5"/>
                  <a:endCxn id="603" idx="1"/>
                </p:cNvCxnSpPr>
                <p:nvPr/>
              </p:nvCxnSpPr>
              <p:spPr>
                <a:xfrm>
                  <a:off x="2588807" y="2710228"/>
                  <a:ext cx="432893" cy="5397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5" name="直接连接符 614"/>
                <p:cNvCxnSpPr>
                  <a:stCxn id="603" idx="7"/>
                  <a:endCxn id="605" idx="3"/>
                </p:cNvCxnSpPr>
                <p:nvPr/>
              </p:nvCxnSpPr>
              <p:spPr>
                <a:xfrm flipV="1">
                  <a:off x="3164407" y="2486605"/>
                  <a:ext cx="94388" cy="27759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6" name="直接连接符 615"/>
                <p:cNvCxnSpPr>
                  <a:stCxn id="605" idx="6"/>
                  <a:endCxn id="607" idx="3"/>
                </p:cNvCxnSpPr>
                <p:nvPr/>
              </p:nvCxnSpPr>
              <p:spPr>
                <a:xfrm flipV="1">
                  <a:off x="3431074" y="2423985"/>
                  <a:ext cx="706943" cy="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7" name="直接连接符 616"/>
                <p:cNvCxnSpPr>
                  <a:stCxn id="608" idx="6"/>
                  <a:endCxn id="607" idx="0"/>
                </p:cNvCxnSpPr>
                <p:nvPr/>
              </p:nvCxnSpPr>
              <p:spPr>
                <a:xfrm>
                  <a:off x="3586490" y="1526815"/>
                  <a:ext cx="622878" cy="745994"/>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8" name="直接连接符 617"/>
                <p:cNvCxnSpPr>
                  <a:stCxn id="608" idx="3"/>
                  <a:endCxn id="609" idx="7"/>
                </p:cNvCxnSpPr>
                <p:nvPr/>
              </p:nvCxnSpPr>
              <p:spPr>
                <a:xfrm flipH="1">
                  <a:off x="2974328" y="1589433"/>
                  <a:ext cx="439895" cy="47744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9" name="直接连接符 618"/>
                <p:cNvCxnSpPr>
                  <a:stCxn id="609" idx="6"/>
                  <a:endCxn id="604" idx="2"/>
                </p:cNvCxnSpPr>
                <p:nvPr/>
              </p:nvCxnSpPr>
              <p:spPr>
                <a:xfrm>
                  <a:off x="3003886" y="2129502"/>
                  <a:ext cx="521988" cy="3553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0" name="直接连接符 619"/>
                <p:cNvCxnSpPr>
                  <a:stCxn id="609" idx="4"/>
                  <a:endCxn id="603" idx="0"/>
                </p:cNvCxnSpPr>
                <p:nvPr/>
              </p:nvCxnSpPr>
              <p:spPr>
                <a:xfrm>
                  <a:off x="2902969" y="2218060"/>
                  <a:ext cx="190086" cy="52020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609" idx="1"/>
                  <a:endCxn id="602" idx="5"/>
                </p:cNvCxnSpPr>
                <p:nvPr/>
              </p:nvCxnSpPr>
              <p:spPr>
                <a:xfrm flipH="1" flipV="1">
                  <a:off x="2668246" y="1929598"/>
                  <a:ext cx="163367" cy="13728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2" name="直接连接符 621"/>
                <p:cNvCxnSpPr>
                  <a:stCxn id="604" idx="0"/>
                  <a:endCxn id="608" idx="5"/>
                </p:cNvCxnSpPr>
                <p:nvPr/>
              </p:nvCxnSpPr>
              <p:spPr>
                <a:xfrm flipH="1" flipV="1">
                  <a:off x="3556936" y="1589434"/>
                  <a:ext cx="69849" cy="48705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3" name="直接连接符 622"/>
                <p:cNvCxnSpPr>
                  <a:stCxn id="609" idx="3"/>
                  <a:endCxn id="606" idx="7"/>
                </p:cNvCxnSpPr>
                <p:nvPr/>
              </p:nvCxnSpPr>
              <p:spPr>
                <a:xfrm flipH="1">
                  <a:off x="2588808" y="2192122"/>
                  <a:ext cx="242806" cy="392868"/>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4" name="直接连接符 623"/>
                <p:cNvCxnSpPr>
                  <a:stCxn id="604" idx="3"/>
                  <a:endCxn id="605" idx="0"/>
                </p:cNvCxnSpPr>
                <p:nvPr/>
              </p:nvCxnSpPr>
              <p:spPr>
                <a:xfrm flipH="1">
                  <a:off x="3330160" y="2227659"/>
                  <a:ext cx="225271" cy="10777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5" name="直接连接符 624"/>
                <p:cNvCxnSpPr>
                  <a:stCxn id="604" idx="6"/>
                  <a:endCxn id="607" idx="2"/>
                </p:cNvCxnSpPr>
                <p:nvPr/>
              </p:nvCxnSpPr>
              <p:spPr>
                <a:xfrm>
                  <a:off x="3727699" y="2165042"/>
                  <a:ext cx="380758" cy="196326"/>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01" name="组合 600"/>
              <p:cNvGrpSpPr/>
              <p:nvPr/>
            </p:nvGrpSpPr>
            <p:grpSpPr>
              <a:xfrm>
                <a:off x="2113238" y="2699926"/>
                <a:ext cx="1402662" cy="872649"/>
                <a:chOff x="2217016" y="1438257"/>
                <a:chExt cx="2093259" cy="1477114"/>
              </a:xfrm>
              <a:solidFill>
                <a:schemeClr val="accent4">
                  <a:lumMod val="60000"/>
                  <a:lumOff val="40000"/>
                </a:schemeClr>
              </a:solidFill>
            </p:grpSpPr>
            <p:sp>
              <p:nvSpPr>
                <p:cNvPr id="602" name="椭圆 601"/>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03" name="椭圆 602"/>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04" name="椭圆 603"/>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05" name="椭圆 604"/>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06" name="椭圆 605"/>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07" name="椭圆 606"/>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08" name="椭圆 607"/>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09" name="椭圆 608"/>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sp>
              <p:nvSpPr>
                <p:cNvPr id="610" name="椭圆 609"/>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mj-lt"/>
                  </a:endParaRPr>
                </a:p>
              </p:txBody>
            </p:sp>
          </p:grpSp>
        </p:grpSp>
        <p:sp>
          <p:nvSpPr>
            <p:cNvPr id="545" name="文本框 544"/>
            <p:cNvSpPr txBox="1"/>
            <p:nvPr/>
          </p:nvSpPr>
          <p:spPr>
            <a:xfrm rot="16200000">
              <a:off x="6197386" y="3161398"/>
              <a:ext cx="107127" cy="15389"/>
            </a:xfrm>
            <a:prstGeom prst="rect">
              <a:avLst/>
            </a:prstGeom>
            <a:noFill/>
            <a:ln>
              <a:noFill/>
            </a:ln>
          </p:spPr>
          <p:txBody>
            <a:bodyPr wrap="square" lIns="0" tIns="0" rIns="0" bIns="0" rtlCol="0">
              <a:spAutoFit/>
            </a:bodyPr>
            <a:lstStyle/>
            <a:p>
              <a:pPr algn="ctr"/>
              <a:r>
                <a:rPr lang="en-US" altLang="zh-CN" sz="100" dirty="0">
                  <a:latin typeface="+mj-lt"/>
                  <a:ea typeface="Dengxian" panose="02010600030101010101" pitchFamily="2" charset="-122"/>
                </a:rPr>
                <a:t>…</a:t>
              </a:r>
              <a:endParaRPr lang="zh-CN" altLang="en-US" sz="100" dirty="0">
                <a:latin typeface="+mj-lt"/>
                <a:ea typeface="Dengxian" panose="02010600030101010101" pitchFamily="2" charset="-122"/>
              </a:endParaRPr>
            </a:p>
          </p:txBody>
        </p:sp>
        <p:sp>
          <p:nvSpPr>
            <p:cNvPr id="546" name="圆角矩形 545"/>
            <p:cNvSpPr/>
            <p:nvPr/>
          </p:nvSpPr>
          <p:spPr bwMode="auto">
            <a:xfrm>
              <a:off x="6439141" y="2802992"/>
              <a:ext cx="166400" cy="64562"/>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600" kern="0">
                <a:latin typeface="+mj-lt"/>
                <a:ea typeface="Dengxian" panose="02010600030101010101" pitchFamily="2" charset="-122"/>
                <a:sym typeface="Arial"/>
              </a:endParaRPr>
            </a:p>
          </p:txBody>
        </p:sp>
        <p:cxnSp>
          <p:nvCxnSpPr>
            <p:cNvPr id="547" name="直接箭头连接符 546"/>
            <p:cNvCxnSpPr/>
            <p:nvPr/>
          </p:nvCxnSpPr>
          <p:spPr>
            <a:xfrm flipV="1">
              <a:off x="6341562" y="2835273"/>
              <a:ext cx="97601"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48" name="直接箭头连接符 547"/>
            <p:cNvCxnSpPr/>
            <p:nvPr/>
          </p:nvCxnSpPr>
          <p:spPr>
            <a:xfrm flipV="1">
              <a:off x="6341562" y="2994641"/>
              <a:ext cx="97601"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49" name="圆角矩形 548"/>
            <p:cNvSpPr/>
            <p:nvPr/>
          </p:nvSpPr>
          <p:spPr bwMode="auto">
            <a:xfrm>
              <a:off x="6439141" y="2962359"/>
              <a:ext cx="166400" cy="64562"/>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600" kern="0">
                <a:latin typeface="+mj-lt"/>
                <a:ea typeface="Dengxian" panose="02010600030101010101" pitchFamily="2" charset="-122"/>
                <a:sym typeface="Arial"/>
              </a:endParaRPr>
            </a:p>
          </p:txBody>
        </p:sp>
        <p:sp>
          <p:nvSpPr>
            <p:cNvPr id="550" name="圆角矩形 549"/>
            <p:cNvSpPr/>
            <p:nvPr/>
          </p:nvSpPr>
          <p:spPr bwMode="auto">
            <a:xfrm>
              <a:off x="6439141" y="3328568"/>
              <a:ext cx="166400" cy="64562"/>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600" kern="0">
                <a:latin typeface="+mj-lt"/>
                <a:ea typeface="Dengxian" panose="02010600030101010101" pitchFamily="2" charset="-122"/>
                <a:sym typeface="Arial"/>
              </a:endParaRPr>
            </a:p>
          </p:txBody>
        </p:sp>
        <p:cxnSp>
          <p:nvCxnSpPr>
            <p:cNvPr id="551" name="直接箭头连接符 550"/>
            <p:cNvCxnSpPr/>
            <p:nvPr/>
          </p:nvCxnSpPr>
          <p:spPr>
            <a:xfrm flipV="1">
              <a:off x="6604370" y="2835273"/>
              <a:ext cx="97601"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2" name="直接箭头连接符 551"/>
            <p:cNvCxnSpPr/>
            <p:nvPr/>
          </p:nvCxnSpPr>
          <p:spPr>
            <a:xfrm>
              <a:off x="6522342" y="2867554"/>
              <a:ext cx="0" cy="94805"/>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3" name="直接箭头连接符 552"/>
            <p:cNvCxnSpPr>
              <a:stCxn id="549" idx="2"/>
            </p:cNvCxnSpPr>
            <p:nvPr/>
          </p:nvCxnSpPr>
          <p:spPr>
            <a:xfrm>
              <a:off x="6522342" y="3026920"/>
              <a:ext cx="0" cy="86086"/>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4" name="直接箭头连接符 553"/>
            <p:cNvCxnSpPr>
              <a:endCxn id="550" idx="0"/>
            </p:cNvCxnSpPr>
            <p:nvPr/>
          </p:nvCxnSpPr>
          <p:spPr>
            <a:xfrm>
              <a:off x="6522342" y="3220133"/>
              <a:ext cx="0" cy="108435"/>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5" name="直接箭头连接符 554"/>
            <p:cNvCxnSpPr/>
            <p:nvPr/>
          </p:nvCxnSpPr>
          <p:spPr>
            <a:xfrm flipV="1">
              <a:off x="6341562" y="3156777"/>
              <a:ext cx="97601"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6" name="直接箭头连接符 555"/>
            <p:cNvCxnSpPr/>
            <p:nvPr/>
          </p:nvCxnSpPr>
          <p:spPr>
            <a:xfrm flipV="1">
              <a:off x="6340020" y="3360850"/>
              <a:ext cx="97601"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7" name="直接箭头连接符 556"/>
            <p:cNvCxnSpPr/>
            <p:nvPr/>
          </p:nvCxnSpPr>
          <p:spPr>
            <a:xfrm flipV="1">
              <a:off x="6604370" y="2994641"/>
              <a:ext cx="97601"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8" name="直接箭头连接符 557"/>
            <p:cNvCxnSpPr/>
            <p:nvPr/>
          </p:nvCxnSpPr>
          <p:spPr>
            <a:xfrm flipV="1">
              <a:off x="6604370" y="3156777"/>
              <a:ext cx="97601"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9" name="直接箭头连接符 558"/>
            <p:cNvCxnSpPr/>
            <p:nvPr/>
          </p:nvCxnSpPr>
          <p:spPr>
            <a:xfrm flipV="1">
              <a:off x="6602828" y="3360850"/>
              <a:ext cx="97601"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60" name="椭圆 559"/>
            <p:cNvSpPr/>
            <p:nvPr/>
          </p:nvSpPr>
          <p:spPr>
            <a:xfrm>
              <a:off x="6716170" y="2805384"/>
              <a:ext cx="57608" cy="59780"/>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500">
                <a:latin typeface="+mj-lt"/>
              </a:endParaRPr>
            </a:p>
          </p:txBody>
        </p:sp>
        <p:sp>
          <p:nvSpPr>
            <p:cNvPr id="561" name="椭圆 560"/>
            <p:cNvSpPr/>
            <p:nvPr/>
          </p:nvSpPr>
          <p:spPr>
            <a:xfrm>
              <a:off x="6716170" y="2964750"/>
              <a:ext cx="57608" cy="59780"/>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500">
                <a:latin typeface="+mj-lt"/>
              </a:endParaRPr>
            </a:p>
          </p:txBody>
        </p:sp>
        <p:sp>
          <p:nvSpPr>
            <p:cNvPr id="562" name="椭圆 561"/>
            <p:cNvSpPr/>
            <p:nvPr/>
          </p:nvSpPr>
          <p:spPr>
            <a:xfrm>
              <a:off x="6716170" y="3330960"/>
              <a:ext cx="57608" cy="59780"/>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500">
                <a:latin typeface="+mj-lt"/>
              </a:endParaRPr>
            </a:p>
          </p:txBody>
        </p:sp>
        <p:sp>
          <p:nvSpPr>
            <p:cNvPr id="563" name="文本框 562"/>
            <p:cNvSpPr txBox="1"/>
            <p:nvPr/>
          </p:nvSpPr>
          <p:spPr>
            <a:xfrm rot="16200000">
              <a:off x="6673005" y="3156226"/>
              <a:ext cx="107127" cy="15389"/>
            </a:xfrm>
            <a:prstGeom prst="rect">
              <a:avLst/>
            </a:prstGeom>
            <a:noFill/>
            <a:ln>
              <a:noFill/>
            </a:ln>
          </p:spPr>
          <p:txBody>
            <a:bodyPr wrap="square" lIns="0" tIns="0" rIns="0" bIns="0" rtlCol="0">
              <a:spAutoFit/>
            </a:bodyPr>
            <a:lstStyle/>
            <a:p>
              <a:pPr algn="ctr"/>
              <a:r>
                <a:rPr lang="en-US" altLang="zh-CN" sz="100" dirty="0">
                  <a:latin typeface="+mj-lt"/>
                  <a:ea typeface="Dengxian" panose="02010600030101010101" pitchFamily="2" charset="-122"/>
                </a:rPr>
                <a:t>…</a:t>
              </a:r>
              <a:endParaRPr lang="zh-CN" altLang="en-US" sz="100" dirty="0">
                <a:latin typeface="+mj-lt"/>
                <a:ea typeface="Dengxian" panose="02010600030101010101" pitchFamily="2" charset="-122"/>
              </a:endParaRPr>
            </a:p>
          </p:txBody>
        </p:sp>
        <p:sp>
          <p:nvSpPr>
            <p:cNvPr id="564" name="矩形 563"/>
            <p:cNvSpPr/>
            <p:nvPr/>
          </p:nvSpPr>
          <p:spPr>
            <a:xfrm>
              <a:off x="6902896" y="3388250"/>
              <a:ext cx="623890" cy="215444"/>
            </a:xfrm>
            <a:prstGeom prst="rect">
              <a:avLst/>
            </a:prstGeom>
          </p:spPr>
          <p:txBody>
            <a:bodyPr wrap="none">
              <a:spAutoFit/>
            </a:bodyPr>
            <a:lstStyle/>
            <a:p>
              <a:pPr algn="ctr" eaLnBrk="1" hangingPunct="1"/>
              <a:r>
                <a:rPr lang="en-US" altLang="zh-CN" sz="800" dirty="0">
                  <a:solidFill>
                    <a:srgbClr val="31404C"/>
                  </a:solidFill>
                  <a:latin typeface="+mj-lt"/>
                  <a:ea typeface="Dengxian" panose="02010600030101010101" pitchFamily="2" charset="-122"/>
                </a:rPr>
                <a:t>FC layers</a:t>
              </a:r>
            </a:p>
          </p:txBody>
        </p:sp>
        <p:sp>
          <p:nvSpPr>
            <p:cNvPr id="565" name="文本框 564"/>
            <p:cNvSpPr txBox="1"/>
            <p:nvPr/>
          </p:nvSpPr>
          <p:spPr>
            <a:xfrm rot="16200000">
              <a:off x="6453151" y="3156226"/>
              <a:ext cx="107127" cy="15389"/>
            </a:xfrm>
            <a:prstGeom prst="rect">
              <a:avLst/>
            </a:prstGeom>
            <a:noFill/>
            <a:ln>
              <a:noFill/>
            </a:ln>
          </p:spPr>
          <p:txBody>
            <a:bodyPr wrap="square" lIns="0" tIns="0" rIns="0" bIns="0" rtlCol="0">
              <a:spAutoFit/>
            </a:bodyPr>
            <a:lstStyle/>
            <a:p>
              <a:pPr algn="ctr"/>
              <a:r>
                <a:rPr lang="en-US" altLang="zh-CN" sz="100" dirty="0">
                  <a:latin typeface="+mj-lt"/>
                  <a:ea typeface="Dengxian" panose="02010600030101010101" pitchFamily="2" charset="-122"/>
                </a:rPr>
                <a:t>…</a:t>
              </a:r>
              <a:endParaRPr lang="zh-CN" altLang="en-US" sz="100" dirty="0">
                <a:latin typeface="+mj-lt"/>
                <a:ea typeface="Dengxian" panose="02010600030101010101" pitchFamily="2" charset="-122"/>
              </a:endParaRPr>
            </a:p>
          </p:txBody>
        </p:sp>
        <p:grpSp>
          <p:nvGrpSpPr>
            <p:cNvPr id="566" name="组合 565"/>
            <p:cNvGrpSpPr/>
            <p:nvPr/>
          </p:nvGrpSpPr>
          <p:grpSpPr>
            <a:xfrm>
              <a:off x="6773777" y="2869393"/>
              <a:ext cx="581318" cy="525576"/>
              <a:chOff x="2577125" y="2060882"/>
              <a:chExt cx="937128" cy="847767"/>
            </a:xfrm>
          </p:grpSpPr>
          <p:sp>
            <p:nvSpPr>
              <p:cNvPr id="579" name="椭圆 578"/>
              <p:cNvSpPr/>
              <p:nvPr/>
            </p:nvSpPr>
            <p:spPr>
              <a:xfrm>
                <a:off x="3187300" y="22702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500">
                  <a:latin typeface="+mj-lt"/>
                </a:endParaRPr>
              </a:p>
            </p:txBody>
          </p:sp>
          <p:sp>
            <p:nvSpPr>
              <p:cNvPr id="580" name="椭圆 579"/>
              <p:cNvSpPr/>
              <p:nvPr/>
            </p:nvSpPr>
            <p:spPr>
              <a:xfrm>
                <a:off x="3187300" y="24540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500">
                  <a:latin typeface="+mj-lt"/>
                </a:endParaRPr>
              </a:p>
            </p:txBody>
          </p:sp>
          <p:sp>
            <p:nvSpPr>
              <p:cNvPr id="581" name="椭圆 580"/>
              <p:cNvSpPr/>
              <p:nvPr/>
            </p:nvSpPr>
            <p:spPr>
              <a:xfrm>
                <a:off x="3189543" y="2637806"/>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500">
                  <a:latin typeface="+mj-lt"/>
                </a:endParaRPr>
              </a:p>
            </p:txBody>
          </p:sp>
          <p:cxnSp>
            <p:nvCxnSpPr>
              <p:cNvPr id="582" name="直接连接符 581"/>
              <p:cNvCxnSpPr>
                <a:stCxn id="560" idx="6"/>
                <a:endCxn id="579" idx="2"/>
              </p:cNvCxnSpPr>
              <p:nvPr/>
            </p:nvCxnSpPr>
            <p:spPr>
              <a:xfrm>
                <a:off x="2577127" y="2060882"/>
                <a:ext cx="610173" cy="25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3" name="直接连接符 582"/>
              <p:cNvCxnSpPr>
                <a:stCxn id="561" idx="6"/>
                <a:endCxn id="579" idx="2"/>
              </p:cNvCxnSpPr>
              <p:nvPr/>
            </p:nvCxnSpPr>
            <p:spPr>
              <a:xfrm>
                <a:off x="2577127" y="2317943"/>
                <a:ext cx="610173" cy="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4" name="直接连接符 583"/>
              <p:cNvCxnSpPr>
                <a:stCxn id="562" idx="6"/>
                <a:endCxn id="579" idx="2"/>
              </p:cNvCxnSpPr>
              <p:nvPr/>
            </p:nvCxnSpPr>
            <p:spPr>
              <a:xfrm flipV="1">
                <a:off x="2577127" y="2318419"/>
                <a:ext cx="610173" cy="590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5" name="直接连接符 584"/>
              <p:cNvCxnSpPr>
                <a:stCxn id="560" idx="6"/>
                <a:endCxn id="580" idx="2"/>
              </p:cNvCxnSpPr>
              <p:nvPr/>
            </p:nvCxnSpPr>
            <p:spPr>
              <a:xfrm>
                <a:off x="2577125" y="2060882"/>
                <a:ext cx="610175" cy="441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6" name="直接连接符 585"/>
              <p:cNvCxnSpPr>
                <a:stCxn id="560" idx="6"/>
                <a:endCxn id="581" idx="2"/>
              </p:cNvCxnSpPr>
              <p:nvPr/>
            </p:nvCxnSpPr>
            <p:spPr>
              <a:xfrm>
                <a:off x="2577127" y="2060882"/>
                <a:ext cx="612416" cy="625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7" name="直接连接符 586"/>
              <p:cNvCxnSpPr>
                <a:stCxn id="561" idx="6"/>
                <a:endCxn id="580" idx="2"/>
              </p:cNvCxnSpPr>
              <p:nvPr/>
            </p:nvCxnSpPr>
            <p:spPr>
              <a:xfrm>
                <a:off x="2577127" y="2317943"/>
                <a:ext cx="610173" cy="184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8" name="直接连接符 587"/>
              <p:cNvCxnSpPr>
                <a:stCxn id="561" idx="6"/>
                <a:endCxn id="581" idx="2"/>
              </p:cNvCxnSpPr>
              <p:nvPr/>
            </p:nvCxnSpPr>
            <p:spPr>
              <a:xfrm>
                <a:off x="2577127" y="2317943"/>
                <a:ext cx="612416" cy="368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9" name="直接连接符 588"/>
              <p:cNvCxnSpPr>
                <a:stCxn id="562" idx="6"/>
                <a:endCxn id="581" idx="2"/>
              </p:cNvCxnSpPr>
              <p:nvPr/>
            </p:nvCxnSpPr>
            <p:spPr>
              <a:xfrm flipV="1">
                <a:off x="2577127" y="2686019"/>
                <a:ext cx="612416" cy="222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0" name="直接连接符 589"/>
              <p:cNvCxnSpPr>
                <a:stCxn id="562" idx="6"/>
                <a:endCxn id="580" idx="2"/>
              </p:cNvCxnSpPr>
              <p:nvPr/>
            </p:nvCxnSpPr>
            <p:spPr>
              <a:xfrm flipV="1">
                <a:off x="2577127" y="2502218"/>
                <a:ext cx="610173" cy="406431"/>
              </a:xfrm>
              <a:prstGeom prst="line">
                <a:avLst/>
              </a:prstGeom>
            </p:spPr>
            <p:style>
              <a:lnRef idx="1">
                <a:schemeClr val="accent1"/>
              </a:lnRef>
              <a:fillRef idx="0">
                <a:schemeClr val="accent1"/>
              </a:fillRef>
              <a:effectRef idx="0">
                <a:schemeClr val="accent1"/>
              </a:effectRef>
              <a:fontRef idx="minor">
                <a:schemeClr val="tx1"/>
              </a:fontRef>
            </p:style>
          </p:cxnSp>
          <p:sp>
            <p:nvSpPr>
              <p:cNvPr id="591" name="椭圆 590"/>
              <p:cNvSpPr/>
              <p:nvPr/>
            </p:nvSpPr>
            <p:spPr>
              <a:xfrm>
                <a:off x="3421383" y="2353607"/>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500">
                  <a:latin typeface="+mj-lt"/>
                </a:endParaRPr>
              </a:p>
            </p:txBody>
          </p:sp>
          <p:sp>
            <p:nvSpPr>
              <p:cNvPr id="592" name="椭圆 591"/>
              <p:cNvSpPr/>
              <p:nvPr/>
            </p:nvSpPr>
            <p:spPr>
              <a:xfrm>
                <a:off x="3421384" y="2540978"/>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500">
                  <a:latin typeface="+mj-lt"/>
                </a:endParaRPr>
              </a:p>
            </p:txBody>
          </p:sp>
          <p:cxnSp>
            <p:nvCxnSpPr>
              <p:cNvPr id="593" name="直接连接符 592"/>
              <p:cNvCxnSpPr>
                <a:stCxn id="579" idx="5"/>
                <a:endCxn id="591" idx="2"/>
              </p:cNvCxnSpPr>
              <p:nvPr/>
            </p:nvCxnSpPr>
            <p:spPr>
              <a:xfrm>
                <a:off x="3266569" y="2352511"/>
                <a:ext cx="154814" cy="4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4" name="直接连接符 593"/>
              <p:cNvCxnSpPr>
                <a:stCxn id="580" idx="6"/>
                <a:endCxn id="591" idx="2"/>
              </p:cNvCxnSpPr>
              <p:nvPr/>
            </p:nvCxnSpPr>
            <p:spPr>
              <a:xfrm flipV="1">
                <a:off x="3280169" y="2401821"/>
                <a:ext cx="141214" cy="100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5" name="直接连接符 594"/>
              <p:cNvCxnSpPr>
                <a:stCxn id="581" idx="7"/>
                <a:endCxn id="591" idx="2"/>
              </p:cNvCxnSpPr>
              <p:nvPr/>
            </p:nvCxnSpPr>
            <p:spPr>
              <a:xfrm flipV="1">
                <a:off x="3268812" y="2401821"/>
                <a:ext cx="152571" cy="250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6" name="直接连接符 595"/>
              <p:cNvCxnSpPr>
                <a:stCxn id="579" idx="5"/>
                <a:endCxn id="592" idx="2"/>
              </p:cNvCxnSpPr>
              <p:nvPr/>
            </p:nvCxnSpPr>
            <p:spPr>
              <a:xfrm>
                <a:off x="3266569" y="2352511"/>
                <a:ext cx="154815" cy="236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7" name="直接连接符 596"/>
              <p:cNvCxnSpPr>
                <a:stCxn id="580" idx="6"/>
                <a:endCxn id="592" idx="2"/>
              </p:cNvCxnSpPr>
              <p:nvPr/>
            </p:nvCxnSpPr>
            <p:spPr>
              <a:xfrm>
                <a:off x="3280169" y="2502219"/>
                <a:ext cx="141215" cy="86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8" name="直接连接符 597"/>
              <p:cNvCxnSpPr>
                <a:stCxn id="581" idx="7"/>
                <a:endCxn id="592" idx="2"/>
              </p:cNvCxnSpPr>
              <p:nvPr/>
            </p:nvCxnSpPr>
            <p:spPr>
              <a:xfrm flipV="1">
                <a:off x="3268812" y="2589192"/>
                <a:ext cx="152572" cy="6273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67" name="直接箭头连接符 566"/>
            <p:cNvCxnSpPr>
              <a:stCxn id="575" idx="3"/>
              <a:endCxn id="534" idx="1"/>
            </p:cNvCxnSpPr>
            <p:nvPr/>
          </p:nvCxnSpPr>
          <p:spPr>
            <a:xfrm>
              <a:off x="7456712" y="2461533"/>
              <a:ext cx="87866" cy="0"/>
            </a:xfrm>
            <a:prstGeom prst="straightConnector1">
              <a:avLst/>
            </a:prstGeom>
            <a:ln w="9525">
              <a:tailEnd type="triangle"/>
            </a:ln>
            <a:effectLst/>
          </p:spPr>
          <p:style>
            <a:lnRef idx="3">
              <a:schemeClr val="dk1"/>
            </a:lnRef>
            <a:fillRef idx="0">
              <a:schemeClr val="dk1"/>
            </a:fillRef>
            <a:effectRef idx="2">
              <a:schemeClr val="dk1"/>
            </a:effectRef>
            <a:fontRef idx="minor">
              <a:schemeClr val="tx1"/>
            </a:fontRef>
          </p:style>
        </p:cxnSp>
        <p:cxnSp>
          <p:nvCxnSpPr>
            <p:cNvPr id="568" name="直接箭头连接符 567"/>
            <p:cNvCxnSpPr>
              <a:stCxn id="571" idx="3"/>
            </p:cNvCxnSpPr>
            <p:nvPr/>
          </p:nvCxnSpPr>
          <p:spPr>
            <a:xfrm>
              <a:off x="7456712" y="3848839"/>
              <a:ext cx="80588" cy="1927"/>
            </a:xfrm>
            <a:prstGeom prst="straightConnector1">
              <a:avLst/>
            </a:prstGeom>
            <a:ln w="9525">
              <a:tailEnd type="triangle"/>
            </a:ln>
            <a:effectLst/>
          </p:spPr>
          <p:style>
            <a:lnRef idx="3">
              <a:schemeClr val="dk1"/>
            </a:lnRef>
            <a:fillRef idx="0">
              <a:schemeClr val="dk1"/>
            </a:fillRef>
            <a:effectRef idx="2">
              <a:schemeClr val="dk1"/>
            </a:effectRef>
            <a:fontRef idx="minor">
              <a:schemeClr val="tx1"/>
            </a:fontRef>
          </p:style>
        </p:cxnSp>
        <p:sp>
          <p:nvSpPr>
            <p:cNvPr id="569" name="矩形 568"/>
            <p:cNvSpPr/>
            <p:nvPr/>
          </p:nvSpPr>
          <p:spPr>
            <a:xfrm>
              <a:off x="6034719" y="3694693"/>
              <a:ext cx="910847" cy="308294"/>
            </a:xfrm>
            <a:prstGeom prst="rect">
              <a:avLst/>
            </a:prstGeom>
            <a:solidFill>
              <a:schemeClr val="accent2">
                <a:lumMod val="20000"/>
                <a:lumOff val="80000"/>
              </a:schemeClr>
            </a:solidFill>
            <a:ln w="9525">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700" kern="0">
                <a:latin typeface="+mj-lt"/>
                <a:sym typeface="Arial"/>
              </a:endParaRPr>
            </a:p>
          </p:txBody>
        </p:sp>
        <p:sp>
          <p:nvSpPr>
            <p:cNvPr id="570" name="矩形 569"/>
            <p:cNvSpPr/>
            <p:nvPr/>
          </p:nvSpPr>
          <p:spPr>
            <a:xfrm>
              <a:off x="6108058" y="3752420"/>
              <a:ext cx="764170" cy="230832"/>
            </a:xfrm>
            <a:prstGeom prst="rect">
              <a:avLst/>
            </a:prstGeom>
          </p:spPr>
          <p:txBody>
            <a:bodyPr>
              <a:spAutoFit/>
            </a:bodyPr>
            <a:lstStyle/>
            <a:p>
              <a:pPr algn="ctr" eaLnBrk="1" fontAlgn="auto" hangingPunct="1">
                <a:buClr>
                  <a:srgbClr val="000000"/>
                </a:buClr>
                <a:buFont typeface="Arial"/>
                <a:buNone/>
                <a:defRPr/>
              </a:pPr>
              <a:r>
                <a:rPr lang="en-US" altLang="zh-CN" sz="900" kern="0" dirty="0">
                  <a:solidFill>
                    <a:schemeClr val="accent2">
                      <a:lumMod val="50000"/>
                    </a:schemeClr>
                  </a:solidFill>
                  <a:latin typeface="+mj-lt"/>
                  <a:ea typeface="Dengxian" panose="02010600030101010101" pitchFamily="2" charset="-122"/>
                  <a:cs typeface="Arial"/>
                  <a:sym typeface="Arial"/>
                </a:rPr>
                <a:t>GC-LSTM</a:t>
              </a:r>
            </a:p>
          </p:txBody>
        </p:sp>
        <p:sp>
          <p:nvSpPr>
            <p:cNvPr id="571" name="矩形 570"/>
            <p:cNvSpPr/>
            <p:nvPr/>
          </p:nvSpPr>
          <p:spPr>
            <a:xfrm>
              <a:off x="6972970" y="3694693"/>
              <a:ext cx="483741" cy="308294"/>
            </a:xfrm>
            <a:prstGeom prst="rect">
              <a:avLst/>
            </a:prstGeom>
            <a:noFill/>
            <a:ln w="9525">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700" kern="0">
                <a:solidFill>
                  <a:schemeClr val="tx1"/>
                </a:solidFill>
                <a:latin typeface="+mj-lt"/>
                <a:sym typeface="Arial"/>
              </a:endParaRPr>
            </a:p>
          </p:txBody>
        </p:sp>
        <p:sp>
          <p:nvSpPr>
            <p:cNvPr id="572" name="矩形 571"/>
            <p:cNvSpPr/>
            <p:nvPr/>
          </p:nvSpPr>
          <p:spPr>
            <a:xfrm>
              <a:off x="6902896" y="3762039"/>
              <a:ext cx="623890" cy="215444"/>
            </a:xfrm>
            <a:prstGeom prst="rect">
              <a:avLst/>
            </a:prstGeom>
          </p:spPr>
          <p:txBody>
            <a:bodyPr wrap="none">
              <a:spAutoFit/>
            </a:bodyPr>
            <a:lstStyle/>
            <a:p>
              <a:pPr algn="ctr" eaLnBrk="1" hangingPunct="1"/>
              <a:r>
                <a:rPr lang="en-US" altLang="zh-CN" sz="800" dirty="0">
                  <a:solidFill>
                    <a:srgbClr val="31404C"/>
                  </a:solidFill>
                  <a:latin typeface="+mj-lt"/>
                  <a:ea typeface="Dengxian" panose="02010600030101010101" pitchFamily="2" charset="-122"/>
                </a:rPr>
                <a:t>FC layers</a:t>
              </a:r>
            </a:p>
          </p:txBody>
        </p:sp>
        <p:sp>
          <p:nvSpPr>
            <p:cNvPr id="573" name="矩形 572"/>
            <p:cNvSpPr/>
            <p:nvPr/>
          </p:nvSpPr>
          <p:spPr>
            <a:xfrm>
              <a:off x="6034719" y="2307386"/>
              <a:ext cx="910847" cy="308294"/>
            </a:xfrm>
            <a:prstGeom prst="rect">
              <a:avLst/>
            </a:prstGeom>
            <a:solidFill>
              <a:schemeClr val="accent2">
                <a:lumMod val="20000"/>
                <a:lumOff val="80000"/>
              </a:schemeClr>
            </a:solidFill>
            <a:ln w="9525">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700" kern="0">
                <a:latin typeface="+mj-lt"/>
                <a:sym typeface="Arial"/>
              </a:endParaRPr>
            </a:p>
          </p:txBody>
        </p:sp>
        <p:sp>
          <p:nvSpPr>
            <p:cNvPr id="574" name="矩形 573"/>
            <p:cNvSpPr/>
            <p:nvPr/>
          </p:nvSpPr>
          <p:spPr>
            <a:xfrm>
              <a:off x="6108058" y="2365054"/>
              <a:ext cx="764170" cy="230832"/>
            </a:xfrm>
            <a:prstGeom prst="rect">
              <a:avLst/>
            </a:prstGeom>
          </p:spPr>
          <p:txBody>
            <a:bodyPr>
              <a:spAutoFit/>
            </a:bodyPr>
            <a:lstStyle/>
            <a:p>
              <a:pPr algn="ctr" eaLnBrk="1" fontAlgn="auto" hangingPunct="1">
                <a:buClr>
                  <a:srgbClr val="000000"/>
                </a:buClr>
                <a:buFont typeface="Arial"/>
                <a:buNone/>
                <a:defRPr/>
              </a:pPr>
              <a:r>
                <a:rPr lang="en-US" altLang="zh-CN" sz="900" kern="0" dirty="0">
                  <a:solidFill>
                    <a:schemeClr val="accent2">
                      <a:lumMod val="50000"/>
                    </a:schemeClr>
                  </a:solidFill>
                  <a:latin typeface="+mj-lt"/>
                  <a:ea typeface="Dengxian" panose="02010600030101010101" pitchFamily="2" charset="-122"/>
                  <a:cs typeface="Arial"/>
                  <a:sym typeface="Arial"/>
                </a:rPr>
                <a:t>GC-LSTM</a:t>
              </a:r>
            </a:p>
          </p:txBody>
        </p:sp>
        <p:sp>
          <p:nvSpPr>
            <p:cNvPr id="575" name="矩形 574"/>
            <p:cNvSpPr/>
            <p:nvPr/>
          </p:nvSpPr>
          <p:spPr>
            <a:xfrm>
              <a:off x="6972970" y="2307386"/>
              <a:ext cx="483741" cy="308294"/>
            </a:xfrm>
            <a:prstGeom prst="rect">
              <a:avLst/>
            </a:prstGeom>
            <a:noFill/>
            <a:ln w="9525">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700" kern="0">
                <a:solidFill>
                  <a:schemeClr val="tx1"/>
                </a:solidFill>
                <a:latin typeface="+mj-lt"/>
                <a:sym typeface="Arial"/>
              </a:endParaRPr>
            </a:p>
          </p:txBody>
        </p:sp>
        <p:sp>
          <p:nvSpPr>
            <p:cNvPr id="576" name="矩形 575"/>
            <p:cNvSpPr/>
            <p:nvPr/>
          </p:nvSpPr>
          <p:spPr>
            <a:xfrm>
              <a:off x="6902896" y="2374674"/>
              <a:ext cx="623890" cy="215444"/>
            </a:xfrm>
            <a:prstGeom prst="rect">
              <a:avLst/>
            </a:prstGeom>
          </p:spPr>
          <p:txBody>
            <a:bodyPr wrap="none">
              <a:spAutoFit/>
            </a:bodyPr>
            <a:lstStyle/>
            <a:p>
              <a:pPr algn="ctr" eaLnBrk="1" hangingPunct="1"/>
              <a:r>
                <a:rPr lang="en-US" altLang="zh-CN" sz="800" dirty="0">
                  <a:solidFill>
                    <a:srgbClr val="31404C"/>
                  </a:solidFill>
                  <a:latin typeface="+mj-lt"/>
                  <a:ea typeface="Dengxian" panose="02010600030101010101" pitchFamily="2" charset="-122"/>
                </a:rPr>
                <a:t>FC layers</a:t>
              </a:r>
            </a:p>
          </p:txBody>
        </p:sp>
        <p:cxnSp>
          <p:nvCxnSpPr>
            <p:cNvPr id="577" name="肘形连接符 576"/>
            <p:cNvCxnSpPr>
              <a:stCxn id="529" idx="0"/>
              <a:endCxn id="573" idx="1"/>
            </p:cNvCxnSpPr>
            <p:nvPr/>
          </p:nvCxnSpPr>
          <p:spPr>
            <a:xfrm rot="5400000" flipH="1" flipV="1">
              <a:off x="5617526" y="2326230"/>
              <a:ext cx="281890" cy="552496"/>
            </a:xfrm>
            <a:prstGeom prst="bentConnector2">
              <a:avLst/>
            </a:prstGeom>
            <a:ln w="9525">
              <a:solidFill>
                <a:srgbClr val="415665"/>
              </a:solidFill>
              <a:tailEnd type="triangle"/>
            </a:ln>
          </p:spPr>
          <p:style>
            <a:lnRef idx="1">
              <a:schemeClr val="accent1"/>
            </a:lnRef>
            <a:fillRef idx="0">
              <a:schemeClr val="accent1"/>
            </a:fillRef>
            <a:effectRef idx="0">
              <a:schemeClr val="accent1"/>
            </a:effectRef>
            <a:fontRef idx="minor">
              <a:schemeClr val="tx1"/>
            </a:fontRef>
          </p:style>
        </p:cxnSp>
        <p:cxnSp>
          <p:nvCxnSpPr>
            <p:cNvPr id="578" name="肘形连接符 577"/>
            <p:cNvCxnSpPr>
              <a:stCxn id="529" idx="2"/>
              <a:endCxn id="569" idx="1"/>
            </p:cNvCxnSpPr>
            <p:nvPr/>
          </p:nvCxnSpPr>
          <p:spPr>
            <a:xfrm rot="16200000" flipH="1">
              <a:off x="5627832" y="3441953"/>
              <a:ext cx="261277" cy="552496"/>
            </a:xfrm>
            <a:prstGeom prst="bentConnector2">
              <a:avLst/>
            </a:prstGeom>
            <a:ln w="9525">
              <a:solidFill>
                <a:srgbClr val="41566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3" name="组合 172"/>
          <p:cNvGrpSpPr/>
          <p:nvPr/>
        </p:nvGrpSpPr>
        <p:grpSpPr>
          <a:xfrm>
            <a:off x="7163823" y="4474273"/>
            <a:ext cx="2552041" cy="461665"/>
            <a:chOff x="6172561" y="206882"/>
            <a:chExt cx="3061698" cy="545605"/>
          </a:xfrm>
        </p:grpSpPr>
        <p:pic>
          <p:nvPicPr>
            <p:cNvPr id="176" name="图片 175"/>
            <p:cNvPicPr>
              <a:picLocks noChangeAspect="1"/>
            </p:cNvPicPr>
            <p:nvPr/>
          </p:nvPicPr>
          <p:blipFill>
            <a:blip r:embed="rId11"/>
            <a:stretch>
              <a:fillRect/>
            </a:stretch>
          </p:blipFill>
          <p:spPr>
            <a:xfrm>
              <a:off x="6172561" y="221948"/>
              <a:ext cx="3061698" cy="530539"/>
            </a:xfrm>
            <a:prstGeom prst="rect">
              <a:avLst/>
            </a:prstGeom>
          </p:spPr>
        </p:pic>
        <p:sp>
          <p:nvSpPr>
            <p:cNvPr id="177" name="矩形 176"/>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sp>
        <p:nvSpPr>
          <p:cNvPr id="321" name="文本框 320"/>
          <p:cNvSpPr txBox="1"/>
          <p:nvPr/>
        </p:nvSpPr>
        <p:spPr>
          <a:xfrm rot="16200000">
            <a:off x="6128507" y="3129195"/>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322" name="文本框 321"/>
          <p:cNvSpPr txBox="1"/>
          <p:nvPr/>
        </p:nvSpPr>
        <p:spPr>
          <a:xfrm rot="16200000">
            <a:off x="6407079" y="3123793"/>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323" name="文本框 322"/>
          <p:cNvSpPr txBox="1"/>
          <p:nvPr/>
        </p:nvSpPr>
        <p:spPr>
          <a:xfrm rot="16200000">
            <a:off x="6645517" y="3125164"/>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Tree>
    <p:extLst>
      <p:ext uri="{BB962C8B-B14F-4D97-AF65-F5344CB8AC3E}">
        <p14:creationId xmlns:p14="http://schemas.microsoft.com/office/powerpoint/2010/main" val="1287866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E23D80-B248-4D6A-B1E3-E383B0FAAAC8}" type="slidenum">
              <a:rPr lang="zh-CN" altLang="en-US" smtClean="0"/>
              <a:t>14</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239" y="1850185"/>
            <a:ext cx="4335992" cy="1302140"/>
          </a:xfrm>
          <a:prstGeom prst="rect">
            <a:avLst/>
          </a:prstGeom>
        </p:spPr>
      </p:pic>
    </p:spTree>
    <p:extLst>
      <p:ext uri="{BB962C8B-B14F-4D97-AF65-F5344CB8AC3E}">
        <p14:creationId xmlns:p14="http://schemas.microsoft.com/office/powerpoint/2010/main" val="54897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7" name="矩形 6"/>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Background</a:t>
            </a:r>
            <a:endParaRPr lang="zh-CN" altLang="en-US" sz="2800" b="1" dirty="0">
              <a:solidFill>
                <a:schemeClr val="tx1">
                  <a:lumMod val="75000"/>
                </a:schemeClr>
              </a:solidFill>
              <a:latin typeface="+mj-lt"/>
              <a:ea typeface="Dengxian" panose="02010600030101010101" pitchFamily="2" charset="-122"/>
            </a:endParaRPr>
          </a:p>
        </p:txBody>
      </p:sp>
      <p:sp>
        <p:nvSpPr>
          <p:cNvPr id="15" name="矩形 14"/>
          <p:cNvSpPr/>
          <p:nvPr/>
        </p:nvSpPr>
        <p:spPr>
          <a:xfrm>
            <a:off x="130810" y="930362"/>
            <a:ext cx="9013190" cy="400110"/>
          </a:xfrm>
          <a:prstGeom prst="rect">
            <a:avLst/>
          </a:prstGeom>
        </p:spPr>
        <p:txBody>
          <a:bodyPr wrap="square">
            <a:spAutoFit/>
          </a:bodyPr>
          <a:lstStyle/>
          <a:p>
            <a:r>
              <a:rPr lang="en-US" altLang="zh-CN" sz="2000" dirty="0">
                <a:solidFill>
                  <a:schemeClr val="tx1">
                    <a:lumMod val="75000"/>
                  </a:schemeClr>
                </a:solidFill>
                <a:latin typeface="+mj-lt"/>
                <a:ea typeface="Dengxian" panose="02010600030101010101" pitchFamily="2" charset="-122"/>
              </a:rPr>
              <a:t>Mild Cognitive Impairment (</a:t>
            </a:r>
            <a:r>
              <a:rPr lang="en-US" altLang="zh-CN" sz="2000" b="1" dirty="0">
                <a:solidFill>
                  <a:schemeClr val="tx1">
                    <a:lumMod val="75000"/>
                  </a:schemeClr>
                </a:solidFill>
                <a:latin typeface="+mj-lt"/>
                <a:ea typeface="Dengxian" panose="02010600030101010101" pitchFamily="2" charset="-122"/>
              </a:rPr>
              <a:t>MCI</a:t>
            </a:r>
            <a:r>
              <a:rPr lang="en-US" altLang="zh-CN" sz="2000" dirty="0">
                <a:solidFill>
                  <a:schemeClr val="tx1">
                    <a:lumMod val="75000"/>
                  </a:schemeClr>
                </a:solidFill>
                <a:latin typeface="+mj-lt"/>
                <a:ea typeface="Dengxian" panose="02010600030101010101" pitchFamily="2" charset="-122"/>
              </a:rPr>
              <a:t>)</a:t>
            </a:r>
            <a:endParaRPr lang="zh-CN" altLang="en-US" sz="2000" dirty="0">
              <a:latin typeface="+mj-lt"/>
              <a:ea typeface="Dengxian" panose="02010600030101010101" pitchFamily="2" charset="-122"/>
            </a:endParaRPr>
          </a:p>
        </p:txBody>
      </p:sp>
      <p:grpSp>
        <p:nvGrpSpPr>
          <p:cNvPr id="10" name="组合 9"/>
          <p:cNvGrpSpPr/>
          <p:nvPr/>
        </p:nvGrpSpPr>
        <p:grpSpPr>
          <a:xfrm>
            <a:off x="171268" y="1392027"/>
            <a:ext cx="3772663" cy="3293828"/>
            <a:chOff x="171268" y="1392027"/>
            <a:chExt cx="3772663" cy="3293828"/>
          </a:xfrm>
        </p:grpSpPr>
        <p:grpSp>
          <p:nvGrpSpPr>
            <p:cNvPr id="34" name="组合 33"/>
            <p:cNvGrpSpPr/>
            <p:nvPr/>
          </p:nvGrpSpPr>
          <p:grpSpPr>
            <a:xfrm>
              <a:off x="643641" y="1752206"/>
              <a:ext cx="3253740" cy="1530600"/>
              <a:chOff x="579120" y="1852465"/>
              <a:chExt cx="3253740" cy="1530600"/>
            </a:xfrm>
          </p:grpSpPr>
          <p:cxnSp>
            <p:nvCxnSpPr>
              <p:cNvPr id="22" name="直接箭头连接符 21"/>
              <p:cNvCxnSpPr/>
              <p:nvPr/>
            </p:nvCxnSpPr>
            <p:spPr>
              <a:xfrm>
                <a:off x="579120" y="1852465"/>
                <a:ext cx="3253740" cy="452487"/>
              </a:xfrm>
              <a:prstGeom prst="straightConnector1">
                <a:avLst/>
              </a:prstGeom>
              <a:ln w="12700">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7" name="直接连接符 26"/>
              <p:cNvCxnSpPr/>
              <p:nvPr/>
            </p:nvCxnSpPr>
            <p:spPr>
              <a:xfrm>
                <a:off x="1325880" y="1959999"/>
                <a:ext cx="1569720" cy="62750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895600" y="2587505"/>
                <a:ext cx="876300" cy="795560"/>
              </a:xfrm>
              <a:prstGeom prst="straightConnector1">
                <a:avLst/>
              </a:prstGeom>
              <a:ln w="1270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
          <p:nvSpPr>
            <p:cNvPr id="36" name="文本框 35"/>
            <p:cNvSpPr txBox="1"/>
            <p:nvPr/>
          </p:nvSpPr>
          <p:spPr>
            <a:xfrm rot="10800000">
              <a:off x="171268" y="1675229"/>
              <a:ext cx="400110" cy="2597307"/>
            </a:xfrm>
            <a:prstGeom prst="rect">
              <a:avLst/>
            </a:prstGeom>
            <a:noFill/>
          </p:spPr>
          <p:txBody>
            <a:bodyPr vert="eaVert" wrap="square" rtlCol="0">
              <a:spAutoFit/>
            </a:bodyPr>
            <a:lstStyle/>
            <a:p>
              <a:pPr algn="ctr"/>
              <a:r>
                <a:rPr lang="en-US" altLang="zh-CN" dirty="0">
                  <a:latin typeface="+mj-lt"/>
                  <a:ea typeface="Dengxian" panose="02010600030101010101" pitchFamily="2" charset="-122"/>
                </a:rPr>
                <a:t>Cognitive Functioning</a:t>
              </a:r>
              <a:endParaRPr lang="zh-CN" altLang="en-US" dirty="0">
                <a:latin typeface="+mj-lt"/>
                <a:ea typeface="Dengxian" panose="02010600030101010101" pitchFamily="2" charset="-122"/>
              </a:endParaRPr>
            </a:p>
          </p:txBody>
        </p:sp>
        <p:sp>
          <p:nvSpPr>
            <p:cNvPr id="39" name="文本框 38"/>
            <p:cNvSpPr txBox="1"/>
            <p:nvPr/>
          </p:nvSpPr>
          <p:spPr>
            <a:xfrm rot="16200000">
              <a:off x="1920388" y="3187146"/>
              <a:ext cx="400110" cy="2597307"/>
            </a:xfrm>
            <a:prstGeom prst="rect">
              <a:avLst/>
            </a:prstGeom>
            <a:noFill/>
          </p:spPr>
          <p:txBody>
            <a:bodyPr vert="eaVert" wrap="square" rtlCol="0">
              <a:spAutoFit/>
            </a:bodyPr>
            <a:lstStyle/>
            <a:p>
              <a:pPr algn="ctr"/>
              <a:r>
                <a:rPr lang="en-US" altLang="zh-CN" dirty="0">
                  <a:latin typeface="+mj-lt"/>
                  <a:ea typeface="Dengxian" panose="02010600030101010101" pitchFamily="2" charset="-122"/>
                </a:rPr>
                <a:t> Age</a:t>
              </a:r>
              <a:endParaRPr lang="zh-CN" altLang="en-US" dirty="0">
                <a:latin typeface="+mj-lt"/>
                <a:ea typeface="Dengxian" panose="02010600030101010101" pitchFamily="2" charset="-122"/>
              </a:endParaRPr>
            </a:p>
          </p:txBody>
        </p:sp>
        <p:sp>
          <p:nvSpPr>
            <p:cNvPr id="41" name="矩形 40"/>
            <p:cNvSpPr/>
            <p:nvPr/>
          </p:nvSpPr>
          <p:spPr>
            <a:xfrm>
              <a:off x="2674032" y="1779360"/>
              <a:ext cx="1269899" cy="307777"/>
            </a:xfrm>
            <a:prstGeom prst="rect">
              <a:avLst/>
            </a:prstGeom>
          </p:spPr>
          <p:txBody>
            <a:bodyPr wrap="none">
              <a:spAutoFit/>
            </a:bodyPr>
            <a:lstStyle/>
            <a:p>
              <a:r>
                <a:rPr lang="en-US" altLang="zh-CN" dirty="0">
                  <a:solidFill>
                    <a:schemeClr val="accent3">
                      <a:lumMod val="75000"/>
                    </a:schemeClr>
                  </a:solidFill>
                  <a:latin typeface="+mj-lt"/>
                  <a:ea typeface="Dengxian" panose="02010600030101010101" pitchFamily="2" charset="-122"/>
                </a:rPr>
                <a:t>Normal Aging</a:t>
              </a:r>
              <a:endParaRPr lang="zh-CN" altLang="en-US" dirty="0">
                <a:solidFill>
                  <a:schemeClr val="accent3">
                    <a:lumMod val="75000"/>
                  </a:schemeClr>
                </a:solidFill>
                <a:latin typeface="+mj-lt"/>
              </a:endParaRPr>
            </a:p>
          </p:txBody>
        </p:sp>
        <p:sp>
          <p:nvSpPr>
            <p:cNvPr id="42" name="矩形 41"/>
            <p:cNvSpPr/>
            <p:nvPr/>
          </p:nvSpPr>
          <p:spPr>
            <a:xfrm>
              <a:off x="768480" y="2197988"/>
              <a:ext cx="1351963" cy="307777"/>
            </a:xfrm>
            <a:prstGeom prst="rect">
              <a:avLst/>
            </a:prstGeom>
          </p:spPr>
          <p:txBody>
            <a:bodyPr wrap="square">
              <a:spAutoFit/>
            </a:bodyPr>
            <a:lstStyle/>
            <a:p>
              <a:pPr algn="r"/>
              <a:r>
                <a:rPr lang="en-US" altLang="zh-CN" dirty="0">
                  <a:solidFill>
                    <a:srgbClr val="0070C0"/>
                  </a:solidFill>
                  <a:latin typeface="+mj-lt"/>
                  <a:ea typeface="Dengxian" panose="02010600030101010101" pitchFamily="2" charset="-122"/>
                </a:rPr>
                <a:t>MCI</a:t>
              </a:r>
              <a:endParaRPr lang="zh-CN" altLang="en-US" dirty="0">
                <a:solidFill>
                  <a:srgbClr val="0070C0"/>
                </a:solidFill>
                <a:latin typeface="+mj-lt"/>
              </a:endParaRPr>
            </a:p>
          </p:txBody>
        </p:sp>
        <p:sp>
          <p:nvSpPr>
            <p:cNvPr id="43" name="矩形 42"/>
            <p:cNvSpPr/>
            <p:nvPr/>
          </p:nvSpPr>
          <p:spPr>
            <a:xfrm>
              <a:off x="2484458" y="2902906"/>
              <a:ext cx="1351963" cy="307777"/>
            </a:xfrm>
            <a:prstGeom prst="rect">
              <a:avLst/>
            </a:prstGeom>
          </p:spPr>
          <p:txBody>
            <a:bodyPr wrap="square">
              <a:spAutoFit/>
            </a:bodyPr>
            <a:lstStyle/>
            <a:p>
              <a:pPr algn="ctr"/>
              <a:r>
                <a:rPr lang="en-US" altLang="zh-CN" dirty="0">
                  <a:solidFill>
                    <a:srgbClr val="FF0000"/>
                  </a:solidFill>
                  <a:latin typeface="+mj-lt"/>
                  <a:ea typeface="Dengxian" panose="02010600030101010101" pitchFamily="2" charset="-122"/>
                </a:rPr>
                <a:t>Dementia</a:t>
              </a:r>
              <a:endParaRPr lang="zh-CN" altLang="en-US" dirty="0">
                <a:solidFill>
                  <a:srgbClr val="FF0000"/>
                </a:solidFill>
                <a:latin typeface="+mj-lt"/>
              </a:endParaRPr>
            </a:p>
          </p:txBody>
        </p:sp>
        <p:cxnSp>
          <p:nvCxnSpPr>
            <p:cNvPr id="3" name="直接箭头连接符 2"/>
            <p:cNvCxnSpPr/>
            <p:nvPr/>
          </p:nvCxnSpPr>
          <p:spPr>
            <a:xfrm flipV="1">
              <a:off x="586105" y="1392027"/>
              <a:ext cx="0" cy="29463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86105" y="4338375"/>
              <a:ext cx="32503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7163823" y="4474273"/>
            <a:ext cx="2552041" cy="461665"/>
            <a:chOff x="6172561" y="206882"/>
            <a:chExt cx="3061698" cy="545605"/>
          </a:xfrm>
        </p:grpSpPr>
        <p:pic>
          <p:nvPicPr>
            <p:cNvPr id="38" name="图片 37"/>
            <p:cNvPicPr>
              <a:picLocks noChangeAspect="1"/>
            </p:cNvPicPr>
            <p:nvPr/>
          </p:nvPicPr>
          <p:blipFill>
            <a:blip r:embed="rId3"/>
            <a:stretch>
              <a:fillRect/>
            </a:stretch>
          </p:blipFill>
          <p:spPr>
            <a:xfrm>
              <a:off x="6172561" y="221948"/>
              <a:ext cx="3061698" cy="530539"/>
            </a:xfrm>
            <a:prstGeom prst="rect">
              <a:avLst/>
            </a:prstGeom>
          </p:spPr>
        </p:pic>
        <p:sp>
          <p:nvSpPr>
            <p:cNvPr id="40" name="矩形 39"/>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spTree>
    <p:extLst>
      <p:ext uri="{BB962C8B-B14F-4D97-AF65-F5344CB8AC3E}">
        <p14:creationId xmlns:p14="http://schemas.microsoft.com/office/powerpoint/2010/main" val="1487838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7918491-BDF4-F441-97CB-E32B3998E0FF}" type="slidenum">
              <a:rPr kumimoji="1" lang="zh-CN" altLang="en-US" smtClean="0">
                <a:latin typeface="+mj-lt"/>
              </a:rPr>
              <a:pPr/>
              <a:t>3</a:t>
            </a:fld>
            <a:endParaRPr kumimoji="1" lang="zh-CN" altLang="en-US">
              <a:latin typeface="+mj-lt"/>
            </a:endParaRPr>
          </a:p>
        </p:txBody>
      </p:sp>
      <p:sp>
        <p:nvSpPr>
          <p:cNvPr id="44" name="矩形 43"/>
          <p:cNvSpPr/>
          <p:nvPr/>
        </p:nvSpPr>
        <p:spPr>
          <a:xfrm>
            <a:off x="130810" y="930362"/>
            <a:ext cx="9013190" cy="400110"/>
          </a:xfrm>
          <a:prstGeom prst="rect">
            <a:avLst/>
          </a:prstGeom>
        </p:spPr>
        <p:txBody>
          <a:bodyPr wrap="square">
            <a:spAutoFit/>
          </a:bodyPr>
          <a:lstStyle/>
          <a:p>
            <a:r>
              <a:rPr lang="en-US" altLang="zh-CN" sz="2000" dirty="0">
                <a:solidFill>
                  <a:schemeClr val="tx1">
                    <a:lumMod val="75000"/>
                  </a:schemeClr>
                </a:solidFill>
                <a:latin typeface="+mj-lt"/>
                <a:ea typeface="Dengxian" panose="02010600030101010101" pitchFamily="2" charset="-122"/>
              </a:rPr>
              <a:t>MCI can be separated into early and late stages</a:t>
            </a:r>
            <a:endParaRPr lang="zh-CN" altLang="en-US" sz="2000" dirty="0">
              <a:latin typeface="+mj-lt"/>
              <a:ea typeface="Dengxian" panose="02010600030101010101" pitchFamily="2" charset="-122"/>
            </a:endParaRPr>
          </a:p>
        </p:txBody>
      </p:sp>
      <p:grpSp>
        <p:nvGrpSpPr>
          <p:cNvPr id="20" name="组合 19"/>
          <p:cNvGrpSpPr/>
          <p:nvPr/>
        </p:nvGrpSpPr>
        <p:grpSpPr>
          <a:xfrm>
            <a:off x="171268" y="1392027"/>
            <a:ext cx="3772663" cy="3293828"/>
            <a:chOff x="171268" y="1392027"/>
            <a:chExt cx="3772663" cy="3293828"/>
          </a:xfrm>
        </p:grpSpPr>
        <p:grpSp>
          <p:nvGrpSpPr>
            <p:cNvPr id="21" name="组合 20"/>
            <p:cNvGrpSpPr/>
            <p:nvPr/>
          </p:nvGrpSpPr>
          <p:grpSpPr>
            <a:xfrm>
              <a:off x="643641" y="1752206"/>
              <a:ext cx="3253740" cy="1530600"/>
              <a:chOff x="579120" y="1852465"/>
              <a:chExt cx="3253740" cy="1530600"/>
            </a:xfrm>
          </p:grpSpPr>
          <p:cxnSp>
            <p:nvCxnSpPr>
              <p:cNvPr id="39" name="直接箭头连接符 38"/>
              <p:cNvCxnSpPr/>
              <p:nvPr/>
            </p:nvCxnSpPr>
            <p:spPr>
              <a:xfrm>
                <a:off x="579120" y="1852465"/>
                <a:ext cx="3253740" cy="452487"/>
              </a:xfrm>
              <a:prstGeom prst="straightConnector1">
                <a:avLst/>
              </a:prstGeom>
              <a:ln w="12700">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40" name="直接连接符 39"/>
              <p:cNvCxnSpPr/>
              <p:nvPr/>
            </p:nvCxnSpPr>
            <p:spPr>
              <a:xfrm>
                <a:off x="1325880" y="1959999"/>
                <a:ext cx="1569720" cy="62750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895600" y="2587505"/>
                <a:ext cx="876300" cy="795560"/>
              </a:xfrm>
              <a:prstGeom prst="straightConnector1">
                <a:avLst/>
              </a:prstGeom>
              <a:ln w="1270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
          <p:nvSpPr>
            <p:cNvPr id="22" name="文本框 21"/>
            <p:cNvSpPr txBox="1"/>
            <p:nvPr/>
          </p:nvSpPr>
          <p:spPr>
            <a:xfrm rot="10800000">
              <a:off x="171268" y="1675229"/>
              <a:ext cx="400110" cy="2597307"/>
            </a:xfrm>
            <a:prstGeom prst="rect">
              <a:avLst/>
            </a:prstGeom>
            <a:noFill/>
          </p:spPr>
          <p:txBody>
            <a:bodyPr vert="eaVert" wrap="square" rtlCol="0">
              <a:spAutoFit/>
            </a:bodyPr>
            <a:lstStyle/>
            <a:p>
              <a:pPr algn="ctr"/>
              <a:r>
                <a:rPr lang="en-US" altLang="zh-CN" dirty="0">
                  <a:latin typeface="+mj-lt"/>
                  <a:ea typeface="Dengxian" panose="02010600030101010101" pitchFamily="2" charset="-122"/>
                </a:rPr>
                <a:t>Cognitive Functioning</a:t>
              </a:r>
              <a:endParaRPr lang="zh-CN" altLang="en-US" dirty="0">
                <a:latin typeface="+mj-lt"/>
                <a:ea typeface="Dengxian" panose="02010600030101010101" pitchFamily="2" charset="-122"/>
              </a:endParaRPr>
            </a:p>
          </p:txBody>
        </p:sp>
        <p:sp>
          <p:nvSpPr>
            <p:cNvPr id="23" name="文本框 22"/>
            <p:cNvSpPr txBox="1"/>
            <p:nvPr/>
          </p:nvSpPr>
          <p:spPr>
            <a:xfrm rot="16200000">
              <a:off x="1920388" y="3187146"/>
              <a:ext cx="400110" cy="2597307"/>
            </a:xfrm>
            <a:prstGeom prst="rect">
              <a:avLst/>
            </a:prstGeom>
            <a:noFill/>
          </p:spPr>
          <p:txBody>
            <a:bodyPr vert="eaVert" wrap="square" rtlCol="0">
              <a:spAutoFit/>
            </a:bodyPr>
            <a:lstStyle/>
            <a:p>
              <a:pPr algn="ctr"/>
              <a:r>
                <a:rPr lang="en-US" altLang="zh-CN" dirty="0">
                  <a:latin typeface="+mj-lt"/>
                  <a:ea typeface="Dengxian" panose="02010600030101010101" pitchFamily="2" charset="-122"/>
                </a:rPr>
                <a:t> Age</a:t>
              </a:r>
              <a:endParaRPr lang="zh-CN" altLang="en-US" dirty="0">
                <a:latin typeface="+mj-lt"/>
                <a:ea typeface="Dengxian" panose="02010600030101010101" pitchFamily="2" charset="-122"/>
              </a:endParaRPr>
            </a:p>
          </p:txBody>
        </p:sp>
        <p:sp>
          <p:nvSpPr>
            <p:cNvPr id="27" name="矩形 26"/>
            <p:cNvSpPr/>
            <p:nvPr/>
          </p:nvSpPr>
          <p:spPr>
            <a:xfrm>
              <a:off x="2674032" y="1779360"/>
              <a:ext cx="1269899" cy="307777"/>
            </a:xfrm>
            <a:prstGeom prst="rect">
              <a:avLst/>
            </a:prstGeom>
          </p:spPr>
          <p:txBody>
            <a:bodyPr wrap="none">
              <a:spAutoFit/>
            </a:bodyPr>
            <a:lstStyle/>
            <a:p>
              <a:r>
                <a:rPr lang="en-US" altLang="zh-CN" dirty="0">
                  <a:solidFill>
                    <a:schemeClr val="accent3">
                      <a:lumMod val="75000"/>
                    </a:schemeClr>
                  </a:solidFill>
                  <a:latin typeface="+mj-lt"/>
                  <a:ea typeface="Dengxian" panose="02010600030101010101" pitchFamily="2" charset="-122"/>
                </a:rPr>
                <a:t>Normal Aging</a:t>
              </a:r>
              <a:endParaRPr lang="zh-CN" altLang="en-US" dirty="0">
                <a:solidFill>
                  <a:schemeClr val="accent3">
                    <a:lumMod val="75000"/>
                  </a:schemeClr>
                </a:solidFill>
                <a:latin typeface="+mj-lt"/>
              </a:endParaRPr>
            </a:p>
          </p:txBody>
        </p:sp>
        <p:sp>
          <p:nvSpPr>
            <p:cNvPr id="34" name="矩形 33"/>
            <p:cNvSpPr/>
            <p:nvPr/>
          </p:nvSpPr>
          <p:spPr>
            <a:xfrm>
              <a:off x="2484458" y="2902906"/>
              <a:ext cx="1351963" cy="307777"/>
            </a:xfrm>
            <a:prstGeom prst="rect">
              <a:avLst/>
            </a:prstGeom>
          </p:spPr>
          <p:txBody>
            <a:bodyPr wrap="square">
              <a:spAutoFit/>
            </a:bodyPr>
            <a:lstStyle/>
            <a:p>
              <a:pPr algn="ctr"/>
              <a:r>
                <a:rPr lang="en-US" altLang="zh-CN" dirty="0">
                  <a:solidFill>
                    <a:srgbClr val="FF0000"/>
                  </a:solidFill>
                  <a:latin typeface="+mj-lt"/>
                  <a:ea typeface="Dengxian" panose="02010600030101010101" pitchFamily="2" charset="-122"/>
                </a:rPr>
                <a:t>Dementia</a:t>
              </a:r>
              <a:endParaRPr lang="zh-CN" altLang="en-US" dirty="0">
                <a:solidFill>
                  <a:srgbClr val="FF0000"/>
                </a:solidFill>
                <a:latin typeface="+mj-lt"/>
              </a:endParaRPr>
            </a:p>
          </p:txBody>
        </p:sp>
        <p:cxnSp>
          <p:nvCxnSpPr>
            <p:cNvPr id="36" name="直接箭头连接符 35"/>
            <p:cNvCxnSpPr/>
            <p:nvPr/>
          </p:nvCxnSpPr>
          <p:spPr>
            <a:xfrm flipV="1">
              <a:off x="586105" y="1392027"/>
              <a:ext cx="0" cy="29463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86105" y="4338375"/>
              <a:ext cx="32503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a:off x="2120443" y="2173493"/>
            <a:ext cx="0" cy="2143927"/>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768480" y="2197988"/>
            <a:ext cx="1351963" cy="307777"/>
          </a:xfrm>
          <a:prstGeom prst="rect">
            <a:avLst/>
          </a:prstGeom>
        </p:spPr>
        <p:txBody>
          <a:bodyPr wrap="square">
            <a:spAutoFit/>
          </a:bodyPr>
          <a:lstStyle/>
          <a:p>
            <a:pPr algn="r"/>
            <a:r>
              <a:rPr lang="en-US" altLang="zh-CN" dirty="0">
                <a:solidFill>
                  <a:srgbClr val="0070C0"/>
                </a:solidFill>
                <a:latin typeface="+mj-lt"/>
                <a:ea typeface="Dengxian" panose="02010600030101010101" pitchFamily="2" charset="-122"/>
              </a:rPr>
              <a:t>Early MCI</a:t>
            </a:r>
            <a:endParaRPr lang="zh-CN" altLang="en-US" dirty="0">
              <a:solidFill>
                <a:srgbClr val="0070C0"/>
              </a:solidFill>
              <a:latin typeface="+mj-lt"/>
            </a:endParaRPr>
          </a:p>
        </p:txBody>
      </p:sp>
      <p:sp>
        <p:nvSpPr>
          <p:cNvPr id="49" name="矩形 48"/>
          <p:cNvSpPr/>
          <p:nvPr/>
        </p:nvSpPr>
        <p:spPr>
          <a:xfrm>
            <a:off x="1620018" y="2432006"/>
            <a:ext cx="1351963" cy="307777"/>
          </a:xfrm>
          <a:prstGeom prst="rect">
            <a:avLst/>
          </a:prstGeom>
        </p:spPr>
        <p:txBody>
          <a:bodyPr wrap="square">
            <a:spAutoFit/>
          </a:bodyPr>
          <a:lstStyle/>
          <a:p>
            <a:pPr algn="r"/>
            <a:r>
              <a:rPr lang="en-US" altLang="zh-CN" dirty="0">
                <a:solidFill>
                  <a:srgbClr val="0070C0"/>
                </a:solidFill>
                <a:latin typeface="+mj-lt"/>
                <a:ea typeface="Dengxian" panose="02010600030101010101" pitchFamily="2" charset="-122"/>
              </a:rPr>
              <a:t>Late MCI</a:t>
            </a:r>
            <a:endParaRPr lang="zh-CN" altLang="en-US" dirty="0">
              <a:solidFill>
                <a:srgbClr val="0070C0"/>
              </a:solidFill>
              <a:latin typeface="+mj-lt"/>
            </a:endParaRPr>
          </a:p>
        </p:txBody>
      </p:sp>
      <p:sp>
        <p:nvSpPr>
          <p:cNvPr id="24" name="矩形 23"/>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25" name="矩形 24"/>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Background</a:t>
            </a:r>
            <a:endParaRPr lang="zh-CN" altLang="en-US" sz="2800" b="1" dirty="0">
              <a:solidFill>
                <a:schemeClr val="tx1">
                  <a:lumMod val="75000"/>
                </a:schemeClr>
              </a:solidFill>
              <a:latin typeface="+mj-lt"/>
              <a:ea typeface="Dengxian" panose="02010600030101010101" pitchFamily="2" charset="-122"/>
            </a:endParaRPr>
          </a:p>
        </p:txBody>
      </p:sp>
      <p:grpSp>
        <p:nvGrpSpPr>
          <p:cNvPr id="30" name="组合 29"/>
          <p:cNvGrpSpPr/>
          <p:nvPr/>
        </p:nvGrpSpPr>
        <p:grpSpPr>
          <a:xfrm>
            <a:off x="7163823" y="4474273"/>
            <a:ext cx="2552041" cy="461665"/>
            <a:chOff x="6172561" y="206882"/>
            <a:chExt cx="3061698" cy="545605"/>
          </a:xfrm>
        </p:grpSpPr>
        <p:pic>
          <p:nvPicPr>
            <p:cNvPr id="31" name="图片 30"/>
            <p:cNvPicPr>
              <a:picLocks noChangeAspect="1"/>
            </p:cNvPicPr>
            <p:nvPr/>
          </p:nvPicPr>
          <p:blipFill>
            <a:blip r:embed="rId3"/>
            <a:stretch>
              <a:fillRect/>
            </a:stretch>
          </p:blipFill>
          <p:spPr>
            <a:xfrm>
              <a:off x="6172561" y="221948"/>
              <a:ext cx="3061698" cy="530539"/>
            </a:xfrm>
            <a:prstGeom prst="rect">
              <a:avLst/>
            </a:prstGeom>
          </p:spPr>
        </p:pic>
        <p:sp>
          <p:nvSpPr>
            <p:cNvPr id="32" name="矩形 31"/>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spTree>
    <p:extLst>
      <p:ext uri="{BB962C8B-B14F-4D97-AF65-F5344CB8AC3E}">
        <p14:creationId xmlns:p14="http://schemas.microsoft.com/office/powerpoint/2010/main" val="257800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 name="图片 236"/>
          <p:cNvPicPr>
            <a:picLocks noChangeAspect="1"/>
          </p:cNvPicPr>
          <p:nvPr/>
        </p:nvPicPr>
        <p:blipFill>
          <a:blip r:embed="rId3"/>
          <a:stretch>
            <a:fillRect/>
          </a:stretch>
        </p:blipFill>
        <p:spPr>
          <a:xfrm>
            <a:off x="6157742" y="2486419"/>
            <a:ext cx="1275901" cy="270650"/>
          </a:xfrm>
          <a:prstGeom prst="rect">
            <a:avLst/>
          </a:prstGeom>
        </p:spPr>
      </p:pic>
      <p:sp>
        <p:nvSpPr>
          <p:cNvPr id="15" name="矩形 14"/>
          <p:cNvSpPr/>
          <p:nvPr/>
        </p:nvSpPr>
        <p:spPr>
          <a:xfrm>
            <a:off x="130810" y="930362"/>
            <a:ext cx="8945708" cy="400110"/>
          </a:xfrm>
          <a:prstGeom prst="rect">
            <a:avLst/>
          </a:prstGeom>
        </p:spPr>
        <p:txBody>
          <a:bodyPr wrap="square">
            <a:spAutoFit/>
          </a:bodyPr>
          <a:lstStyle/>
          <a:p>
            <a:r>
              <a:rPr lang="en-US" altLang="zh-CN" sz="2000" b="1" dirty="0">
                <a:solidFill>
                  <a:schemeClr val="tx1">
                    <a:lumMod val="75000"/>
                  </a:schemeClr>
                </a:solidFill>
                <a:latin typeface="+mj-lt"/>
                <a:ea typeface="Dengxian" panose="02010600030101010101" pitchFamily="2" charset="-122"/>
              </a:rPr>
              <a:t>Functional connectivity </a:t>
            </a:r>
            <a:r>
              <a:rPr lang="en-US" altLang="zh-CN" sz="2000" dirty="0">
                <a:solidFill>
                  <a:schemeClr val="tx1">
                    <a:lumMod val="75000"/>
                  </a:schemeClr>
                </a:solidFill>
                <a:latin typeface="+mj-lt"/>
                <a:ea typeface="Dengxian" panose="02010600030101010101" pitchFamily="2" charset="-122"/>
              </a:rPr>
              <a:t>provides imaging biomarkers for early MCI</a:t>
            </a:r>
            <a:endParaRPr lang="zh-CN" altLang="en-US" sz="2000" dirty="0">
              <a:latin typeface="+mj-lt"/>
              <a:ea typeface="Dengxian" panose="02010600030101010101" pitchFamily="2" charset="-122"/>
            </a:endParaRPr>
          </a:p>
        </p:txBody>
      </p:sp>
      <p:sp>
        <p:nvSpPr>
          <p:cNvPr id="2" name="矩形 1"/>
          <p:cNvSpPr/>
          <p:nvPr/>
        </p:nvSpPr>
        <p:spPr>
          <a:xfrm>
            <a:off x="4515798" y="1703272"/>
            <a:ext cx="4239339" cy="338554"/>
          </a:xfrm>
          <a:prstGeom prst="rect">
            <a:avLst/>
          </a:prstGeom>
        </p:spPr>
        <p:txBody>
          <a:bodyPr wrap="square">
            <a:spAutoFit/>
          </a:bodyPr>
          <a:lstStyle/>
          <a:p>
            <a:r>
              <a:rPr lang="en-US" altLang="zh-CN" sz="1600" dirty="0">
                <a:solidFill>
                  <a:schemeClr val="tx1">
                    <a:lumMod val="75000"/>
                  </a:schemeClr>
                </a:solidFill>
                <a:latin typeface="+mj-lt"/>
                <a:ea typeface="Dengxian" panose="02010600030101010101" pitchFamily="2" charset="-122"/>
              </a:rPr>
              <a:t>Computation of static functional connectivity</a:t>
            </a:r>
            <a:endParaRPr lang="zh-CN" altLang="en-US" sz="1600" dirty="0">
              <a:latin typeface="+mj-lt"/>
            </a:endParaRPr>
          </a:p>
        </p:txBody>
      </p:sp>
      <p:sp>
        <p:nvSpPr>
          <p:cNvPr id="227" name="矩形 226"/>
          <p:cNvSpPr/>
          <p:nvPr/>
        </p:nvSpPr>
        <p:spPr>
          <a:xfrm>
            <a:off x="3925576" y="2066666"/>
            <a:ext cx="1047011"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228" name="矩形 227"/>
          <p:cNvSpPr/>
          <p:nvPr/>
        </p:nvSpPr>
        <p:spPr>
          <a:xfrm>
            <a:off x="5118656" y="2066666"/>
            <a:ext cx="868852"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229" name="矩形 228"/>
          <p:cNvSpPr/>
          <p:nvPr/>
        </p:nvSpPr>
        <p:spPr>
          <a:xfrm>
            <a:off x="6133577" y="2066666"/>
            <a:ext cx="1300066"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231" name="矩形 230"/>
          <p:cNvSpPr/>
          <p:nvPr/>
        </p:nvSpPr>
        <p:spPr>
          <a:xfrm>
            <a:off x="3862167" y="2944631"/>
            <a:ext cx="1181139"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Functional MR image series</a:t>
            </a:r>
            <a:endParaRPr lang="zh-CN" altLang="en-US" sz="1200" dirty="0">
              <a:solidFill>
                <a:schemeClr val="bg1">
                  <a:lumMod val="50000"/>
                </a:schemeClr>
              </a:solidFill>
              <a:latin typeface="+mj-lt"/>
              <a:ea typeface="Dengxian" panose="02010600030101010101" pitchFamily="2" charset="-122"/>
            </a:endParaRPr>
          </a:p>
        </p:txBody>
      </p:sp>
      <p:grpSp>
        <p:nvGrpSpPr>
          <p:cNvPr id="232" name="组合 231"/>
          <p:cNvGrpSpPr/>
          <p:nvPr/>
        </p:nvGrpSpPr>
        <p:grpSpPr>
          <a:xfrm>
            <a:off x="4359509" y="2121778"/>
            <a:ext cx="531021" cy="452654"/>
            <a:chOff x="4864860" y="4442086"/>
            <a:chExt cx="971674" cy="882136"/>
          </a:xfrm>
          <a:solidFill>
            <a:schemeClr val="tx2">
              <a:lumMod val="10000"/>
            </a:schemeClr>
          </a:solidFill>
        </p:grpSpPr>
        <p:sp>
          <p:nvSpPr>
            <p:cNvPr id="247" name="立方体 246"/>
            <p:cNvSpPr/>
            <p:nvPr/>
          </p:nvSpPr>
          <p:spPr>
            <a:xfrm>
              <a:off x="4864860" y="4442086"/>
              <a:ext cx="971674" cy="882136"/>
            </a:xfrm>
            <a:prstGeom prst="cube">
              <a:avLst>
                <a:gd name="adj" fmla="val 12122"/>
              </a:avLst>
            </a:prstGeom>
            <a:gr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248" name="图片 247"/>
            <p:cNvPicPr>
              <a:picLocks noChangeAspect="1"/>
            </p:cNvPicPr>
            <p:nvPr/>
          </p:nvPicPr>
          <p:blipFill rotWithShape="1">
            <a:blip r:embed="rId4">
              <a:extLst>
                <a:ext uri="{28A0092B-C50C-407E-A947-70E740481C1C}">
                  <a14:useLocalDpi xmlns:a14="http://schemas.microsoft.com/office/drawing/2010/main" val="0"/>
                </a:ext>
              </a:extLst>
            </a:blip>
            <a:srcRect l="17689" t="17950" r="15094" b="15822"/>
            <a:stretch/>
          </p:blipFill>
          <p:spPr>
            <a:xfrm>
              <a:off x="4873980" y="4591895"/>
              <a:ext cx="823628" cy="694937"/>
            </a:xfrm>
            <a:prstGeom prst="rect">
              <a:avLst/>
            </a:prstGeom>
            <a:grpFill/>
            <a:ln>
              <a:solidFill>
                <a:schemeClr val="tx2">
                  <a:lumMod val="10000"/>
                </a:schemeClr>
              </a:solidFill>
            </a:ln>
          </p:spPr>
        </p:pic>
      </p:grpSp>
      <p:grpSp>
        <p:nvGrpSpPr>
          <p:cNvPr id="233" name="组合 232"/>
          <p:cNvGrpSpPr/>
          <p:nvPr/>
        </p:nvGrpSpPr>
        <p:grpSpPr>
          <a:xfrm>
            <a:off x="4171386" y="2277743"/>
            <a:ext cx="531021" cy="452654"/>
            <a:chOff x="8880050" y="5512444"/>
            <a:chExt cx="971674" cy="882136"/>
          </a:xfrm>
          <a:solidFill>
            <a:schemeClr val="tx2">
              <a:lumMod val="10000"/>
            </a:schemeClr>
          </a:solidFill>
        </p:grpSpPr>
        <p:sp>
          <p:nvSpPr>
            <p:cNvPr id="245" name="立方体 244"/>
            <p:cNvSpPr/>
            <p:nvPr/>
          </p:nvSpPr>
          <p:spPr>
            <a:xfrm>
              <a:off x="8880050" y="5512444"/>
              <a:ext cx="971674" cy="882136"/>
            </a:xfrm>
            <a:prstGeom prst="cube">
              <a:avLst>
                <a:gd name="adj" fmla="val 12122"/>
              </a:avLst>
            </a:prstGeom>
            <a:gr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246" name="图片 245"/>
            <p:cNvPicPr>
              <a:picLocks noChangeAspect="1"/>
            </p:cNvPicPr>
            <p:nvPr/>
          </p:nvPicPr>
          <p:blipFill rotWithShape="1">
            <a:blip r:embed="rId5">
              <a:extLst>
                <a:ext uri="{28A0092B-C50C-407E-A947-70E740481C1C}">
                  <a14:useLocalDpi xmlns:a14="http://schemas.microsoft.com/office/drawing/2010/main" val="0"/>
                </a:ext>
              </a:extLst>
            </a:blip>
            <a:srcRect l="17689" t="17029" r="15356" b="15516"/>
            <a:stretch/>
          </p:blipFill>
          <p:spPr>
            <a:xfrm>
              <a:off x="8886286" y="5639994"/>
              <a:ext cx="874634" cy="754586"/>
            </a:xfrm>
            <a:prstGeom prst="rect">
              <a:avLst/>
            </a:prstGeom>
            <a:grpFill/>
            <a:ln>
              <a:solidFill>
                <a:schemeClr val="tx2">
                  <a:lumMod val="10000"/>
                </a:schemeClr>
              </a:solidFill>
            </a:ln>
          </p:spPr>
        </p:pic>
      </p:grpSp>
      <p:grpSp>
        <p:nvGrpSpPr>
          <p:cNvPr id="234" name="组合 233"/>
          <p:cNvGrpSpPr/>
          <p:nvPr/>
        </p:nvGrpSpPr>
        <p:grpSpPr>
          <a:xfrm>
            <a:off x="3984777" y="2428028"/>
            <a:ext cx="531021" cy="452654"/>
            <a:chOff x="6465499" y="3882754"/>
            <a:chExt cx="971674" cy="882136"/>
          </a:xfrm>
          <a:solidFill>
            <a:schemeClr val="tx2">
              <a:lumMod val="10000"/>
            </a:schemeClr>
          </a:solidFill>
        </p:grpSpPr>
        <p:sp>
          <p:nvSpPr>
            <p:cNvPr id="243" name="立方体 242"/>
            <p:cNvSpPr/>
            <p:nvPr/>
          </p:nvSpPr>
          <p:spPr>
            <a:xfrm>
              <a:off x="6465499" y="3882754"/>
              <a:ext cx="971674" cy="882136"/>
            </a:xfrm>
            <a:prstGeom prst="cube">
              <a:avLst>
                <a:gd name="adj" fmla="val 12122"/>
              </a:avLst>
            </a:prstGeom>
            <a:gr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244" name="图片 243"/>
            <p:cNvPicPr>
              <a:picLocks noChangeAspect="1"/>
            </p:cNvPicPr>
            <p:nvPr/>
          </p:nvPicPr>
          <p:blipFill rotWithShape="1">
            <a:blip r:embed="rId6">
              <a:extLst>
                <a:ext uri="{28A0092B-C50C-407E-A947-70E740481C1C}">
                  <a14:useLocalDpi xmlns:a14="http://schemas.microsoft.com/office/drawing/2010/main" val="0"/>
                </a:ext>
              </a:extLst>
            </a:blip>
            <a:srcRect l="18474" t="15496" r="14803" b="15209"/>
            <a:stretch/>
          </p:blipFill>
          <p:spPr>
            <a:xfrm>
              <a:off x="6491713" y="4010285"/>
              <a:ext cx="830069" cy="738223"/>
            </a:xfrm>
            <a:prstGeom prst="rect">
              <a:avLst/>
            </a:prstGeom>
            <a:grpFill/>
            <a:ln>
              <a:solidFill>
                <a:schemeClr val="tx2">
                  <a:lumMod val="10000"/>
                </a:schemeClr>
              </a:solidFill>
            </a:ln>
          </p:spPr>
        </p:pic>
      </p:grpSp>
      <p:pic>
        <p:nvPicPr>
          <p:cNvPr id="235" name="图片 234"/>
          <p:cNvPicPr>
            <a:picLocks noChangeAspect="1"/>
          </p:cNvPicPr>
          <p:nvPr/>
        </p:nvPicPr>
        <p:blipFill>
          <a:blip r:embed="rId7"/>
          <a:stretch>
            <a:fillRect/>
          </a:stretch>
        </p:blipFill>
        <p:spPr>
          <a:xfrm>
            <a:off x="5205802" y="2273173"/>
            <a:ext cx="692430" cy="633274"/>
          </a:xfrm>
          <a:prstGeom prst="rect">
            <a:avLst/>
          </a:prstGeom>
          <a:ln w="28575">
            <a:noFill/>
          </a:ln>
        </p:spPr>
      </p:pic>
      <p:sp>
        <p:nvSpPr>
          <p:cNvPr id="236" name="矩形 235"/>
          <p:cNvSpPr/>
          <p:nvPr/>
        </p:nvSpPr>
        <p:spPr>
          <a:xfrm>
            <a:off x="4975957" y="3036964"/>
            <a:ext cx="1181139"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Parcellation</a:t>
            </a:r>
            <a:endParaRPr lang="zh-CN" altLang="en-US" sz="1200" dirty="0">
              <a:solidFill>
                <a:schemeClr val="bg1">
                  <a:lumMod val="50000"/>
                </a:schemeClr>
              </a:solidFill>
              <a:latin typeface="+mj-lt"/>
              <a:ea typeface="Dengxian" panose="02010600030101010101" pitchFamily="2" charset="-122"/>
            </a:endParaRPr>
          </a:p>
        </p:txBody>
      </p:sp>
      <mc:AlternateContent xmlns:mc="http://schemas.openxmlformats.org/markup-compatibility/2006" xmlns:a14="http://schemas.microsoft.com/office/drawing/2010/main">
        <mc:Choice Requires="a14">
          <p:sp>
            <p:nvSpPr>
              <p:cNvPr id="238" name="矩形 237"/>
              <p:cNvSpPr/>
              <p:nvPr/>
            </p:nvSpPr>
            <p:spPr>
              <a:xfrm>
                <a:off x="6127797" y="2944631"/>
                <a:ext cx="1314274"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BOLD</a:t>
                </a:r>
                <a:r>
                  <a:rPr lang="en-US" altLang="zh-CN" sz="1200" baseline="30000" dirty="0">
                    <a:latin typeface="+mj-lt"/>
                    <a:ea typeface="Dengxian" panose="02010600030101010101" pitchFamily="2" charset="-122"/>
                  </a:rPr>
                  <a:t>*</a:t>
                </a:r>
                <a14:m>
                  <m:oMath xmlns:m="http://schemas.openxmlformats.org/officeDocument/2006/math">
                    <m:r>
                      <a:rPr lang="en-US" altLang="zh-CN" sz="1200" b="0" i="1" smtClean="0">
                        <a:solidFill>
                          <a:schemeClr val="bg1">
                            <a:lumMod val="50000"/>
                          </a:schemeClr>
                        </a:solidFill>
                        <a:latin typeface="Cambria Math" panose="02040503050406030204" pitchFamily="18" charset="0"/>
                        <a:ea typeface="Dengxian" panose="02010600030101010101" pitchFamily="2" charset="-122"/>
                      </a:rPr>
                      <m:t> </m:t>
                    </m:r>
                  </m:oMath>
                </a14:m>
                <a:r>
                  <a:rPr lang="en-US" altLang="zh-CN" sz="1200" dirty="0">
                    <a:solidFill>
                      <a:schemeClr val="bg1">
                        <a:lumMod val="50000"/>
                      </a:schemeClr>
                    </a:solidFill>
                    <a:latin typeface="+mj-lt"/>
                    <a:ea typeface="Dengxian" panose="02010600030101010101" pitchFamily="2" charset="-122"/>
                  </a:rPr>
                  <a:t> signals for each ROI</a:t>
                </a:r>
              </a:p>
            </p:txBody>
          </p:sp>
        </mc:Choice>
        <mc:Fallback xmlns="">
          <p:sp>
            <p:nvSpPr>
              <p:cNvPr id="238" name="矩形 237"/>
              <p:cNvSpPr>
                <a:spLocks noRot="1" noChangeAspect="1" noMove="1" noResize="1" noEditPoints="1" noAdjustHandles="1" noChangeArrowheads="1" noChangeShapeType="1" noTextEdit="1"/>
              </p:cNvSpPr>
              <p:nvPr/>
            </p:nvSpPr>
            <p:spPr>
              <a:xfrm>
                <a:off x="6127797" y="2944631"/>
                <a:ext cx="1314274" cy="461665"/>
              </a:xfrm>
              <a:prstGeom prst="rect">
                <a:avLst/>
              </a:prstGeom>
              <a:blipFill rotWithShape="0">
                <a:blip r:embed="rId8"/>
                <a:stretch>
                  <a:fillRect t="-1316" b="-7895"/>
                </a:stretch>
              </a:blipFill>
            </p:spPr>
            <p:txBody>
              <a:bodyPr/>
              <a:lstStyle/>
              <a:p>
                <a:r>
                  <a:rPr lang="zh-CN" altLang="en-US">
                    <a:noFill/>
                  </a:rPr>
                  <a:t> </a:t>
                </a:r>
              </a:p>
            </p:txBody>
          </p:sp>
        </mc:Fallback>
      </mc:AlternateContent>
      <p:cxnSp>
        <p:nvCxnSpPr>
          <p:cNvPr id="239" name="直接箭头连接符 238"/>
          <p:cNvCxnSpPr>
            <a:stCxn id="227" idx="3"/>
            <a:endCxn id="228" idx="1"/>
          </p:cNvCxnSpPr>
          <p:nvPr/>
        </p:nvCxnSpPr>
        <p:spPr>
          <a:xfrm>
            <a:off x="4972587" y="2741883"/>
            <a:ext cx="146069"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cxnSp>
        <p:nvCxnSpPr>
          <p:cNvPr id="240" name="直接箭头连接符 239"/>
          <p:cNvCxnSpPr>
            <a:stCxn id="228" idx="3"/>
            <a:endCxn id="229" idx="1"/>
          </p:cNvCxnSpPr>
          <p:nvPr/>
        </p:nvCxnSpPr>
        <p:spPr>
          <a:xfrm>
            <a:off x="5987508" y="2741883"/>
            <a:ext cx="146069"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cxnSp>
        <p:nvCxnSpPr>
          <p:cNvPr id="241" name="直接箭头连接符 240"/>
          <p:cNvCxnSpPr>
            <a:stCxn id="229" idx="3"/>
            <a:endCxn id="230" idx="1"/>
          </p:cNvCxnSpPr>
          <p:nvPr/>
        </p:nvCxnSpPr>
        <p:spPr>
          <a:xfrm>
            <a:off x="7433643" y="2741883"/>
            <a:ext cx="146069"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pic>
        <p:nvPicPr>
          <p:cNvPr id="226" name="图片 2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34349" y="2065234"/>
            <a:ext cx="1421739" cy="1010438"/>
          </a:xfrm>
          <a:prstGeom prst="rect">
            <a:avLst/>
          </a:prstGeom>
        </p:spPr>
      </p:pic>
      <p:sp>
        <p:nvSpPr>
          <p:cNvPr id="230" name="矩形 229"/>
          <p:cNvSpPr/>
          <p:nvPr/>
        </p:nvSpPr>
        <p:spPr>
          <a:xfrm>
            <a:off x="7579712" y="2066666"/>
            <a:ext cx="1330332"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242" name="矩形 241"/>
          <p:cNvSpPr/>
          <p:nvPr/>
        </p:nvSpPr>
        <p:spPr>
          <a:xfrm>
            <a:off x="7504564" y="2944631"/>
            <a:ext cx="1498367"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Functional connectivity matrix</a:t>
            </a:r>
          </a:p>
        </p:txBody>
      </p:sp>
      <p:sp>
        <p:nvSpPr>
          <p:cNvPr id="59" name="矩形 58"/>
          <p:cNvSpPr/>
          <p:nvPr/>
        </p:nvSpPr>
        <p:spPr>
          <a:xfrm>
            <a:off x="5118656" y="3562078"/>
            <a:ext cx="868852" cy="885957"/>
          </a:xfrm>
          <a:prstGeom prst="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grpSp>
        <p:nvGrpSpPr>
          <p:cNvPr id="4" name="组合 3"/>
          <p:cNvGrpSpPr/>
          <p:nvPr/>
        </p:nvGrpSpPr>
        <p:grpSpPr>
          <a:xfrm>
            <a:off x="5304799" y="3667568"/>
            <a:ext cx="496566" cy="470100"/>
            <a:chOff x="5578239" y="4009567"/>
            <a:chExt cx="914660" cy="818966"/>
          </a:xfrm>
        </p:grpSpPr>
        <p:sp>
          <p:nvSpPr>
            <p:cNvPr id="62" name="立方体 61"/>
            <p:cNvSpPr/>
            <p:nvPr/>
          </p:nvSpPr>
          <p:spPr>
            <a:xfrm>
              <a:off x="5578239" y="4009567"/>
              <a:ext cx="914660" cy="818966"/>
            </a:xfrm>
            <a:prstGeom prst="cube">
              <a:avLst>
                <a:gd name="adj" fmla="val 12122"/>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60" name="图片 59"/>
            <p:cNvPicPr>
              <a:picLocks noChangeAspect="1"/>
            </p:cNvPicPr>
            <p:nvPr/>
          </p:nvPicPr>
          <p:blipFill>
            <a:blip r:embed="rId10"/>
            <a:stretch>
              <a:fillRect/>
            </a:stretch>
          </p:blipFill>
          <p:spPr>
            <a:xfrm>
              <a:off x="5589066" y="4116089"/>
              <a:ext cx="792925" cy="712444"/>
            </a:xfrm>
            <a:prstGeom prst="rect">
              <a:avLst/>
            </a:prstGeom>
          </p:spPr>
        </p:pic>
      </p:grpSp>
      <p:sp>
        <p:nvSpPr>
          <p:cNvPr id="64" name="矩形 63"/>
          <p:cNvSpPr/>
          <p:nvPr/>
        </p:nvSpPr>
        <p:spPr>
          <a:xfrm>
            <a:off x="5016239" y="4189503"/>
            <a:ext cx="1090372" cy="230832"/>
          </a:xfrm>
          <a:prstGeom prst="rect">
            <a:avLst/>
          </a:prstGeom>
        </p:spPr>
        <p:txBody>
          <a:bodyPr wrap="square">
            <a:spAutoFit/>
          </a:bodyPr>
          <a:lstStyle/>
          <a:p>
            <a:pPr algn="ctr"/>
            <a:r>
              <a:rPr lang="en-US" altLang="zh-CN" sz="900" dirty="0">
                <a:solidFill>
                  <a:schemeClr val="bg1">
                    <a:lumMod val="50000"/>
                  </a:schemeClr>
                </a:solidFill>
                <a:latin typeface="+mj-lt"/>
                <a:ea typeface="Dengxian" panose="02010600030101010101" pitchFamily="2" charset="-122"/>
              </a:rPr>
              <a:t>Structural Image</a:t>
            </a:r>
            <a:endParaRPr lang="zh-CN" altLang="en-US" sz="900" dirty="0">
              <a:solidFill>
                <a:schemeClr val="bg1">
                  <a:lumMod val="50000"/>
                </a:schemeClr>
              </a:solidFill>
              <a:latin typeface="+mj-lt"/>
              <a:ea typeface="Dengxian" panose="02010600030101010101" pitchFamily="2" charset="-122"/>
            </a:endParaRPr>
          </a:p>
        </p:txBody>
      </p:sp>
      <p:cxnSp>
        <p:nvCxnSpPr>
          <p:cNvPr id="65" name="直接箭头连接符 64"/>
          <p:cNvCxnSpPr>
            <a:stCxn id="59" idx="0"/>
            <a:endCxn id="228" idx="2"/>
          </p:cNvCxnSpPr>
          <p:nvPr/>
        </p:nvCxnSpPr>
        <p:spPr>
          <a:xfrm flipV="1">
            <a:off x="5553082" y="3417099"/>
            <a:ext cx="0" cy="144979"/>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 name="矩形 2"/>
              <p:cNvSpPr/>
              <p:nvPr/>
            </p:nvSpPr>
            <p:spPr>
              <a:xfrm>
                <a:off x="6127266" y="4008876"/>
                <a:ext cx="2073114" cy="461665"/>
              </a:xfrm>
              <a:prstGeom prst="rect">
                <a:avLst/>
              </a:prstGeom>
            </p:spPr>
            <p:txBody>
              <a:bodyPr wrap="square">
                <a:spAutoFit/>
              </a:bodyPr>
              <a:lstStyle/>
              <a:p>
                <a:r>
                  <a:rPr lang="en-US" altLang="zh-CN" sz="1200" baseline="30000" dirty="0">
                    <a:latin typeface="+mj-lt"/>
                    <a:ea typeface="Dengxian" panose="02010600030101010101" pitchFamily="2" charset="-122"/>
                  </a:rPr>
                  <a:t>*</a:t>
                </a:r>
                <a14:m>
                  <m:oMath xmlns:m="http://schemas.openxmlformats.org/officeDocument/2006/math">
                    <m:r>
                      <a:rPr lang="en-US" altLang="zh-CN" sz="1200" i="1">
                        <a:solidFill>
                          <a:schemeClr val="bg1">
                            <a:lumMod val="50000"/>
                          </a:schemeClr>
                        </a:solidFill>
                        <a:latin typeface="Cambria Math" panose="02040503050406030204" pitchFamily="18" charset="0"/>
                        <a:ea typeface="Dengxian" panose="02010600030101010101" pitchFamily="2" charset="-122"/>
                      </a:rPr>
                      <m:t> </m:t>
                    </m:r>
                  </m:oMath>
                </a14:m>
                <a:r>
                  <a:rPr lang="en-US" altLang="zh-CN" sz="1200" dirty="0">
                    <a:solidFill>
                      <a:schemeClr val="bg1">
                        <a:lumMod val="50000"/>
                      </a:schemeClr>
                    </a:solidFill>
                    <a:latin typeface="+mj-lt"/>
                    <a:ea typeface="Dengxian" panose="02010600030101010101" pitchFamily="2" charset="-122"/>
                  </a:rPr>
                  <a:t> BOLD: blood oxygenation level dependent</a:t>
                </a:r>
                <a:endParaRPr lang="zh-CN" altLang="en-US" sz="1200" dirty="0">
                  <a:latin typeface="+mj-lt"/>
                </a:endParaRPr>
              </a:p>
            </p:txBody>
          </p:sp>
        </mc:Choice>
        <mc:Fallback xmlns="">
          <p:sp>
            <p:nvSpPr>
              <p:cNvPr id="3" name="矩形 2"/>
              <p:cNvSpPr>
                <a:spLocks noRot="1" noChangeAspect="1" noMove="1" noResize="1" noEditPoints="1" noAdjustHandles="1" noChangeArrowheads="1" noChangeShapeType="1" noTextEdit="1"/>
              </p:cNvSpPr>
              <p:nvPr/>
            </p:nvSpPr>
            <p:spPr>
              <a:xfrm>
                <a:off x="6127266" y="4008876"/>
                <a:ext cx="2073114" cy="461665"/>
              </a:xfrm>
              <a:prstGeom prst="rect">
                <a:avLst/>
              </a:prstGeom>
              <a:blipFill rotWithShape="0">
                <a:blip r:embed="rId11"/>
                <a:stretch>
                  <a:fillRect t="-2667" b="-9333"/>
                </a:stretch>
              </a:blipFill>
            </p:spPr>
            <p:txBody>
              <a:bodyPr/>
              <a:lstStyle/>
              <a:p>
                <a:r>
                  <a:rPr lang="zh-CN" altLang="en-US">
                    <a:noFill/>
                  </a:rPr>
                  <a:t> </a:t>
                </a:r>
              </a:p>
            </p:txBody>
          </p:sp>
        </mc:Fallback>
      </mc:AlternateContent>
      <p:grpSp>
        <p:nvGrpSpPr>
          <p:cNvPr id="61" name="组合 60"/>
          <p:cNvGrpSpPr/>
          <p:nvPr/>
        </p:nvGrpSpPr>
        <p:grpSpPr>
          <a:xfrm>
            <a:off x="171268" y="1392027"/>
            <a:ext cx="3772663" cy="3293828"/>
            <a:chOff x="171268" y="1392027"/>
            <a:chExt cx="3772663" cy="3293828"/>
          </a:xfrm>
        </p:grpSpPr>
        <p:grpSp>
          <p:nvGrpSpPr>
            <p:cNvPr id="63" name="组合 62"/>
            <p:cNvGrpSpPr/>
            <p:nvPr/>
          </p:nvGrpSpPr>
          <p:grpSpPr>
            <a:xfrm>
              <a:off x="643641" y="1752206"/>
              <a:ext cx="3253740" cy="1530600"/>
              <a:chOff x="579120" y="1852465"/>
              <a:chExt cx="3253740" cy="1530600"/>
            </a:xfrm>
          </p:grpSpPr>
          <p:cxnSp>
            <p:nvCxnSpPr>
              <p:cNvPr id="72" name="直接箭头连接符 71"/>
              <p:cNvCxnSpPr/>
              <p:nvPr/>
            </p:nvCxnSpPr>
            <p:spPr>
              <a:xfrm>
                <a:off x="579120" y="1852465"/>
                <a:ext cx="3253740" cy="452487"/>
              </a:xfrm>
              <a:prstGeom prst="straightConnector1">
                <a:avLst/>
              </a:prstGeom>
              <a:ln w="12700">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73" name="直接连接符 72"/>
              <p:cNvCxnSpPr/>
              <p:nvPr/>
            </p:nvCxnSpPr>
            <p:spPr>
              <a:xfrm>
                <a:off x="1325880" y="1959999"/>
                <a:ext cx="1569720" cy="62750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895600" y="2587505"/>
                <a:ext cx="876300" cy="795560"/>
              </a:xfrm>
              <a:prstGeom prst="straightConnector1">
                <a:avLst/>
              </a:prstGeom>
              <a:ln w="1270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
          <p:nvSpPr>
            <p:cNvPr id="66" name="文本框 65"/>
            <p:cNvSpPr txBox="1"/>
            <p:nvPr/>
          </p:nvSpPr>
          <p:spPr>
            <a:xfrm rot="10800000">
              <a:off x="171268" y="1675229"/>
              <a:ext cx="400110" cy="2597307"/>
            </a:xfrm>
            <a:prstGeom prst="rect">
              <a:avLst/>
            </a:prstGeom>
            <a:noFill/>
          </p:spPr>
          <p:txBody>
            <a:bodyPr vert="eaVert" wrap="square" rtlCol="0">
              <a:spAutoFit/>
            </a:bodyPr>
            <a:lstStyle/>
            <a:p>
              <a:pPr algn="ctr"/>
              <a:r>
                <a:rPr lang="en-US" altLang="zh-CN" dirty="0">
                  <a:latin typeface="+mj-lt"/>
                  <a:ea typeface="Dengxian" panose="02010600030101010101" pitchFamily="2" charset="-122"/>
                </a:rPr>
                <a:t>Cognitive Functioning</a:t>
              </a:r>
              <a:endParaRPr lang="zh-CN" altLang="en-US" dirty="0">
                <a:latin typeface="+mj-lt"/>
                <a:ea typeface="Dengxian" panose="02010600030101010101" pitchFamily="2" charset="-122"/>
              </a:endParaRPr>
            </a:p>
          </p:txBody>
        </p:sp>
        <p:sp>
          <p:nvSpPr>
            <p:cNvPr id="67" name="文本框 66"/>
            <p:cNvSpPr txBox="1"/>
            <p:nvPr/>
          </p:nvSpPr>
          <p:spPr>
            <a:xfrm rot="16200000">
              <a:off x="1920388" y="3187146"/>
              <a:ext cx="400110" cy="2597307"/>
            </a:xfrm>
            <a:prstGeom prst="rect">
              <a:avLst/>
            </a:prstGeom>
            <a:noFill/>
          </p:spPr>
          <p:txBody>
            <a:bodyPr vert="eaVert" wrap="square" rtlCol="0">
              <a:spAutoFit/>
            </a:bodyPr>
            <a:lstStyle/>
            <a:p>
              <a:pPr algn="ctr"/>
              <a:r>
                <a:rPr lang="en-US" altLang="zh-CN" dirty="0">
                  <a:latin typeface="+mj-lt"/>
                  <a:ea typeface="Dengxian" panose="02010600030101010101" pitchFamily="2" charset="-122"/>
                </a:rPr>
                <a:t> Age</a:t>
              </a:r>
              <a:endParaRPr lang="zh-CN" altLang="en-US" dirty="0">
                <a:latin typeface="+mj-lt"/>
                <a:ea typeface="Dengxian" panose="02010600030101010101" pitchFamily="2" charset="-122"/>
              </a:endParaRPr>
            </a:p>
          </p:txBody>
        </p:sp>
        <p:sp>
          <p:nvSpPr>
            <p:cNvPr id="68" name="矩形 67"/>
            <p:cNvSpPr/>
            <p:nvPr/>
          </p:nvSpPr>
          <p:spPr>
            <a:xfrm>
              <a:off x="2674032" y="1779360"/>
              <a:ext cx="1269899" cy="307777"/>
            </a:xfrm>
            <a:prstGeom prst="rect">
              <a:avLst/>
            </a:prstGeom>
          </p:spPr>
          <p:txBody>
            <a:bodyPr wrap="none">
              <a:spAutoFit/>
            </a:bodyPr>
            <a:lstStyle/>
            <a:p>
              <a:r>
                <a:rPr lang="en-US" altLang="zh-CN" dirty="0">
                  <a:solidFill>
                    <a:schemeClr val="accent3">
                      <a:lumMod val="75000"/>
                    </a:schemeClr>
                  </a:solidFill>
                  <a:latin typeface="+mj-lt"/>
                  <a:ea typeface="Dengxian" panose="02010600030101010101" pitchFamily="2" charset="-122"/>
                </a:rPr>
                <a:t>Normal Aging</a:t>
              </a:r>
              <a:endParaRPr lang="zh-CN" altLang="en-US" dirty="0">
                <a:solidFill>
                  <a:schemeClr val="accent3">
                    <a:lumMod val="75000"/>
                  </a:schemeClr>
                </a:solidFill>
                <a:latin typeface="+mj-lt"/>
              </a:endParaRPr>
            </a:p>
          </p:txBody>
        </p:sp>
        <p:sp>
          <p:nvSpPr>
            <p:cNvPr id="69" name="矩形 68"/>
            <p:cNvSpPr/>
            <p:nvPr/>
          </p:nvSpPr>
          <p:spPr>
            <a:xfrm>
              <a:off x="2484458" y="2902906"/>
              <a:ext cx="1351963" cy="307777"/>
            </a:xfrm>
            <a:prstGeom prst="rect">
              <a:avLst/>
            </a:prstGeom>
          </p:spPr>
          <p:txBody>
            <a:bodyPr wrap="square">
              <a:spAutoFit/>
            </a:bodyPr>
            <a:lstStyle/>
            <a:p>
              <a:pPr algn="ctr"/>
              <a:r>
                <a:rPr lang="en-US" altLang="zh-CN" dirty="0">
                  <a:solidFill>
                    <a:srgbClr val="FF0000"/>
                  </a:solidFill>
                  <a:latin typeface="+mj-lt"/>
                  <a:ea typeface="Dengxian" panose="02010600030101010101" pitchFamily="2" charset="-122"/>
                </a:rPr>
                <a:t>Dementia</a:t>
              </a:r>
              <a:endParaRPr lang="zh-CN" altLang="en-US" dirty="0">
                <a:solidFill>
                  <a:srgbClr val="FF0000"/>
                </a:solidFill>
                <a:latin typeface="+mj-lt"/>
              </a:endParaRPr>
            </a:p>
          </p:txBody>
        </p:sp>
        <p:cxnSp>
          <p:nvCxnSpPr>
            <p:cNvPr id="70" name="直接箭头连接符 69"/>
            <p:cNvCxnSpPr/>
            <p:nvPr/>
          </p:nvCxnSpPr>
          <p:spPr>
            <a:xfrm flipV="1">
              <a:off x="586105" y="1392027"/>
              <a:ext cx="0" cy="29463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586105" y="4338375"/>
              <a:ext cx="32503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75" name="直接连接符 74"/>
          <p:cNvCxnSpPr/>
          <p:nvPr/>
        </p:nvCxnSpPr>
        <p:spPr>
          <a:xfrm>
            <a:off x="2120443" y="2173493"/>
            <a:ext cx="0" cy="2143927"/>
          </a:xfrm>
          <a:prstGeom prst="line">
            <a:avLst/>
          </a:prstGeom>
          <a:ln w="12700">
            <a:solidFill>
              <a:schemeClr val="tx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68480" y="2197988"/>
            <a:ext cx="1351963" cy="307777"/>
          </a:xfrm>
          <a:prstGeom prst="rect">
            <a:avLst/>
          </a:prstGeom>
        </p:spPr>
        <p:txBody>
          <a:bodyPr wrap="square">
            <a:spAutoFit/>
          </a:bodyPr>
          <a:lstStyle/>
          <a:p>
            <a:pPr algn="r"/>
            <a:r>
              <a:rPr lang="en-US" altLang="zh-CN" dirty="0">
                <a:solidFill>
                  <a:srgbClr val="0070C0"/>
                </a:solidFill>
                <a:latin typeface="+mj-lt"/>
                <a:ea typeface="Dengxian" panose="02010600030101010101" pitchFamily="2" charset="-122"/>
              </a:rPr>
              <a:t>Early MCI</a:t>
            </a:r>
            <a:endParaRPr lang="zh-CN" altLang="en-US" dirty="0">
              <a:solidFill>
                <a:srgbClr val="0070C0"/>
              </a:solidFill>
              <a:latin typeface="+mj-lt"/>
            </a:endParaRPr>
          </a:p>
        </p:txBody>
      </p:sp>
      <p:sp>
        <p:nvSpPr>
          <p:cNvPr id="77" name="矩形 76"/>
          <p:cNvSpPr/>
          <p:nvPr/>
        </p:nvSpPr>
        <p:spPr>
          <a:xfrm>
            <a:off x="1620018" y="2432006"/>
            <a:ext cx="1351963" cy="307777"/>
          </a:xfrm>
          <a:prstGeom prst="rect">
            <a:avLst/>
          </a:prstGeom>
        </p:spPr>
        <p:txBody>
          <a:bodyPr wrap="square">
            <a:spAutoFit/>
          </a:bodyPr>
          <a:lstStyle/>
          <a:p>
            <a:pPr algn="r"/>
            <a:r>
              <a:rPr lang="en-US" altLang="zh-CN" dirty="0">
                <a:solidFill>
                  <a:srgbClr val="0070C0"/>
                </a:solidFill>
                <a:latin typeface="+mj-lt"/>
                <a:ea typeface="Dengxian" panose="02010600030101010101" pitchFamily="2" charset="-122"/>
              </a:rPr>
              <a:t>Late MCI</a:t>
            </a:r>
            <a:endParaRPr lang="zh-CN" altLang="en-US" dirty="0">
              <a:solidFill>
                <a:srgbClr val="0070C0"/>
              </a:solidFill>
              <a:latin typeface="+mj-lt"/>
            </a:endParaRPr>
          </a:p>
        </p:txBody>
      </p:sp>
      <p:sp>
        <p:nvSpPr>
          <p:cNvPr id="54" name="矩形 53"/>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55" name="矩形 54"/>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Background</a:t>
            </a:r>
            <a:endParaRPr lang="zh-CN" altLang="en-US" sz="2800" b="1" dirty="0">
              <a:solidFill>
                <a:schemeClr val="tx1">
                  <a:lumMod val="75000"/>
                </a:schemeClr>
              </a:solidFill>
              <a:latin typeface="+mj-lt"/>
              <a:ea typeface="Dengxian" panose="02010600030101010101" pitchFamily="2" charset="-122"/>
            </a:endParaRPr>
          </a:p>
        </p:txBody>
      </p:sp>
      <p:grpSp>
        <p:nvGrpSpPr>
          <p:cNvPr id="53" name="组合 52"/>
          <p:cNvGrpSpPr/>
          <p:nvPr/>
        </p:nvGrpSpPr>
        <p:grpSpPr>
          <a:xfrm>
            <a:off x="7163823" y="4474273"/>
            <a:ext cx="2552041" cy="461665"/>
            <a:chOff x="6172561" y="206882"/>
            <a:chExt cx="3061698" cy="545605"/>
          </a:xfrm>
        </p:grpSpPr>
        <p:pic>
          <p:nvPicPr>
            <p:cNvPr id="78" name="图片 77"/>
            <p:cNvPicPr>
              <a:picLocks noChangeAspect="1"/>
            </p:cNvPicPr>
            <p:nvPr/>
          </p:nvPicPr>
          <p:blipFill>
            <a:blip r:embed="rId12"/>
            <a:stretch>
              <a:fillRect/>
            </a:stretch>
          </p:blipFill>
          <p:spPr>
            <a:xfrm>
              <a:off x="6172561" y="221948"/>
              <a:ext cx="3061698" cy="530539"/>
            </a:xfrm>
            <a:prstGeom prst="rect">
              <a:avLst/>
            </a:prstGeom>
          </p:spPr>
        </p:pic>
        <p:sp>
          <p:nvSpPr>
            <p:cNvPr id="79" name="矩形 78"/>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spTree>
    <p:extLst>
      <p:ext uri="{BB962C8B-B14F-4D97-AF65-F5344CB8AC3E}">
        <p14:creationId xmlns:p14="http://schemas.microsoft.com/office/powerpoint/2010/main" val="3907768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0810" y="930362"/>
            <a:ext cx="8815070" cy="400110"/>
          </a:xfrm>
          <a:prstGeom prst="rect">
            <a:avLst/>
          </a:prstGeom>
        </p:spPr>
        <p:txBody>
          <a:bodyPr wrap="square">
            <a:spAutoFit/>
          </a:bodyPr>
          <a:lstStyle/>
          <a:p>
            <a:r>
              <a:rPr lang="en-US" altLang="zh-CN" sz="2000" dirty="0">
                <a:solidFill>
                  <a:schemeClr val="tx1">
                    <a:lumMod val="75000"/>
                  </a:schemeClr>
                </a:solidFill>
                <a:latin typeface="+mj-lt"/>
                <a:ea typeface="Dengxian" panose="02010600030101010101" pitchFamily="2" charset="-122"/>
              </a:rPr>
              <a:t>Brain connectivity network can be described as a </a:t>
            </a:r>
            <a:r>
              <a:rPr lang="en-US" altLang="zh-CN" sz="2000" b="1" dirty="0">
                <a:solidFill>
                  <a:schemeClr val="tx1">
                    <a:lumMod val="75000"/>
                  </a:schemeClr>
                </a:solidFill>
                <a:latin typeface="+mj-lt"/>
                <a:ea typeface="Dengxian" panose="02010600030101010101" pitchFamily="2" charset="-122"/>
              </a:rPr>
              <a:t>graph</a:t>
            </a:r>
            <a:r>
              <a:rPr lang="en-US" altLang="zh-CN" sz="2000" dirty="0">
                <a:solidFill>
                  <a:schemeClr val="tx1">
                    <a:lumMod val="75000"/>
                  </a:schemeClr>
                </a:solidFill>
                <a:latin typeface="+mj-lt"/>
                <a:ea typeface="Dengxian" panose="02010600030101010101" pitchFamily="2" charset="-122"/>
              </a:rPr>
              <a:t> </a:t>
            </a:r>
            <a:endParaRPr lang="zh-CN" altLang="en-US" sz="2000" dirty="0">
              <a:latin typeface="+mj-lt"/>
              <a:ea typeface="Dengxian" panose="02010600030101010101" pitchFamily="2" charset="-122"/>
            </a:endParaRPr>
          </a:p>
        </p:txBody>
      </p:sp>
      <p:sp>
        <p:nvSpPr>
          <p:cNvPr id="12" name="左大括号 11"/>
          <p:cNvSpPr/>
          <p:nvPr/>
        </p:nvSpPr>
        <p:spPr>
          <a:xfrm>
            <a:off x="3431911" y="2663218"/>
            <a:ext cx="385331" cy="1663700"/>
          </a:xfrm>
          <a:prstGeom prst="leftBrace">
            <a:avLst>
              <a:gd name="adj1" fmla="val 107940"/>
              <a:gd name="adj2" fmla="val 50000"/>
            </a:avLst>
          </a:prstGeom>
          <a:ln w="19050">
            <a:solidFill>
              <a:srgbClr val="7F7F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endParaRPr>
          </a:p>
        </p:txBody>
      </p:sp>
      <p:sp>
        <p:nvSpPr>
          <p:cNvPr id="13" name="矩形 12"/>
          <p:cNvSpPr/>
          <p:nvPr/>
        </p:nvSpPr>
        <p:spPr>
          <a:xfrm>
            <a:off x="3349744" y="2541149"/>
            <a:ext cx="5194166" cy="1323439"/>
          </a:xfrm>
          <a:prstGeom prst="rect">
            <a:avLst/>
          </a:prstGeom>
        </p:spPr>
        <p:txBody>
          <a:bodyPr wrap="square">
            <a:spAutoFit/>
          </a:bodyPr>
          <a:lstStyle/>
          <a:p>
            <a:pPr marL="457200" lvl="1"/>
            <a:r>
              <a:rPr lang="en-US" altLang="zh-CN" sz="1600" dirty="0">
                <a:solidFill>
                  <a:schemeClr val="tx1">
                    <a:lumMod val="75000"/>
                  </a:schemeClr>
                </a:solidFill>
                <a:latin typeface="+mj-lt"/>
                <a:ea typeface="Dengxian" panose="02010600030101010101" pitchFamily="2" charset="-122"/>
                <a:cs typeface="Arial" charset="0"/>
              </a:rPr>
              <a:t>Graph theoretical analysis</a:t>
            </a:r>
          </a:p>
          <a:p>
            <a:pPr marL="457200" lvl="1"/>
            <a:r>
              <a:rPr lang="en-US" altLang="zh-CN" sz="1600" i="1" dirty="0">
                <a:solidFill>
                  <a:schemeClr val="tx1">
                    <a:lumMod val="75000"/>
                  </a:schemeClr>
                </a:solidFill>
                <a:latin typeface="+mj-lt"/>
                <a:ea typeface="Dengxian" panose="02010600030101010101" pitchFamily="2" charset="-122"/>
                <a:cs typeface="Arial" charset="0"/>
              </a:rPr>
              <a:t>	</a:t>
            </a:r>
            <a:r>
              <a:rPr lang="en-US" altLang="zh-CN" sz="1200" i="1" dirty="0">
                <a:solidFill>
                  <a:schemeClr val="tx1">
                    <a:lumMod val="75000"/>
                  </a:schemeClr>
                </a:solidFill>
                <a:latin typeface="+mj-lt"/>
                <a:ea typeface="Dengxian" panose="02010600030101010101" pitchFamily="2" charset="-122"/>
                <a:cs typeface="Arial" charset="0"/>
              </a:rPr>
              <a:t>i.e.</a:t>
            </a:r>
            <a:r>
              <a:rPr lang="en-US" altLang="zh-CN" sz="1200" dirty="0">
                <a:solidFill>
                  <a:schemeClr val="tx1">
                    <a:lumMod val="75000"/>
                  </a:schemeClr>
                </a:solidFill>
                <a:latin typeface="+mj-lt"/>
                <a:ea typeface="Dengxian" panose="02010600030101010101" pitchFamily="2" charset="-122"/>
                <a:cs typeface="Arial" charset="0"/>
              </a:rPr>
              <a:t>, small worldness, global efficiency, …</a:t>
            </a:r>
            <a:endParaRPr lang="en-US" altLang="zh-CN" sz="1600" dirty="0">
              <a:solidFill>
                <a:schemeClr val="tx1">
                  <a:lumMod val="75000"/>
                </a:schemeClr>
              </a:solidFill>
              <a:latin typeface="+mj-lt"/>
              <a:ea typeface="Dengxian" panose="02010600030101010101" pitchFamily="2" charset="-122"/>
              <a:cs typeface="Arial" charset="0"/>
            </a:endParaRPr>
          </a:p>
          <a:p>
            <a:pPr marL="457200" lvl="1"/>
            <a:endParaRPr lang="en-US" altLang="zh-CN" sz="1600" dirty="0">
              <a:solidFill>
                <a:schemeClr val="tx1">
                  <a:lumMod val="75000"/>
                </a:schemeClr>
              </a:solidFill>
              <a:latin typeface="+mj-lt"/>
              <a:ea typeface="Dengxian" panose="02010600030101010101" pitchFamily="2" charset="-122"/>
              <a:cs typeface="Arial" charset="0"/>
            </a:endParaRPr>
          </a:p>
          <a:p>
            <a:pPr marL="457200" lvl="1"/>
            <a:r>
              <a:rPr lang="en-US" altLang="zh-CN" sz="1600" dirty="0">
                <a:solidFill>
                  <a:schemeClr val="tx1">
                    <a:lumMod val="75000"/>
                  </a:schemeClr>
                </a:solidFill>
                <a:latin typeface="+mj-lt"/>
                <a:ea typeface="Dengxian" panose="02010600030101010101" pitchFamily="2" charset="-122"/>
                <a:cs typeface="Arial" charset="0"/>
              </a:rPr>
              <a:t>Graph kernel</a:t>
            </a:r>
          </a:p>
          <a:p>
            <a:pPr marL="457200" lvl="1"/>
            <a:r>
              <a:rPr lang="en-US" altLang="zh-CN" sz="1600" i="1" dirty="0">
                <a:solidFill>
                  <a:schemeClr val="tx1">
                    <a:lumMod val="75000"/>
                  </a:schemeClr>
                </a:solidFill>
                <a:latin typeface="+mj-lt"/>
                <a:ea typeface="Dengxian" panose="02010600030101010101" pitchFamily="2" charset="-122"/>
                <a:cs typeface="Arial" charset="0"/>
              </a:rPr>
              <a:t>	</a:t>
            </a:r>
            <a:r>
              <a:rPr lang="en-US" altLang="zh-CN" sz="1200" i="1" dirty="0">
                <a:solidFill>
                  <a:schemeClr val="tx1">
                    <a:lumMod val="75000"/>
                  </a:schemeClr>
                </a:solidFill>
                <a:latin typeface="+mj-lt"/>
                <a:ea typeface="Dengxian" panose="02010600030101010101" pitchFamily="2" charset="-122"/>
                <a:cs typeface="Arial" charset="0"/>
              </a:rPr>
              <a:t>i.e.</a:t>
            </a:r>
            <a:r>
              <a:rPr lang="en-US" altLang="zh-CN" sz="1200" dirty="0">
                <a:solidFill>
                  <a:schemeClr val="tx1">
                    <a:lumMod val="75000"/>
                  </a:schemeClr>
                </a:solidFill>
                <a:latin typeface="+mj-lt"/>
                <a:ea typeface="Dengxian" panose="02010600030101010101" pitchFamily="2" charset="-122"/>
                <a:cs typeface="Arial" charset="0"/>
              </a:rPr>
              <a:t>,</a:t>
            </a:r>
            <a:r>
              <a:rPr lang="en-US" altLang="zh-CN" sz="1200" i="1" dirty="0">
                <a:solidFill>
                  <a:schemeClr val="tx1">
                    <a:lumMod val="75000"/>
                  </a:schemeClr>
                </a:solidFill>
                <a:latin typeface="+mj-lt"/>
                <a:ea typeface="Dengxian" panose="02010600030101010101" pitchFamily="2" charset="-122"/>
                <a:cs typeface="Arial" charset="0"/>
              </a:rPr>
              <a:t> </a:t>
            </a:r>
            <a:r>
              <a:rPr lang="en-US" altLang="zh-CN" sz="1200" dirty="0" err="1">
                <a:solidFill>
                  <a:schemeClr val="tx1">
                    <a:lumMod val="75000"/>
                  </a:schemeClr>
                </a:solidFill>
                <a:latin typeface="+mj-lt"/>
                <a:ea typeface="Dengxian" panose="02010600030101010101" pitchFamily="2" charset="-122"/>
                <a:cs typeface="Arial" charset="0"/>
              </a:rPr>
              <a:t>Weisfeiler</a:t>
            </a:r>
            <a:r>
              <a:rPr lang="en-US" altLang="zh-CN" sz="1200" dirty="0">
                <a:solidFill>
                  <a:schemeClr val="tx1">
                    <a:lumMod val="75000"/>
                  </a:schemeClr>
                </a:solidFill>
                <a:latin typeface="+mj-lt"/>
                <a:ea typeface="Dengxian" panose="02010600030101010101" pitchFamily="2" charset="-122"/>
                <a:cs typeface="Arial" charset="0"/>
              </a:rPr>
              <a:t>-Lehman kernel, …</a:t>
            </a:r>
            <a:endParaRPr lang="en-US" altLang="zh-CN" sz="1600" dirty="0">
              <a:solidFill>
                <a:schemeClr val="tx1">
                  <a:lumMod val="75000"/>
                </a:schemeClr>
              </a:solidFill>
              <a:latin typeface="+mj-lt"/>
              <a:ea typeface="Dengxian" panose="02010600030101010101" pitchFamily="2" charset="-122"/>
              <a:cs typeface="Arial" charset="0"/>
            </a:endParaRPr>
          </a:p>
        </p:txBody>
      </p:sp>
      <p:sp>
        <p:nvSpPr>
          <p:cNvPr id="14" name="左大括号 13"/>
          <p:cNvSpPr/>
          <p:nvPr/>
        </p:nvSpPr>
        <p:spPr>
          <a:xfrm flipH="1">
            <a:off x="7119105" y="2654757"/>
            <a:ext cx="319653" cy="1105202"/>
          </a:xfrm>
          <a:prstGeom prst="leftBrace">
            <a:avLst>
              <a:gd name="adj1" fmla="val 107940"/>
              <a:gd name="adj2" fmla="val 50000"/>
            </a:avLst>
          </a:prstGeom>
          <a:ln w="19050">
            <a:solidFill>
              <a:srgbClr val="7F7F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endParaRPr>
          </a:p>
        </p:txBody>
      </p:sp>
      <p:sp>
        <p:nvSpPr>
          <p:cNvPr id="15" name="矩形 14"/>
          <p:cNvSpPr/>
          <p:nvPr/>
        </p:nvSpPr>
        <p:spPr>
          <a:xfrm>
            <a:off x="7427176" y="2833311"/>
            <a:ext cx="1451998" cy="738664"/>
          </a:xfrm>
          <a:prstGeom prst="rect">
            <a:avLst/>
          </a:prstGeom>
        </p:spPr>
        <p:txBody>
          <a:bodyPr wrap="square">
            <a:spAutoFit/>
          </a:bodyPr>
          <a:lstStyle/>
          <a:p>
            <a:r>
              <a:rPr lang="en-US" altLang="zh-CN" dirty="0">
                <a:solidFill>
                  <a:schemeClr val="tx1">
                    <a:lumMod val="75000"/>
                  </a:schemeClr>
                </a:solidFill>
                <a:latin typeface="+mj-lt"/>
                <a:ea typeface="Dengxian" panose="02010600030101010101" pitchFamily="2" charset="-122"/>
              </a:rPr>
              <a:t>Feature vector for </a:t>
            </a:r>
            <a:r>
              <a:rPr lang="en-US" altLang="zh-CN" i="1" dirty="0">
                <a:solidFill>
                  <a:schemeClr val="tx1">
                    <a:lumMod val="75000"/>
                  </a:schemeClr>
                </a:solidFill>
                <a:latin typeface="+mj-lt"/>
                <a:ea typeface="Dengxian" panose="02010600030101010101" pitchFamily="2" charset="-122"/>
              </a:rPr>
              <a:t>off-the-shelf</a:t>
            </a:r>
            <a:r>
              <a:rPr lang="en-US" altLang="zh-CN" dirty="0">
                <a:solidFill>
                  <a:schemeClr val="tx1">
                    <a:lumMod val="75000"/>
                  </a:schemeClr>
                </a:solidFill>
                <a:latin typeface="+mj-lt"/>
                <a:ea typeface="Dengxian" panose="02010600030101010101" pitchFamily="2" charset="-122"/>
              </a:rPr>
              <a:t> classifiers</a:t>
            </a:r>
            <a:endParaRPr lang="zh-CN" altLang="en-US" dirty="0">
              <a:latin typeface="+mj-lt"/>
            </a:endParaRPr>
          </a:p>
        </p:txBody>
      </p:sp>
      <mc:AlternateContent xmlns:mc="http://schemas.openxmlformats.org/markup-compatibility/2006" xmlns:a14="http://schemas.microsoft.com/office/drawing/2010/main">
        <mc:Choice Requires="a14">
          <p:sp>
            <p:nvSpPr>
              <p:cNvPr id="17" name="矩形 16"/>
              <p:cNvSpPr/>
              <p:nvPr/>
            </p:nvSpPr>
            <p:spPr>
              <a:xfrm>
                <a:off x="431205" y="1850913"/>
                <a:ext cx="7889484" cy="400110"/>
              </a:xfrm>
              <a:prstGeom prst="rect">
                <a:avLst/>
              </a:prstGeom>
            </p:spPr>
            <p:txBody>
              <a:bodyPr wrap="square">
                <a:spAutoFit/>
              </a:bodyPr>
              <a:lstStyle/>
              <a:p>
                <a:pPr marL="285750" indent="-285750">
                  <a:buFont typeface="Arial" panose="020B0604020202020204" pitchFamily="34" charset="0"/>
                  <a:buChar char="•"/>
                </a:pPr>
                <a:r>
                  <a:rPr lang="en-US" altLang="zh-CN" sz="2000" b="1" dirty="0">
                    <a:solidFill>
                      <a:srgbClr val="26DD22"/>
                    </a:solidFill>
                    <a:latin typeface="+mj-lt"/>
                    <a:ea typeface="Dengxian" panose="02010600030101010101" pitchFamily="2" charset="-122"/>
                  </a:rPr>
                  <a:t>Edges</a:t>
                </a:r>
                <a:r>
                  <a:rPr lang="en-US" altLang="zh-CN" sz="2000" b="1" dirty="0">
                    <a:solidFill>
                      <a:schemeClr val="accent3">
                        <a:lumMod val="75000"/>
                      </a:schemeClr>
                    </a:solidFill>
                    <a:latin typeface="+mj-lt"/>
                    <a:ea typeface="Dengxian" panose="02010600030101010101" pitchFamily="2" charset="-122"/>
                  </a:rPr>
                  <a:t> </a:t>
                </a:r>
                <a14:m>
                  <m:oMath xmlns:m="http://schemas.openxmlformats.org/officeDocument/2006/math">
                    <m:r>
                      <a:rPr lang="en-US" altLang="zh-CN" sz="2000" b="1" i="1" smtClean="0">
                        <a:solidFill>
                          <a:schemeClr val="tx1">
                            <a:lumMod val="50000"/>
                          </a:schemeClr>
                        </a:solidFill>
                        <a:latin typeface="Cambria Math" panose="02040503050406030204" pitchFamily="18" charset="0"/>
                        <a:ea typeface="Dengxian" panose="02010600030101010101" pitchFamily="2" charset="-122"/>
                      </a:rPr>
                      <m:t>⇒</m:t>
                    </m:r>
                  </m:oMath>
                </a14:m>
                <a:r>
                  <a:rPr lang="zh-CN" altLang="en-US" sz="2000" b="1" dirty="0">
                    <a:solidFill>
                      <a:schemeClr val="tx1">
                        <a:lumMod val="50000"/>
                      </a:schemeClr>
                    </a:solidFill>
                    <a:latin typeface="+mj-lt"/>
                  </a:rPr>
                  <a:t> </a:t>
                </a:r>
                <a:r>
                  <a:rPr lang="en-US" altLang="zh-CN" sz="2000" dirty="0">
                    <a:solidFill>
                      <a:schemeClr val="tx1">
                        <a:lumMod val="50000"/>
                      </a:schemeClr>
                    </a:solidFill>
                    <a:latin typeface="+mj-lt"/>
                    <a:ea typeface="Dengxian" panose="02010600030101010101" pitchFamily="2" charset="-122"/>
                  </a:rPr>
                  <a:t>functional connectivity</a:t>
                </a:r>
                <a:endParaRPr lang="zh-CN" altLang="en-US" sz="2000" dirty="0">
                  <a:solidFill>
                    <a:schemeClr val="tx1">
                      <a:lumMod val="50000"/>
                    </a:schemeClr>
                  </a:solidFill>
                  <a:latin typeface="+mj-lt"/>
                  <a:ea typeface="Dengxian" panose="02010600030101010101" pitchFamily="2" charset="-122"/>
                </a:endParaRPr>
              </a:p>
            </p:txBody>
          </p:sp>
        </mc:Choice>
        <mc:Fallback xmlns="">
          <p:sp>
            <p:nvSpPr>
              <p:cNvPr id="17" name="矩形 16"/>
              <p:cNvSpPr>
                <a:spLocks noRot="1" noChangeAspect="1" noMove="1" noResize="1" noEditPoints="1" noAdjustHandles="1" noChangeArrowheads="1" noChangeShapeType="1" noTextEdit="1"/>
              </p:cNvSpPr>
              <p:nvPr/>
            </p:nvSpPr>
            <p:spPr>
              <a:xfrm>
                <a:off x="431205" y="1850913"/>
                <a:ext cx="7889484" cy="400110"/>
              </a:xfrm>
              <a:prstGeom prst="rect">
                <a:avLst/>
              </a:prstGeom>
              <a:blipFill rotWithShape="0">
                <a:blip r:embed="rId3"/>
                <a:stretch>
                  <a:fillRect l="-696" t="-7692"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439967" y="1421216"/>
                <a:ext cx="4402167" cy="400110"/>
              </a:xfrm>
              <a:prstGeom prst="rect">
                <a:avLst/>
              </a:prstGeom>
            </p:spPr>
            <p:txBody>
              <a:bodyPr wrap="none">
                <a:spAutoFit/>
              </a:bodyPr>
              <a:lstStyle/>
              <a:p>
                <a:pPr marL="285750" indent="-285750">
                  <a:buFont typeface="Arial" panose="020B0604020202020204" pitchFamily="34" charset="0"/>
                  <a:buChar char="•"/>
                </a:pPr>
                <a:r>
                  <a:rPr lang="en-US" altLang="zh-CN" sz="2000" b="1" dirty="0">
                    <a:solidFill>
                      <a:srgbClr val="FFD766"/>
                    </a:solidFill>
                    <a:latin typeface="+mj-lt"/>
                    <a:ea typeface="Dengxian" panose="02010600030101010101" pitchFamily="2" charset="-122"/>
                  </a:rPr>
                  <a:t>Nodes</a:t>
                </a:r>
                <a:r>
                  <a:rPr lang="en-US" altLang="zh-CN" sz="2000" b="1" dirty="0">
                    <a:solidFill>
                      <a:schemeClr val="accent4">
                        <a:lumMod val="75000"/>
                      </a:schemeClr>
                    </a:solidFill>
                    <a:latin typeface="+mj-lt"/>
                    <a:ea typeface="Dengxian" panose="02010600030101010101" pitchFamily="2" charset="-122"/>
                  </a:rPr>
                  <a:t> </a:t>
                </a:r>
                <a14:m>
                  <m:oMath xmlns:m="http://schemas.openxmlformats.org/officeDocument/2006/math">
                    <m:r>
                      <a:rPr lang="en-US" altLang="zh-CN" sz="2000" b="1" i="1" smtClean="0">
                        <a:solidFill>
                          <a:schemeClr val="tx1">
                            <a:lumMod val="50000"/>
                          </a:schemeClr>
                        </a:solidFill>
                        <a:latin typeface="Cambria Math" panose="02040503050406030204" pitchFamily="18" charset="0"/>
                        <a:ea typeface="Dengxian" panose="02010600030101010101" pitchFamily="2" charset="-122"/>
                      </a:rPr>
                      <m:t>⇒ </m:t>
                    </m:r>
                  </m:oMath>
                </a14:m>
                <a:r>
                  <a:rPr lang="en-US" altLang="zh-CN" sz="2000" dirty="0">
                    <a:solidFill>
                      <a:schemeClr val="tx1">
                        <a:lumMod val="50000"/>
                      </a:schemeClr>
                    </a:solidFill>
                    <a:latin typeface="+mj-lt"/>
                    <a:ea typeface="Dengxian" panose="02010600030101010101" pitchFamily="2" charset="-122"/>
                  </a:rPr>
                  <a:t>brain anatomical regions</a:t>
                </a:r>
              </a:p>
            </p:txBody>
          </p:sp>
        </mc:Choice>
        <mc:Fallback xmlns="">
          <p:sp>
            <p:nvSpPr>
              <p:cNvPr id="18" name="矩形 17"/>
              <p:cNvSpPr>
                <a:spLocks noRot="1" noChangeAspect="1" noMove="1" noResize="1" noEditPoints="1" noAdjustHandles="1" noChangeArrowheads="1" noChangeShapeType="1" noTextEdit="1"/>
              </p:cNvSpPr>
              <p:nvPr/>
            </p:nvSpPr>
            <p:spPr>
              <a:xfrm>
                <a:off x="439967" y="1421216"/>
                <a:ext cx="4402167" cy="400110"/>
              </a:xfrm>
              <a:prstGeom prst="rect">
                <a:avLst/>
              </a:prstGeom>
              <a:blipFill rotWithShape="0">
                <a:blip r:embed="rId4"/>
                <a:stretch>
                  <a:fillRect l="-1247" t="-6061" r="-416" b="-27273"/>
                </a:stretch>
              </a:blipFill>
            </p:spPr>
            <p:txBody>
              <a:bodyPr/>
              <a:lstStyle/>
              <a:p>
                <a:r>
                  <a:rPr lang="zh-CN" altLang="en-US">
                    <a:noFill/>
                  </a:rPr>
                  <a:t> </a:t>
                </a:r>
              </a:p>
            </p:txBody>
          </p:sp>
        </mc:Fallback>
      </mc:AlternateContent>
      <p:sp>
        <p:nvSpPr>
          <p:cNvPr id="19" name="矩形 18"/>
          <p:cNvSpPr/>
          <p:nvPr/>
        </p:nvSpPr>
        <p:spPr>
          <a:xfrm>
            <a:off x="1838160" y="2833311"/>
            <a:ext cx="1498367"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20" name="矩形 19"/>
          <p:cNvSpPr/>
          <p:nvPr/>
        </p:nvSpPr>
        <p:spPr>
          <a:xfrm>
            <a:off x="1838160" y="382372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Functional graph</a:t>
            </a:r>
          </a:p>
        </p:txBody>
      </p:sp>
      <p:cxnSp>
        <p:nvCxnSpPr>
          <p:cNvPr id="21" name="直接箭头连接符 20"/>
          <p:cNvCxnSpPr/>
          <p:nvPr/>
        </p:nvCxnSpPr>
        <p:spPr>
          <a:xfrm>
            <a:off x="1709190" y="3508528"/>
            <a:ext cx="128970"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886" y="2960696"/>
            <a:ext cx="1340685" cy="862931"/>
          </a:xfrm>
          <a:prstGeom prst="rect">
            <a:avLst/>
          </a:prstGeom>
        </p:spPr>
      </p:pic>
      <p:grpSp>
        <p:nvGrpSpPr>
          <p:cNvPr id="23" name="组合 22"/>
          <p:cNvGrpSpPr/>
          <p:nvPr/>
        </p:nvGrpSpPr>
        <p:grpSpPr>
          <a:xfrm>
            <a:off x="2087885" y="3073224"/>
            <a:ext cx="972296" cy="554002"/>
            <a:chOff x="2317939" y="1526815"/>
            <a:chExt cx="1891429" cy="1237388"/>
          </a:xfrm>
        </p:grpSpPr>
        <p:cxnSp>
          <p:nvCxnSpPr>
            <p:cNvPr id="24" name="直接连接符 23"/>
            <p:cNvCxnSpPr>
              <a:stCxn id="40" idx="6"/>
              <a:endCxn id="46" idx="2"/>
            </p:cNvCxnSpPr>
            <p:nvPr/>
          </p:nvCxnSpPr>
          <p:spPr>
            <a:xfrm flipV="1">
              <a:off x="2697804" y="1526816"/>
              <a:ext cx="686864" cy="34016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48" idx="0"/>
            </p:cNvCxnSpPr>
            <p:nvPr/>
          </p:nvCxnSpPr>
          <p:spPr>
            <a:xfrm flipH="1">
              <a:off x="2317939" y="1943873"/>
              <a:ext cx="180526" cy="141229"/>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8" idx="4"/>
              <a:endCxn id="44" idx="0"/>
            </p:cNvCxnSpPr>
            <p:nvPr/>
          </p:nvCxnSpPr>
          <p:spPr>
            <a:xfrm>
              <a:off x="2317939" y="2262219"/>
              <a:ext cx="199511" cy="296833"/>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4" idx="5"/>
              <a:endCxn id="41" idx="1"/>
            </p:cNvCxnSpPr>
            <p:nvPr/>
          </p:nvCxnSpPr>
          <p:spPr>
            <a:xfrm>
              <a:off x="2588807" y="2710228"/>
              <a:ext cx="432893" cy="5397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1" idx="7"/>
              <a:endCxn id="43" idx="3"/>
            </p:cNvCxnSpPr>
            <p:nvPr/>
          </p:nvCxnSpPr>
          <p:spPr>
            <a:xfrm flipV="1">
              <a:off x="3164407" y="2486605"/>
              <a:ext cx="94388" cy="277593"/>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3" idx="6"/>
              <a:endCxn id="45" idx="3"/>
            </p:cNvCxnSpPr>
            <p:nvPr/>
          </p:nvCxnSpPr>
          <p:spPr>
            <a:xfrm flipV="1">
              <a:off x="3431074" y="2423985"/>
              <a:ext cx="706943" cy="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6" idx="6"/>
              <a:endCxn id="45" idx="0"/>
            </p:cNvCxnSpPr>
            <p:nvPr/>
          </p:nvCxnSpPr>
          <p:spPr>
            <a:xfrm>
              <a:off x="3586490" y="1526815"/>
              <a:ext cx="622878" cy="745994"/>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6" idx="3"/>
              <a:endCxn id="47" idx="7"/>
            </p:cNvCxnSpPr>
            <p:nvPr/>
          </p:nvCxnSpPr>
          <p:spPr>
            <a:xfrm flipH="1">
              <a:off x="2974328" y="1589433"/>
              <a:ext cx="439895" cy="477449"/>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6"/>
              <a:endCxn id="42" idx="2"/>
            </p:cNvCxnSpPr>
            <p:nvPr/>
          </p:nvCxnSpPr>
          <p:spPr>
            <a:xfrm>
              <a:off x="3003886" y="2129502"/>
              <a:ext cx="521988" cy="35539"/>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7" idx="4"/>
              <a:endCxn id="41" idx="0"/>
            </p:cNvCxnSpPr>
            <p:nvPr/>
          </p:nvCxnSpPr>
          <p:spPr>
            <a:xfrm>
              <a:off x="2902969" y="2218060"/>
              <a:ext cx="190086" cy="52020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7" idx="1"/>
              <a:endCxn id="40" idx="5"/>
            </p:cNvCxnSpPr>
            <p:nvPr/>
          </p:nvCxnSpPr>
          <p:spPr>
            <a:xfrm flipH="1" flipV="1">
              <a:off x="2668246" y="1929598"/>
              <a:ext cx="163367" cy="13728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2" idx="0"/>
              <a:endCxn id="46" idx="5"/>
            </p:cNvCxnSpPr>
            <p:nvPr/>
          </p:nvCxnSpPr>
          <p:spPr>
            <a:xfrm flipH="1" flipV="1">
              <a:off x="3556936" y="1589434"/>
              <a:ext cx="69849" cy="487050"/>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7" idx="3"/>
              <a:endCxn id="44" idx="7"/>
            </p:cNvCxnSpPr>
            <p:nvPr/>
          </p:nvCxnSpPr>
          <p:spPr>
            <a:xfrm flipH="1">
              <a:off x="2588808" y="2192122"/>
              <a:ext cx="242806" cy="392868"/>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2" idx="3"/>
              <a:endCxn id="43" idx="0"/>
            </p:cNvCxnSpPr>
            <p:nvPr/>
          </p:nvCxnSpPr>
          <p:spPr>
            <a:xfrm flipH="1">
              <a:off x="3330160" y="2227659"/>
              <a:ext cx="225271" cy="107773"/>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2" idx="6"/>
              <a:endCxn id="45" idx="2"/>
            </p:cNvCxnSpPr>
            <p:nvPr/>
          </p:nvCxnSpPr>
          <p:spPr>
            <a:xfrm>
              <a:off x="3727699" y="2165042"/>
              <a:ext cx="380758" cy="196326"/>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036009" y="3033576"/>
            <a:ext cx="1076049" cy="661335"/>
            <a:chOff x="2217016" y="1438257"/>
            <a:chExt cx="2093259" cy="1477114"/>
          </a:xfrm>
          <a:solidFill>
            <a:schemeClr val="accent4">
              <a:lumMod val="60000"/>
              <a:lumOff val="40000"/>
            </a:schemeClr>
          </a:solidFill>
        </p:grpSpPr>
        <p:sp>
          <p:nvSpPr>
            <p:cNvPr id="40" name="椭圆 39"/>
            <p:cNvSpPr/>
            <p:nvPr/>
          </p:nvSpPr>
          <p:spPr>
            <a:xfrm>
              <a:off x="2495966" y="1778420"/>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41" name="椭圆 40"/>
            <p:cNvSpPr/>
            <p:nvPr/>
          </p:nvSpPr>
          <p:spPr>
            <a:xfrm>
              <a:off x="2992133" y="2738258"/>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42" name="椭圆 41"/>
            <p:cNvSpPr/>
            <p:nvPr/>
          </p:nvSpPr>
          <p:spPr>
            <a:xfrm>
              <a:off x="3525862" y="2076480"/>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43" name="椭圆 42"/>
            <p:cNvSpPr/>
            <p:nvPr/>
          </p:nvSpPr>
          <p:spPr>
            <a:xfrm>
              <a:off x="3229234" y="2335428"/>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44" name="椭圆 43"/>
            <p:cNvSpPr/>
            <p:nvPr/>
          </p:nvSpPr>
          <p:spPr>
            <a:xfrm>
              <a:off x="2416527" y="2559045"/>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45" name="椭圆 44"/>
            <p:cNvSpPr/>
            <p:nvPr/>
          </p:nvSpPr>
          <p:spPr>
            <a:xfrm>
              <a:off x="4108447" y="2272805"/>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46" name="椭圆 45"/>
            <p:cNvSpPr/>
            <p:nvPr/>
          </p:nvSpPr>
          <p:spPr>
            <a:xfrm>
              <a:off x="3384656" y="1438257"/>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47" name="椭圆 46"/>
            <p:cNvSpPr/>
            <p:nvPr/>
          </p:nvSpPr>
          <p:spPr>
            <a:xfrm>
              <a:off x="2802047" y="2040942"/>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48" name="椭圆 47"/>
            <p:cNvSpPr/>
            <p:nvPr/>
          </p:nvSpPr>
          <p:spPr>
            <a:xfrm>
              <a:off x="2217016" y="2085101"/>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grpSp>
      <p:sp>
        <p:nvSpPr>
          <p:cNvPr id="3" name="矩形 2"/>
          <p:cNvSpPr/>
          <p:nvPr/>
        </p:nvSpPr>
        <p:spPr>
          <a:xfrm>
            <a:off x="3336527" y="4075159"/>
            <a:ext cx="4251485" cy="338554"/>
          </a:xfrm>
          <a:prstGeom prst="rect">
            <a:avLst/>
          </a:prstGeom>
        </p:spPr>
        <p:txBody>
          <a:bodyPr wrap="none">
            <a:spAutoFit/>
          </a:bodyPr>
          <a:lstStyle/>
          <a:p>
            <a:pPr marL="457200" lvl="1"/>
            <a:r>
              <a:rPr lang="en-US" altLang="zh-CN" sz="1600" b="1" dirty="0">
                <a:latin typeface="+mj-lt"/>
                <a:ea typeface="Dengxian" panose="02010600030101010101" pitchFamily="2" charset="-122"/>
                <a:cs typeface="Arial" charset="0"/>
              </a:rPr>
              <a:t>Graph convolutional networks (GCN)</a:t>
            </a:r>
          </a:p>
        </p:txBody>
      </p:sp>
      <p:sp>
        <p:nvSpPr>
          <p:cNvPr id="55" name="矩形 54"/>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56" name="矩形 55"/>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Background</a:t>
            </a:r>
            <a:endParaRPr lang="zh-CN" altLang="en-US" sz="2800" b="1" dirty="0">
              <a:solidFill>
                <a:schemeClr val="tx1">
                  <a:lumMod val="75000"/>
                </a:schemeClr>
              </a:solidFill>
              <a:latin typeface="+mj-lt"/>
              <a:ea typeface="Dengxian" panose="02010600030101010101" pitchFamily="2" charset="-122"/>
            </a:endParaRPr>
          </a:p>
        </p:txBody>
      </p:sp>
      <p:grpSp>
        <p:nvGrpSpPr>
          <p:cNvPr id="4" name="组合 3"/>
          <p:cNvGrpSpPr/>
          <p:nvPr/>
        </p:nvGrpSpPr>
        <p:grpSpPr>
          <a:xfrm>
            <a:off x="7504564" y="2065234"/>
            <a:ext cx="1498367" cy="1351865"/>
            <a:chOff x="7504564" y="2065234"/>
            <a:chExt cx="1498367" cy="1351865"/>
          </a:xfrm>
        </p:grpSpPr>
        <p:pic>
          <p:nvPicPr>
            <p:cNvPr id="49" name="图片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349" y="2065234"/>
              <a:ext cx="1421739" cy="1010438"/>
            </a:xfrm>
            <a:prstGeom prst="rect">
              <a:avLst/>
            </a:prstGeom>
          </p:spPr>
        </p:pic>
        <p:sp>
          <p:nvSpPr>
            <p:cNvPr id="50" name="矩形 49"/>
            <p:cNvSpPr/>
            <p:nvPr/>
          </p:nvSpPr>
          <p:spPr>
            <a:xfrm>
              <a:off x="7579712" y="2066666"/>
              <a:ext cx="1330332"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51" name="矩形 50"/>
            <p:cNvSpPr/>
            <p:nvPr/>
          </p:nvSpPr>
          <p:spPr>
            <a:xfrm>
              <a:off x="7504564" y="2944631"/>
              <a:ext cx="1498367"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Functional connectivity matrix</a:t>
              </a:r>
            </a:p>
          </p:txBody>
        </p:sp>
      </p:grpSp>
      <p:grpSp>
        <p:nvGrpSpPr>
          <p:cNvPr id="52" name="组合 51"/>
          <p:cNvGrpSpPr/>
          <p:nvPr/>
        </p:nvGrpSpPr>
        <p:grpSpPr>
          <a:xfrm>
            <a:off x="7163823" y="4474273"/>
            <a:ext cx="2552041" cy="461665"/>
            <a:chOff x="6172561" y="206882"/>
            <a:chExt cx="3061698" cy="545605"/>
          </a:xfrm>
        </p:grpSpPr>
        <p:pic>
          <p:nvPicPr>
            <p:cNvPr id="53" name="图片 52"/>
            <p:cNvPicPr>
              <a:picLocks noChangeAspect="1"/>
            </p:cNvPicPr>
            <p:nvPr/>
          </p:nvPicPr>
          <p:blipFill>
            <a:blip r:embed="rId7"/>
            <a:stretch>
              <a:fillRect/>
            </a:stretch>
          </p:blipFill>
          <p:spPr>
            <a:xfrm>
              <a:off x="6172561" y="221948"/>
              <a:ext cx="3061698" cy="530539"/>
            </a:xfrm>
            <a:prstGeom prst="rect">
              <a:avLst/>
            </a:prstGeom>
          </p:spPr>
        </p:pic>
        <p:sp>
          <p:nvSpPr>
            <p:cNvPr id="54" name="矩形 53"/>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spTree>
    <p:extLst>
      <p:ext uri="{BB962C8B-B14F-4D97-AF65-F5344CB8AC3E}">
        <p14:creationId xmlns:p14="http://schemas.microsoft.com/office/powerpoint/2010/main" val="3549879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4.16667E-6 -4.69136E-6 L -0.78715 0.14723 " pathEditMode="relative" rAng="0" ptsTypes="AA">
                                      <p:cBhvr>
                                        <p:cTn id="6" dur="1500" fill="hold"/>
                                        <p:tgtEl>
                                          <p:spTgt spid="4"/>
                                        </p:tgtEl>
                                        <p:attrNameLst>
                                          <p:attrName>ppt_x</p:attrName>
                                          <p:attrName>ppt_y</p:attrName>
                                        </p:attrNameLst>
                                      </p:cBhvr>
                                      <p:rCtr x="-39358" y="734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7" grpId="0"/>
      <p:bldP spid="18" grpId="0"/>
      <p:bldP spid="19" grpId="0" animBg="1"/>
      <p:bldP spid="20"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49587" y="880484"/>
            <a:ext cx="8842364" cy="1077218"/>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rgbClr val="31404C"/>
                </a:solidFill>
                <a:latin typeface="+mj-lt"/>
                <a:ea typeface="Dengxian" panose="02010600030101010101" pitchFamily="2" charset="-122"/>
                <a:cs typeface="Arial" charset="0"/>
              </a:rPr>
              <a:t>Static functional connectivity ignored the dynamic nature of brain</a:t>
            </a:r>
          </a:p>
          <a:p>
            <a:pPr lvl="1"/>
            <a:r>
              <a:rPr lang="en-US" altLang="zh-CN" sz="2000" dirty="0">
                <a:solidFill>
                  <a:srgbClr val="31404C"/>
                </a:solidFill>
                <a:latin typeface="+mj-lt"/>
                <a:ea typeface="Dengxian" panose="02010600030101010101" pitchFamily="2" charset="-122"/>
                <a:cs typeface="Arial" charset="0"/>
              </a:rPr>
              <a:t>	</a:t>
            </a:r>
          </a:p>
          <a:p>
            <a:pPr marL="342900" indent="-342900">
              <a:lnSpc>
                <a:spcPct val="120000"/>
              </a:lnSpc>
              <a:buFont typeface="Arial" panose="020B0604020202020204" pitchFamily="34" charset="0"/>
              <a:buChar char="•"/>
            </a:pPr>
            <a:r>
              <a:rPr lang="en-US" altLang="zh-CN" sz="2000" dirty="0">
                <a:solidFill>
                  <a:srgbClr val="31404C"/>
                </a:solidFill>
                <a:latin typeface="+mj-lt"/>
                <a:ea typeface="Dengxian" panose="02010600030101010101" pitchFamily="2" charset="-122"/>
                <a:cs typeface="Arial" charset="0"/>
              </a:rPr>
              <a:t>Usage of demographic information</a:t>
            </a:r>
          </a:p>
        </p:txBody>
      </p:sp>
      <p:pic>
        <p:nvPicPr>
          <p:cNvPr id="134" name="图片 133"/>
          <p:cNvPicPr>
            <a:picLocks noChangeAspect="1"/>
          </p:cNvPicPr>
          <p:nvPr/>
        </p:nvPicPr>
        <p:blipFill rotWithShape="1">
          <a:blip r:embed="rId3">
            <a:extLst>
              <a:ext uri="{28A0092B-C50C-407E-A947-70E740481C1C}">
                <a14:useLocalDpi xmlns:a14="http://schemas.microsoft.com/office/drawing/2010/main" val="0"/>
              </a:ext>
            </a:extLst>
          </a:blip>
          <a:srcRect l="13634" t="13365" r="14377" b="24630"/>
          <a:stretch/>
        </p:blipFill>
        <p:spPr>
          <a:xfrm>
            <a:off x="6141895" y="3092272"/>
            <a:ext cx="649404" cy="611926"/>
          </a:xfrm>
          <a:prstGeom prst="rect">
            <a:avLst/>
          </a:prstGeom>
        </p:spPr>
      </p:pic>
      <p:sp>
        <p:nvSpPr>
          <p:cNvPr id="136" name="矩形 135"/>
          <p:cNvSpPr/>
          <p:nvPr/>
        </p:nvSpPr>
        <p:spPr>
          <a:xfrm>
            <a:off x="5895345" y="2833311"/>
            <a:ext cx="1225909"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137" name="矩形 136"/>
          <p:cNvSpPr/>
          <p:nvPr/>
        </p:nvSpPr>
        <p:spPr>
          <a:xfrm>
            <a:off x="5784357" y="382372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Diagnosis</a:t>
            </a:r>
          </a:p>
        </p:txBody>
      </p:sp>
      <p:cxnSp>
        <p:nvCxnSpPr>
          <p:cNvPr id="140" name="直接箭头连接符 139"/>
          <p:cNvCxnSpPr>
            <a:endCxn id="136" idx="1"/>
          </p:cNvCxnSpPr>
          <p:nvPr/>
        </p:nvCxnSpPr>
        <p:spPr>
          <a:xfrm>
            <a:off x="5752372" y="3508528"/>
            <a:ext cx="142973"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cxnSp>
        <p:nvCxnSpPr>
          <p:cNvPr id="142" name="直接箭头连接符 141"/>
          <p:cNvCxnSpPr/>
          <p:nvPr/>
        </p:nvCxnSpPr>
        <p:spPr>
          <a:xfrm flipV="1">
            <a:off x="3336527" y="3508528"/>
            <a:ext cx="132960" cy="3963"/>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143" name="矩形 142"/>
          <p:cNvSpPr/>
          <p:nvPr/>
        </p:nvSpPr>
        <p:spPr>
          <a:xfrm>
            <a:off x="1838160" y="2833311"/>
            <a:ext cx="1498367"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cxnSp>
        <p:nvCxnSpPr>
          <p:cNvPr id="145" name="直接箭头连接符 144"/>
          <p:cNvCxnSpPr>
            <a:endCxn id="143" idx="1"/>
          </p:cNvCxnSpPr>
          <p:nvPr/>
        </p:nvCxnSpPr>
        <p:spPr>
          <a:xfrm>
            <a:off x="1709190" y="3508528"/>
            <a:ext cx="128970"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115" name="矩形 114"/>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116" name="矩形 115"/>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Limitation and Motivation</a:t>
            </a:r>
            <a:endParaRPr lang="zh-CN" altLang="en-US" sz="2800" b="1" dirty="0">
              <a:solidFill>
                <a:schemeClr val="tx1">
                  <a:lumMod val="75000"/>
                </a:schemeClr>
              </a:solidFill>
              <a:latin typeface="+mj-lt"/>
              <a:ea typeface="Dengxian" panose="02010600030101010101" pitchFamily="2" charset="-122"/>
            </a:endParaRPr>
          </a:p>
        </p:txBody>
      </p:sp>
      <mc:AlternateContent xmlns:mc="http://schemas.openxmlformats.org/markup-compatibility/2006" xmlns:a14="http://schemas.microsoft.com/office/drawing/2010/main">
        <mc:Choice Requires="a14">
          <p:sp>
            <p:nvSpPr>
              <p:cNvPr id="2" name="矩形 1"/>
              <p:cNvSpPr/>
              <p:nvPr/>
            </p:nvSpPr>
            <p:spPr>
              <a:xfrm>
                <a:off x="828924" y="1199106"/>
                <a:ext cx="3796232" cy="400110"/>
              </a:xfrm>
              <a:prstGeom prst="rect">
                <a:avLst/>
              </a:prstGeom>
            </p:spPr>
            <p:txBody>
              <a:bodyPr wrap="none">
                <a:spAutoFit/>
              </a:bodyPr>
              <a:lstStyle/>
              <a:p>
                <a:pPr lvl="1"/>
                <a:r>
                  <a:rPr lang="en-US" altLang="zh-CN" sz="2000" dirty="0">
                    <a:solidFill>
                      <a:srgbClr val="31404C"/>
                    </a:solidFill>
                    <a:ea typeface="Dengxian" panose="02010600030101010101" pitchFamily="2" charset="-122"/>
                    <a:cs typeface="Arial" charset="0"/>
                  </a:rPr>
                  <a:t>Static graph </a:t>
                </a:r>
                <a14:m>
                  <m:oMath xmlns:m="http://schemas.openxmlformats.org/officeDocument/2006/math">
                    <m:r>
                      <a:rPr lang="en-US" altLang="zh-CN" sz="2000" i="1">
                        <a:solidFill>
                          <a:srgbClr val="31404C"/>
                        </a:solidFill>
                        <a:latin typeface="Cambria Math" panose="02040503050406030204" pitchFamily="18" charset="0"/>
                        <a:ea typeface="Dengxian" panose="02010600030101010101" pitchFamily="2" charset="-122"/>
                        <a:cs typeface="Arial" charset="0"/>
                      </a:rPr>
                      <m:t>⇒</m:t>
                    </m:r>
                  </m:oMath>
                </a14:m>
                <a:r>
                  <a:rPr lang="en-US" altLang="zh-CN" sz="2000" dirty="0">
                    <a:solidFill>
                      <a:srgbClr val="31404C"/>
                    </a:solidFill>
                    <a:ea typeface="Dengxian" panose="02010600030101010101" pitchFamily="2" charset="-122"/>
                    <a:cs typeface="Arial" charset="0"/>
                  </a:rPr>
                  <a:t> Dynamic graph </a:t>
                </a:r>
              </a:p>
            </p:txBody>
          </p:sp>
        </mc:Choice>
        <mc:Fallback xmlns="">
          <p:sp>
            <p:nvSpPr>
              <p:cNvPr id="2" name="矩形 1"/>
              <p:cNvSpPr>
                <a:spLocks noRot="1" noChangeAspect="1" noMove="1" noResize="1" noEditPoints="1" noAdjustHandles="1" noChangeArrowheads="1" noChangeShapeType="1" noTextEdit="1"/>
              </p:cNvSpPr>
              <p:nvPr/>
            </p:nvSpPr>
            <p:spPr>
              <a:xfrm>
                <a:off x="828924" y="1199106"/>
                <a:ext cx="3796232" cy="400110"/>
              </a:xfrm>
              <a:prstGeom prst="rect">
                <a:avLst/>
              </a:prstGeom>
              <a:blipFill rotWithShape="0">
                <a:blip r:embed="rId4"/>
                <a:stretch>
                  <a:fillRect l="-1766" t="-7692" b="-29231"/>
                </a:stretch>
              </a:blipFill>
            </p:spPr>
            <p:txBody>
              <a:bodyPr/>
              <a:lstStyle/>
              <a:p>
                <a:r>
                  <a:rPr lang="zh-CN" altLang="en-US">
                    <a:noFill/>
                  </a:rPr>
                  <a:t> </a:t>
                </a:r>
              </a:p>
            </p:txBody>
          </p:sp>
        </mc:Fallback>
      </mc:AlternateContent>
      <p:sp>
        <p:nvSpPr>
          <p:cNvPr id="114" name="矩形 113"/>
          <p:cNvSpPr/>
          <p:nvPr/>
        </p:nvSpPr>
        <p:spPr>
          <a:xfrm>
            <a:off x="380802" y="2824659"/>
            <a:ext cx="1330332"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grpSp>
        <p:nvGrpSpPr>
          <p:cNvPr id="4" name="组合 3"/>
          <p:cNvGrpSpPr/>
          <p:nvPr/>
        </p:nvGrpSpPr>
        <p:grpSpPr>
          <a:xfrm>
            <a:off x="305654" y="2823227"/>
            <a:ext cx="3030873" cy="1341062"/>
            <a:chOff x="305654" y="2823227"/>
            <a:chExt cx="3030873" cy="1341062"/>
          </a:xfrm>
        </p:grpSpPr>
        <p:grpSp>
          <p:nvGrpSpPr>
            <p:cNvPr id="146" name="组合 145"/>
            <p:cNvGrpSpPr/>
            <p:nvPr/>
          </p:nvGrpSpPr>
          <p:grpSpPr>
            <a:xfrm>
              <a:off x="1901886" y="2960696"/>
              <a:ext cx="1340685" cy="862931"/>
              <a:chOff x="2402221" y="1668372"/>
              <a:chExt cx="1826879" cy="1151028"/>
            </a:xfrm>
          </p:grpSpPr>
          <p:pic>
            <p:nvPicPr>
              <p:cNvPr id="147" name="图片 1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2221" y="1668372"/>
                <a:ext cx="1826879" cy="1151028"/>
              </a:xfrm>
              <a:prstGeom prst="rect">
                <a:avLst/>
              </a:prstGeom>
            </p:spPr>
          </p:pic>
          <p:grpSp>
            <p:nvGrpSpPr>
              <p:cNvPr id="148" name="组合 147"/>
              <p:cNvGrpSpPr/>
              <p:nvPr/>
            </p:nvGrpSpPr>
            <p:grpSpPr>
              <a:xfrm>
                <a:off x="2655672" y="1818469"/>
                <a:ext cx="1324895" cy="738961"/>
                <a:chOff x="2317939" y="1526815"/>
                <a:chExt cx="1891429" cy="1237388"/>
              </a:xfrm>
            </p:grpSpPr>
            <p:cxnSp>
              <p:nvCxnSpPr>
                <p:cNvPr id="159" name="直接连接符 158"/>
                <p:cNvCxnSpPr>
                  <a:stCxn id="150" idx="6"/>
                  <a:endCxn id="156" idx="2"/>
                </p:cNvCxnSpPr>
                <p:nvPr/>
              </p:nvCxnSpPr>
              <p:spPr>
                <a:xfrm flipV="1">
                  <a:off x="2697804" y="1526816"/>
                  <a:ext cx="686864" cy="34016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endCxn id="158" idx="0"/>
                </p:cNvCxnSpPr>
                <p:nvPr/>
              </p:nvCxnSpPr>
              <p:spPr>
                <a:xfrm flipH="1">
                  <a:off x="2317939" y="1943874"/>
                  <a:ext cx="180525" cy="141230"/>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8" idx="4"/>
                  <a:endCxn id="154" idx="0"/>
                </p:cNvCxnSpPr>
                <p:nvPr/>
              </p:nvCxnSpPr>
              <p:spPr>
                <a:xfrm>
                  <a:off x="2317939" y="2262219"/>
                  <a:ext cx="199511" cy="296833"/>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5"/>
                  <a:endCxn id="151" idx="1"/>
                </p:cNvCxnSpPr>
                <p:nvPr/>
              </p:nvCxnSpPr>
              <p:spPr>
                <a:xfrm>
                  <a:off x="2588807" y="2710228"/>
                  <a:ext cx="432893" cy="5397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1" idx="7"/>
                  <a:endCxn id="153" idx="3"/>
                </p:cNvCxnSpPr>
                <p:nvPr/>
              </p:nvCxnSpPr>
              <p:spPr>
                <a:xfrm flipV="1">
                  <a:off x="3164407" y="2486605"/>
                  <a:ext cx="94388" cy="277593"/>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3" idx="6"/>
                  <a:endCxn id="155" idx="3"/>
                </p:cNvCxnSpPr>
                <p:nvPr/>
              </p:nvCxnSpPr>
              <p:spPr>
                <a:xfrm flipV="1">
                  <a:off x="3431074" y="2423985"/>
                  <a:ext cx="706943" cy="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6" idx="6"/>
                  <a:endCxn id="155" idx="0"/>
                </p:cNvCxnSpPr>
                <p:nvPr/>
              </p:nvCxnSpPr>
              <p:spPr>
                <a:xfrm>
                  <a:off x="3586490" y="1526815"/>
                  <a:ext cx="622878" cy="745994"/>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56" idx="3"/>
                  <a:endCxn id="157" idx="7"/>
                </p:cNvCxnSpPr>
                <p:nvPr/>
              </p:nvCxnSpPr>
              <p:spPr>
                <a:xfrm flipH="1">
                  <a:off x="2974328" y="1589433"/>
                  <a:ext cx="439895" cy="477449"/>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7" idx="6"/>
                  <a:endCxn id="152" idx="2"/>
                </p:cNvCxnSpPr>
                <p:nvPr/>
              </p:nvCxnSpPr>
              <p:spPr>
                <a:xfrm>
                  <a:off x="3003886" y="2129502"/>
                  <a:ext cx="521988" cy="35539"/>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57" idx="4"/>
                  <a:endCxn id="151" idx="0"/>
                </p:cNvCxnSpPr>
                <p:nvPr/>
              </p:nvCxnSpPr>
              <p:spPr>
                <a:xfrm>
                  <a:off x="2902969" y="2218060"/>
                  <a:ext cx="190086" cy="52020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7" idx="1"/>
                  <a:endCxn id="150" idx="5"/>
                </p:cNvCxnSpPr>
                <p:nvPr/>
              </p:nvCxnSpPr>
              <p:spPr>
                <a:xfrm flipH="1" flipV="1">
                  <a:off x="2668246" y="1929598"/>
                  <a:ext cx="163367" cy="137285"/>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52" idx="0"/>
                  <a:endCxn id="156" idx="5"/>
                </p:cNvCxnSpPr>
                <p:nvPr/>
              </p:nvCxnSpPr>
              <p:spPr>
                <a:xfrm flipH="1" flipV="1">
                  <a:off x="3556936" y="1589434"/>
                  <a:ext cx="69849" cy="487050"/>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7" idx="3"/>
                  <a:endCxn id="154" idx="7"/>
                </p:cNvCxnSpPr>
                <p:nvPr/>
              </p:nvCxnSpPr>
              <p:spPr>
                <a:xfrm flipH="1">
                  <a:off x="2588808" y="2192122"/>
                  <a:ext cx="242806" cy="392868"/>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2" idx="3"/>
                  <a:endCxn id="153" idx="0"/>
                </p:cNvCxnSpPr>
                <p:nvPr/>
              </p:nvCxnSpPr>
              <p:spPr>
                <a:xfrm flipH="1">
                  <a:off x="3330160" y="2227659"/>
                  <a:ext cx="225271" cy="107773"/>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52" idx="6"/>
                  <a:endCxn id="155" idx="2"/>
                </p:cNvCxnSpPr>
                <p:nvPr/>
              </p:nvCxnSpPr>
              <p:spPr>
                <a:xfrm>
                  <a:off x="3727699" y="2165042"/>
                  <a:ext cx="380758" cy="196326"/>
                </a:xfrm>
                <a:prstGeom prst="line">
                  <a:avLst/>
                </a:prstGeom>
                <a:ln w="12700">
                  <a:solidFill>
                    <a:srgbClr val="23DC1E"/>
                  </a:solidFill>
                </a:ln>
              </p:spPr>
              <p:style>
                <a:lnRef idx="1">
                  <a:schemeClr val="accent1"/>
                </a:lnRef>
                <a:fillRef idx="0">
                  <a:schemeClr val="accent1"/>
                </a:fillRef>
                <a:effectRef idx="0">
                  <a:schemeClr val="accent1"/>
                </a:effectRef>
                <a:fontRef idx="minor">
                  <a:schemeClr val="tx1"/>
                </a:fontRef>
              </p:style>
            </p:cxnSp>
          </p:grpSp>
          <p:grpSp>
            <p:nvGrpSpPr>
              <p:cNvPr id="149" name="组合 148"/>
              <p:cNvGrpSpPr/>
              <p:nvPr/>
            </p:nvGrpSpPr>
            <p:grpSpPr>
              <a:xfrm>
                <a:off x="2584983" y="1765583"/>
                <a:ext cx="1466274" cy="882128"/>
                <a:chOff x="2217016" y="1438257"/>
                <a:chExt cx="2093259" cy="1477114"/>
              </a:xfrm>
              <a:solidFill>
                <a:schemeClr val="accent4">
                  <a:lumMod val="60000"/>
                  <a:lumOff val="40000"/>
                </a:schemeClr>
              </a:solidFill>
            </p:grpSpPr>
            <p:sp>
              <p:nvSpPr>
                <p:cNvPr id="150" name="椭圆 149"/>
                <p:cNvSpPr/>
                <p:nvPr/>
              </p:nvSpPr>
              <p:spPr>
                <a:xfrm>
                  <a:off x="2495966" y="1778420"/>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151" name="椭圆 150"/>
                <p:cNvSpPr/>
                <p:nvPr/>
              </p:nvSpPr>
              <p:spPr>
                <a:xfrm>
                  <a:off x="2992133" y="2738258"/>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152" name="椭圆 151"/>
                <p:cNvSpPr/>
                <p:nvPr/>
              </p:nvSpPr>
              <p:spPr>
                <a:xfrm>
                  <a:off x="3525862" y="2076480"/>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153" name="椭圆 152"/>
                <p:cNvSpPr/>
                <p:nvPr/>
              </p:nvSpPr>
              <p:spPr>
                <a:xfrm>
                  <a:off x="3229234" y="2335428"/>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154" name="椭圆 153"/>
                <p:cNvSpPr/>
                <p:nvPr/>
              </p:nvSpPr>
              <p:spPr>
                <a:xfrm>
                  <a:off x="2416527" y="2559045"/>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155" name="椭圆 154"/>
                <p:cNvSpPr/>
                <p:nvPr/>
              </p:nvSpPr>
              <p:spPr>
                <a:xfrm>
                  <a:off x="4108447" y="2272805"/>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156" name="椭圆 155"/>
                <p:cNvSpPr/>
                <p:nvPr/>
              </p:nvSpPr>
              <p:spPr>
                <a:xfrm>
                  <a:off x="3384656" y="1438257"/>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157" name="椭圆 156"/>
                <p:cNvSpPr/>
                <p:nvPr/>
              </p:nvSpPr>
              <p:spPr>
                <a:xfrm>
                  <a:off x="2802047" y="2040942"/>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sp>
              <p:nvSpPr>
                <p:cNvPr id="158" name="椭圆 157"/>
                <p:cNvSpPr/>
                <p:nvPr/>
              </p:nvSpPr>
              <p:spPr>
                <a:xfrm>
                  <a:off x="2217016" y="2085101"/>
                  <a:ext cx="201828" cy="177113"/>
                </a:xfrm>
                <a:prstGeom prst="ellipse">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25">
                    <a:latin typeface="+mj-lt"/>
                  </a:endParaRPr>
                </a:p>
              </p:txBody>
            </p:sp>
          </p:grpSp>
        </p:grpSp>
        <p:pic>
          <p:nvPicPr>
            <p:cNvPr id="113" name="图片 1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439" y="2823227"/>
              <a:ext cx="1421739" cy="1010438"/>
            </a:xfrm>
            <a:prstGeom prst="rect">
              <a:avLst/>
            </a:prstGeom>
          </p:spPr>
        </p:pic>
        <p:sp>
          <p:nvSpPr>
            <p:cNvPr id="120" name="矩形 119"/>
            <p:cNvSpPr/>
            <p:nvPr/>
          </p:nvSpPr>
          <p:spPr>
            <a:xfrm>
              <a:off x="305654" y="3702624"/>
              <a:ext cx="1498367"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Functional connectivity matrix</a:t>
              </a:r>
            </a:p>
          </p:txBody>
        </p:sp>
        <p:sp>
          <p:nvSpPr>
            <p:cNvPr id="124" name="矩形 123"/>
            <p:cNvSpPr/>
            <p:nvPr/>
          </p:nvSpPr>
          <p:spPr>
            <a:xfrm>
              <a:off x="1838160" y="382372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Functional graph</a:t>
              </a:r>
            </a:p>
          </p:txBody>
        </p:sp>
      </p:grpSp>
      <p:grpSp>
        <p:nvGrpSpPr>
          <p:cNvPr id="5" name="组合 4"/>
          <p:cNvGrpSpPr/>
          <p:nvPr/>
        </p:nvGrpSpPr>
        <p:grpSpPr>
          <a:xfrm>
            <a:off x="308797" y="2929733"/>
            <a:ext cx="3041196" cy="1166551"/>
            <a:chOff x="335439" y="4410953"/>
            <a:chExt cx="3041196" cy="1166551"/>
          </a:xfrm>
        </p:grpSpPr>
        <p:sp>
          <p:nvSpPr>
            <p:cNvPr id="125" name="矩形 124"/>
            <p:cNvSpPr/>
            <p:nvPr/>
          </p:nvSpPr>
          <p:spPr>
            <a:xfrm>
              <a:off x="1878268" y="529603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graphs</a:t>
              </a:r>
            </a:p>
          </p:txBody>
        </p:sp>
        <p:sp>
          <p:nvSpPr>
            <p:cNvPr id="126" name="矩形 125"/>
            <p:cNvSpPr/>
            <p:nvPr/>
          </p:nvSpPr>
          <p:spPr>
            <a:xfrm>
              <a:off x="335439" y="5300505"/>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matrices</a:t>
              </a:r>
            </a:p>
          </p:txBody>
        </p:sp>
        <p:pic>
          <p:nvPicPr>
            <p:cNvPr id="127" name="图片 1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0589" y="4460674"/>
              <a:ext cx="1304794" cy="826455"/>
            </a:xfrm>
            <a:prstGeom prst="rect">
              <a:avLst/>
            </a:prstGeom>
          </p:spPr>
        </p:pic>
        <p:pic>
          <p:nvPicPr>
            <p:cNvPr id="128" name="图片 1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398" y="4410953"/>
              <a:ext cx="853692" cy="815912"/>
            </a:xfrm>
            <a:prstGeom prst="rect">
              <a:avLst/>
            </a:prstGeom>
          </p:spPr>
        </p:pic>
      </p:grpSp>
      <p:sp>
        <p:nvSpPr>
          <p:cNvPr id="129" name="矩形 128"/>
          <p:cNvSpPr/>
          <p:nvPr/>
        </p:nvSpPr>
        <p:spPr>
          <a:xfrm>
            <a:off x="3465497" y="2834238"/>
            <a:ext cx="2280714" cy="1350000"/>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r>
              <a:rPr lang="en-US" altLang="zh-CN" sz="1800" kern="0" dirty="0">
                <a:solidFill>
                  <a:srgbClr val="2899A0"/>
                </a:solidFill>
                <a:latin typeface="+mj-lt"/>
                <a:sym typeface="Arial"/>
              </a:rPr>
              <a:t>Graph Convolutional Long </a:t>
            </a:r>
            <a:r>
              <a:rPr lang="en-US" altLang="zh-CN" sz="1800" dirty="0">
                <a:solidFill>
                  <a:srgbClr val="2899A0"/>
                </a:solidFill>
                <a:latin typeface="+mj-lt"/>
              </a:rPr>
              <a:t>s</a:t>
            </a:r>
            <a:r>
              <a:rPr lang="en-US" altLang="zh-CN" sz="1800" kern="0" dirty="0">
                <a:solidFill>
                  <a:srgbClr val="2899A0"/>
                </a:solidFill>
                <a:latin typeface="+mj-lt"/>
                <a:sym typeface="Arial"/>
              </a:rPr>
              <a:t>hort-Term </a:t>
            </a:r>
            <a:r>
              <a:rPr lang="en-US" altLang="zh-CN" sz="1800" dirty="0">
                <a:solidFill>
                  <a:srgbClr val="2899A0"/>
                </a:solidFill>
                <a:latin typeface="+mj-lt"/>
              </a:rPr>
              <a:t>M</a:t>
            </a:r>
            <a:r>
              <a:rPr lang="en-US" altLang="zh-CN" sz="1800" kern="0" dirty="0">
                <a:solidFill>
                  <a:srgbClr val="2899A0"/>
                </a:solidFill>
                <a:latin typeface="+mj-lt"/>
                <a:sym typeface="Arial"/>
              </a:rPr>
              <a:t>emory (GC-LSTM) network</a:t>
            </a:r>
            <a:endParaRPr lang="zh-CN" altLang="en-US" sz="1800" kern="0" dirty="0">
              <a:solidFill>
                <a:srgbClr val="2899A0"/>
              </a:solidFill>
              <a:latin typeface="+mj-lt"/>
              <a:sym typeface="Arial"/>
            </a:endParaRPr>
          </a:p>
        </p:txBody>
      </p:sp>
      <p:grpSp>
        <p:nvGrpSpPr>
          <p:cNvPr id="130" name="组合 129"/>
          <p:cNvGrpSpPr/>
          <p:nvPr/>
        </p:nvGrpSpPr>
        <p:grpSpPr>
          <a:xfrm>
            <a:off x="3419836" y="2833311"/>
            <a:ext cx="2404022" cy="1350433"/>
            <a:chOff x="3419836" y="2833311"/>
            <a:chExt cx="2404022" cy="1350433"/>
          </a:xfrm>
        </p:grpSpPr>
        <p:sp>
          <p:nvSpPr>
            <p:cNvPr id="131" name="矩形 130"/>
            <p:cNvSpPr/>
            <p:nvPr/>
          </p:nvSpPr>
          <p:spPr>
            <a:xfrm>
              <a:off x="3469487" y="2833311"/>
              <a:ext cx="2282885"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grpSp>
          <p:nvGrpSpPr>
            <p:cNvPr id="132" name="组合 131"/>
            <p:cNvGrpSpPr/>
            <p:nvPr/>
          </p:nvGrpSpPr>
          <p:grpSpPr>
            <a:xfrm>
              <a:off x="3419836" y="2905001"/>
              <a:ext cx="2404022" cy="1230391"/>
              <a:chOff x="3419836" y="2905001"/>
              <a:chExt cx="2404022" cy="1230391"/>
            </a:xfrm>
          </p:grpSpPr>
          <p:grpSp>
            <p:nvGrpSpPr>
              <p:cNvPr id="133" name="组合 132"/>
              <p:cNvGrpSpPr/>
              <p:nvPr/>
            </p:nvGrpSpPr>
            <p:grpSpPr>
              <a:xfrm>
                <a:off x="3526136" y="2905001"/>
                <a:ext cx="2169585" cy="977076"/>
                <a:chOff x="2402552" y="3745128"/>
                <a:chExt cx="2169585" cy="977076"/>
              </a:xfrm>
            </p:grpSpPr>
            <p:grpSp>
              <p:nvGrpSpPr>
                <p:cNvPr id="162" name="组合 161"/>
                <p:cNvGrpSpPr/>
                <p:nvPr/>
              </p:nvGrpSpPr>
              <p:grpSpPr>
                <a:xfrm>
                  <a:off x="2402552" y="3745128"/>
                  <a:ext cx="814705" cy="977076"/>
                  <a:chOff x="1824702" y="3467834"/>
                  <a:chExt cx="1709180" cy="1680458"/>
                </a:xfrm>
              </p:grpSpPr>
              <p:grpSp>
                <p:nvGrpSpPr>
                  <p:cNvPr id="266" name="组合 265"/>
                  <p:cNvGrpSpPr/>
                  <p:nvPr/>
                </p:nvGrpSpPr>
                <p:grpSpPr>
                  <a:xfrm>
                    <a:off x="1824702" y="3467834"/>
                    <a:ext cx="1709180" cy="1680458"/>
                    <a:chOff x="2454465" y="1514729"/>
                    <a:chExt cx="1289635" cy="1223529"/>
                  </a:xfrm>
                  <a:solidFill>
                    <a:schemeClr val="accent4">
                      <a:lumMod val="60000"/>
                      <a:lumOff val="40000"/>
                    </a:schemeClr>
                  </a:solidFill>
                  <a:scene3d>
                    <a:camera prst="isometricOffAxis1Left"/>
                    <a:lightRig rig="threePt" dir="t"/>
                  </a:scene3d>
                </p:grpSpPr>
                <p:sp>
                  <p:nvSpPr>
                    <p:cNvPr id="283" name="椭圆 282"/>
                    <p:cNvSpPr/>
                    <p:nvPr/>
                  </p:nvSpPr>
                  <p:spPr>
                    <a:xfrm>
                      <a:off x="2553731" y="1639330"/>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284" name="椭圆 283"/>
                    <p:cNvSpPr/>
                    <p:nvPr/>
                  </p:nvSpPr>
                  <p:spPr>
                    <a:xfrm>
                      <a:off x="2986580" y="2561145"/>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285" name="椭圆 284"/>
                    <p:cNvSpPr/>
                    <p:nvPr/>
                  </p:nvSpPr>
                  <p:spPr>
                    <a:xfrm>
                      <a:off x="3216978" y="1955263"/>
                      <a:ext cx="201828" cy="177113"/>
                    </a:xfrm>
                    <a:prstGeom prst="ellipse">
                      <a:avLst/>
                    </a:prstGeom>
                    <a:grpFill/>
                    <a:ln w="28575">
                      <a:solidFill>
                        <a:schemeClr val="accent4">
                          <a:lumMod val="50000"/>
                        </a:schemeClr>
                      </a:solidFill>
                    </a:ln>
                    <a:effectLst>
                      <a:glow rad="2286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286" name="椭圆 285"/>
                    <p:cNvSpPr/>
                    <p:nvPr/>
                  </p:nvSpPr>
                  <p:spPr>
                    <a:xfrm>
                      <a:off x="3229234" y="2335428"/>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287" name="椭圆 286"/>
                    <p:cNvSpPr/>
                    <p:nvPr/>
                  </p:nvSpPr>
                  <p:spPr>
                    <a:xfrm>
                      <a:off x="2454465" y="2354376"/>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288" name="椭圆 287"/>
                    <p:cNvSpPr/>
                    <p:nvPr/>
                  </p:nvSpPr>
                  <p:spPr>
                    <a:xfrm>
                      <a:off x="3542272" y="1981201"/>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289" name="椭圆 288"/>
                    <p:cNvSpPr/>
                    <p:nvPr/>
                  </p:nvSpPr>
                  <p:spPr>
                    <a:xfrm>
                      <a:off x="2986580" y="1514729"/>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290" name="椭圆 289"/>
                    <p:cNvSpPr/>
                    <p:nvPr/>
                  </p:nvSpPr>
                  <p:spPr>
                    <a:xfrm>
                      <a:off x="2885666" y="2073042"/>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tx1"/>
                        </a:solidFill>
                        <a:latin typeface="+mj-lt"/>
                      </a:endParaRPr>
                    </a:p>
                  </p:txBody>
                </p:sp>
                <p:sp>
                  <p:nvSpPr>
                    <p:cNvPr id="291" name="椭圆 290"/>
                    <p:cNvSpPr/>
                    <p:nvPr/>
                  </p:nvSpPr>
                  <p:spPr>
                    <a:xfrm>
                      <a:off x="2458996" y="2073042"/>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grpSp>
              <p:grpSp>
                <p:nvGrpSpPr>
                  <p:cNvPr id="267" name="组合 266"/>
                  <p:cNvGrpSpPr/>
                  <p:nvPr/>
                </p:nvGrpSpPr>
                <p:grpSpPr>
                  <a:xfrm>
                    <a:off x="1958443" y="3589460"/>
                    <a:ext cx="1441693" cy="1351196"/>
                    <a:chOff x="2555379" y="1603286"/>
                    <a:chExt cx="1087807" cy="983797"/>
                  </a:xfrm>
                  <a:scene3d>
                    <a:camera prst="isometricOffAxis1Left"/>
                    <a:lightRig rig="threePt" dir="t"/>
                  </a:scene3d>
                </p:grpSpPr>
                <p:cxnSp>
                  <p:nvCxnSpPr>
                    <p:cNvPr id="268" name="直接连接符 267"/>
                    <p:cNvCxnSpPr>
                      <a:stCxn id="283" idx="6"/>
                      <a:endCxn id="289" idx="2"/>
                    </p:cNvCxnSpPr>
                    <p:nvPr/>
                  </p:nvCxnSpPr>
                  <p:spPr>
                    <a:xfrm flipV="1">
                      <a:off x="2755559" y="1603286"/>
                      <a:ext cx="231021" cy="124601"/>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283" idx="4"/>
                      <a:endCxn id="291" idx="0"/>
                    </p:cNvCxnSpPr>
                    <p:nvPr/>
                  </p:nvCxnSpPr>
                  <p:spPr>
                    <a:xfrm flipH="1">
                      <a:off x="2559910" y="1816443"/>
                      <a:ext cx="94735" cy="256599"/>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a:stCxn id="291" idx="4"/>
                      <a:endCxn id="287" idx="0"/>
                    </p:cNvCxnSpPr>
                    <p:nvPr/>
                  </p:nvCxnSpPr>
                  <p:spPr>
                    <a:xfrm flipH="1">
                      <a:off x="2555379" y="2250155"/>
                      <a:ext cx="4531" cy="104221"/>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a:stCxn id="287" idx="5"/>
                      <a:endCxn id="284" idx="1"/>
                    </p:cNvCxnSpPr>
                    <p:nvPr/>
                  </p:nvCxnSpPr>
                  <p:spPr>
                    <a:xfrm>
                      <a:off x="2626736" y="2505551"/>
                      <a:ext cx="389401" cy="81532"/>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284" idx="7"/>
                      <a:endCxn id="286" idx="3"/>
                    </p:cNvCxnSpPr>
                    <p:nvPr/>
                  </p:nvCxnSpPr>
                  <p:spPr>
                    <a:xfrm flipV="1">
                      <a:off x="3158851" y="2486603"/>
                      <a:ext cx="99940" cy="10048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a:stCxn id="286" idx="7"/>
                      <a:endCxn id="288" idx="3"/>
                    </p:cNvCxnSpPr>
                    <p:nvPr/>
                  </p:nvCxnSpPr>
                  <p:spPr>
                    <a:xfrm flipV="1">
                      <a:off x="3401505" y="2132376"/>
                      <a:ext cx="170324" cy="22899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a:stCxn id="289" idx="6"/>
                      <a:endCxn id="288" idx="0"/>
                    </p:cNvCxnSpPr>
                    <p:nvPr/>
                  </p:nvCxnSpPr>
                  <p:spPr>
                    <a:xfrm>
                      <a:off x="3188408" y="1603286"/>
                      <a:ext cx="454778" cy="377915"/>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289" idx="4"/>
                      <a:endCxn id="290" idx="0"/>
                    </p:cNvCxnSpPr>
                    <p:nvPr/>
                  </p:nvCxnSpPr>
                  <p:spPr>
                    <a:xfrm flipH="1">
                      <a:off x="2986580" y="1691842"/>
                      <a:ext cx="100914" cy="3812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stCxn id="290" idx="7"/>
                      <a:endCxn id="285" idx="2"/>
                    </p:cNvCxnSpPr>
                    <p:nvPr/>
                  </p:nvCxnSpPr>
                  <p:spPr>
                    <a:xfrm flipV="1">
                      <a:off x="3057937" y="2043820"/>
                      <a:ext cx="159041" cy="5516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a:stCxn id="290" idx="4"/>
                      <a:endCxn id="284" idx="0"/>
                    </p:cNvCxnSpPr>
                    <p:nvPr/>
                  </p:nvCxnSpPr>
                  <p:spPr>
                    <a:xfrm>
                      <a:off x="2986580" y="2250155"/>
                      <a:ext cx="100914" cy="31099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90" idx="2"/>
                      <a:endCxn id="283" idx="5"/>
                    </p:cNvCxnSpPr>
                    <p:nvPr/>
                  </p:nvCxnSpPr>
                  <p:spPr>
                    <a:xfrm flipH="1" flipV="1">
                      <a:off x="2726002" y="1790505"/>
                      <a:ext cx="159664" cy="371094"/>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85" idx="0"/>
                      <a:endCxn id="289" idx="5"/>
                    </p:cNvCxnSpPr>
                    <p:nvPr/>
                  </p:nvCxnSpPr>
                  <p:spPr>
                    <a:xfrm flipH="1" flipV="1">
                      <a:off x="3158851" y="1665904"/>
                      <a:ext cx="159041" cy="289359"/>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a:stCxn id="290" idx="3"/>
                      <a:endCxn id="287" idx="7"/>
                    </p:cNvCxnSpPr>
                    <p:nvPr/>
                  </p:nvCxnSpPr>
                  <p:spPr>
                    <a:xfrm flipH="1">
                      <a:off x="2626736" y="2224217"/>
                      <a:ext cx="288487" cy="156097"/>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a:stCxn id="285" idx="4"/>
                      <a:endCxn id="286" idx="0"/>
                    </p:cNvCxnSpPr>
                    <p:nvPr/>
                  </p:nvCxnSpPr>
                  <p:spPr>
                    <a:xfrm>
                      <a:off x="3317892" y="2132376"/>
                      <a:ext cx="12256" cy="203052"/>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85" idx="6"/>
                      <a:endCxn id="288" idx="2"/>
                    </p:cNvCxnSpPr>
                    <p:nvPr/>
                  </p:nvCxnSpPr>
                  <p:spPr>
                    <a:xfrm>
                      <a:off x="3418806" y="2043820"/>
                      <a:ext cx="123466" cy="25938"/>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0" name="组合 169"/>
                <p:cNvGrpSpPr/>
                <p:nvPr/>
              </p:nvGrpSpPr>
              <p:grpSpPr>
                <a:xfrm>
                  <a:off x="2772123" y="3781745"/>
                  <a:ext cx="1392132" cy="704620"/>
                  <a:chOff x="2620710" y="3605703"/>
                  <a:chExt cx="2920571" cy="1114922"/>
                </a:xfrm>
              </p:grpSpPr>
              <p:cxnSp>
                <p:nvCxnSpPr>
                  <p:cNvPr id="262" name="直接连接符 261"/>
                  <p:cNvCxnSpPr/>
                  <p:nvPr/>
                </p:nvCxnSpPr>
                <p:spPr>
                  <a:xfrm>
                    <a:off x="2674189" y="3605703"/>
                    <a:ext cx="2867092" cy="685006"/>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63" name="直接连接符 262"/>
                  <p:cNvCxnSpPr/>
                  <p:nvPr/>
                </p:nvCxnSpPr>
                <p:spPr>
                  <a:xfrm>
                    <a:off x="2620710" y="4280610"/>
                    <a:ext cx="2920571" cy="10099"/>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64" name="直接连接符 263"/>
                  <p:cNvCxnSpPr/>
                  <p:nvPr/>
                </p:nvCxnSpPr>
                <p:spPr>
                  <a:xfrm flipV="1">
                    <a:off x="2858178" y="4290709"/>
                    <a:ext cx="2683103" cy="429916"/>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65" name="直接连接符 264"/>
                  <p:cNvCxnSpPr/>
                  <p:nvPr/>
                </p:nvCxnSpPr>
                <p:spPr>
                  <a:xfrm flipV="1">
                    <a:off x="2998067" y="4290709"/>
                    <a:ext cx="2543214" cy="159455"/>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87" name="组合 186"/>
                <p:cNvGrpSpPr/>
                <p:nvPr/>
              </p:nvGrpSpPr>
              <p:grpSpPr>
                <a:xfrm>
                  <a:off x="3757432" y="3745128"/>
                  <a:ext cx="814705" cy="977076"/>
                  <a:chOff x="1824702" y="3467834"/>
                  <a:chExt cx="1709180" cy="1680458"/>
                </a:xfrm>
              </p:grpSpPr>
              <p:grpSp>
                <p:nvGrpSpPr>
                  <p:cNvPr id="188" name="组合 187"/>
                  <p:cNvGrpSpPr/>
                  <p:nvPr/>
                </p:nvGrpSpPr>
                <p:grpSpPr>
                  <a:xfrm>
                    <a:off x="1824702" y="3467834"/>
                    <a:ext cx="1709180" cy="1680458"/>
                    <a:chOff x="2454465" y="1514729"/>
                    <a:chExt cx="1289635" cy="1223529"/>
                  </a:xfrm>
                  <a:solidFill>
                    <a:schemeClr val="accent4">
                      <a:lumMod val="60000"/>
                      <a:lumOff val="40000"/>
                    </a:schemeClr>
                  </a:solidFill>
                  <a:scene3d>
                    <a:camera prst="isometricOffAxis1Left"/>
                    <a:lightRig rig="threePt" dir="t"/>
                  </a:scene3d>
                </p:grpSpPr>
                <p:sp>
                  <p:nvSpPr>
                    <p:cNvPr id="253" name="椭圆 252"/>
                    <p:cNvSpPr/>
                    <p:nvPr/>
                  </p:nvSpPr>
                  <p:spPr>
                    <a:xfrm>
                      <a:off x="2553731" y="1639330"/>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254" name="椭圆 253"/>
                    <p:cNvSpPr/>
                    <p:nvPr/>
                  </p:nvSpPr>
                  <p:spPr>
                    <a:xfrm>
                      <a:off x="2986580" y="2561145"/>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255" name="椭圆 254"/>
                    <p:cNvSpPr/>
                    <p:nvPr/>
                  </p:nvSpPr>
                  <p:spPr>
                    <a:xfrm>
                      <a:off x="3216978" y="1955263"/>
                      <a:ext cx="201828" cy="177113"/>
                    </a:xfrm>
                    <a:prstGeom prst="ellipse">
                      <a:avLst/>
                    </a:prstGeom>
                    <a:solidFill>
                      <a:schemeClr val="accent4">
                        <a:lumMod val="20000"/>
                        <a:lumOff val="80000"/>
                      </a:schemeClr>
                    </a:solidFill>
                    <a:ln w="28575">
                      <a:solidFill>
                        <a:schemeClr val="accent4">
                          <a:lumMod val="50000"/>
                        </a:schemeClr>
                      </a:solidFill>
                    </a:ln>
                    <a:effectLst>
                      <a:glow rad="2286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256" name="椭圆 255"/>
                    <p:cNvSpPr/>
                    <p:nvPr/>
                  </p:nvSpPr>
                  <p:spPr>
                    <a:xfrm>
                      <a:off x="3229234" y="2335428"/>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257" name="椭圆 256"/>
                    <p:cNvSpPr/>
                    <p:nvPr/>
                  </p:nvSpPr>
                  <p:spPr>
                    <a:xfrm>
                      <a:off x="2454465" y="2354376"/>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258" name="椭圆 257"/>
                    <p:cNvSpPr/>
                    <p:nvPr/>
                  </p:nvSpPr>
                  <p:spPr>
                    <a:xfrm>
                      <a:off x="3542272" y="1981201"/>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259" name="椭圆 258"/>
                    <p:cNvSpPr/>
                    <p:nvPr/>
                  </p:nvSpPr>
                  <p:spPr>
                    <a:xfrm>
                      <a:off x="2986580" y="1514729"/>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260" name="椭圆 259"/>
                    <p:cNvSpPr/>
                    <p:nvPr/>
                  </p:nvSpPr>
                  <p:spPr>
                    <a:xfrm>
                      <a:off x="2885666" y="2073042"/>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tx1"/>
                        </a:solidFill>
                        <a:latin typeface="+mj-lt"/>
                      </a:endParaRPr>
                    </a:p>
                  </p:txBody>
                </p:sp>
                <p:sp>
                  <p:nvSpPr>
                    <p:cNvPr id="261" name="椭圆 260"/>
                    <p:cNvSpPr/>
                    <p:nvPr/>
                  </p:nvSpPr>
                  <p:spPr>
                    <a:xfrm>
                      <a:off x="2458996" y="2073042"/>
                      <a:ext cx="201828" cy="177113"/>
                    </a:xfrm>
                    <a:prstGeom prst="ellipse">
                      <a:avLst/>
                    </a:prstGeom>
                    <a:grp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grpSp>
              <p:grpSp>
                <p:nvGrpSpPr>
                  <p:cNvPr id="189" name="组合 188"/>
                  <p:cNvGrpSpPr/>
                  <p:nvPr/>
                </p:nvGrpSpPr>
                <p:grpSpPr>
                  <a:xfrm>
                    <a:off x="1958443" y="3589460"/>
                    <a:ext cx="1441693" cy="1351196"/>
                    <a:chOff x="2555379" y="1603286"/>
                    <a:chExt cx="1087807" cy="983797"/>
                  </a:xfrm>
                  <a:scene3d>
                    <a:camera prst="isometricOffAxis1Left"/>
                    <a:lightRig rig="threePt" dir="t"/>
                  </a:scene3d>
                </p:grpSpPr>
                <p:cxnSp>
                  <p:nvCxnSpPr>
                    <p:cNvPr id="190" name="直接连接符 189"/>
                    <p:cNvCxnSpPr>
                      <a:stCxn id="253" idx="6"/>
                      <a:endCxn id="259" idx="2"/>
                    </p:cNvCxnSpPr>
                    <p:nvPr/>
                  </p:nvCxnSpPr>
                  <p:spPr>
                    <a:xfrm flipV="1">
                      <a:off x="2755559" y="1603286"/>
                      <a:ext cx="231021" cy="124601"/>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53" idx="4"/>
                      <a:endCxn id="261" idx="0"/>
                    </p:cNvCxnSpPr>
                    <p:nvPr/>
                  </p:nvCxnSpPr>
                  <p:spPr>
                    <a:xfrm flipH="1">
                      <a:off x="2559910" y="1816443"/>
                      <a:ext cx="94735" cy="256599"/>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61" idx="4"/>
                      <a:endCxn id="257" idx="0"/>
                    </p:cNvCxnSpPr>
                    <p:nvPr/>
                  </p:nvCxnSpPr>
                  <p:spPr>
                    <a:xfrm flipH="1">
                      <a:off x="2555379" y="2250155"/>
                      <a:ext cx="4531" cy="104221"/>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57" idx="5"/>
                      <a:endCxn id="254" idx="1"/>
                    </p:cNvCxnSpPr>
                    <p:nvPr/>
                  </p:nvCxnSpPr>
                  <p:spPr>
                    <a:xfrm>
                      <a:off x="2626736" y="2505551"/>
                      <a:ext cx="389401" cy="81532"/>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54" idx="7"/>
                      <a:endCxn id="256" idx="3"/>
                    </p:cNvCxnSpPr>
                    <p:nvPr/>
                  </p:nvCxnSpPr>
                  <p:spPr>
                    <a:xfrm flipV="1">
                      <a:off x="3158851" y="2486603"/>
                      <a:ext cx="99940" cy="10048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a:stCxn id="256" idx="7"/>
                      <a:endCxn id="258" idx="3"/>
                    </p:cNvCxnSpPr>
                    <p:nvPr/>
                  </p:nvCxnSpPr>
                  <p:spPr>
                    <a:xfrm flipV="1">
                      <a:off x="3401505" y="2132376"/>
                      <a:ext cx="170324" cy="22899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59" idx="6"/>
                      <a:endCxn id="258" idx="0"/>
                    </p:cNvCxnSpPr>
                    <p:nvPr/>
                  </p:nvCxnSpPr>
                  <p:spPr>
                    <a:xfrm>
                      <a:off x="3188408" y="1603286"/>
                      <a:ext cx="454778" cy="377915"/>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a:stCxn id="259" idx="4"/>
                      <a:endCxn id="260" idx="0"/>
                    </p:cNvCxnSpPr>
                    <p:nvPr/>
                  </p:nvCxnSpPr>
                  <p:spPr>
                    <a:xfrm flipH="1">
                      <a:off x="2986580" y="1691842"/>
                      <a:ext cx="100914" cy="3812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60" idx="7"/>
                      <a:endCxn id="255" idx="2"/>
                    </p:cNvCxnSpPr>
                    <p:nvPr/>
                  </p:nvCxnSpPr>
                  <p:spPr>
                    <a:xfrm flipV="1">
                      <a:off x="3057937" y="2043820"/>
                      <a:ext cx="159041" cy="5516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stCxn id="260" idx="4"/>
                      <a:endCxn id="254" idx="0"/>
                    </p:cNvCxnSpPr>
                    <p:nvPr/>
                  </p:nvCxnSpPr>
                  <p:spPr>
                    <a:xfrm>
                      <a:off x="2986580" y="2250155"/>
                      <a:ext cx="100914" cy="31099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260" idx="2"/>
                      <a:endCxn id="253" idx="5"/>
                    </p:cNvCxnSpPr>
                    <p:nvPr/>
                  </p:nvCxnSpPr>
                  <p:spPr>
                    <a:xfrm flipH="1" flipV="1">
                      <a:off x="2726002" y="1790505"/>
                      <a:ext cx="159664" cy="371094"/>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55" idx="0"/>
                      <a:endCxn id="259" idx="5"/>
                    </p:cNvCxnSpPr>
                    <p:nvPr/>
                  </p:nvCxnSpPr>
                  <p:spPr>
                    <a:xfrm flipH="1" flipV="1">
                      <a:off x="3158851" y="1665904"/>
                      <a:ext cx="159041" cy="289359"/>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a:stCxn id="260" idx="3"/>
                      <a:endCxn id="257" idx="7"/>
                    </p:cNvCxnSpPr>
                    <p:nvPr/>
                  </p:nvCxnSpPr>
                  <p:spPr>
                    <a:xfrm flipH="1">
                      <a:off x="2626736" y="2224217"/>
                      <a:ext cx="288487" cy="156097"/>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a:stCxn id="255" idx="4"/>
                      <a:endCxn id="256" idx="0"/>
                    </p:cNvCxnSpPr>
                    <p:nvPr/>
                  </p:nvCxnSpPr>
                  <p:spPr>
                    <a:xfrm>
                      <a:off x="3317892" y="2132376"/>
                      <a:ext cx="12256" cy="203052"/>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255" idx="6"/>
                      <a:endCxn id="258" idx="2"/>
                    </p:cNvCxnSpPr>
                    <p:nvPr/>
                  </p:nvCxnSpPr>
                  <p:spPr>
                    <a:xfrm>
                      <a:off x="3418806" y="2043820"/>
                      <a:ext cx="123466" cy="25938"/>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141" name="矩形 140"/>
              <p:cNvSpPr/>
              <p:nvPr/>
            </p:nvSpPr>
            <p:spPr>
              <a:xfrm>
                <a:off x="3419836" y="3858393"/>
                <a:ext cx="2404022"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Graph convolutional networks </a:t>
                </a:r>
              </a:p>
            </p:txBody>
          </p:sp>
        </p:grpSp>
      </p:grpSp>
      <p:grpSp>
        <p:nvGrpSpPr>
          <p:cNvPr id="300" name="组合 299"/>
          <p:cNvGrpSpPr/>
          <p:nvPr/>
        </p:nvGrpSpPr>
        <p:grpSpPr>
          <a:xfrm>
            <a:off x="5746211" y="2135751"/>
            <a:ext cx="1509328" cy="2723210"/>
            <a:chOff x="5746211" y="2135751"/>
            <a:chExt cx="1509328" cy="2723210"/>
          </a:xfrm>
        </p:grpSpPr>
        <p:sp>
          <p:nvSpPr>
            <p:cNvPr id="301" name="矩形 300"/>
            <p:cNvSpPr/>
            <p:nvPr/>
          </p:nvSpPr>
          <p:spPr>
            <a:xfrm>
              <a:off x="5746211" y="2365588"/>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Gender</a:t>
              </a:r>
            </a:p>
          </p:txBody>
        </p:sp>
        <p:sp>
          <p:nvSpPr>
            <p:cNvPr id="302" name="矩形 301"/>
            <p:cNvSpPr/>
            <p:nvPr/>
          </p:nvSpPr>
          <p:spPr>
            <a:xfrm>
              <a:off x="5893403" y="2135751"/>
              <a:ext cx="1225909" cy="493200"/>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303" name="图片 3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0575" y="2141398"/>
              <a:ext cx="315104" cy="321486"/>
            </a:xfrm>
            <a:prstGeom prst="rect">
              <a:avLst/>
            </a:prstGeom>
          </p:spPr>
        </p:pic>
        <p:sp>
          <p:nvSpPr>
            <p:cNvPr id="304" name="矩形 303"/>
            <p:cNvSpPr/>
            <p:nvPr/>
          </p:nvSpPr>
          <p:spPr>
            <a:xfrm>
              <a:off x="5757172" y="4581962"/>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Age</a:t>
              </a:r>
            </a:p>
          </p:txBody>
        </p:sp>
        <p:sp>
          <p:nvSpPr>
            <p:cNvPr id="305" name="矩形 304"/>
            <p:cNvSpPr/>
            <p:nvPr/>
          </p:nvSpPr>
          <p:spPr>
            <a:xfrm>
              <a:off x="5893403" y="4355128"/>
              <a:ext cx="1225908" cy="493200"/>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306" name="图片 30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40575" y="4352881"/>
              <a:ext cx="309640" cy="309640"/>
            </a:xfrm>
            <a:prstGeom prst="rect">
              <a:avLst/>
            </a:prstGeom>
          </p:spPr>
        </p:pic>
      </p:grpSp>
      <p:grpSp>
        <p:nvGrpSpPr>
          <p:cNvPr id="307" name="组合 306"/>
          <p:cNvGrpSpPr/>
          <p:nvPr/>
        </p:nvGrpSpPr>
        <p:grpSpPr>
          <a:xfrm>
            <a:off x="7163823" y="4474273"/>
            <a:ext cx="2552041" cy="461665"/>
            <a:chOff x="6172561" y="206882"/>
            <a:chExt cx="3061698" cy="545605"/>
          </a:xfrm>
        </p:grpSpPr>
        <p:pic>
          <p:nvPicPr>
            <p:cNvPr id="308" name="图片 307"/>
            <p:cNvPicPr>
              <a:picLocks noChangeAspect="1"/>
            </p:cNvPicPr>
            <p:nvPr/>
          </p:nvPicPr>
          <p:blipFill>
            <a:blip r:embed="rId11"/>
            <a:stretch>
              <a:fillRect/>
            </a:stretch>
          </p:blipFill>
          <p:spPr>
            <a:xfrm>
              <a:off x="6172561" y="221948"/>
              <a:ext cx="3061698" cy="530539"/>
            </a:xfrm>
            <a:prstGeom prst="rect">
              <a:avLst/>
            </a:prstGeom>
          </p:spPr>
        </p:pic>
        <p:sp>
          <p:nvSpPr>
            <p:cNvPr id="309" name="矩形 308"/>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mc:AlternateContent xmlns:mc="http://schemas.openxmlformats.org/markup-compatibility/2006" xmlns:a14="http://schemas.microsoft.com/office/drawing/2010/main">
        <mc:Choice Requires="a14">
          <p:sp>
            <p:nvSpPr>
              <p:cNvPr id="135" name="矩形 134"/>
              <p:cNvSpPr/>
              <p:nvPr/>
            </p:nvSpPr>
            <p:spPr>
              <a:xfrm>
                <a:off x="855026" y="1803813"/>
                <a:ext cx="4437433" cy="400110"/>
              </a:xfrm>
              <a:prstGeom prst="rect">
                <a:avLst/>
              </a:prstGeom>
            </p:spPr>
            <p:txBody>
              <a:bodyPr wrap="none">
                <a:spAutoFit/>
              </a:bodyPr>
              <a:lstStyle/>
              <a:p>
                <a:r>
                  <a:rPr lang="en-US" altLang="zh-CN" sz="2000" dirty="0">
                    <a:solidFill>
                      <a:srgbClr val="31404C"/>
                    </a:solidFill>
                    <a:ea typeface="Dengxian" panose="02010600030101010101" pitchFamily="2" charset="-122"/>
                    <a:cs typeface="Arial" charset="0"/>
                  </a:rPr>
                  <a:t>Additional features</a:t>
                </a:r>
                <a14:m>
                  <m:oMath xmlns:m="http://schemas.openxmlformats.org/officeDocument/2006/math">
                    <m:r>
                      <a:rPr lang="en-US" altLang="zh-CN" sz="2000" smtClean="0">
                        <a:solidFill>
                          <a:srgbClr val="31404C"/>
                        </a:solidFill>
                        <a:latin typeface="Cambria Math" panose="02040503050406030204" pitchFamily="18" charset="0"/>
                        <a:ea typeface="Dengxian" panose="02010600030101010101" pitchFamily="2" charset="-122"/>
                        <a:cs typeface="Arial" charset="0"/>
                      </a:rPr>
                      <m:t> </m:t>
                    </m:r>
                    <m:r>
                      <a:rPr lang="en-US" altLang="zh-CN" sz="2000" i="1" smtClean="0">
                        <a:solidFill>
                          <a:srgbClr val="31404C"/>
                        </a:solidFill>
                        <a:latin typeface="Cambria Math" panose="02040503050406030204" pitchFamily="18" charset="0"/>
                        <a:ea typeface="Dengxian" panose="02010600030101010101" pitchFamily="2" charset="-122"/>
                        <a:cs typeface="Arial" charset="0"/>
                      </a:rPr>
                      <m:t>⇒</m:t>
                    </m:r>
                  </m:oMath>
                </a14:m>
                <a:r>
                  <a:rPr lang="en-US" altLang="zh-CN" sz="2000" dirty="0">
                    <a:solidFill>
                      <a:srgbClr val="31404C"/>
                    </a:solidFill>
                    <a:ea typeface="Dengxian" panose="02010600030101010101" pitchFamily="2" charset="-122"/>
                    <a:cs typeface="Arial" charset="0"/>
                  </a:rPr>
                  <a:t> </a:t>
                </a:r>
                <a:r>
                  <a:rPr lang="en-US" altLang="zh-CN" sz="2000" dirty="0">
                    <a:solidFill>
                      <a:schemeClr val="accent5">
                        <a:lumMod val="60000"/>
                        <a:lumOff val="40000"/>
                      </a:schemeClr>
                    </a:solidFill>
                    <a:ea typeface="Dengxian" panose="02010600030101010101" pitchFamily="2" charset="-122"/>
                    <a:cs typeface="Arial" charset="0"/>
                  </a:rPr>
                  <a:t>Assistant tasks </a:t>
                </a:r>
                <a:endParaRPr lang="zh-CN" altLang="en-US" sz="2000" dirty="0">
                  <a:solidFill>
                    <a:schemeClr val="accent5">
                      <a:lumMod val="60000"/>
                      <a:lumOff val="40000"/>
                    </a:schemeClr>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855026" y="1803813"/>
                <a:ext cx="4437433" cy="400110"/>
              </a:xfrm>
              <a:prstGeom prst="rect">
                <a:avLst/>
              </a:prstGeom>
              <a:blipFill rotWithShape="0">
                <a:blip r:embed="rId12"/>
                <a:stretch>
                  <a:fillRect l="-1374" t="-7576" r="-549" b="-27273"/>
                </a:stretch>
              </a:blipFill>
            </p:spPr>
            <p:txBody>
              <a:bodyPr/>
              <a:lstStyle/>
              <a:p>
                <a:r>
                  <a:rPr lang="zh-CN" altLang="en-US">
                    <a:noFill/>
                  </a:rPr>
                  <a:t> </a:t>
                </a:r>
              </a:p>
            </p:txBody>
          </p:sp>
        </mc:Fallback>
      </mc:AlternateContent>
      <p:cxnSp>
        <p:nvCxnSpPr>
          <p:cNvPr id="138" name="肘形连接符 137"/>
          <p:cNvCxnSpPr/>
          <p:nvPr/>
        </p:nvCxnSpPr>
        <p:spPr>
          <a:xfrm rot="5400000" flipH="1" flipV="1">
            <a:off x="5015303" y="1956139"/>
            <a:ext cx="468650" cy="1287548"/>
          </a:xfrm>
          <a:prstGeom prst="bentConnector2">
            <a:avLst/>
          </a:prstGeom>
          <a:ln w="190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138"/>
          <p:cNvCxnSpPr/>
          <p:nvPr/>
        </p:nvCxnSpPr>
        <p:spPr>
          <a:xfrm rot="16200000" flipH="1">
            <a:off x="5042164" y="3747928"/>
            <a:ext cx="414928" cy="1287548"/>
          </a:xfrm>
          <a:prstGeom prst="bentConnector2">
            <a:avLst/>
          </a:prstGeom>
          <a:ln w="190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678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xit" presetSubtype="1" fill="hold" nodeType="withEffect">
                                  <p:stCondLst>
                                    <p:cond delay="0"/>
                                  </p:stCondLst>
                                  <p:childTnLst>
                                    <p:animEffect transition="out" filter="wipe(up)">
                                      <p:cBhvr>
                                        <p:cTn id="9" dur="750"/>
                                        <p:tgtEl>
                                          <p:spTgt spid="4"/>
                                        </p:tgtEl>
                                      </p:cBhvr>
                                    </p:animEffect>
                                    <p:set>
                                      <p:cBhvr>
                                        <p:cTn id="10" dur="1" fill="hold">
                                          <p:stCondLst>
                                            <p:cond delay="749"/>
                                          </p:stCondLst>
                                        </p:cTn>
                                        <p:tgtEl>
                                          <p:spTgt spid="4"/>
                                        </p:tgtEl>
                                        <p:attrNameLst>
                                          <p:attrName>style.visibility</p:attrName>
                                        </p:attrNameLst>
                                      </p:cBhvr>
                                      <p:to>
                                        <p:strVal val="hidden"/>
                                      </p:to>
                                    </p:set>
                                  </p:childTnLst>
                                </p:cTn>
                              </p:par>
                              <p:par>
                                <p:cTn id="11" presetID="22" presetClass="exit" presetSubtype="1" fill="hold" nodeType="withEffect">
                                  <p:stCondLst>
                                    <p:cond delay="0"/>
                                  </p:stCondLst>
                                  <p:childTnLst>
                                    <p:animEffect transition="out" filter="wipe(up)">
                                      <p:cBhvr>
                                        <p:cTn id="12" dur="750"/>
                                        <p:tgtEl>
                                          <p:spTgt spid="130"/>
                                        </p:tgtEl>
                                      </p:cBhvr>
                                    </p:animEffect>
                                    <p:set>
                                      <p:cBhvr>
                                        <p:cTn id="13" dur="1" fill="hold">
                                          <p:stCondLst>
                                            <p:cond delay="749"/>
                                          </p:stCondLst>
                                        </p:cTn>
                                        <p:tgtEl>
                                          <p:spTgt spid="130"/>
                                        </p:tgtEl>
                                        <p:attrNameLst>
                                          <p:attrName>style.visibility</p:attrName>
                                        </p:attrNameLst>
                                      </p:cBhvr>
                                      <p:to>
                                        <p:strVal val="hidden"/>
                                      </p:to>
                                    </p:set>
                                  </p:childTnLst>
                                </p:cTn>
                              </p:par>
                            </p:childTnLst>
                          </p:cTn>
                        </p:par>
                        <p:par>
                          <p:cTn id="14" fill="hold">
                            <p:stCondLst>
                              <p:cond delay="750"/>
                            </p:stCondLst>
                            <p:childTnLst>
                              <p:par>
                                <p:cTn id="15" presetID="22" presetClass="entr" presetSubtype="1"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75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wipe(up)">
                                      <p:cBhvr>
                                        <p:cTn id="20" dur="750"/>
                                        <p:tgtEl>
                                          <p:spTgt spid="1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Effect transition="in" filter="fade">
                                      <p:cBhvr>
                                        <p:cTn id="25" dur="500"/>
                                        <p:tgtEl>
                                          <p:spTgt spid="16">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0"/>
                                        </p:tgtEl>
                                        <p:attrNameLst>
                                          <p:attrName>style.visibility</p:attrName>
                                        </p:attrNameLst>
                                      </p:cBhvr>
                                      <p:to>
                                        <p:strVal val="visible"/>
                                      </p:to>
                                    </p:set>
                                    <p:animEffect transition="in" filter="fade">
                                      <p:cBhvr>
                                        <p:cTn id="28" dur="500"/>
                                        <p:tgtEl>
                                          <p:spTgt spid="30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500"/>
                                        <p:tgtEl>
                                          <p:spTgt spid="135"/>
                                        </p:tgtEl>
                                      </p:cBhvr>
                                    </p:animEffect>
                                  </p:childTnLst>
                                </p:cTn>
                              </p:par>
                              <p:par>
                                <p:cTn id="34" presetID="10" presetClass="entr" presetSubtype="0" fill="hold" nodeType="with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fade">
                                      <p:cBhvr>
                                        <p:cTn id="36" dur="500"/>
                                        <p:tgtEl>
                                          <p:spTgt spid="138"/>
                                        </p:tgtEl>
                                      </p:cBhvr>
                                    </p:animEffect>
                                  </p:childTnLst>
                                </p:cTn>
                              </p:par>
                              <p:par>
                                <p:cTn id="37" presetID="10" presetClass="entr" presetSubtype="0" fill="hold" nodeType="withEffect">
                                  <p:stCondLst>
                                    <p:cond delay="0"/>
                                  </p:stCondLst>
                                  <p:childTnLst>
                                    <p:set>
                                      <p:cBhvr>
                                        <p:cTn id="38" dur="1" fill="hold">
                                          <p:stCondLst>
                                            <p:cond delay="0"/>
                                          </p:stCondLst>
                                        </p:cTn>
                                        <p:tgtEl>
                                          <p:spTgt spid="139"/>
                                        </p:tgtEl>
                                        <p:attrNameLst>
                                          <p:attrName>style.visibility</p:attrName>
                                        </p:attrNameLst>
                                      </p:cBhvr>
                                      <p:to>
                                        <p:strVal val="visible"/>
                                      </p:to>
                                    </p:set>
                                    <p:animEffect transition="in" filter="fade">
                                      <p:cBhvr>
                                        <p:cTn id="39"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9" grpId="0" animBg="1"/>
      <p:bldP spid="1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7" name="直接箭头连接符 516"/>
          <p:cNvCxnSpPr>
            <a:stCxn id="503" idx="0"/>
            <a:endCxn id="370" idx="2"/>
          </p:cNvCxnSpPr>
          <p:nvPr/>
        </p:nvCxnSpPr>
        <p:spPr>
          <a:xfrm flipV="1">
            <a:off x="5364819" y="4183200"/>
            <a:ext cx="0" cy="171928"/>
          </a:xfrm>
          <a:prstGeom prst="straightConnector1">
            <a:avLst/>
          </a:prstGeom>
          <a:ln>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518" name="直接箭头连接符 517"/>
          <p:cNvCxnSpPr>
            <a:stCxn id="499" idx="2"/>
            <a:endCxn id="369" idx="0"/>
          </p:cNvCxnSpPr>
          <p:nvPr/>
        </p:nvCxnSpPr>
        <p:spPr>
          <a:xfrm>
            <a:off x="4203090" y="2628951"/>
            <a:ext cx="0" cy="204249"/>
          </a:xfrm>
          <a:prstGeom prst="straightConnector1">
            <a:avLst/>
          </a:prstGeom>
          <a:ln>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519" name="直接箭头连接符 518"/>
          <p:cNvCxnSpPr>
            <a:stCxn id="502" idx="0"/>
            <a:endCxn id="369" idx="2"/>
          </p:cNvCxnSpPr>
          <p:nvPr/>
        </p:nvCxnSpPr>
        <p:spPr>
          <a:xfrm flipV="1">
            <a:off x="4203090" y="4183200"/>
            <a:ext cx="0" cy="171928"/>
          </a:xfrm>
          <a:prstGeom prst="straightConnector1">
            <a:avLst/>
          </a:prstGeom>
          <a:ln>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520" name="直接箭头连接符 519"/>
          <p:cNvCxnSpPr>
            <a:stCxn id="500" idx="2"/>
            <a:endCxn id="370" idx="0"/>
          </p:cNvCxnSpPr>
          <p:nvPr/>
        </p:nvCxnSpPr>
        <p:spPr>
          <a:xfrm>
            <a:off x="5364819" y="2628951"/>
            <a:ext cx="0" cy="204249"/>
          </a:xfrm>
          <a:prstGeom prst="straightConnector1">
            <a:avLst/>
          </a:prstGeom>
          <a:ln>
            <a:solidFill>
              <a:schemeClr val="accent5">
                <a:lumMod val="60000"/>
                <a:lumOff val="40000"/>
              </a:schemeClr>
            </a:solidFill>
            <a:tailEnd type="triangle"/>
          </a:ln>
          <a:effectLst/>
        </p:spPr>
        <p:style>
          <a:lnRef idx="2">
            <a:schemeClr val="accent5"/>
          </a:lnRef>
          <a:fillRef idx="0">
            <a:schemeClr val="accent5"/>
          </a:fillRef>
          <a:effectRef idx="1">
            <a:schemeClr val="accent5"/>
          </a:effectRef>
          <a:fontRef idx="minor">
            <a:schemeClr val="tx1"/>
          </a:fontRef>
        </p:style>
      </p:cxnSp>
      <p:sp>
        <p:nvSpPr>
          <p:cNvPr id="16" name="矩形 15"/>
          <p:cNvSpPr/>
          <p:nvPr/>
        </p:nvSpPr>
        <p:spPr>
          <a:xfrm>
            <a:off x="149587" y="880484"/>
            <a:ext cx="8471442" cy="1077218"/>
          </a:xfrm>
          <a:prstGeom prst="rect">
            <a:avLst/>
          </a:prstGeom>
        </p:spPr>
        <p:txBody>
          <a:bodyPr wrap="square">
            <a:spAutoFit/>
          </a:bodyPr>
          <a:lstStyle/>
          <a:p>
            <a:pPr marL="342900" lvl="1" indent="-342900">
              <a:buFont typeface="Arial" panose="020B0604020202020204" pitchFamily="34" charset="0"/>
              <a:buChar char="•"/>
            </a:pPr>
            <a:r>
              <a:rPr lang="en-US" altLang="zh-CN" sz="2000" dirty="0">
                <a:solidFill>
                  <a:schemeClr val="accent2">
                    <a:lumMod val="50000"/>
                  </a:schemeClr>
                </a:solidFill>
                <a:ea typeface="Dengxian" panose="02010600030101010101" pitchFamily="2" charset="-122"/>
                <a:cs typeface="Arial" charset="0"/>
              </a:rPr>
              <a:t>Graph Convolutional Long Short-Term Memory (GC-LSTM)</a:t>
            </a:r>
            <a:r>
              <a:rPr lang="en-US" altLang="zh-CN" sz="2000" dirty="0">
                <a:solidFill>
                  <a:srgbClr val="31404C"/>
                </a:solidFill>
                <a:latin typeface="+mj-lt"/>
                <a:ea typeface="Dengxian" panose="02010600030101010101" pitchFamily="2" charset="-122"/>
                <a:cs typeface="Arial" charset="0"/>
              </a:rPr>
              <a:t> structure to process dynamic functional brain graphs</a:t>
            </a:r>
          </a:p>
          <a:p>
            <a:pPr marL="342900" lvl="1" indent="-342900">
              <a:lnSpc>
                <a:spcPct val="120000"/>
              </a:lnSpc>
              <a:buFont typeface="Arial" panose="020B0604020202020204" pitchFamily="34" charset="0"/>
              <a:buChar char="•"/>
            </a:pPr>
            <a:r>
              <a:rPr lang="en-US" altLang="zh-CN" sz="2000" dirty="0">
                <a:solidFill>
                  <a:srgbClr val="31404C"/>
                </a:solidFill>
                <a:latin typeface="+mj-lt"/>
                <a:ea typeface="Dengxian" panose="02010600030101010101" pitchFamily="2" charset="-122"/>
                <a:cs typeface="Arial" charset="0"/>
              </a:rPr>
              <a:t>Side networks for </a:t>
            </a:r>
            <a:r>
              <a:rPr lang="en-US" altLang="zh-CN" sz="2000" dirty="0">
                <a:solidFill>
                  <a:schemeClr val="accent5">
                    <a:lumMod val="60000"/>
                    <a:lumOff val="40000"/>
                  </a:schemeClr>
                </a:solidFill>
                <a:latin typeface="+mj-lt"/>
                <a:ea typeface="Dengxian" panose="02010600030101010101" pitchFamily="2" charset="-122"/>
                <a:cs typeface="Arial" charset="0"/>
              </a:rPr>
              <a:t>assistant tasks</a:t>
            </a:r>
            <a:r>
              <a:rPr lang="en-US" altLang="zh-CN" sz="2000" dirty="0">
                <a:solidFill>
                  <a:srgbClr val="31404C"/>
                </a:solidFill>
                <a:latin typeface="+mj-lt"/>
                <a:ea typeface="Dengxian" panose="02010600030101010101" pitchFamily="2" charset="-122"/>
                <a:cs typeface="Arial" charset="0"/>
              </a:rPr>
              <a:t> to guide diagnosis</a:t>
            </a:r>
          </a:p>
        </p:txBody>
      </p:sp>
      <p:pic>
        <p:nvPicPr>
          <p:cNvPr id="134" name="图片 133"/>
          <p:cNvPicPr>
            <a:picLocks noChangeAspect="1"/>
          </p:cNvPicPr>
          <p:nvPr/>
        </p:nvPicPr>
        <p:blipFill rotWithShape="1">
          <a:blip r:embed="rId3">
            <a:extLst>
              <a:ext uri="{28A0092B-C50C-407E-A947-70E740481C1C}">
                <a14:useLocalDpi xmlns:a14="http://schemas.microsoft.com/office/drawing/2010/main" val="0"/>
              </a:ext>
            </a:extLst>
          </a:blip>
          <a:srcRect l="13634" t="13365" r="14377" b="24630"/>
          <a:stretch/>
        </p:blipFill>
        <p:spPr>
          <a:xfrm>
            <a:off x="6141895" y="3092272"/>
            <a:ext cx="649404" cy="611926"/>
          </a:xfrm>
          <a:prstGeom prst="rect">
            <a:avLst/>
          </a:prstGeom>
        </p:spPr>
      </p:pic>
      <p:sp>
        <p:nvSpPr>
          <p:cNvPr id="136" name="矩形 135"/>
          <p:cNvSpPr/>
          <p:nvPr/>
        </p:nvSpPr>
        <p:spPr>
          <a:xfrm>
            <a:off x="5893200" y="2833311"/>
            <a:ext cx="1225909"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137" name="矩形 136"/>
          <p:cNvSpPr/>
          <p:nvPr/>
        </p:nvSpPr>
        <p:spPr>
          <a:xfrm>
            <a:off x="5784357" y="382372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Diagnosis</a:t>
            </a:r>
          </a:p>
        </p:txBody>
      </p:sp>
      <p:cxnSp>
        <p:nvCxnSpPr>
          <p:cNvPr id="140" name="直接箭头连接符 139"/>
          <p:cNvCxnSpPr/>
          <p:nvPr/>
        </p:nvCxnSpPr>
        <p:spPr>
          <a:xfrm>
            <a:off x="5757172" y="3508528"/>
            <a:ext cx="142973"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cxnSp>
        <p:nvCxnSpPr>
          <p:cNvPr id="142" name="直接箭头连接符 141"/>
          <p:cNvCxnSpPr/>
          <p:nvPr/>
        </p:nvCxnSpPr>
        <p:spPr>
          <a:xfrm flipV="1">
            <a:off x="3336527" y="3508528"/>
            <a:ext cx="132960" cy="3963"/>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143" name="矩形 142"/>
          <p:cNvSpPr/>
          <p:nvPr/>
        </p:nvSpPr>
        <p:spPr>
          <a:xfrm>
            <a:off x="1838160" y="2833311"/>
            <a:ext cx="1498367"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cxnSp>
        <p:nvCxnSpPr>
          <p:cNvPr id="145" name="直接箭头连接符 144"/>
          <p:cNvCxnSpPr>
            <a:endCxn id="143" idx="1"/>
          </p:cNvCxnSpPr>
          <p:nvPr/>
        </p:nvCxnSpPr>
        <p:spPr>
          <a:xfrm>
            <a:off x="1709190" y="3508528"/>
            <a:ext cx="128970"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115" name="矩形 114"/>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116" name="矩形 115"/>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Overview</a:t>
            </a:r>
            <a:endParaRPr lang="zh-CN" altLang="en-US" sz="2800" b="1" dirty="0">
              <a:solidFill>
                <a:schemeClr val="tx1">
                  <a:lumMod val="75000"/>
                </a:schemeClr>
              </a:solidFill>
              <a:latin typeface="+mj-lt"/>
              <a:ea typeface="Dengxian" panose="02010600030101010101" pitchFamily="2" charset="-122"/>
            </a:endParaRPr>
          </a:p>
        </p:txBody>
      </p:sp>
      <p:sp>
        <p:nvSpPr>
          <p:cNvPr id="114" name="矩形 113"/>
          <p:cNvSpPr/>
          <p:nvPr/>
        </p:nvSpPr>
        <p:spPr>
          <a:xfrm>
            <a:off x="380802" y="2824659"/>
            <a:ext cx="1330332"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grpSp>
        <p:nvGrpSpPr>
          <p:cNvPr id="5" name="组合 4"/>
          <p:cNvGrpSpPr/>
          <p:nvPr/>
        </p:nvGrpSpPr>
        <p:grpSpPr>
          <a:xfrm>
            <a:off x="308797" y="2929733"/>
            <a:ext cx="3041196" cy="1166551"/>
            <a:chOff x="335439" y="4410953"/>
            <a:chExt cx="3041196" cy="1166551"/>
          </a:xfrm>
        </p:grpSpPr>
        <p:sp>
          <p:nvSpPr>
            <p:cNvPr id="125" name="矩形 124"/>
            <p:cNvSpPr/>
            <p:nvPr/>
          </p:nvSpPr>
          <p:spPr>
            <a:xfrm>
              <a:off x="1878268" y="529603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graphs</a:t>
              </a:r>
            </a:p>
          </p:txBody>
        </p:sp>
        <p:sp>
          <p:nvSpPr>
            <p:cNvPr id="126" name="矩形 125"/>
            <p:cNvSpPr/>
            <p:nvPr/>
          </p:nvSpPr>
          <p:spPr>
            <a:xfrm>
              <a:off x="335439" y="5300505"/>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matrices</a:t>
              </a:r>
            </a:p>
          </p:txBody>
        </p:sp>
        <p:pic>
          <p:nvPicPr>
            <p:cNvPr id="127" name="图片 1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0589" y="4460674"/>
              <a:ext cx="1304794" cy="826455"/>
            </a:xfrm>
            <a:prstGeom prst="rect">
              <a:avLst/>
            </a:prstGeom>
          </p:spPr>
        </p:pic>
        <p:pic>
          <p:nvPicPr>
            <p:cNvPr id="128" name="图片 1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398" y="4410953"/>
              <a:ext cx="853692" cy="815912"/>
            </a:xfrm>
            <a:prstGeom prst="rect">
              <a:avLst/>
            </a:prstGeom>
          </p:spPr>
        </p:pic>
      </p:grpSp>
      <p:grpSp>
        <p:nvGrpSpPr>
          <p:cNvPr id="102" name="组合 101"/>
          <p:cNvGrpSpPr/>
          <p:nvPr/>
        </p:nvGrpSpPr>
        <p:grpSpPr>
          <a:xfrm>
            <a:off x="5746211" y="2135751"/>
            <a:ext cx="1509328" cy="2723210"/>
            <a:chOff x="5746211" y="2135751"/>
            <a:chExt cx="1509328" cy="2723210"/>
          </a:xfrm>
        </p:grpSpPr>
        <p:sp>
          <p:nvSpPr>
            <p:cNvPr id="292" name="矩形 291"/>
            <p:cNvSpPr/>
            <p:nvPr/>
          </p:nvSpPr>
          <p:spPr>
            <a:xfrm>
              <a:off x="5746211" y="2365588"/>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Gender</a:t>
              </a:r>
            </a:p>
          </p:txBody>
        </p:sp>
        <p:sp>
          <p:nvSpPr>
            <p:cNvPr id="293" name="矩形 292"/>
            <p:cNvSpPr/>
            <p:nvPr/>
          </p:nvSpPr>
          <p:spPr>
            <a:xfrm>
              <a:off x="5893403" y="2135751"/>
              <a:ext cx="1225909" cy="493200"/>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294" name="图片 29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0575" y="2141398"/>
              <a:ext cx="315104" cy="321486"/>
            </a:xfrm>
            <a:prstGeom prst="rect">
              <a:avLst/>
            </a:prstGeom>
          </p:spPr>
        </p:pic>
        <p:sp>
          <p:nvSpPr>
            <p:cNvPr id="295" name="矩形 294"/>
            <p:cNvSpPr/>
            <p:nvPr/>
          </p:nvSpPr>
          <p:spPr>
            <a:xfrm>
              <a:off x="5757172" y="4581962"/>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Age</a:t>
              </a:r>
            </a:p>
          </p:txBody>
        </p:sp>
        <p:sp>
          <p:nvSpPr>
            <p:cNvPr id="296" name="矩形 295"/>
            <p:cNvSpPr/>
            <p:nvPr/>
          </p:nvSpPr>
          <p:spPr>
            <a:xfrm>
              <a:off x="5893403" y="4355128"/>
              <a:ext cx="1225908" cy="493200"/>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297" name="图片 2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0575" y="4352881"/>
              <a:ext cx="309640" cy="309640"/>
            </a:xfrm>
            <a:prstGeom prst="rect">
              <a:avLst/>
            </a:prstGeom>
          </p:spPr>
        </p:pic>
      </p:grpSp>
      <p:sp>
        <p:nvSpPr>
          <p:cNvPr id="369" name="矩形 368"/>
          <p:cNvSpPr/>
          <p:nvPr/>
        </p:nvSpPr>
        <p:spPr>
          <a:xfrm>
            <a:off x="3473023" y="2833200"/>
            <a:ext cx="1460134" cy="1350000"/>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latin typeface="+mj-lt"/>
              <a:sym typeface="Arial"/>
            </a:endParaRPr>
          </a:p>
        </p:txBody>
      </p:sp>
      <p:sp>
        <p:nvSpPr>
          <p:cNvPr id="370" name="矩形 369"/>
          <p:cNvSpPr/>
          <p:nvPr/>
        </p:nvSpPr>
        <p:spPr>
          <a:xfrm>
            <a:off x="4977088" y="2833200"/>
            <a:ext cx="775462" cy="1350000"/>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solidFill>
                <a:schemeClr val="tx1"/>
              </a:solidFill>
              <a:latin typeface="+mj-lt"/>
              <a:sym typeface="Arial"/>
            </a:endParaRPr>
          </a:p>
        </p:txBody>
      </p:sp>
      <p:sp>
        <p:nvSpPr>
          <p:cNvPr id="371" name="矩形 370"/>
          <p:cNvSpPr/>
          <p:nvPr/>
        </p:nvSpPr>
        <p:spPr>
          <a:xfrm>
            <a:off x="3590589" y="3849500"/>
            <a:ext cx="1225003" cy="307777"/>
          </a:xfrm>
          <a:prstGeom prst="rect">
            <a:avLst/>
          </a:prstGeom>
        </p:spPr>
        <p:txBody>
          <a:bodyPr>
            <a:spAutoFit/>
          </a:bodyPr>
          <a:lstStyle/>
          <a:p>
            <a:pPr algn="ctr" eaLnBrk="1" fontAlgn="auto" hangingPunct="1">
              <a:buClr>
                <a:srgbClr val="000000"/>
              </a:buClr>
              <a:buFont typeface="Arial"/>
              <a:buNone/>
              <a:defRPr/>
            </a:pPr>
            <a:r>
              <a:rPr lang="en-US" altLang="zh-CN" kern="0" dirty="0">
                <a:solidFill>
                  <a:schemeClr val="accent2">
                    <a:lumMod val="50000"/>
                  </a:schemeClr>
                </a:solidFill>
                <a:latin typeface="+mj-lt"/>
                <a:ea typeface="Dengxian" panose="02010600030101010101" pitchFamily="2" charset="-122"/>
                <a:cs typeface="Arial"/>
                <a:sym typeface="Arial"/>
              </a:rPr>
              <a:t>GC-LSTM</a:t>
            </a:r>
          </a:p>
        </p:txBody>
      </p:sp>
      <p:grpSp>
        <p:nvGrpSpPr>
          <p:cNvPr id="372" name="组合 371"/>
          <p:cNvGrpSpPr/>
          <p:nvPr/>
        </p:nvGrpSpPr>
        <p:grpSpPr>
          <a:xfrm>
            <a:off x="3673930" y="2869539"/>
            <a:ext cx="322918" cy="221426"/>
            <a:chOff x="120996" y="185406"/>
            <a:chExt cx="1747622" cy="1138659"/>
          </a:xfrm>
        </p:grpSpPr>
        <p:pic>
          <p:nvPicPr>
            <p:cNvPr id="471" name="图片 4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996" y="185406"/>
              <a:ext cx="1747622" cy="1138659"/>
            </a:xfrm>
            <a:prstGeom prst="rect">
              <a:avLst/>
            </a:prstGeom>
            <a:ln w="3175">
              <a:noFill/>
            </a:ln>
          </p:spPr>
        </p:pic>
        <p:grpSp>
          <p:nvGrpSpPr>
            <p:cNvPr id="472" name="组合 471"/>
            <p:cNvGrpSpPr/>
            <p:nvPr/>
          </p:nvGrpSpPr>
          <p:grpSpPr>
            <a:xfrm>
              <a:off x="295829" y="281572"/>
              <a:ext cx="1402662" cy="872649"/>
              <a:chOff x="2217016" y="1438257"/>
              <a:chExt cx="2093259" cy="1477114"/>
            </a:xfrm>
            <a:solidFill>
              <a:schemeClr val="accent4">
                <a:lumMod val="60000"/>
                <a:lumOff val="40000"/>
              </a:schemeClr>
            </a:solidFill>
          </p:grpSpPr>
          <p:sp>
            <p:nvSpPr>
              <p:cNvPr id="489" name="椭圆 488"/>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90" name="椭圆 489"/>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91" name="椭圆 490"/>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92" name="椭圆 491"/>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93" name="椭圆 492"/>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94" name="椭圆 493"/>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95" name="椭圆 494"/>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96" name="椭圆 495"/>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97" name="椭圆 496"/>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nvGrpSpPr>
            <p:cNvPr id="473" name="组合 472"/>
            <p:cNvGrpSpPr/>
            <p:nvPr/>
          </p:nvGrpSpPr>
          <p:grpSpPr>
            <a:xfrm>
              <a:off x="363451" y="333890"/>
              <a:ext cx="1267415" cy="731020"/>
              <a:chOff x="2317939" y="1526815"/>
              <a:chExt cx="1891429" cy="1237388"/>
            </a:xfrm>
          </p:grpSpPr>
          <p:cxnSp>
            <p:nvCxnSpPr>
              <p:cNvPr id="474" name="直接连接符 473"/>
              <p:cNvCxnSpPr>
                <a:stCxn id="489" idx="6"/>
                <a:endCxn id="495" idx="2"/>
              </p:cNvCxnSpPr>
              <p:nvPr/>
            </p:nvCxnSpPr>
            <p:spPr>
              <a:xfrm flipV="1">
                <a:off x="2697804" y="1526816"/>
                <a:ext cx="686864" cy="34016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a:endCxn id="497" idx="0"/>
              </p:cNvCxnSpPr>
              <p:nvPr/>
            </p:nvCxnSpPr>
            <p:spPr>
              <a:xfrm flipH="1">
                <a:off x="2317939" y="1943874"/>
                <a:ext cx="180525" cy="14123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6" name="直接连接符 475"/>
              <p:cNvCxnSpPr>
                <a:stCxn id="497" idx="4"/>
                <a:endCxn id="493" idx="0"/>
              </p:cNvCxnSpPr>
              <p:nvPr/>
            </p:nvCxnSpPr>
            <p:spPr>
              <a:xfrm>
                <a:off x="2317939" y="2262219"/>
                <a:ext cx="199511" cy="29683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7" name="直接连接符 476"/>
              <p:cNvCxnSpPr>
                <a:stCxn id="493" idx="5"/>
                <a:endCxn id="490" idx="1"/>
              </p:cNvCxnSpPr>
              <p:nvPr/>
            </p:nvCxnSpPr>
            <p:spPr>
              <a:xfrm>
                <a:off x="2588807" y="2710228"/>
                <a:ext cx="432893" cy="5397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477"/>
              <p:cNvCxnSpPr>
                <a:stCxn id="490" idx="7"/>
                <a:endCxn id="492" idx="3"/>
              </p:cNvCxnSpPr>
              <p:nvPr/>
            </p:nvCxnSpPr>
            <p:spPr>
              <a:xfrm flipV="1">
                <a:off x="3164407" y="2486605"/>
                <a:ext cx="94388" cy="27759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9" name="直接连接符 478"/>
              <p:cNvCxnSpPr>
                <a:stCxn id="492" idx="6"/>
                <a:endCxn id="494" idx="3"/>
              </p:cNvCxnSpPr>
              <p:nvPr/>
            </p:nvCxnSpPr>
            <p:spPr>
              <a:xfrm flipV="1">
                <a:off x="3431074" y="2423985"/>
                <a:ext cx="706943" cy="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0" name="直接连接符 479"/>
              <p:cNvCxnSpPr>
                <a:stCxn id="495" idx="6"/>
                <a:endCxn id="494" idx="0"/>
              </p:cNvCxnSpPr>
              <p:nvPr/>
            </p:nvCxnSpPr>
            <p:spPr>
              <a:xfrm>
                <a:off x="3586490" y="1526815"/>
                <a:ext cx="622878" cy="745994"/>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1" name="直接连接符 480"/>
              <p:cNvCxnSpPr>
                <a:stCxn id="495" idx="3"/>
                <a:endCxn id="496" idx="7"/>
              </p:cNvCxnSpPr>
              <p:nvPr/>
            </p:nvCxnSpPr>
            <p:spPr>
              <a:xfrm flipH="1">
                <a:off x="2974328" y="1589433"/>
                <a:ext cx="439895" cy="47744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a:stCxn id="496" idx="6"/>
                <a:endCxn id="491" idx="2"/>
              </p:cNvCxnSpPr>
              <p:nvPr/>
            </p:nvCxnSpPr>
            <p:spPr>
              <a:xfrm>
                <a:off x="3003886" y="2129502"/>
                <a:ext cx="521988" cy="3553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3" name="直接连接符 482"/>
              <p:cNvCxnSpPr>
                <a:stCxn id="496" idx="4"/>
                <a:endCxn id="490" idx="0"/>
              </p:cNvCxnSpPr>
              <p:nvPr/>
            </p:nvCxnSpPr>
            <p:spPr>
              <a:xfrm>
                <a:off x="2902969" y="2218060"/>
                <a:ext cx="190086" cy="52020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4" name="直接连接符 483"/>
              <p:cNvCxnSpPr>
                <a:stCxn id="496" idx="1"/>
                <a:endCxn id="489" idx="5"/>
              </p:cNvCxnSpPr>
              <p:nvPr/>
            </p:nvCxnSpPr>
            <p:spPr>
              <a:xfrm flipH="1" flipV="1">
                <a:off x="2668246" y="1929598"/>
                <a:ext cx="163367" cy="13728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a:stCxn id="491" idx="0"/>
                <a:endCxn id="495" idx="5"/>
              </p:cNvCxnSpPr>
              <p:nvPr/>
            </p:nvCxnSpPr>
            <p:spPr>
              <a:xfrm flipH="1" flipV="1">
                <a:off x="3556936" y="1589434"/>
                <a:ext cx="69849" cy="48705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6" name="直接连接符 485"/>
              <p:cNvCxnSpPr>
                <a:stCxn id="496" idx="3"/>
                <a:endCxn id="493" idx="7"/>
              </p:cNvCxnSpPr>
              <p:nvPr/>
            </p:nvCxnSpPr>
            <p:spPr>
              <a:xfrm flipH="1">
                <a:off x="2588808" y="2192122"/>
                <a:ext cx="242806" cy="392868"/>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7" name="直接连接符 486"/>
              <p:cNvCxnSpPr>
                <a:stCxn id="491" idx="3"/>
                <a:endCxn id="492" idx="0"/>
              </p:cNvCxnSpPr>
              <p:nvPr/>
            </p:nvCxnSpPr>
            <p:spPr>
              <a:xfrm flipH="1">
                <a:off x="3330160" y="2227659"/>
                <a:ext cx="225271" cy="10777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a:stCxn id="491" idx="6"/>
                <a:endCxn id="494" idx="2"/>
              </p:cNvCxnSpPr>
              <p:nvPr/>
            </p:nvCxnSpPr>
            <p:spPr>
              <a:xfrm>
                <a:off x="3727699" y="2165042"/>
                <a:ext cx="380758" cy="196326"/>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3" name="组合 372"/>
          <p:cNvGrpSpPr/>
          <p:nvPr/>
        </p:nvGrpSpPr>
        <p:grpSpPr>
          <a:xfrm>
            <a:off x="3673930" y="3128371"/>
            <a:ext cx="322918" cy="221426"/>
            <a:chOff x="3167279" y="164361"/>
            <a:chExt cx="1747622" cy="1138659"/>
          </a:xfrm>
        </p:grpSpPr>
        <p:pic>
          <p:nvPicPr>
            <p:cNvPr id="444" name="图片 4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7279" y="164361"/>
              <a:ext cx="1747622" cy="1138659"/>
            </a:xfrm>
            <a:prstGeom prst="rect">
              <a:avLst/>
            </a:prstGeom>
            <a:ln w="3175">
              <a:noFill/>
            </a:ln>
          </p:spPr>
        </p:pic>
        <p:grpSp>
          <p:nvGrpSpPr>
            <p:cNvPr id="445" name="组合 444"/>
            <p:cNvGrpSpPr/>
            <p:nvPr/>
          </p:nvGrpSpPr>
          <p:grpSpPr>
            <a:xfrm>
              <a:off x="3409734" y="312845"/>
              <a:ext cx="1267416" cy="731020"/>
              <a:chOff x="2317939" y="1526815"/>
              <a:chExt cx="1891429" cy="1237388"/>
            </a:xfrm>
          </p:grpSpPr>
          <p:cxnSp>
            <p:nvCxnSpPr>
              <p:cNvPr id="456" name="直接连接符 455"/>
              <p:cNvCxnSpPr>
                <a:stCxn id="447" idx="6"/>
                <a:endCxn id="453" idx="2"/>
              </p:cNvCxnSpPr>
              <p:nvPr/>
            </p:nvCxnSpPr>
            <p:spPr>
              <a:xfrm flipV="1">
                <a:off x="2697804" y="1526816"/>
                <a:ext cx="686864" cy="34016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57" name="直接连接符 456"/>
              <p:cNvCxnSpPr>
                <a:endCxn id="455" idx="0"/>
              </p:cNvCxnSpPr>
              <p:nvPr/>
            </p:nvCxnSpPr>
            <p:spPr>
              <a:xfrm flipH="1">
                <a:off x="2317939" y="1943874"/>
                <a:ext cx="180525" cy="14123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58" name="直接连接符 457"/>
              <p:cNvCxnSpPr>
                <a:stCxn id="455" idx="4"/>
                <a:endCxn id="451" idx="0"/>
              </p:cNvCxnSpPr>
              <p:nvPr/>
            </p:nvCxnSpPr>
            <p:spPr>
              <a:xfrm>
                <a:off x="2317939" y="2262219"/>
                <a:ext cx="199511" cy="29683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59" name="直接连接符 458"/>
              <p:cNvCxnSpPr>
                <a:stCxn id="451" idx="5"/>
                <a:endCxn id="448" idx="1"/>
              </p:cNvCxnSpPr>
              <p:nvPr/>
            </p:nvCxnSpPr>
            <p:spPr>
              <a:xfrm>
                <a:off x="2588807" y="2710228"/>
                <a:ext cx="432893" cy="5397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0" name="直接连接符 459"/>
              <p:cNvCxnSpPr>
                <a:stCxn id="448" idx="7"/>
                <a:endCxn id="450" idx="3"/>
              </p:cNvCxnSpPr>
              <p:nvPr/>
            </p:nvCxnSpPr>
            <p:spPr>
              <a:xfrm flipV="1">
                <a:off x="3164407" y="2486605"/>
                <a:ext cx="94388" cy="27759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1" name="直接连接符 460"/>
              <p:cNvCxnSpPr>
                <a:stCxn id="450" idx="6"/>
                <a:endCxn id="452" idx="3"/>
              </p:cNvCxnSpPr>
              <p:nvPr/>
            </p:nvCxnSpPr>
            <p:spPr>
              <a:xfrm flipV="1">
                <a:off x="3431074" y="2423985"/>
                <a:ext cx="706943" cy="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a:stCxn id="453" idx="6"/>
                <a:endCxn id="452" idx="0"/>
              </p:cNvCxnSpPr>
              <p:nvPr/>
            </p:nvCxnSpPr>
            <p:spPr>
              <a:xfrm>
                <a:off x="3586490" y="1526815"/>
                <a:ext cx="622878" cy="745994"/>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stCxn id="453" idx="3"/>
                <a:endCxn id="454" idx="7"/>
              </p:cNvCxnSpPr>
              <p:nvPr/>
            </p:nvCxnSpPr>
            <p:spPr>
              <a:xfrm flipH="1">
                <a:off x="2974328" y="1589433"/>
                <a:ext cx="439895" cy="47744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a:stCxn id="454" idx="6"/>
                <a:endCxn id="449" idx="2"/>
              </p:cNvCxnSpPr>
              <p:nvPr/>
            </p:nvCxnSpPr>
            <p:spPr>
              <a:xfrm>
                <a:off x="3003886" y="2129502"/>
                <a:ext cx="521988" cy="3553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a:stCxn id="454" idx="4"/>
                <a:endCxn id="448" idx="0"/>
              </p:cNvCxnSpPr>
              <p:nvPr/>
            </p:nvCxnSpPr>
            <p:spPr>
              <a:xfrm>
                <a:off x="2902969" y="2218060"/>
                <a:ext cx="190086" cy="52020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a:stCxn id="454" idx="1"/>
                <a:endCxn id="447" idx="5"/>
              </p:cNvCxnSpPr>
              <p:nvPr/>
            </p:nvCxnSpPr>
            <p:spPr>
              <a:xfrm flipH="1" flipV="1">
                <a:off x="2668246" y="1929598"/>
                <a:ext cx="163367" cy="13728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7" name="直接连接符 466"/>
              <p:cNvCxnSpPr>
                <a:stCxn id="449" idx="0"/>
                <a:endCxn id="453" idx="5"/>
              </p:cNvCxnSpPr>
              <p:nvPr/>
            </p:nvCxnSpPr>
            <p:spPr>
              <a:xfrm flipH="1" flipV="1">
                <a:off x="3556936" y="1589434"/>
                <a:ext cx="69849" cy="48705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8" name="直接连接符 467"/>
              <p:cNvCxnSpPr>
                <a:stCxn id="454" idx="3"/>
                <a:endCxn id="451" idx="7"/>
              </p:cNvCxnSpPr>
              <p:nvPr/>
            </p:nvCxnSpPr>
            <p:spPr>
              <a:xfrm flipH="1">
                <a:off x="2588808" y="2192122"/>
                <a:ext cx="242806" cy="392868"/>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69" name="直接连接符 468"/>
              <p:cNvCxnSpPr>
                <a:stCxn id="449" idx="3"/>
                <a:endCxn id="450" idx="0"/>
              </p:cNvCxnSpPr>
              <p:nvPr/>
            </p:nvCxnSpPr>
            <p:spPr>
              <a:xfrm flipH="1">
                <a:off x="3330160" y="2227659"/>
                <a:ext cx="225271" cy="10777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470" name="直接连接符 469"/>
              <p:cNvCxnSpPr>
                <a:stCxn id="449" idx="6"/>
                <a:endCxn id="452" idx="2"/>
              </p:cNvCxnSpPr>
              <p:nvPr/>
            </p:nvCxnSpPr>
            <p:spPr>
              <a:xfrm>
                <a:off x="3727699" y="2165042"/>
                <a:ext cx="380758" cy="196326"/>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grpSp>
        <p:grpSp>
          <p:nvGrpSpPr>
            <p:cNvPr id="446" name="组合 445"/>
            <p:cNvGrpSpPr/>
            <p:nvPr/>
          </p:nvGrpSpPr>
          <p:grpSpPr>
            <a:xfrm>
              <a:off x="3342112" y="260527"/>
              <a:ext cx="1402662" cy="872649"/>
              <a:chOff x="2217016" y="1438257"/>
              <a:chExt cx="2093259" cy="1477114"/>
            </a:xfrm>
            <a:solidFill>
              <a:schemeClr val="accent4">
                <a:lumMod val="60000"/>
                <a:lumOff val="40000"/>
              </a:schemeClr>
            </a:solidFill>
          </p:grpSpPr>
          <p:sp>
            <p:nvSpPr>
              <p:cNvPr id="447" name="椭圆 446"/>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48" name="椭圆 447"/>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49" name="椭圆 448"/>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50" name="椭圆 449"/>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51" name="椭圆 450"/>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52" name="椭圆 451"/>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53" name="椭圆 452"/>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54" name="椭圆 453"/>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55" name="椭圆 454"/>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grpSp>
        <p:nvGrpSpPr>
          <p:cNvPr id="374" name="组合 373"/>
          <p:cNvGrpSpPr/>
          <p:nvPr/>
        </p:nvGrpSpPr>
        <p:grpSpPr>
          <a:xfrm>
            <a:off x="3671458" y="3710342"/>
            <a:ext cx="322918" cy="221426"/>
            <a:chOff x="1938405" y="2603760"/>
            <a:chExt cx="1747622" cy="1138659"/>
          </a:xfrm>
        </p:grpSpPr>
        <p:pic>
          <p:nvPicPr>
            <p:cNvPr id="417" name="图片 4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8405" y="2603760"/>
              <a:ext cx="1747622" cy="1138659"/>
            </a:xfrm>
            <a:prstGeom prst="rect">
              <a:avLst/>
            </a:prstGeom>
            <a:ln w="3175">
              <a:noFill/>
            </a:ln>
          </p:spPr>
        </p:pic>
        <p:grpSp>
          <p:nvGrpSpPr>
            <p:cNvPr id="418" name="组合 417"/>
            <p:cNvGrpSpPr/>
            <p:nvPr/>
          </p:nvGrpSpPr>
          <p:grpSpPr>
            <a:xfrm>
              <a:off x="2180860" y="2752245"/>
              <a:ext cx="1267416" cy="731020"/>
              <a:chOff x="2317939" y="1526815"/>
              <a:chExt cx="1891429" cy="1237388"/>
            </a:xfrm>
          </p:grpSpPr>
          <p:cxnSp>
            <p:nvCxnSpPr>
              <p:cNvPr id="429" name="直接连接符 428"/>
              <p:cNvCxnSpPr>
                <a:stCxn id="420" idx="6"/>
                <a:endCxn id="426" idx="2"/>
              </p:cNvCxnSpPr>
              <p:nvPr/>
            </p:nvCxnSpPr>
            <p:spPr>
              <a:xfrm flipV="1">
                <a:off x="2697804" y="1526816"/>
                <a:ext cx="686864" cy="34016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endCxn id="428" idx="0"/>
              </p:cNvCxnSpPr>
              <p:nvPr/>
            </p:nvCxnSpPr>
            <p:spPr>
              <a:xfrm flipH="1">
                <a:off x="2317939" y="1943874"/>
                <a:ext cx="180525" cy="14123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28" idx="4"/>
                <a:endCxn id="424" idx="0"/>
              </p:cNvCxnSpPr>
              <p:nvPr/>
            </p:nvCxnSpPr>
            <p:spPr>
              <a:xfrm>
                <a:off x="2317939" y="2262219"/>
                <a:ext cx="199511" cy="29683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24" idx="5"/>
                <a:endCxn id="421" idx="1"/>
              </p:cNvCxnSpPr>
              <p:nvPr/>
            </p:nvCxnSpPr>
            <p:spPr>
              <a:xfrm>
                <a:off x="2588807" y="2710228"/>
                <a:ext cx="432893" cy="5397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21" idx="7"/>
                <a:endCxn id="423" idx="3"/>
              </p:cNvCxnSpPr>
              <p:nvPr/>
            </p:nvCxnSpPr>
            <p:spPr>
              <a:xfrm flipV="1">
                <a:off x="3164407" y="2486605"/>
                <a:ext cx="94388" cy="27759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23" idx="6"/>
                <a:endCxn id="425" idx="3"/>
              </p:cNvCxnSpPr>
              <p:nvPr/>
            </p:nvCxnSpPr>
            <p:spPr>
              <a:xfrm flipV="1">
                <a:off x="3431074" y="2423985"/>
                <a:ext cx="706943" cy="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26" idx="6"/>
                <a:endCxn id="425" idx="0"/>
              </p:cNvCxnSpPr>
              <p:nvPr/>
            </p:nvCxnSpPr>
            <p:spPr>
              <a:xfrm>
                <a:off x="3586490" y="1526815"/>
                <a:ext cx="622878" cy="745994"/>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26" idx="3"/>
                <a:endCxn id="427" idx="7"/>
              </p:cNvCxnSpPr>
              <p:nvPr/>
            </p:nvCxnSpPr>
            <p:spPr>
              <a:xfrm flipH="1">
                <a:off x="2974328" y="1589433"/>
                <a:ext cx="439895" cy="47744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27" idx="6"/>
                <a:endCxn id="422" idx="2"/>
              </p:cNvCxnSpPr>
              <p:nvPr/>
            </p:nvCxnSpPr>
            <p:spPr>
              <a:xfrm>
                <a:off x="3003886" y="2129502"/>
                <a:ext cx="521988" cy="3553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27" idx="4"/>
                <a:endCxn id="421" idx="0"/>
              </p:cNvCxnSpPr>
              <p:nvPr/>
            </p:nvCxnSpPr>
            <p:spPr>
              <a:xfrm>
                <a:off x="2902969" y="2218060"/>
                <a:ext cx="190086" cy="52020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27" idx="1"/>
                <a:endCxn id="420" idx="5"/>
              </p:cNvCxnSpPr>
              <p:nvPr/>
            </p:nvCxnSpPr>
            <p:spPr>
              <a:xfrm flipH="1" flipV="1">
                <a:off x="2668246" y="1929598"/>
                <a:ext cx="163367" cy="13728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22" idx="0"/>
                <a:endCxn id="426" idx="5"/>
              </p:cNvCxnSpPr>
              <p:nvPr/>
            </p:nvCxnSpPr>
            <p:spPr>
              <a:xfrm flipH="1" flipV="1">
                <a:off x="3556936" y="1589434"/>
                <a:ext cx="69849" cy="48705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27" idx="3"/>
                <a:endCxn id="424" idx="7"/>
              </p:cNvCxnSpPr>
              <p:nvPr/>
            </p:nvCxnSpPr>
            <p:spPr>
              <a:xfrm flipH="1">
                <a:off x="2588808" y="2192122"/>
                <a:ext cx="242806" cy="392868"/>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22" idx="3"/>
                <a:endCxn id="423" idx="0"/>
              </p:cNvCxnSpPr>
              <p:nvPr/>
            </p:nvCxnSpPr>
            <p:spPr>
              <a:xfrm flipH="1">
                <a:off x="3330160" y="2227659"/>
                <a:ext cx="225271" cy="10777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22" idx="6"/>
                <a:endCxn id="425" idx="2"/>
              </p:cNvCxnSpPr>
              <p:nvPr/>
            </p:nvCxnSpPr>
            <p:spPr>
              <a:xfrm>
                <a:off x="3727699" y="2165042"/>
                <a:ext cx="380758" cy="196326"/>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19" name="组合 418"/>
            <p:cNvGrpSpPr/>
            <p:nvPr/>
          </p:nvGrpSpPr>
          <p:grpSpPr>
            <a:xfrm>
              <a:off x="2113238" y="2699926"/>
              <a:ext cx="1402662" cy="872649"/>
              <a:chOff x="2217016" y="1438257"/>
              <a:chExt cx="2093259" cy="1477114"/>
            </a:xfrm>
            <a:solidFill>
              <a:schemeClr val="accent4">
                <a:lumMod val="60000"/>
                <a:lumOff val="40000"/>
              </a:schemeClr>
            </a:solidFill>
          </p:grpSpPr>
          <p:sp>
            <p:nvSpPr>
              <p:cNvPr id="420" name="椭圆 419"/>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1" name="椭圆 420"/>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2" name="椭圆 421"/>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3" name="椭圆 422"/>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4" name="椭圆 423"/>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5" name="椭圆 424"/>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6" name="椭圆 425"/>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7" name="椭圆 426"/>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428" name="椭圆 427"/>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sp>
        <p:nvSpPr>
          <p:cNvPr id="375" name="文本框 374"/>
          <p:cNvSpPr txBox="1"/>
          <p:nvPr/>
        </p:nvSpPr>
        <p:spPr>
          <a:xfrm rot="16200000">
            <a:off x="3733962" y="3468122"/>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376" name="圆角矩形 375"/>
          <p:cNvSpPr/>
          <p:nvPr/>
        </p:nvSpPr>
        <p:spPr bwMode="auto">
          <a:xfrm>
            <a:off x="4121333" y="2928609"/>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cxnSp>
        <p:nvCxnSpPr>
          <p:cNvPr id="377" name="直接箭头连接符 376"/>
          <p:cNvCxnSpPr/>
          <p:nvPr/>
        </p:nvCxnSpPr>
        <p:spPr>
          <a:xfrm flipV="1">
            <a:off x="3964908" y="2980251"/>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78" name="直接箭头连接符 377"/>
          <p:cNvCxnSpPr/>
          <p:nvPr/>
        </p:nvCxnSpPr>
        <p:spPr>
          <a:xfrm flipV="1">
            <a:off x="3964908" y="3235203"/>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79" name="圆角矩形 378"/>
          <p:cNvSpPr/>
          <p:nvPr/>
        </p:nvSpPr>
        <p:spPr bwMode="auto">
          <a:xfrm>
            <a:off x="4121333" y="3183560"/>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sp>
        <p:nvSpPr>
          <p:cNvPr id="380" name="圆角矩形 379"/>
          <p:cNvSpPr/>
          <p:nvPr/>
        </p:nvSpPr>
        <p:spPr bwMode="auto">
          <a:xfrm>
            <a:off x="4121333" y="3769412"/>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cxnSp>
        <p:nvCxnSpPr>
          <p:cNvPr id="381" name="直接箭头连接符 380"/>
          <p:cNvCxnSpPr/>
          <p:nvPr/>
        </p:nvCxnSpPr>
        <p:spPr>
          <a:xfrm flipV="1">
            <a:off x="4386203" y="2980251"/>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2" name="直接箭头连接符 381"/>
          <p:cNvCxnSpPr/>
          <p:nvPr/>
        </p:nvCxnSpPr>
        <p:spPr>
          <a:xfrm>
            <a:off x="4254708" y="3031894"/>
            <a:ext cx="0" cy="151666"/>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3" name="直接箭头连接符 382"/>
          <p:cNvCxnSpPr>
            <a:stCxn id="379" idx="2"/>
          </p:cNvCxnSpPr>
          <p:nvPr/>
        </p:nvCxnSpPr>
        <p:spPr>
          <a:xfrm>
            <a:off x="4254707" y="3286843"/>
            <a:ext cx="0" cy="137718"/>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4" name="直接箭头连接符 383"/>
          <p:cNvCxnSpPr>
            <a:endCxn id="380" idx="0"/>
          </p:cNvCxnSpPr>
          <p:nvPr/>
        </p:nvCxnSpPr>
        <p:spPr>
          <a:xfrm>
            <a:off x="4254707" y="3595940"/>
            <a:ext cx="0" cy="173472"/>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5" name="直接箭头连接符 384"/>
          <p:cNvCxnSpPr/>
          <p:nvPr/>
        </p:nvCxnSpPr>
        <p:spPr>
          <a:xfrm flipV="1">
            <a:off x="3964908" y="349458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6" name="直接箭头连接符 385"/>
          <p:cNvCxnSpPr/>
          <p:nvPr/>
        </p:nvCxnSpPr>
        <p:spPr>
          <a:xfrm flipV="1">
            <a:off x="3962436" y="382105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7" name="直接箭头连接符 386"/>
          <p:cNvCxnSpPr/>
          <p:nvPr/>
        </p:nvCxnSpPr>
        <p:spPr>
          <a:xfrm flipV="1">
            <a:off x="4386203" y="3235203"/>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8" name="直接箭头连接符 387"/>
          <p:cNvCxnSpPr/>
          <p:nvPr/>
        </p:nvCxnSpPr>
        <p:spPr>
          <a:xfrm flipV="1">
            <a:off x="4386203" y="349458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9" name="直接箭头连接符 388"/>
          <p:cNvCxnSpPr/>
          <p:nvPr/>
        </p:nvCxnSpPr>
        <p:spPr>
          <a:xfrm flipV="1">
            <a:off x="4383731" y="382105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90" name="椭圆 389"/>
          <p:cNvSpPr/>
          <p:nvPr/>
        </p:nvSpPr>
        <p:spPr>
          <a:xfrm>
            <a:off x="4565424" y="2932435"/>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91" name="椭圆 390"/>
          <p:cNvSpPr/>
          <p:nvPr/>
        </p:nvSpPr>
        <p:spPr>
          <a:xfrm>
            <a:off x="4565424" y="3187385"/>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92" name="椭圆 391"/>
          <p:cNvSpPr/>
          <p:nvPr/>
        </p:nvSpPr>
        <p:spPr>
          <a:xfrm>
            <a:off x="4565424" y="3773238"/>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93" name="文本框 392"/>
          <p:cNvSpPr txBox="1"/>
          <p:nvPr/>
        </p:nvSpPr>
        <p:spPr>
          <a:xfrm rot="16200000">
            <a:off x="4496404" y="3459848"/>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396" name="矩形 395"/>
          <p:cNvSpPr/>
          <p:nvPr/>
        </p:nvSpPr>
        <p:spPr>
          <a:xfrm>
            <a:off x="4943871" y="3864889"/>
            <a:ext cx="841897" cy="276999"/>
          </a:xfrm>
          <a:prstGeom prst="rect">
            <a:avLst/>
          </a:prstGeom>
        </p:spPr>
        <p:txBody>
          <a:bodyPr wrap="none">
            <a:spAutoFit/>
          </a:bodyPr>
          <a:lstStyle/>
          <a:p>
            <a:pPr algn="ctr" eaLnBrk="1" hangingPunct="1"/>
            <a:r>
              <a:rPr lang="en-US" altLang="zh-CN" sz="1200" dirty="0">
                <a:solidFill>
                  <a:srgbClr val="31404C"/>
                </a:solidFill>
                <a:latin typeface="+mj-lt"/>
                <a:ea typeface="Dengxian" panose="02010600030101010101" pitchFamily="2" charset="-122"/>
              </a:rPr>
              <a:t>FC layers</a:t>
            </a:r>
          </a:p>
        </p:txBody>
      </p:sp>
      <p:sp>
        <p:nvSpPr>
          <p:cNvPr id="498" name="文本框 497"/>
          <p:cNvSpPr txBox="1"/>
          <p:nvPr/>
        </p:nvSpPr>
        <p:spPr>
          <a:xfrm rot="16200000">
            <a:off x="4143966" y="3459848"/>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grpSp>
        <p:nvGrpSpPr>
          <p:cNvPr id="395" name="组合 394"/>
          <p:cNvGrpSpPr/>
          <p:nvPr/>
        </p:nvGrpSpPr>
        <p:grpSpPr>
          <a:xfrm>
            <a:off x="4657774" y="2980253"/>
            <a:ext cx="931881" cy="840803"/>
            <a:chOff x="2577127" y="2005847"/>
            <a:chExt cx="937126" cy="847767"/>
          </a:xfrm>
        </p:grpSpPr>
        <p:sp>
          <p:nvSpPr>
            <p:cNvPr id="397" name="椭圆 396"/>
            <p:cNvSpPr/>
            <p:nvPr/>
          </p:nvSpPr>
          <p:spPr>
            <a:xfrm>
              <a:off x="3187300" y="22702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98" name="椭圆 397"/>
            <p:cNvSpPr/>
            <p:nvPr/>
          </p:nvSpPr>
          <p:spPr>
            <a:xfrm>
              <a:off x="3187300" y="24540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399" name="椭圆 398"/>
            <p:cNvSpPr/>
            <p:nvPr/>
          </p:nvSpPr>
          <p:spPr>
            <a:xfrm>
              <a:off x="3189543" y="2637806"/>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cxnSp>
          <p:nvCxnSpPr>
            <p:cNvPr id="400" name="直接连接符 399"/>
            <p:cNvCxnSpPr>
              <a:stCxn id="390" idx="6"/>
              <a:endCxn id="397" idx="2"/>
            </p:cNvCxnSpPr>
            <p:nvPr/>
          </p:nvCxnSpPr>
          <p:spPr>
            <a:xfrm>
              <a:off x="2577129" y="2005847"/>
              <a:ext cx="610171" cy="31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91" idx="6"/>
              <a:endCxn id="397" idx="2"/>
            </p:cNvCxnSpPr>
            <p:nvPr/>
          </p:nvCxnSpPr>
          <p:spPr>
            <a:xfrm>
              <a:off x="2577129" y="2262909"/>
              <a:ext cx="610171" cy="55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92" idx="6"/>
              <a:endCxn id="397" idx="2"/>
            </p:cNvCxnSpPr>
            <p:nvPr/>
          </p:nvCxnSpPr>
          <p:spPr>
            <a:xfrm flipV="1">
              <a:off x="2577129" y="2318419"/>
              <a:ext cx="610171" cy="53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90" idx="6"/>
              <a:endCxn id="398" idx="2"/>
            </p:cNvCxnSpPr>
            <p:nvPr/>
          </p:nvCxnSpPr>
          <p:spPr>
            <a:xfrm>
              <a:off x="2577129" y="2005847"/>
              <a:ext cx="610171" cy="49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390" idx="6"/>
              <a:endCxn id="399" idx="2"/>
            </p:cNvCxnSpPr>
            <p:nvPr/>
          </p:nvCxnSpPr>
          <p:spPr>
            <a:xfrm>
              <a:off x="2577129" y="2005847"/>
              <a:ext cx="612414" cy="680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5" name="直接连接符 404"/>
            <p:cNvCxnSpPr>
              <a:stCxn id="391" idx="6"/>
              <a:endCxn id="398" idx="2"/>
            </p:cNvCxnSpPr>
            <p:nvPr/>
          </p:nvCxnSpPr>
          <p:spPr>
            <a:xfrm>
              <a:off x="2577129" y="2262909"/>
              <a:ext cx="610171" cy="23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6" name="直接连接符 405"/>
            <p:cNvCxnSpPr>
              <a:stCxn id="391" idx="6"/>
              <a:endCxn id="399" idx="2"/>
            </p:cNvCxnSpPr>
            <p:nvPr/>
          </p:nvCxnSpPr>
          <p:spPr>
            <a:xfrm>
              <a:off x="2577129" y="2262909"/>
              <a:ext cx="612414" cy="423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7" name="直接连接符 406"/>
            <p:cNvCxnSpPr>
              <a:stCxn id="392" idx="6"/>
              <a:endCxn id="399" idx="2"/>
            </p:cNvCxnSpPr>
            <p:nvPr/>
          </p:nvCxnSpPr>
          <p:spPr>
            <a:xfrm flipV="1">
              <a:off x="2577129" y="2686020"/>
              <a:ext cx="612414" cy="167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92" idx="6"/>
              <a:endCxn id="398" idx="2"/>
            </p:cNvCxnSpPr>
            <p:nvPr/>
          </p:nvCxnSpPr>
          <p:spPr>
            <a:xfrm flipV="1">
              <a:off x="2577129" y="2502219"/>
              <a:ext cx="610171" cy="351395"/>
            </a:xfrm>
            <a:prstGeom prst="line">
              <a:avLst/>
            </a:prstGeom>
          </p:spPr>
          <p:style>
            <a:lnRef idx="1">
              <a:schemeClr val="accent1"/>
            </a:lnRef>
            <a:fillRef idx="0">
              <a:schemeClr val="accent1"/>
            </a:fillRef>
            <a:effectRef idx="0">
              <a:schemeClr val="accent1"/>
            </a:effectRef>
            <a:fontRef idx="minor">
              <a:schemeClr val="tx1"/>
            </a:fontRef>
          </p:style>
        </p:cxnSp>
        <p:sp>
          <p:nvSpPr>
            <p:cNvPr id="409" name="椭圆 408"/>
            <p:cNvSpPr/>
            <p:nvPr/>
          </p:nvSpPr>
          <p:spPr>
            <a:xfrm>
              <a:off x="3421383" y="2353607"/>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410" name="椭圆 409"/>
            <p:cNvSpPr/>
            <p:nvPr/>
          </p:nvSpPr>
          <p:spPr>
            <a:xfrm>
              <a:off x="3421384" y="2540978"/>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cxnSp>
          <p:nvCxnSpPr>
            <p:cNvPr id="411" name="直接连接符 410"/>
            <p:cNvCxnSpPr>
              <a:stCxn id="397" idx="5"/>
              <a:endCxn id="409" idx="2"/>
            </p:cNvCxnSpPr>
            <p:nvPr/>
          </p:nvCxnSpPr>
          <p:spPr>
            <a:xfrm>
              <a:off x="3266569" y="2352511"/>
              <a:ext cx="154814" cy="4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2" name="直接连接符 411"/>
            <p:cNvCxnSpPr>
              <a:stCxn id="398" idx="6"/>
              <a:endCxn id="409" idx="2"/>
            </p:cNvCxnSpPr>
            <p:nvPr/>
          </p:nvCxnSpPr>
          <p:spPr>
            <a:xfrm flipV="1">
              <a:off x="3280169" y="2401821"/>
              <a:ext cx="141214" cy="100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399" idx="7"/>
              <a:endCxn id="409" idx="2"/>
            </p:cNvCxnSpPr>
            <p:nvPr/>
          </p:nvCxnSpPr>
          <p:spPr>
            <a:xfrm flipV="1">
              <a:off x="3268812" y="2401821"/>
              <a:ext cx="152571" cy="250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4" name="直接连接符 413"/>
            <p:cNvCxnSpPr>
              <a:stCxn id="397" idx="5"/>
              <a:endCxn id="410" idx="2"/>
            </p:cNvCxnSpPr>
            <p:nvPr/>
          </p:nvCxnSpPr>
          <p:spPr>
            <a:xfrm>
              <a:off x="3266569" y="2352511"/>
              <a:ext cx="154815" cy="236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398" idx="6"/>
              <a:endCxn id="410" idx="2"/>
            </p:cNvCxnSpPr>
            <p:nvPr/>
          </p:nvCxnSpPr>
          <p:spPr>
            <a:xfrm>
              <a:off x="3280169" y="2502219"/>
              <a:ext cx="141215" cy="86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399" idx="7"/>
              <a:endCxn id="410" idx="2"/>
            </p:cNvCxnSpPr>
            <p:nvPr/>
          </p:nvCxnSpPr>
          <p:spPr>
            <a:xfrm flipV="1">
              <a:off x="3268812" y="2589192"/>
              <a:ext cx="152572" cy="6273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01" name="直接箭头连接符 500"/>
          <p:cNvCxnSpPr>
            <a:stCxn id="500" idx="3"/>
            <a:endCxn id="293" idx="1"/>
          </p:cNvCxnSpPr>
          <p:nvPr/>
        </p:nvCxnSpPr>
        <p:spPr>
          <a:xfrm>
            <a:off x="5752550" y="2382351"/>
            <a:ext cx="140853"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cxnSp>
        <p:nvCxnSpPr>
          <p:cNvPr id="504" name="直接箭头连接符 503"/>
          <p:cNvCxnSpPr>
            <a:stCxn id="503" idx="3"/>
          </p:cNvCxnSpPr>
          <p:nvPr/>
        </p:nvCxnSpPr>
        <p:spPr>
          <a:xfrm>
            <a:off x="5752550" y="4601728"/>
            <a:ext cx="129187" cy="3082"/>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grpSp>
        <p:nvGrpSpPr>
          <p:cNvPr id="105" name="组合 104"/>
          <p:cNvGrpSpPr/>
          <p:nvPr/>
        </p:nvGrpSpPr>
        <p:grpSpPr>
          <a:xfrm>
            <a:off x="3473023" y="4355128"/>
            <a:ext cx="1460134" cy="493200"/>
            <a:chOff x="3473023" y="4355128"/>
            <a:chExt cx="1460134" cy="493200"/>
          </a:xfrm>
        </p:grpSpPr>
        <p:sp>
          <p:nvSpPr>
            <p:cNvPr id="502" name="矩形 501"/>
            <p:cNvSpPr/>
            <p:nvPr/>
          </p:nvSpPr>
          <p:spPr>
            <a:xfrm>
              <a:off x="3473023" y="4355128"/>
              <a:ext cx="1460134" cy="493200"/>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latin typeface="+mj-lt"/>
                <a:sym typeface="Arial"/>
              </a:endParaRPr>
            </a:p>
          </p:txBody>
        </p:sp>
        <p:sp>
          <p:nvSpPr>
            <p:cNvPr id="509" name="矩形 508"/>
            <p:cNvSpPr/>
            <p:nvPr/>
          </p:nvSpPr>
          <p:spPr>
            <a:xfrm>
              <a:off x="3590589" y="4447478"/>
              <a:ext cx="1225003" cy="307777"/>
            </a:xfrm>
            <a:prstGeom prst="rect">
              <a:avLst/>
            </a:prstGeom>
          </p:spPr>
          <p:txBody>
            <a:bodyPr>
              <a:spAutoFit/>
            </a:bodyPr>
            <a:lstStyle/>
            <a:p>
              <a:pPr algn="ctr" eaLnBrk="1" fontAlgn="auto" hangingPunct="1">
                <a:buClr>
                  <a:srgbClr val="000000"/>
                </a:buClr>
                <a:buFont typeface="Arial"/>
                <a:buNone/>
                <a:defRPr/>
              </a:pPr>
              <a:r>
                <a:rPr lang="en-US" altLang="zh-CN" kern="0" dirty="0">
                  <a:solidFill>
                    <a:schemeClr val="accent2">
                      <a:lumMod val="50000"/>
                    </a:schemeClr>
                  </a:solidFill>
                  <a:latin typeface="+mj-lt"/>
                  <a:ea typeface="Dengxian" panose="02010600030101010101" pitchFamily="2" charset="-122"/>
                  <a:cs typeface="Arial"/>
                  <a:sym typeface="Arial"/>
                </a:rPr>
                <a:t>GC-LSTM</a:t>
              </a:r>
            </a:p>
          </p:txBody>
        </p:sp>
      </p:grpSp>
      <p:grpSp>
        <p:nvGrpSpPr>
          <p:cNvPr id="106" name="组合 105"/>
          <p:cNvGrpSpPr/>
          <p:nvPr/>
        </p:nvGrpSpPr>
        <p:grpSpPr>
          <a:xfrm>
            <a:off x="4943871" y="4355128"/>
            <a:ext cx="841897" cy="493200"/>
            <a:chOff x="4943871" y="4355128"/>
            <a:chExt cx="841897" cy="493200"/>
          </a:xfrm>
        </p:grpSpPr>
        <p:sp>
          <p:nvSpPr>
            <p:cNvPr id="503" name="矩形 502"/>
            <p:cNvSpPr/>
            <p:nvPr/>
          </p:nvSpPr>
          <p:spPr>
            <a:xfrm>
              <a:off x="4977088" y="4355128"/>
              <a:ext cx="775462" cy="493200"/>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solidFill>
                  <a:schemeClr val="tx1"/>
                </a:solidFill>
                <a:latin typeface="+mj-lt"/>
                <a:sym typeface="Arial"/>
              </a:endParaRPr>
            </a:p>
          </p:txBody>
        </p:sp>
        <p:sp>
          <p:nvSpPr>
            <p:cNvPr id="510" name="矩形 509"/>
            <p:cNvSpPr/>
            <p:nvPr/>
          </p:nvSpPr>
          <p:spPr>
            <a:xfrm>
              <a:off x="4943871" y="4462867"/>
              <a:ext cx="841897" cy="276999"/>
            </a:xfrm>
            <a:prstGeom prst="rect">
              <a:avLst/>
            </a:prstGeom>
          </p:spPr>
          <p:txBody>
            <a:bodyPr wrap="none">
              <a:spAutoFit/>
            </a:bodyPr>
            <a:lstStyle/>
            <a:p>
              <a:pPr algn="ctr" eaLnBrk="1" hangingPunct="1"/>
              <a:r>
                <a:rPr lang="en-US" altLang="zh-CN" sz="1200" dirty="0">
                  <a:solidFill>
                    <a:srgbClr val="31404C"/>
                  </a:solidFill>
                  <a:latin typeface="+mj-lt"/>
                  <a:ea typeface="Dengxian" panose="02010600030101010101" pitchFamily="2" charset="-122"/>
                </a:rPr>
                <a:t>FC layers</a:t>
              </a:r>
            </a:p>
          </p:txBody>
        </p:sp>
      </p:grpSp>
      <p:grpSp>
        <p:nvGrpSpPr>
          <p:cNvPr id="103" name="组合 102"/>
          <p:cNvGrpSpPr/>
          <p:nvPr/>
        </p:nvGrpSpPr>
        <p:grpSpPr>
          <a:xfrm>
            <a:off x="3473023" y="2135751"/>
            <a:ext cx="1460134" cy="493200"/>
            <a:chOff x="3473023" y="2135751"/>
            <a:chExt cx="1460134" cy="493200"/>
          </a:xfrm>
        </p:grpSpPr>
        <p:sp>
          <p:nvSpPr>
            <p:cNvPr id="499" name="矩形 498"/>
            <p:cNvSpPr/>
            <p:nvPr/>
          </p:nvSpPr>
          <p:spPr>
            <a:xfrm>
              <a:off x="3473023" y="2135751"/>
              <a:ext cx="1460134" cy="493200"/>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latin typeface="+mj-lt"/>
                <a:sym typeface="Arial"/>
              </a:endParaRPr>
            </a:p>
          </p:txBody>
        </p:sp>
        <p:sp>
          <p:nvSpPr>
            <p:cNvPr id="513" name="矩形 512"/>
            <p:cNvSpPr/>
            <p:nvPr/>
          </p:nvSpPr>
          <p:spPr>
            <a:xfrm>
              <a:off x="3590589" y="2228007"/>
              <a:ext cx="1225003" cy="307777"/>
            </a:xfrm>
            <a:prstGeom prst="rect">
              <a:avLst/>
            </a:prstGeom>
          </p:spPr>
          <p:txBody>
            <a:bodyPr>
              <a:spAutoFit/>
            </a:bodyPr>
            <a:lstStyle/>
            <a:p>
              <a:pPr algn="ctr" eaLnBrk="1" fontAlgn="auto" hangingPunct="1">
                <a:buClr>
                  <a:srgbClr val="000000"/>
                </a:buClr>
                <a:buFont typeface="Arial"/>
                <a:buNone/>
                <a:defRPr/>
              </a:pPr>
              <a:r>
                <a:rPr lang="en-US" altLang="zh-CN" kern="0" dirty="0">
                  <a:solidFill>
                    <a:schemeClr val="accent2">
                      <a:lumMod val="50000"/>
                    </a:schemeClr>
                  </a:solidFill>
                  <a:latin typeface="+mj-lt"/>
                  <a:ea typeface="Dengxian" panose="02010600030101010101" pitchFamily="2" charset="-122"/>
                  <a:cs typeface="Arial"/>
                  <a:sym typeface="Arial"/>
                </a:rPr>
                <a:t>GC-LSTM</a:t>
              </a:r>
            </a:p>
          </p:txBody>
        </p:sp>
      </p:grpSp>
      <p:grpSp>
        <p:nvGrpSpPr>
          <p:cNvPr id="104" name="组合 103"/>
          <p:cNvGrpSpPr/>
          <p:nvPr/>
        </p:nvGrpSpPr>
        <p:grpSpPr>
          <a:xfrm>
            <a:off x="4943871" y="2135751"/>
            <a:ext cx="841897" cy="493200"/>
            <a:chOff x="4943871" y="2135751"/>
            <a:chExt cx="841897" cy="493200"/>
          </a:xfrm>
        </p:grpSpPr>
        <p:sp>
          <p:nvSpPr>
            <p:cNvPr id="500" name="矩形 499"/>
            <p:cNvSpPr/>
            <p:nvPr/>
          </p:nvSpPr>
          <p:spPr>
            <a:xfrm>
              <a:off x="4977088" y="2135751"/>
              <a:ext cx="775462" cy="493200"/>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solidFill>
                  <a:schemeClr val="tx1"/>
                </a:solidFill>
                <a:latin typeface="+mj-lt"/>
                <a:sym typeface="Arial"/>
              </a:endParaRPr>
            </a:p>
          </p:txBody>
        </p:sp>
        <p:sp>
          <p:nvSpPr>
            <p:cNvPr id="514" name="矩形 513"/>
            <p:cNvSpPr/>
            <p:nvPr/>
          </p:nvSpPr>
          <p:spPr>
            <a:xfrm>
              <a:off x="4943871" y="2243396"/>
              <a:ext cx="841897" cy="276999"/>
            </a:xfrm>
            <a:prstGeom prst="rect">
              <a:avLst/>
            </a:prstGeom>
          </p:spPr>
          <p:txBody>
            <a:bodyPr wrap="none">
              <a:spAutoFit/>
            </a:bodyPr>
            <a:lstStyle/>
            <a:p>
              <a:pPr algn="ctr" eaLnBrk="1" hangingPunct="1"/>
              <a:r>
                <a:rPr lang="en-US" altLang="zh-CN" sz="1200" dirty="0">
                  <a:solidFill>
                    <a:srgbClr val="31404C"/>
                  </a:solidFill>
                  <a:latin typeface="+mj-lt"/>
                  <a:ea typeface="Dengxian" panose="02010600030101010101" pitchFamily="2" charset="-122"/>
                </a:rPr>
                <a:t>FC layers</a:t>
              </a:r>
            </a:p>
          </p:txBody>
        </p:sp>
      </p:grpSp>
      <p:cxnSp>
        <p:nvCxnSpPr>
          <p:cNvPr id="515" name="肘形连接符 514"/>
          <p:cNvCxnSpPr>
            <a:stCxn id="143" idx="0"/>
            <a:endCxn id="499" idx="1"/>
          </p:cNvCxnSpPr>
          <p:nvPr/>
        </p:nvCxnSpPr>
        <p:spPr>
          <a:xfrm rot="5400000" flipH="1" flipV="1">
            <a:off x="2804703" y="2164992"/>
            <a:ext cx="450960" cy="885679"/>
          </a:xfrm>
          <a:prstGeom prst="bentConnector2">
            <a:avLst/>
          </a:prstGeom>
          <a:ln w="19050">
            <a:solidFill>
              <a:srgbClr val="415665"/>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肘形连接符 515"/>
          <p:cNvCxnSpPr>
            <a:stCxn id="143" idx="2"/>
            <a:endCxn id="502" idx="1"/>
          </p:cNvCxnSpPr>
          <p:nvPr/>
        </p:nvCxnSpPr>
        <p:spPr>
          <a:xfrm rot="16200000" flipH="1">
            <a:off x="2821191" y="3949896"/>
            <a:ext cx="417984" cy="885679"/>
          </a:xfrm>
          <a:prstGeom prst="bentConnector2">
            <a:avLst/>
          </a:prstGeom>
          <a:ln w="19050">
            <a:solidFill>
              <a:srgbClr val="415665"/>
            </a:solidFill>
            <a:tailEnd type="triangle"/>
          </a:ln>
        </p:spPr>
        <p:style>
          <a:lnRef idx="1">
            <a:schemeClr val="accent1"/>
          </a:lnRef>
          <a:fillRef idx="0">
            <a:schemeClr val="accent1"/>
          </a:fillRef>
          <a:effectRef idx="0">
            <a:schemeClr val="accent1"/>
          </a:effectRef>
          <a:fontRef idx="minor">
            <a:schemeClr val="tx1"/>
          </a:fontRef>
        </p:style>
      </p:cxnSp>
      <p:grpSp>
        <p:nvGrpSpPr>
          <p:cNvPr id="521" name="组合 520"/>
          <p:cNvGrpSpPr/>
          <p:nvPr/>
        </p:nvGrpSpPr>
        <p:grpSpPr>
          <a:xfrm>
            <a:off x="7163823" y="4474273"/>
            <a:ext cx="2552041" cy="461665"/>
            <a:chOff x="6172561" y="206882"/>
            <a:chExt cx="3061698" cy="545605"/>
          </a:xfrm>
        </p:grpSpPr>
        <p:pic>
          <p:nvPicPr>
            <p:cNvPr id="522" name="图片 521"/>
            <p:cNvPicPr>
              <a:picLocks noChangeAspect="1"/>
            </p:cNvPicPr>
            <p:nvPr/>
          </p:nvPicPr>
          <p:blipFill>
            <a:blip r:embed="rId11"/>
            <a:stretch>
              <a:fillRect/>
            </a:stretch>
          </p:blipFill>
          <p:spPr>
            <a:xfrm>
              <a:off x="6172561" y="221948"/>
              <a:ext cx="3061698" cy="530539"/>
            </a:xfrm>
            <a:prstGeom prst="rect">
              <a:avLst/>
            </a:prstGeom>
          </p:spPr>
        </p:pic>
        <p:sp>
          <p:nvSpPr>
            <p:cNvPr id="523" name="矩形 522"/>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spTree>
    <p:extLst>
      <p:ext uri="{BB962C8B-B14F-4D97-AF65-F5344CB8AC3E}">
        <p14:creationId xmlns:p14="http://schemas.microsoft.com/office/powerpoint/2010/main" val="2162209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2" name="组合 341"/>
          <p:cNvGrpSpPr/>
          <p:nvPr/>
        </p:nvGrpSpPr>
        <p:grpSpPr>
          <a:xfrm>
            <a:off x="824889" y="3718632"/>
            <a:ext cx="747959" cy="667788"/>
            <a:chOff x="4864860" y="4442086"/>
            <a:chExt cx="971674" cy="882136"/>
          </a:xfrm>
          <a:solidFill>
            <a:schemeClr val="tx2">
              <a:lumMod val="10000"/>
            </a:schemeClr>
          </a:solidFill>
        </p:grpSpPr>
        <p:sp>
          <p:nvSpPr>
            <p:cNvPr id="343" name="立方体 342"/>
            <p:cNvSpPr/>
            <p:nvPr/>
          </p:nvSpPr>
          <p:spPr>
            <a:xfrm>
              <a:off x="4864860" y="4442086"/>
              <a:ext cx="971674" cy="882136"/>
            </a:xfrm>
            <a:prstGeom prst="cube">
              <a:avLst>
                <a:gd name="adj" fmla="val 12122"/>
              </a:avLst>
            </a:prstGeom>
            <a:gr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344" name="图片 343"/>
            <p:cNvPicPr>
              <a:picLocks noChangeAspect="1"/>
            </p:cNvPicPr>
            <p:nvPr/>
          </p:nvPicPr>
          <p:blipFill rotWithShape="1">
            <a:blip r:embed="rId3">
              <a:extLst>
                <a:ext uri="{28A0092B-C50C-407E-A947-70E740481C1C}">
                  <a14:useLocalDpi xmlns:a14="http://schemas.microsoft.com/office/drawing/2010/main" val="0"/>
                </a:ext>
              </a:extLst>
            </a:blip>
            <a:srcRect l="17689" t="17950" r="15094" b="15822"/>
            <a:stretch/>
          </p:blipFill>
          <p:spPr>
            <a:xfrm>
              <a:off x="4873980" y="4591895"/>
              <a:ext cx="823628" cy="694937"/>
            </a:xfrm>
            <a:prstGeom prst="rect">
              <a:avLst/>
            </a:prstGeom>
            <a:grpFill/>
            <a:ln>
              <a:solidFill>
                <a:schemeClr val="tx2">
                  <a:lumMod val="10000"/>
                </a:schemeClr>
              </a:solidFill>
            </a:ln>
          </p:spPr>
        </p:pic>
      </p:grpSp>
      <p:grpSp>
        <p:nvGrpSpPr>
          <p:cNvPr id="345" name="组合 344"/>
          <p:cNvGrpSpPr/>
          <p:nvPr/>
        </p:nvGrpSpPr>
        <p:grpSpPr>
          <a:xfrm>
            <a:off x="824889" y="1780301"/>
            <a:ext cx="747959" cy="667788"/>
            <a:chOff x="8880050" y="5512444"/>
            <a:chExt cx="971674" cy="882136"/>
          </a:xfrm>
          <a:solidFill>
            <a:schemeClr val="tx2">
              <a:lumMod val="10000"/>
            </a:schemeClr>
          </a:solidFill>
        </p:grpSpPr>
        <p:sp>
          <p:nvSpPr>
            <p:cNvPr id="346" name="立方体 345"/>
            <p:cNvSpPr/>
            <p:nvPr/>
          </p:nvSpPr>
          <p:spPr>
            <a:xfrm>
              <a:off x="8880050" y="5512444"/>
              <a:ext cx="971674" cy="882136"/>
            </a:xfrm>
            <a:prstGeom prst="cube">
              <a:avLst>
                <a:gd name="adj" fmla="val 12122"/>
              </a:avLst>
            </a:prstGeom>
            <a:gr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347" name="图片 346"/>
            <p:cNvPicPr>
              <a:picLocks noChangeAspect="1"/>
            </p:cNvPicPr>
            <p:nvPr/>
          </p:nvPicPr>
          <p:blipFill rotWithShape="1">
            <a:blip r:embed="rId4">
              <a:extLst>
                <a:ext uri="{28A0092B-C50C-407E-A947-70E740481C1C}">
                  <a14:useLocalDpi xmlns:a14="http://schemas.microsoft.com/office/drawing/2010/main" val="0"/>
                </a:ext>
              </a:extLst>
            </a:blip>
            <a:srcRect l="17689" t="17029" r="15356" b="15516"/>
            <a:stretch/>
          </p:blipFill>
          <p:spPr>
            <a:xfrm>
              <a:off x="8886286" y="5639994"/>
              <a:ext cx="874634" cy="754586"/>
            </a:xfrm>
            <a:prstGeom prst="rect">
              <a:avLst/>
            </a:prstGeom>
            <a:grpFill/>
            <a:ln>
              <a:solidFill>
                <a:schemeClr val="tx2">
                  <a:lumMod val="10000"/>
                </a:schemeClr>
              </a:solidFill>
            </a:ln>
          </p:spPr>
        </p:pic>
      </p:grpSp>
      <p:grpSp>
        <p:nvGrpSpPr>
          <p:cNvPr id="348" name="组合 347"/>
          <p:cNvGrpSpPr/>
          <p:nvPr/>
        </p:nvGrpSpPr>
        <p:grpSpPr>
          <a:xfrm>
            <a:off x="824889" y="2552091"/>
            <a:ext cx="747959" cy="667788"/>
            <a:chOff x="6465499" y="3882754"/>
            <a:chExt cx="971674" cy="882136"/>
          </a:xfrm>
          <a:solidFill>
            <a:schemeClr val="tx2">
              <a:lumMod val="10000"/>
            </a:schemeClr>
          </a:solidFill>
        </p:grpSpPr>
        <p:sp>
          <p:nvSpPr>
            <p:cNvPr id="349" name="立方体 348"/>
            <p:cNvSpPr/>
            <p:nvPr/>
          </p:nvSpPr>
          <p:spPr>
            <a:xfrm>
              <a:off x="6465499" y="3882754"/>
              <a:ext cx="971674" cy="882136"/>
            </a:xfrm>
            <a:prstGeom prst="cube">
              <a:avLst>
                <a:gd name="adj" fmla="val 12122"/>
              </a:avLst>
            </a:prstGeom>
            <a:gr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350" name="图片 349"/>
            <p:cNvPicPr>
              <a:picLocks noChangeAspect="1"/>
            </p:cNvPicPr>
            <p:nvPr/>
          </p:nvPicPr>
          <p:blipFill rotWithShape="1">
            <a:blip r:embed="rId5">
              <a:extLst>
                <a:ext uri="{28A0092B-C50C-407E-A947-70E740481C1C}">
                  <a14:useLocalDpi xmlns:a14="http://schemas.microsoft.com/office/drawing/2010/main" val="0"/>
                </a:ext>
              </a:extLst>
            </a:blip>
            <a:srcRect l="18474" t="15496" r="14803" b="15209"/>
            <a:stretch/>
          </p:blipFill>
          <p:spPr>
            <a:xfrm>
              <a:off x="6491713" y="4010285"/>
              <a:ext cx="830069" cy="738223"/>
            </a:xfrm>
            <a:prstGeom prst="rect">
              <a:avLst/>
            </a:prstGeom>
            <a:grpFill/>
            <a:ln>
              <a:solidFill>
                <a:schemeClr val="tx2">
                  <a:lumMod val="10000"/>
                </a:schemeClr>
              </a:solidFill>
            </a:ln>
          </p:spPr>
        </p:pic>
      </p:grpSp>
      <p:sp>
        <p:nvSpPr>
          <p:cNvPr id="351" name="文本框 350"/>
          <p:cNvSpPr txBox="1"/>
          <p:nvPr/>
        </p:nvSpPr>
        <p:spPr>
          <a:xfrm rot="16200000">
            <a:off x="872070" y="3423997"/>
            <a:ext cx="553676" cy="215444"/>
          </a:xfrm>
          <a:prstGeom prst="rect">
            <a:avLst/>
          </a:prstGeom>
          <a:noFill/>
          <a:ln>
            <a:noFill/>
          </a:ln>
        </p:spPr>
        <p:txBody>
          <a:bodyPr wrap="square" lIns="0" tIns="0" rIns="0" bIns="0" rtlCol="0">
            <a:spAutoFit/>
          </a:bodyPr>
          <a:lstStyle/>
          <a:p>
            <a:pPr algn="ctr"/>
            <a:r>
              <a:rPr lang="en-US" altLang="zh-CN" dirty="0">
                <a:latin typeface="+mj-lt"/>
                <a:ea typeface="Dengxian" panose="02010600030101010101" pitchFamily="2" charset="-122"/>
              </a:rPr>
              <a:t>…</a:t>
            </a:r>
            <a:endParaRPr lang="zh-CN" altLang="en-US" dirty="0">
              <a:latin typeface="+mj-lt"/>
              <a:ea typeface="Dengxian" panose="02010600030101010101" pitchFamily="2" charset="-122"/>
            </a:endParaRPr>
          </a:p>
        </p:txBody>
      </p:sp>
      <p:pic>
        <p:nvPicPr>
          <p:cNvPr id="352" name="图片 351"/>
          <p:cNvPicPr>
            <a:picLocks noChangeAspect="1"/>
          </p:cNvPicPr>
          <p:nvPr/>
        </p:nvPicPr>
        <p:blipFill>
          <a:blip r:embed="rId6"/>
          <a:stretch>
            <a:fillRect/>
          </a:stretch>
        </p:blipFill>
        <p:spPr>
          <a:xfrm rot="16200000">
            <a:off x="751477" y="2851165"/>
            <a:ext cx="2763522" cy="440167"/>
          </a:xfrm>
          <a:prstGeom prst="rect">
            <a:avLst/>
          </a:prstGeom>
        </p:spPr>
      </p:pic>
      <p:sp>
        <p:nvSpPr>
          <p:cNvPr id="353" name="矩形 352"/>
          <p:cNvSpPr/>
          <p:nvPr/>
        </p:nvSpPr>
        <p:spPr>
          <a:xfrm rot="16200000">
            <a:off x="1569540" y="2022101"/>
            <a:ext cx="1127397" cy="563314"/>
          </a:xfrm>
          <a:prstGeom prst="rect">
            <a:avLst/>
          </a:prstGeom>
          <a:noFill/>
          <a:ln w="12700">
            <a:solidFill>
              <a:srgbClr val="3140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pic>
        <p:nvPicPr>
          <p:cNvPr id="354" name="图片 353"/>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429986" y="1870994"/>
            <a:ext cx="1053697" cy="790273"/>
          </a:xfrm>
          <a:prstGeom prst="rect">
            <a:avLst/>
          </a:prstGeom>
        </p:spPr>
      </p:pic>
      <p:pic>
        <p:nvPicPr>
          <p:cNvPr id="355" name="图片 354"/>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429986" y="3675698"/>
            <a:ext cx="1053697" cy="790273"/>
          </a:xfrm>
          <a:prstGeom prst="rect">
            <a:avLst/>
          </a:prstGeom>
        </p:spPr>
      </p:pic>
      <p:pic>
        <p:nvPicPr>
          <p:cNvPr id="356" name="图片 355"/>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429986" y="2595126"/>
            <a:ext cx="1053697" cy="790273"/>
          </a:xfrm>
          <a:prstGeom prst="rect">
            <a:avLst/>
          </a:prstGeom>
        </p:spPr>
      </p:pic>
      <p:grpSp>
        <p:nvGrpSpPr>
          <p:cNvPr id="358" name="组合 357"/>
          <p:cNvGrpSpPr/>
          <p:nvPr/>
        </p:nvGrpSpPr>
        <p:grpSpPr>
          <a:xfrm>
            <a:off x="3530813" y="1892635"/>
            <a:ext cx="1093456" cy="746988"/>
            <a:chOff x="5813060" y="1464167"/>
            <a:chExt cx="1444258" cy="908294"/>
          </a:xfrm>
        </p:grpSpPr>
        <p:pic>
          <p:nvPicPr>
            <p:cNvPr id="359" name="图片 358"/>
            <p:cNvPicPr>
              <a:picLocks noChangeAspect="1"/>
            </p:cNvPicPr>
            <p:nvPr/>
          </p:nvPicPr>
          <p:blipFill>
            <a:blip r:embed="rId13"/>
            <a:stretch>
              <a:fillRect/>
            </a:stretch>
          </p:blipFill>
          <p:spPr>
            <a:xfrm>
              <a:off x="5813060" y="1464167"/>
              <a:ext cx="1444258" cy="908294"/>
            </a:xfrm>
            <a:prstGeom prst="rect">
              <a:avLst/>
            </a:prstGeom>
          </p:spPr>
        </p:pic>
        <p:grpSp>
          <p:nvGrpSpPr>
            <p:cNvPr id="360" name="组合 359"/>
            <p:cNvGrpSpPr/>
            <p:nvPr/>
          </p:nvGrpSpPr>
          <p:grpSpPr>
            <a:xfrm>
              <a:off x="5993296" y="1576974"/>
              <a:ext cx="962702" cy="657778"/>
              <a:chOff x="2008853" y="1082743"/>
              <a:chExt cx="3217979" cy="2209778"/>
            </a:xfrm>
            <a:solidFill>
              <a:schemeClr val="accent4">
                <a:lumMod val="60000"/>
                <a:lumOff val="40000"/>
              </a:schemeClr>
            </a:solidFill>
          </p:grpSpPr>
          <p:sp>
            <p:nvSpPr>
              <p:cNvPr id="377" name="椭圆 376"/>
              <p:cNvSpPr/>
              <p:nvPr/>
            </p:nvSpPr>
            <p:spPr>
              <a:xfrm>
                <a:off x="2553731" y="1639330"/>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378" name="椭圆 377"/>
              <p:cNvSpPr/>
              <p:nvPr/>
            </p:nvSpPr>
            <p:spPr>
              <a:xfrm>
                <a:off x="3442546" y="3115407"/>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379" name="椭圆 378"/>
              <p:cNvSpPr/>
              <p:nvPr/>
            </p:nvSpPr>
            <p:spPr>
              <a:xfrm>
                <a:off x="4924088" y="2578549"/>
                <a:ext cx="201829" cy="177114"/>
              </a:xfrm>
              <a:prstGeom prst="ellipse">
                <a:avLst/>
              </a:prstGeom>
              <a:grpFill/>
              <a:ln w="9525">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380" name="椭圆 379"/>
              <p:cNvSpPr/>
              <p:nvPr/>
            </p:nvSpPr>
            <p:spPr>
              <a:xfrm>
                <a:off x="3855680" y="186222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381" name="椭圆 380"/>
              <p:cNvSpPr/>
              <p:nvPr/>
            </p:nvSpPr>
            <p:spPr>
              <a:xfrm>
                <a:off x="2008853" y="2653868"/>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382" name="椭圆 381"/>
              <p:cNvSpPr/>
              <p:nvPr/>
            </p:nvSpPr>
            <p:spPr>
              <a:xfrm>
                <a:off x="5025003" y="1816442"/>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383" name="椭圆 382"/>
              <p:cNvSpPr/>
              <p:nvPr/>
            </p:nvSpPr>
            <p:spPr>
              <a:xfrm>
                <a:off x="3797599" y="1082743"/>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384" name="椭圆 383"/>
              <p:cNvSpPr/>
              <p:nvPr/>
            </p:nvSpPr>
            <p:spPr>
              <a:xfrm>
                <a:off x="3182922" y="207304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tx1"/>
                  </a:solidFill>
                  <a:latin typeface="+mj-lt"/>
                </a:endParaRPr>
              </a:p>
            </p:txBody>
          </p:sp>
          <p:sp>
            <p:nvSpPr>
              <p:cNvPr id="385" name="椭圆 384"/>
              <p:cNvSpPr/>
              <p:nvPr/>
            </p:nvSpPr>
            <p:spPr>
              <a:xfrm>
                <a:off x="2458996" y="2073042"/>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grpSp>
        <p:grpSp>
          <p:nvGrpSpPr>
            <p:cNvPr id="361" name="组合 360"/>
            <p:cNvGrpSpPr/>
            <p:nvPr/>
          </p:nvGrpSpPr>
          <p:grpSpPr>
            <a:xfrm>
              <a:off x="6023490" y="1603336"/>
              <a:ext cx="902322" cy="586417"/>
              <a:chOff x="2109785" y="1171299"/>
              <a:chExt cx="3016180" cy="1970045"/>
            </a:xfrm>
          </p:grpSpPr>
          <p:cxnSp>
            <p:nvCxnSpPr>
              <p:cNvPr id="362" name="直接连接符 361"/>
              <p:cNvCxnSpPr>
                <a:stCxn id="377" idx="6"/>
                <a:endCxn id="383" idx="2"/>
              </p:cNvCxnSpPr>
              <p:nvPr/>
            </p:nvCxnSpPr>
            <p:spPr>
              <a:xfrm flipV="1">
                <a:off x="2755585" y="1171299"/>
                <a:ext cx="1042048" cy="556589"/>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a:stCxn id="377" idx="4"/>
                <a:endCxn id="385" idx="0"/>
              </p:cNvCxnSpPr>
              <p:nvPr/>
            </p:nvCxnSpPr>
            <p:spPr>
              <a:xfrm flipH="1">
                <a:off x="2559931" y="1816440"/>
                <a:ext cx="94735" cy="256599"/>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4" name="直接连接符 363"/>
              <p:cNvCxnSpPr>
                <a:stCxn id="385" idx="4"/>
                <a:endCxn id="381" idx="0"/>
              </p:cNvCxnSpPr>
              <p:nvPr/>
            </p:nvCxnSpPr>
            <p:spPr>
              <a:xfrm flipH="1">
                <a:off x="2109785" y="2250153"/>
                <a:ext cx="450149" cy="403713"/>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5" name="直接连接符 364"/>
              <p:cNvCxnSpPr>
                <a:stCxn id="381" idx="5"/>
                <a:endCxn id="378" idx="1"/>
              </p:cNvCxnSpPr>
              <p:nvPr/>
            </p:nvCxnSpPr>
            <p:spPr>
              <a:xfrm>
                <a:off x="2181145" y="2805042"/>
                <a:ext cx="1290988" cy="336302"/>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380" idx="7"/>
                <a:endCxn id="382" idx="3"/>
              </p:cNvCxnSpPr>
              <p:nvPr/>
            </p:nvCxnSpPr>
            <p:spPr>
              <a:xfrm>
                <a:off x="4027991" y="1888158"/>
                <a:ext cx="1026615" cy="79458"/>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6" name="直接连接符 365"/>
              <p:cNvCxnSpPr>
                <a:stCxn id="378" idx="7"/>
                <a:endCxn id="380" idx="3"/>
              </p:cNvCxnSpPr>
              <p:nvPr/>
            </p:nvCxnSpPr>
            <p:spPr>
              <a:xfrm flipV="1">
                <a:off x="3614852" y="2013395"/>
                <a:ext cx="270420" cy="1127949"/>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8" name="直接连接符 367"/>
              <p:cNvCxnSpPr>
                <a:stCxn id="383" idx="6"/>
                <a:endCxn id="382" idx="0"/>
              </p:cNvCxnSpPr>
              <p:nvPr/>
            </p:nvCxnSpPr>
            <p:spPr>
              <a:xfrm>
                <a:off x="3999464" y="1171299"/>
                <a:ext cx="1126501" cy="64514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9" name="直接连接符 368"/>
              <p:cNvCxnSpPr>
                <a:stCxn id="383" idx="4"/>
                <a:endCxn id="384" idx="0"/>
              </p:cNvCxnSpPr>
              <p:nvPr/>
            </p:nvCxnSpPr>
            <p:spPr>
              <a:xfrm flipH="1">
                <a:off x="3283866" y="1259854"/>
                <a:ext cx="614683" cy="81318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0" name="直接连接符 369"/>
              <p:cNvCxnSpPr>
                <a:stCxn id="384" idx="5"/>
                <a:endCxn id="379" idx="2"/>
              </p:cNvCxnSpPr>
              <p:nvPr/>
            </p:nvCxnSpPr>
            <p:spPr>
              <a:xfrm>
                <a:off x="3355226" y="2224215"/>
                <a:ext cx="1568908" cy="44289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84" idx="4"/>
                <a:endCxn id="378" idx="0"/>
              </p:cNvCxnSpPr>
              <p:nvPr/>
            </p:nvCxnSpPr>
            <p:spPr>
              <a:xfrm>
                <a:off x="3283866" y="2250153"/>
                <a:ext cx="259626" cy="865253"/>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3" name="直接连接符 372"/>
              <p:cNvCxnSpPr>
                <a:stCxn id="379" idx="0"/>
                <a:endCxn id="383" idx="5"/>
              </p:cNvCxnSpPr>
              <p:nvPr/>
            </p:nvCxnSpPr>
            <p:spPr>
              <a:xfrm flipH="1" flipV="1">
                <a:off x="3969908" y="1233916"/>
                <a:ext cx="1055141" cy="1344632"/>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a:stCxn id="384" idx="2"/>
                <a:endCxn id="377" idx="5"/>
              </p:cNvCxnSpPr>
              <p:nvPr/>
            </p:nvCxnSpPr>
            <p:spPr>
              <a:xfrm flipH="1" flipV="1">
                <a:off x="2726029" y="1790505"/>
                <a:ext cx="456921" cy="371093"/>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4" name="直接连接符 373"/>
              <p:cNvCxnSpPr>
                <a:stCxn id="384" idx="3"/>
                <a:endCxn id="381" idx="7"/>
              </p:cNvCxnSpPr>
              <p:nvPr/>
            </p:nvCxnSpPr>
            <p:spPr>
              <a:xfrm flipH="1">
                <a:off x="2181145" y="2224215"/>
                <a:ext cx="1031361" cy="455590"/>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a:stCxn id="379" idx="2"/>
                <a:endCxn id="380" idx="5"/>
              </p:cNvCxnSpPr>
              <p:nvPr/>
            </p:nvCxnSpPr>
            <p:spPr>
              <a:xfrm flipH="1" flipV="1">
                <a:off x="4027991" y="2013398"/>
                <a:ext cx="896143" cy="65371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79" idx="0"/>
                <a:endCxn id="382" idx="3"/>
              </p:cNvCxnSpPr>
              <p:nvPr/>
            </p:nvCxnSpPr>
            <p:spPr>
              <a:xfrm flipV="1">
                <a:off x="5025003" y="1967619"/>
                <a:ext cx="29556" cy="610932"/>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386" name="组合 385"/>
          <p:cNvGrpSpPr/>
          <p:nvPr/>
        </p:nvGrpSpPr>
        <p:grpSpPr>
          <a:xfrm>
            <a:off x="3530811" y="2616768"/>
            <a:ext cx="1093456" cy="746988"/>
            <a:chOff x="5813063" y="1464168"/>
            <a:chExt cx="1444259" cy="908294"/>
          </a:xfrm>
        </p:grpSpPr>
        <p:pic>
          <p:nvPicPr>
            <p:cNvPr id="387" name="图片 386"/>
            <p:cNvPicPr>
              <a:picLocks noChangeAspect="1"/>
            </p:cNvPicPr>
            <p:nvPr/>
          </p:nvPicPr>
          <p:blipFill>
            <a:blip r:embed="rId13"/>
            <a:stretch>
              <a:fillRect/>
            </a:stretch>
          </p:blipFill>
          <p:spPr>
            <a:xfrm>
              <a:off x="5813063" y="1464168"/>
              <a:ext cx="1444259" cy="908294"/>
            </a:xfrm>
            <a:prstGeom prst="rect">
              <a:avLst/>
            </a:prstGeom>
          </p:spPr>
        </p:pic>
        <p:grpSp>
          <p:nvGrpSpPr>
            <p:cNvPr id="388" name="组合 387"/>
            <p:cNvGrpSpPr/>
            <p:nvPr/>
          </p:nvGrpSpPr>
          <p:grpSpPr>
            <a:xfrm>
              <a:off x="5993300" y="1576975"/>
              <a:ext cx="962703" cy="657778"/>
              <a:chOff x="2008853" y="1082743"/>
              <a:chExt cx="3217979" cy="2209778"/>
            </a:xfrm>
            <a:solidFill>
              <a:schemeClr val="accent4">
                <a:lumMod val="60000"/>
                <a:lumOff val="40000"/>
              </a:schemeClr>
            </a:solidFill>
          </p:grpSpPr>
          <p:sp>
            <p:nvSpPr>
              <p:cNvPr id="405" name="椭圆 404"/>
              <p:cNvSpPr/>
              <p:nvPr/>
            </p:nvSpPr>
            <p:spPr>
              <a:xfrm>
                <a:off x="2553731" y="1639330"/>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06" name="椭圆 405"/>
              <p:cNvSpPr/>
              <p:nvPr/>
            </p:nvSpPr>
            <p:spPr>
              <a:xfrm>
                <a:off x="3442546" y="3115407"/>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07" name="椭圆 406"/>
              <p:cNvSpPr/>
              <p:nvPr/>
            </p:nvSpPr>
            <p:spPr>
              <a:xfrm>
                <a:off x="4924088" y="2578549"/>
                <a:ext cx="201829" cy="177114"/>
              </a:xfrm>
              <a:prstGeom prst="ellipse">
                <a:avLst/>
              </a:prstGeom>
              <a:grpFill/>
              <a:ln w="9525">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08" name="椭圆 407"/>
              <p:cNvSpPr/>
              <p:nvPr/>
            </p:nvSpPr>
            <p:spPr>
              <a:xfrm>
                <a:off x="3855680" y="186222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09" name="椭圆 408"/>
              <p:cNvSpPr/>
              <p:nvPr/>
            </p:nvSpPr>
            <p:spPr>
              <a:xfrm>
                <a:off x="2008853" y="2653868"/>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10" name="椭圆 409"/>
              <p:cNvSpPr/>
              <p:nvPr/>
            </p:nvSpPr>
            <p:spPr>
              <a:xfrm>
                <a:off x="5025003" y="1816442"/>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11" name="椭圆 410"/>
              <p:cNvSpPr/>
              <p:nvPr/>
            </p:nvSpPr>
            <p:spPr>
              <a:xfrm>
                <a:off x="3797599" y="1082743"/>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12" name="椭圆 411"/>
              <p:cNvSpPr/>
              <p:nvPr/>
            </p:nvSpPr>
            <p:spPr>
              <a:xfrm>
                <a:off x="3182922" y="207304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tx1"/>
                  </a:solidFill>
                  <a:latin typeface="+mj-lt"/>
                </a:endParaRPr>
              </a:p>
            </p:txBody>
          </p:sp>
          <p:sp>
            <p:nvSpPr>
              <p:cNvPr id="413" name="椭圆 412"/>
              <p:cNvSpPr/>
              <p:nvPr/>
            </p:nvSpPr>
            <p:spPr>
              <a:xfrm>
                <a:off x="2458996" y="2073042"/>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grpSp>
        <p:grpSp>
          <p:nvGrpSpPr>
            <p:cNvPr id="389" name="组合 388"/>
            <p:cNvGrpSpPr/>
            <p:nvPr/>
          </p:nvGrpSpPr>
          <p:grpSpPr>
            <a:xfrm>
              <a:off x="6023490" y="1603336"/>
              <a:ext cx="902323" cy="586417"/>
              <a:chOff x="2109785" y="1171299"/>
              <a:chExt cx="3016180" cy="1970045"/>
            </a:xfrm>
          </p:grpSpPr>
          <p:cxnSp>
            <p:nvCxnSpPr>
              <p:cNvPr id="390" name="直接连接符 389"/>
              <p:cNvCxnSpPr>
                <a:stCxn id="405" idx="6"/>
                <a:endCxn id="411" idx="2"/>
              </p:cNvCxnSpPr>
              <p:nvPr/>
            </p:nvCxnSpPr>
            <p:spPr>
              <a:xfrm flipV="1">
                <a:off x="2755585" y="1171299"/>
                <a:ext cx="1042048" cy="556589"/>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a:stCxn id="405" idx="4"/>
                <a:endCxn id="413" idx="0"/>
              </p:cNvCxnSpPr>
              <p:nvPr/>
            </p:nvCxnSpPr>
            <p:spPr>
              <a:xfrm flipH="1">
                <a:off x="2559931" y="1816440"/>
                <a:ext cx="94735" cy="256599"/>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413" idx="4"/>
                <a:endCxn id="409" idx="0"/>
              </p:cNvCxnSpPr>
              <p:nvPr/>
            </p:nvCxnSpPr>
            <p:spPr>
              <a:xfrm flipH="1">
                <a:off x="2109785" y="2250153"/>
                <a:ext cx="450149" cy="403713"/>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409" idx="5"/>
                <a:endCxn id="406" idx="1"/>
              </p:cNvCxnSpPr>
              <p:nvPr/>
            </p:nvCxnSpPr>
            <p:spPr>
              <a:xfrm>
                <a:off x="2181145" y="2805042"/>
                <a:ext cx="1290988" cy="336302"/>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406" idx="7"/>
                <a:endCxn id="408" idx="3"/>
              </p:cNvCxnSpPr>
              <p:nvPr/>
            </p:nvCxnSpPr>
            <p:spPr>
              <a:xfrm flipV="1">
                <a:off x="3614852" y="2013395"/>
                <a:ext cx="270420" cy="1127949"/>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408" idx="7"/>
                <a:endCxn id="410" idx="3"/>
              </p:cNvCxnSpPr>
              <p:nvPr/>
            </p:nvCxnSpPr>
            <p:spPr>
              <a:xfrm>
                <a:off x="4027991" y="1888158"/>
                <a:ext cx="1026615" cy="79458"/>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411" idx="6"/>
                <a:endCxn id="410" idx="0"/>
              </p:cNvCxnSpPr>
              <p:nvPr/>
            </p:nvCxnSpPr>
            <p:spPr>
              <a:xfrm>
                <a:off x="3999464" y="1171299"/>
                <a:ext cx="1126501" cy="645141"/>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411" idx="4"/>
                <a:endCxn id="412" idx="0"/>
              </p:cNvCxnSpPr>
              <p:nvPr/>
            </p:nvCxnSpPr>
            <p:spPr>
              <a:xfrm flipH="1">
                <a:off x="3283866" y="1259854"/>
                <a:ext cx="614683" cy="813185"/>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412" idx="5"/>
                <a:endCxn id="407" idx="2"/>
              </p:cNvCxnSpPr>
              <p:nvPr/>
            </p:nvCxnSpPr>
            <p:spPr>
              <a:xfrm>
                <a:off x="3355226" y="2224215"/>
                <a:ext cx="1568908" cy="442891"/>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412" idx="4"/>
                <a:endCxn id="406" idx="0"/>
              </p:cNvCxnSpPr>
              <p:nvPr/>
            </p:nvCxnSpPr>
            <p:spPr>
              <a:xfrm>
                <a:off x="3283866" y="2250153"/>
                <a:ext cx="259626" cy="865253"/>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412" idx="2"/>
                <a:endCxn id="405" idx="5"/>
              </p:cNvCxnSpPr>
              <p:nvPr/>
            </p:nvCxnSpPr>
            <p:spPr>
              <a:xfrm flipH="1" flipV="1">
                <a:off x="2726029" y="1790505"/>
                <a:ext cx="456921" cy="371093"/>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407" idx="0"/>
                <a:endCxn id="411" idx="5"/>
              </p:cNvCxnSpPr>
              <p:nvPr/>
            </p:nvCxnSpPr>
            <p:spPr>
              <a:xfrm flipH="1" flipV="1">
                <a:off x="3969908" y="1233916"/>
                <a:ext cx="1055141" cy="1344632"/>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412" idx="3"/>
                <a:endCxn id="409" idx="7"/>
              </p:cNvCxnSpPr>
              <p:nvPr/>
            </p:nvCxnSpPr>
            <p:spPr>
              <a:xfrm flipH="1">
                <a:off x="2181145" y="2224215"/>
                <a:ext cx="1031361" cy="455590"/>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407" idx="2"/>
                <a:endCxn id="408" idx="5"/>
              </p:cNvCxnSpPr>
              <p:nvPr/>
            </p:nvCxnSpPr>
            <p:spPr>
              <a:xfrm flipH="1" flipV="1">
                <a:off x="4027991" y="2013398"/>
                <a:ext cx="896143" cy="653711"/>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407" idx="0"/>
                <a:endCxn id="410" idx="3"/>
              </p:cNvCxnSpPr>
              <p:nvPr/>
            </p:nvCxnSpPr>
            <p:spPr>
              <a:xfrm flipV="1">
                <a:off x="5025003" y="1967619"/>
                <a:ext cx="29556" cy="610932"/>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4" name="组合 413"/>
          <p:cNvGrpSpPr/>
          <p:nvPr/>
        </p:nvGrpSpPr>
        <p:grpSpPr>
          <a:xfrm>
            <a:off x="3530811" y="3697340"/>
            <a:ext cx="1093456" cy="746988"/>
            <a:chOff x="5813063" y="1464168"/>
            <a:chExt cx="1444259" cy="908294"/>
          </a:xfrm>
        </p:grpSpPr>
        <p:pic>
          <p:nvPicPr>
            <p:cNvPr id="415" name="图片 414"/>
            <p:cNvPicPr>
              <a:picLocks noChangeAspect="1"/>
            </p:cNvPicPr>
            <p:nvPr/>
          </p:nvPicPr>
          <p:blipFill>
            <a:blip r:embed="rId13"/>
            <a:stretch>
              <a:fillRect/>
            </a:stretch>
          </p:blipFill>
          <p:spPr>
            <a:xfrm>
              <a:off x="5813063" y="1464168"/>
              <a:ext cx="1444259" cy="908294"/>
            </a:xfrm>
            <a:prstGeom prst="rect">
              <a:avLst/>
            </a:prstGeom>
          </p:spPr>
        </p:pic>
        <p:grpSp>
          <p:nvGrpSpPr>
            <p:cNvPr id="416" name="组合 415"/>
            <p:cNvGrpSpPr/>
            <p:nvPr/>
          </p:nvGrpSpPr>
          <p:grpSpPr>
            <a:xfrm>
              <a:off x="5993300" y="1576975"/>
              <a:ext cx="962703" cy="657778"/>
              <a:chOff x="2008853" y="1082743"/>
              <a:chExt cx="3217979" cy="2209778"/>
            </a:xfrm>
            <a:solidFill>
              <a:schemeClr val="accent4">
                <a:lumMod val="60000"/>
                <a:lumOff val="40000"/>
              </a:schemeClr>
            </a:solidFill>
          </p:grpSpPr>
          <p:sp>
            <p:nvSpPr>
              <p:cNvPr id="433" name="椭圆 432"/>
              <p:cNvSpPr/>
              <p:nvPr/>
            </p:nvSpPr>
            <p:spPr>
              <a:xfrm>
                <a:off x="2553731" y="1639330"/>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34" name="椭圆 433"/>
              <p:cNvSpPr/>
              <p:nvPr/>
            </p:nvSpPr>
            <p:spPr>
              <a:xfrm>
                <a:off x="3442546" y="3115407"/>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35" name="椭圆 434"/>
              <p:cNvSpPr/>
              <p:nvPr/>
            </p:nvSpPr>
            <p:spPr>
              <a:xfrm>
                <a:off x="4924088" y="2578549"/>
                <a:ext cx="201829" cy="177114"/>
              </a:xfrm>
              <a:prstGeom prst="ellipse">
                <a:avLst/>
              </a:prstGeom>
              <a:grpFill/>
              <a:ln w="9525">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36" name="椭圆 435"/>
              <p:cNvSpPr/>
              <p:nvPr/>
            </p:nvSpPr>
            <p:spPr>
              <a:xfrm>
                <a:off x="3855680" y="186222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37" name="椭圆 436"/>
              <p:cNvSpPr/>
              <p:nvPr/>
            </p:nvSpPr>
            <p:spPr>
              <a:xfrm>
                <a:off x="2008853" y="2653868"/>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38" name="椭圆 437"/>
              <p:cNvSpPr/>
              <p:nvPr/>
            </p:nvSpPr>
            <p:spPr>
              <a:xfrm>
                <a:off x="5025003" y="1816442"/>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39" name="椭圆 438"/>
              <p:cNvSpPr/>
              <p:nvPr/>
            </p:nvSpPr>
            <p:spPr>
              <a:xfrm>
                <a:off x="3797599" y="1082743"/>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40" name="椭圆 439"/>
              <p:cNvSpPr/>
              <p:nvPr/>
            </p:nvSpPr>
            <p:spPr>
              <a:xfrm>
                <a:off x="3182922" y="207304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tx1"/>
                  </a:solidFill>
                  <a:latin typeface="+mj-lt"/>
                </a:endParaRPr>
              </a:p>
            </p:txBody>
          </p:sp>
          <p:sp>
            <p:nvSpPr>
              <p:cNvPr id="441" name="椭圆 440"/>
              <p:cNvSpPr/>
              <p:nvPr/>
            </p:nvSpPr>
            <p:spPr>
              <a:xfrm>
                <a:off x="2458996" y="2073042"/>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grpSp>
        <p:grpSp>
          <p:nvGrpSpPr>
            <p:cNvPr id="417" name="组合 416"/>
            <p:cNvGrpSpPr/>
            <p:nvPr/>
          </p:nvGrpSpPr>
          <p:grpSpPr>
            <a:xfrm>
              <a:off x="6023490" y="1603336"/>
              <a:ext cx="902323" cy="586417"/>
              <a:chOff x="2109785" y="1171299"/>
              <a:chExt cx="3016180" cy="1970045"/>
            </a:xfrm>
          </p:grpSpPr>
          <p:cxnSp>
            <p:nvCxnSpPr>
              <p:cNvPr id="418" name="直接连接符 417"/>
              <p:cNvCxnSpPr>
                <a:stCxn id="433" idx="6"/>
                <a:endCxn id="439" idx="2"/>
              </p:cNvCxnSpPr>
              <p:nvPr/>
            </p:nvCxnSpPr>
            <p:spPr>
              <a:xfrm flipV="1">
                <a:off x="2755585" y="1171299"/>
                <a:ext cx="1042048" cy="556589"/>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33" idx="4"/>
                <a:endCxn id="441" idx="0"/>
              </p:cNvCxnSpPr>
              <p:nvPr/>
            </p:nvCxnSpPr>
            <p:spPr>
              <a:xfrm flipH="1">
                <a:off x="2559931" y="1816440"/>
                <a:ext cx="94735" cy="256599"/>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41" idx="4"/>
                <a:endCxn id="437" idx="0"/>
              </p:cNvCxnSpPr>
              <p:nvPr/>
            </p:nvCxnSpPr>
            <p:spPr>
              <a:xfrm flipH="1">
                <a:off x="2109785" y="2250153"/>
                <a:ext cx="450149" cy="403713"/>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37" idx="5"/>
                <a:endCxn id="434" idx="1"/>
              </p:cNvCxnSpPr>
              <p:nvPr/>
            </p:nvCxnSpPr>
            <p:spPr>
              <a:xfrm>
                <a:off x="2181145" y="2805042"/>
                <a:ext cx="1290988" cy="336302"/>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34" idx="7"/>
                <a:endCxn id="436" idx="3"/>
              </p:cNvCxnSpPr>
              <p:nvPr/>
            </p:nvCxnSpPr>
            <p:spPr>
              <a:xfrm flipV="1">
                <a:off x="3614852" y="2013395"/>
                <a:ext cx="270420" cy="1127949"/>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36" idx="7"/>
                <a:endCxn id="438" idx="3"/>
              </p:cNvCxnSpPr>
              <p:nvPr/>
            </p:nvCxnSpPr>
            <p:spPr>
              <a:xfrm>
                <a:off x="4027991" y="1888158"/>
                <a:ext cx="1026615" cy="79458"/>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39" idx="6"/>
                <a:endCxn id="438" idx="0"/>
              </p:cNvCxnSpPr>
              <p:nvPr/>
            </p:nvCxnSpPr>
            <p:spPr>
              <a:xfrm>
                <a:off x="3999464" y="1171299"/>
                <a:ext cx="1126501" cy="645141"/>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39" idx="4"/>
                <a:endCxn id="440" idx="0"/>
              </p:cNvCxnSpPr>
              <p:nvPr/>
            </p:nvCxnSpPr>
            <p:spPr>
              <a:xfrm flipH="1">
                <a:off x="3283866" y="1259854"/>
                <a:ext cx="614683" cy="813185"/>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40" idx="5"/>
                <a:endCxn id="435" idx="2"/>
              </p:cNvCxnSpPr>
              <p:nvPr/>
            </p:nvCxnSpPr>
            <p:spPr>
              <a:xfrm>
                <a:off x="3355226" y="2224215"/>
                <a:ext cx="1568908" cy="442891"/>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40" idx="4"/>
                <a:endCxn id="434" idx="0"/>
              </p:cNvCxnSpPr>
              <p:nvPr/>
            </p:nvCxnSpPr>
            <p:spPr>
              <a:xfrm>
                <a:off x="3283866" y="2250153"/>
                <a:ext cx="259626" cy="865253"/>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40" idx="2"/>
                <a:endCxn id="433" idx="5"/>
              </p:cNvCxnSpPr>
              <p:nvPr/>
            </p:nvCxnSpPr>
            <p:spPr>
              <a:xfrm flipH="1" flipV="1">
                <a:off x="2726029" y="1790505"/>
                <a:ext cx="456921" cy="371093"/>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35" idx="0"/>
                <a:endCxn id="439" idx="5"/>
              </p:cNvCxnSpPr>
              <p:nvPr/>
            </p:nvCxnSpPr>
            <p:spPr>
              <a:xfrm flipH="1" flipV="1">
                <a:off x="3969908" y="1233916"/>
                <a:ext cx="1055141" cy="1344632"/>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40" idx="3"/>
                <a:endCxn id="437" idx="7"/>
              </p:cNvCxnSpPr>
              <p:nvPr/>
            </p:nvCxnSpPr>
            <p:spPr>
              <a:xfrm flipH="1">
                <a:off x="2181145" y="2224215"/>
                <a:ext cx="1031361" cy="455590"/>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35" idx="2"/>
                <a:endCxn id="436" idx="5"/>
              </p:cNvCxnSpPr>
              <p:nvPr/>
            </p:nvCxnSpPr>
            <p:spPr>
              <a:xfrm flipH="1" flipV="1">
                <a:off x="4027991" y="2013398"/>
                <a:ext cx="896143" cy="653711"/>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35" idx="0"/>
                <a:endCxn id="438" idx="3"/>
              </p:cNvCxnSpPr>
              <p:nvPr/>
            </p:nvCxnSpPr>
            <p:spPr>
              <a:xfrm flipV="1">
                <a:off x="5025003" y="1967619"/>
                <a:ext cx="29556" cy="610932"/>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sp>
        <p:nvSpPr>
          <p:cNvPr id="442" name="文本框 441"/>
          <p:cNvSpPr txBox="1"/>
          <p:nvPr/>
        </p:nvSpPr>
        <p:spPr>
          <a:xfrm rot="16200000">
            <a:off x="2679996" y="3423998"/>
            <a:ext cx="553676" cy="215444"/>
          </a:xfrm>
          <a:prstGeom prst="rect">
            <a:avLst/>
          </a:prstGeom>
          <a:noFill/>
          <a:ln>
            <a:noFill/>
          </a:ln>
        </p:spPr>
        <p:txBody>
          <a:bodyPr wrap="square" lIns="0" tIns="0" rIns="0" bIns="0" rtlCol="0">
            <a:spAutoFit/>
          </a:bodyPr>
          <a:lstStyle/>
          <a:p>
            <a:pPr algn="ctr"/>
            <a:r>
              <a:rPr lang="en-US" altLang="zh-CN" dirty="0">
                <a:latin typeface="+mj-lt"/>
                <a:ea typeface="Dengxian" panose="02010600030101010101" pitchFamily="2" charset="-122"/>
              </a:rPr>
              <a:t>…</a:t>
            </a:r>
            <a:endParaRPr lang="zh-CN" altLang="en-US" dirty="0">
              <a:latin typeface="+mj-lt"/>
              <a:ea typeface="Dengxian" panose="02010600030101010101" pitchFamily="2" charset="-122"/>
            </a:endParaRPr>
          </a:p>
        </p:txBody>
      </p:sp>
      <p:sp>
        <p:nvSpPr>
          <p:cNvPr id="444" name="文本框 443"/>
          <p:cNvSpPr txBox="1"/>
          <p:nvPr/>
        </p:nvSpPr>
        <p:spPr>
          <a:xfrm rot="16200000">
            <a:off x="3753739" y="3423998"/>
            <a:ext cx="553676" cy="215444"/>
          </a:xfrm>
          <a:prstGeom prst="rect">
            <a:avLst/>
          </a:prstGeom>
          <a:noFill/>
          <a:ln>
            <a:noFill/>
          </a:ln>
        </p:spPr>
        <p:txBody>
          <a:bodyPr wrap="square" lIns="0" tIns="0" rIns="0" bIns="0" rtlCol="0">
            <a:spAutoFit/>
          </a:bodyPr>
          <a:lstStyle/>
          <a:p>
            <a:pPr algn="ctr"/>
            <a:r>
              <a:rPr lang="en-US" altLang="zh-CN" dirty="0">
                <a:latin typeface="+mj-lt"/>
                <a:ea typeface="Dengxian" panose="02010600030101010101" pitchFamily="2" charset="-122"/>
              </a:rPr>
              <a:t>…</a:t>
            </a:r>
            <a:endParaRPr lang="zh-CN" altLang="en-US" dirty="0">
              <a:latin typeface="+mj-lt"/>
              <a:ea typeface="Dengxian" panose="02010600030101010101" pitchFamily="2" charset="-122"/>
            </a:endParaRPr>
          </a:p>
        </p:txBody>
      </p:sp>
      <p:cxnSp>
        <p:nvCxnSpPr>
          <p:cNvPr id="445" name="直接箭头连接符 444"/>
          <p:cNvCxnSpPr/>
          <p:nvPr/>
        </p:nvCxnSpPr>
        <p:spPr>
          <a:xfrm flipV="1">
            <a:off x="2429986" y="2266130"/>
            <a:ext cx="230973"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446" name="矩形 445"/>
          <p:cNvSpPr/>
          <p:nvPr/>
        </p:nvSpPr>
        <p:spPr>
          <a:xfrm>
            <a:off x="603521" y="4493001"/>
            <a:ext cx="1190694"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Functional images</a:t>
            </a:r>
          </a:p>
        </p:txBody>
      </p:sp>
      <p:sp>
        <p:nvSpPr>
          <p:cNvPr id="447" name="矩形 446"/>
          <p:cNvSpPr/>
          <p:nvPr/>
        </p:nvSpPr>
        <p:spPr>
          <a:xfrm>
            <a:off x="1685719" y="4493001"/>
            <a:ext cx="895038"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BOLD signal</a:t>
            </a:r>
          </a:p>
        </p:txBody>
      </p:sp>
      <p:sp>
        <p:nvSpPr>
          <p:cNvPr id="448" name="矩形 447"/>
          <p:cNvSpPr/>
          <p:nvPr/>
        </p:nvSpPr>
        <p:spPr>
          <a:xfrm>
            <a:off x="2429513" y="4400667"/>
            <a:ext cx="1020727" cy="646331"/>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connectivity matrices</a:t>
            </a:r>
          </a:p>
        </p:txBody>
      </p:sp>
      <p:sp>
        <p:nvSpPr>
          <p:cNvPr id="449" name="矩形 448"/>
          <p:cNvSpPr/>
          <p:nvPr/>
        </p:nvSpPr>
        <p:spPr>
          <a:xfrm>
            <a:off x="3590355" y="4493001"/>
            <a:ext cx="974368"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graphs</a:t>
            </a:r>
          </a:p>
        </p:txBody>
      </p:sp>
      <p:cxnSp>
        <p:nvCxnSpPr>
          <p:cNvPr id="450" name="直接箭头连接符 449"/>
          <p:cNvCxnSpPr/>
          <p:nvPr/>
        </p:nvCxnSpPr>
        <p:spPr>
          <a:xfrm flipV="1">
            <a:off x="1617811" y="3204653"/>
            <a:ext cx="235725" cy="1"/>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452" name="直接箭头连接符 451"/>
          <p:cNvCxnSpPr/>
          <p:nvPr/>
        </p:nvCxnSpPr>
        <p:spPr>
          <a:xfrm flipV="1">
            <a:off x="3282524" y="2266130"/>
            <a:ext cx="235725"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54" name="直接箭头连接符 453"/>
          <p:cNvCxnSpPr/>
          <p:nvPr/>
        </p:nvCxnSpPr>
        <p:spPr>
          <a:xfrm flipV="1">
            <a:off x="3282524" y="4070834"/>
            <a:ext cx="235725"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55" name="直接箭头连接符 454"/>
          <p:cNvCxnSpPr/>
          <p:nvPr/>
        </p:nvCxnSpPr>
        <p:spPr>
          <a:xfrm flipV="1">
            <a:off x="3282524" y="2990262"/>
            <a:ext cx="235725"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71" name="直接箭头连接符 470"/>
          <p:cNvCxnSpPr/>
          <p:nvPr/>
        </p:nvCxnSpPr>
        <p:spPr>
          <a:xfrm flipV="1">
            <a:off x="2444676" y="2990262"/>
            <a:ext cx="230973"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72" name="直接箭头连接符 471"/>
          <p:cNvCxnSpPr/>
          <p:nvPr/>
        </p:nvCxnSpPr>
        <p:spPr>
          <a:xfrm flipV="1">
            <a:off x="2423292" y="4070834"/>
            <a:ext cx="230973"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73" name="直接箭头连接符 472"/>
          <p:cNvCxnSpPr/>
          <p:nvPr/>
        </p:nvCxnSpPr>
        <p:spPr>
          <a:xfrm flipV="1">
            <a:off x="2444450" y="3557776"/>
            <a:ext cx="230973"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3" name="直接箭头连接符 122"/>
          <p:cNvCxnSpPr/>
          <p:nvPr/>
        </p:nvCxnSpPr>
        <p:spPr>
          <a:xfrm flipV="1">
            <a:off x="2347639" y="3203947"/>
            <a:ext cx="235725" cy="1"/>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136" name="矩形 135"/>
          <p:cNvSpPr/>
          <p:nvPr/>
        </p:nvSpPr>
        <p:spPr>
          <a:xfrm>
            <a:off x="4727758" y="1990753"/>
            <a:ext cx="1465182" cy="2414588"/>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800" kern="0">
              <a:latin typeface="+mj-lt"/>
              <a:sym typeface="Arial"/>
            </a:endParaRPr>
          </a:p>
        </p:txBody>
      </p:sp>
      <p:cxnSp>
        <p:nvCxnSpPr>
          <p:cNvPr id="137" name="直接箭头连接符 136"/>
          <p:cNvCxnSpPr>
            <a:stCxn id="142" idx="2"/>
            <a:endCxn id="160" idx="0"/>
          </p:cNvCxnSpPr>
          <p:nvPr/>
        </p:nvCxnSpPr>
        <p:spPr>
          <a:xfrm>
            <a:off x="5454108" y="2453455"/>
            <a:ext cx="0" cy="349482"/>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138" name="文本框 137"/>
          <p:cNvSpPr txBox="1">
            <a:spLocks noChangeArrowheads="1"/>
          </p:cNvSpPr>
          <p:nvPr/>
        </p:nvSpPr>
        <p:spPr bwMode="auto">
          <a:xfrm rot="16200000">
            <a:off x="5113993" y="3423997"/>
            <a:ext cx="5540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latin typeface="+mj-lt"/>
                <a:ea typeface="Dengxian" panose="02010600030101010101" pitchFamily="2" charset="-122"/>
              </a:rPr>
              <a:t>…</a:t>
            </a:r>
            <a:endParaRPr lang="zh-CN" altLang="en-US" dirty="0">
              <a:latin typeface="+mj-lt"/>
              <a:ea typeface="Dengxian" panose="02010600030101010101" pitchFamily="2" charset="-122"/>
            </a:endParaRPr>
          </a:p>
        </p:txBody>
      </p:sp>
      <p:cxnSp>
        <p:nvCxnSpPr>
          <p:cNvPr id="139" name="直接箭头连接符 138"/>
          <p:cNvCxnSpPr>
            <a:stCxn id="160" idx="2"/>
          </p:cNvCxnSpPr>
          <p:nvPr/>
        </p:nvCxnSpPr>
        <p:spPr>
          <a:xfrm>
            <a:off x="5454108" y="3177587"/>
            <a:ext cx="0" cy="195879"/>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0" name="直接箭头连接符 139"/>
          <p:cNvCxnSpPr/>
          <p:nvPr/>
        </p:nvCxnSpPr>
        <p:spPr>
          <a:xfrm>
            <a:off x="5454108" y="3697340"/>
            <a:ext cx="0" cy="186596"/>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41" name="组合 140"/>
          <p:cNvGrpSpPr/>
          <p:nvPr/>
        </p:nvGrpSpPr>
        <p:grpSpPr>
          <a:xfrm>
            <a:off x="4872289" y="2078805"/>
            <a:ext cx="1163638" cy="374650"/>
            <a:chOff x="4381500" y="2082800"/>
            <a:chExt cx="1163638" cy="374650"/>
          </a:xfrm>
        </p:grpSpPr>
        <p:sp>
          <p:nvSpPr>
            <p:cNvPr id="142" name="圆角矩形 141"/>
            <p:cNvSpPr/>
            <p:nvPr/>
          </p:nvSpPr>
          <p:spPr bwMode="auto">
            <a:xfrm>
              <a:off x="4381500" y="2082800"/>
              <a:ext cx="1163638" cy="374650"/>
            </a:xfrm>
            <a:prstGeom prst="round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kern="0">
                <a:latin typeface="+mj-lt"/>
                <a:ea typeface="Dengxian" panose="02010600030101010101" pitchFamily="2" charset="-122"/>
                <a:sym typeface="Arial"/>
              </a:endParaRPr>
            </a:p>
          </p:txBody>
        </p:sp>
        <p:sp>
          <p:nvSpPr>
            <p:cNvPr id="143" name="文本框 128"/>
            <p:cNvSpPr txBox="1">
              <a:spLocks noChangeArrowheads="1"/>
            </p:cNvSpPr>
            <p:nvPr/>
          </p:nvSpPr>
          <p:spPr bwMode="auto">
            <a:xfrm>
              <a:off x="4421646" y="2160100"/>
              <a:ext cx="10833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latin typeface="+mj-lt"/>
                  <a:ea typeface="Dengxian" panose="02010600030101010101" pitchFamily="2" charset="-122"/>
                  <a:cs typeface="Times" panose="02020603050405020304" pitchFamily="18" charset="0"/>
                </a:rPr>
                <a:t>Hidden Cell</a:t>
              </a:r>
              <a:endParaRPr lang="zh-CN" altLang="en-US" dirty="0">
                <a:latin typeface="+mj-lt"/>
                <a:ea typeface="Dengxian" panose="02010600030101010101" pitchFamily="2" charset="-122"/>
                <a:cs typeface="Times" panose="02020603050405020304" pitchFamily="18" charset="0"/>
              </a:endParaRPr>
            </a:p>
          </p:txBody>
        </p:sp>
      </p:grpSp>
      <p:cxnSp>
        <p:nvCxnSpPr>
          <p:cNvPr id="149" name="直接箭头连接符 148"/>
          <p:cNvCxnSpPr/>
          <p:nvPr/>
        </p:nvCxnSpPr>
        <p:spPr>
          <a:xfrm flipV="1">
            <a:off x="6045097" y="2266130"/>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0" name="直接箭头连接符 149"/>
          <p:cNvCxnSpPr/>
          <p:nvPr/>
        </p:nvCxnSpPr>
        <p:spPr>
          <a:xfrm flipV="1">
            <a:off x="6045097" y="2990262"/>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1" name="直接箭头连接符 150"/>
          <p:cNvCxnSpPr/>
          <p:nvPr/>
        </p:nvCxnSpPr>
        <p:spPr>
          <a:xfrm flipV="1">
            <a:off x="6045097" y="3557776"/>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2" name="直接箭头连接符 151"/>
          <p:cNvCxnSpPr/>
          <p:nvPr/>
        </p:nvCxnSpPr>
        <p:spPr>
          <a:xfrm flipV="1">
            <a:off x="6045097" y="4070834"/>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159" name="组合 158"/>
          <p:cNvGrpSpPr/>
          <p:nvPr/>
        </p:nvGrpSpPr>
        <p:grpSpPr>
          <a:xfrm>
            <a:off x="4872289" y="2802937"/>
            <a:ext cx="1163638" cy="374650"/>
            <a:chOff x="4381500" y="2082800"/>
            <a:chExt cx="1163638" cy="374650"/>
          </a:xfrm>
        </p:grpSpPr>
        <p:sp>
          <p:nvSpPr>
            <p:cNvPr id="160" name="圆角矩形 159"/>
            <p:cNvSpPr/>
            <p:nvPr/>
          </p:nvSpPr>
          <p:spPr bwMode="auto">
            <a:xfrm>
              <a:off x="4381500" y="2082800"/>
              <a:ext cx="1163638" cy="374650"/>
            </a:xfrm>
            <a:prstGeom prst="round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kern="0">
                <a:latin typeface="+mj-lt"/>
                <a:ea typeface="Dengxian" panose="02010600030101010101" pitchFamily="2" charset="-122"/>
                <a:sym typeface="Arial"/>
              </a:endParaRPr>
            </a:p>
          </p:txBody>
        </p:sp>
        <p:sp>
          <p:nvSpPr>
            <p:cNvPr id="161" name="文本框 128"/>
            <p:cNvSpPr txBox="1">
              <a:spLocks noChangeArrowheads="1"/>
            </p:cNvSpPr>
            <p:nvPr/>
          </p:nvSpPr>
          <p:spPr bwMode="auto">
            <a:xfrm>
              <a:off x="4421646" y="2150844"/>
              <a:ext cx="10833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latin typeface="+mj-lt"/>
                  <a:ea typeface="Dengxian" panose="02010600030101010101" pitchFamily="2" charset="-122"/>
                  <a:cs typeface="Times" panose="02020603050405020304" pitchFamily="18" charset="0"/>
                </a:rPr>
                <a:t>Hidden Cell</a:t>
              </a:r>
              <a:endParaRPr lang="zh-CN" altLang="en-US" dirty="0">
                <a:latin typeface="+mj-lt"/>
                <a:ea typeface="Dengxian" panose="02010600030101010101" pitchFamily="2" charset="-122"/>
                <a:cs typeface="Times" panose="02020603050405020304" pitchFamily="18" charset="0"/>
              </a:endParaRPr>
            </a:p>
          </p:txBody>
        </p:sp>
      </p:grpSp>
      <p:grpSp>
        <p:nvGrpSpPr>
          <p:cNvPr id="162" name="组合 161"/>
          <p:cNvGrpSpPr/>
          <p:nvPr/>
        </p:nvGrpSpPr>
        <p:grpSpPr>
          <a:xfrm>
            <a:off x="4886653" y="3883509"/>
            <a:ext cx="1163638" cy="374650"/>
            <a:chOff x="4381500" y="2082800"/>
            <a:chExt cx="1163638" cy="374650"/>
          </a:xfrm>
        </p:grpSpPr>
        <p:sp>
          <p:nvSpPr>
            <p:cNvPr id="163" name="圆角矩形 162"/>
            <p:cNvSpPr/>
            <p:nvPr/>
          </p:nvSpPr>
          <p:spPr bwMode="auto">
            <a:xfrm>
              <a:off x="4381500" y="2082800"/>
              <a:ext cx="1163638" cy="374650"/>
            </a:xfrm>
            <a:prstGeom prst="round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kern="0">
                <a:latin typeface="+mj-lt"/>
                <a:ea typeface="Dengxian" panose="02010600030101010101" pitchFamily="2" charset="-122"/>
                <a:sym typeface="Arial"/>
              </a:endParaRPr>
            </a:p>
          </p:txBody>
        </p:sp>
        <p:sp>
          <p:nvSpPr>
            <p:cNvPr id="164" name="文本框 128"/>
            <p:cNvSpPr txBox="1">
              <a:spLocks noChangeArrowheads="1"/>
            </p:cNvSpPr>
            <p:nvPr/>
          </p:nvSpPr>
          <p:spPr bwMode="auto">
            <a:xfrm>
              <a:off x="4421645" y="2158577"/>
              <a:ext cx="10833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latin typeface="+mj-lt"/>
                  <a:ea typeface="Dengxian" panose="02010600030101010101" pitchFamily="2" charset="-122"/>
                  <a:cs typeface="Times" panose="02020603050405020304" pitchFamily="18" charset="0"/>
                </a:rPr>
                <a:t>Hidden Cell</a:t>
              </a:r>
              <a:endParaRPr lang="zh-CN" altLang="en-US" dirty="0">
                <a:latin typeface="+mj-lt"/>
                <a:ea typeface="Dengxian" panose="02010600030101010101" pitchFamily="2" charset="-122"/>
                <a:cs typeface="Times" panose="02020603050405020304" pitchFamily="18" charset="0"/>
              </a:endParaRPr>
            </a:p>
          </p:txBody>
        </p:sp>
      </p:grpSp>
      <p:cxnSp>
        <p:nvCxnSpPr>
          <p:cNvPr id="165" name="直接箭头连接符 164"/>
          <p:cNvCxnSpPr/>
          <p:nvPr/>
        </p:nvCxnSpPr>
        <p:spPr>
          <a:xfrm flipV="1">
            <a:off x="3282524" y="3557776"/>
            <a:ext cx="235725"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9" name="组合 8"/>
          <p:cNvGrpSpPr/>
          <p:nvPr/>
        </p:nvGrpSpPr>
        <p:grpSpPr>
          <a:xfrm>
            <a:off x="6266344" y="1990753"/>
            <a:ext cx="2401625" cy="2414588"/>
            <a:chOff x="5766385" y="2027237"/>
            <a:chExt cx="2401625" cy="2414588"/>
          </a:xfrm>
        </p:grpSpPr>
        <p:grpSp>
          <p:nvGrpSpPr>
            <p:cNvPr id="153" name="组合 152"/>
            <p:cNvGrpSpPr/>
            <p:nvPr/>
          </p:nvGrpSpPr>
          <p:grpSpPr>
            <a:xfrm>
              <a:off x="5766385" y="2027237"/>
              <a:ext cx="1049873" cy="2414588"/>
              <a:chOff x="5766385" y="2027237"/>
              <a:chExt cx="1049873" cy="2414588"/>
            </a:xfrm>
          </p:grpSpPr>
          <p:sp>
            <p:nvSpPr>
              <p:cNvPr id="154" name="矩形 153"/>
              <p:cNvSpPr>
                <a:spLocks noChangeArrowheads="1"/>
              </p:cNvSpPr>
              <p:nvPr/>
            </p:nvSpPr>
            <p:spPr bwMode="auto">
              <a:xfrm>
                <a:off x="5766385" y="2679262"/>
                <a:ext cx="10498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solidFill>
                      <a:srgbClr val="31404C"/>
                    </a:solidFill>
                    <a:latin typeface="+mj-lt"/>
                    <a:ea typeface="Dengxian" panose="02010600030101010101" pitchFamily="2" charset="-122"/>
                  </a:rPr>
                  <a:t>Fully-connected layers</a:t>
                </a:r>
              </a:p>
              <a:p>
                <a:pPr algn="ctr" eaLnBrk="1" hangingPunct="1"/>
                <a:r>
                  <a:rPr lang="en-US" altLang="zh-CN" dirty="0">
                    <a:solidFill>
                      <a:srgbClr val="31404C"/>
                    </a:solidFill>
                    <a:latin typeface="+mj-lt"/>
                    <a:ea typeface="Dengxian" panose="02010600030101010101" pitchFamily="2" charset="-122"/>
                  </a:rPr>
                  <a:t>(FC)</a:t>
                </a:r>
                <a:endParaRPr lang="zh-CN" altLang="en-US" dirty="0">
                  <a:latin typeface="+mj-lt"/>
                </a:endParaRPr>
              </a:p>
            </p:txBody>
          </p:sp>
          <p:sp>
            <p:nvSpPr>
              <p:cNvPr id="156" name="矩形 155"/>
              <p:cNvSpPr/>
              <p:nvPr/>
            </p:nvSpPr>
            <p:spPr>
              <a:xfrm>
                <a:off x="5805488" y="2027237"/>
                <a:ext cx="937366" cy="2414588"/>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800" kern="0">
                  <a:solidFill>
                    <a:schemeClr val="tx1"/>
                  </a:solidFill>
                  <a:latin typeface="+mj-lt"/>
                  <a:sym typeface="Arial"/>
                </a:endParaRPr>
              </a:p>
            </p:txBody>
          </p:sp>
        </p:grpSp>
        <p:grpSp>
          <p:nvGrpSpPr>
            <p:cNvPr id="167" name="组合 166"/>
            <p:cNvGrpSpPr/>
            <p:nvPr/>
          </p:nvGrpSpPr>
          <p:grpSpPr>
            <a:xfrm>
              <a:off x="6742854" y="3050986"/>
              <a:ext cx="1425156" cy="369332"/>
              <a:chOff x="4000409" y="2825954"/>
              <a:chExt cx="1425156" cy="369332"/>
            </a:xfrm>
          </p:grpSpPr>
          <p:cxnSp>
            <p:nvCxnSpPr>
              <p:cNvPr id="168" name="直接箭头连接符 167"/>
              <p:cNvCxnSpPr>
                <a:stCxn id="156" idx="3"/>
                <a:endCxn id="169" idx="1"/>
              </p:cNvCxnSpPr>
              <p:nvPr/>
            </p:nvCxnSpPr>
            <p:spPr>
              <a:xfrm>
                <a:off x="4000409" y="3009499"/>
                <a:ext cx="227392" cy="1121"/>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169" name="矩形 168"/>
              <p:cNvSpPr/>
              <p:nvPr/>
            </p:nvSpPr>
            <p:spPr>
              <a:xfrm>
                <a:off x="4227801" y="2825954"/>
                <a:ext cx="1197764" cy="369332"/>
              </a:xfrm>
              <a:prstGeom prst="rect">
                <a:avLst/>
              </a:prstGeom>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zh-CN" sz="1800" dirty="0">
                    <a:solidFill>
                      <a:srgbClr val="202B33"/>
                    </a:solidFill>
                    <a:latin typeface="+mj-lt"/>
                    <a:ea typeface="Dengxian" panose="02010600030101010101" pitchFamily="2" charset="-122"/>
                  </a:rPr>
                  <a:t>Diagnosis</a:t>
                </a:r>
                <a:endParaRPr lang="zh-CN" altLang="en-US" sz="1800" dirty="0">
                  <a:latin typeface="+mj-lt"/>
                </a:endParaRPr>
              </a:p>
            </p:txBody>
          </p:sp>
        </p:grpSp>
      </p:grpSp>
      <p:sp>
        <p:nvSpPr>
          <p:cNvPr id="170" name="矩形 169"/>
          <p:cNvSpPr/>
          <p:nvPr/>
        </p:nvSpPr>
        <p:spPr>
          <a:xfrm>
            <a:off x="4150047" y="940205"/>
            <a:ext cx="2481928" cy="830997"/>
          </a:xfrm>
          <a:prstGeom prst="rect">
            <a:avLst/>
          </a:prstGeom>
        </p:spPr>
        <p:txBody>
          <a:bodyPr wrap="square">
            <a:spAutoFit/>
          </a:bodyPr>
          <a:lstStyle/>
          <a:p>
            <a:pPr algn="ctr" eaLnBrk="1" fontAlgn="auto" hangingPunct="1">
              <a:buClr>
                <a:srgbClr val="000000"/>
              </a:buClr>
              <a:buFont typeface="Arial"/>
              <a:buNone/>
              <a:defRPr/>
            </a:pPr>
            <a:r>
              <a:rPr lang="en-US" altLang="zh-CN" sz="1600" kern="0" dirty="0">
                <a:solidFill>
                  <a:schemeClr val="accent2">
                    <a:lumMod val="50000"/>
                  </a:schemeClr>
                </a:solidFill>
                <a:latin typeface="+mj-lt"/>
                <a:ea typeface="Dengxian" panose="02010600030101010101" pitchFamily="2" charset="-122"/>
                <a:cs typeface="Arial"/>
                <a:sym typeface="Arial"/>
              </a:rPr>
              <a:t>Graph convolution-long-short term memory (GC-LSTM) layer</a:t>
            </a:r>
          </a:p>
        </p:txBody>
      </p:sp>
      <p:sp>
        <p:nvSpPr>
          <p:cNvPr id="171" name="矩形 170"/>
          <p:cNvSpPr/>
          <p:nvPr/>
        </p:nvSpPr>
        <p:spPr>
          <a:xfrm>
            <a:off x="1731544" y="940954"/>
            <a:ext cx="2668395" cy="830997"/>
          </a:xfrm>
          <a:prstGeom prst="rect">
            <a:avLst/>
          </a:prstGeom>
        </p:spPr>
        <p:txBody>
          <a:bodyPr wrap="square">
            <a:spAutoFit/>
          </a:bodyPr>
          <a:lstStyle/>
          <a:p>
            <a:pPr algn="ctr" eaLnBrk="1" fontAlgn="auto" hangingPunct="1">
              <a:buClr>
                <a:srgbClr val="000000"/>
              </a:buClr>
              <a:buFont typeface="Arial"/>
              <a:buNone/>
              <a:defRPr/>
            </a:pPr>
            <a:r>
              <a:rPr lang="en-US" altLang="zh-CN" sz="1600" kern="0" dirty="0">
                <a:solidFill>
                  <a:schemeClr val="tx1">
                    <a:lumMod val="75000"/>
                  </a:schemeClr>
                </a:solidFill>
                <a:latin typeface="+mj-lt"/>
                <a:ea typeface="Dengxian" panose="02010600030101010101" pitchFamily="2" charset="-122"/>
                <a:cs typeface="Arial"/>
                <a:sym typeface="Arial"/>
              </a:rPr>
              <a:t>Dynamic graph construction by </a:t>
            </a:r>
            <a:r>
              <a:rPr lang="en-US" altLang="zh-CN" sz="1600" b="1" kern="0" dirty="0">
                <a:solidFill>
                  <a:schemeClr val="tx1">
                    <a:lumMod val="75000"/>
                  </a:schemeClr>
                </a:solidFill>
                <a:latin typeface="+mj-lt"/>
                <a:ea typeface="Dengxian" panose="02010600030101010101" pitchFamily="2" charset="-122"/>
                <a:cs typeface="Arial"/>
                <a:sym typeface="Arial"/>
              </a:rPr>
              <a:t>sliding window</a:t>
            </a:r>
          </a:p>
        </p:txBody>
      </p:sp>
      <p:cxnSp>
        <p:nvCxnSpPr>
          <p:cNvPr id="145" name="直接箭头连接符 144"/>
          <p:cNvCxnSpPr/>
          <p:nvPr/>
        </p:nvCxnSpPr>
        <p:spPr>
          <a:xfrm flipV="1">
            <a:off x="4608409" y="2266130"/>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6" name="直接箭头连接符 145"/>
          <p:cNvCxnSpPr/>
          <p:nvPr/>
        </p:nvCxnSpPr>
        <p:spPr>
          <a:xfrm flipV="1">
            <a:off x="4608409" y="2990262"/>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7" name="直接箭头连接符 146"/>
          <p:cNvCxnSpPr/>
          <p:nvPr/>
        </p:nvCxnSpPr>
        <p:spPr>
          <a:xfrm flipV="1">
            <a:off x="4608409" y="3557776"/>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8" name="直接箭头连接符 147"/>
          <p:cNvCxnSpPr/>
          <p:nvPr/>
        </p:nvCxnSpPr>
        <p:spPr>
          <a:xfrm flipV="1">
            <a:off x="4616778" y="4070834"/>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55" name="矩形 154"/>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157" name="矩形 156"/>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Method: Dynamic graphs and </a:t>
            </a:r>
            <a:r>
              <a:rPr lang="en-US" altLang="zh-CN" sz="2800" b="1" dirty="0">
                <a:solidFill>
                  <a:srgbClr val="2899A0"/>
                </a:solidFill>
                <a:latin typeface="+mj-lt"/>
                <a:ea typeface="Dengxian" panose="02010600030101010101" pitchFamily="2" charset="-122"/>
              </a:rPr>
              <a:t>GC-LSTM</a:t>
            </a:r>
            <a:endParaRPr lang="zh-CN" altLang="en-US" sz="2800" b="1" dirty="0">
              <a:solidFill>
                <a:srgbClr val="2899A0"/>
              </a:solidFill>
              <a:latin typeface="+mj-lt"/>
              <a:ea typeface="Dengxian" panose="02010600030101010101" pitchFamily="2" charset="-122"/>
            </a:endParaRPr>
          </a:p>
        </p:txBody>
      </p:sp>
      <p:grpSp>
        <p:nvGrpSpPr>
          <p:cNvPr id="175" name="组合 174"/>
          <p:cNvGrpSpPr/>
          <p:nvPr/>
        </p:nvGrpSpPr>
        <p:grpSpPr>
          <a:xfrm>
            <a:off x="7163823" y="4474273"/>
            <a:ext cx="2552041" cy="461665"/>
            <a:chOff x="6172561" y="206882"/>
            <a:chExt cx="3061698" cy="545605"/>
          </a:xfrm>
        </p:grpSpPr>
        <p:pic>
          <p:nvPicPr>
            <p:cNvPr id="176" name="图片 175"/>
            <p:cNvPicPr>
              <a:picLocks noChangeAspect="1"/>
            </p:cNvPicPr>
            <p:nvPr/>
          </p:nvPicPr>
          <p:blipFill>
            <a:blip r:embed="rId14"/>
            <a:stretch>
              <a:fillRect/>
            </a:stretch>
          </p:blipFill>
          <p:spPr>
            <a:xfrm>
              <a:off x="6172561" y="221948"/>
              <a:ext cx="3061698" cy="530539"/>
            </a:xfrm>
            <a:prstGeom prst="rect">
              <a:avLst/>
            </a:prstGeom>
          </p:spPr>
        </p:pic>
        <p:sp>
          <p:nvSpPr>
            <p:cNvPr id="177" name="矩形 176"/>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spTree>
    <p:extLst>
      <p:ext uri="{BB962C8B-B14F-4D97-AF65-F5344CB8AC3E}">
        <p14:creationId xmlns:p14="http://schemas.microsoft.com/office/powerpoint/2010/main" val="14793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4"/>
                                        </p:tgtEl>
                                        <p:attrNameLst>
                                          <p:attrName>style.visibility</p:attrName>
                                        </p:attrNameLst>
                                      </p:cBhvr>
                                      <p:to>
                                        <p:strVal val="visible"/>
                                      </p:to>
                                    </p:set>
                                    <p:animEffect transition="in" filter="fade">
                                      <p:cBhvr>
                                        <p:cTn id="7" dur="500"/>
                                        <p:tgtEl>
                                          <p:spTgt spid="3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2"/>
                                        </p:tgtEl>
                                        <p:attrNameLst>
                                          <p:attrName>style.visibility</p:attrName>
                                        </p:attrNameLst>
                                      </p:cBhvr>
                                      <p:to>
                                        <p:strVal val="visible"/>
                                      </p:to>
                                    </p:set>
                                    <p:animEffect transition="in" filter="fade">
                                      <p:cBhvr>
                                        <p:cTn id="11" dur="500"/>
                                        <p:tgtEl>
                                          <p:spTgt spid="45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8"/>
                                        </p:tgtEl>
                                        <p:attrNameLst>
                                          <p:attrName>style.visibility</p:attrName>
                                        </p:attrNameLst>
                                      </p:cBhvr>
                                      <p:to>
                                        <p:strVal val="visible"/>
                                      </p:to>
                                    </p:set>
                                    <p:animEffect transition="in" filter="fade">
                                      <p:cBhvr>
                                        <p:cTn id="15" dur="500"/>
                                        <p:tgtEl>
                                          <p:spTgt spid="358"/>
                                        </p:tgtEl>
                                      </p:cBhvr>
                                    </p:animEffect>
                                  </p:childTnLst>
                                </p:cTn>
                              </p:par>
                            </p:childTnLst>
                          </p:cTn>
                        </p:par>
                        <p:par>
                          <p:cTn id="16" fill="hold">
                            <p:stCondLst>
                              <p:cond delay="1500"/>
                            </p:stCondLst>
                            <p:childTnLst>
                              <p:par>
                                <p:cTn id="17" presetID="10" presetClass="exit" presetSubtype="0" fill="hold" nodeType="afterEffect">
                                  <p:stCondLst>
                                    <p:cond delay="0"/>
                                  </p:stCondLst>
                                  <p:childTnLst>
                                    <p:animEffect transition="out" filter="fade">
                                      <p:cBhvr>
                                        <p:cTn id="18" dur="500"/>
                                        <p:tgtEl>
                                          <p:spTgt spid="445"/>
                                        </p:tgtEl>
                                      </p:cBhvr>
                                    </p:animEffect>
                                    <p:set>
                                      <p:cBhvr>
                                        <p:cTn id="19" dur="1" fill="hold">
                                          <p:stCondLst>
                                            <p:cond delay="499"/>
                                          </p:stCondLst>
                                        </p:cTn>
                                        <p:tgtEl>
                                          <p:spTgt spid="44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0" nodeType="clickEffect">
                                  <p:stCondLst>
                                    <p:cond delay="0"/>
                                  </p:stCondLst>
                                  <p:childTnLst>
                                    <p:animMotion origin="layout" path="M -3.33333E-6 4.93827E-7 L -3.33333E-6 0.12222 " pathEditMode="relative" rAng="0" ptsTypes="AA">
                                      <p:cBhvr>
                                        <p:cTn id="23" dur="1000" fill="hold"/>
                                        <p:tgtEl>
                                          <p:spTgt spid="353"/>
                                        </p:tgtEl>
                                        <p:attrNameLst>
                                          <p:attrName>ppt_x</p:attrName>
                                          <p:attrName>ppt_y</p:attrName>
                                        </p:attrNameLst>
                                      </p:cBhvr>
                                      <p:rCtr x="0" y="6111"/>
                                    </p:animMotion>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471"/>
                                        </p:tgtEl>
                                        <p:attrNameLst>
                                          <p:attrName>style.visibility</p:attrName>
                                        </p:attrNameLst>
                                      </p:cBhvr>
                                      <p:to>
                                        <p:strVal val="visible"/>
                                      </p:to>
                                    </p:set>
                                    <p:animEffect transition="in" filter="fade">
                                      <p:cBhvr>
                                        <p:cTn id="27" dur="500"/>
                                        <p:tgtEl>
                                          <p:spTgt spid="471"/>
                                        </p:tgtEl>
                                      </p:cBhvr>
                                    </p:animEffect>
                                  </p:childTnLst>
                                </p:cTn>
                              </p:par>
                              <p:par>
                                <p:cTn id="28" presetID="10" presetClass="entr" presetSubtype="0" fill="hold" nodeType="withEffect">
                                  <p:stCondLst>
                                    <p:cond delay="0"/>
                                  </p:stCondLst>
                                  <p:childTnLst>
                                    <p:set>
                                      <p:cBhvr>
                                        <p:cTn id="29" dur="1" fill="hold">
                                          <p:stCondLst>
                                            <p:cond delay="0"/>
                                          </p:stCondLst>
                                        </p:cTn>
                                        <p:tgtEl>
                                          <p:spTgt spid="356"/>
                                        </p:tgtEl>
                                        <p:attrNameLst>
                                          <p:attrName>style.visibility</p:attrName>
                                        </p:attrNameLst>
                                      </p:cBhvr>
                                      <p:to>
                                        <p:strVal val="visible"/>
                                      </p:to>
                                    </p:set>
                                    <p:animEffect transition="in" filter="fade">
                                      <p:cBhvr>
                                        <p:cTn id="30" dur="500"/>
                                        <p:tgtEl>
                                          <p:spTgt spid="356"/>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455"/>
                                        </p:tgtEl>
                                        <p:attrNameLst>
                                          <p:attrName>style.visibility</p:attrName>
                                        </p:attrNameLst>
                                      </p:cBhvr>
                                      <p:to>
                                        <p:strVal val="visible"/>
                                      </p:to>
                                    </p:set>
                                    <p:animEffect transition="in" filter="fade">
                                      <p:cBhvr>
                                        <p:cTn id="34" dur="500"/>
                                        <p:tgtEl>
                                          <p:spTgt spid="455"/>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386"/>
                                        </p:tgtEl>
                                        <p:attrNameLst>
                                          <p:attrName>style.visibility</p:attrName>
                                        </p:attrNameLst>
                                      </p:cBhvr>
                                      <p:to>
                                        <p:strVal val="visible"/>
                                      </p:to>
                                    </p:set>
                                    <p:animEffect transition="in" filter="fade">
                                      <p:cBhvr>
                                        <p:cTn id="38" dur="500"/>
                                        <p:tgtEl>
                                          <p:spTgt spid="386"/>
                                        </p:tgtEl>
                                      </p:cBhvr>
                                    </p:animEffect>
                                  </p:childTnLst>
                                </p:cTn>
                              </p:par>
                            </p:childTnLst>
                          </p:cTn>
                        </p:par>
                        <p:par>
                          <p:cTn id="39" fill="hold">
                            <p:stCondLst>
                              <p:cond delay="2500"/>
                            </p:stCondLst>
                            <p:childTnLst>
                              <p:par>
                                <p:cTn id="40" presetID="10" presetClass="exit" presetSubtype="0" fill="hold" nodeType="afterEffect">
                                  <p:stCondLst>
                                    <p:cond delay="0"/>
                                  </p:stCondLst>
                                  <p:childTnLst>
                                    <p:animEffect transition="out" filter="fade">
                                      <p:cBhvr>
                                        <p:cTn id="41" dur="500"/>
                                        <p:tgtEl>
                                          <p:spTgt spid="471"/>
                                        </p:tgtEl>
                                      </p:cBhvr>
                                    </p:animEffect>
                                    <p:set>
                                      <p:cBhvr>
                                        <p:cTn id="42" dur="1" fill="hold">
                                          <p:stCondLst>
                                            <p:cond delay="499"/>
                                          </p:stCondLst>
                                        </p:cTn>
                                        <p:tgtEl>
                                          <p:spTgt spid="471"/>
                                        </p:tgtEl>
                                        <p:attrNameLst>
                                          <p:attrName>style.visibility</p:attrName>
                                        </p:attrNameLst>
                                      </p:cBhvr>
                                      <p:to>
                                        <p:strVal val="hidden"/>
                                      </p:to>
                                    </p:set>
                                  </p:childTnLst>
                                </p:cTn>
                              </p:par>
                            </p:childTnLst>
                          </p:cTn>
                        </p:par>
                        <p:par>
                          <p:cTn id="43" fill="hold">
                            <p:stCondLst>
                              <p:cond delay="3000"/>
                            </p:stCondLst>
                            <p:childTnLst>
                              <p:par>
                                <p:cTn id="44" presetID="42" presetClass="path" presetSubtype="0" accel="50000" decel="50000" fill="hold" grpId="1" nodeType="afterEffect">
                                  <p:stCondLst>
                                    <p:cond delay="0"/>
                                  </p:stCondLst>
                                  <p:childTnLst>
                                    <p:animMotion origin="layout" path="M -3.33333E-6 0.12222 L -0.00017 0.22346 " pathEditMode="relative" rAng="0" ptsTypes="AA">
                                      <p:cBhvr>
                                        <p:cTn id="45" dur="1000" fill="hold"/>
                                        <p:tgtEl>
                                          <p:spTgt spid="353"/>
                                        </p:tgtEl>
                                        <p:attrNameLst>
                                          <p:attrName>ppt_x</p:attrName>
                                          <p:attrName>ppt_y</p:attrName>
                                        </p:attrNameLst>
                                      </p:cBhvr>
                                      <p:rCtr x="-17" y="5062"/>
                                    </p:animMotion>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473"/>
                                        </p:tgtEl>
                                        <p:attrNameLst>
                                          <p:attrName>style.visibility</p:attrName>
                                        </p:attrNameLst>
                                      </p:cBhvr>
                                      <p:to>
                                        <p:strVal val="visible"/>
                                      </p:to>
                                    </p:set>
                                    <p:animEffect transition="in" filter="fade">
                                      <p:cBhvr>
                                        <p:cTn id="49" dur="500"/>
                                        <p:tgtEl>
                                          <p:spTgt spid="473"/>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442"/>
                                        </p:tgtEl>
                                        <p:attrNameLst>
                                          <p:attrName>style.visibility</p:attrName>
                                        </p:attrNameLst>
                                      </p:cBhvr>
                                      <p:to>
                                        <p:strVal val="visible"/>
                                      </p:to>
                                    </p:set>
                                    <p:animEffect transition="in" filter="fade">
                                      <p:cBhvr>
                                        <p:cTn id="53" dur="500"/>
                                        <p:tgtEl>
                                          <p:spTgt spid="442"/>
                                        </p:tgtEl>
                                      </p:cBhvr>
                                    </p:animEffect>
                                  </p:childTnLst>
                                </p:cTn>
                              </p:par>
                            </p:childTnLst>
                          </p:cTn>
                        </p:par>
                        <p:par>
                          <p:cTn id="54" fill="hold">
                            <p:stCondLst>
                              <p:cond delay="5000"/>
                            </p:stCondLst>
                            <p:childTnLst>
                              <p:par>
                                <p:cTn id="55" presetID="10" presetClass="entr" presetSubtype="0" fill="hold" nodeType="afterEffect">
                                  <p:stCondLst>
                                    <p:cond delay="0"/>
                                  </p:stCondLst>
                                  <p:childTnLst>
                                    <p:set>
                                      <p:cBhvr>
                                        <p:cTn id="56" dur="1" fill="hold">
                                          <p:stCondLst>
                                            <p:cond delay="0"/>
                                          </p:stCondLst>
                                        </p:cTn>
                                        <p:tgtEl>
                                          <p:spTgt spid="165"/>
                                        </p:tgtEl>
                                        <p:attrNameLst>
                                          <p:attrName>style.visibility</p:attrName>
                                        </p:attrNameLst>
                                      </p:cBhvr>
                                      <p:to>
                                        <p:strVal val="visible"/>
                                      </p:to>
                                    </p:set>
                                    <p:animEffect transition="in" filter="fade">
                                      <p:cBhvr>
                                        <p:cTn id="57" dur="500"/>
                                        <p:tgtEl>
                                          <p:spTgt spid="165"/>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444"/>
                                        </p:tgtEl>
                                        <p:attrNameLst>
                                          <p:attrName>style.visibility</p:attrName>
                                        </p:attrNameLst>
                                      </p:cBhvr>
                                      <p:to>
                                        <p:strVal val="visible"/>
                                      </p:to>
                                    </p:set>
                                    <p:animEffect transition="in" filter="fade">
                                      <p:cBhvr>
                                        <p:cTn id="61" dur="500"/>
                                        <p:tgtEl>
                                          <p:spTgt spid="444"/>
                                        </p:tgtEl>
                                      </p:cBhvr>
                                    </p:animEffect>
                                  </p:childTnLst>
                                </p:cTn>
                              </p:par>
                            </p:childTnLst>
                          </p:cTn>
                        </p:par>
                        <p:par>
                          <p:cTn id="62" fill="hold">
                            <p:stCondLst>
                              <p:cond delay="6000"/>
                            </p:stCondLst>
                            <p:childTnLst>
                              <p:par>
                                <p:cTn id="63" presetID="10" presetClass="exit" presetSubtype="0" fill="hold" nodeType="afterEffect">
                                  <p:stCondLst>
                                    <p:cond delay="0"/>
                                  </p:stCondLst>
                                  <p:childTnLst>
                                    <p:animEffect transition="out" filter="fade">
                                      <p:cBhvr>
                                        <p:cTn id="64" dur="500"/>
                                        <p:tgtEl>
                                          <p:spTgt spid="473"/>
                                        </p:tgtEl>
                                      </p:cBhvr>
                                    </p:animEffect>
                                    <p:set>
                                      <p:cBhvr>
                                        <p:cTn id="65" dur="1" fill="hold">
                                          <p:stCondLst>
                                            <p:cond delay="499"/>
                                          </p:stCondLst>
                                        </p:cTn>
                                        <p:tgtEl>
                                          <p:spTgt spid="473"/>
                                        </p:tgtEl>
                                        <p:attrNameLst>
                                          <p:attrName>style.visibility</p:attrName>
                                        </p:attrNameLst>
                                      </p:cBhvr>
                                      <p:to>
                                        <p:strVal val="hidden"/>
                                      </p:to>
                                    </p:set>
                                  </p:childTnLst>
                                </p:cTn>
                              </p:par>
                              <p:par>
                                <p:cTn id="66" presetID="42" presetClass="path" presetSubtype="0" accel="50000" decel="50000" fill="hold" grpId="2" nodeType="withEffect">
                                  <p:stCondLst>
                                    <p:cond delay="0"/>
                                  </p:stCondLst>
                                  <p:childTnLst>
                                    <p:animMotion origin="layout" path="M -0.00017 0.22346 L 0.00018 0.31975 " pathEditMode="relative" rAng="0" ptsTypes="AA">
                                      <p:cBhvr>
                                        <p:cTn id="67" dur="1000" fill="hold"/>
                                        <p:tgtEl>
                                          <p:spTgt spid="353"/>
                                        </p:tgtEl>
                                        <p:attrNameLst>
                                          <p:attrName>ppt_x</p:attrName>
                                          <p:attrName>ppt_y</p:attrName>
                                        </p:attrNameLst>
                                      </p:cBhvr>
                                      <p:rCtr x="17" y="4815"/>
                                    </p:animMotion>
                                  </p:childTnLst>
                                </p:cTn>
                              </p:par>
                            </p:childTnLst>
                          </p:cTn>
                        </p:par>
                        <p:par>
                          <p:cTn id="68" fill="hold">
                            <p:stCondLst>
                              <p:cond delay="7000"/>
                            </p:stCondLst>
                            <p:childTnLst>
                              <p:par>
                                <p:cTn id="69" presetID="10" presetClass="entr" presetSubtype="0" fill="hold" nodeType="afterEffect">
                                  <p:stCondLst>
                                    <p:cond delay="0"/>
                                  </p:stCondLst>
                                  <p:childTnLst>
                                    <p:set>
                                      <p:cBhvr>
                                        <p:cTn id="70" dur="1" fill="hold">
                                          <p:stCondLst>
                                            <p:cond delay="0"/>
                                          </p:stCondLst>
                                        </p:cTn>
                                        <p:tgtEl>
                                          <p:spTgt spid="472"/>
                                        </p:tgtEl>
                                        <p:attrNameLst>
                                          <p:attrName>style.visibility</p:attrName>
                                        </p:attrNameLst>
                                      </p:cBhvr>
                                      <p:to>
                                        <p:strVal val="visible"/>
                                      </p:to>
                                    </p:set>
                                    <p:animEffect transition="in" filter="fade">
                                      <p:cBhvr>
                                        <p:cTn id="71" dur="500"/>
                                        <p:tgtEl>
                                          <p:spTgt spid="472"/>
                                        </p:tgtEl>
                                      </p:cBhvr>
                                    </p:animEffect>
                                  </p:childTnLst>
                                </p:cTn>
                              </p:par>
                              <p:par>
                                <p:cTn id="72" presetID="10" presetClass="entr" presetSubtype="0" fill="hold" nodeType="withEffect">
                                  <p:stCondLst>
                                    <p:cond delay="0"/>
                                  </p:stCondLst>
                                  <p:childTnLst>
                                    <p:set>
                                      <p:cBhvr>
                                        <p:cTn id="73" dur="1" fill="hold">
                                          <p:stCondLst>
                                            <p:cond delay="0"/>
                                          </p:stCondLst>
                                        </p:cTn>
                                        <p:tgtEl>
                                          <p:spTgt spid="355"/>
                                        </p:tgtEl>
                                        <p:attrNameLst>
                                          <p:attrName>style.visibility</p:attrName>
                                        </p:attrNameLst>
                                      </p:cBhvr>
                                      <p:to>
                                        <p:strVal val="visible"/>
                                      </p:to>
                                    </p:set>
                                    <p:animEffect transition="in" filter="fade">
                                      <p:cBhvr>
                                        <p:cTn id="74" dur="500"/>
                                        <p:tgtEl>
                                          <p:spTgt spid="355"/>
                                        </p:tgtEl>
                                      </p:cBhvr>
                                    </p:animEffect>
                                  </p:childTnLst>
                                </p:cTn>
                              </p:par>
                            </p:childTnLst>
                          </p:cTn>
                        </p:par>
                        <p:par>
                          <p:cTn id="75" fill="hold">
                            <p:stCondLst>
                              <p:cond delay="7500"/>
                            </p:stCondLst>
                            <p:childTnLst>
                              <p:par>
                                <p:cTn id="76" presetID="10" presetClass="entr" presetSubtype="0" fill="hold" nodeType="afterEffect">
                                  <p:stCondLst>
                                    <p:cond delay="0"/>
                                  </p:stCondLst>
                                  <p:childTnLst>
                                    <p:set>
                                      <p:cBhvr>
                                        <p:cTn id="77" dur="1" fill="hold">
                                          <p:stCondLst>
                                            <p:cond delay="0"/>
                                          </p:stCondLst>
                                        </p:cTn>
                                        <p:tgtEl>
                                          <p:spTgt spid="454"/>
                                        </p:tgtEl>
                                        <p:attrNameLst>
                                          <p:attrName>style.visibility</p:attrName>
                                        </p:attrNameLst>
                                      </p:cBhvr>
                                      <p:to>
                                        <p:strVal val="visible"/>
                                      </p:to>
                                    </p:set>
                                    <p:animEffect transition="in" filter="fade">
                                      <p:cBhvr>
                                        <p:cTn id="78" dur="500"/>
                                        <p:tgtEl>
                                          <p:spTgt spid="454"/>
                                        </p:tgtEl>
                                      </p:cBhvr>
                                    </p:animEffect>
                                  </p:childTnLst>
                                </p:cTn>
                              </p:par>
                            </p:childTnLst>
                          </p:cTn>
                        </p:par>
                        <p:par>
                          <p:cTn id="79" fill="hold">
                            <p:stCondLst>
                              <p:cond delay="8000"/>
                            </p:stCondLst>
                            <p:childTnLst>
                              <p:par>
                                <p:cTn id="80" presetID="10" presetClass="entr" presetSubtype="0" fill="hold" nodeType="afterEffect">
                                  <p:stCondLst>
                                    <p:cond delay="0"/>
                                  </p:stCondLst>
                                  <p:childTnLst>
                                    <p:set>
                                      <p:cBhvr>
                                        <p:cTn id="81" dur="1" fill="hold">
                                          <p:stCondLst>
                                            <p:cond delay="0"/>
                                          </p:stCondLst>
                                        </p:cTn>
                                        <p:tgtEl>
                                          <p:spTgt spid="414"/>
                                        </p:tgtEl>
                                        <p:attrNameLst>
                                          <p:attrName>style.visibility</p:attrName>
                                        </p:attrNameLst>
                                      </p:cBhvr>
                                      <p:to>
                                        <p:strVal val="visible"/>
                                      </p:to>
                                    </p:set>
                                    <p:animEffect transition="in" filter="fade">
                                      <p:cBhvr>
                                        <p:cTn id="82" dur="500"/>
                                        <p:tgtEl>
                                          <p:spTgt spid="414"/>
                                        </p:tgtEl>
                                      </p:cBhvr>
                                    </p:animEffect>
                                  </p:childTnLst>
                                </p:cTn>
                              </p:par>
                            </p:childTnLst>
                          </p:cTn>
                        </p:par>
                        <p:par>
                          <p:cTn id="83" fill="hold">
                            <p:stCondLst>
                              <p:cond delay="8500"/>
                            </p:stCondLst>
                            <p:childTnLst>
                              <p:par>
                                <p:cTn id="84" presetID="10" presetClass="exit" presetSubtype="0" fill="hold" nodeType="afterEffect">
                                  <p:stCondLst>
                                    <p:cond delay="0"/>
                                  </p:stCondLst>
                                  <p:childTnLst>
                                    <p:animEffect transition="out" filter="fade">
                                      <p:cBhvr>
                                        <p:cTn id="85" dur="500"/>
                                        <p:tgtEl>
                                          <p:spTgt spid="472"/>
                                        </p:tgtEl>
                                      </p:cBhvr>
                                    </p:animEffect>
                                    <p:set>
                                      <p:cBhvr>
                                        <p:cTn id="86" dur="1" fill="hold">
                                          <p:stCondLst>
                                            <p:cond delay="499"/>
                                          </p:stCondLst>
                                        </p:cTn>
                                        <p:tgtEl>
                                          <p:spTgt spid="472"/>
                                        </p:tgtEl>
                                        <p:attrNameLst>
                                          <p:attrName>style.visibility</p:attrName>
                                        </p:attrNameLst>
                                      </p:cBhvr>
                                      <p:to>
                                        <p:strVal val="hidden"/>
                                      </p:to>
                                    </p:set>
                                  </p:childTnLst>
                                </p:cTn>
                              </p:par>
                              <p:par>
                                <p:cTn id="87" presetID="10" presetClass="exit" presetSubtype="0" fill="hold" grpId="3" nodeType="withEffect">
                                  <p:stCondLst>
                                    <p:cond delay="0"/>
                                  </p:stCondLst>
                                  <p:childTnLst>
                                    <p:animEffect transition="out" filter="fade">
                                      <p:cBhvr>
                                        <p:cTn id="88" dur="500"/>
                                        <p:tgtEl>
                                          <p:spTgt spid="353"/>
                                        </p:tgtEl>
                                      </p:cBhvr>
                                    </p:animEffect>
                                    <p:set>
                                      <p:cBhvr>
                                        <p:cTn id="89" dur="1" fill="hold">
                                          <p:stCondLst>
                                            <p:cond delay="499"/>
                                          </p:stCondLst>
                                        </p:cTn>
                                        <p:tgtEl>
                                          <p:spTgt spid="353"/>
                                        </p:tgtEl>
                                        <p:attrNameLst>
                                          <p:attrName>style.visibility</p:attrName>
                                        </p:attrNameLst>
                                      </p:cBhvr>
                                      <p:to>
                                        <p:strVal val="hidden"/>
                                      </p:to>
                                    </p:set>
                                  </p:childTnLst>
                                </p:cTn>
                              </p:par>
                              <p:par>
                                <p:cTn id="90" presetID="1" presetClass="entr" presetSubtype="0" fill="hold" nodeType="withEffect">
                                  <p:stCondLst>
                                    <p:cond delay="0"/>
                                  </p:stCondLst>
                                  <p:childTnLst>
                                    <p:set>
                                      <p:cBhvr>
                                        <p:cTn id="91" dur="1" fill="hold">
                                          <p:stCondLst>
                                            <p:cond delay="0"/>
                                          </p:stCondLst>
                                        </p:cTn>
                                        <p:tgtEl>
                                          <p:spTgt spid="123"/>
                                        </p:tgtEl>
                                        <p:attrNameLst>
                                          <p:attrName>style.visibility</p:attrName>
                                        </p:attrNameLst>
                                      </p:cBhvr>
                                      <p:to>
                                        <p:strVal val="visible"/>
                                      </p:to>
                                    </p:set>
                                  </p:childTnLst>
                                </p:cTn>
                              </p:par>
                              <p:par>
                                <p:cTn id="92" presetID="10" presetClass="entr" presetSubtype="0" fill="hold" grpId="0" nodeType="withEffect">
                                  <p:stCondLst>
                                    <p:cond delay="0"/>
                                  </p:stCondLst>
                                  <p:childTnLst>
                                    <p:set>
                                      <p:cBhvr>
                                        <p:cTn id="93" dur="1" fill="hold">
                                          <p:stCondLst>
                                            <p:cond delay="0"/>
                                          </p:stCondLst>
                                        </p:cTn>
                                        <p:tgtEl>
                                          <p:spTgt spid="448"/>
                                        </p:tgtEl>
                                        <p:attrNameLst>
                                          <p:attrName>style.visibility</p:attrName>
                                        </p:attrNameLst>
                                      </p:cBhvr>
                                      <p:to>
                                        <p:strVal val="visible"/>
                                      </p:to>
                                    </p:set>
                                    <p:animEffect transition="in" filter="fade">
                                      <p:cBhvr>
                                        <p:cTn id="94" dur="500"/>
                                        <p:tgtEl>
                                          <p:spTgt spid="44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9"/>
                                        </p:tgtEl>
                                        <p:attrNameLst>
                                          <p:attrName>style.visibility</p:attrName>
                                        </p:attrNameLst>
                                      </p:cBhvr>
                                      <p:to>
                                        <p:strVal val="visible"/>
                                      </p:to>
                                    </p:set>
                                    <p:animEffect transition="in" filter="fade">
                                      <p:cBhvr>
                                        <p:cTn id="97" dur="500"/>
                                        <p:tgtEl>
                                          <p:spTgt spid="44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36"/>
                                        </p:tgtEl>
                                        <p:attrNameLst>
                                          <p:attrName>style.visibility</p:attrName>
                                        </p:attrNameLst>
                                      </p:cBhvr>
                                      <p:to>
                                        <p:strVal val="visible"/>
                                      </p:to>
                                    </p:set>
                                    <p:animEffect transition="in" filter="wipe(left)">
                                      <p:cBhvr>
                                        <p:cTn id="102" dur="500"/>
                                        <p:tgtEl>
                                          <p:spTgt spid="136"/>
                                        </p:tgtEl>
                                      </p:cBhvr>
                                    </p:animEffect>
                                  </p:childTnLst>
                                </p:cTn>
                              </p:par>
                              <p:par>
                                <p:cTn id="103" presetID="22" presetClass="entr" presetSubtype="8" fill="hold" nodeType="withEffect">
                                  <p:stCondLst>
                                    <p:cond delay="0"/>
                                  </p:stCondLst>
                                  <p:childTnLst>
                                    <p:set>
                                      <p:cBhvr>
                                        <p:cTn id="104" dur="1" fill="hold">
                                          <p:stCondLst>
                                            <p:cond delay="0"/>
                                          </p:stCondLst>
                                        </p:cTn>
                                        <p:tgtEl>
                                          <p:spTgt spid="137"/>
                                        </p:tgtEl>
                                        <p:attrNameLst>
                                          <p:attrName>style.visibility</p:attrName>
                                        </p:attrNameLst>
                                      </p:cBhvr>
                                      <p:to>
                                        <p:strVal val="visible"/>
                                      </p:to>
                                    </p:set>
                                    <p:animEffect transition="in" filter="wipe(left)">
                                      <p:cBhvr>
                                        <p:cTn id="105" dur="500"/>
                                        <p:tgtEl>
                                          <p:spTgt spid="137"/>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38"/>
                                        </p:tgtEl>
                                        <p:attrNameLst>
                                          <p:attrName>style.visibility</p:attrName>
                                        </p:attrNameLst>
                                      </p:cBhvr>
                                      <p:to>
                                        <p:strVal val="visible"/>
                                      </p:to>
                                    </p:set>
                                    <p:animEffect transition="in" filter="wipe(left)">
                                      <p:cBhvr>
                                        <p:cTn id="108" dur="500"/>
                                        <p:tgtEl>
                                          <p:spTgt spid="138"/>
                                        </p:tgtEl>
                                      </p:cBhvr>
                                    </p:animEffect>
                                  </p:childTnLst>
                                </p:cTn>
                              </p:par>
                              <p:par>
                                <p:cTn id="109" presetID="22" presetClass="entr" presetSubtype="8" fill="hold" nodeType="withEffect">
                                  <p:stCondLst>
                                    <p:cond delay="0"/>
                                  </p:stCondLst>
                                  <p:childTnLst>
                                    <p:set>
                                      <p:cBhvr>
                                        <p:cTn id="110" dur="1" fill="hold">
                                          <p:stCondLst>
                                            <p:cond delay="0"/>
                                          </p:stCondLst>
                                        </p:cTn>
                                        <p:tgtEl>
                                          <p:spTgt spid="139"/>
                                        </p:tgtEl>
                                        <p:attrNameLst>
                                          <p:attrName>style.visibility</p:attrName>
                                        </p:attrNameLst>
                                      </p:cBhvr>
                                      <p:to>
                                        <p:strVal val="visible"/>
                                      </p:to>
                                    </p:set>
                                    <p:animEffect transition="in" filter="wipe(left)">
                                      <p:cBhvr>
                                        <p:cTn id="111" dur="500"/>
                                        <p:tgtEl>
                                          <p:spTgt spid="139"/>
                                        </p:tgtEl>
                                      </p:cBhvr>
                                    </p:animEffect>
                                  </p:childTnLst>
                                </p:cTn>
                              </p:par>
                              <p:par>
                                <p:cTn id="112" presetID="22" presetClass="entr" presetSubtype="8" fill="hold" nodeType="withEffect">
                                  <p:stCondLst>
                                    <p:cond delay="0"/>
                                  </p:stCondLst>
                                  <p:childTnLst>
                                    <p:set>
                                      <p:cBhvr>
                                        <p:cTn id="113" dur="1" fill="hold">
                                          <p:stCondLst>
                                            <p:cond delay="0"/>
                                          </p:stCondLst>
                                        </p:cTn>
                                        <p:tgtEl>
                                          <p:spTgt spid="140"/>
                                        </p:tgtEl>
                                        <p:attrNameLst>
                                          <p:attrName>style.visibility</p:attrName>
                                        </p:attrNameLst>
                                      </p:cBhvr>
                                      <p:to>
                                        <p:strVal val="visible"/>
                                      </p:to>
                                    </p:set>
                                    <p:animEffect transition="in" filter="wipe(left)">
                                      <p:cBhvr>
                                        <p:cTn id="114" dur="500"/>
                                        <p:tgtEl>
                                          <p:spTgt spid="140"/>
                                        </p:tgtEl>
                                      </p:cBhvr>
                                    </p:animEffect>
                                  </p:childTnLst>
                                </p:cTn>
                              </p:par>
                              <p:par>
                                <p:cTn id="115" presetID="22" presetClass="entr" presetSubtype="8" fill="hold" nodeType="withEffect">
                                  <p:stCondLst>
                                    <p:cond delay="0"/>
                                  </p:stCondLst>
                                  <p:childTnLst>
                                    <p:set>
                                      <p:cBhvr>
                                        <p:cTn id="116" dur="1" fill="hold">
                                          <p:stCondLst>
                                            <p:cond delay="0"/>
                                          </p:stCondLst>
                                        </p:cTn>
                                        <p:tgtEl>
                                          <p:spTgt spid="141"/>
                                        </p:tgtEl>
                                        <p:attrNameLst>
                                          <p:attrName>style.visibility</p:attrName>
                                        </p:attrNameLst>
                                      </p:cBhvr>
                                      <p:to>
                                        <p:strVal val="visible"/>
                                      </p:to>
                                    </p:set>
                                    <p:animEffect transition="in" filter="wipe(left)">
                                      <p:cBhvr>
                                        <p:cTn id="117" dur="500"/>
                                        <p:tgtEl>
                                          <p:spTgt spid="141"/>
                                        </p:tgtEl>
                                      </p:cBhvr>
                                    </p:animEffect>
                                  </p:childTnLst>
                                </p:cTn>
                              </p:par>
                              <p:par>
                                <p:cTn id="118" presetID="22" presetClass="entr" presetSubtype="8" fill="hold" nodeType="withEffect">
                                  <p:stCondLst>
                                    <p:cond delay="0"/>
                                  </p:stCondLst>
                                  <p:childTnLst>
                                    <p:set>
                                      <p:cBhvr>
                                        <p:cTn id="119" dur="1" fill="hold">
                                          <p:stCondLst>
                                            <p:cond delay="0"/>
                                          </p:stCondLst>
                                        </p:cTn>
                                        <p:tgtEl>
                                          <p:spTgt spid="159"/>
                                        </p:tgtEl>
                                        <p:attrNameLst>
                                          <p:attrName>style.visibility</p:attrName>
                                        </p:attrNameLst>
                                      </p:cBhvr>
                                      <p:to>
                                        <p:strVal val="visible"/>
                                      </p:to>
                                    </p:set>
                                    <p:animEffect transition="in" filter="wipe(left)">
                                      <p:cBhvr>
                                        <p:cTn id="120" dur="500"/>
                                        <p:tgtEl>
                                          <p:spTgt spid="159"/>
                                        </p:tgtEl>
                                      </p:cBhvr>
                                    </p:animEffect>
                                  </p:childTnLst>
                                </p:cTn>
                              </p:par>
                              <p:par>
                                <p:cTn id="121" presetID="22" presetClass="entr" presetSubtype="8" fill="hold" nodeType="withEffect">
                                  <p:stCondLst>
                                    <p:cond delay="0"/>
                                  </p:stCondLst>
                                  <p:childTnLst>
                                    <p:set>
                                      <p:cBhvr>
                                        <p:cTn id="122" dur="1" fill="hold">
                                          <p:stCondLst>
                                            <p:cond delay="0"/>
                                          </p:stCondLst>
                                        </p:cTn>
                                        <p:tgtEl>
                                          <p:spTgt spid="162"/>
                                        </p:tgtEl>
                                        <p:attrNameLst>
                                          <p:attrName>style.visibility</p:attrName>
                                        </p:attrNameLst>
                                      </p:cBhvr>
                                      <p:to>
                                        <p:strVal val="visible"/>
                                      </p:to>
                                    </p:set>
                                    <p:animEffect transition="in" filter="wipe(left)">
                                      <p:cBhvr>
                                        <p:cTn id="123" dur="500"/>
                                        <p:tgtEl>
                                          <p:spTgt spid="162"/>
                                        </p:tgtEl>
                                      </p:cBhvr>
                                    </p:animEffect>
                                  </p:childTnLst>
                                </p:cTn>
                              </p:par>
                              <p:par>
                                <p:cTn id="124" presetID="22" presetClass="entr" presetSubtype="8" fill="hold" nodeType="withEffect">
                                  <p:stCondLst>
                                    <p:cond delay="0"/>
                                  </p:stCondLst>
                                  <p:childTnLst>
                                    <p:set>
                                      <p:cBhvr>
                                        <p:cTn id="125" dur="1" fill="hold">
                                          <p:stCondLst>
                                            <p:cond delay="0"/>
                                          </p:stCondLst>
                                        </p:cTn>
                                        <p:tgtEl>
                                          <p:spTgt spid="145"/>
                                        </p:tgtEl>
                                        <p:attrNameLst>
                                          <p:attrName>style.visibility</p:attrName>
                                        </p:attrNameLst>
                                      </p:cBhvr>
                                      <p:to>
                                        <p:strVal val="visible"/>
                                      </p:to>
                                    </p:set>
                                    <p:animEffect transition="in" filter="wipe(left)">
                                      <p:cBhvr>
                                        <p:cTn id="126" dur="500"/>
                                        <p:tgtEl>
                                          <p:spTgt spid="145"/>
                                        </p:tgtEl>
                                      </p:cBhvr>
                                    </p:animEffect>
                                  </p:childTnLst>
                                </p:cTn>
                              </p:par>
                              <p:par>
                                <p:cTn id="127" presetID="22" presetClass="entr" presetSubtype="8" fill="hold" nodeType="withEffect">
                                  <p:stCondLst>
                                    <p:cond delay="0"/>
                                  </p:stCondLst>
                                  <p:childTnLst>
                                    <p:set>
                                      <p:cBhvr>
                                        <p:cTn id="128" dur="1" fill="hold">
                                          <p:stCondLst>
                                            <p:cond delay="0"/>
                                          </p:stCondLst>
                                        </p:cTn>
                                        <p:tgtEl>
                                          <p:spTgt spid="146"/>
                                        </p:tgtEl>
                                        <p:attrNameLst>
                                          <p:attrName>style.visibility</p:attrName>
                                        </p:attrNameLst>
                                      </p:cBhvr>
                                      <p:to>
                                        <p:strVal val="visible"/>
                                      </p:to>
                                    </p:set>
                                    <p:animEffect transition="in" filter="wipe(left)">
                                      <p:cBhvr>
                                        <p:cTn id="129" dur="500"/>
                                        <p:tgtEl>
                                          <p:spTgt spid="146"/>
                                        </p:tgtEl>
                                      </p:cBhvr>
                                    </p:animEffect>
                                  </p:childTnLst>
                                </p:cTn>
                              </p:par>
                              <p:par>
                                <p:cTn id="130" presetID="22" presetClass="entr" presetSubtype="8" fill="hold" nodeType="with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par>
                                <p:cTn id="133" presetID="22" presetClass="entr" presetSubtype="8" fill="hold" nodeType="withEffect">
                                  <p:stCondLst>
                                    <p:cond delay="0"/>
                                  </p:stCondLst>
                                  <p:childTnLst>
                                    <p:set>
                                      <p:cBhvr>
                                        <p:cTn id="134" dur="1" fill="hold">
                                          <p:stCondLst>
                                            <p:cond delay="0"/>
                                          </p:stCondLst>
                                        </p:cTn>
                                        <p:tgtEl>
                                          <p:spTgt spid="148"/>
                                        </p:tgtEl>
                                        <p:attrNameLst>
                                          <p:attrName>style.visibility</p:attrName>
                                        </p:attrNameLst>
                                      </p:cBhvr>
                                      <p:to>
                                        <p:strVal val="visible"/>
                                      </p:to>
                                    </p:set>
                                    <p:animEffect transition="in" filter="wipe(left)">
                                      <p:cBhvr>
                                        <p:cTn id="135" dur="500"/>
                                        <p:tgtEl>
                                          <p:spTgt spid="148"/>
                                        </p:tgtEl>
                                      </p:cBhvr>
                                    </p:animEffect>
                                  </p:childTnLst>
                                </p:cTn>
                              </p:par>
                              <p:par>
                                <p:cTn id="136" presetID="22" presetClass="entr" presetSubtype="8" fill="hold" nodeType="withEffect">
                                  <p:stCondLst>
                                    <p:cond delay="0"/>
                                  </p:stCondLst>
                                  <p:childTnLst>
                                    <p:set>
                                      <p:cBhvr>
                                        <p:cTn id="137" dur="1" fill="hold">
                                          <p:stCondLst>
                                            <p:cond delay="0"/>
                                          </p:stCondLst>
                                        </p:cTn>
                                        <p:tgtEl>
                                          <p:spTgt spid="149"/>
                                        </p:tgtEl>
                                        <p:attrNameLst>
                                          <p:attrName>style.visibility</p:attrName>
                                        </p:attrNameLst>
                                      </p:cBhvr>
                                      <p:to>
                                        <p:strVal val="visible"/>
                                      </p:to>
                                    </p:set>
                                    <p:animEffect transition="in" filter="wipe(left)">
                                      <p:cBhvr>
                                        <p:cTn id="138" dur="500"/>
                                        <p:tgtEl>
                                          <p:spTgt spid="149"/>
                                        </p:tgtEl>
                                      </p:cBhvr>
                                    </p:animEffect>
                                  </p:childTnLst>
                                </p:cTn>
                              </p:par>
                              <p:par>
                                <p:cTn id="139" presetID="22" presetClass="entr" presetSubtype="8" fill="hold" nodeType="withEffect">
                                  <p:stCondLst>
                                    <p:cond delay="0"/>
                                  </p:stCondLst>
                                  <p:childTnLst>
                                    <p:set>
                                      <p:cBhvr>
                                        <p:cTn id="140" dur="1" fill="hold">
                                          <p:stCondLst>
                                            <p:cond delay="0"/>
                                          </p:stCondLst>
                                        </p:cTn>
                                        <p:tgtEl>
                                          <p:spTgt spid="150"/>
                                        </p:tgtEl>
                                        <p:attrNameLst>
                                          <p:attrName>style.visibility</p:attrName>
                                        </p:attrNameLst>
                                      </p:cBhvr>
                                      <p:to>
                                        <p:strVal val="visible"/>
                                      </p:to>
                                    </p:set>
                                    <p:animEffect transition="in" filter="wipe(left)">
                                      <p:cBhvr>
                                        <p:cTn id="141" dur="500"/>
                                        <p:tgtEl>
                                          <p:spTgt spid="150"/>
                                        </p:tgtEl>
                                      </p:cBhvr>
                                    </p:animEffect>
                                  </p:childTnLst>
                                </p:cTn>
                              </p:par>
                              <p:par>
                                <p:cTn id="142" presetID="22" presetClass="entr" presetSubtype="8" fill="hold" nodeType="withEffect">
                                  <p:stCondLst>
                                    <p:cond delay="0"/>
                                  </p:stCondLst>
                                  <p:childTnLst>
                                    <p:set>
                                      <p:cBhvr>
                                        <p:cTn id="143" dur="1" fill="hold">
                                          <p:stCondLst>
                                            <p:cond delay="0"/>
                                          </p:stCondLst>
                                        </p:cTn>
                                        <p:tgtEl>
                                          <p:spTgt spid="151"/>
                                        </p:tgtEl>
                                        <p:attrNameLst>
                                          <p:attrName>style.visibility</p:attrName>
                                        </p:attrNameLst>
                                      </p:cBhvr>
                                      <p:to>
                                        <p:strVal val="visible"/>
                                      </p:to>
                                    </p:set>
                                    <p:animEffect transition="in" filter="wipe(left)">
                                      <p:cBhvr>
                                        <p:cTn id="144" dur="500"/>
                                        <p:tgtEl>
                                          <p:spTgt spid="151"/>
                                        </p:tgtEl>
                                      </p:cBhvr>
                                    </p:animEffect>
                                  </p:childTnLst>
                                </p:cTn>
                              </p:par>
                              <p:par>
                                <p:cTn id="145" presetID="22" presetClass="entr" presetSubtype="8" fill="hold" nodeType="withEffect">
                                  <p:stCondLst>
                                    <p:cond delay="0"/>
                                  </p:stCondLst>
                                  <p:childTnLst>
                                    <p:set>
                                      <p:cBhvr>
                                        <p:cTn id="146" dur="1" fill="hold">
                                          <p:stCondLst>
                                            <p:cond delay="0"/>
                                          </p:stCondLst>
                                        </p:cTn>
                                        <p:tgtEl>
                                          <p:spTgt spid="152"/>
                                        </p:tgtEl>
                                        <p:attrNameLst>
                                          <p:attrName>style.visibility</p:attrName>
                                        </p:attrNameLst>
                                      </p:cBhvr>
                                      <p:to>
                                        <p:strVal val="visible"/>
                                      </p:to>
                                    </p:set>
                                    <p:animEffect transition="in" filter="wipe(left)">
                                      <p:cBhvr>
                                        <p:cTn id="147" dur="500"/>
                                        <p:tgtEl>
                                          <p:spTgt spid="152"/>
                                        </p:tgtEl>
                                      </p:cBhvr>
                                    </p:animEffect>
                                  </p:childTnLst>
                                </p:cTn>
                              </p:par>
                            </p:childTnLst>
                          </p:cTn>
                        </p:par>
                        <p:par>
                          <p:cTn id="148" fill="hold">
                            <p:stCondLst>
                              <p:cond delay="500"/>
                            </p:stCondLst>
                            <p:childTnLst>
                              <p:par>
                                <p:cTn id="149" presetID="22" presetClass="entr" presetSubtype="8" fill="hold" nodeType="afterEffect">
                                  <p:stCondLst>
                                    <p:cond delay="0"/>
                                  </p:stCondLst>
                                  <p:childTnLst>
                                    <p:set>
                                      <p:cBhvr>
                                        <p:cTn id="150" dur="1" fill="hold">
                                          <p:stCondLst>
                                            <p:cond delay="0"/>
                                          </p:stCondLst>
                                        </p:cTn>
                                        <p:tgtEl>
                                          <p:spTgt spid="9"/>
                                        </p:tgtEl>
                                        <p:attrNameLst>
                                          <p:attrName>style.visibility</p:attrName>
                                        </p:attrNameLst>
                                      </p:cBhvr>
                                      <p:to>
                                        <p:strVal val="visible"/>
                                      </p:to>
                                    </p:set>
                                    <p:animEffect transition="in" filter="wipe(left)">
                                      <p:cBhvr>
                                        <p:cTn id="1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animBg="1"/>
      <p:bldP spid="353" grpId="1" animBg="1"/>
      <p:bldP spid="353" grpId="2" animBg="1"/>
      <p:bldP spid="353" grpId="3" animBg="1"/>
      <p:bldP spid="442" grpId="0"/>
      <p:bldP spid="444" grpId="0"/>
      <p:bldP spid="448" grpId="0"/>
      <p:bldP spid="449" grpId="0"/>
      <p:bldP spid="136" grpId="0" animBg="1"/>
      <p:bldP spid="1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矩形 154"/>
          <p:cNvSpPr/>
          <p:nvPr/>
        </p:nvSpPr>
        <p:spPr>
          <a:xfrm flipV="1">
            <a:off x="219979" y="636034"/>
            <a:ext cx="8401050" cy="45719"/>
          </a:xfrm>
          <a:prstGeom prst="rect">
            <a:avLst/>
          </a:prstGeom>
          <a:gradFill flip="none" rotWithShape="1">
            <a:gsLst>
              <a:gs pos="78936">
                <a:srgbClr val="E3EDF1"/>
              </a:gs>
              <a:gs pos="46000">
                <a:srgbClr val="9DC1CF"/>
              </a:gs>
              <a:gs pos="11000">
                <a:srgbClr val="6494B4"/>
              </a:gs>
              <a:gs pos="0">
                <a:srgbClr val="3C4390"/>
              </a:gs>
              <a:gs pos="26000">
                <a:srgbClr val="61A2AF"/>
              </a:gs>
              <a:gs pos="92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157" name="矩形 156"/>
          <p:cNvSpPr/>
          <p:nvPr/>
        </p:nvSpPr>
        <p:spPr>
          <a:xfrm>
            <a:off x="130810" y="66038"/>
            <a:ext cx="9258300" cy="523220"/>
          </a:xfrm>
          <a:prstGeom prst="rect">
            <a:avLst/>
          </a:prstGeom>
        </p:spPr>
        <p:txBody>
          <a:bodyPr wrap="square">
            <a:spAutoFit/>
          </a:bodyPr>
          <a:lstStyle/>
          <a:p>
            <a:r>
              <a:rPr lang="en-US" altLang="zh-CN" sz="2800" b="1" dirty="0">
                <a:solidFill>
                  <a:schemeClr val="tx1">
                    <a:lumMod val="75000"/>
                  </a:schemeClr>
                </a:solidFill>
                <a:latin typeface="+mj-lt"/>
                <a:ea typeface="Dengxian" panose="02010600030101010101" pitchFamily="2" charset="-122"/>
              </a:rPr>
              <a:t>Method: Dynamic graphs and </a:t>
            </a:r>
            <a:r>
              <a:rPr lang="en-US" altLang="zh-CN" sz="2800" b="1" dirty="0">
                <a:solidFill>
                  <a:srgbClr val="2899A0"/>
                </a:solidFill>
                <a:latin typeface="+mj-lt"/>
                <a:ea typeface="Dengxian" panose="02010600030101010101" pitchFamily="2" charset="-122"/>
              </a:rPr>
              <a:t>GC-LSTM</a:t>
            </a:r>
            <a:endParaRPr lang="zh-CN" altLang="en-US" sz="2800" b="1" dirty="0">
              <a:solidFill>
                <a:srgbClr val="2899A0"/>
              </a:solidFill>
              <a:latin typeface="+mj-lt"/>
              <a:ea typeface="Dengxian" panose="02010600030101010101" pitchFamily="2" charset="-122"/>
            </a:endParaRPr>
          </a:p>
        </p:txBody>
      </p:sp>
      <p:grpSp>
        <p:nvGrpSpPr>
          <p:cNvPr id="575" name="组合 574"/>
          <p:cNvGrpSpPr/>
          <p:nvPr/>
        </p:nvGrpSpPr>
        <p:grpSpPr>
          <a:xfrm>
            <a:off x="7163823" y="4474273"/>
            <a:ext cx="2552041" cy="461665"/>
            <a:chOff x="6172561" y="206882"/>
            <a:chExt cx="3061698" cy="545605"/>
          </a:xfrm>
        </p:grpSpPr>
        <p:pic>
          <p:nvPicPr>
            <p:cNvPr id="576" name="图片 575"/>
            <p:cNvPicPr>
              <a:picLocks noChangeAspect="1"/>
            </p:cNvPicPr>
            <p:nvPr/>
          </p:nvPicPr>
          <p:blipFill>
            <a:blip r:embed="rId3"/>
            <a:stretch>
              <a:fillRect/>
            </a:stretch>
          </p:blipFill>
          <p:spPr>
            <a:xfrm>
              <a:off x="6172561" y="221948"/>
              <a:ext cx="3061698" cy="530539"/>
            </a:xfrm>
            <a:prstGeom prst="rect">
              <a:avLst/>
            </a:prstGeom>
          </p:spPr>
        </p:pic>
        <p:sp>
          <p:nvSpPr>
            <p:cNvPr id="577" name="矩形 576"/>
            <p:cNvSpPr/>
            <p:nvPr/>
          </p:nvSpPr>
          <p:spPr>
            <a:xfrm>
              <a:off x="6613384" y="206882"/>
              <a:ext cx="1997493" cy="545605"/>
            </a:xfrm>
            <a:prstGeom prst="rect">
              <a:avLst/>
            </a:prstGeom>
          </p:spPr>
          <p:txBody>
            <a:bodyPr wrap="square">
              <a:spAutoFit/>
            </a:bodyPr>
            <a:lstStyle/>
            <a:p>
              <a:r>
                <a:rPr lang="en-US" altLang="zh-CN" sz="1200" b="1" dirty="0">
                  <a:solidFill>
                    <a:srgbClr val="00485E"/>
                  </a:solidFill>
                  <a:latin typeface="微软雅黑" pitchFamily="34" charset="-122"/>
                  <a:ea typeface="微软雅黑" pitchFamily="34" charset="-122"/>
                </a:rPr>
                <a:t>United Imaging Intelligence</a:t>
              </a:r>
              <a:endParaRPr lang="zh-CN" altLang="en-US" sz="1200" dirty="0"/>
            </a:p>
          </p:txBody>
        </p:sp>
      </p:grpSp>
      <p:grpSp>
        <p:nvGrpSpPr>
          <p:cNvPr id="3" name="组合 2"/>
          <p:cNvGrpSpPr/>
          <p:nvPr/>
        </p:nvGrpSpPr>
        <p:grpSpPr>
          <a:xfrm>
            <a:off x="603521" y="940205"/>
            <a:ext cx="8064448" cy="4106793"/>
            <a:chOff x="603521" y="940205"/>
            <a:chExt cx="8064448" cy="4106793"/>
          </a:xfrm>
        </p:grpSpPr>
        <p:grpSp>
          <p:nvGrpSpPr>
            <p:cNvPr id="320" name="组合 319"/>
            <p:cNvGrpSpPr/>
            <p:nvPr/>
          </p:nvGrpSpPr>
          <p:grpSpPr>
            <a:xfrm>
              <a:off x="824889" y="3718632"/>
              <a:ext cx="747959" cy="667788"/>
              <a:chOff x="4864860" y="4442086"/>
              <a:chExt cx="971674" cy="882136"/>
            </a:xfrm>
            <a:solidFill>
              <a:schemeClr val="tx2">
                <a:lumMod val="10000"/>
              </a:schemeClr>
            </a:solidFill>
          </p:grpSpPr>
          <p:sp>
            <p:nvSpPr>
              <p:cNvPr id="321" name="立方体 320"/>
              <p:cNvSpPr/>
              <p:nvPr/>
            </p:nvSpPr>
            <p:spPr>
              <a:xfrm>
                <a:off x="4864860" y="4442086"/>
                <a:ext cx="971674" cy="882136"/>
              </a:xfrm>
              <a:prstGeom prst="cube">
                <a:avLst>
                  <a:gd name="adj" fmla="val 12122"/>
                </a:avLst>
              </a:prstGeom>
              <a:gr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322" name="图片 321"/>
              <p:cNvPicPr>
                <a:picLocks noChangeAspect="1"/>
              </p:cNvPicPr>
              <p:nvPr/>
            </p:nvPicPr>
            <p:blipFill rotWithShape="1">
              <a:blip r:embed="rId4">
                <a:extLst>
                  <a:ext uri="{28A0092B-C50C-407E-A947-70E740481C1C}">
                    <a14:useLocalDpi xmlns:a14="http://schemas.microsoft.com/office/drawing/2010/main" val="0"/>
                  </a:ext>
                </a:extLst>
              </a:blip>
              <a:srcRect l="17689" t="17950" r="15094" b="15822"/>
              <a:stretch/>
            </p:blipFill>
            <p:spPr>
              <a:xfrm>
                <a:off x="4873980" y="4591895"/>
                <a:ext cx="823628" cy="694937"/>
              </a:xfrm>
              <a:prstGeom prst="rect">
                <a:avLst/>
              </a:prstGeom>
              <a:grpFill/>
              <a:ln>
                <a:solidFill>
                  <a:schemeClr val="tx2">
                    <a:lumMod val="10000"/>
                  </a:schemeClr>
                </a:solidFill>
              </a:ln>
            </p:spPr>
          </p:pic>
        </p:grpSp>
        <p:grpSp>
          <p:nvGrpSpPr>
            <p:cNvPr id="323" name="组合 322"/>
            <p:cNvGrpSpPr/>
            <p:nvPr/>
          </p:nvGrpSpPr>
          <p:grpSpPr>
            <a:xfrm>
              <a:off x="824889" y="1780301"/>
              <a:ext cx="747959" cy="667788"/>
              <a:chOff x="8880050" y="5512444"/>
              <a:chExt cx="971674" cy="882136"/>
            </a:xfrm>
            <a:solidFill>
              <a:schemeClr val="tx2">
                <a:lumMod val="10000"/>
              </a:schemeClr>
            </a:solidFill>
          </p:grpSpPr>
          <p:sp>
            <p:nvSpPr>
              <p:cNvPr id="324" name="立方体 323"/>
              <p:cNvSpPr/>
              <p:nvPr/>
            </p:nvSpPr>
            <p:spPr>
              <a:xfrm>
                <a:off x="8880050" y="5512444"/>
                <a:ext cx="971674" cy="882136"/>
              </a:xfrm>
              <a:prstGeom prst="cube">
                <a:avLst>
                  <a:gd name="adj" fmla="val 12122"/>
                </a:avLst>
              </a:prstGeom>
              <a:gr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325" name="图片 324"/>
              <p:cNvPicPr>
                <a:picLocks noChangeAspect="1"/>
              </p:cNvPicPr>
              <p:nvPr/>
            </p:nvPicPr>
            <p:blipFill rotWithShape="1">
              <a:blip r:embed="rId5">
                <a:extLst>
                  <a:ext uri="{28A0092B-C50C-407E-A947-70E740481C1C}">
                    <a14:useLocalDpi xmlns:a14="http://schemas.microsoft.com/office/drawing/2010/main" val="0"/>
                  </a:ext>
                </a:extLst>
              </a:blip>
              <a:srcRect l="17689" t="17029" r="15356" b="15516"/>
              <a:stretch/>
            </p:blipFill>
            <p:spPr>
              <a:xfrm>
                <a:off x="8886286" y="5639994"/>
                <a:ext cx="874634" cy="754586"/>
              </a:xfrm>
              <a:prstGeom prst="rect">
                <a:avLst/>
              </a:prstGeom>
              <a:grpFill/>
              <a:ln>
                <a:solidFill>
                  <a:schemeClr val="tx2">
                    <a:lumMod val="10000"/>
                  </a:schemeClr>
                </a:solidFill>
              </a:ln>
            </p:spPr>
          </p:pic>
        </p:grpSp>
        <p:grpSp>
          <p:nvGrpSpPr>
            <p:cNvPr id="326" name="组合 325"/>
            <p:cNvGrpSpPr/>
            <p:nvPr/>
          </p:nvGrpSpPr>
          <p:grpSpPr>
            <a:xfrm>
              <a:off x="824889" y="2552091"/>
              <a:ext cx="747959" cy="667788"/>
              <a:chOff x="6465499" y="3882754"/>
              <a:chExt cx="971674" cy="882136"/>
            </a:xfrm>
            <a:solidFill>
              <a:schemeClr val="tx2">
                <a:lumMod val="10000"/>
              </a:schemeClr>
            </a:solidFill>
          </p:grpSpPr>
          <p:sp>
            <p:nvSpPr>
              <p:cNvPr id="327" name="立方体 326"/>
              <p:cNvSpPr/>
              <p:nvPr/>
            </p:nvSpPr>
            <p:spPr>
              <a:xfrm>
                <a:off x="6465499" y="3882754"/>
                <a:ext cx="971674" cy="882136"/>
              </a:xfrm>
              <a:prstGeom prst="cube">
                <a:avLst>
                  <a:gd name="adj" fmla="val 12122"/>
                </a:avLst>
              </a:prstGeom>
              <a:gr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pic>
            <p:nvPicPr>
              <p:cNvPr id="328" name="图片 327"/>
              <p:cNvPicPr>
                <a:picLocks noChangeAspect="1"/>
              </p:cNvPicPr>
              <p:nvPr/>
            </p:nvPicPr>
            <p:blipFill rotWithShape="1">
              <a:blip r:embed="rId6">
                <a:extLst>
                  <a:ext uri="{28A0092B-C50C-407E-A947-70E740481C1C}">
                    <a14:useLocalDpi xmlns:a14="http://schemas.microsoft.com/office/drawing/2010/main" val="0"/>
                  </a:ext>
                </a:extLst>
              </a:blip>
              <a:srcRect l="18474" t="15496" r="14803" b="15209"/>
              <a:stretch/>
            </p:blipFill>
            <p:spPr>
              <a:xfrm>
                <a:off x="6491713" y="4010285"/>
                <a:ext cx="830069" cy="738223"/>
              </a:xfrm>
              <a:prstGeom prst="rect">
                <a:avLst/>
              </a:prstGeom>
              <a:grpFill/>
              <a:ln>
                <a:solidFill>
                  <a:schemeClr val="tx2">
                    <a:lumMod val="10000"/>
                  </a:schemeClr>
                </a:solidFill>
              </a:ln>
            </p:spPr>
          </p:pic>
        </p:grpSp>
        <p:sp>
          <p:nvSpPr>
            <p:cNvPr id="329" name="文本框 328"/>
            <p:cNvSpPr txBox="1"/>
            <p:nvPr/>
          </p:nvSpPr>
          <p:spPr>
            <a:xfrm rot="16200000">
              <a:off x="872070" y="3423997"/>
              <a:ext cx="553676" cy="215444"/>
            </a:xfrm>
            <a:prstGeom prst="rect">
              <a:avLst/>
            </a:prstGeom>
            <a:noFill/>
            <a:ln>
              <a:noFill/>
            </a:ln>
          </p:spPr>
          <p:txBody>
            <a:bodyPr wrap="square" lIns="0" tIns="0" rIns="0" bIns="0" rtlCol="0">
              <a:spAutoFit/>
            </a:bodyPr>
            <a:lstStyle/>
            <a:p>
              <a:pPr algn="ctr"/>
              <a:r>
                <a:rPr lang="en-US" altLang="zh-CN" dirty="0">
                  <a:latin typeface="+mj-lt"/>
                  <a:ea typeface="Dengxian" panose="02010600030101010101" pitchFamily="2" charset="-122"/>
                </a:rPr>
                <a:t>…</a:t>
              </a:r>
              <a:endParaRPr lang="zh-CN" altLang="en-US" dirty="0">
                <a:latin typeface="+mj-lt"/>
                <a:ea typeface="Dengxian" panose="02010600030101010101" pitchFamily="2" charset="-122"/>
              </a:endParaRPr>
            </a:p>
          </p:txBody>
        </p:sp>
        <p:pic>
          <p:nvPicPr>
            <p:cNvPr id="330" name="图片 329"/>
            <p:cNvPicPr>
              <a:picLocks noChangeAspect="1"/>
            </p:cNvPicPr>
            <p:nvPr/>
          </p:nvPicPr>
          <p:blipFill>
            <a:blip r:embed="rId7"/>
            <a:stretch>
              <a:fillRect/>
            </a:stretch>
          </p:blipFill>
          <p:spPr>
            <a:xfrm rot="16200000">
              <a:off x="751477" y="2851165"/>
              <a:ext cx="2763522" cy="440167"/>
            </a:xfrm>
            <a:prstGeom prst="rect">
              <a:avLst/>
            </a:prstGeom>
          </p:spPr>
        </p:pic>
        <p:sp>
          <p:nvSpPr>
            <p:cNvPr id="331" name="矩形 330"/>
            <p:cNvSpPr/>
            <p:nvPr/>
          </p:nvSpPr>
          <p:spPr>
            <a:xfrm rot="16200000">
              <a:off x="1569540" y="2022101"/>
              <a:ext cx="1127397" cy="563314"/>
            </a:xfrm>
            <a:prstGeom prst="rect">
              <a:avLst/>
            </a:prstGeom>
            <a:noFill/>
            <a:ln w="12700">
              <a:solidFill>
                <a:srgbClr val="3140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pic>
          <p:nvPicPr>
            <p:cNvPr id="332" name="图片 331"/>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429986" y="1870994"/>
              <a:ext cx="1053697" cy="790273"/>
            </a:xfrm>
            <a:prstGeom prst="rect">
              <a:avLst/>
            </a:prstGeom>
          </p:spPr>
        </p:pic>
        <p:pic>
          <p:nvPicPr>
            <p:cNvPr id="333" name="图片 332"/>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429986" y="3675698"/>
              <a:ext cx="1053697" cy="790273"/>
            </a:xfrm>
            <a:prstGeom prst="rect">
              <a:avLst/>
            </a:prstGeom>
          </p:spPr>
        </p:pic>
        <p:pic>
          <p:nvPicPr>
            <p:cNvPr id="334" name="图片 333"/>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429986" y="2595126"/>
              <a:ext cx="1053697" cy="790273"/>
            </a:xfrm>
            <a:prstGeom prst="rect">
              <a:avLst/>
            </a:prstGeom>
          </p:spPr>
        </p:pic>
        <p:grpSp>
          <p:nvGrpSpPr>
            <p:cNvPr id="335" name="组合 334"/>
            <p:cNvGrpSpPr/>
            <p:nvPr/>
          </p:nvGrpSpPr>
          <p:grpSpPr>
            <a:xfrm>
              <a:off x="3530813" y="1892635"/>
              <a:ext cx="1093456" cy="746988"/>
              <a:chOff x="5813060" y="1464167"/>
              <a:chExt cx="1444258" cy="908294"/>
            </a:xfrm>
          </p:grpSpPr>
          <p:pic>
            <p:nvPicPr>
              <p:cNvPr id="336" name="图片 335"/>
              <p:cNvPicPr>
                <a:picLocks noChangeAspect="1"/>
              </p:cNvPicPr>
              <p:nvPr/>
            </p:nvPicPr>
            <p:blipFill>
              <a:blip r:embed="rId14"/>
              <a:stretch>
                <a:fillRect/>
              </a:stretch>
            </p:blipFill>
            <p:spPr>
              <a:xfrm>
                <a:off x="5813060" y="1464167"/>
                <a:ext cx="1444258" cy="908294"/>
              </a:xfrm>
              <a:prstGeom prst="rect">
                <a:avLst/>
              </a:prstGeom>
            </p:spPr>
          </p:pic>
          <p:grpSp>
            <p:nvGrpSpPr>
              <p:cNvPr id="337" name="组合 336"/>
              <p:cNvGrpSpPr/>
              <p:nvPr/>
            </p:nvGrpSpPr>
            <p:grpSpPr>
              <a:xfrm>
                <a:off x="5993296" y="1576974"/>
                <a:ext cx="962702" cy="657778"/>
                <a:chOff x="2008853" y="1082743"/>
                <a:chExt cx="3217979" cy="2209778"/>
              </a:xfrm>
              <a:solidFill>
                <a:schemeClr val="accent4">
                  <a:lumMod val="60000"/>
                  <a:lumOff val="40000"/>
                </a:schemeClr>
              </a:solidFill>
            </p:grpSpPr>
            <p:sp>
              <p:nvSpPr>
                <p:cNvPr id="464" name="椭圆 463"/>
                <p:cNvSpPr/>
                <p:nvPr/>
              </p:nvSpPr>
              <p:spPr>
                <a:xfrm>
                  <a:off x="2553731" y="1639330"/>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65" name="椭圆 464"/>
                <p:cNvSpPr/>
                <p:nvPr/>
              </p:nvSpPr>
              <p:spPr>
                <a:xfrm>
                  <a:off x="3442546" y="3115407"/>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66" name="椭圆 465"/>
                <p:cNvSpPr/>
                <p:nvPr/>
              </p:nvSpPr>
              <p:spPr>
                <a:xfrm>
                  <a:off x="4924088" y="2578549"/>
                  <a:ext cx="201829" cy="177114"/>
                </a:xfrm>
                <a:prstGeom prst="ellipse">
                  <a:avLst/>
                </a:prstGeom>
                <a:grpFill/>
                <a:ln w="9525">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67" name="椭圆 466"/>
                <p:cNvSpPr/>
                <p:nvPr/>
              </p:nvSpPr>
              <p:spPr>
                <a:xfrm>
                  <a:off x="3855680" y="186222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68" name="椭圆 467"/>
                <p:cNvSpPr/>
                <p:nvPr/>
              </p:nvSpPr>
              <p:spPr>
                <a:xfrm>
                  <a:off x="2008853" y="2653868"/>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69" name="椭圆 468"/>
                <p:cNvSpPr/>
                <p:nvPr/>
              </p:nvSpPr>
              <p:spPr>
                <a:xfrm>
                  <a:off x="5025003" y="1816442"/>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70" name="椭圆 469"/>
                <p:cNvSpPr/>
                <p:nvPr/>
              </p:nvSpPr>
              <p:spPr>
                <a:xfrm>
                  <a:off x="3797599" y="1082743"/>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74" name="椭圆 473"/>
                <p:cNvSpPr/>
                <p:nvPr/>
              </p:nvSpPr>
              <p:spPr>
                <a:xfrm>
                  <a:off x="3182922" y="207304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tx1"/>
                    </a:solidFill>
                    <a:latin typeface="+mj-lt"/>
                  </a:endParaRPr>
                </a:p>
              </p:txBody>
            </p:sp>
            <p:sp>
              <p:nvSpPr>
                <p:cNvPr id="475" name="椭圆 474"/>
                <p:cNvSpPr/>
                <p:nvPr/>
              </p:nvSpPr>
              <p:spPr>
                <a:xfrm>
                  <a:off x="2458996" y="2073042"/>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grpSp>
          <p:grpSp>
            <p:nvGrpSpPr>
              <p:cNvPr id="338" name="组合 337"/>
              <p:cNvGrpSpPr/>
              <p:nvPr/>
            </p:nvGrpSpPr>
            <p:grpSpPr>
              <a:xfrm>
                <a:off x="6023490" y="1603336"/>
                <a:ext cx="902322" cy="586417"/>
                <a:chOff x="2109785" y="1171299"/>
                <a:chExt cx="3016180" cy="1970045"/>
              </a:xfrm>
            </p:grpSpPr>
            <p:cxnSp>
              <p:nvCxnSpPr>
                <p:cNvPr id="339" name="直接连接符 338"/>
                <p:cNvCxnSpPr>
                  <a:stCxn id="464" idx="6"/>
                  <a:endCxn id="470" idx="2"/>
                </p:cNvCxnSpPr>
                <p:nvPr/>
              </p:nvCxnSpPr>
              <p:spPr>
                <a:xfrm flipV="1">
                  <a:off x="2755585" y="1171299"/>
                  <a:ext cx="1042048" cy="556589"/>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464" idx="4"/>
                  <a:endCxn id="475" idx="0"/>
                </p:cNvCxnSpPr>
                <p:nvPr/>
              </p:nvCxnSpPr>
              <p:spPr>
                <a:xfrm flipH="1">
                  <a:off x="2559931" y="1816440"/>
                  <a:ext cx="94735" cy="256599"/>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1" name="直接连接符 340"/>
                <p:cNvCxnSpPr>
                  <a:stCxn id="475" idx="4"/>
                  <a:endCxn id="468" idx="0"/>
                </p:cNvCxnSpPr>
                <p:nvPr/>
              </p:nvCxnSpPr>
              <p:spPr>
                <a:xfrm flipH="1">
                  <a:off x="2109785" y="2250153"/>
                  <a:ext cx="450149" cy="403713"/>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7" name="直接连接符 356"/>
                <p:cNvCxnSpPr>
                  <a:stCxn id="468" idx="5"/>
                  <a:endCxn id="465" idx="1"/>
                </p:cNvCxnSpPr>
                <p:nvPr/>
              </p:nvCxnSpPr>
              <p:spPr>
                <a:xfrm>
                  <a:off x="2181145" y="2805042"/>
                  <a:ext cx="1290988" cy="336302"/>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67" idx="7"/>
                  <a:endCxn id="469" idx="3"/>
                </p:cNvCxnSpPr>
                <p:nvPr/>
              </p:nvCxnSpPr>
              <p:spPr>
                <a:xfrm>
                  <a:off x="4027991" y="1888158"/>
                  <a:ext cx="1026615" cy="79458"/>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1" name="直接连接符 450"/>
                <p:cNvCxnSpPr>
                  <a:stCxn id="465" idx="7"/>
                  <a:endCxn id="467" idx="3"/>
                </p:cNvCxnSpPr>
                <p:nvPr/>
              </p:nvCxnSpPr>
              <p:spPr>
                <a:xfrm flipV="1">
                  <a:off x="3614852" y="2013395"/>
                  <a:ext cx="270420" cy="1127949"/>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3" name="直接连接符 452"/>
                <p:cNvCxnSpPr>
                  <a:stCxn id="470" idx="6"/>
                  <a:endCxn id="469" idx="0"/>
                </p:cNvCxnSpPr>
                <p:nvPr/>
              </p:nvCxnSpPr>
              <p:spPr>
                <a:xfrm>
                  <a:off x="3999464" y="1171299"/>
                  <a:ext cx="1126501" cy="64514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6" name="直接连接符 455"/>
                <p:cNvCxnSpPr>
                  <a:stCxn id="470" idx="4"/>
                  <a:endCxn id="474" idx="0"/>
                </p:cNvCxnSpPr>
                <p:nvPr/>
              </p:nvCxnSpPr>
              <p:spPr>
                <a:xfrm flipH="1">
                  <a:off x="3283866" y="1259854"/>
                  <a:ext cx="614683" cy="81318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7" name="直接连接符 456"/>
                <p:cNvCxnSpPr>
                  <a:stCxn id="474" idx="5"/>
                  <a:endCxn id="466" idx="2"/>
                </p:cNvCxnSpPr>
                <p:nvPr/>
              </p:nvCxnSpPr>
              <p:spPr>
                <a:xfrm>
                  <a:off x="3355226" y="2224215"/>
                  <a:ext cx="1568908" cy="44289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8" name="直接连接符 457"/>
                <p:cNvCxnSpPr>
                  <a:stCxn id="474" idx="4"/>
                  <a:endCxn id="465" idx="0"/>
                </p:cNvCxnSpPr>
                <p:nvPr/>
              </p:nvCxnSpPr>
              <p:spPr>
                <a:xfrm>
                  <a:off x="3283866" y="2250153"/>
                  <a:ext cx="259626" cy="865253"/>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9" name="直接连接符 458"/>
                <p:cNvCxnSpPr>
                  <a:stCxn id="466" idx="0"/>
                  <a:endCxn id="470" idx="5"/>
                </p:cNvCxnSpPr>
                <p:nvPr/>
              </p:nvCxnSpPr>
              <p:spPr>
                <a:xfrm flipH="1" flipV="1">
                  <a:off x="3969908" y="1233916"/>
                  <a:ext cx="1055141" cy="1344632"/>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0" name="直接连接符 459"/>
                <p:cNvCxnSpPr>
                  <a:stCxn id="474" idx="2"/>
                  <a:endCxn id="464" idx="5"/>
                </p:cNvCxnSpPr>
                <p:nvPr/>
              </p:nvCxnSpPr>
              <p:spPr>
                <a:xfrm flipH="1" flipV="1">
                  <a:off x="2726029" y="1790505"/>
                  <a:ext cx="456921" cy="371093"/>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1" name="直接连接符 460"/>
                <p:cNvCxnSpPr>
                  <a:stCxn id="474" idx="3"/>
                  <a:endCxn id="468" idx="7"/>
                </p:cNvCxnSpPr>
                <p:nvPr/>
              </p:nvCxnSpPr>
              <p:spPr>
                <a:xfrm flipH="1">
                  <a:off x="2181145" y="2224215"/>
                  <a:ext cx="1031361" cy="455590"/>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a:stCxn id="466" idx="2"/>
                  <a:endCxn id="467" idx="5"/>
                </p:cNvCxnSpPr>
                <p:nvPr/>
              </p:nvCxnSpPr>
              <p:spPr>
                <a:xfrm flipH="1" flipV="1">
                  <a:off x="4027991" y="2013398"/>
                  <a:ext cx="896143" cy="65371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stCxn id="466" idx="0"/>
                  <a:endCxn id="469" idx="3"/>
                </p:cNvCxnSpPr>
                <p:nvPr/>
              </p:nvCxnSpPr>
              <p:spPr>
                <a:xfrm flipV="1">
                  <a:off x="5025003" y="1967619"/>
                  <a:ext cx="29556" cy="610932"/>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476" name="组合 475"/>
            <p:cNvGrpSpPr/>
            <p:nvPr/>
          </p:nvGrpSpPr>
          <p:grpSpPr>
            <a:xfrm>
              <a:off x="3530811" y="2616768"/>
              <a:ext cx="1093456" cy="746988"/>
              <a:chOff x="5813063" y="1464168"/>
              <a:chExt cx="1444259" cy="908294"/>
            </a:xfrm>
          </p:grpSpPr>
          <p:pic>
            <p:nvPicPr>
              <p:cNvPr id="477" name="图片 476"/>
              <p:cNvPicPr>
                <a:picLocks noChangeAspect="1"/>
              </p:cNvPicPr>
              <p:nvPr/>
            </p:nvPicPr>
            <p:blipFill>
              <a:blip r:embed="rId14"/>
              <a:stretch>
                <a:fillRect/>
              </a:stretch>
            </p:blipFill>
            <p:spPr>
              <a:xfrm>
                <a:off x="5813063" y="1464168"/>
                <a:ext cx="1444259" cy="908294"/>
              </a:xfrm>
              <a:prstGeom prst="rect">
                <a:avLst/>
              </a:prstGeom>
            </p:spPr>
          </p:pic>
          <p:grpSp>
            <p:nvGrpSpPr>
              <p:cNvPr id="478" name="组合 477"/>
              <p:cNvGrpSpPr/>
              <p:nvPr/>
            </p:nvGrpSpPr>
            <p:grpSpPr>
              <a:xfrm>
                <a:off x="5993300" y="1576975"/>
                <a:ext cx="962703" cy="657778"/>
                <a:chOff x="2008853" y="1082743"/>
                <a:chExt cx="3217979" cy="2209778"/>
              </a:xfrm>
              <a:solidFill>
                <a:schemeClr val="accent4">
                  <a:lumMod val="60000"/>
                  <a:lumOff val="40000"/>
                </a:schemeClr>
              </a:solidFill>
            </p:grpSpPr>
            <p:sp>
              <p:nvSpPr>
                <p:cNvPr id="495" name="椭圆 494"/>
                <p:cNvSpPr/>
                <p:nvPr/>
              </p:nvSpPr>
              <p:spPr>
                <a:xfrm>
                  <a:off x="2553731" y="1639330"/>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96" name="椭圆 495"/>
                <p:cNvSpPr/>
                <p:nvPr/>
              </p:nvSpPr>
              <p:spPr>
                <a:xfrm>
                  <a:off x="3442546" y="3115407"/>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497" name="椭圆 496"/>
                <p:cNvSpPr/>
                <p:nvPr/>
              </p:nvSpPr>
              <p:spPr>
                <a:xfrm>
                  <a:off x="4924088" y="2578549"/>
                  <a:ext cx="201829" cy="177114"/>
                </a:xfrm>
                <a:prstGeom prst="ellipse">
                  <a:avLst/>
                </a:prstGeom>
                <a:grpFill/>
                <a:ln w="9525">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98" name="椭圆 497"/>
                <p:cNvSpPr/>
                <p:nvPr/>
              </p:nvSpPr>
              <p:spPr>
                <a:xfrm>
                  <a:off x="3855680" y="186222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499" name="椭圆 498"/>
                <p:cNvSpPr/>
                <p:nvPr/>
              </p:nvSpPr>
              <p:spPr>
                <a:xfrm>
                  <a:off x="2008853" y="2653868"/>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500" name="椭圆 499"/>
                <p:cNvSpPr/>
                <p:nvPr/>
              </p:nvSpPr>
              <p:spPr>
                <a:xfrm>
                  <a:off x="5025003" y="1816442"/>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501" name="椭圆 500"/>
                <p:cNvSpPr/>
                <p:nvPr/>
              </p:nvSpPr>
              <p:spPr>
                <a:xfrm>
                  <a:off x="3797599" y="1082743"/>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502" name="椭圆 501"/>
                <p:cNvSpPr/>
                <p:nvPr/>
              </p:nvSpPr>
              <p:spPr>
                <a:xfrm>
                  <a:off x="3182922" y="207304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tx1"/>
                    </a:solidFill>
                    <a:latin typeface="+mj-lt"/>
                  </a:endParaRPr>
                </a:p>
              </p:txBody>
            </p:sp>
            <p:sp>
              <p:nvSpPr>
                <p:cNvPr id="503" name="椭圆 502"/>
                <p:cNvSpPr/>
                <p:nvPr/>
              </p:nvSpPr>
              <p:spPr>
                <a:xfrm>
                  <a:off x="2458996" y="2073042"/>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grpSp>
          <p:grpSp>
            <p:nvGrpSpPr>
              <p:cNvPr id="479" name="组合 478"/>
              <p:cNvGrpSpPr/>
              <p:nvPr/>
            </p:nvGrpSpPr>
            <p:grpSpPr>
              <a:xfrm>
                <a:off x="6023490" y="1603336"/>
                <a:ext cx="902323" cy="586417"/>
                <a:chOff x="2109785" y="1171299"/>
                <a:chExt cx="3016180" cy="1970045"/>
              </a:xfrm>
            </p:grpSpPr>
            <p:cxnSp>
              <p:nvCxnSpPr>
                <p:cNvPr id="480" name="直接连接符 479"/>
                <p:cNvCxnSpPr>
                  <a:stCxn id="495" idx="6"/>
                  <a:endCxn id="501" idx="2"/>
                </p:cNvCxnSpPr>
                <p:nvPr/>
              </p:nvCxnSpPr>
              <p:spPr>
                <a:xfrm flipV="1">
                  <a:off x="2755585" y="1171299"/>
                  <a:ext cx="1042048" cy="556589"/>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1" name="直接连接符 480"/>
                <p:cNvCxnSpPr>
                  <a:stCxn id="495" idx="4"/>
                  <a:endCxn id="503" idx="0"/>
                </p:cNvCxnSpPr>
                <p:nvPr/>
              </p:nvCxnSpPr>
              <p:spPr>
                <a:xfrm flipH="1">
                  <a:off x="2559931" y="1816440"/>
                  <a:ext cx="94735" cy="256599"/>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a:stCxn id="503" idx="4"/>
                  <a:endCxn id="499" idx="0"/>
                </p:cNvCxnSpPr>
                <p:nvPr/>
              </p:nvCxnSpPr>
              <p:spPr>
                <a:xfrm flipH="1">
                  <a:off x="2109785" y="2250153"/>
                  <a:ext cx="450149" cy="403713"/>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3" name="直接连接符 482"/>
                <p:cNvCxnSpPr>
                  <a:stCxn id="499" idx="5"/>
                  <a:endCxn id="496" idx="1"/>
                </p:cNvCxnSpPr>
                <p:nvPr/>
              </p:nvCxnSpPr>
              <p:spPr>
                <a:xfrm>
                  <a:off x="2181145" y="2805042"/>
                  <a:ext cx="1290988" cy="336302"/>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4" name="直接连接符 483"/>
                <p:cNvCxnSpPr>
                  <a:stCxn id="496" idx="7"/>
                  <a:endCxn id="498" idx="3"/>
                </p:cNvCxnSpPr>
                <p:nvPr/>
              </p:nvCxnSpPr>
              <p:spPr>
                <a:xfrm flipV="1">
                  <a:off x="3614852" y="2013395"/>
                  <a:ext cx="270420" cy="1127949"/>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a:stCxn id="498" idx="7"/>
                  <a:endCxn id="500" idx="3"/>
                </p:cNvCxnSpPr>
                <p:nvPr/>
              </p:nvCxnSpPr>
              <p:spPr>
                <a:xfrm>
                  <a:off x="4027991" y="1888158"/>
                  <a:ext cx="1026615" cy="79458"/>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6" name="直接连接符 485"/>
                <p:cNvCxnSpPr>
                  <a:stCxn id="501" idx="6"/>
                  <a:endCxn id="500" idx="0"/>
                </p:cNvCxnSpPr>
                <p:nvPr/>
              </p:nvCxnSpPr>
              <p:spPr>
                <a:xfrm>
                  <a:off x="3999464" y="1171299"/>
                  <a:ext cx="1126501" cy="645141"/>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7" name="直接连接符 486"/>
                <p:cNvCxnSpPr>
                  <a:stCxn id="501" idx="4"/>
                  <a:endCxn id="502" idx="0"/>
                </p:cNvCxnSpPr>
                <p:nvPr/>
              </p:nvCxnSpPr>
              <p:spPr>
                <a:xfrm flipH="1">
                  <a:off x="3283866" y="1259854"/>
                  <a:ext cx="614683" cy="813185"/>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a:stCxn id="502" idx="5"/>
                  <a:endCxn id="497" idx="2"/>
                </p:cNvCxnSpPr>
                <p:nvPr/>
              </p:nvCxnSpPr>
              <p:spPr>
                <a:xfrm>
                  <a:off x="3355226" y="2224215"/>
                  <a:ext cx="1568908" cy="442891"/>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9" name="直接连接符 488"/>
                <p:cNvCxnSpPr>
                  <a:stCxn id="502" idx="4"/>
                  <a:endCxn id="496" idx="0"/>
                </p:cNvCxnSpPr>
                <p:nvPr/>
              </p:nvCxnSpPr>
              <p:spPr>
                <a:xfrm>
                  <a:off x="3283866" y="2250153"/>
                  <a:ext cx="259626" cy="865253"/>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0" name="直接连接符 489"/>
                <p:cNvCxnSpPr>
                  <a:stCxn id="502" idx="2"/>
                  <a:endCxn id="495" idx="5"/>
                </p:cNvCxnSpPr>
                <p:nvPr/>
              </p:nvCxnSpPr>
              <p:spPr>
                <a:xfrm flipH="1" flipV="1">
                  <a:off x="2726029" y="1790505"/>
                  <a:ext cx="456921" cy="371093"/>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1" name="直接连接符 490"/>
                <p:cNvCxnSpPr>
                  <a:stCxn id="497" idx="0"/>
                  <a:endCxn id="501" idx="5"/>
                </p:cNvCxnSpPr>
                <p:nvPr/>
              </p:nvCxnSpPr>
              <p:spPr>
                <a:xfrm flipH="1" flipV="1">
                  <a:off x="3969908" y="1233916"/>
                  <a:ext cx="1055141" cy="1344632"/>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2" name="直接连接符 491"/>
                <p:cNvCxnSpPr>
                  <a:stCxn id="502" idx="3"/>
                  <a:endCxn id="499" idx="7"/>
                </p:cNvCxnSpPr>
                <p:nvPr/>
              </p:nvCxnSpPr>
              <p:spPr>
                <a:xfrm flipH="1">
                  <a:off x="2181145" y="2224215"/>
                  <a:ext cx="1031361" cy="455590"/>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3" name="直接连接符 492"/>
                <p:cNvCxnSpPr>
                  <a:stCxn id="497" idx="2"/>
                  <a:endCxn id="498" idx="5"/>
                </p:cNvCxnSpPr>
                <p:nvPr/>
              </p:nvCxnSpPr>
              <p:spPr>
                <a:xfrm flipH="1" flipV="1">
                  <a:off x="4027991" y="2013398"/>
                  <a:ext cx="896143" cy="653711"/>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4" name="直接连接符 493"/>
                <p:cNvCxnSpPr>
                  <a:stCxn id="497" idx="0"/>
                  <a:endCxn id="500" idx="3"/>
                </p:cNvCxnSpPr>
                <p:nvPr/>
              </p:nvCxnSpPr>
              <p:spPr>
                <a:xfrm flipV="1">
                  <a:off x="5025003" y="1967619"/>
                  <a:ext cx="29556" cy="610932"/>
                </a:xfrm>
                <a:prstGeom prst="line">
                  <a:avLst/>
                </a:prstGeom>
                <a:ln w="95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04" name="组合 503"/>
            <p:cNvGrpSpPr/>
            <p:nvPr/>
          </p:nvGrpSpPr>
          <p:grpSpPr>
            <a:xfrm>
              <a:off x="3530811" y="3697340"/>
              <a:ext cx="1093456" cy="746988"/>
              <a:chOff x="5813063" y="1464168"/>
              <a:chExt cx="1444259" cy="908294"/>
            </a:xfrm>
          </p:grpSpPr>
          <p:pic>
            <p:nvPicPr>
              <p:cNvPr id="505" name="图片 504"/>
              <p:cNvPicPr>
                <a:picLocks noChangeAspect="1"/>
              </p:cNvPicPr>
              <p:nvPr/>
            </p:nvPicPr>
            <p:blipFill>
              <a:blip r:embed="rId14"/>
              <a:stretch>
                <a:fillRect/>
              </a:stretch>
            </p:blipFill>
            <p:spPr>
              <a:xfrm>
                <a:off x="5813063" y="1464168"/>
                <a:ext cx="1444259" cy="908294"/>
              </a:xfrm>
              <a:prstGeom prst="rect">
                <a:avLst/>
              </a:prstGeom>
            </p:spPr>
          </p:pic>
          <p:grpSp>
            <p:nvGrpSpPr>
              <p:cNvPr id="506" name="组合 505"/>
              <p:cNvGrpSpPr/>
              <p:nvPr/>
            </p:nvGrpSpPr>
            <p:grpSpPr>
              <a:xfrm>
                <a:off x="5993300" y="1576975"/>
                <a:ext cx="962703" cy="657778"/>
                <a:chOff x="2008853" y="1082743"/>
                <a:chExt cx="3217979" cy="2209778"/>
              </a:xfrm>
              <a:solidFill>
                <a:schemeClr val="accent4">
                  <a:lumMod val="60000"/>
                  <a:lumOff val="40000"/>
                </a:schemeClr>
              </a:solidFill>
            </p:grpSpPr>
            <p:sp>
              <p:nvSpPr>
                <p:cNvPr id="523" name="椭圆 522"/>
                <p:cNvSpPr/>
                <p:nvPr/>
              </p:nvSpPr>
              <p:spPr>
                <a:xfrm>
                  <a:off x="2553731" y="1639330"/>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524" name="椭圆 523"/>
                <p:cNvSpPr/>
                <p:nvPr/>
              </p:nvSpPr>
              <p:spPr>
                <a:xfrm>
                  <a:off x="3442546" y="3115407"/>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525" name="椭圆 524"/>
                <p:cNvSpPr/>
                <p:nvPr/>
              </p:nvSpPr>
              <p:spPr>
                <a:xfrm>
                  <a:off x="4924088" y="2578549"/>
                  <a:ext cx="201829" cy="177114"/>
                </a:xfrm>
                <a:prstGeom prst="ellipse">
                  <a:avLst/>
                </a:prstGeom>
                <a:grpFill/>
                <a:ln w="9525">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526" name="椭圆 525"/>
                <p:cNvSpPr/>
                <p:nvPr/>
              </p:nvSpPr>
              <p:spPr>
                <a:xfrm>
                  <a:off x="3855680" y="186222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527" name="椭圆 526"/>
                <p:cNvSpPr/>
                <p:nvPr/>
              </p:nvSpPr>
              <p:spPr>
                <a:xfrm>
                  <a:off x="2008853" y="2653868"/>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sp>
              <p:nvSpPr>
                <p:cNvPr id="528" name="椭圆 527"/>
                <p:cNvSpPr/>
                <p:nvPr/>
              </p:nvSpPr>
              <p:spPr>
                <a:xfrm>
                  <a:off x="5025003" y="1816442"/>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529" name="椭圆 528"/>
                <p:cNvSpPr/>
                <p:nvPr/>
              </p:nvSpPr>
              <p:spPr>
                <a:xfrm>
                  <a:off x="3797599" y="1082743"/>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mj-lt"/>
                  </a:endParaRPr>
                </a:p>
              </p:txBody>
            </p:sp>
            <p:sp>
              <p:nvSpPr>
                <p:cNvPr id="530" name="椭圆 529"/>
                <p:cNvSpPr/>
                <p:nvPr/>
              </p:nvSpPr>
              <p:spPr>
                <a:xfrm>
                  <a:off x="3182922" y="2073041"/>
                  <a:ext cx="201829" cy="177114"/>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tx1"/>
                    </a:solidFill>
                    <a:latin typeface="+mj-lt"/>
                  </a:endParaRPr>
                </a:p>
              </p:txBody>
            </p:sp>
            <p:sp>
              <p:nvSpPr>
                <p:cNvPr id="531" name="椭圆 530"/>
                <p:cNvSpPr/>
                <p:nvPr/>
              </p:nvSpPr>
              <p:spPr>
                <a:xfrm>
                  <a:off x="2458996" y="2073042"/>
                  <a:ext cx="201828" cy="177113"/>
                </a:xfrm>
                <a:prstGeom prst="ellipse">
                  <a:avLst/>
                </a:prstGeom>
                <a:grp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lt"/>
                  </a:endParaRPr>
                </a:p>
              </p:txBody>
            </p:sp>
          </p:grpSp>
          <p:grpSp>
            <p:nvGrpSpPr>
              <p:cNvPr id="507" name="组合 506"/>
              <p:cNvGrpSpPr/>
              <p:nvPr/>
            </p:nvGrpSpPr>
            <p:grpSpPr>
              <a:xfrm>
                <a:off x="6023490" y="1603336"/>
                <a:ext cx="902323" cy="586417"/>
                <a:chOff x="2109785" y="1171299"/>
                <a:chExt cx="3016180" cy="1970045"/>
              </a:xfrm>
            </p:grpSpPr>
            <p:cxnSp>
              <p:nvCxnSpPr>
                <p:cNvPr id="508" name="直接连接符 507"/>
                <p:cNvCxnSpPr>
                  <a:stCxn id="523" idx="6"/>
                  <a:endCxn id="529" idx="2"/>
                </p:cNvCxnSpPr>
                <p:nvPr/>
              </p:nvCxnSpPr>
              <p:spPr>
                <a:xfrm flipV="1">
                  <a:off x="2755585" y="1171299"/>
                  <a:ext cx="1042048" cy="556589"/>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9" name="直接连接符 508"/>
                <p:cNvCxnSpPr>
                  <a:stCxn id="523" idx="4"/>
                  <a:endCxn id="531" idx="0"/>
                </p:cNvCxnSpPr>
                <p:nvPr/>
              </p:nvCxnSpPr>
              <p:spPr>
                <a:xfrm flipH="1">
                  <a:off x="2559931" y="1816440"/>
                  <a:ext cx="94735" cy="256599"/>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0" name="直接连接符 509"/>
                <p:cNvCxnSpPr>
                  <a:stCxn id="531" idx="4"/>
                  <a:endCxn id="527" idx="0"/>
                </p:cNvCxnSpPr>
                <p:nvPr/>
              </p:nvCxnSpPr>
              <p:spPr>
                <a:xfrm flipH="1">
                  <a:off x="2109785" y="2250153"/>
                  <a:ext cx="450149" cy="403713"/>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a:stCxn id="527" idx="5"/>
                  <a:endCxn id="524" idx="1"/>
                </p:cNvCxnSpPr>
                <p:nvPr/>
              </p:nvCxnSpPr>
              <p:spPr>
                <a:xfrm>
                  <a:off x="2181145" y="2805042"/>
                  <a:ext cx="1290988" cy="336302"/>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2" name="直接连接符 511"/>
                <p:cNvCxnSpPr>
                  <a:stCxn id="524" idx="7"/>
                  <a:endCxn id="526" idx="3"/>
                </p:cNvCxnSpPr>
                <p:nvPr/>
              </p:nvCxnSpPr>
              <p:spPr>
                <a:xfrm flipV="1">
                  <a:off x="3614852" y="2013395"/>
                  <a:ext cx="270420" cy="1127949"/>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3" name="直接连接符 512"/>
                <p:cNvCxnSpPr>
                  <a:stCxn id="526" idx="7"/>
                  <a:endCxn id="528" idx="3"/>
                </p:cNvCxnSpPr>
                <p:nvPr/>
              </p:nvCxnSpPr>
              <p:spPr>
                <a:xfrm>
                  <a:off x="4027991" y="1888158"/>
                  <a:ext cx="1026615" cy="79458"/>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4" name="直接连接符 513"/>
                <p:cNvCxnSpPr>
                  <a:stCxn id="529" idx="6"/>
                  <a:endCxn id="528" idx="0"/>
                </p:cNvCxnSpPr>
                <p:nvPr/>
              </p:nvCxnSpPr>
              <p:spPr>
                <a:xfrm>
                  <a:off x="3999464" y="1171299"/>
                  <a:ext cx="1126501" cy="645141"/>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5" name="直接连接符 514"/>
                <p:cNvCxnSpPr>
                  <a:stCxn id="529" idx="4"/>
                  <a:endCxn id="530" idx="0"/>
                </p:cNvCxnSpPr>
                <p:nvPr/>
              </p:nvCxnSpPr>
              <p:spPr>
                <a:xfrm flipH="1">
                  <a:off x="3283866" y="1259854"/>
                  <a:ext cx="614683" cy="813185"/>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6" name="直接连接符 515"/>
                <p:cNvCxnSpPr>
                  <a:stCxn id="530" idx="5"/>
                  <a:endCxn id="525" idx="2"/>
                </p:cNvCxnSpPr>
                <p:nvPr/>
              </p:nvCxnSpPr>
              <p:spPr>
                <a:xfrm>
                  <a:off x="3355226" y="2224215"/>
                  <a:ext cx="1568908" cy="442891"/>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a:stCxn id="530" idx="4"/>
                  <a:endCxn id="524" idx="0"/>
                </p:cNvCxnSpPr>
                <p:nvPr/>
              </p:nvCxnSpPr>
              <p:spPr>
                <a:xfrm>
                  <a:off x="3283866" y="2250153"/>
                  <a:ext cx="259626" cy="865253"/>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8" name="直接连接符 517"/>
                <p:cNvCxnSpPr>
                  <a:stCxn id="530" idx="2"/>
                  <a:endCxn id="523" idx="5"/>
                </p:cNvCxnSpPr>
                <p:nvPr/>
              </p:nvCxnSpPr>
              <p:spPr>
                <a:xfrm flipH="1" flipV="1">
                  <a:off x="2726029" y="1790505"/>
                  <a:ext cx="456921" cy="371093"/>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9" name="直接连接符 518"/>
                <p:cNvCxnSpPr>
                  <a:stCxn id="525" idx="0"/>
                  <a:endCxn id="529" idx="5"/>
                </p:cNvCxnSpPr>
                <p:nvPr/>
              </p:nvCxnSpPr>
              <p:spPr>
                <a:xfrm flipH="1" flipV="1">
                  <a:off x="3969908" y="1233916"/>
                  <a:ext cx="1055141" cy="1344632"/>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stCxn id="530" idx="3"/>
                  <a:endCxn id="527" idx="7"/>
                </p:cNvCxnSpPr>
                <p:nvPr/>
              </p:nvCxnSpPr>
              <p:spPr>
                <a:xfrm flipH="1">
                  <a:off x="2181145" y="2224215"/>
                  <a:ext cx="1031361" cy="455590"/>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1" name="直接连接符 520"/>
                <p:cNvCxnSpPr>
                  <a:stCxn id="525" idx="2"/>
                  <a:endCxn id="526" idx="5"/>
                </p:cNvCxnSpPr>
                <p:nvPr/>
              </p:nvCxnSpPr>
              <p:spPr>
                <a:xfrm flipH="1" flipV="1">
                  <a:off x="4027991" y="2013398"/>
                  <a:ext cx="896143" cy="653711"/>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2" name="直接连接符 521"/>
                <p:cNvCxnSpPr>
                  <a:stCxn id="525" idx="0"/>
                  <a:endCxn id="528" idx="3"/>
                </p:cNvCxnSpPr>
                <p:nvPr/>
              </p:nvCxnSpPr>
              <p:spPr>
                <a:xfrm flipV="1">
                  <a:off x="5025003" y="1967619"/>
                  <a:ext cx="29556" cy="610932"/>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sp>
          <p:nvSpPr>
            <p:cNvPr id="532" name="文本框 531"/>
            <p:cNvSpPr txBox="1"/>
            <p:nvPr/>
          </p:nvSpPr>
          <p:spPr>
            <a:xfrm rot="16200000">
              <a:off x="2679996" y="3423998"/>
              <a:ext cx="553676" cy="215444"/>
            </a:xfrm>
            <a:prstGeom prst="rect">
              <a:avLst/>
            </a:prstGeom>
            <a:noFill/>
            <a:ln>
              <a:noFill/>
            </a:ln>
          </p:spPr>
          <p:txBody>
            <a:bodyPr wrap="square" lIns="0" tIns="0" rIns="0" bIns="0" rtlCol="0">
              <a:spAutoFit/>
            </a:bodyPr>
            <a:lstStyle/>
            <a:p>
              <a:pPr algn="ctr"/>
              <a:r>
                <a:rPr lang="en-US" altLang="zh-CN" dirty="0">
                  <a:latin typeface="+mj-lt"/>
                  <a:ea typeface="Dengxian" panose="02010600030101010101" pitchFamily="2" charset="-122"/>
                </a:rPr>
                <a:t>…</a:t>
              </a:r>
              <a:endParaRPr lang="zh-CN" altLang="en-US" dirty="0">
                <a:latin typeface="+mj-lt"/>
                <a:ea typeface="Dengxian" panose="02010600030101010101" pitchFamily="2" charset="-122"/>
              </a:endParaRPr>
            </a:p>
          </p:txBody>
        </p:sp>
        <p:sp>
          <p:nvSpPr>
            <p:cNvPr id="533" name="文本框 532"/>
            <p:cNvSpPr txBox="1"/>
            <p:nvPr/>
          </p:nvSpPr>
          <p:spPr>
            <a:xfrm rot="16200000">
              <a:off x="3753739" y="3423998"/>
              <a:ext cx="553676" cy="215444"/>
            </a:xfrm>
            <a:prstGeom prst="rect">
              <a:avLst/>
            </a:prstGeom>
            <a:noFill/>
            <a:ln>
              <a:noFill/>
            </a:ln>
          </p:spPr>
          <p:txBody>
            <a:bodyPr wrap="square" lIns="0" tIns="0" rIns="0" bIns="0" rtlCol="0">
              <a:spAutoFit/>
            </a:bodyPr>
            <a:lstStyle/>
            <a:p>
              <a:pPr algn="ctr"/>
              <a:r>
                <a:rPr lang="en-US" altLang="zh-CN" dirty="0">
                  <a:latin typeface="+mj-lt"/>
                  <a:ea typeface="Dengxian" panose="02010600030101010101" pitchFamily="2" charset="-122"/>
                </a:rPr>
                <a:t>…</a:t>
              </a:r>
              <a:endParaRPr lang="zh-CN" altLang="en-US" dirty="0">
                <a:latin typeface="+mj-lt"/>
                <a:ea typeface="Dengxian" panose="02010600030101010101" pitchFamily="2" charset="-122"/>
              </a:endParaRPr>
            </a:p>
          </p:txBody>
        </p:sp>
        <p:cxnSp>
          <p:nvCxnSpPr>
            <p:cNvPr id="534" name="直接箭头连接符 533"/>
            <p:cNvCxnSpPr/>
            <p:nvPr/>
          </p:nvCxnSpPr>
          <p:spPr>
            <a:xfrm flipV="1">
              <a:off x="2429986" y="2266130"/>
              <a:ext cx="230973"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35" name="矩形 534"/>
            <p:cNvSpPr/>
            <p:nvPr/>
          </p:nvSpPr>
          <p:spPr>
            <a:xfrm>
              <a:off x="603521" y="4493001"/>
              <a:ext cx="1190694"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Functional images</a:t>
              </a:r>
            </a:p>
          </p:txBody>
        </p:sp>
        <p:sp>
          <p:nvSpPr>
            <p:cNvPr id="536" name="矩形 535"/>
            <p:cNvSpPr/>
            <p:nvPr/>
          </p:nvSpPr>
          <p:spPr>
            <a:xfrm>
              <a:off x="1685719" y="4493001"/>
              <a:ext cx="895038"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BOLD signal</a:t>
              </a:r>
            </a:p>
          </p:txBody>
        </p:sp>
        <p:sp>
          <p:nvSpPr>
            <p:cNvPr id="537" name="矩形 536"/>
            <p:cNvSpPr/>
            <p:nvPr/>
          </p:nvSpPr>
          <p:spPr>
            <a:xfrm>
              <a:off x="2429513" y="4400667"/>
              <a:ext cx="1020727" cy="646331"/>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connectivity matrices</a:t>
              </a:r>
            </a:p>
          </p:txBody>
        </p:sp>
        <p:sp>
          <p:nvSpPr>
            <p:cNvPr id="538" name="矩形 537"/>
            <p:cNvSpPr/>
            <p:nvPr/>
          </p:nvSpPr>
          <p:spPr>
            <a:xfrm>
              <a:off x="3590355" y="4493001"/>
              <a:ext cx="974368" cy="461665"/>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graphs</a:t>
              </a:r>
            </a:p>
          </p:txBody>
        </p:sp>
        <p:cxnSp>
          <p:nvCxnSpPr>
            <p:cNvPr id="539" name="直接箭头连接符 538"/>
            <p:cNvCxnSpPr/>
            <p:nvPr/>
          </p:nvCxnSpPr>
          <p:spPr>
            <a:xfrm flipV="1">
              <a:off x="1617811" y="3204653"/>
              <a:ext cx="235725" cy="1"/>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540" name="直接箭头连接符 539"/>
            <p:cNvCxnSpPr/>
            <p:nvPr/>
          </p:nvCxnSpPr>
          <p:spPr>
            <a:xfrm flipV="1">
              <a:off x="3282524" y="2266130"/>
              <a:ext cx="235725"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41" name="直接箭头连接符 540"/>
            <p:cNvCxnSpPr/>
            <p:nvPr/>
          </p:nvCxnSpPr>
          <p:spPr>
            <a:xfrm flipV="1">
              <a:off x="3282524" y="4070834"/>
              <a:ext cx="235725"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42" name="直接箭头连接符 541"/>
            <p:cNvCxnSpPr/>
            <p:nvPr/>
          </p:nvCxnSpPr>
          <p:spPr>
            <a:xfrm flipV="1">
              <a:off x="3282524" y="2990262"/>
              <a:ext cx="235725"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43" name="直接箭头连接符 542"/>
            <p:cNvCxnSpPr/>
            <p:nvPr/>
          </p:nvCxnSpPr>
          <p:spPr>
            <a:xfrm flipV="1">
              <a:off x="2444676" y="2990262"/>
              <a:ext cx="230973"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44" name="直接箭头连接符 543"/>
            <p:cNvCxnSpPr/>
            <p:nvPr/>
          </p:nvCxnSpPr>
          <p:spPr>
            <a:xfrm flipV="1">
              <a:off x="2423292" y="4070834"/>
              <a:ext cx="230973"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45" name="直接箭头连接符 544"/>
            <p:cNvCxnSpPr/>
            <p:nvPr/>
          </p:nvCxnSpPr>
          <p:spPr>
            <a:xfrm flipV="1">
              <a:off x="2444450" y="3557776"/>
              <a:ext cx="230973"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46" name="直接箭头连接符 545"/>
            <p:cNvCxnSpPr/>
            <p:nvPr/>
          </p:nvCxnSpPr>
          <p:spPr>
            <a:xfrm flipV="1">
              <a:off x="2347639" y="3203947"/>
              <a:ext cx="235725" cy="1"/>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547" name="矩形 546"/>
            <p:cNvSpPr/>
            <p:nvPr/>
          </p:nvSpPr>
          <p:spPr>
            <a:xfrm>
              <a:off x="4727758" y="1990753"/>
              <a:ext cx="1465182" cy="2414588"/>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800" kern="0">
                <a:latin typeface="+mj-lt"/>
                <a:sym typeface="Arial"/>
              </a:endParaRPr>
            </a:p>
          </p:txBody>
        </p:sp>
        <p:cxnSp>
          <p:nvCxnSpPr>
            <p:cNvPr id="548" name="直接箭头连接符 547"/>
            <p:cNvCxnSpPr>
              <a:stCxn id="553" idx="2"/>
              <a:endCxn id="560" idx="0"/>
            </p:cNvCxnSpPr>
            <p:nvPr/>
          </p:nvCxnSpPr>
          <p:spPr>
            <a:xfrm>
              <a:off x="5454108" y="2453455"/>
              <a:ext cx="0" cy="349482"/>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549" name="文本框 548"/>
            <p:cNvSpPr txBox="1">
              <a:spLocks noChangeArrowheads="1"/>
            </p:cNvSpPr>
            <p:nvPr/>
          </p:nvSpPr>
          <p:spPr bwMode="auto">
            <a:xfrm rot="16200000">
              <a:off x="5113993" y="3423997"/>
              <a:ext cx="5540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latin typeface="+mj-lt"/>
                  <a:ea typeface="Dengxian" panose="02010600030101010101" pitchFamily="2" charset="-122"/>
                </a:rPr>
                <a:t>…</a:t>
              </a:r>
              <a:endParaRPr lang="zh-CN" altLang="en-US" dirty="0">
                <a:latin typeface="+mj-lt"/>
                <a:ea typeface="Dengxian" panose="02010600030101010101" pitchFamily="2" charset="-122"/>
              </a:endParaRPr>
            </a:p>
          </p:txBody>
        </p:sp>
        <p:cxnSp>
          <p:nvCxnSpPr>
            <p:cNvPr id="550" name="直接箭头连接符 549"/>
            <p:cNvCxnSpPr>
              <a:stCxn id="560" idx="2"/>
            </p:cNvCxnSpPr>
            <p:nvPr/>
          </p:nvCxnSpPr>
          <p:spPr>
            <a:xfrm>
              <a:off x="5454108" y="3177587"/>
              <a:ext cx="0" cy="195879"/>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551" name="直接箭头连接符 550"/>
            <p:cNvCxnSpPr/>
            <p:nvPr/>
          </p:nvCxnSpPr>
          <p:spPr>
            <a:xfrm>
              <a:off x="5454108" y="3697340"/>
              <a:ext cx="0" cy="186596"/>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552" name="组合 551"/>
            <p:cNvGrpSpPr/>
            <p:nvPr/>
          </p:nvGrpSpPr>
          <p:grpSpPr>
            <a:xfrm>
              <a:off x="4872289" y="2078805"/>
              <a:ext cx="1163638" cy="374650"/>
              <a:chOff x="4381500" y="2082800"/>
              <a:chExt cx="1163638" cy="374650"/>
            </a:xfrm>
          </p:grpSpPr>
          <p:sp>
            <p:nvSpPr>
              <p:cNvPr id="553" name="圆角矩形 552"/>
              <p:cNvSpPr/>
              <p:nvPr/>
            </p:nvSpPr>
            <p:spPr bwMode="auto">
              <a:xfrm>
                <a:off x="4381500" y="2082800"/>
                <a:ext cx="1163638" cy="374650"/>
              </a:xfrm>
              <a:prstGeom prst="round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kern="0">
                  <a:latin typeface="+mj-lt"/>
                  <a:ea typeface="Dengxian" panose="02010600030101010101" pitchFamily="2" charset="-122"/>
                  <a:sym typeface="Arial"/>
                </a:endParaRPr>
              </a:p>
            </p:txBody>
          </p:sp>
          <p:sp>
            <p:nvSpPr>
              <p:cNvPr id="554" name="文本框 128"/>
              <p:cNvSpPr txBox="1">
                <a:spLocks noChangeArrowheads="1"/>
              </p:cNvSpPr>
              <p:nvPr/>
            </p:nvSpPr>
            <p:spPr bwMode="auto">
              <a:xfrm>
                <a:off x="4421646" y="2160100"/>
                <a:ext cx="10833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latin typeface="+mj-lt"/>
                    <a:ea typeface="Dengxian" panose="02010600030101010101" pitchFamily="2" charset="-122"/>
                    <a:cs typeface="Times" panose="02020603050405020304" pitchFamily="18" charset="0"/>
                  </a:rPr>
                  <a:t>Hidden Cell</a:t>
                </a:r>
                <a:endParaRPr lang="zh-CN" altLang="en-US" dirty="0">
                  <a:latin typeface="+mj-lt"/>
                  <a:ea typeface="Dengxian" panose="02010600030101010101" pitchFamily="2" charset="-122"/>
                  <a:cs typeface="Times" panose="02020603050405020304" pitchFamily="18" charset="0"/>
                </a:endParaRPr>
              </a:p>
            </p:txBody>
          </p:sp>
        </p:grpSp>
        <p:cxnSp>
          <p:nvCxnSpPr>
            <p:cNvPr id="555" name="直接箭头连接符 554"/>
            <p:cNvCxnSpPr/>
            <p:nvPr/>
          </p:nvCxnSpPr>
          <p:spPr>
            <a:xfrm flipV="1">
              <a:off x="6045097" y="2266130"/>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6" name="直接箭头连接符 555"/>
            <p:cNvCxnSpPr/>
            <p:nvPr/>
          </p:nvCxnSpPr>
          <p:spPr>
            <a:xfrm flipV="1">
              <a:off x="6045097" y="2990262"/>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7" name="直接箭头连接符 556"/>
            <p:cNvCxnSpPr/>
            <p:nvPr/>
          </p:nvCxnSpPr>
          <p:spPr>
            <a:xfrm flipV="1">
              <a:off x="6045097" y="3557776"/>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8" name="直接箭头连接符 557"/>
            <p:cNvCxnSpPr/>
            <p:nvPr/>
          </p:nvCxnSpPr>
          <p:spPr>
            <a:xfrm flipV="1">
              <a:off x="6045097" y="4070834"/>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559" name="组合 558"/>
            <p:cNvGrpSpPr/>
            <p:nvPr/>
          </p:nvGrpSpPr>
          <p:grpSpPr>
            <a:xfrm>
              <a:off x="4872289" y="2802937"/>
              <a:ext cx="1163638" cy="374650"/>
              <a:chOff x="4381500" y="2082800"/>
              <a:chExt cx="1163638" cy="374650"/>
            </a:xfrm>
          </p:grpSpPr>
          <p:sp>
            <p:nvSpPr>
              <p:cNvPr id="560" name="圆角矩形 559"/>
              <p:cNvSpPr/>
              <p:nvPr/>
            </p:nvSpPr>
            <p:spPr bwMode="auto">
              <a:xfrm>
                <a:off x="4381500" y="2082800"/>
                <a:ext cx="1163638" cy="374650"/>
              </a:xfrm>
              <a:prstGeom prst="round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kern="0">
                  <a:latin typeface="+mj-lt"/>
                  <a:ea typeface="Dengxian" panose="02010600030101010101" pitchFamily="2" charset="-122"/>
                  <a:sym typeface="Arial"/>
                </a:endParaRPr>
              </a:p>
            </p:txBody>
          </p:sp>
          <p:sp>
            <p:nvSpPr>
              <p:cNvPr id="561" name="文本框 128"/>
              <p:cNvSpPr txBox="1">
                <a:spLocks noChangeArrowheads="1"/>
              </p:cNvSpPr>
              <p:nvPr/>
            </p:nvSpPr>
            <p:spPr bwMode="auto">
              <a:xfrm>
                <a:off x="4421646" y="2150844"/>
                <a:ext cx="10833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latin typeface="+mj-lt"/>
                    <a:ea typeface="Dengxian" panose="02010600030101010101" pitchFamily="2" charset="-122"/>
                    <a:cs typeface="Times" panose="02020603050405020304" pitchFamily="18" charset="0"/>
                  </a:rPr>
                  <a:t>Hidden Cell</a:t>
                </a:r>
                <a:endParaRPr lang="zh-CN" altLang="en-US" dirty="0">
                  <a:latin typeface="+mj-lt"/>
                  <a:ea typeface="Dengxian" panose="02010600030101010101" pitchFamily="2" charset="-122"/>
                  <a:cs typeface="Times" panose="02020603050405020304" pitchFamily="18" charset="0"/>
                </a:endParaRPr>
              </a:p>
            </p:txBody>
          </p:sp>
        </p:grpSp>
        <p:grpSp>
          <p:nvGrpSpPr>
            <p:cNvPr id="562" name="组合 561"/>
            <p:cNvGrpSpPr/>
            <p:nvPr/>
          </p:nvGrpSpPr>
          <p:grpSpPr>
            <a:xfrm>
              <a:off x="4886653" y="3883509"/>
              <a:ext cx="1163638" cy="374650"/>
              <a:chOff x="4381500" y="2082800"/>
              <a:chExt cx="1163638" cy="374650"/>
            </a:xfrm>
          </p:grpSpPr>
          <p:sp>
            <p:nvSpPr>
              <p:cNvPr id="563" name="圆角矩形 562"/>
              <p:cNvSpPr/>
              <p:nvPr/>
            </p:nvSpPr>
            <p:spPr bwMode="auto">
              <a:xfrm>
                <a:off x="4381500" y="2082800"/>
                <a:ext cx="1163638" cy="374650"/>
              </a:xfrm>
              <a:prstGeom prst="round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kern="0">
                  <a:latin typeface="+mj-lt"/>
                  <a:ea typeface="Dengxian" panose="02010600030101010101" pitchFamily="2" charset="-122"/>
                  <a:sym typeface="Arial"/>
                </a:endParaRPr>
              </a:p>
            </p:txBody>
          </p:sp>
          <p:sp>
            <p:nvSpPr>
              <p:cNvPr id="564" name="文本框 128"/>
              <p:cNvSpPr txBox="1">
                <a:spLocks noChangeArrowheads="1"/>
              </p:cNvSpPr>
              <p:nvPr/>
            </p:nvSpPr>
            <p:spPr bwMode="auto">
              <a:xfrm>
                <a:off x="4421645" y="2158577"/>
                <a:ext cx="10833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latin typeface="+mj-lt"/>
                    <a:ea typeface="Dengxian" panose="02010600030101010101" pitchFamily="2" charset="-122"/>
                    <a:cs typeface="Times" panose="02020603050405020304" pitchFamily="18" charset="0"/>
                  </a:rPr>
                  <a:t>Hidden Cell</a:t>
                </a:r>
                <a:endParaRPr lang="zh-CN" altLang="en-US" dirty="0">
                  <a:latin typeface="+mj-lt"/>
                  <a:ea typeface="Dengxian" panose="02010600030101010101" pitchFamily="2" charset="-122"/>
                  <a:cs typeface="Times" panose="02020603050405020304" pitchFamily="18" charset="0"/>
                </a:endParaRPr>
              </a:p>
            </p:txBody>
          </p:sp>
        </p:grpSp>
        <p:cxnSp>
          <p:nvCxnSpPr>
            <p:cNvPr id="565" name="直接箭头连接符 564"/>
            <p:cNvCxnSpPr/>
            <p:nvPr/>
          </p:nvCxnSpPr>
          <p:spPr>
            <a:xfrm flipV="1">
              <a:off x="3282524" y="3557776"/>
              <a:ext cx="235725" cy="1"/>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566" name="组合 565"/>
            <p:cNvGrpSpPr/>
            <p:nvPr/>
          </p:nvGrpSpPr>
          <p:grpSpPr>
            <a:xfrm>
              <a:off x="6266344" y="1990753"/>
              <a:ext cx="2401625" cy="2414588"/>
              <a:chOff x="5766385" y="2027237"/>
              <a:chExt cx="2401625" cy="2414588"/>
            </a:xfrm>
          </p:grpSpPr>
          <p:grpSp>
            <p:nvGrpSpPr>
              <p:cNvPr id="567" name="组合 566"/>
              <p:cNvGrpSpPr/>
              <p:nvPr/>
            </p:nvGrpSpPr>
            <p:grpSpPr>
              <a:xfrm>
                <a:off x="5766385" y="2027237"/>
                <a:ext cx="1049873" cy="2414588"/>
                <a:chOff x="5766385" y="2027237"/>
                <a:chExt cx="1049873" cy="2414588"/>
              </a:xfrm>
            </p:grpSpPr>
            <p:sp>
              <p:nvSpPr>
                <p:cNvPr id="571" name="矩形 570"/>
                <p:cNvSpPr>
                  <a:spLocks noChangeArrowheads="1"/>
                </p:cNvSpPr>
                <p:nvPr/>
              </p:nvSpPr>
              <p:spPr bwMode="auto">
                <a:xfrm>
                  <a:off x="5766385" y="2679262"/>
                  <a:ext cx="10498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zh-CN" dirty="0">
                      <a:solidFill>
                        <a:srgbClr val="31404C"/>
                      </a:solidFill>
                      <a:latin typeface="+mj-lt"/>
                      <a:ea typeface="Dengxian" panose="02010600030101010101" pitchFamily="2" charset="-122"/>
                    </a:rPr>
                    <a:t>Fully-connected layers</a:t>
                  </a:r>
                </a:p>
                <a:p>
                  <a:pPr algn="ctr" eaLnBrk="1" hangingPunct="1"/>
                  <a:r>
                    <a:rPr lang="en-US" altLang="zh-CN" dirty="0">
                      <a:solidFill>
                        <a:srgbClr val="31404C"/>
                      </a:solidFill>
                      <a:latin typeface="+mj-lt"/>
                      <a:ea typeface="Dengxian" panose="02010600030101010101" pitchFamily="2" charset="-122"/>
                    </a:rPr>
                    <a:t>(FC)</a:t>
                  </a:r>
                  <a:endParaRPr lang="zh-CN" altLang="en-US" dirty="0">
                    <a:latin typeface="+mj-lt"/>
                  </a:endParaRPr>
                </a:p>
              </p:txBody>
            </p:sp>
            <p:sp>
              <p:nvSpPr>
                <p:cNvPr id="572" name="矩形 571"/>
                <p:cNvSpPr/>
                <p:nvPr/>
              </p:nvSpPr>
              <p:spPr>
                <a:xfrm>
                  <a:off x="5805488" y="2027237"/>
                  <a:ext cx="937366" cy="2414588"/>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800" kern="0">
                    <a:solidFill>
                      <a:schemeClr val="tx1"/>
                    </a:solidFill>
                    <a:latin typeface="+mj-lt"/>
                    <a:sym typeface="Arial"/>
                  </a:endParaRPr>
                </a:p>
              </p:txBody>
            </p:sp>
          </p:grpSp>
          <p:grpSp>
            <p:nvGrpSpPr>
              <p:cNvPr id="568" name="组合 567"/>
              <p:cNvGrpSpPr/>
              <p:nvPr/>
            </p:nvGrpSpPr>
            <p:grpSpPr>
              <a:xfrm>
                <a:off x="6742854" y="3050986"/>
                <a:ext cx="1425156" cy="369332"/>
                <a:chOff x="4000409" y="2825954"/>
                <a:chExt cx="1425156" cy="369332"/>
              </a:xfrm>
            </p:grpSpPr>
            <p:cxnSp>
              <p:nvCxnSpPr>
                <p:cNvPr id="569" name="直接箭头连接符 568"/>
                <p:cNvCxnSpPr>
                  <a:stCxn id="572" idx="3"/>
                  <a:endCxn id="570" idx="1"/>
                </p:cNvCxnSpPr>
                <p:nvPr/>
              </p:nvCxnSpPr>
              <p:spPr>
                <a:xfrm>
                  <a:off x="4000409" y="3009499"/>
                  <a:ext cx="227392" cy="1121"/>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570" name="矩形 569"/>
                <p:cNvSpPr/>
                <p:nvPr/>
              </p:nvSpPr>
              <p:spPr>
                <a:xfrm>
                  <a:off x="4227801" y="2825954"/>
                  <a:ext cx="1197764" cy="369332"/>
                </a:xfrm>
                <a:prstGeom prst="rect">
                  <a:avLst/>
                </a:prstGeom>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zh-CN" sz="1800" dirty="0">
                      <a:solidFill>
                        <a:srgbClr val="202B33"/>
                      </a:solidFill>
                      <a:latin typeface="+mj-lt"/>
                      <a:ea typeface="Dengxian" panose="02010600030101010101" pitchFamily="2" charset="-122"/>
                    </a:rPr>
                    <a:t>Diagnosis</a:t>
                  </a:r>
                  <a:endParaRPr lang="zh-CN" altLang="en-US" sz="1800" dirty="0">
                    <a:latin typeface="+mj-lt"/>
                  </a:endParaRPr>
                </a:p>
              </p:txBody>
            </p:sp>
          </p:grpSp>
        </p:grpSp>
        <p:sp>
          <p:nvSpPr>
            <p:cNvPr id="573" name="矩形 572"/>
            <p:cNvSpPr/>
            <p:nvPr/>
          </p:nvSpPr>
          <p:spPr>
            <a:xfrm>
              <a:off x="4150047" y="940205"/>
              <a:ext cx="2481928" cy="830997"/>
            </a:xfrm>
            <a:prstGeom prst="rect">
              <a:avLst/>
            </a:prstGeom>
          </p:spPr>
          <p:txBody>
            <a:bodyPr wrap="square">
              <a:spAutoFit/>
            </a:bodyPr>
            <a:lstStyle/>
            <a:p>
              <a:pPr algn="ctr" eaLnBrk="1" fontAlgn="auto" hangingPunct="1">
                <a:buClr>
                  <a:srgbClr val="000000"/>
                </a:buClr>
                <a:buFont typeface="Arial"/>
                <a:buNone/>
                <a:defRPr/>
              </a:pPr>
              <a:r>
                <a:rPr lang="en-US" altLang="zh-CN" sz="1600" kern="0" dirty="0">
                  <a:solidFill>
                    <a:schemeClr val="accent2">
                      <a:lumMod val="50000"/>
                    </a:schemeClr>
                  </a:solidFill>
                  <a:latin typeface="+mj-lt"/>
                  <a:ea typeface="Dengxian" panose="02010600030101010101" pitchFamily="2" charset="-122"/>
                  <a:cs typeface="Arial"/>
                  <a:sym typeface="Arial"/>
                </a:rPr>
                <a:t>Graph convolution-long-short term memory (GC-LSTM) layer</a:t>
              </a:r>
            </a:p>
          </p:txBody>
        </p:sp>
        <p:sp>
          <p:nvSpPr>
            <p:cNvPr id="574" name="矩形 573"/>
            <p:cNvSpPr/>
            <p:nvPr/>
          </p:nvSpPr>
          <p:spPr>
            <a:xfrm>
              <a:off x="1731544" y="940954"/>
              <a:ext cx="2668395" cy="830997"/>
            </a:xfrm>
            <a:prstGeom prst="rect">
              <a:avLst/>
            </a:prstGeom>
          </p:spPr>
          <p:txBody>
            <a:bodyPr wrap="square">
              <a:spAutoFit/>
            </a:bodyPr>
            <a:lstStyle/>
            <a:p>
              <a:pPr algn="ctr" eaLnBrk="1" fontAlgn="auto" hangingPunct="1">
                <a:buClr>
                  <a:srgbClr val="000000"/>
                </a:buClr>
                <a:buFont typeface="Arial"/>
                <a:buNone/>
                <a:defRPr/>
              </a:pPr>
              <a:r>
                <a:rPr lang="en-US" altLang="zh-CN" sz="1600" kern="0" dirty="0">
                  <a:solidFill>
                    <a:schemeClr val="tx1">
                      <a:lumMod val="75000"/>
                    </a:schemeClr>
                  </a:solidFill>
                  <a:latin typeface="+mj-lt"/>
                  <a:ea typeface="Dengxian" panose="02010600030101010101" pitchFamily="2" charset="-122"/>
                  <a:cs typeface="Arial"/>
                  <a:sym typeface="Arial"/>
                </a:rPr>
                <a:t>Dynamic graph construction by </a:t>
              </a:r>
              <a:r>
                <a:rPr lang="en-US" altLang="zh-CN" sz="1600" b="1" kern="0" dirty="0">
                  <a:solidFill>
                    <a:schemeClr val="tx1">
                      <a:lumMod val="75000"/>
                    </a:schemeClr>
                  </a:solidFill>
                  <a:latin typeface="+mj-lt"/>
                  <a:ea typeface="Dengxian" panose="02010600030101010101" pitchFamily="2" charset="-122"/>
                  <a:cs typeface="Arial"/>
                  <a:sym typeface="Arial"/>
                </a:rPr>
                <a:t>sliding window</a:t>
              </a:r>
            </a:p>
          </p:txBody>
        </p:sp>
        <p:cxnSp>
          <p:nvCxnSpPr>
            <p:cNvPr id="701" name="直接箭头连接符 700"/>
            <p:cNvCxnSpPr/>
            <p:nvPr/>
          </p:nvCxnSpPr>
          <p:spPr>
            <a:xfrm flipV="1">
              <a:off x="4608409" y="2266130"/>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2" name="直接箭头连接符 701"/>
            <p:cNvCxnSpPr/>
            <p:nvPr/>
          </p:nvCxnSpPr>
          <p:spPr>
            <a:xfrm flipV="1">
              <a:off x="4608409" y="2990262"/>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3" name="直接箭头连接符 702"/>
            <p:cNvCxnSpPr/>
            <p:nvPr/>
          </p:nvCxnSpPr>
          <p:spPr>
            <a:xfrm flipV="1">
              <a:off x="4608409" y="3557776"/>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4" name="直接箭头连接符 703"/>
            <p:cNvCxnSpPr/>
            <p:nvPr/>
          </p:nvCxnSpPr>
          <p:spPr>
            <a:xfrm flipV="1">
              <a:off x="4616778" y="4070834"/>
              <a:ext cx="269875" cy="0"/>
            </a:xfrm>
            <a:prstGeom prst="straightConnector1">
              <a:avLst/>
            </a:prstGeom>
            <a:ln w="127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705" name="组合 704"/>
          <p:cNvGrpSpPr/>
          <p:nvPr/>
        </p:nvGrpSpPr>
        <p:grpSpPr>
          <a:xfrm>
            <a:off x="308797" y="2830797"/>
            <a:ext cx="6973927" cy="1352947"/>
            <a:chOff x="308797" y="2830797"/>
            <a:chExt cx="6973927" cy="1352947"/>
          </a:xfrm>
        </p:grpSpPr>
        <p:pic>
          <p:nvPicPr>
            <p:cNvPr id="706" name="图片 705"/>
            <p:cNvPicPr>
              <a:picLocks noChangeAspect="1"/>
            </p:cNvPicPr>
            <p:nvPr/>
          </p:nvPicPr>
          <p:blipFill rotWithShape="1">
            <a:blip r:embed="rId15">
              <a:extLst>
                <a:ext uri="{28A0092B-C50C-407E-A947-70E740481C1C}">
                  <a14:useLocalDpi xmlns:a14="http://schemas.microsoft.com/office/drawing/2010/main" val="0"/>
                </a:ext>
              </a:extLst>
            </a:blip>
            <a:srcRect l="13634" t="13365" r="14377" b="24630"/>
            <a:stretch/>
          </p:blipFill>
          <p:spPr>
            <a:xfrm>
              <a:off x="6141895" y="3092272"/>
              <a:ext cx="649404" cy="611926"/>
            </a:xfrm>
            <a:prstGeom prst="rect">
              <a:avLst/>
            </a:prstGeom>
          </p:spPr>
        </p:pic>
        <p:sp>
          <p:nvSpPr>
            <p:cNvPr id="707" name="矩形 706"/>
            <p:cNvSpPr/>
            <p:nvPr/>
          </p:nvSpPr>
          <p:spPr>
            <a:xfrm>
              <a:off x="5893200" y="2833311"/>
              <a:ext cx="1225909"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sp>
          <p:nvSpPr>
            <p:cNvPr id="708" name="矩形 707"/>
            <p:cNvSpPr/>
            <p:nvPr/>
          </p:nvSpPr>
          <p:spPr>
            <a:xfrm>
              <a:off x="5784357" y="382372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Diagnosis</a:t>
              </a:r>
            </a:p>
          </p:txBody>
        </p:sp>
        <p:cxnSp>
          <p:nvCxnSpPr>
            <p:cNvPr id="709" name="直接箭头连接符 708"/>
            <p:cNvCxnSpPr>
              <a:stCxn id="716" idx="3"/>
              <a:endCxn id="707" idx="1"/>
            </p:cNvCxnSpPr>
            <p:nvPr/>
          </p:nvCxnSpPr>
          <p:spPr>
            <a:xfrm>
              <a:off x="5752550" y="3508200"/>
              <a:ext cx="140650" cy="328"/>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cxnSp>
          <p:nvCxnSpPr>
            <p:cNvPr id="710" name="直接箭头连接符 709"/>
            <p:cNvCxnSpPr/>
            <p:nvPr/>
          </p:nvCxnSpPr>
          <p:spPr>
            <a:xfrm flipV="1">
              <a:off x="3336527" y="3508528"/>
              <a:ext cx="132960" cy="3963"/>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711" name="矩形 710"/>
            <p:cNvSpPr/>
            <p:nvPr/>
          </p:nvSpPr>
          <p:spPr>
            <a:xfrm>
              <a:off x="1838160" y="2833311"/>
              <a:ext cx="1498367"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cxnSp>
          <p:nvCxnSpPr>
            <p:cNvPr id="712" name="直接箭头连接符 711"/>
            <p:cNvCxnSpPr>
              <a:endCxn id="711" idx="1"/>
            </p:cNvCxnSpPr>
            <p:nvPr/>
          </p:nvCxnSpPr>
          <p:spPr>
            <a:xfrm>
              <a:off x="1709190" y="3508528"/>
              <a:ext cx="128970" cy="0"/>
            </a:xfrm>
            <a:prstGeom prst="straightConnector1">
              <a:avLst/>
            </a:prstGeom>
            <a:ln w="19050">
              <a:tailEnd type="triangle"/>
            </a:ln>
            <a:effectLst/>
          </p:spPr>
          <p:style>
            <a:lnRef idx="3">
              <a:schemeClr val="dk1"/>
            </a:lnRef>
            <a:fillRef idx="0">
              <a:schemeClr val="dk1"/>
            </a:fillRef>
            <a:effectRef idx="2">
              <a:schemeClr val="dk1"/>
            </a:effectRef>
            <a:fontRef idx="minor">
              <a:schemeClr val="tx1"/>
            </a:fontRef>
          </p:style>
        </p:cxnSp>
        <p:sp>
          <p:nvSpPr>
            <p:cNvPr id="713" name="矩形 712"/>
            <p:cNvSpPr/>
            <p:nvPr/>
          </p:nvSpPr>
          <p:spPr>
            <a:xfrm>
              <a:off x="380206" y="2830797"/>
              <a:ext cx="1330332" cy="135043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j-lt"/>
              </a:endParaRPr>
            </a:p>
          </p:txBody>
        </p:sp>
        <p:grpSp>
          <p:nvGrpSpPr>
            <p:cNvPr id="714" name="组合 713"/>
            <p:cNvGrpSpPr/>
            <p:nvPr/>
          </p:nvGrpSpPr>
          <p:grpSpPr>
            <a:xfrm>
              <a:off x="308797" y="2929733"/>
              <a:ext cx="3041196" cy="1166551"/>
              <a:chOff x="335439" y="4410953"/>
              <a:chExt cx="3041196" cy="1166551"/>
            </a:xfrm>
          </p:grpSpPr>
          <p:sp>
            <p:nvSpPr>
              <p:cNvPr id="844" name="矩形 843"/>
              <p:cNvSpPr/>
              <p:nvPr/>
            </p:nvSpPr>
            <p:spPr>
              <a:xfrm>
                <a:off x="1878268" y="5296039"/>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graphs</a:t>
                </a:r>
              </a:p>
            </p:txBody>
          </p:sp>
          <p:sp>
            <p:nvSpPr>
              <p:cNvPr id="845" name="矩形 844"/>
              <p:cNvSpPr/>
              <p:nvPr/>
            </p:nvSpPr>
            <p:spPr>
              <a:xfrm>
                <a:off x="335439" y="5300505"/>
                <a:ext cx="1498367" cy="276999"/>
              </a:xfrm>
              <a:prstGeom prst="rect">
                <a:avLst/>
              </a:prstGeom>
            </p:spPr>
            <p:txBody>
              <a:bodyPr wrap="square">
                <a:spAutoFit/>
              </a:bodyPr>
              <a:lstStyle/>
              <a:p>
                <a:pPr algn="ctr"/>
                <a:r>
                  <a:rPr lang="en-US" altLang="zh-CN" sz="1200" dirty="0">
                    <a:solidFill>
                      <a:schemeClr val="bg1">
                        <a:lumMod val="50000"/>
                      </a:schemeClr>
                    </a:solidFill>
                    <a:latin typeface="+mj-lt"/>
                    <a:ea typeface="Dengxian" panose="02010600030101010101" pitchFamily="2" charset="-122"/>
                  </a:rPr>
                  <a:t>Dynamic matrices</a:t>
                </a:r>
              </a:p>
            </p:txBody>
          </p:sp>
          <p:pic>
            <p:nvPicPr>
              <p:cNvPr id="846" name="图片 84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50589" y="4460674"/>
                <a:ext cx="1304794" cy="826455"/>
              </a:xfrm>
              <a:prstGeom prst="rect">
                <a:avLst/>
              </a:prstGeom>
            </p:spPr>
          </p:pic>
          <p:pic>
            <p:nvPicPr>
              <p:cNvPr id="847" name="图片 84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4398" y="4410953"/>
                <a:ext cx="853692" cy="815912"/>
              </a:xfrm>
              <a:prstGeom prst="rect">
                <a:avLst/>
              </a:prstGeom>
            </p:spPr>
          </p:pic>
        </p:grpSp>
        <p:sp>
          <p:nvSpPr>
            <p:cNvPr id="715" name="矩形 714"/>
            <p:cNvSpPr/>
            <p:nvPr/>
          </p:nvSpPr>
          <p:spPr>
            <a:xfrm>
              <a:off x="3473023" y="2833200"/>
              <a:ext cx="1460134" cy="1350000"/>
            </a:xfrm>
            <a:prstGeom prst="rect">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latin typeface="+mj-lt"/>
                <a:sym typeface="Arial"/>
              </a:endParaRPr>
            </a:p>
          </p:txBody>
        </p:sp>
        <p:sp>
          <p:nvSpPr>
            <p:cNvPr id="716" name="矩形 715"/>
            <p:cNvSpPr/>
            <p:nvPr/>
          </p:nvSpPr>
          <p:spPr>
            <a:xfrm>
              <a:off x="4977088" y="2833200"/>
              <a:ext cx="775462" cy="1350000"/>
            </a:xfrm>
            <a:prstGeom prst="rect">
              <a:avLst/>
            </a:prstGeom>
            <a:noFill/>
            <a:ln w="25400">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Clr>
                  <a:srgbClr val="000000"/>
                </a:buClr>
                <a:buFont typeface="Arial"/>
                <a:buNone/>
                <a:defRPr/>
              </a:pPr>
              <a:endParaRPr lang="zh-CN" altLang="en-US" sz="1100" kern="0">
                <a:solidFill>
                  <a:schemeClr val="tx1"/>
                </a:solidFill>
                <a:latin typeface="+mj-lt"/>
                <a:sym typeface="Arial"/>
              </a:endParaRPr>
            </a:p>
          </p:txBody>
        </p:sp>
        <p:sp>
          <p:nvSpPr>
            <p:cNvPr id="717" name="矩形 716"/>
            <p:cNvSpPr/>
            <p:nvPr/>
          </p:nvSpPr>
          <p:spPr>
            <a:xfrm>
              <a:off x="3590589" y="3849500"/>
              <a:ext cx="1225003" cy="307777"/>
            </a:xfrm>
            <a:prstGeom prst="rect">
              <a:avLst/>
            </a:prstGeom>
          </p:spPr>
          <p:txBody>
            <a:bodyPr>
              <a:spAutoFit/>
            </a:bodyPr>
            <a:lstStyle/>
            <a:p>
              <a:pPr algn="ctr" eaLnBrk="1" fontAlgn="auto" hangingPunct="1">
                <a:buClr>
                  <a:srgbClr val="000000"/>
                </a:buClr>
                <a:buFont typeface="Arial"/>
                <a:buNone/>
                <a:defRPr/>
              </a:pPr>
              <a:r>
                <a:rPr lang="en-US" altLang="zh-CN" kern="0" dirty="0">
                  <a:solidFill>
                    <a:schemeClr val="accent2">
                      <a:lumMod val="50000"/>
                    </a:schemeClr>
                  </a:solidFill>
                  <a:latin typeface="+mj-lt"/>
                  <a:ea typeface="Dengxian" panose="02010600030101010101" pitchFamily="2" charset="-122"/>
                  <a:cs typeface="Arial"/>
                  <a:sym typeface="Arial"/>
                </a:rPr>
                <a:t>GC-LSTM</a:t>
              </a:r>
            </a:p>
          </p:txBody>
        </p:sp>
        <p:grpSp>
          <p:nvGrpSpPr>
            <p:cNvPr id="718" name="组合 717"/>
            <p:cNvGrpSpPr/>
            <p:nvPr/>
          </p:nvGrpSpPr>
          <p:grpSpPr>
            <a:xfrm>
              <a:off x="3673930" y="2869539"/>
              <a:ext cx="322918" cy="221426"/>
              <a:chOff x="120996" y="185406"/>
              <a:chExt cx="1747622" cy="1138659"/>
            </a:xfrm>
          </p:grpSpPr>
          <p:pic>
            <p:nvPicPr>
              <p:cNvPr id="817" name="图片 81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0996" y="185406"/>
                <a:ext cx="1747622" cy="1138659"/>
              </a:xfrm>
              <a:prstGeom prst="rect">
                <a:avLst/>
              </a:prstGeom>
              <a:ln w="3175">
                <a:noFill/>
              </a:ln>
            </p:spPr>
          </p:pic>
          <p:grpSp>
            <p:nvGrpSpPr>
              <p:cNvPr id="818" name="组合 817"/>
              <p:cNvGrpSpPr/>
              <p:nvPr/>
            </p:nvGrpSpPr>
            <p:grpSpPr>
              <a:xfrm>
                <a:off x="295829" y="281572"/>
                <a:ext cx="1402662" cy="872649"/>
                <a:chOff x="2217016" y="1438257"/>
                <a:chExt cx="2093259" cy="1477114"/>
              </a:xfrm>
              <a:solidFill>
                <a:schemeClr val="accent4">
                  <a:lumMod val="60000"/>
                  <a:lumOff val="40000"/>
                </a:schemeClr>
              </a:solidFill>
            </p:grpSpPr>
            <p:sp>
              <p:nvSpPr>
                <p:cNvPr id="835" name="椭圆 834"/>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36" name="椭圆 835"/>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37" name="椭圆 836"/>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38" name="椭圆 837"/>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39" name="椭圆 838"/>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40" name="椭圆 839"/>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41" name="椭圆 840"/>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42" name="椭圆 841"/>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43" name="椭圆 842"/>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nvGrpSpPr>
              <p:cNvPr id="819" name="组合 818"/>
              <p:cNvGrpSpPr/>
              <p:nvPr/>
            </p:nvGrpSpPr>
            <p:grpSpPr>
              <a:xfrm>
                <a:off x="363451" y="333890"/>
                <a:ext cx="1267415" cy="731020"/>
                <a:chOff x="2317939" y="1526815"/>
                <a:chExt cx="1891429" cy="1237388"/>
              </a:xfrm>
            </p:grpSpPr>
            <p:cxnSp>
              <p:nvCxnSpPr>
                <p:cNvPr id="820" name="直接连接符 819"/>
                <p:cNvCxnSpPr>
                  <a:stCxn id="835" idx="6"/>
                  <a:endCxn id="841" idx="2"/>
                </p:cNvCxnSpPr>
                <p:nvPr/>
              </p:nvCxnSpPr>
              <p:spPr>
                <a:xfrm flipV="1">
                  <a:off x="2697804" y="1526816"/>
                  <a:ext cx="686864" cy="34016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1" name="直接连接符 820"/>
                <p:cNvCxnSpPr>
                  <a:endCxn id="843" idx="0"/>
                </p:cNvCxnSpPr>
                <p:nvPr/>
              </p:nvCxnSpPr>
              <p:spPr>
                <a:xfrm flipH="1">
                  <a:off x="2317939" y="1943874"/>
                  <a:ext cx="180525" cy="14123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2" name="直接连接符 821"/>
                <p:cNvCxnSpPr>
                  <a:stCxn id="843" idx="4"/>
                  <a:endCxn id="839" idx="0"/>
                </p:cNvCxnSpPr>
                <p:nvPr/>
              </p:nvCxnSpPr>
              <p:spPr>
                <a:xfrm>
                  <a:off x="2317939" y="2262219"/>
                  <a:ext cx="199511" cy="29683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3" name="直接连接符 822"/>
                <p:cNvCxnSpPr>
                  <a:stCxn id="839" idx="5"/>
                  <a:endCxn id="836" idx="1"/>
                </p:cNvCxnSpPr>
                <p:nvPr/>
              </p:nvCxnSpPr>
              <p:spPr>
                <a:xfrm>
                  <a:off x="2588807" y="2710228"/>
                  <a:ext cx="432893" cy="5397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4" name="直接连接符 823"/>
                <p:cNvCxnSpPr>
                  <a:stCxn id="836" idx="7"/>
                  <a:endCxn id="838" idx="3"/>
                </p:cNvCxnSpPr>
                <p:nvPr/>
              </p:nvCxnSpPr>
              <p:spPr>
                <a:xfrm flipV="1">
                  <a:off x="3164407" y="2486605"/>
                  <a:ext cx="94388" cy="27759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5" name="直接连接符 824"/>
                <p:cNvCxnSpPr>
                  <a:stCxn id="838" idx="6"/>
                  <a:endCxn id="840" idx="3"/>
                </p:cNvCxnSpPr>
                <p:nvPr/>
              </p:nvCxnSpPr>
              <p:spPr>
                <a:xfrm flipV="1">
                  <a:off x="3431074" y="2423985"/>
                  <a:ext cx="706943" cy="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6" name="直接连接符 825"/>
                <p:cNvCxnSpPr>
                  <a:stCxn id="841" idx="6"/>
                  <a:endCxn id="840" idx="0"/>
                </p:cNvCxnSpPr>
                <p:nvPr/>
              </p:nvCxnSpPr>
              <p:spPr>
                <a:xfrm>
                  <a:off x="3586490" y="1526815"/>
                  <a:ext cx="622878" cy="745994"/>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7" name="直接连接符 826"/>
                <p:cNvCxnSpPr>
                  <a:stCxn id="841" idx="3"/>
                  <a:endCxn id="842" idx="7"/>
                </p:cNvCxnSpPr>
                <p:nvPr/>
              </p:nvCxnSpPr>
              <p:spPr>
                <a:xfrm flipH="1">
                  <a:off x="2974328" y="1589433"/>
                  <a:ext cx="439895" cy="47744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8" name="直接连接符 827"/>
                <p:cNvCxnSpPr>
                  <a:stCxn id="842" idx="6"/>
                  <a:endCxn id="837" idx="2"/>
                </p:cNvCxnSpPr>
                <p:nvPr/>
              </p:nvCxnSpPr>
              <p:spPr>
                <a:xfrm>
                  <a:off x="3003886" y="2129502"/>
                  <a:ext cx="521988" cy="35539"/>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9" name="直接连接符 828"/>
                <p:cNvCxnSpPr>
                  <a:stCxn id="842" idx="4"/>
                  <a:endCxn id="836" idx="0"/>
                </p:cNvCxnSpPr>
                <p:nvPr/>
              </p:nvCxnSpPr>
              <p:spPr>
                <a:xfrm>
                  <a:off x="2902969" y="2218060"/>
                  <a:ext cx="190086" cy="52020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0" name="直接连接符 829"/>
                <p:cNvCxnSpPr>
                  <a:stCxn id="842" idx="1"/>
                  <a:endCxn id="835" idx="5"/>
                </p:cNvCxnSpPr>
                <p:nvPr/>
              </p:nvCxnSpPr>
              <p:spPr>
                <a:xfrm flipH="1" flipV="1">
                  <a:off x="2668246" y="1929598"/>
                  <a:ext cx="163367" cy="137285"/>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1" name="直接连接符 830"/>
                <p:cNvCxnSpPr>
                  <a:stCxn id="837" idx="0"/>
                  <a:endCxn id="841" idx="5"/>
                </p:cNvCxnSpPr>
                <p:nvPr/>
              </p:nvCxnSpPr>
              <p:spPr>
                <a:xfrm flipH="1" flipV="1">
                  <a:off x="3556936" y="1589434"/>
                  <a:ext cx="69849" cy="487050"/>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2" name="直接连接符 831"/>
                <p:cNvCxnSpPr>
                  <a:stCxn id="842" idx="3"/>
                  <a:endCxn id="839" idx="7"/>
                </p:cNvCxnSpPr>
                <p:nvPr/>
              </p:nvCxnSpPr>
              <p:spPr>
                <a:xfrm flipH="1">
                  <a:off x="2588808" y="2192122"/>
                  <a:ext cx="242806" cy="392868"/>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3" name="直接连接符 832"/>
                <p:cNvCxnSpPr>
                  <a:stCxn id="837" idx="3"/>
                  <a:endCxn id="838" idx="0"/>
                </p:cNvCxnSpPr>
                <p:nvPr/>
              </p:nvCxnSpPr>
              <p:spPr>
                <a:xfrm flipH="1">
                  <a:off x="3330160" y="2227659"/>
                  <a:ext cx="225271" cy="107773"/>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4" name="直接连接符 833"/>
                <p:cNvCxnSpPr>
                  <a:stCxn id="837" idx="6"/>
                  <a:endCxn id="840" idx="2"/>
                </p:cNvCxnSpPr>
                <p:nvPr/>
              </p:nvCxnSpPr>
              <p:spPr>
                <a:xfrm>
                  <a:off x="3727699" y="2165042"/>
                  <a:ext cx="380758" cy="196326"/>
                </a:xfrm>
                <a:prstGeom prst="line">
                  <a:avLst/>
                </a:prstGeom>
                <a:ln w="31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719" name="组合 718"/>
            <p:cNvGrpSpPr/>
            <p:nvPr/>
          </p:nvGrpSpPr>
          <p:grpSpPr>
            <a:xfrm>
              <a:off x="3673930" y="3128371"/>
              <a:ext cx="322918" cy="221426"/>
              <a:chOff x="3167279" y="164361"/>
              <a:chExt cx="1747622" cy="1138659"/>
            </a:xfrm>
          </p:grpSpPr>
          <p:pic>
            <p:nvPicPr>
              <p:cNvPr id="790" name="图片 78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7279" y="164361"/>
                <a:ext cx="1747622" cy="1138659"/>
              </a:xfrm>
              <a:prstGeom prst="rect">
                <a:avLst/>
              </a:prstGeom>
              <a:ln w="3175">
                <a:noFill/>
              </a:ln>
            </p:spPr>
          </p:pic>
          <p:grpSp>
            <p:nvGrpSpPr>
              <p:cNvPr id="791" name="组合 790"/>
              <p:cNvGrpSpPr/>
              <p:nvPr/>
            </p:nvGrpSpPr>
            <p:grpSpPr>
              <a:xfrm>
                <a:off x="3409734" y="312845"/>
                <a:ext cx="1267416" cy="731020"/>
                <a:chOff x="2317939" y="1526815"/>
                <a:chExt cx="1891429" cy="1237388"/>
              </a:xfrm>
            </p:grpSpPr>
            <p:cxnSp>
              <p:nvCxnSpPr>
                <p:cNvPr id="802" name="直接连接符 801"/>
                <p:cNvCxnSpPr>
                  <a:stCxn id="793" idx="6"/>
                  <a:endCxn id="799" idx="2"/>
                </p:cNvCxnSpPr>
                <p:nvPr/>
              </p:nvCxnSpPr>
              <p:spPr>
                <a:xfrm flipV="1">
                  <a:off x="2697804" y="1526816"/>
                  <a:ext cx="686864" cy="34016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03" name="直接连接符 802"/>
                <p:cNvCxnSpPr>
                  <a:endCxn id="801" idx="0"/>
                </p:cNvCxnSpPr>
                <p:nvPr/>
              </p:nvCxnSpPr>
              <p:spPr>
                <a:xfrm flipH="1">
                  <a:off x="2317939" y="1943874"/>
                  <a:ext cx="180525" cy="14123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04" name="直接连接符 803"/>
                <p:cNvCxnSpPr>
                  <a:stCxn id="801" idx="4"/>
                  <a:endCxn id="797" idx="0"/>
                </p:cNvCxnSpPr>
                <p:nvPr/>
              </p:nvCxnSpPr>
              <p:spPr>
                <a:xfrm>
                  <a:off x="2317939" y="2262219"/>
                  <a:ext cx="199511" cy="29683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05" name="直接连接符 804"/>
                <p:cNvCxnSpPr>
                  <a:stCxn id="797" idx="5"/>
                  <a:endCxn id="794" idx="1"/>
                </p:cNvCxnSpPr>
                <p:nvPr/>
              </p:nvCxnSpPr>
              <p:spPr>
                <a:xfrm>
                  <a:off x="2588807" y="2710228"/>
                  <a:ext cx="432893" cy="5397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06" name="直接连接符 805"/>
                <p:cNvCxnSpPr>
                  <a:stCxn id="794" idx="7"/>
                  <a:endCxn id="796" idx="3"/>
                </p:cNvCxnSpPr>
                <p:nvPr/>
              </p:nvCxnSpPr>
              <p:spPr>
                <a:xfrm flipV="1">
                  <a:off x="3164407" y="2486605"/>
                  <a:ext cx="94388" cy="27759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07" name="直接连接符 806"/>
                <p:cNvCxnSpPr>
                  <a:stCxn id="796" idx="6"/>
                  <a:endCxn id="798" idx="3"/>
                </p:cNvCxnSpPr>
                <p:nvPr/>
              </p:nvCxnSpPr>
              <p:spPr>
                <a:xfrm flipV="1">
                  <a:off x="3431074" y="2423985"/>
                  <a:ext cx="706943" cy="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08" name="直接连接符 807"/>
                <p:cNvCxnSpPr>
                  <a:stCxn id="799" idx="6"/>
                  <a:endCxn id="798" idx="0"/>
                </p:cNvCxnSpPr>
                <p:nvPr/>
              </p:nvCxnSpPr>
              <p:spPr>
                <a:xfrm>
                  <a:off x="3586490" y="1526815"/>
                  <a:ext cx="622878" cy="745994"/>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09" name="直接连接符 808"/>
                <p:cNvCxnSpPr>
                  <a:stCxn id="799" idx="3"/>
                  <a:endCxn id="800" idx="7"/>
                </p:cNvCxnSpPr>
                <p:nvPr/>
              </p:nvCxnSpPr>
              <p:spPr>
                <a:xfrm flipH="1">
                  <a:off x="2974328" y="1589433"/>
                  <a:ext cx="439895" cy="47744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10" name="直接连接符 809"/>
                <p:cNvCxnSpPr>
                  <a:stCxn id="800" idx="6"/>
                  <a:endCxn id="795" idx="2"/>
                </p:cNvCxnSpPr>
                <p:nvPr/>
              </p:nvCxnSpPr>
              <p:spPr>
                <a:xfrm>
                  <a:off x="3003886" y="2129502"/>
                  <a:ext cx="521988" cy="35539"/>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11" name="直接连接符 810"/>
                <p:cNvCxnSpPr>
                  <a:stCxn id="800" idx="4"/>
                  <a:endCxn id="794" idx="0"/>
                </p:cNvCxnSpPr>
                <p:nvPr/>
              </p:nvCxnSpPr>
              <p:spPr>
                <a:xfrm>
                  <a:off x="2902969" y="2218060"/>
                  <a:ext cx="190086" cy="52020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12" name="直接连接符 811"/>
                <p:cNvCxnSpPr>
                  <a:stCxn id="800" idx="1"/>
                  <a:endCxn id="793" idx="5"/>
                </p:cNvCxnSpPr>
                <p:nvPr/>
              </p:nvCxnSpPr>
              <p:spPr>
                <a:xfrm flipH="1" flipV="1">
                  <a:off x="2668246" y="1929598"/>
                  <a:ext cx="163367" cy="137285"/>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13" name="直接连接符 812"/>
                <p:cNvCxnSpPr>
                  <a:stCxn id="795" idx="0"/>
                  <a:endCxn id="799" idx="5"/>
                </p:cNvCxnSpPr>
                <p:nvPr/>
              </p:nvCxnSpPr>
              <p:spPr>
                <a:xfrm flipH="1" flipV="1">
                  <a:off x="3556936" y="1589434"/>
                  <a:ext cx="69849" cy="487050"/>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14" name="直接连接符 813"/>
                <p:cNvCxnSpPr>
                  <a:stCxn id="800" idx="3"/>
                  <a:endCxn id="797" idx="7"/>
                </p:cNvCxnSpPr>
                <p:nvPr/>
              </p:nvCxnSpPr>
              <p:spPr>
                <a:xfrm flipH="1">
                  <a:off x="2588808" y="2192122"/>
                  <a:ext cx="242806" cy="392868"/>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15" name="直接连接符 814"/>
                <p:cNvCxnSpPr>
                  <a:stCxn id="795" idx="3"/>
                  <a:endCxn id="796" idx="0"/>
                </p:cNvCxnSpPr>
                <p:nvPr/>
              </p:nvCxnSpPr>
              <p:spPr>
                <a:xfrm flipH="1">
                  <a:off x="3330160" y="2227659"/>
                  <a:ext cx="225271" cy="107773"/>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cxnSp>
              <p:nvCxnSpPr>
                <p:cNvPr id="816" name="直接连接符 815"/>
                <p:cNvCxnSpPr>
                  <a:stCxn id="795" idx="6"/>
                  <a:endCxn id="798" idx="2"/>
                </p:cNvCxnSpPr>
                <p:nvPr/>
              </p:nvCxnSpPr>
              <p:spPr>
                <a:xfrm>
                  <a:off x="3727699" y="2165042"/>
                  <a:ext cx="380758" cy="196326"/>
                </a:xfrm>
                <a:prstGeom prst="line">
                  <a:avLst/>
                </a:prstGeom>
                <a:ln w="3175">
                  <a:solidFill>
                    <a:srgbClr val="2DA12D"/>
                  </a:solidFill>
                </a:ln>
              </p:spPr>
              <p:style>
                <a:lnRef idx="1">
                  <a:schemeClr val="accent1"/>
                </a:lnRef>
                <a:fillRef idx="0">
                  <a:schemeClr val="accent1"/>
                </a:fillRef>
                <a:effectRef idx="0">
                  <a:schemeClr val="accent1"/>
                </a:effectRef>
                <a:fontRef idx="minor">
                  <a:schemeClr val="tx1"/>
                </a:fontRef>
              </p:style>
            </p:cxnSp>
          </p:grpSp>
          <p:grpSp>
            <p:nvGrpSpPr>
              <p:cNvPr id="792" name="组合 791"/>
              <p:cNvGrpSpPr/>
              <p:nvPr/>
            </p:nvGrpSpPr>
            <p:grpSpPr>
              <a:xfrm>
                <a:off x="3342112" y="260527"/>
                <a:ext cx="1402662" cy="872649"/>
                <a:chOff x="2217016" y="1438257"/>
                <a:chExt cx="2093259" cy="1477114"/>
              </a:xfrm>
              <a:solidFill>
                <a:schemeClr val="accent4">
                  <a:lumMod val="60000"/>
                  <a:lumOff val="40000"/>
                </a:schemeClr>
              </a:solidFill>
            </p:grpSpPr>
            <p:sp>
              <p:nvSpPr>
                <p:cNvPr id="793" name="椭圆 792"/>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94" name="椭圆 793"/>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95" name="椭圆 794"/>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96" name="椭圆 795"/>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97" name="椭圆 796"/>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98" name="椭圆 797"/>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99" name="椭圆 798"/>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00" name="椭圆 799"/>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801" name="椭圆 800"/>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grpSp>
          <p:nvGrpSpPr>
            <p:cNvPr id="720" name="组合 719"/>
            <p:cNvGrpSpPr/>
            <p:nvPr/>
          </p:nvGrpSpPr>
          <p:grpSpPr>
            <a:xfrm>
              <a:off x="3671458" y="3710342"/>
              <a:ext cx="322918" cy="221426"/>
              <a:chOff x="1938405" y="2603760"/>
              <a:chExt cx="1747622" cy="1138659"/>
            </a:xfrm>
          </p:grpSpPr>
          <p:pic>
            <p:nvPicPr>
              <p:cNvPr id="763" name="图片 76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38405" y="2603760"/>
                <a:ext cx="1747622" cy="1138659"/>
              </a:xfrm>
              <a:prstGeom prst="rect">
                <a:avLst/>
              </a:prstGeom>
              <a:ln w="3175">
                <a:noFill/>
              </a:ln>
            </p:spPr>
          </p:pic>
          <p:grpSp>
            <p:nvGrpSpPr>
              <p:cNvPr id="764" name="组合 763"/>
              <p:cNvGrpSpPr/>
              <p:nvPr/>
            </p:nvGrpSpPr>
            <p:grpSpPr>
              <a:xfrm>
                <a:off x="2180860" y="2752245"/>
                <a:ext cx="1267416" cy="731020"/>
                <a:chOff x="2317939" y="1526815"/>
                <a:chExt cx="1891429" cy="1237388"/>
              </a:xfrm>
            </p:grpSpPr>
            <p:cxnSp>
              <p:nvCxnSpPr>
                <p:cNvPr id="775" name="直接连接符 774"/>
                <p:cNvCxnSpPr>
                  <a:stCxn id="766" idx="6"/>
                  <a:endCxn id="772" idx="2"/>
                </p:cNvCxnSpPr>
                <p:nvPr/>
              </p:nvCxnSpPr>
              <p:spPr>
                <a:xfrm flipV="1">
                  <a:off x="2697804" y="1526816"/>
                  <a:ext cx="686864" cy="34016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76" name="直接连接符 775"/>
                <p:cNvCxnSpPr>
                  <a:endCxn id="774" idx="0"/>
                </p:cNvCxnSpPr>
                <p:nvPr/>
              </p:nvCxnSpPr>
              <p:spPr>
                <a:xfrm flipH="1">
                  <a:off x="2317939" y="1943874"/>
                  <a:ext cx="180525" cy="14123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77" name="直接连接符 776"/>
                <p:cNvCxnSpPr>
                  <a:stCxn id="774" idx="4"/>
                  <a:endCxn id="770" idx="0"/>
                </p:cNvCxnSpPr>
                <p:nvPr/>
              </p:nvCxnSpPr>
              <p:spPr>
                <a:xfrm>
                  <a:off x="2317939" y="2262219"/>
                  <a:ext cx="199511" cy="29683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78" name="直接连接符 777"/>
                <p:cNvCxnSpPr>
                  <a:stCxn id="770" idx="5"/>
                  <a:endCxn id="767" idx="1"/>
                </p:cNvCxnSpPr>
                <p:nvPr/>
              </p:nvCxnSpPr>
              <p:spPr>
                <a:xfrm>
                  <a:off x="2588807" y="2710228"/>
                  <a:ext cx="432893" cy="5397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79" name="直接连接符 778"/>
                <p:cNvCxnSpPr>
                  <a:stCxn id="767" idx="7"/>
                  <a:endCxn id="769" idx="3"/>
                </p:cNvCxnSpPr>
                <p:nvPr/>
              </p:nvCxnSpPr>
              <p:spPr>
                <a:xfrm flipV="1">
                  <a:off x="3164407" y="2486605"/>
                  <a:ext cx="94388" cy="27759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0" name="直接连接符 779"/>
                <p:cNvCxnSpPr>
                  <a:stCxn id="769" idx="6"/>
                  <a:endCxn id="771" idx="3"/>
                </p:cNvCxnSpPr>
                <p:nvPr/>
              </p:nvCxnSpPr>
              <p:spPr>
                <a:xfrm flipV="1">
                  <a:off x="3431074" y="2423985"/>
                  <a:ext cx="706943" cy="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1" name="直接连接符 780"/>
                <p:cNvCxnSpPr>
                  <a:stCxn id="772" idx="6"/>
                  <a:endCxn id="771" idx="0"/>
                </p:cNvCxnSpPr>
                <p:nvPr/>
              </p:nvCxnSpPr>
              <p:spPr>
                <a:xfrm>
                  <a:off x="3586490" y="1526815"/>
                  <a:ext cx="622878" cy="745994"/>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2" name="直接连接符 781"/>
                <p:cNvCxnSpPr>
                  <a:stCxn id="772" idx="3"/>
                  <a:endCxn id="773" idx="7"/>
                </p:cNvCxnSpPr>
                <p:nvPr/>
              </p:nvCxnSpPr>
              <p:spPr>
                <a:xfrm flipH="1">
                  <a:off x="2974328" y="1589433"/>
                  <a:ext cx="439895" cy="47744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3" name="直接连接符 782"/>
                <p:cNvCxnSpPr>
                  <a:stCxn id="773" idx="6"/>
                  <a:endCxn id="768" idx="2"/>
                </p:cNvCxnSpPr>
                <p:nvPr/>
              </p:nvCxnSpPr>
              <p:spPr>
                <a:xfrm>
                  <a:off x="3003886" y="2129502"/>
                  <a:ext cx="521988" cy="35539"/>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4" name="直接连接符 783"/>
                <p:cNvCxnSpPr>
                  <a:stCxn id="773" idx="4"/>
                  <a:endCxn id="767" idx="0"/>
                </p:cNvCxnSpPr>
                <p:nvPr/>
              </p:nvCxnSpPr>
              <p:spPr>
                <a:xfrm>
                  <a:off x="2902969" y="2218060"/>
                  <a:ext cx="190086" cy="52020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5" name="直接连接符 784"/>
                <p:cNvCxnSpPr>
                  <a:stCxn id="773" idx="1"/>
                  <a:endCxn id="766" idx="5"/>
                </p:cNvCxnSpPr>
                <p:nvPr/>
              </p:nvCxnSpPr>
              <p:spPr>
                <a:xfrm flipH="1" flipV="1">
                  <a:off x="2668246" y="1929598"/>
                  <a:ext cx="163367" cy="137285"/>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6" name="直接连接符 785"/>
                <p:cNvCxnSpPr>
                  <a:stCxn id="768" idx="0"/>
                  <a:endCxn id="772" idx="5"/>
                </p:cNvCxnSpPr>
                <p:nvPr/>
              </p:nvCxnSpPr>
              <p:spPr>
                <a:xfrm flipH="1" flipV="1">
                  <a:off x="3556936" y="1589434"/>
                  <a:ext cx="69849" cy="487050"/>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7" name="直接连接符 786"/>
                <p:cNvCxnSpPr>
                  <a:stCxn id="773" idx="3"/>
                  <a:endCxn id="770" idx="7"/>
                </p:cNvCxnSpPr>
                <p:nvPr/>
              </p:nvCxnSpPr>
              <p:spPr>
                <a:xfrm flipH="1">
                  <a:off x="2588808" y="2192122"/>
                  <a:ext cx="242806" cy="392868"/>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8" name="直接连接符 787"/>
                <p:cNvCxnSpPr>
                  <a:stCxn id="768" idx="3"/>
                  <a:endCxn id="769" idx="0"/>
                </p:cNvCxnSpPr>
                <p:nvPr/>
              </p:nvCxnSpPr>
              <p:spPr>
                <a:xfrm flipH="1">
                  <a:off x="3330160" y="2227659"/>
                  <a:ext cx="225271" cy="107773"/>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9" name="直接连接符 788"/>
                <p:cNvCxnSpPr>
                  <a:stCxn id="768" idx="6"/>
                  <a:endCxn id="771" idx="2"/>
                </p:cNvCxnSpPr>
                <p:nvPr/>
              </p:nvCxnSpPr>
              <p:spPr>
                <a:xfrm>
                  <a:off x="3727699" y="2165042"/>
                  <a:ext cx="380758" cy="196326"/>
                </a:xfrm>
                <a:prstGeom prst="line">
                  <a:avLst/>
                </a:prstGeom>
                <a:ln w="31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65" name="组合 764"/>
              <p:cNvGrpSpPr/>
              <p:nvPr/>
            </p:nvGrpSpPr>
            <p:grpSpPr>
              <a:xfrm>
                <a:off x="2113238" y="2699926"/>
                <a:ext cx="1402662" cy="872649"/>
                <a:chOff x="2217016" y="1438257"/>
                <a:chExt cx="2093259" cy="1477114"/>
              </a:xfrm>
              <a:solidFill>
                <a:schemeClr val="accent4">
                  <a:lumMod val="60000"/>
                  <a:lumOff val="40000"/>
                </a:schemeClr>
              </a:solidFill>
            </p:grpSpPr>
            <p:sp>
              <p:nvSpPr>
                <p:cNvPr id="766" name="椭圆 765"/>
                <p:cNvSpPr/>
                <p:nvPr/>
              </p:nvSpPr>
              <p:spPr>
                <a:xfrm>
                  <a:off x="2495966" y="177842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67" name="椭圆 766"/>
                <p:cNvSpPr/>
                <p:nvPr/>
              </p:nvSpPr>
              <p:spPr>
                <a:xfrm>
                  <a:off x="2992133" y="273825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68" name="椭圆 767"/>
                <p:cNvSpPr/>
                <p:nvPr/>
              </p:nvSpPr>
              <p:spPr>
                <a:xfrm>
                  <a:off x="3525862" y="2076480"/>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69" name="椭圆 768"/>
                <p:cNvSpPr/>
                <p:nvPr/>
              </p:nvSpPr>
              <p:spPr>
                <a:xfrm>
                  <a:off x="3229234" y="2335428"/>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70" name="椭圆 769"/>
                <p:cNvSpPr/>
                <p:nvPr/>
              </p:nvSpPr>
              <p:spPr>
                <a:xfrm>
                  <a:off x="2416527" y="255904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71" name="椭圆 770"/>
                <p:cNvSpPr/>
                <p:nvPr/>
              </p:nvSpPr>
              <p:spPr>
                <a:xfrm>
                  <a:off x="4108447" y="2272805"/>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72" name="椭圆 771"/>
                <p:cNvSpPr/>
                <p:nvPr/>
              </p:nvSpPr>
              <p:spPr>
                <a:xfrm>
                  <a:off x="3384656" y="1438257"/>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73" name="椭圆 772"/>
                <p:cNvSpPr/>
                <p:nvPr/>
              </p:nvSpPr>
              <p:spPr>
                <a:xfrm>
                  <a:off x="2802047" y="2040942"/>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sp>
              <p:nvSpPr>
                <p:cNvPr id="774" name="椭圆 773"/>
                <p:cNvSpPr/>
                <p:nvPr/>
              </p:nvSpPr>
              <p:spPr>
                <a:xfrm>
                  <a:off x="2217016" y="2085101"/>
                  <a:ext cx="201828" cy="177113"/>
                </a:xfrm>
                <a:prstGeom prst="ellipse">
                  <a:avLst/>
                </a:prstGeom>
                <a:grp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latin typeface="+mj-lt"/>
                  </a:endParaRPr>
                </a:p>
              </p:txBody>
            </p:sp>
          </p:grpSp>
        </p:grpSp>
        <p:sp>
          <p:nvSpPr>
            <p:cNvPr id="721" name="文本框 720"/>
            <p:cNvSpPr txBox="1"/>
            <p:nvPr/>
          </p:nvSpPr>
          <p:spPr>
            <a:xfrm rot="16200000">
              <a:off x="3733962" y="3468122"/>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722" name="圆角矩形 721"/>
            <p:cNvSpPr/>
            <p:nvPr/>
          </p:nvSpPr>
          <p:spPr bwMode="auto">
            <a:xfrm>
              <a:off x="4121333" y="2928609"/>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cxnSp>
          <p:nvCxnSpPr>
            <p:cNvPr id="723" name="直接箭头连接符 722"/>
            <p:cNvCxnSpPr/>
            <p:nvPr/>
          </p:nvCxnSpPr>
          <p:spPr>
            <a:xfrm flipV="1">
              <a:off x="3964908" y="2980251"/>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4" name="直接箭头连接符 723"/>
            <p:cNvCxnSpPr/>
            <p:nvPr/>
          </p:nvCxnSpPr>
          <p:spPr>
            <a:xfrm flipV="1">
              <a:off x="3964908" y="3235203"/>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725" name="圆角矩形 724"/>
            <p:cNvSpPr/>
            <p:nvPr/>
          </p:nvSpPr>
          <p:spPr bwMode="auto">
            <a:xfrm>
              <a:off x="4121333" y="3183560"/>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sp>
          <p:nvSpPr>
            <p:cNvPr id="726" name="圆角矩形 725"/>
            <p:cNvSpPr/>
            <p:nvPr/>
          </p:nvSpPr>
          <p:spPr bwMode="auto">
            <a:xfrm>
              <a:off x="4121333" y="3769412"/>
              <a:ext cx="266748" cy="103284"/>
            </a:xfrm>
            <a:prstGeom prst="roundRect">
              <a:avLst/>
            </a:prstGeom>
            <a:solidFill>
              <a:schemeClr val="bg1">
                <a:lumMod val="8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Clr>
                  <a:srgbClr val="000000"/>
                </a:buClr>
                <a:buFont typeface="Arial"/>
                <a:buNone/>
                <a:defRPr/>
              </a:pPr>
              <a:endParaRPr lang="zh-CN" altLang="en-US" sz="1050" kern="0">
                <a:latin typeface="+mj-lt"/>
                <a:ea typeface="Dengxian" panose="02010600030101010101" pitchFamily="2" charset="-122"/>
                <a:sym typeface="Arial"/>
              </a:endParaRPr>
            </a:p>
          </p:txBody>
        </p:sp>
        <p:cxnSp>
          <p:nvCxnSpPr>
            <p:cNvPr id="727" name="直接箭头连接符 726"/>
            <p:cNvCxnSpPr/>
            <p:nvPr/>
          </p:nvCxnSpPr>
          <p:spPr>
            <a:xfrm flipV="1">
              <a:off x="4386203" y="2980251"/>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8" name="直接箭头连接符 727"/>
            <p:cNvCxnSpPr/>
            <p:nvPr/>
          </p:nvCxnSpPr>
          <p:spPr>
            <a:xfrm>
              <a:off x="4254708" y="3031894"/>
              <a:ext cx="0" cy="151666"/>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9" name="直接箭头连接符 728"/>
            <p:cNvCxnSpPr>
              <a:stCxn id="725" idx="2"/>
            </p:cNvCxnSpPr>
            <p:nvPr/>
          </p:nvCxnSpPr>
          <p:spPr>
            <a:xfrm>
              <a:off x="4254707" y="3286843"/>
              <a:ext cx="0" cy="137718"/>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0" name="直接箭头连接符 729"/>
            <p:cNvCxnSpPr>
              <a:endCxn id="726" idx="0"/>
            </p:cNvCxnSpPr>
            <p:nvPr/>
          </p:nvCxnSpPr>
          <p:spPr>
            <a:xfrm>
              <a:off x="4254707" y="3595940"/>
              <a:ext cx="0" cy="173472"/>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1" name="直接箭头连接符 730"/>
            <p:cNvCxnSpPr/>
            <p:nvPr/>
          </p:nvCxnSpPr>
          <p:spPr>
            <a:xfrm flipV="1">
              <a:off x="3964908" y="349458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2" name="直接箭头连接符 731"/>
            <p:cNvCxnSpPr/>
            <p:nvPr/>
          </p:nvCxnSpPr>
          <p:spPr>
            <a:xfrm flipV="1">
              <a:off x="3962436" y="382105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3" name="直接箭头连接符 732"/>
            <p:cNvCxnSpPr/>
            <p:nvPr/>
          </p:nvCxnSpPr>
          <p:spPr>
            <a:xfrm flipV="1">
              <a:off x="4386203" y="3235203"/>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4" name="直接箭头连接符 733"/>
            <p:cNvCxnSpPr/>
            <p:nvPr/>
          </p:nvCxnSpPr>
          <p:spPr>
            <a:xfrm flipV="1">
              <a:off x="4386203" y="349458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5" name="直接箭头连接符 734"/>
            <p:cNvCxnSpPr/>
            <p:nvPr/>
          </p:nvCxnSpPr>
          <p:spPr>
            <a:xfrm flipV="1">
              <a:off x="4383731" y="3821055"/>
              <a:ext cx="156460" cy="1"/>
            </a:xfrm>
            <a:prstGeom prst="straightConnector1">
              <a:avLst/>
            </a:prstGeom>
            <a:ln w="952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736" name="椭圆 735"/>
            <p:cNvSpPr/>
            <p:nvPr/>
          </p:nvSpPr>
          <p:spPr>
            <a:xfrm>
              <a:off x="4565424" y="2932435"/>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737" name="椭圆 736"/>
            <p:cNvSpPr/>
            <p:nvPr/>
          </p:nvSpPr>
          <p:spPr>
            <a:xfrm>
              <a:off x="4565424" y="3187385"/>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738" name="椭圆 737"/>
            <p:cNvSpPr/>
            <p:nvPr/>
          </p:nvSpPr>
          <p:spPr>
            <a:xfrm>
              <a:off x="4565424" y="3773238"/>
              <a:ext cx="92349" cy="95635"/>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739" name="文本框 738"/>
            <p:cNvSpPr txBox="1"/>
            <p:nvPr/>
          </p:nvSpPr>
          <p:spPr>
            <a:xfrm rot="16200000">
              <a:off x="4496404" y="3459848"/>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sp>
          <p:nvSpPr>
            <p:cNvPr id="740" name="矩形 739"/>
            <p:cNvSpPr/>
            <p:nvPr/>
          </p:nvSpPr>
          <p:spPr>
            <a:xfrm>
              <a:off x="4943871" y="3864889"/>
              <a:ext cx="841897" cy="276999"/>
            </a:xfrm>
            <a:prstGeom prst="rect">
              <a:avLst/>
            </a:prstGeom>
          </p:spPr>
          <p:txBody>
            <a:bodyPr wrap="none">
              <a:spAutoFit/>
            </a:bodyPr>
            <a:lstStyle/>
            <a:p>
              <a:pPr algn="ctr" eaLnBrk="1" hangingPunct="1"/>
              <a:r>
                <a:rPr lang="en-US" altLang="zh-CN" sz="1200" dirty="0">
                  <a:solidFill>
                    <a:srgbClr val="31404C"/>
                  </a:solidFill>
                  <a:latin typeface="+mj-lt"/>
                  <a:ea typeface="Dengxian" panose="02010600030101010101" pitchFamily="2" charset="-122"/>
                </a:rPr>
                <a:t>FC layers</a:t>
              </a:r>
            </a:p>
          </p:txBody>
        </p:sp>
        <p:sp>
          <p:nvSpPr>
            <p:cNvPr id="741" name="文本框 740"/>
            <p:cNvSpPr txBox="1"/>
            <p:nvPr/>
          </p:nvSpPr>
          <p:spPr>
            <a:xfrm rot="16200000">
              <a:off x="4143966" y="3459848"/>
              <a:ext cx="171379" cy="92333"/>
            </a:xfrm>
            <a:prstGeom prst="rect">
              <a:avLst/>
            </a:prstGeom>
            <a:noFill/>
            <a:ln>
              <a:noFill/>
            </a:ln>
          </p:spPr>
          <p:txBody>
            <a:bodyPr wrap="square" lIns="0" tIns="0" rIns="0" bIns="0" rtlCol="0">
              <a:spAutoFit/>
            </a:bodyPr>
            <a:lstStyle/>
            <a:p>
              <a:pPr algn="ctr"/>
              <a:r>
                <a:rPr lang="en-US" altLang="zh-CN" sz="600" dirty="0">
                  <a:latin typeface="+mj-lt"/>
                  <a:ea typeface="Dengxian" panose="02010600030101010101" pitchFamily="2" charset="-122"/>
                </a:rPr>
                <a:t>…</a:t>
              </a:r>
              <a:endParaRPr lang="zh-CN" altLang="en-US" sz="600" dirty="0">
                <a:latin typeface="+mj-lt"/>
                <a:ea typeface="Dengxian" panose="02010600030101010101" pitchFamily="2" charset="-122"/>
              </a:endParaRPr>
            </a:p>
          </p:txBody>
        </p:sp>
        <p:grpSp>
          <p:nvGrpSpPr>
            <p:cNvPr id="742" name="组合 741"/>
            <p:cNvGrpSpPr/>
            <p:nvPr/>
          </p:nvGrpSpPr>
          <p:grpSpPr>
            <a:xfrm>
              <a:off x="4657774" y="2980253"/>
              <a:ext cx="931881" cy="840803"/>
              <a:chOff x="2577127" y="2005847"/>
              <a:chExt cx="937126" cy="847767"/>
            </a:xfrm>
          </p:grpSpPr>
          <p:sp>
            <p:nvSpPr>
              <p:cNvPr id="743" name="椭圆 742"/>
              <p:cNvSpPr/>
              <p:nvPr/>
            </p:nvSpPr>
            <p:spPr>
              <a:xfrm>
                <a:off x="3187300" y="22702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744" name="椭圆 743"/>
              <p:cNvSpPr/>
              <p:nvPr/>
            </p:nvSpPr>
            <p:spPr>
              <a:xfrm>
                <a:off x="3187300" y="2454005"/>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745" name="椭圆 744"/>
              <p:cNvSpPr/>
              <p:nvPr/>
            </p:nvSpPr>
            <p:spPr>
              <a:xfrm>
                <a:off x="3189543" y="2637806"/>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cxnSp>
            <p:nvCxnSpPr>
              <p:cNvPr id="746" name="直接连接符 745"/>
              <p:cNvCxnSpPr>
                <a:stCxn id="736" idx="6"/>
                <a:endCxn id="743" idx="2"/>
              </p:cNvCxnSpPr>
              <p:nvPr/>
            </p:nvCxnSpPr>
            <p:spPr>
              <a:xfrm>
                <a:off x="2577129" y="2005847"/>
                <a:ext cx="610171" cy="31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7" name="直接连接符 746"/>
              <p:cNvCxnSpPr>
                <a:stCxn id="737" idx="6"/>
                <a:endCxn id="743" idx="2"/>
              </p:cNvCxnSpPr>
              <p:nvPr/>
            </p:nvCxnSpPr>
            <p:spPr>
              <a:xfrm>
                <a:off x="2577129" y="2262909"/>
                <a:ext cx="610171" cy="55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8" name="直接连接符 747"/>
              <p:cNvCxnSpPr>
                <a:stCxn id="738" idx="6"/>
                <a:endCxn id="743" idx="2"/>
              </p:cNvCxnSpPr>
              <p:nvPr/>
            </p:nvCxnSpPr>
            <p:spPr>
              <a:xfrm flipV="1">
                <a:off x="2577129" y="2318419"/>
                <a:ext cx="610171" cy="53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9" name="直接连接符 748"/>
              <p:cNvCxnSpPr>
                <a:stCxn id="736" idx="6"/>
                <a:endCxn id="744" idx="2"/>
              </p:cNvCxnSpPr>
              <p:nvPr/>
            </p:nvCxnSpPr>
            <p:spPr>
              <a:xfrm>
                <a:off x="2577129" y="2005847"/>
                <a:ext cx="610171" cy="49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0" name="直接连接符 749"/>
              <p:cNvCxnSpPr>
                <a:stCxn id="736" idx="6"/>
                <a:endCxn id="745" idx="2"/>
              </p:cNvCxnSpPr>
              <p:nvPr/>
            </p:nvCxnSpPr>
            <p:spPr>
              <a:xfrm>
                <a:off x="2577129" y="2005847"/>
                <a:ext cx="612414" cy="680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1" name="直接连接符 750"/>
              <p:cNvCxnSpPr>
                <a:stCxn id="737" idx="6"/>
                <a:endCxn id="744" idx="2"/>
              </p:cNvCxnSpPr>
              <p:nvPr/>
            </p:nvCxnSpPr>
            <p:spPr>
              <a:xfrm>
                <a:off x="2577129" y="2262909"/>
                <a:ext cx="610171" cy="23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2" name="直接连接符 751"/>
              <p:cNvCxnSpPr>
                <a:stCxn id="737" idx="6"/>
                <a:endCxn id="745" idx="2"/>
              </p:cNvCxnSpPr>
              <p:nvPr/>
            </p:nvCxnSpPr>
            <p:spPr>
              <a:xfrm>
                <a:off x="2577129" y="2262909"/>
                <a:ext cx="612414" cy="423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3" name="直接连接符 752"/>
              <p:cNvCxnSpPr>
                <a:stCxn id="738" idx="6"/>
                <a:endCxn id="745" idx="2"/>
              </p:cNvCxnSpPr>
              <p:nvPr/>
            </p:nvCxnSpPr>
            <p:spPr>
              <a:xfrm flipV="1">
                <a:off x="2577129" y="2686020"/>
                <a:ext cx="612414" cy="167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4" name="直接连接符 753"/>
              <p:cNvCxnSpPr>
                <a:stCxn id="738" idx="6"/>
                <a:endCxn id="744" idx="2"/>
              </p:cNvCxnSpPr>
              <p:nvPr/>
            </p:nvCxnSpPr>
            <p:spPr>
              <a:xfrm flipV="1">
                <a:off x="2577129" y="2502219"/>
                <a:ext cx="610171" cy="351395"/>
              </a:xfrm>
              <a:prstGeom prst="line">
                <a:avLst/>
              </a:prstGeom>
            </p:spPr>
            <p:style>
              <a:lnRef idx="1">
                <a:schemeClr val="accent1"/>
              </a:lnRef>
              <a:fillRef idx="0">
                <a:schemeClr val="accent1"/>
              </a:fillRef>
              <a:effectRef idx="0">
                <a:schemeClr val="accent1"/>
              </a:effectRef>
              <a:fontRef idx="minor">
                <a:schemeClr val="tx1"/>
              </a:fontRef>
            </p:style>
          </p:cxnSp>
          <p:sp>
            <p:nvSpPr>
              <p:cNvPr id="755" name="椭圆 754"/>
              <p:cNvSpPr/>
              <p:nvPr/>
            </p:nvSpPr>
            <p:spPr>
              <a:xfrm>
                <a:off x="3421383" y="2353607"/>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sp>
            <p:nvSpPr>
              <p:cNvPr id="756" name="椭圆 755"/>
              <p:cNvSpPr/>
              <p:nvPr/>
            </p:nvSpPr>
            <p:spPr>
              <a:xfrm>
                <a:off x="3421384" y="2540978"/>
                <a:ext cx="92869" cy="96427"/>
              </a:xfrm>
              <a:prstGeom prst="ellips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00">
                  <a:latin typeface="+mj-lt"/>
                </a:endParaRPr>
              </a:p>
            </p:txBody>
          </p:sp>
          <p:cxnSp>
            <p:nvCxnSpPr>
              <p:cNvPr id="757" name="直接连接符 756"/>
              <p:cNvCxnSpPr>
                <a:stCxn id="743" idx="5"/>
                <a:endCxn id="755" idx="2"/>
              </p:cNvCxnSpPr>
              <p:nvPr/>
            </p:nvCxnSpPr>
            <p:spPr>
              <a:xfrm>
                <a:off x="3266569" y="2352511"/>
                <a:ext cx="154814" cy="4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8" name="直接连接符 757"/>
              <p:cNvCxnSpPr>
                <a:stCxn id="744" idx="6"/>
                <a:endCxn id="755" idx="2"/>
              </p:cNvCxnSpPr>
              <p:nvPr/>
            </p:nvCxnSpPr>
            <p:spPr>
              <a:xfrm flipV="1">
                <a:off x="3280169" y="2401821"/>
                <a:ext cx="141214" cy="100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9" name="直接连接符 758"/>
              <p:cNvCxnSpPr>
                <a:stCxn id="745" idx="7"/>
                <a:endCxn id="755" idx="2"/>
              </p:cNvCxnSpPr>
              <p:nvPr/>
            </p:nvCxnSpPr>
            <p:spPr>
              <a:xfrm flipV="1">
                <a:off x="3268812" y="2401821"/>
                <a:ext cx="152571" cy="250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0" name="直接连接符 759"/>
              <p:cNvCxnSpPr>
                <a:stCxn id="743" idx="5"/>
                <a:endCxn id="756" idx="2"/>
              </p:cNvCxnSpPr>
              <p:nvPr/>
            </p:nvCxnSpPr>
            <p:spPr>
              <a:xfrm>
                <a:off x="3266569" y="2352511"/>
                <a:ext cx="154815" cy="236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1" name="直接连接符 760"/>
              <p:cNvCxnSpPr>
                <a:stCxn id="744" idx="6"/>
                <a:endCxn id="756" idx="2"/>
              </p:cNvCxnSpPr>
              <p:nvPr/>
            </p:nvCxnSpPr>
            <p:spPr>
              <a:xfrm>
                <a:off x="3280169" y="2502219"/>
                <a:ext cx="141215" cy="86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2" name="直接连接符 761"/>
              <p:cNvCxnSpPr>
                <a:stCxn id="745" idx="7"/>
                <a:endCxn id="756" idx="2"/>
              </p:cNvCxnSpPr>
              <p:nvPr/>
            </p:nvCxnSpPr>
            <p:spPr>
              <a:xfrm flipV="1">
                <a:off x="3268812" y="2589192"/>
                <a:ext cx="152572" cy="62735"/>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03389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05"/>
                                        </p:tgtEl>
                                        <p:attrNameLst>
                                          <p:attrName>style.visibility</p:attrName>
                                        </p:attrNameLst>
                                      </p:cBhvr>
                                      <p:to>
                                        <p:strVal val="visible"/>
                                      </p:to>
                                    </p:set>
                                    <p:animEffect transition="in" filter="fade">
                                      <p:cBhvr>
                                        <p:cTn id="10" dur="2000"/>
                                        <p:tgtEl>
                                          <p:spTgt spid="705"/>
                                        </p:tgtEl>
                                      </p:cBhvr>
                                    </p:animEffect>
                                  </p:childTnLst>
                                </p:cTn>
                              </p:par>
                              <p:par>
                                <p:cTn id="11" presetID="63" presetClass="path" presetSubtype="0" accel="50000" decel="50000" fill="hold" nodeType="withEffect">
                                  <p:stCondLst>
                                    <p:cond delay="0"/>
                                  </p:stCondLst>
                                  <p:childTnLst>
                                    <p:animMotion origin="layout" path="M 0 0 L -0.091862 0.099868 E" pathEditMode="relative" ptsTypes="">
                                      <p:cBhvr>
                                        <p:cTn id="12" dur="2000" fill="hold"/>
                                        <p:tgtEl>
                                          <p:spTgt spid="3"/>
                                        </p:tgtEl>
                                        <p:attrNameLst>
                                          <p:attrName>ppt_x</p:attrName>
                                          <p:attrName>ppt_y</p:attrName>
                                        </p:attrNameLst>
                                      </p:cBhvr>
                                    </p:animMotion>
                                  </p:childTnLst>
                                </p:cTn>
                              </p:par>
                              <p:par>
                                <p:cTn id="13" presetID="63" presetClass="path" presetSubtype="0" accel="50000" decel="50000" fill="hold" nodeType="withEffect">
                                  <p:stCondLst>
                                    <p:cond delay="0"/>
                                  </p:stCondLst>
                                  <p:childTnLst>
                                    <p:animMotion origin="layout" path="M 0.091862 -0.099868 L 0 0 E" pathEditMode="relative" ptsTypes="">
                                      <p:cBhvr>
                                        <p:cTn id="14" dur="2000" fill="hold"/>
                                        <p:tgtEl>
                                          <p:spTgt spid="705"/>
                                        </p:tgtEl>
                                        <p:attrNameLst>
                                          <p:attrName>ppt_x</p:attrName>
                                          <p:attrName>ppt_y</p:attrName>
                                        </p:attrNameLst>
                                      </p:cBhvr>
                                    </p:animMotion>
                                  </p:childTnLst>
                                </p:cTn>
                              </p:par>
                              <p:par>
                                <p:cTn id="15" presetID="6" presetClass="emph" presetSubtype="0" accel="50000" decel="50000" fill="hold" nodeType="withEffect">
                                  <p:stCondLst>
                                    <p:cond delay="0"/>
                                  </p:stCondLst>
                                  <p:childTnLst>
                                    <p:animScale>
                                      <p:cBhvr>
                                        <p:cTn id="16" dur="2000" fill="hold"/>
                                        <p:tgtEl>
                                          <p:spTgt spid="3"/>
                                        </p:tgtEl>
                                      </p:cBhvr>
                                      <p:by x="150000" y="150000"/>
                                      <p:from x="100000" y="100000"/>
                                      <p:to x="86477" y="32944"/>
                                    </p:animScale>
                                  </p:childTnLst>
                                </p:cTn>
                              </p:par>
                              <p:par>
                                <p:cTn id="17" presetID="6" presetClass="emph" presetSubtype="0" accel="50000" decel="50000" fill="hold" nodeType="withEffect">
                                  <p:stCondLst>
                                    <p:cond delay="0"/>
                                  </p:stCondLst>
                                  <p:childTnLst>
                                    <p:animScale>
                                      <p:cBhvr>
                                        <p:cTn id="18" dur="2000" fill="hold"/>
                                        <p:tgtEl>
                                          <p:spTgt spid="705"/>
                                        </p:tgtEl>
                                      </p:cBhvr>
                                      <p:by x="150000" y="150000"/>
                                      <p:from x="115637" y="30354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rimon template">
  <a:themeElements>
    <a:clrScheme name="Custom 347">
      <a:dk1>
        <a:srgbClr val="415665"/>
      </a:dk1>
      <a:lt1>
        <a:srgbClr val="FFFFFF"/>
      </a:lt1>
      <a:dk2>
        <a:srgbClr val="0DB7C4"/>
      </a:dk2>
      <a:lt2>
        <a:srgbClr val="F6F6F6"/>
      </a:lt2>
      <a:accent1>
        <a:srgbClr val="0A95B0"/>
      </a:accent1>
      <a:accent2>
        <a:srgbClr val="A7E5E9"/>
      </a:accent2>
      <a:accent3>
        <a:srgbClr val="A9D039"/>
      </a:accent3>
      <a:accent4>
        <a:srgbClr val="FFBC00"/>
      </a:accent4>
      <a:accent5>
        <a:srgbClr val="F24745"/>
      </a:accent5>
      <a:accent6>
        <a:srgbClr val="B3B3B3"/>
      </a:accent6>
      <a:hlink>
        <a:srgbClr val="0DB7C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7983</TotalTime>
  <Words>1474</Words>
  <Application>Microsoft Office PowerPoint</Application>
  <PresentationFormat>全屏显示(16:9)</PresentationFormat>
  <Paragraphs>230</Paragraphs>
  <Slides>14</Slides>
  <Notes>13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Dengxian</vt:lpstr>
      <vt:lpstr>Dosis</vt:lpstr>
      <vt:lpstr>Malgun Gothic Semilight</vt:lpstr>
      <vt:lpstr>Source Sans Pro</vt:lpstr>
      <vt:lpstr>宋体</vt:lpstr>
      <vt:lpstr>微软雅黑</vt:lpstr>
      <vt:lpstr>Arial</vt:lpstr>
      <vt:lpstr>Calibri</vt:lpstr>
      <vt:lpstr>Calibri Light</vt:lpstr>
      <vt:lpstr>Cambria Math</vt:lpstr>
      <vt:lpstr>Times</vt:lpstr>
      <vt:lpstr>Times New Roman</vt:lpstr>
      <vt:lpstr>Cerimon template</vt:lpstr>
      <vt:lpstr>自定义设计方案</vt:lpstr>
      <vt:lpstr>Dynamic Spectral Graph Convolution Networks with Assistant Task Training  for Early MCI Diagnosis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Spectral Graph Convolution Networks  with Assistant Task Training  for Early MCI Diagnosis</dc:title>
  <dc:creator>xiaodan.xing.ext_CRC</dc:creator>
  <cp:lastModifiedBy>Xing Xiaodan</cp:lastModifiedBy>
  <cp:revision>237</cp:revision>
  <dcterms:modified xsi:type="dcterms:W3CDTF">2019-10-11T09:38:42Z</dcterms:modified>
</cp:coreProperties>
</file>